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50" r:id="rId5"/>
    <p:sldMasterId id="2147483662" r:id="rId6"/>
    <p:sldMasterId id="2147483674" r:id="rId7"/>
    <p:sldMasterId id="2147483687" r:id="rId8"/>
    <p:sldMasterId id="2147483702" r:id="rId9"/>
  </p:sldMasterIdLst>
  <p:notesMasterIdLst>
    <p:notesMasterId r:id="rId36"/>
  </p:notesMasterIdLst>
  <p:handoutMasterIdLst>
    <p:handoutMasterId r:id="rId37"/>
  </p:handoutMasterIdLst>
  <p:sldIdLst>
    <p:sldId id="1057" r:id="rId10"/>
    <p:sldId id="970" r:id="rId11"/>
    <p:sldId id="1107" r:id="rId12"/>
    <p:sldId id="1105" r:id="rId13"/>
    <p:sldId id="1077" r:id="rId14"/>
    <p:sldId id="1086" r:id="rId15"/>
    <p:sldId id="1085" r:id="rId16"/>
    <p:sldId id="1088" r:id="rId17"/>
    <p:sldId id="1087" r:id="rId18"/>
    <p:sldId id="1082" r:id="rId19"/>
    <p:sldId id="1089" r:id="rId20"/>
    <p:sldId id="1091" r:id="rId21"/>
    <p:sldId id="1093" r:id="rId22"/>
    <p:sldId id="1094" r:id="rId23"/>
    <p:sldId id="1097" r:id="rId24"/>
    <p:sldId id="1098" r:id="rId25"/>
    <p:sldId id="1066" r:id="rId26"/>
    <p:sldId id="1067" r:id="rId27"/>
    <p:sldId id="1068" r:id="rId28"/>
    <p:sldId id="1103" r:id="rId29"/>
    <p:sldId id="1099" r:id="rId30"/>
    <p:sldId id="1100" r:id="rId31"/>
    <p:sldId id="1101" r:id="rId32"/>
    <p:sldId id="1104" r:id="rId33"/>
    <p:sldId id="1074" r:id="rId34"/>
    <p:sldId id="898" r:id="rId35"/>
  </p:sldIdLst>
  <p:sldSz cx="9144000" cy="5143500" type="screen16x9"/>
  <p:notesSz cx="7099300" cy="102346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361B3245-C396-4324-B033-DBBA010D3D65}">
          <p14:sldIdLst>
            <p14:sldId id="1057"/>
            <p14:sldId id="970"/>
            <p14:sldId id="1107"/>
            <p14:sldId id="1105"/>
            <p14:sldId id="1077"/>
            <p14:sldId id="1086"/>
            <p14:sldId id="1085"/>
            <p14:sldId id="1088"/>
            <p14:sldId id="1087"/>
            <p14:sldId id="1082"/>
            <p14:sldId id="1089"/>
            <p14:sldId id="1091"/>
            <p14:sldId id="1093"/>
            <p14:sldId id="1094"/>
            <p14:sldId id="1097"/>
            <p14:sldId id="1098"/>
            <p14:sldId id="1066"/>
            <p14:sldId id="1067"/>
            <p14:sldId id="1068"/>
            <p14:sldId id="1103"/>
            <p14:sldId id="1099"/>
            <p14:sldId id="1100"/>
            <p14:sldId id="1101"/>
            <p14:sldId id="1104"/>
            <p14:sldId id="1074"/>
            <p14:sldId id="898"/>
          </p14:sldIdLst>
        </p14:section>
      </p14:sectionLst>
    </p:ext>
    <p:ext uri="{EFAFB233-063F-42B5-8137-9DF3F51BA10A}">
      <p15:sldGuideLst xmlns:p15="http://schemas.microsoft.com/office/powerpoint/2012/main">
        <p15:guide id="1" orient="horz" pos="2037">
          <p15:clr>
            <a:srgbClr val="A4A3A4"/>
          </p15:clr>
        </p15:guide>
        <p15:guide id="2" pos="2882">
          <p15:clr>
            <a:srgbClr val="A4A3A4"/>
          </p15:clr>
        </p15:guide>
        <p15:guide id="3" pos="2309">
          <p15:clr>
            <a:srgbClr val="A4A3A4"/>
          </p15:clr>
        </p15:guide>
        <p15:guide id="4" pos="3444">
          <p15:clr>
            <a:srgbClr val="A4A3A4"/>
          </p15:clr>
        </p15:guide>
        <p15:guide id="5" pos="5547">
          <p15:clr>
            <a:srgbClr val="A4A3A4"/>
          </p15:clr>
        </p15:guide>
        <p15:guide id="6" pos="222">
          <p15:clr>
            <a:srgbClr val="A4A3A4"/>
          </p15:clr>
        </p15:guide>
      </p15:sldGuideLst>
    </p:ext>
    <p:ext uri="{2D200454-40CA-4A62-9FC3-DE9A4176ACB9}">
      <p15:notesGuideLst xmlns:p15="http://schemas.microsoft.com/office/powerpoint/2012/main">
        <p15:guide id="1" orient="horz" pos="3580">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E686"/>
    <a:srgbClr val="BCBCBC"/>
    <a:srgbClr val="03B8DF"/>
    <a:srgbClr val="FFE55F"/>
    <a:srgbClr val="FFFFFF"/>
    <a:srgbClr val="EA545D"/>
    <a:srgbClr val="A6A6A6"/>
    <a:srgbClr val="03B8E0"/>
    <a:srgbClr val="000000"/>
    <a:srgbClr val="20A9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00" autoAdjust="0"/>
    <p:restoredTop sz="96118" autoAdjust="0"/>
  </p:normalViewPr>
  <p:slideViewPr>
    <p:cSldViewPr>
      <p:cViewPr varScale="1">
        <p:scale>
          <a:sx n="118" d="100"/>
          <a:sy n="118" d="100"/>
        </p:scale>
        <p:origin x="499" y="67"/>
      </p:cViewPr>
      <p:guideLst>
        <p:guide orient="horz" pos="2037"/>
        <p:guide pos="2882"/>
        <p:guide pos="2309"/>
        <p:guide pos="3444"/>
        <p:guide pos="5547"/>
        <p:guide pos="222"/>
      </p:guideLst>
    </p:cSldViewPr>
  </p:slideViewPr>
  <p:outlineViewPr>
    <p:cViewPr>
      <p:scale>
        <a:sx n="33" d="100"/>
        <a:sy n="33" d="100"/>
      </p:scale>
      <p:origin x="0" y="3300"/>
    </p:cViewPr>
    <p:sldLst>
      <p:sld r:id="rId1" collapse="1"/>
      <p:sld r:id="rId2" collapse="1"/>
      <p:sld r:id="rId3" collapse="1"/>
    </p:sldLst>
  </p:outlineViewPr>
  <p:notesTextViewPr>
    <p:cViewPr>
      <p:scale>
        <a:sx n="100" d="100"/>
        <a:sy n="100" d="100"/>
      </p:scale>
      <p:origin x="0" y="0"/>
    </p:cViewPr>
  </p:notesTextViewPr>
  <p:sorterViewPr>
    <p:cViewPr>
      <p:scale>
        <a:sx n="46" d="100"/>
        <a:sy n="46" d="100"/>
      </p:scale>
      <p:origin x="0" y="0"/>
    </p:cViewPr>
  </p:sorterViewPr>
  <p:notesViewPr>
    <p:cSldViewPr>
      <p:cViewPr varScale="1">
        <p:scale>
          <a:sx n="60" d="100"/>
          <a:sy n="60" d="100"/>
        </p:scale>
        <p:origin x="2412" y="78"/>
      </p:cViewPr>
      <p:guideLst>
        <p:guide orient="horz" pos="3580"/>
        <p:guide pos="223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4.xml"/></Relationships>
</file>

<file path=ppt/_rels/viewProps.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slide" Target="slides/slide17.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559D1844-888A-4AE6-828D-5C6AE9040315}" type="datetimeFigureOut">
              <a:rPr lang="zh-CN" altLang="en-US" smtClean="0"/>
              <a:t>2021/1/28</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FB2549C6-DE8D-4E4A-961E-C75F994C9B23}" type="slidenum">
              <a:rPr lang="zh-CN" altLang="en-US" smtClean="0"/>
              <a:t>‹#›</a:t>
            </a:fld>
            <a:endParaRPr lang="zh-CN" altLang="en-US"/>
          </a:p>
        </p:txBody>
      </p:sp>
    </p:spTree>
    <p:extLst>
      <p:ext uri="{BB962C8B-B14F-4D97-AF65-F5344CB8AC3E}">
        <p14:creationId xmlns:p14="http://schemas.microsoft.com/office/powerpoint/2010/main" val="22630768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55E3B73-6D7C-40EF-AE3E-2A6A1CBB7D96}"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C4AA51CA-5F86-4FFA-AF76-EFA20A25968D}" type="slidenum">
              <a:rPr lang="zh-CN" altLang="en-US" smtClean="0"/>
              <a:t>‹#›</a:t>
            </a:fld>
            <a:endParaRPr lang="zh-CN" altLang="en-US"/>
          </a:p>
        </p:txBody>
      </p:sp>
    </p:spTree>
    <p:extLst>
      <p:ext uri="{BB962C8B-B14F-4D97-AF65-F5344CB8AC3E}">
        <p14:creationId xmlns:p14="http://schemas.microsoft.com/office/powerpoint/2010/main" val="4155977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a:t>
            </a:fld>
            <a:endParaRPr lang="zh-CN" altLang="en-US"/>
          </a:p>
        </p:txBody>
      </p:sp>
    </p:spTree>
    <p:extLst>
      <p:ext uri="{BB962C8B-B14F-4D97-AF65-F5344CB8AC3E}">
        <p14:creationId xmlns:p14="http://schemas.microsoft.com/office/powerpoint/2010/main" val="3025653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21</a:t>
            </a:fld>
            <a:endParaRPr lang="zh-CN" altLang="en-US"/>
          </a:p>
        </p:txBody>
      </p:sp>
    </p:spTree>
    <p:extLst>
      <p:ext uri="{BB962C8B-B14F-4D97-AF65-F5344CB8AC3E}">
        <p14:creationId xmlns:p14="http://schemas.microsoft.com/office/powerpoint/2010/main" val="38600546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26</a:t>
            </a:fld>
            <a:endParaRPr lang="zh-CN" altLang="en-US"/>
          </a:p>
        </p:txBody>
      </p:sp>
    </p:spTree>
    <p:extLst>
      <p:ext uri="{BB962C8B-B14F-4D97-AF65-F5344CB8AC3E}">
        <p14:creationId xmlns:p14="http://schemas.microsoft.com/office/powerpoint/2010/main" val="136526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2</a:t>
            </a:fld>
            <a:endParaRPr lang="zh-CN" altLang="en-US"/>
          </a:p>
        </p:txBody>
      </p:sp>
    </p:spTree>
    <p:extLst>
      <p:ext uri="{BB962C8B-B14F-4D97-AF65-F5344CB8AC3E}">
        <p14:creationId xmlns:p14="http://schemas.microsoft.com/office/powerpoint/2010/main" val="2990800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6</a:t>
            </a:fld>
            <a:endParaRPr lang="zh-CN" altLang="en-US"/>
          </a:p>
        </p:txBody>
      </p:sp>
    </p:spTree>
    <p:extLst>
      <p:ext uri="{BB962C8B-B14F-4D97-AF65-F5344CB8AC3E}">
        <p14:creationId xmlns:p14="http://schemas.microsoft.com/office/powerpoint/2010/main" val="3613058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9</a:t>
            </a:fld>
            <a:endParaRPr lang="zh-CN" altLang="en-US"/>
          </a:p>
        </p:txBody>
      </p:sp>
    </p:spTree>
    <p:extLst>
      <p:ext uri="{BB962C8B-B14F-4D97-AF65-F5344CB8AC3E}">
        <p14:creationId xmlns:p14="http://schemas.microsoft.com/office/powerpoint/2010/main" val="2828150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10</a:t>
            </a:fld>
            <a:endParaRPr lang="zh-CN" altLang="en-US"/>
          </a:p>
        </p:txBody>
      </p:sp>
    </p:spTree>
    <p:extLst>
      <p:ext uri="{BB962C8B-B14F-4D97-AF65-F5344CB8AC3E}">
        <p14:creationId xmlns:p14="http://schemas.microsoft.com/office/powerpoint/2010/main" val="2244084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14</a:t>
            </a:fld>
            <a:endParaRPr lang="zh-CN" altLang="en-US"/>
          </a:p>
        </p:txBody>
      </p:sp>
    </p:spTree>
    <p:extLst>
      <p:ext uri="{BB962C8B-B14F-4D97-AF65-F5344CB8AC3E}">
        <p14:creationId xmlns:p14="http://schemas.microsoft.com/office/powerpoint/2010/main" val="3361997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4AA51CA-5F86-4FFA-AF76-EFA20A25968D}" type="slidenum">
              <a:rPr lang="zh-CN" altLang="en-US" smtClean="0"/>
              <a:t>16</a:t>
            </a:fld>
            <a:endParaRPr lang="zh-CN" altLang="en-US"/>
          </a:p>
        </p:txBody>
      </p:sp>
    </p:spTree>
    <p:extLst>
      <p:ext uri="{BB962C8B-B14F-4D97-AF65-F5344CB8AC3E}">
        <p14:creationId xmlns:p14="http://schemas.microsoft.com/office/powerpoint/2010/main" val="2147833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latin typeface="微软雅黑" panose="020B0503020204020204" pitchFamily="34" charset="-122"/>
                <a:ea typeface="微软雅黑" panose="020B0503020204020204" pitchFamily="34" charset="-122"/>
              </a:rPr>
              <a:t>再次强调，如果使用了 </a:t>
            </a:r>
            <a:r>
              <a:rPr lang="en-US" altLang="zh-CN" sz="1200" dirty="0" smtClean="0">
                <a:latin typeface="微软雅黑" panose="020B0503020204020204" pitchFamily="34" charset="-122"/>
                <a:ea typeface="微软雅黑" panose="020B0503020204020204" pitchFamily="34" charset="-122"/>
              </a:rPr>
              <a:t>--global </a:t>
            </a:r>
            <a:r>
              <a:rPr lang="zh-CN" altLang="en-US" sz="1200" dirty="0" smtClean="0">
                <a:latin typeface="微软雅黑" panose="020B0503020204020204" pitchFamily="34" charset="-122"/>
                <a:ea typeface="微软雅黑" panose="020B0503020204020204" pitchFamily="34" charset="-122"/>
              </a:rPr>
              <a:t>选项，那么该命令只需要运行一次，因为之后无论你在该系统上做任何事情，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zh-CN" altLang="en-US" sz="1200" dirty="0" smtClean="0">
                <a:latin typeface="微软雅黑" panose="020B0503020204020204" pitchFamily="34" charset="-122"/>
                <a:ea typeface="微软雅黑" panose="020B0503020204020204" pitchFamily="34" charset="-122"/>
              </a:rPr>
              <a:t>都会使用那些信息。 当你想针对特定项目使用不同的用户名称与邮件地址时，可以在那个项目目录下运行没有 </a:t>
            </a:r>
            <a:r>
              <a:rPr lang="en-US" altLang="zh-CN" sz="1200" dirty="0" smtClean="0">
                <a:latin typeface="微软雅黑" panose="020B0503020204020204" pitchFamily="34" charset="-122"/>
                <a:ea typeface="微软雅黑" panose="020B0503020204020204" pitchFamily="34" charset="-122"/>
              </a:rPr>
              <a:t>--global </a:t>
            </a:r>
            <a:r>
              <a:rPr lang="zh-CN" altLang="en-US" sz="1200" dirty="0" smtClean="0">
                <a:latin typeface="微软雅黑" panose="020B0503020204020204" pitchFamily="34" charset="-122"/>
                <a:ea typeface="微软雅黑" panose="020B0503020204020204" pitchFamily="34" charset="-122"/>
              </a:rPr>
              <a:t>选项的命令来配置。</a:t>
            </a:r>
          </a:p>
          <a:p>
            <a:endParaRPr lang="zh-CN" altLang="en-US" sz="1200"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很多 </a:t>
            </a:r>
            <a:r>
              <a:rPr lang="en-US" altLang="zh-CN" sz="1200" dirty="0" smtClean="0">
                <a:latin typeface="微软雅黑" panose="020B0503020204020204" pitchFamily="34" charset="-122"/>
                <a:ea typeface="微软雅黑" panose="020B0503020204020204" pitchFamily="34" charset="-122"/>
              </a:rPr>
              <a:t>GUI </a:t>
            </a:r>
            <a:r>
              <a:rPr lang="zh-CN" altLang="en-US" sz="1200" dirty="0" smtClean="0">
                <a:latin typeface="微软雅黑" panose="020B0503020204020204" pitchFamily="34" charset="-122"/>
                <a:ea typeface="微软雅黑" panose="020B0503020204020204" pitchFamily="34" charset="-122"/>
              </a:rPr>
              <a:t>工具都会在第一次运行时帮助你配置这些信息。</a:t>
            </a:r>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17</a:t>
            </a:fld>
            <a:endParaRPr lang="zh-CN" altLang="en-US"/>
          </a:p>
        </p:txBody>
      </p:sp>
    </p:spTree>
    <p:extLst>
      <p:ext uri="{BB962C8B-B14F-4D97-AF65-F5344CB8AC3E}">
        <p14:creationId xmlns:p14="http://schemas.microsoft.com/office/powerpoint/2010/main" val="100931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200"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C4AA51CA-5F86-4FFA-AF76-EFA20A25968D}" type="slidenum">
              <a:rPr lang="zh-CN" altLang="en-US" smtClean="0"/>
              <a:pPr/>
              <a:t>18</a:t>
            </a:fld>
            <a:endParaRPr lang="zh-CN" altLang="en-US"/>
          </a:p>
        </p:txBody>
      </p:sp>
    </p:spTree>
    <p:extLst>
      <p:ext uri="{BB962C8B-B14F-4D97-AF65-F5344CB8AC3E}">
        <p14:creationId xmlns:p14="http://schemas.microsoft.com/office/powerpoint/2010/main" val="4204713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绝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绝密-节标题1">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3689401" y="4924271"/>
            <a:ext cx="1766455"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Top-Secret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绝密</a:t>
            </a:r>
          </a:p>
        </p:txBody>
      </p:sp>
      <p:sp>
        <p:nvSpPr>
          <p:cNvPr id="15" name="文本框 14"/>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7" name="直接连接符 16"/>
          <p:cNvCxnSpPr>
            <a:endCxn id="16"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 xmlns:a16="http://schemas.microsoft.com/office/drawing/2014/main" id="{765D4A2C-86F0-4F7B-A4A6-3A393B215828}"/>
              </a:ext>
            </a:extLst>
          </p:cNvPr>
          <p:cNvPicPr>
            <a:picLocks noChangeAspect="1"/>
          </p:cNvPicPr>
          <p:nvPr userDrawn="1"/>
        </p:nvPicPr>
        <p:blipFill>
          <a:blip r:embed="rId2"/>
          <a:stretch>
            <a:fillRect/>
          </a:stretch>
        </p:blipFill>
        <p:spPr>
          <a:xfrm>
            <a:off x="7308304" y="451544"/>
            <a:ext cx="1600674" cy="266302"/>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绝密-节标题2">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6" name="矩形 15"/>
          <p:cNvSpPr/>
          <p:nvPr userDrawn="1"/>
        </p:nvSpPr>
        <p:spPr>
          <a:xfrm>
            <a:off x="3689401" y="4924271"/>
            <a:ext cx="1766455"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Top-Secret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绝密</a:t>
            </a:r>
          </a:p>
        </p:txBody>
      </p:sp>
      <p:sp>
        <p:nvSpPr>
          <p:cNvPr id="7" name="矩形 6">
            <a:extLst>
              <a:ext uri="{FF2B5EF4-FFF2-40B4-BE49-F238E27FC236}">
                <a16:creationId xmlns="" xmlns:a16="http://schemas.microsoft.com/office/drawing/2014/main" id="{4CBC1231-1DCD-4D6A-BC3B-05CB87DC6BF1}"/>
              </a:ext>
            </a:extLst>
          </p:cNvPr>
          <p:cNvSpPr/>
          <p:nvPr userDrawn="1"/>
        </p:nvSpPr>
        <p:spPr>
          <a:xfrm>
            <a:off x="3765175"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 xmlns:a16="http://schemas.microsoft.com/office/drawing/2014/main" id="{826EAAFD-22CE-4D59-90FE-38CCDBDC9923}"/>
              </a:ext>
            </a:extLst>
          </p:cNvPr>
          <p:cNvPicPr>
            <a:picLocks noChangeAspect="1"/>
          </p:cNvPicPr>
          <p:nvPr userDrawn="1"/>
        </p:nvPicPr>
        <p:blipFill>
          <a:blip r:embed="rId2"/>
          <a:stretch>
            <a:fillRect/>
          </a:stretch>
        </p:blipFill>
        <p:spPr>
          <a:xfrm>
            <a:off x="2678263" y="1779662"/>
            <a:ext cx="3787474" cy="630117"/>
          </a:xfrm>
          <a:prstGeom prst="rect">
            <a:avLst/>
          </a:prstGeom>
        </p:spPr>
      </p:pic>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机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机密-标题幻灯片">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机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机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机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机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机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机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绝密-标题幻灯片">
    <p:spTree>
      <p:nvGrpSpPr>
        <p:cNvPr id="1" name=""/>
        <p:cNvGrpSpPr/>
        <p:nvPr/>
      </p:nvGrpSpPr>
      <p:grpSpPr>
        <a:xfrm>
          <a:off x="0" y="0"/>
          <a:ext cx="0" cy="0"/>
          <a:chOff x="0" y="0"/>
          <a:chExt cx="0" cy="0"/>
        </a:xfrm>
      </p:grpSpPr>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机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机密-节标题1">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文本框 14"/>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7" name="直接连接符 16"/>
          <p:cNvCxnSpPr>
            <a:endCxn id="16"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sp>
        <p:nvSpPr>
          <p:cNvPr id="21" name="矩形 20"/>
          <p:cNvSpPr/>
          <p:nvPr userDrawn="1"/>
        </p:nvSpPr>
        <p:spPr>
          <a:xfrm>
            <a:off x="3822222" y="4924271"/>
            <a:ext cx="1502680" cy="215444"/>
          </a:xfrm>
          <a:prstGeom prst="rect">
            <a:avLst/>
          </a:prstGeom>
        </p:spPr>
        <p:txBody>
          <a:bodyPr wrap="square" anchor="ctr" anchorCtr="1">
            <a:spAutoFit/>
          </a:bodyPr>
          <a:lstStyle/>
          <a:p>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Secret</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机密</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 xmlns:a16="http://schemas.microsoft.com/office/drawing/2014/main" id="{729D2754-9173-4610-9E2E-B7CB2EB2FF73}"/>
              </a:ext>
            </a:extLst>
          </p:cNvPr>
          <p:cNvPicPr>
            <a:picLocks noChangeAspect="1"/>
          </p:cNvPicPr>
          <p:nvPr userDrawn="1"/>
        </p:nvPicPr>
        <p:blipFill>
          <a:blip r:embed="rId2"/>
          <a:stretch>
            <a:fillRect/>
          </a:stretch>
        </p:blipFill>
        <p:spPr>
          <a:xfrm>
            <a:off x="7308304" y="451544"/>
            <a:ext cx="1600674" cy="266302"/>
          </a:xfrm>
          <a:prstGeom prst="rect">
            <a:avLst/>
          </a:prstGeom>
        </p:spPr>
      </p:pic>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机密-节标题2">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9" name="矩形 18"/>
          <p:cNvSpPr/>
          <p:nvPr userDrawn="1"/>
        </p:nvSpPr>
        <p:spPr>
          <a:xfrm>
            <a:off x="3822222" y="4924271"/>
            <a:ext cx="1502680" cy="215444"/>
          </a:xfrm>
          <a:prstGeom prst="rect">
            <a:avLst/>
          </a:prstGeom>
        </p:spPr>
        <p:txBody>
          <a:bodyPr wrap="square" anchor="ctr" anchorCtr="1">
            <a:spAutoFit/>
          </a:bodyPr>
          <a:lstStyle/>
          <a:p>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Secret</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机密</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 xmlns:a16="http://schemas.microsoft.com/office/drawing/2014/main" id="{FC4A9428-AEE2-4BAB-99F8-A6EC2323A4D4}"/>
              </a:ext>
            </a:extLst>
          </p:cNvPr>
          <p:cNvSpPr/>
          <p:nvPr userDrawn="1"/>
        </p:nvSpPr>
        <p:spPr>
          <a:xfrm>
            <a:off x="3765175"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 xmlns:a16="http://schemas.microsoft.com/office/drawing/2014/main" id="{19F940EA-F4D8-40E4-A31B-6601FE0F3061}"/>
              </a:ext>
            </a:extLst>
          </p:cNvPr>
          <p:cNvPicPr>
            <a:picLocks noChangeAspect="1"/>
          </p:cNvPicPr>
          <p:nvPr userDrawn="1"/>
        </p:nvPicPr>
        <p:blipFill>
          <a:blip r:embed="rId2"/>
          <a:stretch>
            <a:fillRect/>
          </a:stretch>
        </p:blipFill>
        <p:spPr>
          <a:xfrm>
            <a:off x="2678263" y="1779662"/>
            <a:ext cx="3787474" cy="630117"/>
          </a:xfrm>
          <a:prstGeom prst="rect">
            <a:avLst/>
          </a:prstGeom>
        </p:spPr>
      </p:pic>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秘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秘密-标题幻灯片">
    <p:spTree>
      <p:nvGrpSpPr>
        <p:cNvPr id="1" name=""/>
        <p:cNvGrpSpPr/>
        <p:nvPr/>
      </p:nvGrpSpPr>
      <p:grpSpPr>
        <a:xfrm>
          <a:off x="0" y="0"/>
          <a:ext cx="0" cy="0"/>
          <a:chOff x="0" y="0"/>
          <a:chExt cx="0" cy="0"/>
        </a:xfrm>
      </p:grpSpPr>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秘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秘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秘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秘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秘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绝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秘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秘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秘密-节标题1">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041403" y="4924271"/>
            <a:ext cx="1051891"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Confidential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秘密</a:t>
            </a:r>
          </a:p>
        </p:txBody>
      </p:sp>
      <p:sp>
        <p:nvSpPr>
          <p:cNvPr id="12" name="文本框 11"/>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 name="直接连接符 15"/>
          <p:cNvCxnSpPr>
            <a:endCxn id="15"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 xmlns:a16="http://schemas.microsoft.com/office/drawing/2014/main" id="{96DDDBD3-4DC3-47DA-B3C6-3101800F8FF5}"/>
              </a:ext>
            </a:extLst>
          </p:cNvPr>
          <p:cNvPicPr>
            <a:picLocks noChangeAspect="1"/>
          </p:cNvPicPr>
          <p:nvPr userDrawn="1"/>
        </p:nvPicPr>
        <p:blipFill>
          <a:blip r:embed="rId2"/>
          <a:stretch>
            <a:fillRect/>
          </a:stretch>
        </p:blipFill>
        <p:spPr>
          <a:xfrm>
            <a:off x="7308304" y="451544"/>
            <a:ext cx="1600674" cy="266302"/>
          </a:xfrm>
          <a:prstGeom prst="rect">
            <a:avLst/>
          </a:prstGeom>
        </p:spPr>
      </p:pic>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秘密-节标题2">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041403" y="4924271"/>
            <a:ext cx="1051891"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Confidential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秘密</a:t>
            </a:r>
          </a:p>
        </p:txBody>
      </p:sp>
      <p:sp>
        <p:nvSpPr>
          <p:cNvPr id="12" name="矩形 11"/>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24" name="矩形 23">
            <a:extLst>
              <a:ext uri="{FF2B5EF4-FFF2-40B4-BE49-F238E27FC236}">
                <a16:creationId xmlns="" xmlns:a16="http://schemas.microsoft.com/office/drawing/2014/main" id="{6286DD0E-0F20-4F4E-8533-FFE05262B0DD}"/>
              </a:ext>
            </a:extLst>
          </p:cNvPr>
          <p:cNvSpPr/>
          <p:nvPr userDrawn="1"/>
        </p:nvSpPr>
        <p:spPr>
          <a:xfrm>
            <a:off x="3765175"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 xmlns:a16="http://schemas.microsoft.com/office/drawing/2014/main" id="{8971FE5F-7AB6-45F2-A091-D2F0246940EE}"/>
              </a:ext>
            </a:extLst>
          </p:cNvPr>
          <p:cNvPicPr>
            <a:picLocks noChangeAspect="1"/>
          </p:cNvPicPr>
          <p:nvPr userDrawn="1"/>
        </p:nvPicPr>
        <p:blipFill>
          <a:blip r:embed="rId2"/>
          <a:stretch>
            <a:fillRect/>
          </a:stretch>
        </p:blipFill>
        <p:spPr>
          <a:xfrm>
            <a:off x="2678263" y="1779662"/>
            <a:ext cx="3787474" cy="630117"/>
          </a:xfrm>
          <a:prstGeom prst="rect">
            <a:avLst/>
          </a:prstGeom>
        </p:spPr>
      </p:pic>
    </p:spTree>
  </p:cSld>
  <p:clrMapOvr>
    <a:masterClrMapping/>
  </p:clrMapOvr>
  <p:transition/>
  <p:extLst mod="1">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9725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512411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smtClean="0"/>
              <a:t>Title</a:t>
            </a:r>
            <a:endParaRPr lang="en-US"/>
          </a:p>
        </p:txBody>
      </p:sp>
      <p:sp>
        <p:nvSpPr>
          <p:cNvPr id="3" name="Text 2"/>
          <p:cNvSpPr>
            <a:spLocks noGrp="1"/>
          </p:cNvSpPr>
          <p:nvPr>
            <p:ph type="body" idx="1" hasCustomPrompt="1"/>
          </p:nvPr>
        </p:nvSpPr>
        <p:spPr>
          <a:xfrm>
            <a:off x="251777" y="1229741"/>
            <a:ext cx="4531995" cy="3528822"/>
          </a:xfrm>
          <a:prstGeom prst="rect">
            <a:avLst/>
          </a:prstGeom>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a:xfrm>
            <a:off x="251777" y="4972431"/>
            <a:ext cx="1158176" cy="267335"/>
          </a:xfrm>
          <a:prstGeom prst="rect">
            <a:avLst/>
          </a:prstGeom>
        </p:spPr>
        <p:txBody>
          <a:bodyPr/>
          <a:lstStyle/>
          <a:p>
            <a:fld id="{C16525B2-4347-4F72-BAF7-76B19438D329}" type="datetimeFigureOut">
              <a:rPr lang="en-US" smtClean="0"/>
              <a:t>1/28/2021</a:t>
            </a:fld>
            <a:endParaRPr lang="en-US"/>
          </a:p>
        </p:txBody>
      </p:sp>
      <p:sp>
        <p:nvSpPr>
          <p:cNvPr id="5" name="Footer 4"/>
          <p:cNvSpPr>
            <a:spLocks noGrp="1"/>
          </p:cNvSpPr>
          <p:nvPr>
            <p:ph type="ftr" sz="quarter" idx="11"/>
          </p:nvPr>
        </p:nvSpPr>
        <p:spPr>
          <a:xfrm>
            <a:off x="1712087" y="4972431"/>
            <a:ext cx="1611375" cy="267335"/>
          </a:xfrm>
          <a:prstGeom prst="rect">
            <a:avLst/>
          </a:prstGeom>
        </p:spPr>
        <p:txBody>
          <a:bodyPr/>
          <a:lstStyle/>
          <a:p>
            <a:endParaRPr lang="en-US"/>
          </a:p>
        </p:txBody>
      </p:sp>
      <p:sp>
        <p:nvSpPr>
          <p:cNvPr id="6" name="Slide number 5"/>
          <p:cNvSpPr>
            <a:spLocks noGrp="1"/>
          </p:cNvSpPr>
          <p:nvPr>
            <p:ph type="sldNum" sz="quarter" idx="12"/>
          </p:nvPr>
        </p:nvSpPr>
        <p:spPr>
          <a:xfrm>
            <a:off x="3625596" y="4972431"/>
            <a:ext cx="1158176" cy="267335"/>
          </a:xfrm>
          <a:prstGeom prst="rect">
            <a:avLst/>
          </a:prstGeom>
        </p:spPr>
        <p:txBody>
          <a:bodyPr/>
          <a:lstStyle/>
          <a:p>
            <a:fld id="{80F073CC-40D5-4B23-8DF0-9BD0A0C12F2C}" type="slidenum">
              <a:rPr lang="en-US" smtClean="0"/>
              <a:t>‹#›</a:t>
            </a:fld>
            <a:endParaRPr lang="en-US"/>
          </a:p>
        </p:txBody>
      </p:sp>
    </p:spTree>
    <p:extLst>
      <p:ext uri="{BB962C8B-B14F-4D97-AF65-F5344CB8AC3E}">
        <p14:creationId xmlns:p14="http://schemas.microsoft.com/office/powerpoint/2010/main" val="2480839227"/>
      </p:ext>
    </p:extLst>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内参-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内参-标题幻灯片">
    <p:spTree>
      <p:nvGrpSpPr>
        <p:cNvPr id="1" name=""/>
        <p:cNvGrpSpPr/>
        <p:nvPr/>
      </p:nvGrpSpPr>
      <p:grpSpPr>
        <a:xfrm>
          <a:off x="0" y="0"/>
          <a:ext cx="0" cy="0"/>
          <a:chOff x="0" y="0"/>
          <a:chExt cx="0" cy="0"/>
        </a:xfrm>
      </p:grpSpPr>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内参-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357" y="339491"/>
            <a:ext cx="8229443" cy="457200"/>
          </a:xfrm>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绝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内参-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内参-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357" y="339491"/>
            <a:ext cx="8291107" cy="457200"/>
          </a:xfrm>
        </p:spPr>
        <p:txBody>
          <a:bodyPr/>
          <a:lstStyle/>
          <a:p>
            <a:r>
              <a:rPr lang="zh-CN" altLang="en-US"/>
              <a:t>单击此处编辑母版标题样式</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参-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内参-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内参-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357" y="339491"/>
            <a:ext cx="8229443" cy="457200"/>
          </a:xfrm>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内参-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dirty="0"/>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内参-节标题">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chemeClr val="tx1">
                    <a:lumMod val="65000"/>
                    <a:lumOff val="35000"/>
                  </a:schemeClr>
                </a:solidFill>
                <a:latin typeface="微软雅黑" panose="020B0503020204020204" pitchFamily="34" charset="-122"/>
                <a:ea typeface="微软雅黑" panose="020B0503020204020204" pitchFamily="34" charset="-122"/>
              </a:rPr>
              <a:t>THANKS</a:t>
            </a:r>
            <a:endParaRPr lang="zh-CN" altLang="en-US" sz="3600" b="1" spc="7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807714" y="2507603"/>
            <a:ext cx="1532985" cy="338554"/>
          </a:xfrm>
          <a:prstGeom prst="rect">
            <a:avLst/>
          </a:prstGeom>
        </p:spPr>
        <p:txBody>
          <a:bodyPr wrap="none">
            <a:spAutoFit/>
          </a:bodyPr>
          <a:lstStyle/>
          <a:p>
            <a:pPr algn="ctr"/>
            <a:r>
              <a:rPr lang="en-US" altLang="zh-CN" sz="16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6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cxnSp>
        <p:nvCxnSpPr>
          <p:cNvPr id="16" name="直接连接符 15"/>
          <p:cNvCxnSpPr>
            <a:endCxn id="15"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sp>
        <p:nvSpPr>
          <p:cNvPr id="19" name="矩形 18"/>
          <p:cNvSpPr/>
          <p:nvPr userDrawn="1"/>
        </p:nvSpPr>
        <p:spPr>
          <a:xfrm>
            <a:off x="4135137" y="4924271"/>
            <a:ext cx="851515" cy="215444"/>
          </a:xfrm>
          <a:prstGeom prst="rect">
            <a:avLst/>
          </a:prstGeom>
        </p:spPr>
        <p:txBody>
          <a:bodyPr wrap="none" anchor="ctr" anchorCtr="1">
            <a:spAutoFit/>
          </a:bodyPr>
          <a:lstStyle/>
          <a:p>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Internal</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内参</a:t>
            </a:r>
          </a:p>
        </p:txBody>
      </p:sp>
      <p:pic>
        <p:nvPicPr>
          <p:cNvPr id="9" name="图片 8">
            <a:extLst>
              <a:ext uri="{FF2B5EF4-FFF2-40B4-BE49-F238E27FC236}">
                <a16:creationId xmlns="" xmlns:a16="http://schemas.microsoft.com/office/drawing/2014/main" id="{BF963088-FFD1-41FC-B67B-D4C500D27047}"/>
              </a:ext>
            </a:extLst>
          </p:cNvPr>
          <p:cNvPicPr>
            <a:picLocks noChangeAspect="1"/>
          </p:cNvPicPr>
          <p:nvPr userDrawn="1"/>
        </p:nvPicPr>
        <p:blipFill>
          <a:blip r:embed="rId2"/>
          <a:stretch>
            <a:fillRect/>
          </a:stretch>
        </p:blipFill>
        <p:spPr>
          <a:xfrm>
            <a:off x="7308304" y="451544"/>
            <a:ext cx="1600674" cy="266302"/>
          </a:xfrm>
          <a:prstGeom prst="rect">
            <a:avLst/>
          </a:prstGeom>
        </p:spPr>
      </p:pic>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内参-节标题2">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矩形 11"/>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userDrawn="1"/>
        </p:nvSpPr>
        <p:spPr>
          <a:xfrm>
            <a:off x="4135137" y="4924271"/>
            <a:ext cx="821059" cy="215444"/>
          </a:xfrm>
          <a:prstGeom prst="rect">
            <a:avLst/>
          </a:prstGeom>
        </p:spPr>
        <p:txBody>
          <a:bodyPr wrap="none" anchor="ctr" anchorCtr="1">
            <a:spAutoFit/>
          </a:bodyPr>
          <a:lstStyle/>
          <a:p>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Internal</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内参</a:t>
            </a:r>
          </a:p>
        </p:txBody>
      </p:sp>
      <p:sp>
        <p:nvSpPr>
          <p:cNvPr id="36" name="矩形 35">
            <a:extLst>
              <a:ext uri="{FF2B5EF4-FFF2-40B4-BE49-F238E27FC236}">
                <a16:creationId xmlns="" xmlns:a16="http://schemas.microsoft.com/office/drawing/2014/main" id="{421DB811-9AE8-455A-B6C8-D6AC08D3B9D8}"/>
              </a:ext>
            </a:extLst>
          </p:cNvPr>
          <p:cNvSpPr/>
          <p:nvPr userDrawn="1"/>
        </p:nvSpPr>
        <p:spPr>
          <a:xfrm>
            <a:off x="3765175" y="2521228"/>
            <a:ext cx="1615635" cy="353943"/>
          </a:xfrm>
          <a:prstGeom prst="rect">
            <a:avLst/>
          </a:prstGeom>
        </p:spPr>
        <p:txBody>
          <a:bodyPr wrap="none">
            <a:spAutoFit/>
          </a:bodyPr>
          <a:lstStyle/>
          <a:p>
            <a:pPr algn="ctr"/>
            <a:r>
              <a:rPr lang="en-US" altLang="zh-CN" sz="1700" b="0" dirty="0">
                <a:solidFill>
                  <a:schemeClr val="bg1">
                    <a:lumMod val="85000"/>
                  </a:schemeClr>
                </a:solidFill>
                <a:latin typeface="微软雅黑" panose="020B0503020204020204" pitchFamily="34" charset="-122"/>
                <a:ea typeface="微软雅黑" panose="020B0503020204020204" pitchFamily="34" charset="-122"/>
              </a:rPr>
              <a:t>www.h3c.com</a:t>
            </a:r>
            <a:endParaRPr lang="zh-CN" altLang="en-US" sz="1700" b="0" dirty="0">
              <a:solidFill>
                <a:schemeClr val="bg1">
                  <a:lumMod val="85000"/>
                </a:schemeClr>
              </a:solidFill>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 xmlns:a16="http://schemas.microsoft.com/office/drawing/2014/main" id="{3B8B05C8-F6C4-414B-BA5B-F06C1D246941}"/>
              </a:ext>
            </a:extLst>
          </p:cNvPr>
          <p:cNvPicPr>
            <a:picLocks noChangeAspect="1"/>
          </p:cNvPicPr>
          <p:nvPr userDrawn="1"/>
        </p:nvPicPr>
        <p:blipFill>
          <a:blip r:embed="rId2"/>
          <a:stretch>
            <a:fillRect/>
          </a:stretch>
        </p:blipFill>
        <p:spPr>
          <a:xfrm>
            <a:off x="2678263" y="1779662"/>
            <a:ext cx="3787474" cy="630117"/>
          </a:xfrm>
          <a:prstGeom prst="rect">
            <a:avLst/>
          </a:prstGeom>
        </p:spPr>
      </p:pic>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秘密-自定义版式">
    <p:spTree>
      <p:nvGrpSpPr>
        <p:cNvPr id="1" name=""/>
        <p:cNvGrpSpPr/>
        <p:nvPr/>
      </p:nvGrpSpPr>
      <p:grpSpPr>
        <a:xfrm>
          <a:off x="0" y="0"/>
          <a:ext cx="0" cy="0"/>
          <a:chOff x="0" y="0"/>
          <a:chExt cx="0" cy="0"/>
        </a:xfrm>
      </p:grpSpPr>
      <p:sp>
        <p:nvSpPr>
          <p:cNvPr id="4" name="Rectangle 25"/>
          <p:cNvSpPr>
            <a:spLocks noGrp="1" noChangeArrowheads="1"/>
          </p:cNvSpPr>
          <p:nvPr>
            <p:ph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5"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903415064"/>
      </p:ext>
    </p:extLst>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秘密-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0572006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绝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秘密-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131589"/>
            <a:ext cx="4038600" cy="3291583"/>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648200" y="1131589"/>
            <a:ext cx="4038600" cy="3291584"/>
          </a:xfrm>
        </p:spPr>
        <p:txBody>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2053665"/>
      </p:ext>
    </p:extLst>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秘密-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1" y="1131590"/>
            <a:ext cx="4040188"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1" y="1631156"/>
            <a:ext cx="4040188"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33" y="1131590"/>
            <a:ext cx="4041775" cy="499567"/>
          </a:xfr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33" y="1631156"/>
            <a:ext cx="4041775" cy="2963466"/>
          </a:xfrm>
        </p:spPr>
        <p:txBody>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Rectangle 24"/>
          <p:cNvSpPr>
            <a:spLocks noGrp="1" noChangeArrowheads="1"/>
          </p:cNvSpPr>
          <p:nvPr>
            <p:ph type="title"/>
          </p:nvPr>
        </p:nvSpPr>
        <p:spPr bwMode="auto">
          <a:xfrm>
            <a:off x="457357" y="339491"/>
            <a:ext cx="8229451" cy="4572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dirty="0"/>
          </a:p>
        </p:txBody>
      </p:sp>
    </p:spTree>
    <p:extLst>
      <p:ext uri="{BB962C8B-B14F-4D97-AF65-F5344CB8AC3E}">
        <p14:creationId xmlns:p14="http://schemas.microsoft.com/office/powerpoint/2010/main" val="440180790"/>
      </p:ext>
    </p:extLst>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秘密-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29201483"/>
      </p:ext>
    </p:extLst>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秘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91345035"/>
      </p:ext>
    </p:extLst>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秘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51195030"/>
      </p:ext>
    </p:extLst>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秘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44388317"/>
      </p:ext>
    </p:extLst>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秘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59697232"/>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秘密-节标题1">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dirty="0">
                <a:solidFill>
                  <a:srgbClr val="262626">
                    <a:lumMod val="65000"/>
                    <a:lumOff val="35000"/>
                  </a:srgbClr>
                </a:solidFill>
                <a:latin typeface="微软雅黑" panose="020B0503020204020204" pitchFamily="34" charset="-122"/>
                <a:ea typeface="微软雅黑" panose="020B0503020204020204" pitchFamily="34" charset="-122"/>
              </a:rPr>
              <a:t>www.h3c.com</a:t>
            </a:r>
            <a:endParaRPr lang="zh-CN" altLang="en-US" sz="1000" dirty="0">
              <a:solidFill>
                <a:srgbClr val="262626">
                  <a:lumMod val="65000"/>
                  <a:lumOff val="35000"/>
                </a:srgb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041403" y="4924271"/>
            <a:ext cx="1051891" cy="215444"/>
          </a:xfrm>
          <a:prstGeom prst="rect">
            <a:avLst/>
          </a:prstGeom>
        </p:spPr>
        <p:txBody>
          <a:bodyPr wrap="none" anchor="ctr" anchorCtr="1">
            <a:spAutoFit/>
          </a:bodyPr>
          <a:lstStyle/>
          <a:p>
            <a:r>
              <a:rPr lang="en-US" altLang="zh-CN" sz="800" b="1" dirty="0">
                <a:solidFill>
                  <a:srgbClr val="262626">
                    <a:lumMod val="50000"/>
                    <a:lumOff val="50000"/>
                  </a:srgbClr>
                </a:solidFill>
                <a:latin typeface="微软雅黑" panose="020B0503020204020204" pitchFamily="34" charset="-122"/>
                <a:ea typeface="微软雅黑" panose="020B0503020204020204" pitchFamily="34" charset="-122"/>
              </a:rPr>
              <a:t>Confidential </a:t>
            </a:r>
            <a:r>
              <a:rPr lang="zh-CN" altLang="en-US" sz="800" b="1" dirty="0">
                <a:solidFill>
                  <a:srgbClr val="262626">
                    <a:lumMod val="50000"/>
                    <a:lumOff val="50000"/>
                  </a:srgbClr>
                </a:solidFill>
                <a:latin typeface="微软雅黑" panose="020B0503020204020204" pitchFamily="34" charset="-122"/>
                <a:ea typeface="微软雅黑" panose="020B0503020204020204" pitchFamily="34" charset="-122"/>
              </a:rPr>
              <a:t>秘密</a:t>
            </a:r>
          </a:p>
        </p:txBody>
      </p:sp>
      <p:sp>
        <p:nvSpPr>
          <p:cNvPr id="12" name="文本框 11"/>
          <p:cNvSpPr txBox="1"/>
          <p:nvPr userDrawn="1"/>
        </p:nvSpPr>
        <p:spPr>
          <a:xfrm>
            <a:off x="3064594" y="1857003"/>
            <a:ext cx="3024336" cy="646331"/>
          </a:xfrm>
          <a:prstGeom prst="rect">
            <a:avLst/>
          </a:prstGeom>
          <a:noFill/>
        </p:spPr>
        <p:txBody>
          <a:bodyPr wrap="square" rtlCol="0">
            <a:spAutoFit/>
          </a:bodyPr>
          <a:lstStyle/>
          <a:p>
            <a:pPr algn="ctr"/>
            <a:r>
              <a:rPr lang="en-US" altLang="zh-CN" sz="3600" b="1" spc="70" dirty="0">
                <a:solidFill>
                  <a:srgbClr val="262626">
                    <a:lumMod val="65000"/>
                    <a:lumOff val="35000"/>
                  </a:srgbClr>
                </a:solidFill>
                <a:latin typeface="微软雅黑" panose="020B0503020204020204" pitchFamily="34" charset="-122"/>
                <a:ea typeface="微软雅黑" panose="020B0503020204020204" pitchFamily="34" charset="-122"/>
              </a:rPr>
              <a:t>THANKS</a:t>
            </a:r>
            <a:endParaRPr lang="zh-CN" altLang="en-US" sz="3600" b="1" spc="70" dirty="0">
              <a:solidFill>
                <a:srgbClr val="262626">
                  <a:lumMod val="65000"/>
                  <a:lumOff val="35000"/>
                </a:srgbClr>
              </a:solidFill>
              <a:latin typeface="微软雅黑" panose="020B0503020204020204" pitchFamily="34" charset="-122"/>
              <a:ea typeface="微软雅黑" panose="020B0503020204020204" pitchFamily="34" charset="-122"/>
            </a:endParaRPr>
          </a:p>
        </p:txBody>
      </p:sp>
      <p:sp>
        <p:nvSpPr>
          <p:cNvPr id="15" name="矩形 14"/>
          <p:cNvSpPr/>
          <p:nvPr userDrawn="1"/>
        </p:nvSpPr>
        <p:spPr>
          <a:xfrm>
            <a:off x="3807714" y="2507603"/>
            <a:ext cx="1532985" cy="338554"/>
          </a:xfrm>
          <a:prstGeom prst="rect">
            <a:avLst/>
          </a:prstGeom>
        </p:spPr>
        <p:txBody>
          <a:bodyPr wrap="none">
            <a:spAutoFit/>
          </a:bodyPr>
          <a:lstStyle/>
          <a:p>
            <a:pPr algn="ctr"/>
            <a:r>
              <a:rPr lang="en-US" altLang="zh-CN" sz="1600" dirty="0">
                <a:solidFill>
                  <a:srgbClr val="262626">
                    <a:lumMod val="65000"/>
                    <a:lumOff val="35000"/>
                  </a:srgbClr>
                </a:solidFill>
                <a:latin typeface="微软雅黑" panose="020B0503020204020204" pitchFamily="34" charset="-122"/>
                <a:ea typeface="微软雅黑" panose="020B0503020204020204" pitchFamily="34" charset="-122"/>
              </a:rPr>
              <a:t>www.h3c.com</a:t>
            </a:r>
            <a:endParaRPr lang="zh-CN" altLang="en-US" sz="1600" dirty="0">
              <a:solidFill>
                <a:srgbClr val="262626">
                  <a:lumMod val="65000"/>
                  <a:lumOff val="35000"/>
                </a:srgbClr>
              </a:solidFill>
              <a:latin typeface="微软雅黑" panose="020B0503020204020204" pitchFamily="34" charset="-122"/>
              <a:ea typeface="微软雅黑" panose="020B0503020204020204" pitchFamily="34" charset="-122"/>
            </a:endParaRPr>
          </a:p>
        </p:txBody>
      </p:sp>
      <p:cxnSp>
        <p:nvCxnSpPr>
          <p:cNvPr id="16" name="直接连接符 15"/>
          <p:cNvCxnSpPr>
            <a:endCxn id="15" idx="1"/>
          </p:cNvCxnSpPr>
          <p:nvPr userDrawn="1"/>
        </p:nvCxnSpPr>
        <p:spPr>
          <a:xfrm>
            <a:off x="3552825" y="2676880"/>
            <a:ext cx="254889"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userDrawn="1"/>
        </p:nvCxnSpPr>
        <p:spPr>
          <a:xfrm>
            <a:off x="5303085" y="2676880"/>
            <a:ext cx="276978" cy="0"/>
          </a:xfrm>
          <a:prstGeom prst="line">
            <a:avLst/>
          </a:prstGeom>
          <a:ln w="12700">
            <a:solidFill>
              <a:srgbClr val="E60012"/>
            </a:solidFill>
          </a:ln>
        </p:spPr>
        <p:style>
          <a:lnRef idx="1">
            <a:schemeClr val="accent1"/>
          </a:lnRef>
          <a:fillRef idx="0">
            <a:schemeClr val="accent1"/>
          </a:fillRef>
          <a:effectRef idx="0">
            <a:schemeClr val="accent1"/>
          </a:effectRef>
          <a:fontRef idx="minor">
            <a:schemeClr val="tx1"/>
          </a:fontRef>
        </p:style>
      </p:cxnSp>
      <p:pic>
        <p:nvPicPr>
          <p:cNvPr id="18" name="图片 17"/>
          <p:cNvPicPr>
            <a:picLocks noChangeAspect="1"/>
          </p:cNvPicPr>
          <p:nvPr userDrawn="1"/>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tretch>
            <a:fillRect/>
          </a:stretch>
        </p:blipFill>
        <p:spPr>
          <a:xfrm>
            <a:off x="7835856" y="195486"/>
            <a:ext cx="1097820" cy="516621"/>
          </a:xfrm>
          <a:prstGeom prst="rect">
            <a:avLst/>
          </a:prstGeom>
        </p:spPr>
      </p:pic>
    </p:spTree>
    <p:extLst>
      <p:ext uri="{BB962C8B-B14F-4D97-AF65-F5344CB8AC3E}">
        <p14:creationId xmlns:p14="http://schemas.microsoft.com/office/powerpoint/2010/main" val="1607927371"/>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秘密-节标题2">
    <p:spTree>
      <p:nvGrpSpPr>
        <p:cNvPr id="1" name=""/>
        <p:cNvGrpSpPr/>
        <p:nvPr/>
      </p:nvGrpSpPr>
      <p:grpSpPr>
        <a:xfrm>
          <a:off x="0" y="0"/>
          <a:ext cx="0" cy="0"/>
          <a:chOff x="0" y="0"/>
          <a:chExt cx="0" cy="0"/>
        </a:xfrm>
      </p:grpSpPr>
      <p:sp>
        <p:nvSpPr>
          <p:cNvPr id="10" name="矩形 9"/>
          <p:cNvSpPr/>
          <p:nvPr userDrawn="1"/>
        </p:nvSpPr>
        <p:spPr>
          <a:xfrm>
            <a:off x="7783455" y="4905945"/>
            <a:ext cx="1032655" cy="246221"/>
          </a:xfrm>
          <a:prstGeom prst="rect">
            <a:avLst/>
          </a:prstGeom>
        </p:spPr>
        <p:txBody>
          <a:bodyPr wrap="none" anchor="ctr" anchorCtr="1">
            <a:spAutoFit/>
          </a:bodyPr>
          <a:lstStyle/>
          <a:p>
            <a:r>
              <a:rPr lang="en-US" altLang="zh-CN" sz="1000" dirty="0">
                <a:solidFill>
                  <a:srgbClr val="262626">
                    <a:lumMod val="65000"/>
                    <a:lumOff val="35000"/>
                  </a:srgbClr>
                </a:solidFill>
                <a:latin typeface="微软雅黑" panose="020B0503020204020204" pitchFamily="34" charset="-122"/>
                <a:ea typeface="微软雅黑" panose="020B0503020204020204" pitchFamily="34" charset="-122"/>
              </a:rPr>
              <a:t>www.h3c.com</a:t>
            </a:r>
            <a:endParaRPr lang="zh-CN" altLang="en-US" sz="1000" dirty="0">
              <a:solidFill>
                <a:srgbClr val="262626">
                  <a:lumMod val="65000"/>
                  <a:lumOff val="35000"/>
                </a:srgbClr>
              </a:solidFill>
              <a:latin typeface="微软雅黑" panose="020B0503020204020204" pitchFamily="34" charset="-122"/>
              <a:ea typeface="微软雅黑" panose="020B0503020204020204" pitchFamily="34" charset="-122"/>
            </a:endParaRPr>
          </a:p>
        </p:txBody>
      </p:sp>
      <p:sp>
        <p:nvSpPr>
          <p:cNvPr id="11" name="矩形 10"/>
          <p:cNvSpPr/>
          <p:nvPr userDrawn="1"/>
        </p:nvSpPr>
        <p:spPr>
          <a:xfrm>
            <a:off x="4041403" y="4924271"/>
            <a:ext cx="1051891" cy="215444"/>
          </a:xfrm>
          <a:prstGeom prst="rect">
            <a:avLst/>
          </a:prstGeom>
        </p:spPr>
        <p:txBody>
          <a:bodyPr wrap="none" anchor="ctr" anchorCtr="1">
            <a:spAutoFit/>
          </a:bodyPr>
          <a:lstStyle/>
          <a:p>
            <a:r>
              <a:rPr lang="en-US" altLang="zh-CN" sz="800" b="1" dirty="0">
                <a:solidFill>
                  <a:srgbClr val="262626">
                    <a:lumMod val="50000"/>
                    <a:lumOff val="50000"/>
                  </a:srgbClr>
                </a:solidFill>
                <a:latin typeface="微软雅黑" panose="020B0503020204020204" pitchFamily="34" charset="-122"/>
                <a:ea typeface="微软雅黑" panose="020B0503020204020204" pitchFamily="34" charset="-122"/>
              </a:rPr>
              <a:t>Confidential </a:t>
            </a:r>
            <a:r>
              <a:rPr lang="zh-CN" altLang="en-US" sz="800" b="1" dirty="0">
                <a:solidFill>
                  <a:srgbClr val="262626">
                    <a:lumMod val="50000"/>
                    <a:lumOff val="50000"/>
                  </a:srgbClr>
                </a:solidFill>
                <a:latin typeface="微软雅黑" panose="020B0503020204020204" pitchFamily="34" charset="-122"/>
                <a:ea typeface="微软雅黑" panose="020B0503020204020204" pitchFamily="34" charset="-122"/>
              </a:rPr>
              <a:t>秘密</a:t>
            </a:r>
          </a:p>
        </p:txBody>
      </p:sp>
      <p:sp>
        <p:nvSpPr>
          <p:cNvPr id="12" name="矩形 11"/>
          <p:cNvSpPr/>
          <p:nvPr userDrawn="1"/>
        </p:nvSpPr>
        <p:spPr>
          <a:xfrm>
            <a:off x="0" y="0"/>
            <a:ext cx="9144000" cy="2507603"/>
          </a:xfrm>
          <a:prstGeom prst="rect">
            <a:avLst/>
          </a:prstGeom>
          <a:solidFill>
            <a:schemeClr val="bg1">
              <a:lumMod val="95000"/>
            </a:schemeClr>
          </a:solidFill>
          <a:ln w="12700" cap="flat" cmpd="sng" algn="ctr">
            <a:noFill/>
            <a:prstDash val="dash"/>
          </a:ln>
          <a:effectLst/>
        </p:spPr>
        <p:txBody>
          <a:bodyPr rtlCol="0" anchor="ctr"/>
          <a:lstStyle/>
          <a:p>
            <a:pPr algn="ctr" fontAlgn="auto">
              <a:spcBef>
                <a:spcPts val="0"/>
              </a:spcBef>
              <a:spcAft>
                <a:spcPts val="0"/>
              </a:spcAft>
            </a:pPr>
            <a:endParaRPr lang="zh-CN" altLang="en-US" sz="1400" b="1" kern="0" dirty="0">
              <a:solidFill>
                <a:srgbClr val="262626"/>
              </a:solidFill>
              <a:latin typeface="微软雅黑" panose="020B0503020204020204" pitchFamily="34" charset="-122"/>
              <a:ea typeface="微软雅黑" panose="020B0503020204020204" pitchFamily="34" charset="-122"/>
            </a:endParaRPr>
          </a:p>
        </p:txBody>
      </p:sp>
      <p:sp>
        <p:nvSpPr>
          <p:cNvPr id="16" name="矩形 15"/>
          <p:cNvSpPr/>
          <p:nvPr userDrawn="1"/>
        </p:nvSpPr>
        <p:spPr>
          <a:xfrm>
            <a:off x="3762000" y="2521228"/>
            <a:ext cx="1615635" cy="353943"/>
          </a:xfrm>
          <a:prstGeom prst="rect">
            <a:avLst/>
          </a:prstGeom>
        </p:spPr>
        <p:txBody>
          <a:bodyPr wrap="none">
            <a:spAutoFit/>
          </a:bodyPr>
          <a:lstStyle/>
          <a:p>
            <a:pPr algn="ctr"/>
            <a:r>
              <a:rPr lang="en-US" altLang="zh-CN" sz="1700" dirty="0">
                <a:solidFill>
                  <a:srgbClr val="FFFFFF">
                    <a:lumMod val="85000"/>
                  </a:srgbClr>
                </a:solidFill>
                <a:latin typeface="微软雅黑" panose="020B0503020204020204" pitchFamily="34" charset="-122"/>
                <a:ea typeface="微软雅黑" panose="020B0503020204020204" pitchFamily="34" charset="-122"/>
              </a:rPr>
              <a:t>www.h3c.com</a:t>
            </a:r>
            <a:endParaRPr lang="zh-CN" altLang="en-US" sz="1700" dirty="0">
              <a:solidFill>
                <a:srgbClr val="FFFFFF">
                  <a:lumMod val="85000"/>
                </a:srgbClr>
              </a:solidFill>
              <a:latin typeface="微软雅黑" panose="020B0503020204020204" pitchFamily="34" charset="-122"/>
              <a:ea typeface="微软雅黑" panose="020B0503020204020204" pitchFamily="34" charset="-122"/>
            </a:endParaRPr>
          </a:p>
        </p:txBody>
      </p:sp>
      <p:pic>
        <p:nvPicPr>
          <p:cNvPr id="8" name="图片 7"/>
          <p:cNvPicPr>
            <a:picLocks noChangeAspect="1"/>
          </p:cNvPicPr>
          <p:nvPr userDrawn="1"/>
        </p:nvPicPr>
        <p:blipFill>
          <a:blip r:embed="rId2">
            <a:clrChange>
              <a:clrFrom>
                <a:srgbClr val="FFFEFD"/>
              </a:clrFrom>
              <a:clrTo>
                <a:srgbClr val="FFFEFD">
                  <a:alpha val="0"/>
                </a:srgbClr>
              </a:clrTo>
            </a:clrChange>
            <a:extLst>
              <a:ext uri="{28A0092B-C50C-407E-A947-70E740481C1C}">
                <a14:useLocalDpi xmlns:a14="http://schemas.microsoft.com/office/drawing/2010/main" val="0"/>
              </a:ext>
            </a:extLst>
          </a:blip>
          <a:stretch>
            <a:fillRect/>
          </a:stretch>
        </p:blipFill>
        <p:spPr>
          <a:xfrm>
            <a:off x="3491880" y="1491630"/>
            <a:ext cx="2223248" cy="1046234"/>
          </a:xfrm>
          <a:prstGeom prst="rect">
            <a:avLst/>
          </a:prstGeom>
        </p:spPr>
      </p:pic>
    </p:spTree>
    <p:extLst>
      <p:ext uri="{BB962C8B-B14F-4D97-AF65-F5344CB8AC3E}">
        <p14:creationId xmlns:p14="http://schemas.microsoft.com/office/powerpoint/2010/main" val="3998401437"/>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470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绝密-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19" y="204787"/>
            <a:ext cx="3008313" cy="871538"/>
          </a:xfrm>
        </p:spPr>
        <p:txBody>
          <a:bodyPr anchor="b"/>
          <a:lstStyle>
            <a:lvl1pPr algn="l">
              <a:defRPr sz="18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3575069" y="204800"/>
            <a:ext cx="5111751" cy="4389835"/>
          </a:xfrm>
        </p:spPr>
        <p:txBody>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文本占位符 3"/>
          <p:cNvSpPr>
            <a:spLocks noGrp="1"/>
          </p:cNvSpPr>
          <p:nvPr>
            <p:ph type="body" sz="half" idx="2"/>
          </p:nvPr>
        </p:nvSpPr>
        <p:spPr>
          <a:xfrm>
            <a:off x="457219"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绝密-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402552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绝密-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绝密-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1"/>
            <a:ext cx="2057400" cy="419457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28601"/>
            <a:ext cx="6019800" cy="419457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image" Target="../media/image2.png"/><Relationship Id="rId2" Type="http://schemas.openxmlformats.org/officeDocument/2006/relationships/slideLayout" Target="../slideLayouts/slideLayout24.xml"/><Relationship Id="rId16" Type="http://schemas.openxmlformats.org/officeDocument/2006/relationships/image" Target="../media/image1.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heme" Target="../theme/theme3.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image" Target="../media/image1.png"/><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6" Type="http://schemas.openxmlformats.org/officeDocument/2006/relationships/image" Target="../media/image4.jpg"/><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3.emf"/><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descr="1.png"/>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12720" y="4892065"/>
            <a:ext cx="9144001" cy="247650"/>
          </a:xfrm>
          <a:prstGeom prst="rect">
            <a:avLst/>
          </a:prstGeom>
        </p:spPr>
      </p:pic>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1" name="矩形 10"/>
          <p:cNvSpPr/>
          <p:nvPr/>
        </p:nvSpPr>
        <p:spPr>
          <a:xfrm>
            <a:off x="3689401" y="4924271"/>
            <a:ext cx="1766455" cy="215444"/>
          </a:xfrm>
          <a:prstGeom prst="rect">
            <a:avLst/>
          </a:prstGeom>
        </p:spPr>
        <p:txBody>
          <a:bodyPr wrap="squar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Top-Secret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绝密</a:t>
            </a:r>
          </a:p>
        </p:txBody>
      </p:sp>
      <p:sp>
        <p:nvSpPr>
          <p:cNvPr id="28" name="矩形 27"/>
          <p:cNvSpPr/>
          <p:nvPr userDrawn="1"/>
        </p:nvSpPr>
        <p:spPr>
          <a:xfrm>
            <a:off x="7654069" y="4899307"/>
            <a:ext cx="1032655" cy="246221"/>
          </a:xfrm>
          <a:prstGeom prst="rect">
            <a:avLst/>
          </a:prstGeom>
        </p:spPr>
        <p:txBody>
          <a:bodyPr wrap="none" anchor="ctr" anchorCtr="1">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文本框 26"/>
          <p:cNvSpPr txBox="1"/>
          <p:nvPr userDrawn="1"/>
        </p:nvSpPr>
        <p:spPr>
          <a:xfrm>
            <a:off x="8817788" y="4872162"/>
            <a:ext cx="341760" cy="246221"/>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5BB97A9-7D72-4F8F-8BC5-4E547C3F4DC5}" type="slidenum">
              <a:rPr lang="en-GB" altLang="zh-CN" sz="1000" noProof="0" smtClean="0"/>
              <a:pPr/>
              <a:t>‹#›</a:t>
            </a:fld>
            <a:endParaRPr lang="en-GB" altLang="zh-CN" sz="1000" noProof="0" dirty="0"/>
          </a:p>
        </p:txBody>
      </p:sp>
      <p:pic>
        <p:nvPicPr>
          <p:cNvPr id="9" name="图片 8">
            <a:extLst>
              <a:ext uri="{FF2B5EF4-FFF2-40B4-BE49-F238E27FC236}">
                <a16:creationId xmlns="" xmlns:a16="http://schemas.microsoft.com/office/drawing/2014/main" id="{9BDF0D79-115B-4773-8A95-90B915CC8904}"/>
              </a:ext>
            </a:extLst>
          </p:cNvPr>
          <p:cNvPicPr>
            <a:picLocks noChangeAspect="1"/>
          </p:cNvPicPr>
          <p:nvPr userDrawn="1"/>
        </p:nvPicPr>
        <p:blipFill>
          <a:blip r:embed="rId14"/>
          <a:stretch>
            <a:fillRect/>
          </a:stretch>
        </p:blipFill>
        <p:spPr>
          <a:xfrm>
            <a:off x="7308304" y="451544"/>
            <a:ext cx="1600674" cy="266302"/>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2pPr>
      <a:lvl3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3pPr>
      <a:lvl4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4pPr>
      <a:lvl5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2" name="图片 21" descr="1.png"/>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12720" y="4892065"/>
            <a:ext cx="9144001" cy="247650"/>
          </a:xfrm>
          <a:prstGeom prst="rect">
            <a:avLst/>
          </a:prstGeom>
        </p:spPr>
      </p:pic>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5" name="矩形 14"/>
          <p:cNvSpPr/>
          <p:nvPr userDrawn="1"/>
        </p:nvSpPr>
        <p:spPr>
          <a:xfrm>
            <a:off x="3822222" y="4924271"/>
            <a:ext cx="1502680" cy="215444"/>
          </a:xfrm>
          <a:prstGeom prst="rect">
            <a:avLst/>
          </a:prstGeom>
        </p:spPr>
        <p:txBody>
          <a:bodyPr wrap="square" anchor="ctr" anchorCtr="1">
            <a:spAutoFit/>
          </a:bodyPr>
          <a:lstStyle/>
          <a:p>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Secret</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机密</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7" name="矩形 26"/>
          <p:cNvSpPr/>
          <p:nvPr userDrawn="1"/>
        </p:nvSpPr>
        <p:spPr>
          <a:xfrm>
            <a:off x="7654069" y="4899307"/>
            <a:ext cx="1032655" cy="246221"/>
          </a:xfrm>
          <a:prstGeom prst="rect">
            <a:avLst/>
          </a:prstGeom>
        </p:spPr>
        <p:txBody>
          <a:bodyPr wrap="none" anchor="ctr" anchorCtr="1">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文本框 26"/>
          <p:cNvSpPr txBox="1"/>
          <p:nvPr userDrawn="1"/>
        </p:nvSpPr>
        <p:spPr>
          <a:xfrm>
            <a:off x="8817788" y="4872162"/>
            <a:ext cx="341760" cy="246221"/>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5BB97A9-7D72-4F8F-8BC5-4E547C3F4DC5}" type="slidenum">
              <a:rPr lang="en-GB" altLang="zh-CN" sz="1000" noProof="0" smtClean="0"/>
              <a:pPr/>
              <a:t>‹#›</a:t>
            </a:fld>
            <a:endParaRPr lang="en-GB" altLang="zh-CN" sz="1000" noProof="0" dirty="0"/>
          </a:p>
        </p:txBody>
      </p:sp>
      <p:pic>
        <p:nvPicPr>
          <p:cNvPr id="9" name="图片 8">
            <a:extLst>
              <a:ext uri="{FF2B5EF4-FFF2-40B4-BE49-F238E27FC236}">
                <a16:creationId xmlns="" xmlns:a16="http://schemas.microsoft.com/office/drawing/2014/main" id="{7D74B9ED-DE56-4EE5-AF0F-0EC2D929FAA9}"/>
              </a:ext>
            </a:extLst>
          </p:cNvPr>
          <p:cNvPicPr>
            <a:picLocks noChangeAspect="1"/>
          </p:cNvPicPr>
          <p:nvPr userDrawn="1"/>
        </p:nvPicPr>
        <p:blipFill>
          <a:blip r:embed="rId14"/>
          <a:stretch>
            <a:fillRect/>
          </a:stretch>
        </p:blipFill>
        <p:spPr>
          <a:xfrm>
            <a:off x="7308304" y="451544"/>
            <a:ext cx="1600674" cy="266302"/>
          </a:xfrm>
          <a:prstGeom prst="rect">
            <a:avLst/>
          </a:prstGeom>
        </p:spPr>
      </p:pic>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2pPr>
      <a:lvl3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3pPr>
      <a:lvl4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4pPr>
      <a:lvl5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descr="1.png"/>
          <p:cNvPicPr>
            <a:picLocks noChangeAspect="1"/>
          </p:cNvPicPr>
          <p:nvPr userDrawn="1"/>
        </p:nvPicPr>
        <p:blipFill>
          <a:blip r:embed="rId16">
            <a:extLst>
              <a:ext uri="{28A0092B-C50C-407E-A947-70E740481C1C}">
                <a14:useLocalDpi xmlns:a14="http://schemas.microsoft.com/office/drawing/2010/main"/>
              </a:ext>
            </a:extLst>
          </a:blip>
          <a:stretch>
            <a:fillRect/>
          </a:stretch>
        </p:blipFill>
        <p:spPr>
          <a:xfrm>
            <a:off x="-12720" y="4892065"/>
            <a:ext cx="9144001" cy="247650"/>
          </a:xfrm>
          <a:prstGeom prst="rect">
            <a:avLst/>
          </a:prstGeom>
        </p:spPr>
      </p:pic>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3" name="矩形 12"/>
          <p:cNvSpPr/>
          <p:nvPr userDrawn="1"/>
        </p:nvSpPr>
        <p:spPr>
          <a:xfrm>
            <a:off x="4041403" y="4924271"/>
            <a:ext cx="1051891" cy="215444"/>
          </a:xfrm>
          <a:prstGeom prst="rect">
            <a:avLst/>
          </a:prstGeom>
        </p:spPr>
        <p:txBody>
          <a:bodyPr wrap="none" anchor="ctr" anchorCtr="1">
            <a:spAutoFit/>
          </a:bodyPr>
          <a:lstStyle/>
          <a:p>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Confidential</a:t>
            </a:r>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秘密</a:t>
            </a:r>
          </a:p>
        </p:txBody>
      </p:sp>
      <p:sp>
        <p:nvSpPr>
          <p:cNvPr id="28" name="矩形 27"/>
          <p:cNvSpPr/>
          <p:nvPr userDrawn="1"/>
        </p:nvSpPr>
        <p:spPr>
          <a:xfrm>
            <a:off x="7654069" y="4899307"/>
            <a:ext cx="1032655" cy="246221"/>
          </a:xfrm>
          <a:prstGeom prst="rect">
            <a:avLst/>
          </a:prstGeom>
        </p:spPr>
        <p:txBody>
          <a:bodyPr wrap="none" anchor="ctr" anchorCtr="1">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文本框 26"/>
          <p:cNvSpPr txBox="1"/>
          <p:nvPr userDrawn="1"/>
        </p:nvSpPr>
        <p:spPr>
          <a:xfrm>
            <a:off x="8817788" y="4872162"/>
            <a:ext cx="341760" cy="246221"/>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5BB97A9-7D72-4F8F-8BC5-4E547C3F4DC5}" type="slidenum">
              <a:rPr lang="en-GB" altLang="zh-CN" sz="1000" noProof="0" smtClean="0"/>
              <a:pPr/>
              <a:t>‹#›</a:t>
            </a:fld>
            <a:endParaRPr lang="en-GB" altLang="zh-CN" sz="1000" noProof="0" dirty="0"/>
          </a:p>
        </p:txBody>
      </p:sp>
      <p:pic>
        <p:nvPicPr>
          <p:cNvPr id="10" name="图片 9">
            <a:extLst>
              <a:ext uri="{FF2B5EF4-FFF2-40B4-BE49-F238E27FC236}">
                <a16:creationId xmlns="" xmlns:a16="http://schemas.microsoft.com/office/drawing/2014/main" id="{9ABF373F-2CE5-45EA-8DCF-E21265A5464E}"/>
              </a:ext>
            </a:extLst>
          </p:cNvPr>
          <p:cNvPicPr>
            <a:picLocks noChangeAspect="1"/>
          </p:cNvPicPr>
          <p:nvPr userDrawn="1"/>
        </p:nvPicPr>
        <p:blipFill>
          <a:blip r:embed="rId17"/>
          <a:stretch>
            <a:fillRect/>
          </a:stretch>
        </p:blipFill>
        <p:spPr>
          <a:xfrm>
            <a:off x="7308304" y="451544"/>
            <a:ext cx="1600674" cy="266302"/>
          </a:xfrm>
          <a:prstGeom prst="rect">
            <a:avLst/>
          </a:prstGeom>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99" r:id="rId12"/>
    <p:sldLayoutId id="2147483700" r:id="rId13"/>
    <p:sldLayoutId id="2147483701" r:id="rId14"/>
  </p:sldLayoutIdLst>
  <p:transition/>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2pPr>
      <a:lvl3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3pPr>
      <a:lvl4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4pPr>
      <a:lvl5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descr="1.png"/>
          <p:cNvPicPr>
            <a:picLocks noChangeAspect="1"/>
          </p:cNvPicPr>
          <p:nvPr userDrawn="1"/>
        </p:nvPicPr>
        <p:blipFill>
          <a:blip r:embed="rId13">
            <a:extLst>
              <a:ext uri="{28A0092B-C50C-407E-A947-70E740481C1C}">
                <a14:useLocalDpi xmlns:a14="http://schemas.microsoft.com/office/drawing/2010/main"/>
              </a:ext>
            </a:extLst>
          </a:blip>
          <a:stretch>
            <a:fillRect/>
          </a:stretch>
        </p:blipFill>
        <p:spPr>
          <a:xfrm>
            <a:off x="-12720" y="4892065"/>
            <a:ext cx="9144001" cy="247650"/>
          </a:xfrm>
          <a:prstGeom prst="rect">
            <a:avLst/>
          </a:prstGeom>
        </p:spPr>
      </p:pic>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sp>
        <p:nvSpPr>
          <p:cNvPr id="13" name="矩形 12"/>
          <p:cNvSpPr/>
          <p:nvPr userDrawn="1"/>
        </p:nvSpPr>
        <p:spPr>
          <a:xfrm>
            <a:off x="4135137" y="4924271"/>
            <a:ext cx="851515" cy="215444"/>
          </a:xfrm>
          <a:prstGeom prst="rect">
            <a:avLst/>
          </a:prstGeom>
        </p:spPr>
        <p:txBody>
          <a:bodyPr wrap="none" anchor="ctr" anchorCtr="1">
            <a:spAutoFit/>
          </a:bodyPr>
          <a:lstStyle/>
          <a:p>
            <a:r>
              <a:rPr lang="en-US" altLang="zh-CN" sz="800" b="1" kern="1200" dirty="0">
                <a:solidFill>
                  <a:schemeClr val="tx1">
                    <a:lumMod val="50000"/>
                    <a:lumOff val="50000"/>
                  </a:schemeClr>
                </a:solidFill>
                <a:latin typeface="微软雅黑" panose="020B0503020204020204" pitchFamily="34" charset="-122"/>
                <a:ea typeface="微软雅黑" panose="020B0503020204020204" pitchFamily="34" charset="-122"/>
                <a:cs typeface="+mn-cs"/>
              </a:rPr>
              <a:t>Internal</a:t>
            </a:r>
            <a:r>
              <a:rPr lang="en-US" altLang="zh-CN" sz="800" b="1" dirty="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rPr>
              <a:t>内参</a:t>
            </a:r>
          </a:p>
        </p:txBody>
      </p:sp>
      <p:sp>
        <p:nvSpPr>
          <p:cNvPr id="28" name="矩形 27"/>
          <p:cNvSpPr/>
          <p:nvPr userDrawn="1"/>
        </p:nvSpPr>
        <p:spPr>
          <a:xfrm>
            <a:off x="7654069" y="4899307"/>
            <a:ext cx="1032655" cy="246221"/>
          </a:xfrm>
          <a:prstGeom prst="rect">
            <a:avLst/>
          </a:prstGeom>
        </p:spPr>
        <p:txBody>
          <a:bodyPr wrap="none" anchor="ctr" anchorCtr="1">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000" b="0" dirty="0">
                <a:solidFill>
                  <a:schemeClr val="tx1">
                    <a:lumMod val="65000"/>
                    <a:lumOff val="35000"/>
                  </a:schemeClr>
                </a:solidFill>
                <a:latin typeface="微软雅黑" panose="020B0503020204020204" pitchFamily="34" charset="-122"/>
                <a:ea typeface="微软雅黑" panose="020B0503020204020204" pitchFamily="34" charset="-122"/>
              </a:rPr>
              <a:t>www.h3c.com</a:t>
            </a:r>
            <a:endParaRPr lang="zh-CN" altLang="en-US" sz="1000" b="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9" name="文本框 26"/>
          <p:cNvSpPr txBox="1"/>
          <p:nvPr userDrawn="1"/>
        </p:nvSpPr>
        <p:spPr>
          <a:xfrm>
            <a:off x="8817788" y="4872162"/>
            <a:ext cx="341760" cy="246221"/>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5BB97A9-7D72-4F8F-8BC5-4E547C3F4DC5}" type="slidenum">
              <a:rPr lang="en-GB" altLang="zh-CN" sz="1000" noProof="0" smtClean="0"/>
              <a:pPr/>
              <a:t>‹#›</a:t>
            </a:fld>
            <a:endParaRPr lang="en-GB" altLang="zh-CN" sz="1000" noProof="0" dirty="0"/>
          </a:p>
        </p:txBody>
      </p:sp>
      <p:pic>
        <p:nvPicPr>
          <p:cNvPr id="9" name="图片 8">
            <a:extLst>
              <a:ext uri="{FF2B5EF4-FFF2-40B4-BE49-F238E27FC236}">
                <a16:creationId xmlns="" xmlns:a16="http://schemas.microsoft.com/office/drawing/2014/main" id="{530401D9-709B-4CBB-90C9-6A75F2A33574}"/>
              </a:ext>
            </a:extLst>
          </p:cNvPr>
          <p:cNvPicPr>
            <a:picLocks noChangeAspect="1"/>
          </p:cNvPicPr>
          <p:nvPr userDrawn="1"/>
        </p:nvPicPr>
        <p:blipFill>
          <a:blip r:embed="rId14"/>
          <a:stretch>
            <a:fillRect/>
          </a:stretch>
        </p:blipFill>
        <p:spPr>
          <a:xfrm>
            <a:off x="7308304" y="451544"/>
            <a:ext cx="1600674" cy="266302"/>
          </a:xfrm>
          <a:prstGeom prst="rect">
            <a:avLst/>
          </a:prstGeom>
        </p:spPr>
      </p:pic>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2pPr>
      <a:lvl3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3pPr>
      <a:lvl4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4pPr>
      <a:lvl5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6" name="图片 25" descr="1.png"/>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12720" y="4892065"/>
            <a:ext cx="9144001" cy="247650"/>
          </a:xfrm>
          <a:prstGeom prst="rect">
            <a:avLst/>
          </a:prstGeom>
        </p:spPr>
      </p:pic>
      <p:sp>
        <p:nvSpPr>
          <p:cNvPr id="1026" name="Rectangle 25"/>
          <p:cNvSpPr>
            <a:spLocks noGrp="1" noChangeArrowheads="1"/>
          </p:cNvSpPr>
          <p:nvPr>
            <p:ph type="body" idx="1"/>
          </p:nvPr>
        </p:nvSpPr>
        <p:spPr bwMode="auto">
          <a:xfrm>
            <a:off x="457200" y="1080367"/>
            <a:ext cx="8229600" cy="3363591"/>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9" name="Rectangle 24"/>
          <p:cNvSpPr>
            <a:spLocks noGrp="1" noChangeArrowheads="1"/>
          </p:cNvSpPr>
          <p:nvPr>
            <p:ph type="title"/>
          </p:nvPr>
        </p:nvSpPr>
        <p:spPr bwMode="auto">
          <a:xfrm>
            <a:off x="457357" y="339491"/>
            <a:ext cx="8229443" cy="4572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14" name="图片 13"/>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8244408" y="424075"/>
            <a:ext cx="669179" cy="288032"/>
          </a:xfrm>
          <a:prstGeom prst="rect">
            <a:avLst/>
          </a:prstGeom>
        </p:spPr>
      </p:pic>
      <p:sp>
        <p:nvSpPr>
          <p:cNvPr id="13" name="矩形 12"/>
          <p:cNvSpPr/>
          <p:nvPr userDrawn="1"/>
        </p:nvSpPr>
        <p:spPr>
          <a:xfrm>
            <a:off x="4041403" y="4924271"/>
            <a:ext cx="1051891" cy="215444"/>
          </a:xfrm>
          <a:prstGeom prst="rect">
            <a:avLst/>
          </a:prstGeom>
        </p:spPr>
        <p:txBody>
          <a:bodyPr wrap="none" anchor="ctr" anchorCtr="1">
            <a:spAutoFit/>
          </a:bodyPr>
          <a:lstStyle/>
          <a:p>
            <a:r>
              <a:rPr lang="en-US" altLang="zh-CN" sz="800" b="1" dirty="0">
                <a:solidFill>
                  <a:srgbClr val="262626">
                    <a:lumMod val="50000"/>
                    <a:lumOff val="50000"/>
                  </a:srgbClr>
                </a:solidFill>
                <a:latin typeface="微软雅黑" panose="020B0503020204020204" pitchFamily="34" charset="-122"/>
                <a:ea typeface="微软雅黑" panose="020B0503020204020204" pitchFamily="34" charset="-122"/>
              </a:rPr>
              <a:t>Confidential </a:t>
            </a:r>
            <a:r>
              <a:rPr lang="zh-CN" altLang="en-US" sz="800" b="1" dirty="0">
                <a:solidFill>
                  <a:srgbClr val="262626">
                    <a:lumMod val="50000"/>
                    <a:lumOff val="50000"/>
                  </a:srgbClr>
                </a:solidFill>
                <a:latin typeface="微软雅黑" panose="020B0503020204020204" pitchFamily="34" charset="-122"/>
                <a:ea typeface="微软雅黑" panose="020B0503020204020204" pitchFamily="34" charset="-122"/>
              </a:rPr>
              <a:t>秘密</a:t>
            </a:r>
          </a:p>
        </p:txBody>
      </p:sp>
      <p:sp>
        <p:nvSpPr>
          <p:cNvPr id="25" name="矩形 24"/>
          <p:cNvSpPr/>
          <p:nvPr/>
        </p:nvSpPr>
        <p:spPr>
          <a:xfrm>
            <a:off x="7956376" y="339502"/>
            <a:ext cx="1151112" cy="411510"/>
          </a:xfrm>
          <a:prstGeom prst="rect">
            <a:avLst/>
          </a:prstGeom>
          <a:solidFill>
            <a:schemeClr val="bg1"/>
          </a:solidFill>
          <a:ln w="12700" cap="flat" cmpd="sng" algn="ctr">
            <a:noFill/>
            <a:prstDash val="dash"/>
          </a:ln>
          <a:effectLst/>
        </p:spPr>
        <p:txBody>
          <a:bodyPr rtlCol="0" anchor="ctr"/>
          <a:lstStyle/>
          <a:p>
            <a:pPr algn="ctr" fontAlgn="auto">
              <a:spcBef>
                <a:spcPts val="0"/>
              </a:spcBef>
              <a:spcAft>
                <a:spcPts val="0"/>
              </a:spcAft>
            </a:pPr>
            <a:endParaRPr lang="zh-CN" altLang="en-US" sz="1400" b="1" kern="0">
              <a:solidFill>
                <a:srgbClr val="262626"/>
              </a:solidFill>
              <a:latin typeface="微软雅黑" panose="020B0503020204020204" pitchFamily="34" charset="-122"/>
              <a:ea typeface="微软雅黑" panose="020B0503020204020204" pitchFamily="34" charset="-122"/>
            </a:endParaRPr>
          </a:p>
        </p:txBody>
      </p:sp>
      <p:pic>
        <p:nvPicPr>
          <p:cNvPr id="21" name="图片 20"/>
          <p:cNvPicPr>
            <a:picLocks noChangeAspect="1"/>
          </p:cNvPicPr>
          <p:nvPr userDrawn="1"/>
        </p:nvPicPr>
        <p:blipFill>
          <a:blip r:embed="rId16">
            <a:clrChange>
              <a:clrFrom>
                <a:srgbClr val="FFFEFD"/>
              </a:clrFrom>
              <a:clrTo>
                <a:srgbClr val="FFFEFD">
                  <a:alpha val="0"/>
                </a:srgbClr>
              </a:clrTo>
            </a:clrChange>
            <a:extLst>
              <a:ext uri="{28A0092B-C50C-407E-A947-70E740481C1C}">
                <a14:useLocalDpi xmlns:a14="http://schemas.microsoft.com/office/drawing/2010/main" val="0"/>
              </a:ext>
            </a:extLst>
          </a:blip>
          <a:stretch>
            <a:fillRect/>
          </a:stretch>
        </p:blipFill>
        <p:spPr>
          <a:xfrm>
            <a:off x="7835856" y="195486"/>
            <a:ext cx="1097820" cy="516621"/>
          </a:xfrm>
          <a:prstGeom prst="rect">
            <a:avLst/>
          </a:prstGeom>
        </p:spPr>
      </p:pic>
      <p:sp>
        <p:nvSpPr>
          <p:cNvPr id="28" name="矩形 27"/>
          <p:cNvSpPr/>
          <p:nvPr userDrawn="1"/>
        </p:nvSpPr>
        <p:spPr>
          <a:xfrm>
            <a:off x="7654069" y="4899307"/>
            <a:ext cx="1032655" cy="246221"/>
          </a:xfrm>
          <a:prstGeom prst="rect">
            <a:avLst/>
          </a:prstGeom>
        </p:spPr>
        <p:txBody>
          <a:bodyPr wrap="none" anchor="ctr" anchorCtr="1">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en-US" altLang="zh-CN" sz="1000" dirty="0">
                <a:solidFill>
                  <a:srgbClr val="262626">
                    <a:lumMod val="65000"/>
                    <a:lumOff val="35000"/>
                  </a:srgbClr>
                </a:solidFill>
                <a:latin typeface="微软雅黑" panose="020B0503020204020204" pitchFamily="34" charset="-122"/>
                <a:ea typeface="微软雅黑" panose="020B0503020204020204" pitchFamily="34" charset="-122"/>
              </a:rPr>
              <a:t>www.h3c.com</a:t>
            </a:r>
            <a:endParaRPr lang="zh-CN" altLang="en-US" sz="1000" dirty="0">
              <a:solidFill>
                <a:srgbClr val="262626">
                  <a:lumMod val="65000"/>
                  <a:lumOff val="35000"/>
                </a:srgbClr>
              </a:solidFill>
              <a:latin typeface="微软雅黑" panose="020B0503020204020204" pitchFamily="34" charset="-122"/>
              <a:ea typeface="微软雅黑" panose="020B0503020204020204" pitchFamily="34" charset="-122"/>
            </a:endParaRPr>
          </a:p>
        </p:txBody>
      </p:sp>
      <p:sp>
        <p:nvSpPr>
          <p:cNvPr id="29" name="文本框 26"/>
          <p:cNvSpPr txBox="1"/>
          <p:nvPr userDrawn="1"/>
        </p:nvSpPr>
        <p:spPr>
          <a:xfrm>
            <a:off x="8817788" y="4872162"/>
            <a:ext cx="341760" cy="246221"/>
          </a:xfrm>
          <a:prstGeom prst="rect">
            <a:avLst/>
          </a:prstGeom>
          <a:noFill/>
        </p:spPr>
        <p:txBody>
          <a:bodyPr wrap="none" rtlCol="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fld id="{A5BB97A9-7D72-4F8F-8BC5-4E547C3F4DC5}" type="slidenum">
              <a:rPr lang="en-GB" altLang="zh-CN" sz="1000" smtClean="0">
                <a:solidFill>
                  <a:srgbClr val="262626"/>
                </a:solidFill>
              </a:rPr>
              <a:pPr/>
              <a:t>‹#›</a:t>
            </a:fld>
            <a:endParaRPr lang="en-GB" altLang="zh-CN" sz="1000" dirty="0">
              <a:solidFill>
                <a:srgbClr val="262626"/>
              </a:solidFill>
            </a:endParaRPr>
          </a:p>
        </p:txBody>
      </p:sp>
    </p:spTree>
    <p:extLst>
      <p:ext uri="{BB962C8B-B14F-4D97-AF65-F5344CB8AC3E}">
        <p14:creationId xmlns:p14="http://schemas.microsoft.com/office/powerpoint/2010/main" val="174400535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ransition/>
  <p:hf hdr="0" ftr="0" dt="0"/>
  <p:txStyles>
    <p:titleStyle>
      <a:lvl1pPr algn="ctr" rtl="0" eaLnBrk="1" fontAlgn="base" hangingPunct="1">
        <a:spcBef>
          <a:spcPct val="0"/>
        </a:spcBef>
        <a:spcAft>
          <a:spcPct val="0"/>
        </a:spcAft>
        <a:defRPr sz="2800" b="1">
          <a:solidFill>
            <a:schemeClr val="tx1">
              <a:lumMod val="85000"/>
              <a:lumOff val="15000"/>
            </a:schemeClr>
          </a:solidFill>
          <a:latin typeface="微软雅黑" panose="020B0503020204020204" pitchFamily="34" charset="-122"/>
          <a:ea typeface="微软雅黑" panose="020B0503020204020204" pitchFamily="34" charset="-122"/>
          <a:cs typeface="+mj-cs"/>
        </a:defRPr>
      </a:lvl1pPr>
      <a:lvl2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2pPr>
      <a:lvl3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3pPr>
      <a:lvl4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4pPr>
      <a:lvl5pPr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5pPr>
      <a:lvl6pPr marL="4572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6pPr>
      <a:lvl7pPr marL="9144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7pPr>
      <a:lvl8pPr marL="13716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8pPr>
      <a:lvl9pPr marL="1828800" algn="l" rtl="0" eaLnBrk="1" fontAlgn="base" hangingPunct="1">
        <a:spcBef>
          <a:spcPct val="0"/>
        </a:spcBef>
        <a:spcAft>
          <a:spcPct val="0"/>
        </a:spcAft>
        <a:defRPr sz="3200" b="1">
          <a:solidFill>
            <a:srgbClr val="CC0000"/>
          </a:solidFill>
          <a:latin typeface="Arial" panose="020B0604020202020204" pitchFamily="34" charset="0"/>
          <a:ea typeface="华文细黑" panose="02010600040101010101" pitchFamily="2" charset="-122"/>
        </a:defRPr>
      </a:lvl9pPr>
    </p:titleStyle>
    <p:bodyStyle>
      <a:lvl1pPr marL="342900" indent="-342900" algn="l" rtl="0" eaLnBrk="1" fontAlgn="base" hangingPunct="1">
        <a:lnSpc>
          <a:spcPct val="150000"/>
        </a:lnSpc>
        <a:spcBef>
          <a:spcPct val="0"/>
        </a:spcBef>
        <a:spcAft>
          <a:spcPct val="0"/>
        </a:spcAft>
        <a:defRPr sz="1800" b="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lnSpc>
          <a:spcPct val="120000"/>
        </a:lnSpc>
        <a:spcBef>
          <a:spcPct val="50000"/>
        </a:spcBef>
        <a:spcAft>
          <a:spcPct val="0"/>
        </a:spcAft>
        <a:defRPr sz="1600">
          <a:solidFill>
            <a:schemeClr val="tx1">
              <a:lumMod val="85000"/>
              <a:lumOff val="15000"/>
            </a:schemeClr>
          </a:solidFill>
          <a:latin typeface="微软雅黑" panose="020B0503020204020204" pitchFamily="34" charset="-122"/>
          <a:ea typeface="微软雅黑" panose="020B0503020204020204" pitchFamily="34" charset="-122"/>
        </a:defRPr>
      </a:lvl2pPr>
      <a:lvl3pPr marL="1143000" indent="-228600" algn="l" rtl="0" eaLnBrk="1" fontAlgn="base" hangingPunct="1">
        <a:lnSpc>
          <a:spcPct val="120000"/>
        </a:lnSpc>
        <a:spcBef>
          <a:spcPct val="50000"/>
        </a:spcBef>
        <a:spcAft>
          <a:spcPct val="0"/>
        </a:spcAft>
        <a:defRPr sz="1400">
          <a:solidFill>
            <a:schemeClr val="tx1">
              <a:lumMod val="85000"/>
              <a:lumOff val="15000"/>
            </a:schemeClr>
          </a:solidFill>
          <a:latin typeface="微软雅黑" panose="020B0503020204020204" pitchFamily="34" charset="-122"/>
          <a:ea typeface="微软雅黑" panose="020B0503020204020204" pitchFamily="34" charset="-122"/>
        </a:defRPr>
      </a:lvl3pPr>
      <a:lvl4pPr marL="1600200" indent="-228600" algn="l" rtl="0" eaLnBrk="1" fontAlgn="base" hangingPunct="1">
        <a:lnSpc>
          <a:spcPct val="120000"/>
        </a:lnSpc>
        <a:spcBef>
          <a:spcPct val="50000"/>
        </a:spcBef>
        <a:spcAft>
          <a:spcPct val="0"/>
        </a:spcAft>
        <a:defRPr sz="1200">
          <a:solidFill>
            <a:schemeClr val="tx1">
              <a:lumMod val="85000"/>
              <a:lumOff val="15000"/>
            </a:schemeClr>
          </a:solidFill>
          <a:latin typeface="微软雅黑" panose="020B0503020204020204" pitchFamily="34" charset="-122"/>
          <a:ea typeface="微软雅黑" panose="020B0503020204020204" pitchFamily="34" charset="-122"/>
        </a:defRPr>
      </a:lvl4pPr>
      <a:lvl5pPr marL="2057400" indent="-228600" algn="l" rtl="0" eaLnBrk="1" fontAlgn="base" hangingPunct="1">
        <a:lnSpc>
          <a:spcPct val="120000"/>
        </a:lnSpc>
        <a:spcBef>
          <a:spcPct val="20000"/>
        </a:spcBef>
        <a:spcAft>
          <a:spcPct val="0"/>
        </a:spcAft>
        <a:defRPr sz="1100">
          <a:solidFill>
            <a:schemeClr val="tx1">
              <a:lumMod val="85000"/>
              <a:lumOff val="15000"/>
            </a:schemeClr>
          </a:solidFill>
          <a:latin typeface="微软雅黑" panose="020B0503020204020204" pitchFamily="34" charset="-122"/>
          <a:ea typeface="微软雅黑" panose="020B0503020204020204" pitchFamily="34" charset="-122"/>
        </a:defRPr>
      </a:lvl5pPr>
      <a:lvl6pPr marL="2514600" indent="-228600" algn="l" rtl="0" eaLnBrk="1" fontAlgn="base" hangingPunct="1">
        <a:lnSpc>
          <a:spcPct val="120000"/>
        </a:lnSpc>
        <a:spcBef>
          <a:spcPct val="20000"/>
        </a:spcBef>
        <a:spcAft>
          <a:spcPct val="0"/>
        </a:spcAft>
        <a:defRPr sz="1200">
          <a:solidFill>
            <a:schemeClr val="tx1"/>
          </a:solidFill>
          <a:latin typeface="+mj-lt"/>
          <a:ea typeface="+mn-ea"/>
        </a:defRPr>
      </a:lvl6pPr>
      <a:lvl7pPr marL="2971800" indent="-228600" algn="l" rtl="0" eaLnBrk="1" fontAlgn="base" hangingPunct="1">
        <a:lnSpc>
          <a:spcPct val="120000"/>
        </a:lnSpc>
        <a:spcBef>
          <a:spcPct val="20000"/>
        </a:spcBef>
        <a:spcAft>
          <a:spcPct val="0"/>
        </a:spcAft>
        <a:defRPr sz="1200">
          <a:solidFill>
            <a:schemeClr val="tx1"/>
          </a:solidFill>
          <a:latin typeface="+mj-lt"/>
          <a:ea typeface="+mn-ea"/>
        </a:defRPr>
      </a:lvl7pPr>
      <a:lvl8pPr marL="3429000" indent="-228600" algn="l" rtl="0" eaLnBrk="1" fontAlgn="base" hangingPunct="1">
        <a:lnSpc>
          <a:spcPct val="120000"/>
        </a:lnSpc>
        <a:spcBef>
          <a:spcPct val="20000"/>
        </a:spcBef>
        <a:spcAft>
          <a:spcPct val="0"/>
        </a:spcAft>
        <a:defRPr sz="1200">
          <a:solidFill>
            <a:schemeClr val="tx1"/>
          </a:solidFill>
          <a:latin typeface="+mj-lt"/>
          <a:ea typeface="+mn-ea"/>
        </a:defRPr>
      </a:lvl8pPr>
      <a:lvl9pPr marL="3886200" indent="-228600" algn="l" rtl="0" eaLnBrk="1" fontAlgn="base" hangingPunct="1">
        <a:lnSpc>
          <a:spcPct val="120000"/>
        </a:lnSpc>
        <a:spcBef>
          <a:spcPct val="20000"/>
        </a:spcBef>
        <a:spcAft>
          <a:spcPct val="0"/>
        </a:spcAft>
        <a:defRPr sz="1200">
          <a:solidFill>
            <a:schemeClr val="tx1"/>
          </a:solidFill>
          <a:latin typeface="+mj-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4.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7.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hyperlink" Target="mailto:johndoe@example.com" TargetMode="External"/><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 xmlns:a16="http://schemas.microsoft.com/office/drawing/2014/main" id="{AE74FD36-7C80-40B4-8E7C-4B925E43C6B9}"/>
              </a:ext>
            </a:extLst>
          </p:cNvPr>
          <p:cNvPicPr>
            <a:picLocks noChangeAspect="1"/>
          </p:cNvPicPr>
          <p:nvPr/>
        </p:nvPicPr>
        <p:blipFill>
          <a:blip r:embed="rId3"/>
          <a:stretch>
            <a:fillRect/>
          </a:stretch>
        </p:blipFill>
        <p:spPr>
          <a:xfrm>
            <a:off x="3048" y="2286"/>
            <a:ext cx="9137904" cy="5138928"/>
          </a:xfrm>
          <a:prstGeom prst="rect">
            <a:avLst/>
          </a:prstGeom>
        </p:spPr>
      </p:pic>
      <p:sp>
        <p:nvSpPr>
          <p:cNvPr id="9" name="Rectangle 15"/>
          <p:cNvSpPr>
            <a:spLocks noChangeArrowheads="1"/>
          </p:cNvSpPr>
          <p:nvPr/>
        </p:nvSpPr>
        <p:spPr bwMode="auto">
          <a:xfrm>
            <a:off x="2948805" y="2715766"/>
            <a:ext cx="6186201" cy="1008136"/>
          </a:xfrm>
          <a:prstGeom prst="rect">
            <a:avLst/>
          </a:prstGeom>
          <a:solidFill>
            <a:srgbClr val="C00000">
              <a:alpha val="72000"/>
            </a:srgbClr>
          </a:solidFill>
          <a:ln>
            <a:noFill/>
          </a:ln>
        </p:spPr>
        <p:txBody>
          <a:bodyPr vert="horz" wrap="square" lIns="91440" tIns="45720" rIns="91440" bIns="45720" numCol="1" anchor="ctr" anchorCtr="1" compatLnSpc="1">
            <a:prstTxWarp prst="textNoShape">
              <a:avLst/>
            </a:prstTxWarp>
          </a:bodyPr>
          <a:lstStyle/>
          <a:p>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3059832" y="2643758"/>
            <a:ext cx="2149948" cy="969496"/>
          </a:xfrm>
          <a:prstGeom prst="rect">
            <a:avLst/>
          </a:prstGeom>
          <a:noFill/>
        </p:spPr>
        <p:txBody>
          <a:bodyPr wrap="none" rtlCol="0">
            <a:spAutoFit/>
          </a:bodyPr>
          <a:lstStyle/>
          <a:p>
            <a:pPr>
              <a:lnSpc>
                <a:spcPct val="150000"/>
              </a:lnSpc>
            </a:pPr>
            <a:r>
              <a:rPr kumimoji="1" lang="en-US" altLang="zh-CN" sz="2400" dirty="0" err="1" smtClean="0">
                <a:solidFill>
                  <a:schemeClr val="bg1"/>
                </a:solidFill>
                <a:latin typeface="微软雅黑"/>
                <a:ea typeface="微软雅黑"/>
                <a:cs typeface="微软雅黑"/>
              </a:rPr>
              <a:t>Git</a:t>
            </a:r>
            <a:r>
              <a:rPr kumimoji="1" lang="zh-CN" altLang="en-US" sz="2400" dirty="0" smtClean="0">
                <a:solidFill>
                  <a:schemeClr val="bg1"/>
                </a:solidFill>
                <a:latin typeface="微软雅黑"/>
                <a:ea typeface="微软雅黑"/>
                <a:cs typeface="微软雅黑"/>
              </a:rPr>
              <a:t>基础与使用</a:t>
            </a:r>
            <a:endParaRPr kumimoji="1" lang="zh-CN" altLang="en-US" sz="2400" dirty="0">
              <a:solidFill>
                <a:schemeClr val="bg1"/>
              </a:solidFill>
              <a:latin typeface="微软雅黑"/>
              <a:ea typeface="微软雅黑"/>
              <a:cs typeface="微软雅黑"/>
            </a:endParaRPr>
          </a:p>
          <a:p>
            <a:pPr>
              <a:lnSpc>
                <a:spcPct val="150000"/>
              </a:lnSpc>
            </a:pPr>
            <a:r>
              <a:rPr kumimoji="1" lang="zh-CN" altLang="en-US" sz="1400" dirty="0" smtClean="0">
                <a:solidFill>
                  <a:schemeClr val="bg1"/>
                </a:solidFill>
                <a:latin typeface="微软雅黑"/>
                <a:ea typeface="微软雅黑"/>
                <a:cs typeface="微软雅黑"/>
              </a:rPr>
              <a:t>穆芳  </a:t>
            </a:r>
            <a:r>
              <a:rPr kumimoji="1" lang="en-US" altLang="zh-CN" sz="1400" dirty="0" smtClean="0">
                <a:solidFill>
                  <a:schemeClr val="bg1"/>
                </a:solidFill>
                <a:latin typeface="微软雅黑"/>
                <a:ea typeface="微软雅黑"/>
                <a:cs typeface="微软雅黑"/>
              </a:rPr>
              <a:t>2021.1</a:t>
            </a:r>
            <a:endParaRPr kumimoji="1" lang="en-US" altLang="zh-CN" sz="1400" dirty="0">
              <a:solidFill>
                <a:schemeClr val="bg1"/>
              </a:solidFill>
              <a:latin typeface="微软雅黑"/>
              <a:ea typeface="微软雅黑"/>
              <a:cs typeface="微软雅黑"/>
            </a:endParaRPr>
          </a:p>
        </p:txBody>
      </p:sp>
      <p:sp>
        <p:nvSpPr>
          <p:cNvPr id="13" name="Rectangle 15"/>
          <p:cNvSpPr>
            <a:spLocks noChangeArrowheads="1"/>
          </p:cNvSpPr>
          <p:nvPr/>
        </p:nvSpPr>
        <p:spPr bwMode="auto">
          <a:xfrm>
            <a:off x="2870097" y="2715523"/>
            <a:ext cx="45719" cy="1008000"/>
          </a:xfrm>
          <a:prstGeom prst="rect">
            <a:avLst/>
          </a:prstGeom>
          <a:solidFill>
            <a:srgbClr val="C00000">
              <a:alpha val="73000"/>
            </a:srgbClr>
          </a:solidFill>
          <a:ln>
            <a:noFill/>
          </a:ln>
        </p:spPr>
        <p:txBody>
          <a:bodyPr vert="horz" wrap="square" lIns="91440" tIns="45720" rIns="91440" bIns="45720" numCol="1" anchor="ctr" anchorCtr="1" compatLnSpc="1">
            <a:prstTxWarp prst="textNoShape">
              <a:avLst/>
            </a:prstTxWarp>
          </a:bodyPr>
          <a:lstStyle/>
          <a:p>
            <a:endParaRPr lang="zh-CN" altLang="en-US" sz="1200" dirty="0">
              <a:solidFill>
                <a:schemeClr val="bg1"/>
              </a:solidFill>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 xmlns:a16="http://schemas.microsoft.com/office/drawing/2014/main" id="{41D6264A-FEB3-47DD-9CB3-22FBF290163F}"/>
              </a:ext>
            </a:extLst>
          </p:cNvPr>
          <p:cNvPicPr>
            <a:picLocks noChangeAspect="1"/>
          </p:cNvPicPr>
          <p:nvPr/>
        </p:nvPicPr>
        <p:blipFill>
          <a:blip r:embed="rId4"/>
          <a:stretch>
            <a:fillRect/>
          </a:stretch>
        </p:blipFill>
        <p:spPr>
          <a:xfrm>
            <a:off x="6732240" y="360551"/>
            <a:ext cx="2075980" cy="345011"/>
          </a:xfrm>
          <a:prstGeom prst="rect">
            <a:avLst/>
          </a:prstGeom>
        </p:spPr>
      </p:pic>
    </p:spTree>
    <p:extLst>
      <p:ext uri="{BB962C8B-B14F-4D97-AF65-F5344CB8AC3E}">
        <p14:creationId xmlns:p14="http://schemas.microsoft.com/office/powerpoint/2010/main" val="95838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p:nvPr/>
        </p:nvSpPr>
        <p:spPr>
          <a:xfrm>
            <a:off x="4572000" y="1875831"/>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
          <p:cNvSpPr/>
          <p:nvPr/>
        </p:nvSpPr>
        <p:spPr>
          <a:xfrm>
            <a:off x="4572000" y="2307879"/>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Rectangle 2"/>
          <p:cNvSpPr/>
          <p:nvPr/>
        </p:nvSpPr>
        <p:spPr>
          <a:xfrm>
            <a:off x="4572000" y="2756105"/>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文本框 20"/>
          <p:cNvSpPr txBox="1"/>
          <p:nvPr/>
        </p:nvSpPr>
        <p:spPr>
          <a:xfrm>
            <a:off x="4516170" y="1880353"/>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02</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5" name="文本框 24"/>
          <p:cNvSpPr txBox="1"/>
          <p:nvPr/>
        </p:nvSpPr>
        <p:spPr>
          <a:xfrm>
            <a:off x="4522894" y="2296773"/>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03</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9" name="文本框 28"/>
          <p:cNvSpPr txBox="1"/>
          <p:nvPr/>
        </p:nvSpPr>
        <p:spPr>
          <a:xfrm>
            <a:off x="4515243" y="2757290"/>
            <a:ext cx="383438" cy="523220"/>
          </a:xfrm>
          <a:prstGeom prst="rect">
            <a:avLst/>
          </a:prstGeom>
          <a:noFill/>
        </p:spPr>
        <p:txBody>
          <a:bodyPr wrap="none" rtlCol="0">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04</a:t>
            </a:r>
            <a:endParaRPr kumimoji="1" lang="zh-CN" altLang="en-US" sz="1400" dirty="0">
              <a:solidFill>
                <a:schemeClr val="bg1"/>
              </a:solidFill>
              <a:latin typeface="Microsoft Sans Serif" panose="020B0604020202020204"/>
              <a:ea typeface="huxiaobo-gdh"/>
              <a:cs typeface="Microsoft Sans Serif" panose="020B0604020202020204"/>
            </a:endParaRPr>
          </a:p>
          <a:p>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2" name="Rectangle 62"/>
          <p:cNvSpPr>
            <a:spLocks noChangeArrowheads="1"/>
          </p:cNvSpPr>
          <p:nvPr/>
        </p:nvSpPr>
        <p:spPr bwMode="auto">
          <a:xfrm>
            <a:off x="4999814" y="1893771"/>
            <a:ext cx="137217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smtClean="0">
                <a:latin typeface="微软雅黑" panose="020B0503020204020204" pitchFamily="34" charset="-122"/>
                <a:ea typeface="微软雅黑" panose="020B0503020204020204" pitchFamily="34" charset="-122"/>
              </a:rPr>
              <a:t>GitHub/</a:t>
            </a:r>
            <a:r>
              <a:rPr lang="en-US" altLang="zh-CN" sz="1200" kern="1000" dirty="0" err="1" smtClean="0">
                <a:latin typeface="微软雅黑" panose="020B0503020204020204" pitchFamily="34" charset="-122"/>
                <a:ea typeface="微软雅黑" panose="020B0503020204020204" pitchFamily="34" charset="-122"/>
              </a:rPr>
              <a:t>GitLab</a:t>
            </a:r>
            <a:r>
              <a:rPr lang="zh-CN" altLang="en-US" sz="1200" kern="1000" dirty="0" smtClean="0">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effectLst/>
              <a:latin typeface="微软雅黑" panose="020B0503020204020204" pitchFamily="34" charset="-122"/>
              <a:ea typeface="微软雅黑" panose="020B0503020204020204" pitchFamily="34" charset="-122"/>
            </a:endParaRPr>
          </a:p>
        </p:txBody>
      </p:sp>
      <p:sp>
        <p:nvSpPr>
          <p:cNvPr id="23" name="Rectangle 2"/>
          <p:cNvSpPr/>
          <p:nvPr/>
        </p:nvSpPr>
        <p:spPr>
          <a:xfrm>
            <a:off x="4572000" y="2108033"/>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p:cNvSpPr>
            <a:spLocks noChangeArrowheads="1"/>
          </p:cNvSpPr>
          <p:nvPr/>
        </p:nvSpPr>
        <p:spPr bwMode="auto">
          <a:xfrm>
            <a:off x="4999814" y="2345603"/>
            <a:ext cx="1598194"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常用</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图形化工具介绍</a:t>
            </a:r>
          </a:p>
        </p:txBody>
      </p:sp>
      <p:sp>
        <p:nvSpPr>
          <p:cNvPr id="27" name="Rectangle 2"/>
          <p:cNvSpPr/>
          <p:nvPr/>
        </p:nvSpPr>
        <p:spPr>
          <a:xfrm>
            <a:off x="4572000" y="2540081"/>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2"/>
          <p:cNvSpPr>
            <a:spLocks noChangeArrowheads="1"/>
          </p:cNvSpPr>
          <p:nvPr/>
        </p:nvSpPr>
        <p:spPr bwMode="auto">
          <a:xfrm>
            <a:off x="4999814" y="2787181"/>
            <a:ext cx="1290418"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安装</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配置与操作</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1" name="Rectangle 2"/>
          <p:cNvSpPr/>
          <p:nvPr/>
        </p:nvSpPr>
        <p:spPr>
          <a:xfrm>
            <a:off x="4572000" y="2988307"/>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图片 34">
            <a:extLst>
              <a:ext uri="{FF2B5EF4-FFF2-40B4-BE49-F238E27FC236}">
                <a16:creationId xmlns="" xmlns:a16="http://schemas.microsoft.com/office/drawing/2014/main" id="{9E7D03F0-D6A8-4517-A462-47601D4F0A90}"/>
              </a:ext>
            </a:extLst>
          </p:cNvPr>
          <p:cNvPicPr>
            <a:picLocks noChangeAspect="1"/>
          </p:cNvPicPr>
          <p:nvPr/>
        </p:nvPicPr>
        <p:blipFill>
          <a:blip r:embed="rId3"/>
          <a:stretch>
            <a:fillRect/>
          </a:stretch>
        </p:blipFill>
        <p:spPr>
          <a:xfrm>
            <a:off x="395536" y="1347614"/>
            <a:ext cx="3459846" cy="2116702"/>
          </a:xfrm>
          <a:prstGeom prst="rect">
            <a:avLst/>
          </a:prstGeom>
        </p:spPr>
      </p:pic>
      <p:sp>
        <p:nvSpPr>
          <p:cNvPr id="36" name="Rectangle 2"/>
          <p:cNvSpPr/>
          <p:nvPr/>
        </p:nvSpPr>
        <p:spPr>
          <a:xfrm>
            <a:off x="4572000" y="3184481"/>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62"/>
          <p:cNvSpPr>
            <a:spLocks noChangeArrowheads="1"/>
          </p:cNvSpPr>
          <p:nvPr/>
        </p:nvSpPr>
        <p:spPr bwMode="auto">
          <a:xfrm>
            <a:off x="4998906" y="3207770"/>
            <a:ext cx="828753"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分支</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介绍</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8" name="Rectangle 2"/>
          <p:cNvSpPr/>
          <p:nvPr/>
        </p:nvSpPr>
        <p:spPr>
          <a:xfrm>
            <a:off x="4572000" y="3416683"/>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4515243" y="3183482"/>
            <a:ext cx="383438" cy="307777"/>
          </a:xfrm>
          <a:prstGeom prst="rect">
            <a:avLst/>
          </a:prstGeom>
        </p:spPr>
        <p:txBody>
          <a:bodyPr wrap="none">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05</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32" name="Rectangle 2"/>
          <p:cNvSpPr/>
          <p:nvPr/>
        </p:nvSpPr>
        <p:spPr>
          <a:xfrm>
            <a:off x="4587239" y="1352608"/>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3" name="Rectangle 62"/>
          <p:cNvSpPr>
            <a:spLocks noChangeArrowheads="1"/>
          </p:cNvSpPr>
          <p:nvPr/>
        </p:nvSpPr>
        <p:spPr bwMode="auto">
          <a:xfrm>
            <a:off x="5047244" y="1376875"/>
            <a:ext cx="520976"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kumimoji="0" lang="en-US" altLang="zh-CN" sz="1200" b="0" i="0" u="none" strike="noStrike" kern="1000" cap="none" normalizeH="0" baseline="0" dirty="0" err="1" smtClean="0">
                <a:ln>
                  <a:noFill/>
                </a:ln>
                <a:solidFill>
                  <a:schemeClr val="bg1">
                    <a:lumMod val="85000"/>
                  </a:schemeClr>
                </a:solidFill>
                <a:effectLst/>
                <a:latin typeface="微软雅黑" panose="020B0503020204020204" pitchFamily="34" charset="-122"/>
                <a:ea typeface="微软雅黑" panose="020B0503020204020204" pitchFamily="34" charset="-122"/>
              </a:rPr>
              <a:t>Git</a:t>
            </a:r>
            <a:r>
              <a:rPr kumimoji="0" lang="zh-CN" altLang="en-US" sz="1200" b="0" i="0" u="none" strike="noStrike" kern="1000" cap="none" normalizeH="0" baseline="0" dirty="0" smtClean="0">
                <a:ln>
                  <a:noFill/>
                </a:ln>
                <a:solidFill>
                  <a:schemeClr val="bg1">
                    <a:lumMod val="85000"/>
                  </a:schemeClr>
                </a:solidFill>
                <a:effectLst/>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solidFill>
                <a:schemeClr val="bg1">
                  <a:lumMod val="85000"/>
                </a:schemeClr>
              </a:solidFill>
              <a:effectLst/>
              <a:latin typeface="微软雅黑" panose="020B0503020204020204" pitchFamily="34" charset="-122"/>
              <a:ea typeface="微软雅黑" panose="020B0503020204020204" pitchFamily="34" charset="-122"/>
            </a:endParaRPr>
          </a:p>
        </p:txBody>
      </p:sp>
      <p:sp>
        <p:nvSpPr>
          <p:cNvPr id="34" name="Rectangle 2"/>
          <p:cNvSpPr/>
          <p:nvPr/>
        </p:nvSpPr>
        <p:spPr>
          <a:xfrm>
            <a:off x="4587239" y="1584810"/>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p:cNvSpPr txBox="1"/>
          <p:nvPr/>
        </p:nvSpPr>
        <p:spPr>
          <a:xfrm>
            <a:off x="4515243" y="1329214"/>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01</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Tree>
    <p:extLst>
      <p:ext uri="{BB962C8B-B14F-4D97-AF65-F5344CB8AC3E}">
        <p14:creationId xmlns:p14="http://schemas.microsoft.com/office/powerpoint/2010/main" val="352942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a:spLocks noChangeArrowheads="1"/>
          </p:cNvSpPr>
          <p:nvPr/>
        </p:nvSpPr>
        <p:spPr bwMode="auto">
          <a:xfrm>
            <a:off x="1547068" y="2447676"/>
            <a:ext cx="1728788" cy="483017"/>
          </a:xfrm>
          <a:prstGeom prst="rect">
            <a:avLst/>
          </a:prstGeom>
          <a:noFill/>
          <a:ln>
            <a:noFill/>
          </a:ln>
        </p:spPr>
        <p:txBody>
          <a:bodyPr vert="horz" wrap="squar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20000"/>
              </a:lnSpc>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一个开源的分布式版本控制系统</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用于敏捷高效地处理任何或小或大的项目</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22" name="Rectangle 21"/>
          <p:cNvSpPr>
            <a:spLocks noChangeArrowheads="1"/>
          </p:cNvSpPr>
          <p:nvPr/>
        </p:nvSpPr>
        <p:spPr bwMode="auto">
          <a:xfrm>
            <a:off x="3705225" y="2447676"/>
            <a:ext cx="1730375" cy="664797"/>
          </a:xfrm>
          <a:prstGeom prst="rect">
            <a:avLst/>
          </a:prstGeom>
          <a:noFill/>
          <a:ln>
            <a:noFill/>
          </a:ln>
        </p:spPr>
        <p:txBody>
          <a:bodyPr vert="horz" wrap="squar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20000"/>
              </a:lnSpc>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一个面向开源及私有软件项目的托管平台，只支持 </a:t>
            </a:r>
            <a:r>
              <a:rPr lang="en-US" altLang="zh-CN" sz="9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en-US" altLang="zh-CN" sz="900" dirty="0" smtClean="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作为唯一的版本库格式进行托管</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rPr>
              <a:t>，非常</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方便程序员之间的交流和学习</a:t>
            </a:r>
            <a:endPar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2" name="Rectangle 31"/>
          <p:cNvSpPr>
            <a:spLocks noChangeArrowheads="1"/>
          </p:cNvSpPr>
          <p:nvPr/>
        </p:nvSpPr>
        <p:spPr bwMode="auto">
          <a:xfrm>
            <a:off x="5911850" y="2447677"/>
            <a:ext cx="1730376" cy="664797"/>
          </a:xfrm>
          <a:prstGeom prst="rect">
            <a:avLst/>
          </a:prstGeom>
          <a:noFill/>
          <a:ln>
            <a:noFill/>
          </a:ln>
        </p:spPr>
        <p:txBody>
          <a:bodyPr vert="horz" wrap="squar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a:lnSpc>
                <a:spcPct val="120000"/>
              </a:lnSpc>
            </a:pP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一</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rPr>
              <a:t>个使用数据库的</a:t>
            </a:r>
            <a:r>
              <a:rPr lang="en-US" altLang="zh-CN" sz="900" dirty="0" smtClean="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rPr>
              <a:t>应用，</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实现一个自托管</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rPr>
              <a:t>的</a:t>
            </a:r>
            <a:r>
              <a:rPr lang="en-US" altLang="zh-CN" sz="900" dirty="0" err="1" smtClean="0">
                <a:solidFill>
                  <a:schemeClr val="tx1">
                    <a:lumMod val="85000"/>
                    <a:lumOff val="15000"/>
                  </a:schemeClr>
                </a:solidFill>
                <a:latin typeface="微软雅黑" panose="020B0503020204020204" pitchFamily="34" charset="-122"/>
                <a:ea typeface="微软雅黑" panose="020B0503020204020204" pitchFamily="34" charset="-122"/>
              </a:rPr>
              <a:t>Git</a:t>
            </a:r>
            <a:r>
              <a:rPr lang="zh-CN" altLang="en-US" sz="900" dirty="0" smtClean="0">
                <a:solidFill>
                  <a:schemeClr val="tx1">
                    <a:lumMod val="85000"/>
                    <a:lumOff val="15000"/>
                  </a:schemeClr>
                </a:solidFill>
                <a:latin typeface="微软雅黑" panose="020B0503020204020204" pitchFamily="34" charset="-122"/>
                <a:ea typeface="微软雅黑" panose="020B0503020204020204" pitchFamily="34" charset="-122"/>
              </a:rPr>
              <a:t>项目</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仓库，可通过</a:t>
            </a:r>
            <a:r>
              <a:rPr lang="en-US" altLang="zh-CN" sz="900" dirty="0">
                <a:solidFill>
                  <a:schemeClr val="tx1">
                    <a:lumMod val="85000"/>
                    <a:lumOff val="15000"/>
                  </a:schemeClr>
                </a:solidFill>
                <a:latin typeface="微软雅黑" panose="020B0503020204020204" pitchFamily="34" charset="-122"/>
                <a:ea typeface="微软雅黑" panose="020B0503020204020204" pitchFamily="34" charset="-122"/>
              </a:rPr>
              <a:t>Web</a:t>
            </a:r>
            <a:r>
              <a:rPr lang="zh-CN" altLang="en-US" sz="900" dirty="0">
                <a:solidFill>
                  <a:schemeClr val="tx1">
                    <a:lumMod val="85000"/>
                    <a:lumOff val="15000"/>
                  </a:schemeClr>
                </a:solidFill>
                <a:latin typeface="微软雅黑" panose="020B0503020204020204" pitchFamily="34" charset="-122"/>
                <a:ea typeface="微软雅黑" panose="020B0503020204020204" pitchFamily="34" charset="-122"/>
              </a:rPr>
              <a:t>界面进行访问公开的或者私人项目</a:t>
            </a:r>
          </a:p>
        </p:txBody>
      </p:sp>
      <p:sp>
        <p:nvSpPr>
          <p:cNvPr id="6" name="Freeform 5"/>
          <p:cNvSpPr>
            <a:spLocks noEditPoints="1"/>
          </p:cNvSpPr>
          <p:nvPr/>
        </p:nvSpPr>
        <p:spPr bwMode="auto">
          <a:xfrm>
            <a:off x="1803134" y="843558"/>
            <a:ext cx="1216656" cy="1217772"/>
          </a:xfrm>
          <a:custGeom>
            <a:avLst/>
            <a:gdLst>
              <a:gd name="T0" fmla="*/ 1089 w 1089"/>
              <a:gd name="T1" fmla="*/ 1090 h 1090"/>
              <a:gd name="T2" fmla="*/ 0 w 1089"/>
              <a:gd name="T3" fmla="*/ 1090 h 1090"/>
              <a:gd name="T4" fmla="*/ 0 w 1089"/>
              <a:gd name="T5" fmla="*/ 0 h 1090"/>
              <a:gd name="T6" fmla="*/ 1089 w 1089"/>
              <a:gd name="T7" fmla="*/ 0 h 1090"/>
              <a:gd name="T8" fmla="*/ 1089 w 1089"/>
              <a:gd name="T9" fmla="*/ 1090 h 1090"/>
              <a:gd name="T10" fmla="*/ 1050 w 1089"/>
              <a:gd name="T11" fmla="*/ 42 h 1090"/>
              <a:gd name="T12" fmla="*/ 41 w 1089"/>
              <a:gd name="T13" fmla="*/ 42 h 1090"/>
              <a:gd name="T14" fmla="*/ 41 w 1089"/>
              <a:gd name="T15" fmla="*/ 1049 h 1090"/>
              <a:gd name="T16" fmla="*/ 1050 w 1089"/>
              <a:gd name="T17" fmla="*/ 1049 h 1090"/>
              <a:gd name="T18" fmla="*/ 1050 w 1089"/>
              <a:gd name="T19" fmla="*/ 4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89" h="1090">
                <a:moveTo>
                  <a:pt x="1089" y="1090"/>
                </a:moveTo>
                <a:lnTo>
                  <a:pt x="0" y="1090"/>
                </a:lnTo>
                <a:lnTo>
                  <a:pt x="0" y="0"/>
                </a:lnTo>
                <a:lnTo>
                  <a:pt x="1089" y="0"/>
                </a:lnTo>
                <a:lnTo>
                  <a:pt x="1089" y="1090"/>
                </a:lnTo>
                <a:close/>
                <a:moveTo>
                  <a:pt x="1050" y="42"/>
                </a:moveTo>
                <a:lnTo>
                  <a:pt x="41" y="42"/>
                </a:lnTo>
                <a:lnTo>
                  <a:pt x="41" y="1049"/>
                </a:lnTo>
                <a:lnTo>
                  <a:pt x="1050" y="1049"/>
                </a:lnTo>
                <a:lnTo>
                  <a:pt x="1050" y="42"/>
                </a:lnTo>
                <a:close/>
              </a:path>
            </a:pathLst>
          </a:custGeom>
          <a:solidFill>
            <a:srgbClr val="CCCCCC"/>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9" name="Freeform 18"/>
          <p:cNvSpPr>
            <a:spLocks noEditPoints="1"/>
          </p:cNvSpPr>
          <p:nvPr/>
        </p:nvSpPr>
        <p:spPr bwMode="auto">
          <a:xfrm>
            <a:off x="3961526" y="843558"/>
            <a:ext cx="1217773" cy="1217772"/>
          </a:xfrm>
          <a:custGeom>
            <a:avLst/>
            <a:gdLst>
              <a:gd name="T0" fmla="*/ 1090 w 1090"/>
              <a:gd name="T1" fmla="*/ 1090 h 1090"/>
              <a:gd name="T2" fmla="*/ 0 w 1090"/>
              <a:gd name="T3" fmla="*/ 1090 h 1090"/>
              <a:gd name="T4" fmla="*/ 0 w 1090"/>
              <a:gd name="T5" fmla="*/ 0 h 1090"/>
              <a:gd name="T6" fmla="*/ 1090 w 1090"/>
              <a:gd name="T7" fmla="*/ 0 h 1090"/>
              <a:gd name="T8" fmla="*/ 1090 w 1090"/>
              <a:gd name="T9" fmla="*/ 1090 h 1090"/>
              <a:gd name="T10" fmla="*/ 1048 w 1090"/>
              <a:gd name="T11" fmla="*/ 42 h 1090"/>
              <a:gd name="T12" fmla="*/ 41 w 1090"/>
              <a:gd name="T13" fmla="*/ 42 h 1090"/>
              <a:gd name="T14" fmla="*/ 41 w 1090"/>
              <a:gd name="T15" fmla="*/ 1049 h 1090"/>
              <a:gd name="T16" fmla="*/ 1048 w 1090"/>
              <a:gd name="T17" fmla="*/ 1049 h 1090"/>
              <a:gd name="T18" fmla="*/ 1048 w 1090"/>
              <a:gd name="T19" fmla="*/ 4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0" h="1090">
                <a:moveTo>
                  <a:pt x="1090" y="1090"/>
                </a:moveTo>
                <a:lnTo>
                  <a:pt x="0" y="1090"/>
                </a:lnTo>
                <a:lnTo>
                  <a:pt x="0" y="0"/>
                </a:lnTo>
                <a:lnTo>
                  <a:pt x="1090" y="0"/>
                </a:lnTo>
                <a:lnTo>
                  <a:pt x="1090" y="1090"/>
                </a:lnTo>
                <a:close/>
                <a:moveTo>
                  <a:pt x="1048" y="42"/>
                </a:moveTo>
                <a:lnTo>
                  <a:pt x="41" y="42"/>
                </a:lnTo>
                <a:lnTo>
                  <a:pt x="41" y="1049"/>
                </a:lnTo>
                <a:lnTo>
                  <a:pt x="1048" y="1049"/>
                </a:lnTo>
                <a:lnTo>
                  <a:pt x="1048" y="42"/>
                </a:lnTo>
                <a:close/>
              </a:path>
            </a:pathLst>
          </a:custGeom>
          <a:solidFill>
            <a:srgbClr val="CCCCCC"/>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29" name="Freeform 28"/>
          <p:cNvSpPr>
            <a:spLocks noEditPoints="1"/>
          </p:cNvSpPr>
          <p:nvPr/>
        </p:nvSpPr>
        <p:spPr bwMode="auto">
          <a:xfrm>
            <a:off x="6167593" y="843558"/>
            <a:ext cx="1218891" cy="1217772"/>
          </a:xfrm>
          <a:custGeom>
            <a:avLst/>
            <a:gdLst>
              <a:gd name="T0" fmla="*/ 1091 w 1091"/>
              <a:gd name="T1" fmla="*/ 1090 h 1090"/>
              <a:gd name="T2" fmla="*/ 0 w 1091"/>
              <a:gd name="T3" fmla="*/ 1090 h 1090"/>
              <a:gd name="T4" fmla="*/ 0 w 1091"/>
              <a:gd name="T5" fmla="*/ 0 h 1090"/>
              <a:gd name="T6" fmla="*/ 1091 w 1091"/>
              <a:gd name="T7" fmla="*/ 0 h 1090"/>
              <a:gd name="T8" fmla="*/ 1091 w 1091"/>
              <a:gd name="T9" fmla="*/ 1090 h 1090"/>
              <a:gd name="T10" fmla="*/ 1050 w 1091"/>
              <a:gd name="T11" fmla="*/ 42 h 1090"/>
              <a:gd name="T12" fmla="*/ 41 w 1091"/>
              <a:gd name="T13" fmla="*/ 42 h 1090"/>
              <a:gd name="T14" fmla="*/ 41 w 1091"/>
              <a:gd name="T15" fmla="*/ 1049 h 1090"/>
              <a:gd name="T16" fmla="*/ 1050 w 1091"/>
              <a:gd name="T17" fmla="*/ 1049 h 1090"/>
              <a:gd name="T18" fmla="*/ 1050 w 1091"/>
              <a:gd name="T19" fmla="*/ 42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1" h="1090">
                <a:moveTo>
                  <a:pt x="1091" y="1090"/>
                </a:moveTo>
                <a:lnTo>
                  <a:pt x="0" y="1090"/>
                </a:lnTo>
                <a:lnTo>
                  <a:pt x="0" y="0"/>
                </a:lnTo>
                <a:lnTo>
                  <a:pt x="1091" y="0"/>
                </a:lnTo>
                <a:lnTo>
                  <a:pt x="1091" y="1090"/>
                </a:lnTo>
                <a:close/>
                <a:moveTo>
                  <a:pt x="1050" y="42"/>
                </a:moveTo>
                <a:lnTo>
                  <a:pt x="41" y="42"/>
                </a:lnTo>
                <a:lnTo>
                  <a:pt x="41" y="1049"/>
                </a:lnTo>
                <a:lnTo>
                  <a:pt x="1050" y="1049"/>
                </a:lnTo>
                <a:lnTo>
                  <a:pt x="1050" y="42"/>
                </a:lnTo>
                <a:close/>
              </a:path>
            </a:pathLst>
          </a:custGeom>
          <a:solidFill>
            <a:srgbClr val="CCCCCC"/>
          </a:solidFill>
          <a:ln>
            <a:noFill/>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3" name="组 2"/>
          <p:cNvGrpSpPr/>
          <p:nvPr/>
        </p:nvGrpSpPr>
        <p:grpSpPr>
          <a:xfrm>
            <a:off x="1803134" y="3363838"/>
            <a:ext cx="5583350" cy="936104"/>
            <a:chOff x="1188707" y="2968980"/>
            <a:chExt cx="6839678" cy="1632806"/>
          </a:xfrm>
        </p:grpSpPr>
        <p:sp>
          <p:nvSpPr>
            <p:cNvPr id="49" name="矩形 83"/>
            <p:cNvSpPr>
              <a:spLocks noChangeArrowheads="1"/>
            </p:cNvSpPr>
            <p:nvPr/>
          </p:nvSpPr>
          <p:spPr bwMode="auto">
            <a:xfrm>
              <a:off x="1244007" y="3077227"/>
              <a:ext cx="6713179" cy="1423987"/>
            </a:xfrm>
            <a:prstGeom prst="rect">
              <a:avLst/>
            </a:prstGeom>
            <a:solidFill>
              <a:srgbClr val="F2F2F2"/>
            </a:solidFill>
            <a:ln w="9525" cmpd="sng">
              <a:solidFill>
                <a:srgbClr val="55735B"/>
              </a:solidFill>
              <a:miter lim="800000"/>
            </a:ln>
          </p:spPr>
          <p:txBody>
            <a:bodyPr/>
            <a:lstStyle/>
            <a:p>
              <a:endParaRPr lang="zh-CN" altLang="en-US" sz="1490"/>
            </a:p>
          </p:txBody>
        </p:sp>
        <p:sp>
          <p:nvSpPr>
            <p:cNvPr id="50" name="TextBox 84"/>
            <p:cNvSpPr txBox="1">
              <a:spLocks noChangeArrowheads="1"/>
            </p:cNvSpPr>
            <p:nvPr/>
          </p:nvSpPr>
          <p:spPr bwMode="auto">
            <a:xfrm>
              <a:off x="1387366" y="3424133"/>
              <a:ext cx="6473599" cy="751578"/>
            </a:xfrm>
            <a:prstGeom prst="rect">
              <a:avLst/>
            </a:prstGeom>
            <a:no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zh-CN" sz="1100" dirty="0" smtClean="0">
                  <a:solidFill>
                    <a:srgbClr val="595959"/>
                  </a:solidFill>
                  <a:latin typeface="微软雅黑" panose="020B0503020204020204" pitchFamily="34" charset="-122"/>
                  <a:ea typeface="微软雅黑" panose="020B0503020204020204" pitchFamily="34" charset="-122"/>
                </a:rPr>
                <a:t>从</a:t>
              </a:r>
              <a:r>
                <a:rPr lang="zh-CN" altLang="zh-CN" sz="1100" dirty="0">
                  <a:solidFill>
                    <a:srgbClr val="595959"/>
                  </a:solidFill>
                  <a:latin typeface="微软雅黑" panose="020B0503020204020204" pitchFamily="34" charset="-122"/>
                  <a:ea typeface="微软雅黑" panose="020B0503020204020204" pitchFamily="34" charset="-122"/>
                </a:rPr>
                <a:t>代码私有性方面来看，有时公司并不希望</a:t>
              </a:r>
              <a:r>
                <a:rPr lang="zh-CN" altLang="en-US" sz="1100" dirty="0">
                  <a:solidFill>
                    <a:srgbClr val="595959"/>
                  </a:solidFill>
                  <a:latin typeface="微软雅黑" panose="020B0503020204020204" pitchFamily="34" charset="-122"/>
                  <a:ea typeface="微软雅黑" panose="020B0503020204020204" pitchFamily="34" charset="-122"/>
                </a:rPr>
                <a:t>将代码放置到互联网</a:t>
              </a:r>
              <a:r>
                <a:rPr lang="zh-CN" altLang="en-US" sz="1100" dirty="0" smtClean="0">
                  <a:solidFill>
                    <a:srgbClr val="595959"/>
                  </a:solidFill>
                  <a:latin typeface="微软雅黑" panose="020B0503020204020204" pitchFamily="34" charset="-122"/>
                  <a:ea typeface="微软雅黑" panose="020B0503020204020204" pitchFamily="34" charset="-122"/>
                </a:rPr>
                <a:t>，</a:t>
              </a:r>
              <a:r>
                <a:rPr lang="zh-CN" altLang="zh-CN" sz="1100" dirty="0" smtClean="0">
                  <a:solidFill>
                    <a:srgbClr val="595959"/>
                  </a:solidFill>
                  <a:latin typeface="微软雅黑" panose="020B0503020204020204" pitchFamily="34" charset="-122"/>
                  <a:ea typeface="微软雅黑" panose="020B0503020204020204" pitchFamily="34" charset="-122"/>
                </a:rPr>
                <a:t>这个</a:t>
              </a:r>
              <a:r>
                <a:rPr lang="zh-CN" altLang="zh-CN" sz="1100" dirty="0" smtClean="0">
                  <a:solidFill>
                    <a:srgbClr val="595959"/>
                  </a:solidFill>
                  <a:latin typeface="微软雅黑" panose="020B0503020204020204" pitchFamily="34" charset="-122"/>
                  <a:ea typeface="微软雅黑" panose="020B0503020204020204" pitchFamily="34" charset="-122"/>
                </a:rPr>
                <a:t>时候</a:t>
              </a:r>
              <a:r>
                <a:rPr lang="en-US" altLang="zh-CN" sz="1100" dirty="0" err="1" smtClean="0">
                  <a:solidFill>
                    <a:srgbClr val="595959"/>
                  </a:solidFill>
                  <a:latin typeface="微软雅黑" panose="020B0503020204020204" pitchFamily="34" charset="-122"/>
                  <a:ea typeface="微软雅黑" panose="020B0503020204020204" pitchFamily="34" charset="-122"/>
                </a:rPr>
                <a:t>GitLab</a:t>
              </a:r>
              <a:r>
                <a:rPr lang="zh-CN" altLang="zh-CN" sz="1100" dirty="0" smtClean="0">
                  <a:solidFill>
                    <a:srgbClr val="595959"/>
                  </a:solidFill>
                  <a:latin typeface="微软雅黑" panose="020B0503020204020204" pitchFamily="34" charset="-122"/>
                  <a:ea typeface="微软雅黑" panose="020B0503020204020204" pitchFamily="34" charset="-122"/>
                </a:rPr>
                <a:t>无疑</a:t>
              </a:r>
              <a:r>
                <a:rPr lang="zh-CN" altLang="zh-CN" sz="1100" dirty="0">
                  <a:solidFill>
                    <a:srgbClr val="595959"/>
                  </a:solidFill>
                  <a:latin typeface="微软雅黑" panose="020B0503020204020204" pitchFamily="34" charset="-122"/>
                  <a:ea typeface="微软雅黑" panose="020B0503020204020204" pitchFamily="34" charset="-122"/>
                </a:rPr>
                <a:t>是更好的选择</a:t>
              </a:r>
              <a:r>
                <a:rPr lang="zh-CN" altLang="zh-CN" sz="1100" dirty="0" smtClean="0">
                  <a:solidFill>
                    <a:srgbClr val="595959"/>
                  </a:solidFill>
                  <a:latin typeface="微软雅黑" panose="020B0503020204020204" pitchFamily="34" charset="-122"/>
                  <a:ea typeface="微软雅黑" panose="020B0503020204020204" pitchFamily="34" charset="-122"/>
                </a:rPr>
                <a:t>。</a:t>
              </a:r>
              <a:endParaRPr lang="zh-CN" altLang="zh-CN" sz="1100" dirty="0">
                <a:solidFill>
                  <a:srgbClr val="595959"/>
                </a:solidFill>
                <a:latin typeface="微软雅黑" panose="020B0503020204020204" pitchFamily="34" charset="-122"/>
                <a:ea typeface="微软雅黑" panose="020B0503020204020204" pitchFamily="34" charset="-122"/>
              </a:endParaRPr>
            </a:p>
          </p:txBody>
        </p:sp>
        <p:sp>
          <p:nvSpPr>
            <p:cNvPr id="51" name="Freeform 12"/>
            <p:cNvSpPr/>
            <p:nvPr/>
          </p:nvSpPr>
          <p:spPr bwMode="auto">
            <a:xfrm>
              <a:off x="1188707" y="2968980"/>
              <a:ext cx="391805" cy="392981"/>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EA545D"/>
            </a:solidFill>
            <a:ln>
              <a:noFill/>
            </a:ln>
          </p:spPr>
          <p:txBody>
            <a:bodyPr/>
            <a:lstStyle/>
            <a:p>
              <a:endParaRPr lang="zh-CN" altLang="en-US" sz="1490">
                <a:solidFill>
                  <a:srgbClr val="2C3637"/>
                </a:solidFill>
              </a:endParaRPr>
            </a:p>
          </p:txBody>
        </p:sp>
        <p:sp>
          <p:nvSpPr>
            <p:cNvPr id="52" name="Freeform 12"/>
            <p:cNvSpPr/>
            <p:nvPr/>
          </p:nvSpPr>
          <p:spPr bwMode="auto">
            <a:xfrm flipH="1" flipV="1">
              <a:off x="7636580" y="4208805"/>
              <a:ext cx="391805" cy="392981"/>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rgbClr val="EA545D"/>
            </a:solidFill>
            <a:ln>
              <a:noFill/>
            </a:ln>
          </p:spPr>
          <p:txBody>
            <a:bodyPr/>
            <a:lstStyle/>
            <a:p>
              <a:endParaRPr lang="zh-CN" altLang="en-US" sz="1490">
                <a:solidFill>
                  <a:srgbClr val="2C3637"/>
                </a:solidFill>
              </a:endParaRPr>
            </a:p>
          </p:txBody>
        </p:sp>
      </p:grpSp>
      <p:pic>
        <p:nvPicPr>
          <p:cNvPr id="3078" name="Picture 6" descr="https://ss2.bdstatic.com/70cFvnSh_Q1YnxGkpoWK1HF6hhy/it/u=5497635,54094103&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4427" y="948577"/>
            <a:ext cx="1072091" cy="98250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3"/>
          <a:stretch>
            <a:fillRect/>
          </a:stretch>
        </p:blipFill>
        <p:spPr>
          <a:xfrm>
            <a:off x="4037800" y="953514"/>
            <a:ext cx="1064225" cy="1054247"/>
          </a:xfrm>
          <a:prstGeom prst="rect">
            <a:avLst/>
          </a:prstGeom>
        </p:spPr>
      </p:pic>
      <p:pic>
        <p:nvPicPr>
          <p:cNvPr id="4" name="图片 3"/>
          <p:cNvPicPr>
            <a:picLocks noChangeAspect="1"/>
          </p:cNvPicPr>
          <p:nvPr/>
        </p:nvPicPr>
        <p:blipFill>
          <a:blip r:embed="rId4"/>
          <a:stretch>
            <a:fillRect/>
          </a:stretch>
        </p:blipFill>
        <p:spPr>
          <a:xfrm>
            <a:off x="6276303" y="1005755"/>
            <a:ext cx="1001469" cy="967273"/>
          </a:xfrm>
          <a:prstGeom prst="rect">
            <a:avLst/>
          </a:prstGeom>
        </p:spPr>
      </p:pic>
      <p:sp>
        <p:nvSpPr>
          <p:cNvPr id="34"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err="1" smtClean="0"/>
              <a:t>Git</a:t>
            </a:r>
            <a:r>
              <a:rPr lang="en-US" altLang="zh-CN" dirty="0" smtClean="0"/>
              <a:t>/GitHub/</a:t>
            </a:r>
            <a:r>
              <a:rPr lang="en-US" altLang="zh-CN" dirty="0" err="1" smtClean="0"/>
              <a:t>GitLab</a:t>
            </a:r>
            <a:r>
              <a:rPr lang="zh-CN" altLang="en-US" dirty="0" smtClean="0"/>
              <a:t>介绍</a:t>
            </a:r>
          </a:p>
        </p:txBody>
      </p:sp>
    </p:spTree>
    <p:extLst>
      <p:ext uri="{BB962C8B-B14F-4D97-AF65-F5344CB8AC3E}">
        <p14:creationId xmlns:p14="http://schemas.microsoft.com/office/powerpoint/2010/main" val="2405951271"/>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51520" y="807554"/>
            <a:ext cx="6162996" cy="252028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2" name="图片 1"/>
          <p:cNvPicPr>
            <a:picLocks noChangeAspect="1"/>
          </p:cNvPicPr>
          <p:nvPr/>
        </p:nvPicPr>
        <p:blipFill>
          <a:blip r:embed="rId3"/>
          <a:stretch>
            <a:fillRect/>
          </a:stretch>
        </p:blipFill>
        <p:spPr>
          <a:xfrm>
            <a:off x="3563888" y="3651870"/>
            <a:ext cx="5400600" cy="1152128"/>
          </a:xfrm>
          <a:prstGeom prst="round2DiagRect">
            <a:avLst>
              <a:gd name="adj1" fmla="val 16667"/>
              <a:gd name="adj2" fmla="val 50000"/>
            </a:avLst>
          </a:prstGeom>
          <a:ln w="88900" cap="sq">
            <a:solidFill>
              <a:srgbClr val="FFFFFF"/>
            </a:solidFill>
            <a:miter lim="800000"/>
          </a:ln>
          <a:effectLst>
            <a:outerShdw blurRad="254000" algn="tl" rotWithShape="0">
              <a:srgbClr val="000000">
                <a:alpha val="43000"/>
              </a:srgbClr>
            </a:outerShdw>
          </a:effectLst>
        </p:spPr>
      </p:pic>
      <p:sp>
        <p:nvSpPr>
          <p:cNvPr id="4" name="流程图: 可选过程 3"/>
          <p:cNvSpPr/>
          <p:nvPr/>
        </p:nvSpPr>
        <p:spPr>
          <a:xfrm>
            <a:off x="1691680" y="2139702"/>
            <a:ext cx="576064" cy="216024"/>
          </a:xfrm>
          <a:prstGeom prst="flowChartAlternateProcess">
            <a:avLst/>
          </a:prstGeom>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8" name="流程图: 可选过程 7"/>
          <p:cNvSpPr/>
          <p:nvPr/>
        </p:nvSpPr>
        <p:spPr>
          <a:xfrm>
            <a:off x="4139952" y="4515966"/>
            <a:ext cx="936104" cy="216024"/>
          </a:xfrm>
          <a:prstGeom prst="flowChartAlternateProcess">
            <a:avLst/>
          </a:prstGeom>
          <a:noFill/>
          <a:ln/>
        </p:spPr>
        <p:style>
          <a:lnRef idx="2">
            <a:schemeClr val="accent5"/>
          </a:lnRef>
          <a:fillRef idx="1">
            <a:schemeClr val="lt1"/>
          </a:fillRef>
          <a:effectRef idx="0">
            <a:schemeClr val="accent5"/>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pPr>
            <a:endParaRPr kumimoji="0" lang="zh-CN" altLang="en-US"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endParaRPr>
          </a:p>
        </p:txBody>
      </p:sp>
      <p:sp>
        <p:nvSpPr>
          <p:cNvPr id="10" name="矩形标注 9"/>
          <p:cNvSpPr/>
          <p:nvPr/>
        </p:nvSpPr>
        <p:spPr>
          <a:xfrm>
            <a:off x="6876256" y="1491630"/>
            <a:ext cx="2088232" cy="648072"/>
          </a:xfrm>
          <a:prstGeom prst="wedgeRectCallout">
            <a:avLst>
              <a:gd name="adj1" fmla="val -123603"/>
              <a:gd name="adj2" fmla="val 79335"/>
            </a:avLst>
          </a:prstGeom>
          <a:solidFill>
            <a:srgbClr val="03B8DF"/>
          </a:solidFill>
          <a:ln w="12700" cap="flat" cmpd="sng" algn="ctr">
            <a:noFill/>
            <a:prstDash val="dash"/>
          </a:ln>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1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CMDB</a:t>
            </a:r>
            <a:r>
              <a:rPr lang="zh-CN" altLang="en-US" sz="1200" b="1" kern="0" dirty="0" smtClean="0">
                <a:solidFill>
                  <a:srgbClr val="FFFFFF"/>
                </a:solidFill>
                <a:latin typeface="微软雅黑" panose="020B0503020204020204" pitchFamily="34" charset="-122"/>
                <a:ea typeface="微软雅黑" panose="020B0503020204020204" pitchFamily="34" charset="-122"/>
              </a:rPr>
              <a:t>应用信息</a:t>
            </a:r>
            <a:r>
              <a:rPr lang="en-US" altLang="zh-CN" sz="1200" b="1" kern="0" dirty="0" smtClean="0">
                <a:solidFill>
                  <a:srgbClr val="FFFFFF"/>
                </a:solidFill>
                <a:latin typeface="微软雅黑" panose="020B0503020204020204" pitchFamily="34" charset="-122"/>
                <a:ea typeface="微软雅黑" panose="020B0503020204020204" pitchFamily="34" charset="-122"/>
              </a:rPr>
              <a:t>—</a:t>
            </a:r>
            <a:r>
              <a:rPr lang="zh-CN" altLang="en-US" sz="1200" b="1" kern="0" dirty="0" smtClean="0">
                <a:solidFill>
                  <a:srgbClr val="FFFFFF"/>
                </a:solidFill>
                <a:latin typeface="微软雅黑" panose="020B0503020204020204" pitchFamily="34" charset="-122"/>
                <a:ea typeface="微软雅黑" panose="020B0503020204020204" pitchFamily="34" charset="-122"/>
              </a:rPr>
              <a:t>代码仓库</a:t>
            </a:r>
            <a:endPar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1" name="矩形标注 10"/>
          <p:cNvSpPr/>
          <p:nvPr/>
        </p:nvSpPr>
        <p:spPr>
          <a:xfrm>
            <a:off x="467544" y="3723878"/>
            <a:ext cx="2088232" cy="648072"/>
          </a:xfrm>
          <a:prstGeom prst="wedgeRectCallout">
            <a:avLst>
              <a:gd name="adj1" fmla="val 96365"/>
              <a:gd name="adj2" fmla="val 98074"/>
            </a:avLst>
          </a:prstGeom>
          <a:solidFill>
            <a:srgbClr val="03B8DF"/>
          </a:solidFill>
          <a:ln w="12700" cap="flat" cmpd="sng" algn="ctr">
            <a:noFill/>
            <a:prstDash val="dash"/>
          </a:ln>
        </p:spPr>
        <p:txBody>
          <a:bodyPr rtlCol="0" anchor="ctr"/>
          <a:lstStyle/>
          <a:p>
            <a:pPr marL="0" marR="0" indent="0" algn="ctr" defTabSz="914400" eaLnBrk="1" fontAlgn="auto" latinLnBrk="0" hangingPunct="1">
              <a:lnSpc>
                <a:spcPct val="100000"/>
              </a:lnSpc>
              <a:spcBef>
                <a:spcPts val="0"/>
              </a:spcBef>
              <a:spcAft>
                <a:spcPts val="0"/>
              </a:spcAft>
              <a:buClrTx/>
              <a:buSzTx/>
              <a:buFontTx/>
              <a:buNone/>
            </a:pPr>
            <a:r>
              <a:rPr kumimoji="0" lang="en-US" altLang="zh-CN" sz="1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IT</a:t>
            </a:r>
            <a:r>
              <a:rPr kumimoji="0" lang="zh-CN" altLang="en-US" sz="1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项目管理</a:t>
            </a:r>
            <a:r>
              <a:rPr kumimoji="0" lang="en-US" altLang="zh-CN" sz="1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a:t>
            </a:r>
            <a:r>
              <a:rPr kumimoji="0" lang="zh-CN" altLang="en-US" sz="1200" b="1" i="0" u="none" strike="noStrike" kern="0" cap="none" spc="0" normalizeH="0" baseline="0" noProof="0" dirty="0" smtClean="0">
                <a:ln>
                  <a:noFill/>
                </a:ln>
                <a:solidFill>
                  <a:srgbClr val="FFFFFF"/>
                </a:solidFill>
                <a:effectLst/>
                <a:uLnTx/>
                <a:uFillTx/>
                <a:latin typeface="微软雅黑" panose="020B0503020204020204" pitchFamily="34" charset="-122"/>
                <a:ea typeface="微软雅黑" panose="020B0503020204020204" pitchFamily="34" charset="-122"/>
              </a:rPr>
              <a:t>方案评审</a:t>
            </a:r>
            <a:endParaRPr kumimoji="0" lang="zh-CN" altLang="en-US" sz="1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sp>
        <p:nvSpPr>
          <p:cNvPr id="12" name="Rectangle 2"/>
          <p:cNvSpPr>
            <a:spLocks noGrp="1" noChangeArrowheads="1"/>
          </p:cNvSpPr>
          <p:nvPr>
            <p:ph type="title"/>
          </p:nvPr>
        </p:nvSpPr>
        <p:spPr>
          <a:xfrm>
            <a:off x="107504" y="123478"/>
            <a:ext cx="5688632"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smtClean="0"/>
              <a:t>IT </a:t>
            </a:r>
            <a:r>
              <a:rPr lang="en-US" altLang="zh-CN" dirty="0" err="1" smtClean="0"/>
              <a:t>GitLab</a:t>
            </a:r>
            <a:r>
              <a:rPr lang="zh-CN" altLang="en-US" dirty="0" smtClean="0"/>
              <a:t>申请</a:t>
            </a:r>
            <a:r>
              <a:rPr lang="en-US" altLang="zh-CN" dirty="0" smtClean="0"/>
              <a:t>(itgit.h3c.com)</a:t>
            </a:r>
            <a:endParaRPr lang="zh-CN" altLang="en-US" dirty="0" smtClean="0"/>
          </a:p>
        </p:txBody>
      </p:sp>
    </p:spTree>
    <p:extLst>
      <p:ext uri="{BB962C8B-B14F-4D97-AF65-F5344CB8AC3E}">
        <p14:creationId xmlns:p14="http://schemas.microsoft.com/office/powerpoint/2010/main" val="3861007245"/>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组合 58"/>
          <p:cNvGrpSpPr/>
          <p:nvPr/>
        </p:nvGrpSpPr>
        <p:grpSpPr bwMode="auto">
          <a:xfrm>
            <a:off x="5034310" y="1323452"/>
            <a:ext cx="544046" cy="544115"/>
            <a:chOff x="8614027" y="1721138"/>
            <a:chExt cx="725096" cy="725096"/>
          </a:xfrm>
        </p:grpSpPr>
        <p:sp>
          <p:nvSpPr>
            <p:cNvPr id="60" name="椭圆 59"/>
            <p:cNvSpPr/>
            <p:nvPr/>
          </p:nvSpPr>
          <p:spPr>
            <a:xfrm>
              <a:off x="8614027" y="1721138"/>
              <a:ext cx="725096" cy="725096"/>
            </a:xfrm>
            <a:prstGeom prst="ellipse">
              <a:avLst/>
            </a:prstGeom>
            <a:solidFill>
              <a:srgbClr val="FFE5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95">
                <a:cs typeface="+mn-ea"/>
              </a:endParaRPr>
            </a:p>
          </p:txBody>
        </p:sp>
        <p:pic>
          <p:nvPicPr>
            <p:cNvPr id="61" name="图片 12"/>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669963" y="1772654"/>
              <a:ext cx="609429" cy="6010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grpSp>
        <p:nvGrpSpPr>
          <p:cNvPr id="62" name="组合 61"/>
          <p:cNvGrpSpPr/>
          <p:nvPr/>
        </p:nvGrpSpPr>
        <p:grpSpPr bwMode="auto">
          <a:xfrm>
            <a:off x="5027917" y="2111050"/>
            <a:ext cx="544046" cy="544115"/>
            <a:chOff x="8485611" y="3260967"/>
            <a:chExt cx="725096" cy="725096"/>
          </a:xfrm>
          <a:solidFill>
            <a:srgbClr val="EA545D"/>
          </a:solidFill>
        </p:grpSpPr>
        <p:sp>
          <p:nvSpPr>
            <p:cNvPr id="63" name="椭圆 62"/>
            <p:cNvSpPr/>
            <p:nvPr/>
          </p:nvSpPr>
          <p:spPr>
            <a:xfrm>
              <a:off x="8485611" y="3260967"/>
              <a:ext cx="725096" cy="7250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95">
                <a:cs typeface="+mn-ea"/>
              </a:endParaRPr>
            </a:p>
          </p:txBody>
        </p:sp>
        <p:pic>
          <p:nvPicPr>
            <p:cNvPr id="64" name="图片 15"/>
            <p:cNvPicPr>
              <a:picLocks noChangeAspect="1"/>
            </p:cNvPicPr>
            <p:nvPr/>
          </p:nvPicPr>
          <p:blipFill>
            <a:blip r:embed="rId3" cstate="print">
              <a:extLst>
                <a:ext uri="{28A0092B-C50C-407E-A947-70E740481C1C}">
                  <a14:useLocalDpi xmlns:a14="http://schemas.microsoft.com/office/drawing/2010/main"/>
                </a:ext>
              </a:extLst>
            </a:blip>
            <a:srcRect/>
            <a:stretch>
              <a:fillRect/>
            </a:stretch>
          </p:blipFill>
          <p:spPr bwMode="auto">
            <a:xfrm>
              <a:off x="8602677" y="3391238"/>
              <a:ext cx="490964" cy="49096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grpSp>
      <p:grpSp>
        <p:nvGrpSpPr>
          <p:cNvPr id="65" name="组合 64"/>
          <p:cNvGrpSpPr/>
          <p:nvPr/>
        </p:nvGrpSpPr>
        <p:grpSpPr bwMode="auto">
          <a:xfrm>
            <a:off x="4997655" y="2866595"/>
            <a:ext cx="544046" cy="544115"/>
            <a:chOff x="8699861" y="4496541"/>
            <a:chExt cx="725096" cy="725096"/>
          </a:xfrm>
          <a:solidFill>
            <a:srgbClr val="03B8DF"/>
          </a:solidFill>
        </p:grpSpPr>
        <p:sp>
          <p:nvSpPr>
            <p:cNvPr id="66" name="椭圆 65"/>
            <p:cNvSpPr/>
            <p:nvPr/>
          </p:nvSpPr>
          <p:spPr>
            <a:xfrm>
              <a:off x="8699861" y="4496541"/>
              <a:ext cx="725096" cy="72509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995">
                <a:cs typeface="+mn-ea"/>
              </a:endParaRPr>
            </a:p>
          </p:txBody>
        </p:sp>
        <p:pic>
          <p:nvPicPr>
            <p:cNvPr id="67" name="图片 18"/>
            <p:cNvPicPr>
              <a:picLocks noChangeAspect="1"/>
            </p:cNvPicPr>
            <p:nvPr/>
          </p:nvPicPr>
          <p:blipFill>
            <a:blip r:embed="rId4" cstate="print">
              <a:extLst>
                <a:ext uri="{28A0092B-C50C-407E-A947-70E740481C1C}">
                  <a14:useLocalDpi xmlns:a14="http://schemas.microsoft.com/office/drawing/2010/main"/>
                </a:ext>
              </a:extLst>
            </a:blip>
            <a:srcRect/>
            <a:stretch>
              <a:fillRect/>
            </a:stretch>
          </p:blipFill>
          <p:spPr bwMode="auto">
            <a:xfrm>
              <a:off x="8816927" y="4587850"/>
              <a:ext cx="490964" cy="490964"/>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pic>
      </p:grpSp>
      <p:grpSp>
        <p:nvGrpSpPr>
          <p:cNvPr id="68" name="组合 67"/>
          <p:cNvGrpSpPr/>
          <p:nvPr/>
        </p:nvGrpSpPr>
        <p:grpSpPr bwMode="auto">
          <a:xfrm>
            <a:off x="5653737" y="1098423"/>
            <a:ext cx="2627366" cy="896169"/>
            <a:chOff x="5086634" y="1900508"/>
            <a:chExt cx="3504496" cy="1195069"/>
          </a:xfrm>
        </p:grpSpPr>
        <p:sp>
          <p:nvSpPr>
            <p:cNvPr id="69" name="TextBox 35"/>
            <p:cNvSpPr txBox="1">
              <a:spLocks noChangeArrowheads="1"/>
            </p:cNvSpPr>
            <p:nvPr/>
          </p:nvSpPr>
          <p:spPr bwMode="auto">
            <a:xfrm>
              <a:off x="5086634" y="2252144"/>
              <a:ext cx="3504496" cy="8434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900" dirty="0" smtClean="0">
                  <a:solidFill>
                    <a:schemeClr val="tx1"/>
                  </a:solidFill>
                  <a:latin typeface="微软雅黑" panose="020B0503020204020204" pitchFamily="34" charset="-122"/>
                  <a:ea typeface="微软雅黑" panose="020B0503020204020204" pitchFamily="34" charset="-122"/>
                </a:rPr>
                <a:t>创建项目，编辑和删除项目，查看项目分支提交信息，管理项目成员，保护分支，</a:t>
              </a:r>
              <a:r>
                <a:rPr lang="en-US" altLang="zh-CN" sz="900" dirty="0" smtClean="0">
                  <a:solidFill>
                    <a:schemeClr val="tx1"/>
                  </a:solidFill>
                  <a:latin typeface="微软雅黑" panose="020B0503020204020204" pitchFamily="34" charset="-122"/>
                  <a:ea typeface="微软雅黑" panose="020B0503020204020204" pitchFamily="34" charset="-122"/>
                </a:rPr>
                <a:t>merge request</a:t>
              </a:r>
              <a:r>
                <a:rPr lang="zh-CN" altLang="en-US" sz="900" dirty="0" smtClean="0">
                  <a:solidFill>
                    <a:schemeClr val="tx1"/>
                  </a:solidFill>
                  <a:latin typeface="微软雅黑" panose="020B0503020204020204" pitchFamily="34" charset="-122"/>
                  <a:ea typeface="微软雅黑" panose="020B0503020204020204" pitchFamily="34" charset="-122"/>
                </a:rPr>
                <a:t>设置，</a:t>
              </a:r>
              <a:r>
                <a:rPr lang="en-US" altLang="zh-CN" sz="900" dirty="0" smtClean="0">
                  <a:solidFill>
                    <a:schemeClr val="tx1"/>
                  </a:solidFill>
                  <a:latin typeface="微软雅黑" panose="020B0503020204020204" pitchFamily="34" charset="-122"/>
                  <a:ea typeface="微软雅黑" panose="020B0503020204020204" pitchFamily="34" charset="-122"/>
                </a:rPr>
                <a:t>CD/CI</a:t>
              </a:r>
              <a:r>
                <a:rPr lang="zh-CN" altLang="en-US" sz="900" dirty="0" smtClean="0">
                  <a:solidFill>
                    <a:schemeClr val="tx1"/>
                  </a:solidFill>
                  <a:latin typeface="微软雅黑" panose="020B0503020204020204" pitchFamily="34" charset="-122"/>
                  <a:ea typeface="微软雅黑" panose="020B0503020204020204" pitchFamily="34" charset="-122"/>
                </a:rPr>
                <a:t>等</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70" name="文本框 21"/>
            <p:cNvSpPr txBox="1">
              <a:spLocks noChangeArrowheads="1"/>
            </p:cNvSpPr>
            <p:nvPr/>
          </p:nvSpPr>
          <p:spPr bwMode="auto">
            <a:xfrm>
              <a:off x="5103592" y="1900508"/>
              <a:ext cx="1620435" cy="327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995" b="1" dirty="0" smtClean="0">
                  <a:latin typeface="微软雅黑" panose="020B0503020204020204" pitchFamily="34" charset="-122"/>
                  <a:ea typeface="微软雅黑" panose="020B0503020204020204" pitchFamily="34" charset="-122"/>
                  <a:cs typeface="+mn-ea"/>
                </a:rPr>
                <a:t>Project</a:t>
              </a:r>
              <a:r>
                <a:rPr lang="zh-CN" altLang="en-US" sz="995" b="1" dirty="0" smtClean="0">
                  <a:latin typeface="微软雅黑" panose="020B0503020204020204" pitchFamily="34" charset="-122"/>
                  <a:ea typeface="微软雅黑" panose="020B0503020204020204" pitchFamily="34" charset="-122"/>
                  <a:cs typeface="+mn-ea"/>
                </a:rPr>
                <a:t>管理</a:t>
              </a:r>
              <a:endParaRPr lang="zh-CN" altLang="en-US" sz="995" b="1" dirty="0">
                <a:latin typeface="微软雅黑" panose="020B0503020204020204" pitchFamily="34" charset="-122"/>
                <a:ea typeface="微软雅黑" panose="020B0503020204020204" pitchFamily="34" charset="-122"/>
                <a:cs typeface="+mn-ea"/>
              </a:endParaRPr>
            </a:p>
          </p:txBody>
        </p:sp>
      </p:grpSp>
      <p:grpSp>
        <p:nvGrpSpPr>
          <p:cNvPr id="71" name="组合 70"/>
          <p:cNvGrpSpPr/>
          <p:nvPr/>
        </p:nvGrpSpPr>
        <p:grpSpPr bwMode="auto">
          <a:xfrm>
            <a:off x="5683894" y="2044633"/>
            <a:ext cx="2663081" cy="711820"/>
            <a:chOff x="5103591" y="3328945"/>
            <a:chExt cx="3551013" cy="949235"/>
          </a:xfrm>
        </p:grpSpPr>
        <p:sp>
          <p:nvSpPr>
            <p:cNvPr id="72" name="TextBox 35"/>
            <p:cNvSpPr txBox="1">
              <a:spLocks noChangeArrowheads="1"/>
            </p:cNvSpPr>
            <p:nvPr/>
          </p:nvSpPr>
          <p:spPr bwMode="auto">
            <a:xfrm>
              <a:off x="5150109" y="3698276"/>
              <a:ext cx="3504495" cy="57990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900" dirty="0">
                  <a:solidFill>
                    <a:schemeClr val="tx1"/>
                  </a:solidFill>
                  <a:latin typeface="微软雅黑" panose="020B0503020204020204" pitchFamily="34" charset="-122"/>
                  <a:ea typeface="微软雅黑" panose="020B0503020204020204" pitchFamily="34" charset="-122"/>
                </a:rPr>
                <a:t>新建组</a:t>
              </a:r>
              <a:r>
                <a:rPr lang="en-US" altLang="zh-CN" sz="900" dirty="0">
                  <a:solidFill>
                    <a:schemeClr val="tx1"/>
                  </a:solidFill>
                  <a:latin typeface="微软雅黑" panose="020B0503020204020204" pitchFamily="34" charset="-122"/>
                  <a:ea typeface="微软雅黑" panose="020B0503020204020204" pitchFamily="34" charset="-122"/>
                </a:rPr>
                <a:t>,</a:t>
              </a:r>
              <a:r>
                <a:rPr lang="zh-CN" altLang="en-US" sz="900" dirty="0">
                  <a:solidFill>
                    <a:schemeClr val="tx1"/>
                  </a:solidFill>
                  <a:latin typeface="微软雅黑" panose="020B0503020204020204" pitchFamily="34" charset="-122"/>
                  <a:ea typeface="微软雅黑" panose="020B0503020204020204" pitchFamily="34" charset="-122"/>
                </a:rPr>
                <a:t>编辑或删除组</a:t>
              </a:r>
              <a:r>
                <a:rPr lang="en-US" altLang="zh-CN" sz="900" dirty="0">
                  <a:solidFill>
                    <a:schemeClr val="tx1"/>
                  </a:solidFill>
                  <a:latin typeface="微软雅黑" panose="020B0503020204020204" pitchFamily="34" charset="-122"/>
                  <a:ea typeface="微软雅黑" panose="020B0503020204020204" pitchFamily="34" charset="-122"/>
                </a:rPr>
                <a:t>,</a:t>
              </a:r>
              <a:r>
                <a:rPr lang="zh-CN" altLang="en-US" sz="900" dirty="0">
                  <a:solidFill>
                    <a:schemeClr val="tx1"/>
                  </a:solidFill>
                  <a:latin typeface="微软雅黑" panose="020B0503020204020204" pitchFamily="34" charset="-122"/>
                  <a:ea typeface="微软雅黑" panose="020B0503020204020204" pitchFamily="34" charset="-122"/>
                </a:rPr>
                <a:t>添加组成员</a:t>
              </a:r>
              <a:r>
                <a:rPr lang="en-US" altLang="zh-CN" sz="900" dirty="0">
                  <a:solidFill>
                    <a:schemeClr val="tx1"/>
                  </a:solidFill>
                  <a:latin typeface="微软雅黑" panose="020B0503020204020204" pitchFamily="34" charset="-122"/>
                  <a:ea typeface="微软雅黑" panose="020B0503020204020204" pitchFamily="34" charset="-122"/>
                </a:rPr>
                <a:t>,</a:t>
              </a:r>
              <a:r>
                <a:rPr lang="zh-CN" altLang="en-US" sz="900" dirty="0">
                  <a:solidFill>
                    <a:schemeClr val="tx1"/>
                  </a:solidFill>
                  <a:latin typeface="微软雅黑" panose="020B0503020204020204" pitchFamily="34" charset="-122"/>
                  <a:ea typeface="微软雅黑" panose="020B0503020204020204" pitchFamily="34" charset="-122"/>
                </a:rPr>
                <a:t>修改成员的权限，从组管理添加项目</a:t>
              </a:r>
            </a:p>
          </p:txBody>
        </p:sp>
        <p:sp>
          <p:nvSpPr>
            <p:cNvPr id="73" name="文本框 24"/>
            <p:cNvSpPr txBox="1">
              <a:spLocks noChangeArrowheads="1"/>
            </p:cNvSpPr>
            <p:nvPr/>
          </p:nvSpPr>
          <p:spPr bwMode="auto">
            <a:xfrm>
              <a:off x="5103591" y="3328945"/>
              <a:ext cx="1620435" cy="327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en-US" altLang="zh-CN" sz="995" b="1" dirty="0" smtClean="0">
                  <a:latin typeface="微软雅黑" panose="020B0503020204020204" pitchFamily="34" charset="-122"/>
                  <a:ea typeface="微软雅黑" panose="020B0503020204020204" pitchFamily="34" charset="-122"/>
                  <a:cs typeface="+mn-ea"/>
                </a:rPr>
                <a:t>Group</a:t>
              </a:r>
              <a:r>
                <a:rPr lang="zh-CN" altLang="en-US" sz="995" b="1" dirty="0" smtClean="0">
                  <a:latin typeface="微软雅黑" panose="020B0503020204020204" pitchFamily="34" charset="-122"/>
                  <a:ea typeface="微软雅黑" panose="020B0503020204020204" pitchFamily="34" charset="-122"/>
                  <a:cs typeface="+mn-ea"/>
                </a:rPr>
                <a:t>管理</a:t>
              </a:r>
              <a:endParaRPr lang="zh-CN" altLang="en-US" sz="995" b="1" dirty="0">
                <a:latin typeface="微软雅黑" panose="020B0503020204020204" pitchFamily="34" charset="-122"/>
                <a:ea typeface="微软雅黑" panose="020B0503020204020204" pitchFamily="34" charset="-122"/>
                <a:cs typeface="+mn-ea"/>
              </a:endParaRPr>
            </a:p>
          </p:txBody>
        </p:sp>
      </p:grpSp>
      <p:grpSp>
        <p:nvGrpSpPr>
          <p:cNvPr id="74" name="组合 73"/>
          <p:cNvGrpSpPr/>
          <p:nvPr/>
        </p:nvGrpSpPr>
        <p:grpSpPr bwMode="auto">
          <a:xfrm>
            <a:off x="5753666" y="3638125"/>
            <a:ext cx="2663081" cy="682762"/>
            <a:chOff x="5103590" y="4819657"/>
            <a:chExt cx="3551014" cy="910202"/>
          </a:xfrm>
        </p:grpSpPr>
        <p:sp>
          <p:nvSpPr>
            <p:cNvPr id="78" name="TextBox 35"/>
            <p:cNvSpPr txBox="1">
              <a:spLocks noChangeArrowheads="1"/>
            </p:cNvSpPr>
            <p:nvPr/>
          </p:nvSpPr>
          <p:spPr bwMode="auto">
            <a:xfrm>
              <a:off x="5150108" y="5126714"/>
              <a:ext cx="3504496" cy="6031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en-US" altLang="zh-CN" sz="900" dirty="0" smtClean="0">
                  <a:solidFill>
                    <a:schemeClr val="tx1"/>
                  </a:solidFill>
                  <a:latin typeface="微软雅黑" panose="020B0503020204020204" pitchFamily="34" charset="-122"/>
                  <a:ea typeface="微软雅黑" panose="020B0503020204020204" pitchFamily="34" charset="-122"/>
                </a:rPr>
                <a:t>Merge request</a:t>
              </a:r>
              <a:r>
                <a:rPr lang="zh-CN" altLang="en-US" sz="900" dirty="0" smtClean="0">
                  <a:solidFill>
                    <a:schemeClr val="tx1"/>
                  </a:solidFill>
                  <a:latin typeface="微软雅黑" panose="020B0503020204020204" pitchFamily="34" charset="-122"/>
                  <a:ea typeface="微软雅黑" panose="020B0503020204020204" pitchFamily="34" charset="-122"/>
                </a:rPr>
                <a:t>支持小型代码的评审，使得用户的合并请求受控</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85" name="文本框 27"/>
            <p:cNvSpPr txBox="1">
              <a:spLocks noChangeArrowheads="1"/>
            </p:cNvSpPr>
            <p:nvPr/>
          </p:nvSpPr>
          <p:spPr bwMode="auto">
            <a:xfrm>
              <a:off x="5103590" y="4819657"/>
              <a:ext cx="1620435" cy="327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995" b="1" dirty="0" smtClean="0">
                  <a:latin typeface="微软雅黑" panose="020B0503020204020204" pitchFamily="34" charset="-122"/>
                  <a:ea typeface="微软雅黑" panose="020B0503020204020204" pitchFamily="34" charset="-122"/>
                  <a:cs typeface="+mn-ea"/>
                </a:rPr>
                <a:t>合并请求</a:t>
              </a:r>
              <a:endParaRPr lang="zh-CN" altLang="en-US" sz="995" b="1" dirty="0">
                <a:latin typeface="微软雅黑" panose="020B0503020204020204" pitchFamily="34" charset="-122"/>
                <a:ea typeface="微软雅黑" panose="020B0503020204020204" pitchFamily="34" charset="-122"/>
                <a:cs typeface="+mn-ea"/>
              </a:endParaRPr>
            </a:p>
          </p:txBody>
        </p:sp>
      </p:grpSp>
      <p:pic>
        <p:nvPicPr>
          <p:cNvPr id="21" name="图片 20"/>
          <p:cNvPicPr>
            <a:picLocks noChangeAspect="1"/>
          </p:cNvPicPr>
          <p:nvPr/>
        </p:nvPicPr>
        <p:blipFill>
          <a:blip r:embed="rId5"/>
          <a:stretch>
            <a:fillRect/>
          </a:stretch>
        </p:blipFill>
        <p:spPr>
          <a:xfrm>
            <a:off x="395536" y="1343876"/>
            <a:ext cx="4320480" cy="252029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文本框 2"/>
          <p:cNvSpPr txBox="1"/>
          <p:nvPr/>
        </p:nvSpPr>
        <p:spPr>
          <a:xfrm>
            <a:off x="755576" y="4272986"/>
            <a:ext cx="2948243" cy="246221"/>
          </a:xfrm>
          <a:prstGeom prst="rect">
            <a:avLst/>
          </a:prstGeom>
          <a:noFill/>
        </p:spPr>
        <p:txBody>
          <a:bodyPr wrap="none" rtlCol="0">
            <a:spAutoFit/>
          </a:bodyPr>
          <a:lstStyle/>
          <a:p>
            <a:r>
              <a:rPr lang="zh-CN" altLang="en-US" sz="1000" dirty="0" smtClean="0">
                <a:latin typeface="微软雅黑" panose="020B0503020204020204" pitchFamily="34" charset="-122"/>
                <a:ea typeface="微软雅黑" panose="020B0503020204020204" pitchFamily="34" charset="-122"/>
              </a:rPr>
              <a:t>访问地址：</a:t>
            </a:r>
            <a:r>
              <a:rPr lang="en-US" altLang="zh-CN" sz="1000" dirty="0" smtClean="0">
                <a:latin typeface="微软雅黑" panose="020B0503020204020204" pitchFamily="34" charset="-122"/>
                <a:ea typeface="微软雅黑" panose="020B0503020204020204" pitchFamily="34" charset="-122"/>
              </a:rPr>
              <a:t>http://itgit.h3c.com </a:t>
            </a:r>
            <a:r>
              <a:rPr lang="zh-CN" altLang="en-US" sz="1000" dirty="0" smtClean="0">
                <a:latin typeface="微软雅黑" panose="020B0503020204020204" pitchFamily="34" charset="-122"/>
                <a:ea typeface="微软雅黑" panose="020B0503020204020204" pitchFamily="34" charset="-122"/>
              </a:rPr>
              <a:t>域账号密码登录</a:t>
            </a:r>
            <a:endParaRPr lang="zh-CN" altLang="en-US" sz="1000" dirty="0">
              <a:latin typeface="微软雅黑" panose="020B0503020204020204" pitchFamily="34" charset="-122"/>
              <a:ea typeface="微软雅黑" panose="020B0503020204020204" pitchFamily="34" charset="-122"/>
            </a:endParaRPr>
          </a:p>
        </p:txBody>
      </p:sp>
      <p:sp>
        <p:nvSpPr>
          <p:cNvPr id="24"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err="1" smtClean="0"/>
              <a:t>GitLab</a:t>
            </a:r>
            <a:r>
              <a:rPr lang="zh-CN" altLang="en-US" dirty="0"/>
              <a:t>功能</a:t>
            </a:r>
            <a:endParaRPr lang="zh-CN" altLang="en-US" dirty="0" smtClean="0"/>
          </a:p>
        </p:txBody>
      </p:sp>
      <p:sp>
        <p:nvSpPr>
          <p:cNvPr id="23" name="Oval 13"/>
          <p:cNvSpPr/>
          <p:nvPr/>
        </p:nvSpPr>
        <p:spPr>
          <a:xfrm>
            <a:off x="5044539" y="3638125"/>
            <a:ext cx="506711" cy="509617"/>
          </a:xfrm>
          <a:prstGeom prst="ellipse">
            <a:avLst/>
          </a:prstGeom>
          <a:solidFill>
            <a:srgbClr val="03B8D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5" name="Freeform 34"/>
          <p:cNvSpPr/>
          <p:nvPr/>
        </p:nvSpPr>
        <p:spPr bwMode="auto">
          <a:xfrm>
            <a:off x="5153356" y="3752438"/>
            <a:ext cx="300510" cy="265644"/>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vert="horz" wrap="square" lIns="91440" tIns="45720" rIns="91440" bIns="45720" numCol="1" anchor="t" anchorCtr="0" compatLnSpc="1"/>
          <a:lstStyle/>
          <a:p>
            <a:endParaRPr lang="en-US"/>
          </a:p>
        </p:txBody>
      </p:sp>
      <p:sp>
        <p:nvSpPr>
          <p:cNvPr id="26" name="Freeform 34"/>
          <p:cNvSpPr/>
          <p:nvPr/>
        </p:nvSpPr>
        <p:spPr bwMode="auto">
          <a:xfrm>
            <a:off x="899663" y="4007342"/>
            <a:ext cx="300510" cy="265644"/>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vert="horz" wrap="square" lIns="91440" tIns="45720" rIns="91440" bIns="45720" numCol="1" anchor="t" anchorCtr="0" compatLnSpc="1"/>
          <a:lstStyle/>
          <a:p>
            <a:endParaRPr lang="en-US" dirty="0"/>
          </a:p>
        </p:txBody>
      </p:sp>
      <p:grpSp>
        <p:nvGrpSpPr>
          <p:cNvPr id="27" name="组合 26"/>
          <p:cNvGrpSpPr/>
          <p:nvPr/>
        </p:nvGrpSpPr>
        <p:grpSpPr bwMode="auto">
          <a:xfrm>
            <a:off x="5718780" y="2896080"/>
            <a:ext cx="2663081" cy="485143"/>
            <a:chOff x="5103590" y="4819657"/>
            <a:chExt cx="3551014" cy="646753"/>
          </a:xfrm>
        </p:grpSpPr>
        <p:sp>
          <p:nvSpPr>
            <p:cNvPr id="28" name="TextBox 35"/>
            <p:cNvSpPr txBox="1">
              <a:spLocks noChangeArrowheads="1"/>
            </p:cNvSpPr>
            <p:nvPr/>
          </p:nvSpPr>
          <p:spPr bwMode="auto">
            <a:xfrm>
              <a:off x="5150108" y="5126714"/>
              <a:ext cx="3504496" cy="3396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900" dirty="0">
                  <a:solidFill>
                    <a:schemeClr val="tx1"/>
                  </a:solidFill>
                  <a:latin typeface="微软雅黑" panose="020B0503020204020204" pitchFamily="34" charset="-122"/>
                  <a:ea typeface="微软雅黑" panose="020B0503020204020204" pitchFamily="34" charset="-122"/>
                </a:rPr>
                <a:t>新建用户，编辑和删除用户</a:t>
              </a:r>
            </a:p>
          </p:txBody>
        </p:sp>
        <p:sp>
          <p:nvSpPr>
            <p:cNvPr id="29" name="文本框 27"/>
            <p:cNvSpPr txBox="1">
              <a:spLocks noChangeArrowheads="1"/>
            </p:cNvSpPr>
            <p:nvPr/>
          </p:nvSpPr>
          <p:spPr bwMode="auto">
            <a:xfrm>
              <a:off x="5103590" y="4819657"/>
              <a:ext cx="1620435" cy="327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sz="995" b="1" dirty="0" smtClean="0">
                  <a:latin typeface="微软雅黑" panose="020B0503020204020204" pitchFamily="34" charset="-122"/>
                  <a:ea typeface="微软雅黑" panose="020B0503020204020204" pitchFamily="34" charset="-122"/>
                  <a:cs typeface="+mn-ea"/>
                </a:rPr>
                <a:t>用户管理</a:t>
              </a:r>
              <a:endParaRPr lang="zh-CN" altLang="en-US" sz="995" b="1" dirty="0">
                <a:latin typeface="微软雅黑" panose="020B0503020204020204" pitchFamily="34" charset="-122"/>
                <a:ea typeface="微软雅黑" panose="020B0503020204020204" pitchFamily="34" charset="-122"/>
                <a:cs typeface="+mn-ea"/>
              </a:endParaRPr>
            </a:p>
          </p:txBody>
        </p:sp>
      </p:grpSp>
    </p:spTree>
    <p:extLst>
      <p:ext uri="{BB962C8B-B14F-4D97-AF65-F5344CB8AC3E}">
        <p14:creationId xmlns:p14="http://schemas.microsoft.com/office/powerpoint/2010/main" val="1255840406"/>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p:nvPr/>
        </p:nvSpPr>
        <p:spPr>
          <a:xfrm>
            <a:off x="4572000" y="1875831"/>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
          <p:cNvSpPr/>
          <p:nvPr/>
        </p:nvSpPr>
        <p:spPr>
          <a:xfrm>
            <a:off x="4572000" y="2307879"/>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Rectangle 2"/>
          <p:cNvSpPr/>
          <p:nvPr/>
        </p:nvSpPr>
        <p:spPr>
          <a:xfrm>
            <a:off x="4572000" y="2756105"/>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文本框 20"/>
          <p:cNvSpPr txBox="1"/>
          <p:nvPr/>
        </p:nvSpPr>
        <p:spPr>
          <a:xfrm>
            <a:off x="4507655" y="1876600"/>
            <a:ext cx="384365" cy="307777"/>
          </a:xfrm>
          <a:prstGeom prst="rect">
            <a:avLst/>
          </a:prstGeom>
          <a:noFill/>
        </p:spPr>
        <p:txBody>
          <a:bodyPr wrap="squar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02</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5" name="文本框 24"/>
          <p:cNvSpPr txBox="1"/>
          <p:nvPr/>
        </p:nvSpPr>
        <p:spPr>
          <a:xfrm>
            <a:off x="4515243" y="2295523"/>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03</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9" name="文本框 28"/>
          <p:cNvSpPr txBox="1"/>
          <p:nvPr/>
        </p:nvSpPr>
        <p:spPr>
          <a:xfrm>
            <a:off x="4515243" y="2757290"/>
            <a:ext cx="383438" cy="523220"/>
          </a:xfrm>
          <a:prstGeom prst="rect">
            <a:avLst/>
          </a:prstGeom>
          <a:noFill/>
        </p:spPr>
        <p:txBody>
          <a:bodyPr wrap="none" rtlCol="0">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04</a:t>
            </a:r>
            <a:endParaRPr kumimoji="1" lang="zh-CN" altLang="en-US" sz="1400" dirty="0">
              <a:solidFill>
                <a:schemeClr val="bg1"/>
              </a:solidFill>
              <a:latin typeface="Microsoft Sans Serif" panose="020B0604020202020204"/>
              <a:ea typeface="huxiaobo-gdh"/>
              <a:cs typeface="Microsoft Sans Serif" panose="020B0604020202020204"/>
            </a:endParaRPr>
          </a:p>
          <a:p>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2" name="Rectangle 62"/>
          <p:cNvSpPr>
            <a:spLocks noChangeArrowheads="1"/>
          </p:cNvSpPr>
          <p:nvPr/>
        </p:nvSpPr>
        <p:spPr bwMode="auto">
          <a:xfrm>
            <a:off x="4999814" y="1893771"/>
            <a:ext cx="137217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smtClean="0">
                <a:solidFill>
                  <a:schemeClr val="bg1">
                    <a:lumMod val="85000"/>
                  </a:schemeClr>
                </a:solidFill>
                <a:latin typeface="微软雅黑" panose="020B0503020204020204" pitchFamily="34" charset="-122"/>
                <a:ea typeface="微软雅黑" panose="020B0503020204020204" pitchFamily="34" charset="-122"/>
              </a:rPr>
              <a:t>GitHub/</a:t>
            </a:r>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GitLab</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介绍</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3" name="Rectangle 2"/>
          <p:cNvSpPr/>
          <p:nvPr/>
        </p:nvSpPr>
        <p:spPr>
          <a:xfrm>
            <a:off x="4572000" y="2108033"/>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p:cNvSpPr>
            <a:spLocks noChangeArrowheads="1"/>
          </p:cNvSpPr>
          <p:nvPr/>
        </p:nvSpPr>
        <p:spPr bwMode="auto">
          <a:xfrm>
            <a:off x="4999814" y="2345603"/>
            <a:ext cx="1598194"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err="1" smtClean="0">
                <a:latin typeface="微软雅黑" panose="020B0503020204020204" pitchFamily="34" charset="-122"/>
                <a:ea typeface="微软雅黑" panose="020B0503020204020204" pitchFamily="34" charset="-122"/>
              </a:rPr>
              <a:t>Git</a:t>
            </a:r>
            <a:r>
              <a:rPr lang="zh-CN" altLang="en-US" sz="1200" kern="1000" dirty="0" smtClean="0">
                <a:latin typeface="微软雅黑" panose="020B0503020204020204" pitchFamily="34" charset="-122"/>
                <a:ea typeface="微软雅黑" panose="020B0503020204020204" pitchFamily="34" charset="-122"/>
              </a:rPr>
              <a:t>常用</a:t>
            </a:r>
            <a:r>
              <a:rPr lang="zh-CN" altLang="en-US" sz="1200" kern="1000" dirty="0">
                <a:latin typeface="微软雅黑" panose="020B0503020204020204" pitchFamily="34" charset="-122"/>
                <a:ea typeface="微软雅黑" panose="020B0503020204020204" pitchFamily="34" charset="-122"/>
              </a:rPr>
              <a:t>图形化工具介绍</a:t>
            </a:r>
          </a:p>
        </p:txBody>
      </p:sp>
      <p:sp>
        <p:nvSpPr>
          <p:cNvPr id="27" name="Rectangle 2"/>
          <p:cNvSpPr/>
          <p:nvPr/>
        </p:nvSpPr>
        <p:spPr>
          <a:xfrm>
            <a:off x="4572000" y="2540081"/>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2"/>
          <p:cNvSpPr>
            <a:spLocks noChangeArrowheads="1"/>
          </p:cNvSpPr>
          <p:nvPr/>
        </p:nvSpPr>
        <p:spPr bwMode="auto">
          <a:xfrm>
            <a:off x="4999814" y="2787181"/>
            <a:ext cx="1290418"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安装</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配置与操作</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1" name="Rectangle 2"/>
          <p:cNvSpPr/>
          <p:nvPr/>
        </p:nvSpPr>
        <p:spPr>
          <a:xfrm>
            <a:off x="4572000" y="2988307"/>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图片 34">
            <a:extLst>
              <a:ext uri="{FF2B5EF4-FFF2-40B4-BE49-F238E27FC236}">
                <a16:creationId xmlns="" xmlns:a16="http://schemas.microsoft.com/office/drawing/2014/main" id="{9E7D03F0-D6A8-4517-A462-47601D4F0A90}"/>
              </a:ext>
            </a:extLst>
          </p:cNvPr>
          <p:cNvPicPr>
            <a:picLocks noChangeAspect="1"/>
          </p:cNvPicPr>
          <p:nvPr/>
        </p:nvPicPr>
        <p:blipFill>
          <a:blip r:embed="rId3"/>
          <a:stretch>
            <a:fillRect/>
          </a:stretch>
        </p:blipFill>
        <p:spPr>
          <a:xfrm>
            <a:off x="395536" y="1347614"/>
            <a:ext cx="3459846" cy="2116702"/>
          </a:xfrm>
          <a:prstGeom prst="rect">
            <a:avLst/>
          </a:prstGeom>
        </p:spPr>
      </p:pic>
      <p:sp>
        <p:nvSpPr>
          <p:cNvPr id="36" name="Rectangle 2"/>
          <p:cNvSpPr/>
          <p:nvPr/>
        </p:nvSpPr>
        <p:spPr>
          <a:xfrm>
            <a:off x="4572000" y="3184481"/>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62"/>
          <p:cNvSpPr>
            <a:spLocks noChangeArrowheads="1"/>
          </p:cNvSpPr>
          <p:nvPr/>
        </p:nvSpPr>
        <p:spPr bwMode="auto">
          <a:xfrm>
            <a:off x="4999814" y="3202864"/>
            <a:ext cx="98264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分支与冲突</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8" name="Rectangle 2"/>
          <p:cNvSpPr/>
          <p:nvPr/>
        </p:nvSpPr>
        <p:spPr>
          <a:xfrm>
            <a:off x="4572000" y="3416683"/>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4515243" y="3183482"/>
            <a:ext cx="383438" cy="307777"/>
          </a:xfrm>
          <a:prstGeom prst="rect">
            <a:avLst/>
          </a:prstGeom>
        </p:spPr>
        <p:txBody>
          <a:bodyPr wrap="none">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05</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32" name="Rectangle 2"/>
          <p:cNvSpPr/>
          <p:nvPr/>
        </p:nvSpPr>
        <p:spPr>
          <a:xfrm>
            <a:off x="4587239" y="1352608"/>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3" name="Rectangle 62"/>
          <p:cNvSpPr>
            <a:spLocks noChangeArrowheads="1"/>
          </p:cNvSpPr>
          <p:nvPr/>
        </p:nvSpPr>
        <p:spPr bwMode="auto">
          <a:xfrm>
            <a:off x="5047244" y="1376875"/>
            <a:ext cx="520976"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kumimoji="0" lang="en-US" altLang="zh-CN" sz="1200" b="0" i="0" u="none" strike="noStrike" kern="1000" cap="none" normalizeH="0" baseline="0" dirty="0" err="1" smtClean="0">
                <a:ln>
                  <a:noFill/>
                </a:ln>
                <a:solidFill>
                  <a:schemeClr val="bg1">
                    <a:lumMod val="85000"/>
                  </a:schemeClr>
                </a:solidFill>
                <a:effectLst/>
                <a:latin typeface="微软雅黑" panose="020B0503020204020204" pitchFamily="34" charset="-122"/>
                <a:ea typeface="微软雅黑" panose="020B0503020204020204" pitchFamily="34" charset="-122"/>
              </a:rPr>
              <a:t>Git</a:t>
            </a:r>
            <a:r>
              <a:rPr kumimoji="0" lang="zh-CN" altLang="en-US" sz="1200" b="0" i="0" u="none" strike="noStrike" kern="1000" cap="none" normalizeH="0" baseline="0" dirty="0" smtClean="0">
                <a:ln>
                  <a:noFill/>
                </a:ln>
                <a:solidFill>
                  <a:schemeClr val="bg1">
                    <a:lumMod val="85000"/>
                  </a:schemeClr>
                </a:solidFill>
                <a:effectLst/>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solidFill>
                <a:schemeClr val="bg1">
                  <a:lumMod val="85000"/>
                </a:schemeClr>
              </a:solidFill>
              <a:effectLst/>
              <a:latin typeface="微软雅黑" panose="020B0503020204020204" pitchFamily="34" charset="-122"/>
              <a:ea typeface="微软雅黑" panose="020B0503020204020204" pitchFamily="34" charset="-122"/>
            </a:endParaRPr>
          </a:p>
        </p:txBody>
      </p:sp>
      <p:sp>
        <p:nvSpPr>
          <p:cNvPr id="34" name="Rectangle 2"/>
          <p:cNvSpPr/>
          <p:nvPr/>
        </p:nvSpPr>
        <p:spPr>
          <a:xfrm>
            <a:off x="4587239" y="1584810"/>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p:cNvSpPr txBox="1"/>
          <p:nvPr/>
        </p:nvSpPr>
        <p:spPr>
          <a:xfrm>
            <a:off x="4515243" y="1346079"/>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01</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Tree>
    <p:extLst>
      <p:ext uri="{BB962C8B-B14F-4D97-AF65-F5344CB8AC3E}">
        <p14:creationId xmlns:p14="http://schemas.microsoft.com/office/powerpoint/2010/main" val="751919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4"/>
          <p:cNvGrpSpPr/>
          <p:nvPr/>
        </p:nvGrpSpPr>
        <p:grpSpPr>
          <a:xfrm>
            <a:off x="4788024" y="915566"/>
            <a:ext cx="3240360" cy="2700302"/>
            <a:chOff x="4806253" y="1988840"/>
            <a:chExt cx="4252259" cy="3600400"/>
          </a:xfrm>
        </p:grpSpPr>
        <p:grpSp>
          <p:nvGrpSpPr>
            <p:cNvPr id="11" name="Group 49"/>
            <p:cNvGrpSpPr/>
            <p:nvPr/>
          </p:nvGrpSpPr>
          <p:grpSpPr>
            <a:xfrm>
              <a:off x="4806253" y="2982218"/>
              <a:ext cx="613472" cy="613472"/>
              <a:chOff x="4806253" y="2982218"/>
              <a:chExt cx="613472" cy="613472"/>
            </a:xfrm>
          </p:grpSpPr>
          <p:sp>
            <p:nvSpPr>
              <p:cNvPr id="46" name="Oval 8"/>
              <p:cNvSpPr/>
              <p:nvPr/>
            </p:nvSpPr>
            <p:spPr>
              <a:xfrm>
                <a:off x="4806253" y="2982218"/>
                <a:ext cx="613472" cy="613472"/>
              </a:xfrm>
              <a:prstGeom prst="ellipse">
                <a:avLst/>
              </a:prstGeom>
              <a:solidFill>
                <a:srgbClr val="EA545D"/>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2565" algn="l" defTabSz="913765" rtl="0" eaLnBrk="1" latinLnBrk="0" hangingPunct="1">
                  <a:defRPr sz="1800" kern="1200">
                    <a:solidFill>
                      <a:schemeClr val="lt1"/>
                    </a:solidFill>
                    <a:latin typeface="+mn-lt"/>
                    <a:ea typeface="+mn-ea"/>
                    <a:cs typeface="+mn-cs"/>
                  </a:defRPr>
                </a:lvl7pPr>
                <a:lvl8pPr marL="3199765" algn="l" defTabSz="913765" rtl="0" eaLnBrk="1" latinLnBrk="0" hangingPunct="1">
                  <a:defRPr sz="1800" kern="1200">
                    <a:solidFill>
                      <a:schemeClr val="lt1"/>
                    </a:solidFill>
                    <a:latin typeface="+mn-lt"/>
                    <a:ea typeface="+mn-ea"/>
                    <a:cs typeface="+mn-cs"/>
                  </a:defRPr>
                </a:lvl8pPr>
                <a:lvl9pPr marL="3656965" algn="l" defTabSz="913765" rtl="0" eaLnBrk="1" latinLnBrk="0" hangingPunct="1">
                  <a:defRPr sz="1800" kern="1200">
                    <a:solidFill>
                      <a:schemeClr val="lt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7" name="Freeform: Shape 9"/>
              <p:cNvSpPr/>
              <p:nvPr/>
            </p:nvSpPr>
            <p:spPr bwMode="auto">
              <a:xfrm>
                <a:off x="5000294" y="3171416"/>
                <a:ext cx="225388" cy="225388"/>
              </a:xfrm>
              <a:custGeom>
                <a:avLst/>
                <a:gdLst>
                  <a:gd name="T0" fmla="*/ 177354294 w 21600"/>
                  <a:gd name="T1" fmla="*/ 119619947 h 21600"/>
                  <a:gd name="T2" fmla="*/ 181994773 w 21600"/>
                  <a:gd name="T3" fmla="*/ 90970153 h 21600"/>
                  <a:gd name="T4" fmla="*/ 90997440 w 21600"/>
                  <a:gd name="T5" fmla="*/ 0 h 21600"/>
                  <a:gd name="T6" fmla="*/ 0 w 21600"/>
                  <a:gd name="T7" fmla="*/ 90970153 h 21600"/>
                  <a:gd name="T8" fmla="*/ 90997440 w 21600"/>
                  <a:gd name="T9" fmla="*/ 181941690 h 21600"/>
                  <a:gd name="T10" fmla="*/ 119632265 w 21600"/>
                  <a:gd name="T11" fmla="*/ 177314796 h 21600"/>
                  <a:gd name="T12" fmla="*/ 140353873 w 21600"/>
                  <a:gd name="T13" fmla="*/ 198036404 h 21600"/>
                  <a:gd name="T14" fmla="*/ 184433669 w 21600"/>
                  <a:gd name="T15" fmla="*/ 198036404 h 21600"/>
                  <a:gd name="T16" fmla="*/ 184433669 w 21600"/>
                  <a:gd name="T17" fmla="*/ 242088912 h 21600"/>
                  <a:gd name="T18" fmla="*/ 184513921 w 21600"/>
                  <a:gd name="T19" fmla="*/ 242169283 h 21600"/>
                  <a:gd name="T20" fmla="*/ 228567695 w 21600"/>
                  <a:gd name="T21" fmla="*/ 242169283 h 21600"/>
                  <a:gd name="T22" fmla="*/ 228567695 w 21600"/>
                  <a:gd name="T23" fmla="*/ 286223057 h 21600"/>
                  <a:gd name="T24" fmla="*/ 228660384 w 21600"/>
                  <a:gd name="T25" fmla="*/ 286302043 h 21600"/>
                  <a:gd name="T26" fmla="*/ 286355233 w 21600"/>
                  <a:gd name="T27" fmla="*/ 286302043 h 21600"/>
                  <a:gd name="T28" fmla="*/ 286355233 w 21600"/>
                  <a:gd name="T29" fmla="*/ 286355233 h 21600"/>
                  <a:gd name="T30" fmla="*/ 286355233 w 21600"/>
                  <a:gd name="T31" fmla="*/ 228580132 h 21600"/>
                  <a:gd name="T32" fmla="*/ 177354294 w 21600"/>
                  <a:gd name="T33" fmla="*/ 119619947 h 21600"/>
                  <a:gd name="T34" fmla="*/ 72066037 w 21600"/>
                  <a:gd name="T35" fmla="*/ 102106942 h 21600"/>
                  <a:gd name="T36" fmla="*/ 41349250 w 21600"/>
                  <a:gd name="T37" fmla="*/ 71416187 h 21600"/>
                  <a:gd name="T38" fmla="*/ 72066037 w 21600"/>
                  <a:gd name="T39" fmla="*/ 40712996 h 21600"/>
                  <a:gd name="T40" fmla="*/ 102769110 w 21600"/>
                  <a:gd name="T41" fmla="*/ 71416187 h 21600"/>
                  <a:gd name="T42" fmla="*/ 72066037 w 21600"/>
                  <a:gd name="T43" fmla="*/ 102106942 h 21600"/>
                  <a:gd name="T44" fmla="*/ 72066037 w 21600"/>
                  <a:gd name="T45" fmla="*/ 102106942 h 216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1600" h="21600">
                    <a:moveTo>
                      <a:pt x="13378" y="9023"/>
                    </a:moveTo>
                    <a:cubicBezTo>
                      <a:pt x="13604" y="8343"/>
                      <a:pt x="13728" y="7617"/>
                      <a:pt x="13728" y="6862"/>
                    </a:cubicBezTo>
                    <a:cubicBezTo>
                      <a:pt x="13728" y="3072"/>
                      <a:pt x="10655" y="0"/>
                      <a:pt x="6864" y="0"/>
                    </a:cubicBezTo>
                    <a:cubicBezTo>
                      <a:pt x="3073" y="0"/>
                      <a:pt x="0" y="3072"/>
                      <a:pt x="0" y="6862"/>
                    </a:cubicBezTo>
                    <a:cubicBezTo>
                      <a:pt x="0" y="10652"/>
                      <a:pt x="3073" y="13724"/>
                      <a:pt x="6864" y="13724"/>
                    </a:cubicBezTo>
                    <a:cubicBezTo>
                      <a:pt x="7619" y="13724"/>
                      <a:pt x="8345" y="13600"/>
                      <a:pt x="9024" y="13375"/>
                    </a:cubicBezTo>
                    <a:lnTo>
                      <a:pt x="10587" y="14938"/>
                    </a:lnTo>
                    <a:lnTo>
                      <a:pt x="13912" y="14938"/>
                    </a:lnTo>
                    <a:lnTo>
                      <a:pt x="13912" y="18261"/>
                    </a:lnTo>
                    <a:lnTo>
                      <a:pt x="13918" y="18267"/>
                    </a:lnTo>
                    <a:lnTo>
                      <a:pt x="17241" y="18267"/>
                    </a:lnTo>
                    <a:lnTo>
                      <a:pt x="17241" y="21590"/>
                    </a:lnTo>
                    <a:lnTo>
                      <a:pt x="17248" y="21596"/>
                    </a:lnTo>
                    <a:lnTo>
                      <a:pt x="21600" y="21596"/>
                    </a:lnTo>
                    <a:lnTo>
                      <a:pt x="21600" y="21600"/>
                    </a:lnTo>
                    <a:lnTo>
                      <a:pt x="21600" y="17242"/>
                    </a:lnTo>
                    <a:lnTo>
                      <a:pt x="13378" y="9023"/>
                    </a:lnTo>
                    <a:close/>
                    <a:moveTo>
                      <a:pt x="5436" y="7702"/>
                    </a:moveTo>
                    <a:cubicBezTo>
                      <a:pt x="4157" y="7702"/>
                      <a:pt x="3119" y="6665"/>
                      <a:pt x="3119" y="5387"/>
                    </a:cubicBezTo>
                    <a:cubicBezTo>
                      <a:pt x="3119" y="4108"/>
                      <a:pt x="4157" y="3071"/>
                      <a:pt x="5436" y="3071"/>
                    </a:cubicBezTo>
                    <a:cubicBezTo>
                      <a:pt x="6715" y="3071"/>
                      <a:pt x="7752" y="4108"/>
                      <a:pt x="7752" y="5387"/>
                    </a:cubicBezTo>
                    <a:cubicBezTo>
                      <a:pt x="7751" y="6665"/>
                      <a:pt x="6715" y="7702"/>
                      <a:pt x="5436" y="7702"/>
                    </a:cubicBezTo>
                    <a:close/>
                    <a:moveTo>
                      <a:pt x="5436" y="7702"/>
                    </a:moveTo>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2" name="Group 50"/>
            <p:cNvGrpSpPr/>
            <p:nvPr/>
          </p:nvGrpSpPr>
          <p:grpSpPr>
            <a:xfrm>
              <a:off x="4806253" y="3975596"/>
              <a:ext cx="613472" cy="613472"/>
              <a:chOff x="4806253" y="3975596"/>
              <a:chExt cx="613472" cy="613472"/>
            </a:xfrm>
          </p:grpSpPr>
          <p:sp>
            <p:nvSpPr>
              <p:cNvPr id="44" name="Oval 11"/>
              <p:cNvSpPr/>
              <p:nvPr/>
            </p:nvSpPr>
            <p:spPr>
              <a:xfrm>
                <a:off x="4806253" y="3975596"/>
                <a:ext cx="613472" cy="613472"/>
              </a:xfrm>
              <a:prstGeom prst="ellipse">
                <a:avLst/>
              </a:prstGeom>
              <a:solidFill>
                <a:srgbClr val="FFE55F"/>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2565" algn="l" defTabSz="913765" rtl="0" eaLnBrk="1" latinLnBrk="0" hangingPunct="1">
                  <a:defRPr sz="1800" kern="1200">
                    <a:solidFill>
                      <a:schemeClr val="lt1"/>
                    </a:solidFill>
                    <a:latin typeface="+mn-lt"/>
                    <a:ea typeface="+mn-ea"/>
                    <a:cs typeface="+mn-cs"/>
                  </a:defRPr>
                </a:lvl7pPr>
                <a:lvl8pPr marL="3199765" algn="l" defTabSz="913765" rtl="0" eaLnBrk="1" latinLnBrk="0" hangingPunct="1">
                  <a:defRPr sz="1800" kern="1200">
                    <a:solidFill>
                      <a:schemeClr val="lt1"/>
                    </a:solidFill>
                    <a:latin typeface="+mn-lt"/>
                    <a:ea typeface="+mn-ea"/>
                    <a:cs typeface="+mn-cs"/>
                  </a:defRPr>
                </a:lvl8pPr>
                <a:lvl9pPr marL="3656965" algn="l" defTabSz="913765" rtl="0" eaLnBrk="1" latinLnBrk="0" hangingPunct="1">
                  <a:defRPr sz="1800" kern="1200">
                    <a:solidFill>
                      <a:schemeClr val="lt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5" name="Freeform: Shape 12"/>
              <p:cNvSpPr/>
              <p:nvPr/>
            </p:nvSpPr>
            <p:spPr bwMode="auto">
              <a:xfrm>
                <a:off x="4998274" y="4163717"/>
                <a:ext cx="197601" cy="225388"/>
              </a:xfrm>
              <a:custGeom>
                <a:avLst/>
                <a:gdLst>
                  <a:gd name="T0" fmla="*/ 145512959 w 21600"/>
                  <a:gd name="T1" fmla="*/ 203073433 h 21600"/>
                  <a:gd name="T2" fmla="*/ 145802623 w 21600"/>
                  <a:gd name="T3" fmla="*/ 194761133 h 21600"/>
                  <a:gd name="T4" fmla="*/ 145802623 w 21600"/>
                  <a:gd name="T5" fmla="*/ 125373600 h 21600"/>
                  <a:gd name="T6" fmla="*/ 104926995 w 21600"/>
                  <a:gd name="T7" fmla="*/ 39943277 h 21600"/>
                  <a:gd name="T8" fmla="*/ 105749513 w 21600"/>
                  <a:gd name="T9" fmla="*/ 31392540 h 21600"/>
                  <a:gd name="T10" fmla="*/ 84532065 w 21600"/>
                  <a:gd name="T11" fmla="*/ 0 h 21600"/>
                  <a:gd name="T12" fmla="*/ 63314533 w 21600"/>
                  <a:gd name="T13" fmla="*/ 31392540 h 21600"/>
                  <a:gd name="T14" fmla="*/ 64145452 w 21600"/>
                  <a:gd name="T15" fmla="*/ 39996478 h 21600"/>
                  <a:gd name="T16" fmla="*/ 23363023 w 21600"/>
                  <a:gd name="T17" fmla="*/ 125385918 h 21600"/>
                  <a:gd name="T18" fmla="*/ 23363023 w 21600"/>
                  <a:gd name="T19" fmla="*/ 194761133 h 21600"/>
                  <a:gd name="T20" fmla="*/ 23645246 w 21600"/>
                  <a:gd name="T21" fmla="*/ 203100602 h 21600"/>
                  <a:gd name="T22" fmla="*/ 0 w 21600"/>
                  <a:gd name="T23" fmla="*/ 236998693 h 21600"/>
                  <a:gd name="T24" fmla="*/ 9272957 w 21600"/>
                  <a:gd name="T25" fmla="*/ 250706436 h 21600"/>
                  <a:gd name="T26" fmla="*/ 63534281 w 21600"/>
                  <a:gd name="T27" fmla="*/ 250706436 h 21600"/>
                  <a:gd name="T28" fmla="*/ 63314533 w 21600"/>
                  <a:gd name="T29" fmla="*/ 254962705 h 21600"/>
                  <a:gd name="T30" fmla="*/ 84532065 w 21600"/>
                  <a:gd name="T31" fmla="*/ 286355233 h 21600"/>
                  <a:gd name="T32" fmla="*/ 105749513 w 21600"/>
                  <a:gd name="T33" fmla="*/ 254962705 h 21600"/>
                  <a:gd name="T34" fmla="*/ 105529766 w 21600"/>
                  <a:gd name="T35" fmla="*/ 250706436 h 21600"/>
                  <a:gd name="T36" fmla="*/ 159908522 w 21600"/>
                  <a:gd name="T37" fmla="*/ 250706436 h 21600"/>
                  <a:gd name="T38" fmla="*/ 169173962 w 21600"/>
                  <a:gd name="T39" fmla="*/ 236998693 h 21600"/>
                  <a:gd name="T40" fmla="*/ 145512959 w 21600"/>
                  <a:gd name="T41" fmla="*/ 203073433 h 21600"/>
                  <a:gd name="T42" fmla="*/ 72721479 w 21600"/>
                  <a:gd name="T43" fmla="*/ 31392540 h 21600"/>
                  <a:gd name="T44" fmla="*/ 84532065 w 21600"/>
                  <a:gd name="T45" fmla="*/ 13920288 h 21600"/>
                  <a:gd name="T46" fmla="*/ 96343451 w 21600"/>
                  <a:gd name="T47" fmla="*/ 31392540 h 21600"/>
                  <a:gd name="T48" fmla="*/ 95802281 w 21600"/>
                  <a:gd name="T49" fmla="*/ 36338135 h 21600"/>
                  <a:gd name="T50" fmla="*/ 84587024 w 21600"/>
                  <a:gd name="T51" fmla="*/ 34799986 h 21600"/>
                  <a:gd name="T52" fmla="*/ 73269292 w 21600"/>
                  <a:gd name="T53" fmla="*/ 36364156 h 21600"/>
                  <a:gd name="T54" fmla="*/ 72721479 w 21600"/>
                  <a:gd name="T55" fmla="*/ 31392540 h 21600"/>
                  <a:gd name="T56" fmla="*/ 72721479 w 21600"/>
                  <a:gd name="T57" fmla="*/ 31392540 h 2160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1600" h="21600">
                    <a:moveTo>
                      <a:pt x="18579" y="15318"/>
                    </a:moveTo>
                    <a:cubicBezTo>
                      <a:pt x="18603" y="15119"/>
                      <a:pt x="18616" y="14912"/>
                      <a:pt x="18616" y="14691"/>
                    </a:cubicBezTo>
                    <a:lnTo>
                      <a:pt x="18616" y="9457"/>
                    </a:lnTo>
                    <a:cubicBezTo>
                      <a:pt x="18616" y="6480"/>
                      <a:pt x="16437" y="3949"/>
                      <a:pt x="13397" y="3013"/>
                    </a:cubicBezTo>
                    <a:cubicBezTo>
                      <a:pt x="13464" y="2807"/>
                      <a:pt x="13502" y="2592"/>
                      <a:pt x="13502" y="2368"/>
                    </a:cubicBezTo>
                    <a:cubicBezTo>
                      <a:pt x="13502" y="1061"/>
                      <a:pt x="12289" y="0"/>
                      <a:pt x="10793" y="0"/>
                    </a:cubicBezTo>
                    <a:cubicBezTo>
                      <a:pt x="9297" y="0"/>
                      <a:pt x="8084" y="1060"/>
                      <a:pt x="8084" y="2368"/>
                    </a:cubicBezTo>
                    <a:cubicBezTo>
                      <a:pt x="8084" y="2593"/>
                      <a:pt x="8122" y="2810"/>
                      <a:pt x="8190" y="3017"/>
                    </a:cubicBezTo>
                    <a:cubicBezTo>
                      <a:pt x="5156" y="3956"/>
                      <a:pt x="2983" y="6484"/>
                      <a:pt x="2983" y="9458"/>
                    </a:cubicBezTo>
                    <a:lnTo>
                      <a:pt x="2983" y="14691"/>
                    </a:lnTo>
                    <a:cubicBezTo>
                      <a:pt x="2983" y="14912"/>
                      <a:pt x="2996" y="15121"/>
                      <a:pt x="3019" y="15320"/>
                    </a:cubicBezTo>
                    <a:lnTo>
                      <a:pt x="0" y="17877"/>
                    </a:lnTo>
                    <a:cubicBezTo>
                      <a:pt x="0" y="18448"/>
                      <a:pt x="530" y="18911"/>
                      <a:pt x="1184" y="18911"/>
                    </a:cubicBezTo>
                    <a:lnTo>
                      <a:pt x="8112" y="18911"/>
                    </a:lnTo>
                    <a:cubicBezTo>
                      <a:pt x="8096" y="19017"/>
                      <a:pt x="8084" y="19123"/>
                      <a:pt x="8084" y="19232"/>
                    </a:cubicBezTo>
                    <a:cubicBezTo>
                      <a:pt x="8084" y="20540"/>
                      <a:pt x="9297" y="21600"/>
                      <a:pt x="10793" y="21600"/>
                    </a:cubicBezTo>
                    <a:cubicBezTo>
                      <a:pt x="12289" y="21600"/>
                      <a:pt x="13502" y="20540"/>
                      <a:pt x="13502" y="19232"/>
                    </a:cubicBezTo>
                    <a:cubicBezTo>
                      <a:pt x="13502" y="19123"/>
                      <a:pt x="13490" y="19016"/>
                      <a:pt x="13474" y="18911"/>
                    </a:cubicBezTo>
                    <a:lnTo>
                      <a:pt x="20417" y="18911"/>
                    </a:lnTo>
                    <a:cubicBezTo>
                      <a:pt x="21070" y="18911"/>
                      <a:pt x="21600" y="18448"/>
                      <a:pt x="21600" y="17877"/>
                    </a:cubicBezTo>
                    <a:lnTo>
                      <a:pt x="18579" y="15318"/>
                    </a:lnTo>
                    <a:close/>
                    <a:moveTo>
                      <a:pt x="9285" y="2368"/>
                    </a:moveTo>
                    <a:cubicBezTo>
                      <a:pt x="9285" y="1641"/>
                      <a:pt x="9962" y="1050"/>
                      <a:pt x="10793" y="1050"/>
                    </a:cubicBezTo>
                    <a:cubicBezTo>
                      <a:pt x="11624" y="1050"/>
                      <a:pt x="12301" y="1641"/>
                      <a:pt x="12301" y="2368"/>
                    </a:cubicBezTo>
                    <a:cubicBezTo>
                      <a:pt x="12301" y="2498"/>
                      <a:pt x="12272" y="2622"/>
                      <a:pt x="12232" y="2741"/>
                    </a:cubicBezTo>
                    <a:cubicBezTo>
                      <a:pt x="11767" y="2666"/>
                      <a:pt x="11289" y="2625"/>
                      <a:pt x="10800" y="2625"/>
                    </a:cubicBezTo>
                    <a:cubicBezTo>
                      <a:pt x="10306" y="2625"/>
                      <a:pt x="9824" y="2666"/>
                      <a:pt x="9355" y="2743"/>
                    </a:cubicBezTo>
                    <a:cubicBezTo>
                      <a:pt x="9314" y="2623"/>
                      <a:pt x="9285" y="2499"/>
                      <a:pt x="9285" y="2368"/>
                    </a:cubicBezTo>
                    <a:close/>
                    <a:moveTo>
                      <a:pt x="9285" y="2368"/>
                    </a:moveTo>
                  </a:path>
                </a:pathLst>
              </a:custGeom>
              <a:solidFill>
                <a:schemeClr val="bg1"/>
              </a:solid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3" name="Group 51"/>
            <p:cNvGrpSpPr/>
            <p:nvPr/>
          </p:nvGrpSpPr>
          <p:grpSpPr>
            <a:xfrm>
              <a:off x="4806253" y="4968974"/>
              <a:ext cx="613472" cy="613472"/>
              <a:chOff x="4806253" y="4968974"/>
              <a:chExt cx="613472" cy="613472"/>
            </a:xfrm>
          </p:grpSpPr>
          <p:sp>
            <p:nvSpPr>
              <p:cNvPr id="37" name="Oval 17"/>
              <p:cNvSpPr/>
              <p:nvPr/>
            </p:nvSpPr>
            <p:spPr>
              <a:xfrm>
                <a:off x="4806253" y="4968974"/>
                <a:ext cx="613472" cy="613472"/>
              </a:xfrm>
              <a:prstGeom prst="ellipse">
                <a:avLst/>
              </a:prstGeom>
              <a:solidFill>
                <a:srgbClr val="EA545D"/>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2565" algn="l" defTabSz="913765" rtl="0" eaLnBrk="1" latinLnBrk="0" hangingPunct="1">
                  <a:defRPr sz="1800" kern="1200">
                    <a:solidFill>
                      <a:schemeClr val="lt1"/>
                    </a:solidFill>
                    <a:latin typeface="+mn-lt"/>
                    <a:ea typeface="+mn-ea"/>
                    <a:cs typeface="+mn-cs"/>
                  </a:defRPr>
                </a:lvl7pPr>
                <a:lvl8pPr marL="3199765" algn="l" defTabSz="913765" rtl="0" eaLnBrk="1" latinLnBrk="0" hangingPunct="1">
                  <a:defRPr sz="1800" kern="1200">
                    <a:solidFill>
                      <a:schemeClr val="lt1"/>
                    </a:solidFill>
                    <a:latin typeface="+mn-lt"/>
                    <a:ea typeface="+mn-ea"/>
                    <a:cs typeface="+mn-cs"/>
                  </a:defRPr>
                </a:lvl8pPr>
                <a:lvl9pPr marL="3656965" algn="l" defTabSz="913765" rtl="0" eaLnBrk="1" latinLnBrk="0" hangingPunct="1">
                  <a:defRPr sz="1800" kern="1200">
                    <a:solidFill>
                      <a:schemeClr val="lt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8" name="Group 18"/>
              <p:cNvGrpSpPr/>
              <p:nvPr/>
            </p:nvGrpSpPr>
            <p:grpSpPr bwMode="auto">
              <a:xfrm>
                <a:off x="4999338" y="5167444"/>
                <a:ext cx="225387" cy="225387"/>
                <a:chOff x="0" y="0"/>
                <a:chExt cx="577" cy="574"/>
              </a:xfrm>
              <a:solidFill>
                <a:schemeClr val="bg1"/>
              </a:solidFill>
            </p:grpSpPr>
            <p:sp>
              <p:nvSpPr>
                <p:cNvPr id="39" name="Freeform: Shape 19"/>
                <p:cNvSpPr/>
                <p:nvPr/>
              </p:nvSpPr>
              <p:spPr bwMode="auto">
                <a:xfrm>
                  <a:off x="368" y="368"/>
                  <a:ext cx="205" cy="20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w 21600"/>
                    <a:gd name="T25" fmla="*/ 0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8447" y="8564"/>
                      </a:moveTo>
                      <a:lnTo>
                        <a:pt x="6893" y="0"/>
                      </a:lnTo>
                      <a:lnTo>
                        <a:pt x="0" y="6909"/>
                      </a:lnTo>
                      <a:lnTo>
                        <a:pt x="8514" y="18507"/>
                      </a:lnTo>
                      <a:cubicBezTo>
                        <a:pt x="10541" y="16972"/>
                        <a:pt x="14706" y="18290"/>
                        <a:pt x="18327" y="21600"/>
                      </a:cubicBezTo>
                      <a:lnTo>
                        <a:pt x="21600" y="18319"/>
                      </a:lnTo>
                      <a:cubicBezTo>
                        <a:pt x="18344" y="14739"/>
                        <a:pt x="17015" y="10625"/>
                        <a:pt x="18447" y="8564"/>
                      </a:cubicBezTo>
                      <a:close/>
                      <a:moveTo>
                        <a:pt x="14477" y="14461"/>
                      </a:moveTo>
                      <a:cubicBezTo>
                        <a:pt x="13723" y="15214"/>
                        <a:pt x="12501" y="15214"/>
                        <a:pt x="11748" y="14461"/>
                      </a:cubicBezTo>
                      <a:cubicBezTo>
                        <a:pt x="10995" y="13705"/>
                        <a:pt x="10995" y="12479"/>
                        <a:pt x="11749" y="11725"/>
                      </a:cubicBezTo>
                      <a:cubicBezTo>
                        <a:pt x="12502" y="10969"/>
                        <a:pt x="13724" y="10969"/>
                        <a:pt x="14477" y="11725"/>
                      </a:cubicBezTo>
                      <a:cubicBezTo>
                        <a:pt x="15230" y="12479"/>
                        <a:pt x="15230" y="13705"/>
                        <a:pt x="14477" y="14461"/>
                      </a:cubicBezTo>
                      <a:close/>
                      <a:moveTo>
                        <a:pt x="14477" y="14461"/>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0" name="Freeform: Shape 20"/>
                <p:cNvSpPr/>
                <p:nvPr/>
              </p:nvSpPr>
              <p:spPr bwMode="auto">
                <a:xfrm>
                  <a:off x="328" y="304"/>
                  <a:ext cx="107" cy="13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600" h="21600">
                      <a:moveTo>
                        <a:pt x="14544" y="0"/>
                      </a:moveTo>
                      <a:lnTo>
                        <a:pt x="13967" y="562"/>
                      </a:lnTo>
                      <a:cubicBezTo>
                        <a:pt x="14018" y="3961"/>
                        <a:pt x="12593" y="7264"/>
                        <a:pt x="9866" y="9922"/>
                      </a:cubicBezTo>
                      <a:lnTo>
                        <a:pt x="24" y="19504"/>
                      </a:lnTo>
                      <a:cubicBezTo>
                        <a:pt x="18" y="19554"/>
                        <a:pt x="6" y="19602"/>
                        <a:pt x="0" y="19652"/>
                      </a:cubicBezTo>
                      <a:lnTo>
                        <a:pt x="2371" y="21600"/>
                      </a:lnTo>
                      <a:lnTo>
                        <a:pt x="21600" y="5798"/>
                      </a:lnTo>
                      <a:lnTo>
                        <a:pt x="14544" y="0"/>
                      </a:lnTo>
                      <a:close/>
                      <a:moveTo>
                        <a:pt x="14544" y="0"/>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1" name="Freeform: Shape 21"/>
                <p:cNvSpPr/>
                <p:nvPr/>
              </p:nvSpPr>
              <p:spPr bwMode="auto">
                <a:xfrm>
                  <a:off x="0" y="0"/>
                  <a:ext cx="297" cy="289"/>
                </a:xfrm>
                <a:custGeom>
                  <a:avLst/>
                  <a:gdLst>
                    <a:gd name="T0" fmla="*/ 0 w 21222"/>
                    <a:gd name="T1" fmla="*/ 0 h 21211"/>
                    <a:gd name="T2" fmla="*/ 0 w 21222"/>
                    <a:gd name="T3" fmla="*/ 0 h 21211"/>
                    <a:gd name="T4" fmla="*/ 0 w 21222"/>
                    <a:gd name="T5" fmla="*/ 0 h 21211"/>
                    <a:gd name="T6" fmla="*/ 0 w 21222"/>
                    <a:gd name="T7" fmla="*/ 0 h 21211"/>
                    <a:gd name="T8" fmla="*/ 0 w 21222"/>
                    <a:gd name="T9" fmla="*/ 0 h 21211"/>
                    <a:gd name="T10" fmla="*/ 0 w 21222"/>
                    <a:gd name="T11" fmla="*/ 0 h 21211"/>
                    <a:gd name="T12" fmla="*/ 0 w 21222"/>
                    <a:gd name="T13" fmla="*/ 0 h 21211"/>
                    <a:gd name="T14" fmla="*/ 0 w 21222"/>
                    <a:gd name="T15" fmla="*/ 0 h 21211"/>
                    <a:gd name="T16" fmla="*/ 0 w 21222"/>
                    <a:gd name="T17" fmla="*/ 0 h 2121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222" h="21211">
                      <a:moveTo>
                        <a:pt x="15153" y="21211"/>
                      </a:moveTo>
                      <a:lnTo>
                        <a:pt x="17409" y="18463"/>
                      </a:lnTo>
                      <a:cubicBezTo>
                        <a:pt x="18368" y="17292"/>
                        <a:pt x="19694" y="16530"/>
                        <a:pt x="21146" y="16293"/>
                      </a:cubicBezTo>
                      <a:lnTo>
                        <a:pt x="21222" y="16201"/>
                      </a:lnTo>
                      <a:lnTo>
                        <a:pt x="6603" y="1165"/>
                      </a:lnTo>
                      <a:cubicBezTo>
                        <a:pt x="5093" y="-389"/>
                        <a:pt x="2643" y="-389"/>
                        <a:pt x="1133" y="1165"/>
                      </a:cubicBezTo>
                      <a:cubicBezTo>
                        <a:pt x="-378" y="2718"/>
                        <a:pt x="-378" y="5237"/>
                        <a:pt x="1133" y="6791"/>
                      </a:cubicBezTo>
                      <a:lnTo>
                        <a:pt x="15153" y="21211"/>
                      </a:lnTo>
                      <a:close/>
                      <a:moveTo>
                        <a:pt x="15153" y="21211"/>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2" name="Freeform: Shape 22"/>
                <p:cNvSpPr/>
                <p:nvPr/>
              </p:nvSpPr>
              <p:spPr bwMode="auto">
                <a:xfrm>
                  <a:off x="0" y="328"/>
                  <a:ext cx="298" cy="246"/>
                </a:xfrm>
                <a:custGeom>
                  <a:avLst/>
                  <a:gdLst>
                    <a:gd name="T0" fmla="*/ 0 w 21116"/>
                    <a:gd name="T1" fmla="*/ 0 h 21374"/>
                    <a:gd name="T2" fmla="*/ 0 w 21116"/>
                    <a:gd name="T3" fmla="*/ 0 h 21374"/>
                    <a:gd name="T4" fmla="*/ 0 w 21116"/>
                    <a:gd name="T5" fmla="*/ 0 h 21374"/>
                    <a:gd name="T6" fmla="*/ 0 w 21116"/>
                    <a:gd name="T7" fmla="*/ 0 h 21374"/>
                    <a:gd name="T8" fmla="*/ 0 w 21116"/>
                    <a:gd name="T9" fmla="*/ 0 h 21374"/>
                    <a:gd name="T10" fmla="*/ 0 w 21116"/>
                    <a:gd name="T11" fmla="*/ 0 h 21374"/>
                    <a:gd name="T12" fmla="*/ 0 w 21116"/>
                    <a:gd name="T13" fmla="*/ 0 h 21374"/>
                    <a:gd name="T14" fmla="*/ 0 w 21116"/>
                    <a:gd name="T15" fmla="*/ 0 h 21374"/>
                    <a:gd name="T16" fmla="*/ 0 w 21116"/>
                    <a:gd name="T17" fmla="*/ 0 h 213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16" h="21374">
                      <a:moveTo>
                        <a:pt x="17024" y="721"/>
                      </a:moveTo>
                      <a:cubicBezTo>
                        <a:pt x="16543" y="427"/>
                        <a:pt x="16052" y="191"/>
                        <a:pt x="15571" y="0"/>
                      </a:cubicBezTo>
                      <a:cubicBezTo>
                        <a:pt x="13915" y="235"/>
                        <a:pt x="7378" y="2037"/>
                        <a:pt x="6834" y="8291"/>
                      </a:cubicBezTo>
                      <a:cubicBezTo>
                        <a:pt x="6063" y="17146"/>
                        <a:pt x="1254" y="15657"/>
                        <a:pt x="153" y="15771"/>
                      </a:cubicBezTo>
                      <a:cubicBezTo>
                        <a:pt x="-484" y="15837"/>
                        <a:pt x="743" y="21126"/>
                        <a:pt x="6046" y="21364"/>
                      </a:cubicBezTo>
                      <a:cubicBezTo>
                        <a:pt x="11298" y="21600"/>
                        <a:pt x="20647" y="17485"/>
                        <a:pt x="21032" y="7006"/>
                      </a:cubicBezTo>
                      <a:lnTo>
                        <a:pt x="21116" y="6884"/>
                      </a:lnTo>
                      <a:cubicBezTo>
                        <a:pt x="20449" y="3612"/>
                        <a:pt x="18811" y="1844"/>
                        <a:pt x="17024" y="721"/>
                      </a:cubicBezTo>
                      <a:close/>
                      <a:moveTo>
                        <a:pt x="17024" y="721"/>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3" name="Freeform: Shape 23"/>
                <p:cNvSpPr/>
                <p:nvPr/>
              </p:nvSpPr>
              <p:spPr bwMode="auto">
                <a:xfrm>
                  <a:off x="240" y="0"/>
                  <a:ext cx="337" cy="385"/>
                </a:xfrm>
                <a:custGeom>
                  <a:avLst/>
                  <a:gdLst>
                    <a:gd name="T0" fmla="*/ 0 w 21345"/>
                    <a:gd name="T1" fmla="*/ 0 h 21376"/>
                    <a:gd name="T2" fmla="*/ 0 w 21345"/>
                    <a:gd name="T3" fmla="*/ 0 h 21376"/>
                    <a:gd name="T4" fmla="*/ 0 w 21345"/>
                    <a:gd name="T5" fmla="*/ 0 h 21376"/>
                    <a:gd name="T6" fmla="*/ 0 w 21345"/>
                    <a:gd name="T7" fmla="*/ 0 h 21376"/>
                    <a:gd name="T8" fmla="*/ 0 w 21345"/>
                    <a:gd name="T9" fmla="*/ 0 h 21376"/>
                    <a:gd name="T10" fmla="*/ 0 w 21345"/>
                    <a:gd name="T11" fmla="*/ 0 h 21376"/>
                    <a:gd name="T12" fmla="*/ 0 w 21345"/>
                    <a:gd name="T13" fmla="*/ 0 h 21376"/>
                    <a:gd name="T14" fmla="*/ 0 w 21345"/>
                    <a:gd name="T15" fmla="*/ 0 h 21376"/>
                    <a:gd name="T16" fmla="*/ 0 w 21345"/>
                    <a:gd name="T17" fmla="*/ 0 h 21376"/>
                    <a:gd name="T18" fmla="*/ 0 w 21345"/>
                    <a:gd name="T19" fmla="*/ 0 h 21376"/>
                    <a:gd name="T20" fmla="*/ 0 w 21345"/>
                    <a:gd name="T21" fmla="*/ 0 h 21376"/>
                    <a:gd name="T22" fmla="*/ 0 w 21345"/>
                    <a:gd name="T23" fmla="*/ 0 h 2137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1345" h="21376">
                      <a:moveTo>
                        <a:pt x="7963" y="16438"/>
                      </a:moveTo>
                      <a:lnTo>
                        <a:pt x="20844" y="3060"/>
                      </a:lnTo>
                      <a:cubicBezTo>
                        <a:pt x="21600" y="2274"/>
                        <a:pt x="21488" y="1102"/>
                        <a:pt x="20592" y="438"/>
                      </a:cubicBezTo>
                      <a:cubicBezTo>
                        <a:pt x="19696" y="-224"/>
                        <a:pt x="18359" y="-125"/>
                        <a:pt x="17602" y="661"/>
                      </a:cubicBezTo>
                      <a:lnTo>
                        <a:pt x="4720" y="14039"/>
                      </a:lnTo>
                      <a:cubicBezTo>
                        <a:pt x="3698" y="14005"/>
                        <a:pt x="2666" y="14368"/>
                        <a:pt x="1957" y="15106"/>
                      </a:cubicBezTo>
                      <a:lnTo>
                        <a:pt x="0" y="17139"/>
                      </a:lnTo>
                      <a:cubicBezTo>
                        <a:pt x="266" y="17232"/>
                        <a:pt x="533" y="17334"/>
                        <a:pt x="800" y="17450"/>
                      </a:cubicBezTo>
                      <a:cubicBezTo>
                        <a:pt x="2456" y="18154"/>
                        <a:pt x="4079" y="19406"/>
                        <a:pt x="4942" y="21376"/>
                      </a:cubicBezTo>
                      <a:lnTo>
                        <a:pt x="7225" y="19005"/>
                      </a:lnTo>
                      <a:cubicBezTo>
                        <a:pt x="7936" y="18266"/>
                        <a:pt x="8172" y="17316"/>
                        <a:pt x="7963" y="16438"/>
                      </a:cubicBezTo>
                      <a:close/>
                      <a:moveTo>
                        <a:pt x="7963" y="16438"/>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4" name="Group 48"/>
            <p:cNvGrpSpPr/>
            <p:nvPr/>
          </p:nvGrpSpPr>
          <p:grpSpPr>
            <a:xfrm>
              <a:off x="4806253" y="1988840"/>
              <a:ext cx="613472" cy="613472"/>
              <a:chOff x="4806253" y="1988840"/>
              <a:chExt cx="613472" cy="613472"/>
            </a:xfrm>
          </p:grpSpPr>
          <p:sp>
            <p:nvSpPr>
              <p:cNvPr id="27" name="Oval 25"/>
              <p:cNvSpPr/>
              <p:nvPr/>
            </p:nvSpPr>
            <p:spPr>
              <a:xfrm>
                <a:off x="4806253" y="1988840"/>
                <a:ext cx="613472" cy="613472"/>
              </a:xfrm>
              <a:prstGeom prst="ellipse">
                <a:avLst/>
              </a:prstGeom>
              <a:solidFill>
                <a:srgbClr val="03B8DF"/>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zh-CN"/>
                </a:defPPr>
                <a:lvl1pPr marL="0" algn="l" defTabSz="913765" rtl="0" eaLnBrk="1" latinLnBrk="0" hangingPunct="1">
                  <a:defRPr sz="1800" kern="1200">
                    <a:solidFill>
                      <a:schemeClr val="lt1"/>
                    </a:solidFill>
                    <a:latin typeface="+mn-lt"/>
                    <a:ea typeface="+mn-ea"/>
                    <a:cs typeface="+mn-cs"/>
                  </a:defRPr>
                </a:lvl1pPr>
                <a:lvl2pPr marL="457200" algn="l" defTabSz="913765" rtl="0" eaLnBrk="1" latinLnBrk="0" hangingPunct="1">
                  <a:defRPr sz="1800" kern="1200">
                    <a:solidFill>
                      <a:schemeClr val="lt1"/>
                    </a:solidFill>
                    <a:latin typeface="+mn-lt"/>
                    <a:ea typeface="+mn-ea"/>
                    <a:cs typeface="+mn-cs"/>
                  </a:defRPr>
                </a:lvl2pPr>
                <a:lvl3pPr marL="914400" algn="l" defTabSz="913765" rtl="0" eaLnBrk="1" latinLnBrk="0" hangingPunct="1">
                  <a:defRPr sz="1800" kern="1200">
                    <a:solidFill>
                      <a:schemeClr val="lt1"/>
                    </a:solidFill>
                    <a:latin typeface="+mn-lt"/>
                    <a:ea typeface="+mn-ea"/>
                    <a:cs typeface="+mn-cs"/>
                  </a:defRPr>
                </a:lvl3pPr>
                <a:lvl4pPr marL="1371600" algn="l" defTabSz="913765" rtl="0" eaLnBrk="1" latinLnBrk="0" hangingPunct="1">
                  <a:defRPr sz="1800" kern="1200">
                    <a:solidFill>
                      <a:schemeClr val="lt1"/>
                    </a:solidFill>
                    <a:latin typeface="+mn-lt"/>
                    <a:ea typeface="+mn-ea"/>
                    <a:cs typeface="+mn-cs"/>
                  </a:defRPr>
                </a:lvl4pPr>
                <a:lvl5pPr marL="1828800" algn="l" defTabSz="913765" rtl="0" eaLnBrk="1" latinLnBrk="0" hangingPunct="1">
                  <a:defRPr sz="1800" kern="1200">
                    <a:solidFill>
                      <a:schemeClr val="lt1"/>
                    </a:solidFill>
                    <a:latin typeface="+mn-lt"/>
                    <a:ea typeface="+mn-ea"/>
                    <a:cs typeface="+mn-cs"/>
                  </a:defRPr>
                </a:lvl5pPr>
                <a:lvl6pPr marL="2286000" algn="l" defTabSz="913765" rtl="0" eaLnBrk="1" latinLnBrk="0" hangingPunct="1">
                  <a:defRPr sz="1800" kern="1200">
                    <a:solidFill>
                      <a:schemeClr val="lt1"/>
                    </a:solidFill>
                    <a:latin typeface="+mn-lt"/>
                    <a:ea typeface="+mn-ea"/>
                    <a:cs typeface="+mn-cs"/>
                  </a:defRPr>
                </a:lvl6pPr>
                <a:lvl7pPr marL="2742565" algn="l" defTabSz="913765" rtl="0" eaLnBrk="1" latinLnBrk="0" hangingPunct="1">
                  <a:defRPr sz="1800" kern="1200">
                    <a:solidFill>
                      <a:schemeClr val="lt1"/>
                    </a:solidFill>
                    <a:latin typeface="+mn-lt"/>
                    <a:ea typeface="+mn-ea"/>
                    <a:cs typeface="+mn-cs"/>
                  </a:defRPr>
                </a:lvl7pPr>
                <a:lvl8pPr marL="3199765" algn="l" defTabSz="913765" rtl="0" eaLnBrk="1" latinLnBrk="0" hangingPunct="1">
                  <a:defRPr sz="1800" kern="1200">
                    <a:solidFill>
                      <a:schemeClr val="lt1"/>
                    </a:solidFill>
                    <a:latin typeface="+mn-lt"/>
                    <a:ea typeface="+mn-ea"/>
                    <a:cs typeface="+mn-cs"/>
                  </a:defRPr>
                </a:lvl8pPr>
                <a:lvl9pPr marL="3656965" algn="l" defTabSz="913765" rtl="0" eaLnBrk="1" latinLnBrk="0" hangingPunct="1">
                  <a:defRPr sz="1800" kern="1200">
                    <a:solidFill>
                      <a:schemeClr val="lt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28" name="Group 26"/>
              <p:cNvGrpSpPr/>
              <p:nvPr/>
            </p:nvGrpSpPr>
            <p:grpSpPr bwMode="auto">
              <a:xfrm>
                <a:off x="4998751" y="2166682"/>
                <a:ext cx="228478" cy="223844"/>
                <a:chOff x="0" y="0"/>
                <a:chExt cx="581" cy="573"/>
              </a:xfrm>
              <a:solidFill>
                <a:schemeClr val="bg1"/>
              </a:solidFill>
            </p:grpSpPr>
            <p:sp>
              <p:nvSpPr>
                <p:cNvPr id="29" name="Freeform: Shape 27"/>
                <p:cNvSpPr/>
                <p:nvPr/>
              </p:nvSpPr>
              <p:spPr bwMode="auto">
                <a:xfrm>
                  <a:off x="256" y="0"/>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0" name="Freeform: Shape 28"/>
                <p:cNvSpPr/>
                <p:nvPr/>
              </p:nvSpPr>
              <p:spPr bwMode="auto">
                <a:xfrm>
                  <a:off x="256" y="392"/>
                  <a:ext cx="72" cy="18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0799" y="0"/>
                      </a:moveTo>
                      <a:cubicBezTo>
                        <a:pt x="4833" y="0"/>
                        <a:pt x="0" y="1476"/>
                        <a:pt x="0" y="3295"/>
                      </a:cubicBezTo>
                      <a:lnTo>
                        <a:pt x="0" y="18305"/>
                      </a:lnTo>
                      <a:cubicBezTo>
                        <a:pt x="0" y="20125"/>
                        <a:pt x="4833" y="21600"/>
                        <a:pt x="10799" y="21600"/>
                      </a:cubicBezTo>
                      <a:cubicBezTo>
                        <a:pt x="16762" y="21600"/>
                        <a:pt x="21600" y="20125"/>
                        <a:pt x="21600" y="18305"/>
                      </a:cubicBezTo>
                      <a:lnTo>
                        <a:pt x="21600" y="3295"/>
                      </a:lnTo>
                      <a:cubicBezTo>
                        <a:pt x="21600" y="1476"/>
                        <a:pt x="16762" y="0"/>
                        <a:pt x="10799" y="0"/>
                      </a:cubicBezTo>
                      <a:close/>
                      <a:moveTo>
                        <a:pt x="10799" y="0"/>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Freeform: Shape 29"/>
                <p:cNvSpPr/>
                <p:nvPr/>
              </p:nvSpPr>
              <p:spPr bwMode="auto">
                <a:xfrm>
                  <a:off x="40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18305" y="0"/>
                      </a:moveTo>
                      <a:lnTo>
                        <a:pt x="3295" y="0"/>
                      </a:lnTo>
                      <a:cubicBezTo>
                        <a:pt x="1475" y="0"/>
                        <a:pt x="0" y="4834"/>
                        <a:pt x="0" y="10798"/>
                      </a:cubicBezTo>
                      <a:cubicBezTo>
                        <a:pt x="0" y="16762"/>
                        <a:pt x="1475" y="21600"/>
                        <a:pt x="3295" y="21600"/>
                      </a:cubicBezTo>
                      <a:lnTo>
                        <a:pt x="18305" y="21600"/>
                      </a:lnTo>
                      <a:cubicBezTo>
                        <a:pt x="20124" y="21600"/>
                        <a:pt x="21600" y="16762"/>
                        <a:pt x="21600" y="10798"/>
                      </a:cubicBezTo>
                      <a:cubicBezTo>
                        <a:pt x="21600" y="4834"/>
                        <a:pt x="20124" y="0"/>
                        <a:pt x="18305" y="0"/>
                      </a:cubicBezTo>
                      <a:close/>
                      <a:moveTo>
                        <a:pt x="18305" y="0"/>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2" name="Freeform: Shape 30"/>
                <p:cNvSpPr/>
                <p:nvPr/>
              </p:nvSpPr>
              <p:spPr bwMode="auto">
                <a:xfrm>
                  <a:off x="0" y="248"/>
                  <a:ext cx="181" cy="7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1600" h="21600">
                      <a:moveTo>
                        <a:pt x="21600" y="10798"/>
                      </a:moveTo>
                      <a:cubicBezTo>
                        <a:pt x="21600" y="4834"/>
                        <a:pt x="20124" y="0"/>
                        <a:pt x="18304" y="0"/>
                      </a:cubicBezTo>
                      <a:lnTo>
                        <a:pt x="3295" y="0"/>
                      </a:lnTo>
                      <a:cubicBezTo>
                        <a:pt x="1475" y="0"/>
                        <a:pt x="0" y="4834"/>
                        <a:pt x="0" y="10798"/>
                      </a:cubicBezTo>
                      <a:cubicBezTo>
                        <a:pt x="0" y="16762"/>
                        <a:pt x="1475" y="21600"/>
                        <a:pt x="3295" y="21600"/>
                      </a:cubicBezTo>
                      <a:lnTo>
                        <a:pt x="18304" y="21600"/>
                      </a:lnTo>
                      <a:cubicBezTo>
                        <a:pt x="20124" y="21600"/>
                        <a:pt x="21600" y="16764"/>
                        <a:pt x="21600" y="10798"/>
                      </a:cubicBezTo>
                      <a:close/>
                      <a:moveTo>
                        <a:pt x="21600" y="10798"/>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3" name="Freeform: Shape 31"/>
                <p:cNvSpPr/>
                <p:nvPr/>
              </p:nvSpPr>
              <p:spPr bwMode="auto">
                <a:xfrm>
                  <a:off x="352" y="64"/>
                  <a:ext cx="153" cy="153"/>
                </a:xfrm>
                <a:custGeom>
                  <a:avLst/>
                  <a:gdLst>
                    <a:gd name="T0" fmla="*/ 0 w 20488"/>
                    <a:gd name="T1" fmla="*/ 0 h 20489"/>
                    <a:gd name="T2" fmla="*/ 0 w 20488"/>
                    <a:gd name="T3" fmla="*/ 0 h 20489"/>
                    <a:gd name="T4" fmla="*/ 0 w 20488"/>
                    <a:gd name="T5" fmla="*/ 0 h 20489"/>
                    <a:gd name="T6" fmla="*/ 0 w 20488"/>
                    <a:gd name="T7" fmla="*/ 0 h 20489"/>
                    <a:gd name="T8" fmla="*/ 0 w 20488"/>
                    <a:gd name="T9" fmla="*/ 0 h 20489"/>
                    <a:gd name="T10" fmla="*/ 0 w 20488"/>
                    <a:gd name="T11" fmla="*/ 0 h 20489"/>
                    <a:gd name="T12" fmla="*/ 0 w 20488"/>
                    <a:gd name="T13" fmla="*/ 0 h 20489"/>
                    <a:gd name="T14" fmla="*/ 0 w 20488"/>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8" h="20489">
                      <a:moveTo>
                        <a:pt x="7697" y="19601"/>
                      </a:moveTo>
                      <a:lnTo>
                        <a:pt x="19601" y="7697"/>
                      </a:lnTo>
                      <a:cubicBezTo>
                        <a:pt x="21044" y="6253"/>
                        <a:pt x="20690" y="3557"/>
                        <a:pt x="18809" y="1678"/>
                      </a:cubicBezTo>
                      <a:cubicBezTo>
                        <a:pt x="16928" y="-203"/>
                        <a:pt x="14234" y="-555"/>
                        <a:pt x="12792" y="887"/>
                      </a:cubicBezTo>
                      <a:lnTo>
                        <a:pt x="888" y="12791"/>
                      </a:lnTo>
                      <a:cubicBezTo>
                        <a:pt x="-556" y="14235"/>
                        <a:pt x="-202" y="16928"/>
                        <a:pt x="1679" y="18809"/>
                      </a:cubicBezTo>
                      <a:cubicBezTo>
                        <a:pt x="3558" y="20690"/>
                        <a:pt x="6252" y="21045"/>
                        <a:pt x="7697" y="19601"/>
                      </a:cubicBezTo>
                      <a:close/>
                      <a:moveTo>
                        <a:pt x="7697" y="19601"/>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4" name="Freeform: Shape 32"/>
                <p:cNvSpPr/>
                <p:nvPr/>
              </p:nvSpPr>
              <p:spPr bwMode="auto">
                <a:xfrm>
                  <a:off x="72" y="344"/>
                  <a:ext cx="153" cy="153"/>
                </a:xfrm>
                <a:custGeom>
                  <a:avLst/>
                  <a:gdLst>
                    <a:gd name="T0" fmla="*/ 0 w 20489"/>
                    <a:gd name="T1" fmla="*/ 0 h 20488"/>
                    <a:gd name="T2" fmla="*/ 0 w 20489"/>
                    <a:gd name="T3" fmla="*/ 0 h 20488"/>
                    <a:gd name="T4" fmla="*/ 0 w 20489"/>
                    <a:gd name="T5" fmla="*/ 0 h 20488"/>
                    <a:gd name="T6" fmla="*/ 0 w 20489"/>
                    <a:gd name="T7" fmla="*/ 0 h 20488"/>
                    <a:gd name="T8" fmla="*/ 0 w 20489"/>
                    <a:gd name="T9" fmla="*/ 0 h 20488"/>
                    <a:gd name="T10" fmla="*/ 0 w 20489"/>
                    <a:gd name="T11" fmla="*/ 0 h 20488"/>
                    <a:gd name="T12" fmla="*/ 0 w 20489"/>
                    <a:gd name="T13" fmla="*/ 0 h 20488"/>
                    <a:gd name="T14" fmla="*/ 0 w 20489"/>
                    <a:gd name="T15" fmla="*/ 0 h 2048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8">
                      <a:moveTo>
                        <a:pt x="12792" y="888"/>
                      </a:moveTo>
                      <a:lnTo>
                        <a:pt x="888" y="12792"/>
                      </a:lnTo>
                      <a:cubicBezTo>
                        <a:pt x="-556" y="14236"/>
                        <a:pt x="-202" y="16929"/>
                        <a:pt x="1679" y="18809"/>
                      </a:cubicBezTo>
                      <a:cubicBezTo>
                        <a:pt x="3558" y="20689"/>
                        <a:pt x="6253" y="21044"/>
                        <a:pt x="7697" y="19601"/>
                      </a:cubicBezTo>
                      <a:lnTo>
                        <a:pt x="19601" y="7697"/>
                      </a:lnTo>
                      <a:cubicBezTo>
                        <a:pt x="21044" y="6254"/>
                        <a:pt x="20690" y="3559"/>
                        <a:pt x="18810" y="1679"/>
                      </a:cubicBezTo>
                      <a:cubicBezTo>
                        <a:pt x="16929" y="-203"/>
                        <a:pt x="14235" y="-556"/>
                        <a:pt x="12792" y="888"/>
                      </a:cubicBezTo>
                      <a:close/>
                      <a:moveTo>
                        <a:pt x="12792" y="888"/>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5" name="Freeform: Shape 33"/>
                <p:cNvSpPr/>
                <p:nvPr/>
              </p:nvSpPr>
              <p:spPr bwMode="auto">
                <a:xfrm>
                  <a:off x="352" y="344"/>
                  <a:ext cx="153" cy="153"/>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7696" y="888"/>
                      </a:moveTo>
                      <a:cubicBezTo>
                        <a:pt x="6251" y="-556"/>
                        <a:pt x="3559" y="-202"/>
                        <a:pt x="1679" y="1678"/>
                      </a:cubicBezTo>
                      <a:cubicBezTo>
                        <a:pt x="-201" y="3558"/>
                        <a:pt x="-556" y="6251"/>
                        <a:pt x="888" y="7697"/>
                      </a:cubicBezTo>
                      <a:lnTo>
                        <a:pt x="12792" y="19601"/>
                      </a:lnTo>
                      <a:cubicBezTo>
                        <a:pt x="14236" y="21044"/>
                        <a:pt x="16932" y="20690"/>
                        <a:pt x="18811" y="18810"/>
                      </a:cubicBezTo>
                      <a:cubicBezTo>
                        <a:pt x="20691" y="16929"/>
                        <a:pt x="21044" y="14236"/>
                        <a:pt x="19601" y="12793"/>
                      </a:cubicBezTo>
                      <a:lnTo>
                        <a:pt x="7696" y="888"/>
                      </a:lnTo>
                      <a:close/>
                      <a:moveTo>
                        <a:pt x="7696" y="888"/>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6" name="Freeform: Shape 34"/>
                <p:cNvSpPr/>
                <p:nvPr/>
              </p:nvSpPr>
              <p:spPr bwMode="auto">
                <a:xfrm>
                  <a:off x="71" y="71"/>
                  <a:ext cx="154" cy="154"/>
                </a:xfrm>
                <a:custGeom>
                  <a:avLst/>
                  <a:gdLst>
                    <a:gd name="T0" fmla="*/ 0 w 20489"/>
                    <a:gd name="T1" fmla="*/ 0 h 20489"/>
                    <a:gd name="T2" fmla="*/ 0 w 20489"/>
                    <a:gd name="T3" fmla="*/ 0 h 20489"/>
                    <a:gd name="T4" fmla="*/ 0 w 20489"/>
                    <a:gd name="T5" fmla="*/ 0 h 20489"/>
                    <a:gd name="T6" fmla="*/ 0 w 20489"/>
                    <a:gd name="T7" fmla="*/ 0 h 20489"/>
                    <a:gd name="T8" fmla="*/ 0 w 20489"/>
                    <a:gd name="T9" fmla="*/ 0 h 20489"/>
                    <a:gd name="T10" fmla="*/ 0 w 20489"/>
                    <a:gd name="T11" fmla="*/ 0 h 20489"/>
                    <a:gd name="T12" fmla="*/ 0 w 20489"/>
                    <a:gd name="T13" fmla="*/ 0 h 20489"/>
                    <a:gd name="T14" fmla="*/ 0 w 20489"/>
                    <a:gd name="T15" fmla="*/ 0 h 2048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0489" h="20489">
                      <a:moveTo>
                        <a:pt x="12792" y="19602"/>
                      </a:moveTo>
                      <a:cubicBezTo>
                        <a:pt x="14235" y="21045"/>
                        <a:pt x="16930" y="20691"/>
                        <a:pt x="18811" y="18810"/>
                      </a:cubicBezTo>
                      <a:cubicBezTo>
                        <a:pt x="20691" y="16930"/>
                        <a:pt x="21044" y="14236"/>
                        <a:pt x="19601" y="12793"/>
                      </a:cubicBezTo>
                      <a:lnTo>
                        <a:pt x="7696" y="888"/>
                      </a:lnTo>
                      <a:cubicBezTo>
                        <a:pt x="6252" y="-555"/>
                        <a:pt x="3560" y="-202"/>
                        <a:pt x="1679" y="1679"/>
                      </a:cubicBezTo>
                      <a:cubicBezTo>
                        <a:pt x="-201" y="3559"/>
                        <a:pt x="-556" y="6254"/>
                        <a:pt x="887" y="7697"/>
                      </a:cubicBezTo>
                      <a:lnTo>
                        <a:pt x="12792" y="19602"/>
                      </a:lnTo>
                      <a:close/>
                      <a:moveTo>
                        <a:pt x="12792" y="19602"/>
                      </a:moveTo>
                    </a:path>
                  </a:pathLst>
                </a:custGeom>
                <a:grpFill/>
                <a:ln>
                  <a:noFill/>
                </a:ln>
              </p:spPr>
              <p:txBody>
                <a:bodyPr anchor="ct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gn="ctr"/>
                  <a:endParaRPr sz="200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grpSp>
          <p:nvGrpSpPr>
            <p:cNvPr id="15" name="Group 38"/>
            <p:cNvGrpSpPr/>
            <p:nvPr/>
          </p:nvGrpSpPr>
          <p:grpSpPr>
            <a:xfrm>
              <a:off x="5516578" y="2060026"/>
              <a:ext cx="3541934" cy="549080"/>
              <a:chOff x="5470390" y="1968941"/>
              <a:chExt cx="3541934" cy="549080"/>
            </a:xfrm>
          </p:grpSpPr>
          <p:sp>
            <p:nvSpPr>
              <p:cNvPr id="25" name="TextBox 35"/>
              <p:cNvSpPr txBox="1"/>
              <p:nvPr/>
            </p:nvSpPr>
            <p:spPr>
              <a:xfrm>
                <a:off x="5470390" y="1968941"/>
                <a:ext cx="3506479" cy="203389"/>
              </a:xfrm>
              <a:prstGeom prst="rect">
                <a:avLst/>
              </a:prstGeom>
              <a:noFill/>
            </p:spPr>
            <p:txBody>
              <a:bodyPr wrap="none" lIns="0" tIns="0" rIns="0" bIns="0" anchor="ctr" anchorCtr="0">
                <a:normAutofit fontScale="92500"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r>
                  <a:rPr lang="en-US" altLang="zh-CN" sz="1200" b="1"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GitK</a:t>
                </a:r>
                <a:endParaRPr lang="zh-CN" alt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6" name="TextBox 36"/>
              <p:cNvSpPr txBox="1"/>
              <p:nvPr/>
            </p:nvSpPr>
            <p:spPr>
              <a:xfrm>
                <a:off x="5505845" y="2216608"/>
                <a:ext cx="3506479" cy="301413"/>
              </a:xfrm>
              <a:prstGeom prst="rect">
                <a:avLst/>
              </a:prstGeom>
              <a:noFill/>
            </p:spPr>
            <p:txBody>
              <a:bodyPr wrap="square" lIns="0" tIns="0" rIns="0" bIns="0" anchor="t" anchorCtr="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spcAft>
                    <a:spcPts val="0"/>
                  </a:spcAft>
                </a:pP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GitK</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 </a:t>
                </a: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en-US" altLang="zh-CN"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提供的一个</a:t>
                </a:r>
                <a:r>
                  <a:rPr lang="en-US" altLang="zh-CN" sz="900"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gui</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工具，可以很清晰地查看搜索提交历史及 </a:t>
                </a: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en-US" altLang="zh-CN"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相关操作</a:t>
                </a:r>
                <a:endPar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grpSp>
          <p:nvGrpSpPr>
            <p:cNvPr id="16" name="Group 39"/>
            <p:cNvGrpSpPr/>
            <p:nvPr/>
          </p:nvGrpSpPr>
          <p:grpSpPr>
            <a:xfrm>
              <a:off x="5552033" y="3036553"/>
              <a:ext cx="3506479" cy="565931"/>
              <a:chOff x="5505845" y="1952090"/>
              <a:chExt cx="3506479" cy="565931"/>
            </a:xfrm>
          </p:grpSpPr>
          <p:sp>
            <p:nvSpPr>
              <p:cNvPr id="23" name="TextBox 40"/>
              <p:cNvSpPr txBox="1"/>
              <p:nvPr/>
            </p:nvSpPr>
            <p:spPr>
              <a:xfrm>
                <a:off x="5505845" y="1952090"/>
                <a:ext cx="3506479" cy="203389"/>
              </a:xfrm>
              <a:prstGeom prst="rect">
                <a:avLst/>
              </a:prstGeom>
              <a:noFill/>
            </p:spPr>
            <p:txBody>
              <a:bodyPr wrap="none" lIns="0" tIns="0" rIns="0" bIns="0" anchor="ctr" anchorCtr="0">
                <a:normAutofit fontScale="92500"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r>
                  <a:rPr lang="en-US" altLang="zh-CN" sz="1200" b="1"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TortoiseGit</a:t>
                </a:r>
                <a:endParaRPr lang="zh-CN" altLang="en-US" sz="12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TextBox 41"/>
              <p:cNvSpPr txBox="1"/>
              <p:nvPr/>
            </p:nvSpPr>
            <p:spPr>
              <a:xfrm>
                <a:off x="5505845" y="2216608"/>
                <a:ext cx="3506479" cy="301413"/>
              </a:xfrm>
              <a:prstGeom prst="rect">
                <a:avLst/>
              </a:prstGeom>
              <a:noFill/>
            </p:spPr>
            <p:txBody>
              <a:bodyPr wrap="square" lIns="0" tIns="0" rIns="0" bIns="0" anchor="t" anchorCtr="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TortoiseGit</a:t>
                </a: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小</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乌龟的文件管理器右键菜单的操作方式对于新手来说非常的容易上手，而且容易理解</a:t>
                </a:r>
              </a:p>
            </p:txBody>
          </p:sp>
        </p:grpSp>
        <p:grpSp>
          <p:nvGrpSpPr>
            <p:cNvPr id="17" name="Group 42"/>
            <p:cNvGrpSpPr/>
            <p:nvPr/>
          </p:nvGrpSpPr>
          <p:grpSpPr>
            <a:xfrm>
              <a:off x="5552033" y="4029931"/>
              <a:ext cx="3506479" cy="565931"/>
              <a:chOff x="5505845" y="1952090"/>
              <a:chExt cx="3506479" cy="565931"/>
            </a:xfrm>
          </p:grpSpPr>
          <p:sp>
            <p:nvSpPr>
              <p:cNvPr id="21" name="TextBox 43"/>
              <p:cNvSpPr txBox="1"/>
              <p:nvPr/>
            </p:nvSpPr>
            <p:spPr>
              <a:xfrm>
                <a:off x="5505845" y="1952090"/>
                <a:ext cx="3506479" cy="203389"/>
              </a:xfrm>
              <a:prstGeom prst="rect">
                <a:avLst/>
              </a:prstGeom>
              <a:noFill/>
            </p:spPr>
            <p:txBody>
              <a:bodyPr wrap="none" lIns="0" tIns="0" rIns="0" bIns="0" anchor="ctr" anchorCtr="0">
                <a:normAutofit lnSpcReduction="10000"/>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r>
                  <a:rPr lang="en-US" altLang="zh-CN" sz="1100" b="1" dirty="0" err="1">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Sourcetree</a:t>
                </a:r>
                <a:endParaRPr lang="zh-CN" altLang="en-US" sz="11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TextBox 44"/>
              <p:cNvSpPr txBox="1"/>
              <p:nvPr/>
            </p:nvSpPr>
            <p:spPr>
              <a:xfrm>
                <a:off x="5505845" y="2216608"/>
                <a:ext cx="3506479" cy="301413"/>
              </a:xfrm>
              <a:prstGeom prst="rect">
                <a:avLst/>
              </a:prstGeom>
              <a:noFill/>
            </p:spPr>
            <p:txBody>
              <a:bodyPr wrap="square" lIns="0" tIns="0" rIns="0" bIns="0" anchor="t" anchorCtr="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nSpc>
                    <a:spcPct val="120000"/>
                  </a:lnSpc>
                </a:pP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号称</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是最好用</a:t>
                </a: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en-US" altLang="zh-CN"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GUI</a:t>
                </a: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工具</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功能</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丰富，基本操作和高级操作都设计得非常流畅，适合初学者上手</a:t>
                </a:r>
              </a:p>
            </p:txBody>
          </p:sp>
        </p:grpSp>
        <p:grpSp>
          <p:nvGrpSpPr>
            <p:cNvPr id="18" name="Group 45"/>
            <p:cNvGrpSpPr/>
            <p:nvPr/>
          </p:nvGrpSpPr>
          <p:grpSpPr>
            <a:xfrm>
              <a:off x="5552033" y="5023309"/>
              <a:ext cx="3506479" cy="565931"/>
              <a:chOff x="5505845" y="1952090"/>
              <a:chExt cx="3506479" cy="565931"/>
            </a:xfrm>
          </p:grpSpPr>
          <p:sp>
            <p:nvSpPr>
              <p:cNvPr id="19" name="TextBox 46"/>
              <p:cNvSpPr txBox="1"/>
              <p:nvPr/>
            </p:nvSpPr>
            <p:spPr>
              <a:xfrm>
                <a:off x="5505845" y="1952090"/>
                <a:ext cx="3506479" cy="203389"/>
              </a:xfrm>
              <a:prstGeom prst="rect">
                <a:avLst/>
              </a:prstGeom>
              <a:noFill/>
            </p:spPr>
            <p:txBody>
              <a:bodyPr wrap="none" lIns="0" tIns="0" rIns="0" bIns="0" anchor="ctr" anchorCtr="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r>
                  <a:rPr lang="en-US" altLang="zh-CN" sz="1100" b="1"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zh-CN" altLang="en-US" sz="1100"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安装</a:t>
                </a:r>
                <a:r>
                  <a:rPr lang="zh-CN" altLang="en-US" sz="11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包</a:t>
                </a:r>
              </a:p>
            </p:txBody>
          </p:sp>
          <p:sp>
            <p:nvSpPr>
              <p:cNvPr id="20" name="TextBox 47"/>
              <p:cNvSpPr txBox="1"/>
              <p:nvPr/>
            </p:nvSpPr>
            <p:spPr>
              <a:xfrm>
                <a:off x="5505845" y="2216608"/>
                <a:ext cx="3506479" cy="301413"/>
              </a:xfrm>
              <a:prstGeom prst="rect">
                <a:avLst/>
              </a:prstGeom>
              <a:noFill/>
            </p:spPr>
            <p:txBody>
              <a:bodyPr wrap="square" lIns="0" tIns="0" rIns="0" bIns="0" anchor="t" anchorCtr="0">
                <a:no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a:lstStyle>
              <a:p>
                <a:pPr>
                  <a:lnSpc>
                    <a:spcPct val="120000"/>
                  </a:lnSpc>
                </a:pP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en-US" altLang="zh-CN"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Bash</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Unix</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与</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Linux</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风格的命令行，使用最多，推荐最多</a:t>
                </a:r>
              </a:p>
              <a:p>
                <a:pPr>
                  <a:lnSpc>
                    <a:spcPct val="120000"/>
                  </a:lnSpc>
                </a:pP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en-US" altLang="zh-CN"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CMD</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Windows</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风格的命令行</a:t>
                </a:r>
              </a:p>
              <a:p>
                <a:pPr>
                  <a:lnSpc>
                    <a:spcPct val="120000"/>
                  </a:lnSpc>
                </a:pP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en-US" altLang="zh-CN"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GUI</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：图形界面</a:t>
                </a: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的</a:t>
                </a:r>
                <a:r>
                  <a:rPr lang="en-US" altLang="zh-CN" sz="900" dirty="0" err="1"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Git</a:t>
                </a:r>
                <a:r>
                  <a:rPr lang="zh-CN" altLang="en-US" sz="900"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，初学者尽量</a:t>
                </a:r>
                <a:r>
                  <a:rPr lang="zh-CN" altLang="en-US" sz="90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先熟悉常用命令</a:t>
                </a:r>
              </a:p>
            </p:txBody>
          </p:sp>
        </p:grpSp>
      </p:grpSp>
      <p:pic>
        <p:nvPicPr>
          <p:cNvPr id="48" name="Picture 2" descr="https://www.sourcetreeapp.com/dam/jcr:580c367b-c240-453d-aa18-c7ced44324f9/hero-mac-screenshot.png?cdnVersion=14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51" y="968956"/>
            <a:ext cx="3966304" cy="366517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9" name="矩形 48"/>
          <p:cNvSpPr/>
          <p:nvPr/>
        </p:nvSpPr>
        <p:spPr>
          <a:xfrm>
            <a:off x="3275856" y="4541476"/>
            <a:ext cx="6521602" cy="276999"/>
          </a:xfrm>
          <a:prstGeom prst="rect">
            <a:avLst/>
          </a:prstGeom>
        </p:spPr>
        <p:txBody>
          <a:bodyPr wrap="square">
            <a:spAutoFit/>
          </a:bodyPr>
          <a:lstStyle/>
          <a:p>
            <a:pPr algn="ctr"/>
            <a:r>
              <a:rPr lang="zh-CN" altLang="en-US" sz="1200" dirty="0" smtClean="0"/>
              <a:t>工具下载地址</a:t>
            </a:r>
            <a:r>
              <a:rPr lang="en-US" altLang="zh-CN" sz="1200" dirty="0"/>
              <a:t>\\h3c-hzfs\Special\Rnd\$SVN</a:t>
            </a:r>
            <a:r>
              <a:rPr lang="zh-CN" altLang="en-US" sz="1200" dirty="0"/>
              <a:t>客户端</a:t>
            </a:r>
            <a:r>
              <a:rPr lang="en-US" altLang="zh-CN" sz="1200" dirty="0" smtClean="0"/>
              <a:t>\</a:t>
            </a:r>
            <a:r>
              <a:rPr lang="en-US" altLang="zh-CN" sz="1200" dirty="0" err="1" smtClean="0"/>
              <a:t>Git</a:t>
            </a:r>
            <a:r>
              <a:rPr lang="zh-CN" altLang="en-US" sz="1200" dirty="0" smtClean="0"/>
              <a:t>客户端</a:t>
            </a:r>
            <a:endParaRPr lang="zh-CN" altLang="zh-CN" sz="1200" dirty="0">
              <a:latin typeface="Times New Roman" panose="02020603050405020304" pitchFamily="18" charset="0"/>
              <a:ea typeface="宋体" panose="02010600030101010101" pitchFamily="2" charset="-122"/>
            </a:endParaRPr>
          </a:p>
        </p:txBody>
      </p:sp>
      <p:sp>
        <p:nvSpPr>
          <p:cNvPr id="50"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zh-CN" altLang="en-US" dirty="0" smtClean="0"/>
              <a:t>图形化工具</a:t>
            </a:r>
          </a:p>
        </p:txBody>
      </p:sp>
    </p:spTree>
    <p:extLst>
      <p:ext uri="{BB962C8B-B14F-4D97-AF65-F5344CB8AC3E}">
        <p14:creationId xmlns:p14="http://schemas.microsoft.com/office/powerpoint/2010/main" val="36081774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p:nvPr/>
        </p:nvSpPr>
        <p:spPr>
          <a:xfrm>
            <a:off x="4572000" y="1875831"/>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
          <p:cNvSpPr/>
          <p:nvPr/>
        </p:nvSpPr>
        <p:spPr>
          <a:xfrm>
            <a:off x="4572000" y="2307879"/>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Rectangle 2"/>
          <p:cNvSpPr/>
          <p:nvPr/>
        </p:nvSpPr>
        <p:spPr>
          <a:xfrm>
            <a:off x="4572000" y="2756105"/>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文本框 20"/>
          <p:cNvSpPr txBox="1"/>
          <p:nvPr/>
        </p:nvSpPr>
        <p:spPr>
          <a:xfrm>
            <a:off x="4503281" y="1867692"/>
            <a:ext cx="384365" cy="307777"/>
          </a:xfrm>
          <a:prstGeom prst="rect">
            <a:avLst/>
          </a:prstGeom>
          <a:noFill/>
        </p:spPr>
        <p:txBody>
          <a:bodyPr wrap="squar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02</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5" name="文本框 24"/>
          <p:cNvSpPr txBox="1"/>
          <p:nvPr/>
        </p:nvSpPr>
        <p:spPr>
          <a:xfrm>
            <a:off x="4497506" y="2305545"/>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03</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9" name="文本框 28"/>
          <p:cNvSpPr txBox="1"/>
          <p:nvPr/>
        </p:nvSpPr>
        <p:spPr>
          <a:xfrm>
            <a:off x="4497506" y="2721535"/>
            <a:ext cx="383438" cy="523220"/>
          </a:xfrm>
          <a:prstGeom prst="rect">
            <a:avLst/>
          </a:prstGeom>
          <a:noFill/>
        </p:spPr>
        <p:txBody>
          <a:bodyPr wrap="none" rtlCol="0">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04</a:t>
            </a:r>
            <a:endParaRPr kumimoji="1" lang="zh-CN" altLang="en-US" sz="1400" dirty="0">
              <a:solidFill>
                <a:schemeClr val="bg1"/>
              </a:solidFill>
              <a:latin typeface="Microsoft Sans Serif" panose="020B0604020202020204"/>
              <a:ea typeface="huxiaobo-gdh"/>
              <a:cs typeface="Microsoft Sans Serif" panose="020B0604020202020204"/>
            </a:endParaRPr>
          </a:p>
          <a:p>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2" name="Rectangle 62"/>
          <p:cNvSpPr>
            <a:spLocks noChangeArrowheads="1"/>
          </p:cNvSpPr>
          <p:nvPr/>
        </p:nvSpPr>
        <p:spPr bwMode="auto">
          <a:xfrm>
            <a:off x="4999814" y="1893771"/>
            <a:ext cx="137217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smtClean="0">
                <a:solidFill>
                  <a:schemeClr val="bg1">
                    <a:lumMod val="85000"/>
                  </a:schemeClr>
                </a:solidFill>
                <a:latin typeface="微软雅黑" panose="020B0503020204020204" pitchFamily="34" charset="-122"/>
                <a:ea typeface="微软雅黑" panose="020B0503020204020204" pitchFamily="34" charset="-122"/>
              </a:rPr>
              <a:t>GitHub/</a:t>
            </a:r>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GitLab</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介绍</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3" name="Rectangle 2"/>
          <p:cNvSpPr/>
          <p:nvPr/>
        </p:nvSpPr>
        <p:spPr>
          <a:xfrm>
            <a:off x="4572000" y="2108033"/>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p:cNvSpPr>
            <a:spLocks noChangeArrowheads="1"/>
          </p:cNvSpPr>
          <p:nvPr/>
        </p:nvSpPr>
        <p:spPr bwMode="auto">
          <a:xfrm>
            <a:off x="4999814" y="2345603"/>
            <a:ext cx="1598194"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常用</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图形化工具介绍</a:t>
            </a:r>
          </a:p>
        </p:txBody>
      </p:sp>
      <p:sp>
        <p:nvSpPr>
          <p:cNvPr id="27" name="Rectangle 2"/>
          <p:cNvSpPr/>
          <p:nvPr/>
        </p:nvSpPr>
        <p:spPr>
          <a:xfrm>
            <a:off x="4572000" y="2540081"/>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Rectangle 62"/>
          <p:cNvSpPr>
            <a:spLocks noChangeArrowheads="1"/>
          </p:cNvSpPr>
          <p:nvPr/>
        </p:nvSpPr>
        <p:spPr bwMode="auto">
          <a:xfrm>
            <a:off x="4999814" y="2787181"/>
            <a:ext cx="1290418"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latin typeface="微软雅黑" panose="020B0503020204020204" pitchFamily="34" charset="-122"/>
                <a:ea typeface="微软雅黑" panose="020B0503020204020204" pitchFamily="34" charset="-122"/>
              </a:rPr>
              <a:t>Git</a:t>
            </a:r>
            <a:r>
              <a:rPr lang="zh-CN" altLang="en-US" sz="1200" kern="1000" dirty="0" smtClean="0">
                <a:latin typeface="微软雅黑" panose="020B0503020204020204" pitchFamily="34" charset="-122"/>
                <a:ea typeface="微软雅黑" panose="020B0503020204020204" pitchFamily="34" charset="-122"/>
              </a:rPr>
              <a:t>安装</a:t>
            </a:r>
            <a:r>
              <a:rPr lang="zh-CN" altLang="en-US" sz="1200" kern="1000" dirty="0">
                <a:latin typeface="微软雅黑" panose="020B0503020204020204" pitchFamily="34" charset="-122"/>
                <a:ea typeface="微软雅黑" panose="020B0503020204020204" pitchFamily="34" charset="-122"/>
              </a:rPr>
              <a:t>配置与操作</a:t>
            </a:r>
            <a:endParaRPr lang="zh-CN" altLang="zh-CN" sz="1200" kern="1000" dirty="0">
              <a:latin typeface="微软雅黑" panose="020B0503020204020204" pitchFamily="34" charset="-122"/>
              <a:ea typeface="微软雅黑" panose="020B0503020204020204" pitchFamily="34" charset="-122"/>
            </a:endParaRPr>
          </a:p>
        </p:txBody>
      </p:sp>
      <p:sp>
        <p:nvSpPr>
          <p:cNvPr id="31" name="Rectangle 2"/>
          <p:cNvSpPr/>
          <p:nvPr/>
        </p:nvSpPr>
        <p:spPr>
          <a:xfrm>
            <a:off x="4572000" y="2988307"/>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图片 34">
            <a:extLst>
              <a:ext uri="{FF2B5EF4-FFF2-40B4-BE49-F238E27FC236}">
                <a16:creationId xmlns="" xmlns:a16="http://schemas.microsoft.com/office/drawing/2014/main" id="{9E7D03F0-D6A8-4517-A462-47601D4F0A90}"/>
              </a:ext>
            </a:extLst>
          </p:cNvPr>
          <p:cNvPicPr>
            <a:picLocks noChangeAspect="1"/>
          </p:cNvPicPr>
          <p:nvPr/>
        </p:nvPicPr>
        <p:blipFill>
          <a:blip r:embed="rId3"/>
          <a:stretch>
            <a:fillRect/>
          </a:stretch>
        </p:blipFill>
        <p:spPr>
          <a:xfrm>
            <a:off x="395536" y="1347614"/>
            <a:ext cx="3459846" cy="2116702"/>
          </a:xfrm>
          <a:prstGeom prst="rect">
            <a:avLst/>
          </a:prstGeom>
        </p:spPr>
      </p:pic>
      <p:sp>
        <p:nvSpPr>
          <p:cNvPr id="36" name="Rectangle 2"/>
          <p:cNvSpPr/>
          <p:nvPr/>
        </p:nvSpPr>
        <p:spPr>
          <a:xfrm>
            <a:off x="4572000" y="3184481"/>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8" name="Rectangle 2"/>
          <p:cNvSpPr/>
          <p:nvPr/>
        </p:nvSpPr>
        <p:spPr>
          <a:xfrm>
            <a:off x="4572000" y="3416683"/>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4515243" y="3183482"/>
            <a:ext cx="383438" cy="307777"/>
          </a:xfrm>
          <a:prstGeom prst="rect">
            <a:avLst/>
          </a:prstGeom>
        </p:spPr>
        <p:txBody>
          <a:bodyPr wrap="none">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05</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32" name="Rectangle 2"/>
          <p:cNvSpPr/>
          <p:nvPr/>
        </p:nvSpPr>
        <p:spPr>
          <a:xfrm>
            <a:off x="4587239" y="1352608"/>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3" name="Rectangle 62"/>
          <p:cNvSpPr>
            <a:spLocks noChangeArrowheads="1"/>
          </p:cNvSpPr>
          <p:nvPr/>
        </p:nvSpPr>
        <p:spPr bwMode="auto">
          <a:xfrm>
            <a:off x="5047244" y="1376875"/>
            <a:ext cx="520976"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kumimoji="0" lang="en-US" altLang="zh-CN" sz="1200" b="0" i="0" u="none" strike="noStrike" kern="1000" cap="none" normalizeH="0" baseline="0" dirty="0" err="1" smtClean="0">
                <a:ln>
                  <a:noFill/>
                </a:ln>
                <a:solidFill>
                  <a:schemeClr val="bg1">
                    <a:lumMod val="85000"/>
                  </a:schemeClr>
                </a:solidFill>
                <a:effectLst/>
                <a:latin typeface="微软雅黑" panose="020B0503020204020204" pitchFamily="34" charset="-122"/>
                <a:ea typeface="微软雅黑" panose="020B0503020204020204" pitchFamily="34" charset="-122"/>
              </a:rPr>
              <a:t>Git</a:t>
            </a:r>
            <a:r>
              <a:rPr kumimoji="0" lang="zh-CN" altLang="en-US" sz="1200" b="0" i="0" u="none" strike="noStrike" kern="1000" cap="none" normalizeH="0" baseline="0" dirty="0" smtClean="0">
                <a:ln>
                  <a:noFill/>
                </a:ln>
                <a:solidFill>
                  <a:schemeClr val="bg1">
                    <a:lumMod val="85000"/>
                  </a:schemeClr>
                </a:solidFill>
                <a:effectLst/>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solidFill>
                <a:schemeClr val="bg1">
                  <a:lumMod val="85000"/>
                </a:schemeClr>
              </a:solidFill>
              <a:effectLst/>
              <a:latin typeface="微软雅黑" panose="020B0503020204020204" pitchFamily="34" charset="-122"/>
              <a:ea typeface="微软雅黑" panose="020B0503020204020204" pitchFamily="34" charset="-122"/>
            </a:endParaRPr>
          </a:p>
        </p:txBody>
      </p:sp>
      <p:sp>
        <p:nvSpPr>
          <p:cNvPr id="34" name="Rectangle 2"/>
          <p:cNvSpPr/>
          <p:nvPr/>
        </p:nvSpPr>
        <p:spPr>
          <a:xfrm>
            <a:off x="4587239" y="1584810"/>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p:cNvSpPr txBox="1"/>
          <p:nvPr/>
        </p:nvSpPr>
        <p:spPr>
          <a:xfrm>
            <a:off x="4515243" y="1346079"/>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01</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39" name="Rectangle 62"/>
          <p:cNvSpPr>
            <a:spLocks noChangeArrowheads="1"/>
          </p:cNvSpPr>
          <p:nvPr/>
        </p:nvSpPr>
        <p:spPr bwMode="auto">
          <a:xfrm>
            <a:off x="4999814" y="3214626"/>
            <a:ext cx="98264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分支与冲突</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2579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安装配置与创建</a:t>
            </a:r>
            <a:endParaRPr lang="zh-CN" altLang="en-US" dirty="0"/>
          </a:p>
        </p:txBody>
      </p:sp>
      <p:sp>
        <p:nvSpPr>
          <p:cNvPr id="2" name="文本框 1"/>
          <p:cNvSpPr txBox="1"/>
          <p:nvPr/>
        </p:nvSpPr>
        <p:spPr>
          <a:xfrm>
            <a:off x="395536" y="915566"/>
            <a:ext cx="7814402" cy="3416320"/>
          </a:xfrm>
          <a:prstGeom prst="rect">
            <a:avLst/>
          </a:prstGeom>
          <a:noFill/>
        </p:spPr>
        <p:txBody>
          <a:bodyPr wrap="square" rtlCol="0">
            <a:spAutoFit/>
          </a:bodyPr>
          <a:lstStyle/>
          <a:p>
            <a:pPr marL="171450" indent="-171450">
              <a:buFont typeface="Wingdings" panose="05000000000000000000" pitchFamily="2" charset="2"/>
              <a:buChar char="l"/>
            </a:pPr>
            <a:r>
              <a:rPr lang="en-US" altLang="zh-CN" sz="1200" b="1" dirty="0" err="1" smtClean="0">
                <a:latin typeface="微软雅黑" panose="020B0503020204020204" pitchFamily="34" charset="-122"/>
                <a:ea typeface="微软雅黑" panose="020B0503020204020204" pitchFamily="34" charset="-122"/>
              </a:rPr>
              <a:t>Git</a:t>
            </a:r>
            <a:r>
              <a:rPr lang="zh-CN" altLang="en-US" sz="1200" b="1" dirty="0" smtClean="0">
                <a:latin typeface="微软雅黑" panose="020B0503020204020204" pitchFamily="34" charset="-122"/>
                <a:ea typeface="微软雅黑" panose="020B0503020204020204" pitchFamily="34" charset="-122"/>
              </a:rPr>
              <a:t>安装</a:t>
            </a:r>
            <a:endParaRPr lang="zh-CN" altLang="en-US"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Linux</a:t>
            </a:r>
            <a:r>
              <a:rPr lang="zh-CN" altLang="en-US" sz="1200" dirty="0">
                <a:latin typeface="微软雅黑" panose="020B0503020204020204" pitchFamily="34" charset="-122"/>
                <a:ea typeface="微软雅黑" panose="020B0503020204020204" pitchFamily="34" charset="-122"/>
              </a:rPr>
              <a:t>：默认已安装，或者</a:t>
            </a:r>
            <a:r>
              <a:rPr lang="en-US" altLang="zh-CN" sz="1200" dirty="0">
                <a:latin typeface="微软雅黑" panose="020B0503020204020204" pitchFamily="34" charset="-122"/>
                <a:ea typeface="微软雅黑" panose="020B0503020204020204" pitchFamily="34" charset="-122"/>
              </a:rPr>
              <a:t>yum install </a:t>
            </a:r>
            <a:r>
              <a:rPr lang="en-US" altLang="zh-CN" sz="1200" dirty="0" err="1" smtClean="0">
                <a:latin typeface="微软雅黑" panose="020B0503020204020204" pitchFamily="34" charset="-122"/>
                <a:ea typeface="微软雅黑" panose="020B0503020204020204" pitchFamily="34" charset="-122"/>
              </a:rPr>
              <a:t>Git</a:t>
            </a:r>
            <a:r>
              <a:rPr lang="zh-CN" altLang="en-US" sz="1200" dirty="0" smtClean="0">
                <a:latin typeface="微软雅黑" panose="020B0503020204020204" pitchFamily="34" charset="-122"/>
                <a:ea typeface="微软雅黑" panose="020B0503020204020204" pitchFamily="34" charset="-122"/>
              </a:rPr>
              <a:t>安装</a:t>
            </a:r>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Windows</a:t>
            </a:r>
            <a:r>
              <a:rPr lang="zh-CN" altLang="en-US" sz="1200" dirty="0">
                <a:latin typeface="微软雅黑" panose="020B0503020204020204" pitchFamily="34" charset="-122"/>
                <a:ea typeface="微软雅黑" panose="020B0503020204020204" pitchFamily="34" charset="-122"/>
              </a:rPr>
              <a:t>：官方版本可以在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官方网站下载。 打开 </a:t>
            </a:r>
            <a:r>
              <a:rPr lang="en-US" altLang="zh-CN" sz="1200" dirty="0">
                <a:latin typeface="微软雅黑" panose="020B0503020204020204" pitchFamily="34" charset="-122"/>
                <a:ea typeface="微软雅黑" panose="020B0503020204020204" pitchFamily="34" charset="-122"/>
              </a:rPr>
              <a:t>https</a:t>
            </a:r>
            <a:r>
              <a:rPr lang="en-US" altLang="zh-CN" sz="1200" dirty="0" smtClean="0">
                <a:latin typeface="微软雅黑" panose="020B0503020204020204" pitchFamily="34" charset="-122"/>
                <a:ea typeface="微软雅黑" panose="020B0503020204020204" pitchFamily="34" charset="-122"/>
              </a:rPr>
              <a:t>://Git-scm.com/download/win</a:t>
            </a:r>
            <a:r>
              <a:rPr lang="zh-CN" altLang="en-US" sz="1200" dirty="0">
                <a:latin typeface="微软雅黑" panose="020B0503020204020204" pitchFamily="34" charset="-122"/>
                <a:ea typeface="微软雅黑" panose="020B0503020204020204" pitchFamily="34" charset="-122"/>
              </a:rPr>
              <a:t>，下载会自动开始</a:t>
            </a:r>
          </a:p>
          <a:p>
            <a:endParaRPr lang="en-US" altLang="zh-CN" sz="1200" dirty="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zh-CN" altLang="en-US" sz="1200" b="1" dirty="0" smtClean="0">
                <a:latin typeface="微软雅黑" panose="020B0503020204020204" pitchFamily="34" charset="-122"/>
                <a:ea typeface="微软雅黑" panose="020B0503020204020204" pitchFamily="34" charset="-122"/>
              </a:rPr>
              <a:t>基础配置：</a:t>
            </a:r>
            <a:r>
              <a:rPr lang="zh-CN" altLang="en-US" sz="1200" b="1" dirty="0">
                <a:latin typeface="微软雅黑" panose="020B0503020204020204" pitchFamily="34" charset="-122"/>
                <a:ea typeface="微软雅黑" panose="020B0503020204020204" pitchFamily="34" charset="-122"/>
              </a:rPr>
              <a:t>用户</a:t>
            </a:r>
            <a:r>
              <a:rPr lang="zh-CN" altLang="en-US" sz="1200" b="1" dirty="0" smtClean="0">
                <a:latin typeface="微软雅黑" panose="020B0503020204020204" pitchFamily="34" charset="-122"/>
                <a:ea typeface="微软雅黑" panose="020B0503020204020204" pitchFamily="34" charset="-122"/>
              </a:rPr>
              <a:t>信息</a:t>
            </a:r>
            <a:endParaRPr lang="en-US" altLang="zh-CN" sz="1200" b="1" dirty="0" smtClean="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安装</a:t>
            </a:r>
            <a:r>
              <a:rPr lang="zh-CN" altLang="en-US" sz="1200" dirty="0">
                <a:latin typeface="微软雅黑" panose="020B0503020204020204" pitchFamily="34" charset="-122"/>
                <a:ea typeface="微软雅黑" panose="020B0503020204020204" pitchFamily="34" charset="-122"/>
              </a:rPr>
              <a:t>完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之后，要做的第一件事就是设置你的用户名和邮件</a:t>
            </a:r>
            <a:r>
              <a:rPr lang="zh-CN" altLang="en-US" sz="1200" dirty="0" smtClean="0">
                <a:latin typeface="微软雅黑" panose="020B0503020204020204" pitchFamily="34" charset="-122"/>
                <a:ea typeface="微软雅黑" panose="020B0503020204020204" pitchFamily="34" charset="-122"/>
              </a:rPr>
              <a:t>地址</a:t>
            </a:r>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--global </a:t>
            </a:r>
            <a:r>
              <a:rPr lang="en-US" altLang="zh-CN" sz="1200" dirty="0">
                <a:latin typeface="微软雅黑" panose="020B0503020204020204" pitchFamily="34" charset="-122"/>
                <a:ea typeface="微软雅黑" panose="020B0503020204020204" pitchFamily="34" charset="-122"/>
              </a:rPr>
              <a:t>user.name "John Doe"</a:t>
            </a:r>
          </a:p>
          <a:p>
            <a:r>
              <a:rPr lang="en-US" altLang="zh-CN" sz="1200" dirty="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a:t>
            </a:r>
            <a:r>
              <a:rPr lang="en-US" altLang="zh-CN" sz="1200" dirty="0">
                <a:solidFill>
                  <a:srgbClr val="FF0000"/>
                </a:solidFill>
                <a:latin typeface="微软雅黑" panose="020B0503020204020204" pitchFamily="34" charset="-122"/>
                <a:ea typeface="微软雅黑" panose="020B0503020204020204" pitchFamily="34" charset="-122"/>
              </a:rPr>
              <a:t>--global </a:t>
            </a:r>
            <a:r>
              <a:rPr lang="en-US" altLang="zh-CN" sz="1200" dirty="0" err="1">
                <a:latin typeface="微软雅黑" panose="020B0503020204020204" pitchFamily="34" charset="-122"/>
                <a:ea typeface="微软雅黑" panose="020B0503020204020204" pitchFamily="34" charset="-122"/>
              </a:rPr>
              <a:t>user.email</a:t>
            </a:r>
            <a:r>
              <a:rPr lang="en-US" altLang="zh-CN" sz="1200" dirty="0">
                <a:latin typeface="微软雅黑" panose="020B0503020204020204" pitchFamily="34" charset="-122"/>
                <a:ea typeface="微软雅黑" panose="020B0503020204020204" pitchFamily="34" charset="-122"/>
              </a:rPr>
              <a:t> </a:t>
            </a:r>
            <a:r>
              <a:rPr lang="en-US" altLang="zh-CN" sz="1200" dirty="0" smtClean="0">
                <a:latin typeface="微软雅黑" panose="020B0503020204020204" pitchFamily="34" charset="-122"/>
                <a:ea typeface="微软雅黑" panose="020B0503020204020204" pitchFamily="34" charset="-122"/>
                <a:hlinkClick r:id="rId3"/>
              </a:rPr>
              <a:t>johndoe@example.com</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pPr marL="171450" indent="-171450">
              <a:buFont typeface="Wingdings" panose="05000000000000000000" pitchFamily="2" charset="2"/>
              <a:buChar char="l"/>
            </a:pPr>
            <a:r>
              <a:rPr lang="en-US" altLang="zh-CN" sz="1200" b="1" dirty="0" err="1">
                <a:latin typeface="微软雅黑" panose="020B0503020204020204" pitchFamily="34" charset="-122"/>
                <a:ea typeface="微软雅黑" panose="020B0503020204020204" pitchFamily="34" charset="-122"/>
              </a:rPr>
              <a:t>Config</a:t>
            </a:r>
            <a:r>
              <a:rPr lang="zh-CN" altLang="en-US" sz="1200" b="1" dirty="0">
                <a:latin typeface="微软雅黑" panose="020B0503020204020204" pitchFamily="34" charset="-122"/>
                <a:ea typeface="微软雅黑" panose="020B0503020204020204" pitchFamily="34" charset="-122"/>
              </a:rPr>
              <a:t>的三个作用域</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 local    </a:t>
            </a:r>
            <a:r>
              <a:rPr lang="zh-CN" altLang="en-US" sz="1200" dirty="0">
                <a:latin typeface="微软雅黑" panose="020B0503020204020204" pitchFamily="34" charset="-122"/>
                <a:ea typeface="微软雅黑" panose="020B0503020204020204" pitchFamily="34" charset="-122"/>
              </a:rPr>
              <a:t>默认只对某个仓库有效</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 global  </a:t>
            </a:r>
            <a:r>
              <a:rPr lang="zh-CN" altLang="en-US" sz="1200" dirty="0">
                <a:latin typeface="微软雅黑" panose="020B0503020204020204" pitchFamily="34" charset="-122"/>
                <a:ea typeface="微软雅黑" panose="020B0503020204020204" pitchFamily="34" charset="-122"/>
              </a:rPr>
              <a:t>对当前用户的所有仓库</a:t>
            </a:r>
            <a:r>
              <a:rPr lang="zh-CN" altLang="en-US" sz="1200" dirty="0" smtClean="0">
                <a:latin typeface="微软雅黑" panose="020B0503020204020204" pitchFamily="34" charset="-122"/>
                <a:ea typeface="微软雅黑" panose="020B0503020204020204" pitchFamily="34" charset="-122"/>
              </a:rPr>
              <a:t>有效，推荐最常用</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config</a:t>
            </a:r>
            <a:r>
              <a:rPr lang="en-US" altLang="zh-CN" sz="1200" dirty="0">
                <a:latin typeface="微软雅黑" panose="020B0503020204020204" pitchFamily="34" charset="-122"/>
                <a:ea typeface="微软雅黑" panose="020B0503020204020204" pitchFamily="34" charset="-122"/>
              </a:rPr>
              <a:t> -- system   </a:t>
            </a:r>
            <a:r>
              <a:rPr lang="zh-CN" altLang="en-US" sz="1200" dirty="0">
                <a:latin typeface="微软雅黑" panose="020B0503020204020204" pitchFamily="34" charset="-122"/>
                <a:ea typeface="微软雅黑" panose="020B0503020204020204" pitchFamily="34" charset="-122"/>
              </a:rPr>
              <a:t>对系统登录的所有用户</a:t>
            </a:r>
            <a:r>
              <a:rPr lang="zh-CN" altLang="en-US" sz="1200" dirty="0" smtClean="0">
                <a:latin typeface="微软雅黑" panose="020B0503020204020204" pitchFamily="34" charset="-122"/>
                <a:ea typeface="微软雅黑" panose="020B0503020204020204" pitchFamily="34" charset="-122"/>
              </a:rPr>
              <a:t>有效，不常用</a:t>
            </a:r>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smtClean="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0677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仓库</a:t>
            </a:r>
            <a:r>
              <a:rPr lang="zh-CN" altLang="en-US" dirty="0"/>
              <a:t>创建</a:t>
            </a:r>
          </a:p>
        </p:txBody>
      </p:sp>
      <p:sp>
        <p:nvSpPr>
          <p:cNvPr id="2" name="文本框 1"/>
          <p:cNvSpPr txBox="1"/>
          <p:nvPr/>
        </p:nvSpPr>
        <p:spPr>
          <a:xfrm>
            <a:off x="323528" y="915566"/>
            <a:ext cx="4248472" cy="2492990"/>
          </a:xfrm>
          <a:prstGeom prst="rect">
            <a:avLst/>
          </a:prstGeom>
          <a:noFill/>
        </p:spPr>
        <p:txBody>
          <a:bodyPr wrap="square" rtlCol="0">
            <a:spAutoFit/>
          </a:bodyPr>
          <a:lstStyle/>
          <a:p>
            <a:pPr marL="171450" indent="-171450">
              <a:buFont typeface="Wingdings" panose="05000000000000000000" pitchFamily="2" charset="2"/>
              <a:buChar char="l"/>
            </a:pPr>
            <a:r>
              <a:rPr lang="zh-CN" altLang="en-US" sz="1200" b="1" dirty="0">
                <a:latin typeface="微软雅黑" panose="020B0503020204020204" pitchFamily="34" charset="-122"/>
                <a:ea typeface="微软雅黑" panose="020B0503020204020204" pitchFamily="34" charset="-122"/>
              </a:rPr>
              <a:t>两种</a:t>
            </a:r>
            <a:r>
              <a:rPr lang="zh-CN" altLang="en-US" sz="1200" b="1" dirty="0" smtClean="0">
                <a:latin typeface="微软雅黑" panose="020B0503020204020204" pitchFamily="34" charset="-122"/>
                <a:ea typeface="微软雅黑" panose="020B0503020204020204" pitchFamily="34" charset="-122"/>
              </a:rPr>
              <a:t>场景</a:t>
            </a:r>
            <a:endParaRPr lang="en-US" altLang="zh-CN" sz="1200" b="1" dirty="0" smtClean="0">
              <a:latin typeface="微软雅黑" panose="020B0503020204020204" pitchFamily="34" charset="-122"/>
              <a:ea typeface="微软雅黑" panose="020B0503020204020204" pitchFamily="34" charset="-122"/>
            </a:endParaRPr>
          </a:p>
          <a:p>
            <a:pPr marL="228600" indent="-228600">
              <a:buFont typeface="+mj-lt"/>
              <a:buAutoNum type="arabicPeriod"/>
            </a:pPr>
            <a:r>
              <a:rPr lang="zh-CN" altLang="en-US" sz="1200" b="1" dirty="0">
                <a:latin typeface="微软雅黑" panose="020B0503020204020204" pitchFamily="34" charset="-122"/>
                <a:ea typeface="微软雅黑" panose="020B0503020204020204" pitchFamily="34" charset="-122"/>
              </a:rPr>
              <a:t>把已有的项目代码</a:t>
            </a:r>
            <a:r>
              <a:rPr lang="zh-CN" altLang="en-US" sz="1200" b="1" dirty="0" smtClean="0">
                <a:latin typeface="微软雅黑" panose="020B0503020204020204" pitchFamily="34" charset="-122"/>
                <a:ea typeface="微软雅黑" panose="020B0503020204020204" pitchFamily="34" charset="-122"/>
              </a:rPr>
              <a:t>纳入</a:t>
            </a:r>
            <a:r>
              <a:rPr lang="en-US" altLang="zh-CN" sz="1200" b="1" dirty="0" err="1" smtClean="0">
                <a:latin typeface="微软雅黑" panose="020B0503020204020204" pitchFamily="34" charset="-122"/>
                <a:ea typeface="微软雅黑" panose="020B0503020204020204" pitchFamily="34" charset="-122"/>
              </a:rPr>
              <a:t>Git</a:t>
            </a:r>
            <a:r>
              <a:rPr lang="zh-CN" altLang="en-US" sz="1200" b="1" dirty="0" smtClean="0">
                <a:latin typeface="微软雅黑" panose="020B0503020204020204" pitchFamily="34" charset="-122"/>
                <a:ea typeface="微软雅黑" panose="020B0503020204020204" pitchFamily="34" charset="-122"/>
              </a:rPr>
              <a:t>管理</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$cd </a:t>
            </a:r>
            <a:r>
              <a:rPr lang="zh-CN" altLang="en-US" sz="1200" dirty="0">
                <a:latin typeface="微软雅黑" panose="020B0503020204020204" pitchFamily="34" charset="-122"/>
                <a:ea typeface="微软雅黑" panose="020B0503020204020204" pitchFamily="34" charset="-122"/>
              </a:rPr>
              <a:t>项目代码所在的文件夹</a:t>
            </a:r>
            <a:endParaRPr lang="en-US" altLang="zh-CN" sz="1200" dirty="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init</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a:t>
            </a:r>
          </a:p>
          <a:p>
            <a:endParaRPr lang="en-US" altLang="zh-CN" sz="1200" dirty="0">
              <a:latin typeface="微软雅黑" panose="020B0503020204020204" pitchFamily="34" charset="-122"/>
              <a:ea typeface="微软雅黑" panose="020B0503020204020204" pitchFamily="34" charset="-122"/>
            </a:endParaRPr>
          </a:p>
          <a:p>
            <a:pPr marL="228600" indent="-228600">
              <a:buFont typeface="+mj-lt"/>
              <a:buAutoNum type="arabicPeriod" startAt="2"/>
            </a:pPr>
            <a:r>
              <a:rPr lang="zh-CN" altLang="en-US" sz="1200" b="1" dirty="0">
                <a:latin typeface="微软雅黑" panose="020B0503020204020204" pitchFamily="34" charset="-122"/>
                <a:ea typeface="微软雅黑" panose="020B0503020204020204" pitchFamily="34" charset="-122"/>
              </a:rPr>
              <a:t>新建项目直接</a:t>
            </a:r>
            <a:r>
              <a:rPr lang="zh-CN" altLang="en-US" sz="1200" b="1" dirty="0" smtClean="0">
                <a:latin typeface="微软雅黑" panose="020B0503020204020204" pitchFamily="34" charset="-122"/>
                <a:ea typeface="微软雅黑" panose="020B0503020204020204" pitchFamily="34" charset="-122"/>
              </a:rPr>
              <a:t>使用</a:t>
            </a:r>
            <a:r>
              <a:rPr lang="en-US" altLang="zh-CN" sz="1200" b="1" dirty="0" err="1" smtClean="0">
                <a:latin typeface="微软雅黑" panose="020B0503020204020204" pitchFamily="34" charset="-122"/>
                <a:ea typeface="微软雅黑" panose="020B0503020204020204" pitchFamily="34" charset="-122"/>
              </a:rPr>
              <a:t>Git</a:t>
            </a:r>
            <a:r>
              <a:rPr lang="zh-CN" altLang="en-US" sz="1200" b="1" dirty="0" smtClean="0">
                <a:latin typeface="微软雅黑" panose="020B0503020204020204" pitchFamily="34" charset="-122"/>
                <a:ea typeface="微软雅黑" panose="020B0503020204020204" pitchFamily="34" charset="-122"/>
              </a:rPr>
              <a:t>管理</a:t>
            </a:r>
            <a:endParaRPr lang="en-US" altLang="zh-CN" sz="1200" b="1"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cd </a:t>
            </a:r>
            <a:r>
              <a:rPr lang="zh-CN" altLang="en-US" sz="1200" dirty="0">
                <a:latin typeface="微软雅黑" panose="020B0503020204020204" pitchFamily="34" charset="-122"/>
                <a:ea typeface="微软雅黑" panose="020B0503020204020204" pitchFamily="34" charset="-122"/>
              </a:rPr>
              <a:t>某个文件夹</a:t>
            </a:r>
            <a:endParaRPr lang="en-US" altLang="zh-CN" sz="1200" dirty="0">
              <a:latin typeface="微软雅黑" panose="020B0503020204020204" pitchFamily="34" charset="-122"/>
              <a:ea typeface="微软雅黑" panose="020B0503020204020204" pitchFamily="34" charset="-122"/>
            </a:endParaRPr>
          </a:p>
          <a:p>
            <a:r>
              <a:rPr lang="en-US" altLang="zh-CN" sz="1200" dirty="0" smtClean="0">
                <a:latin typeface="微软雅黑" panose="020B0503020204020204" pitchFamily="34" charset="-122"/>
                <a:ea typeface="微软雅黑" panose="020B0503020204020204" pitchFamily="34" charset="-122"/>
              </a:rPr>
              <a:t>$</a:t>
            </a:r>
            <a:r>
              <a:rPr lang="en-US" altLang="zh-CN" sz="1200" dirty="0" err="1" smtClean="0">
                <a:latin typeface="微软雅黑" panose="020B0503020204020204" pitchFamily="34" charset="-122"/>
                <a:ea typeface="微软雅黑" panose="020B0503020204020204" pitchFamily="34" charset="-122"/>
              </a:rPr>
              <a:t>Git</a:t>
            </a:r>
            <a:r>
              <a:rPr lang="en-US" altLang="zh-CN" sz="1200" dirty="0" smtClean="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init</a:t>
            </a:r>
            <a:r>
              <a:rPr lang="en-US" altLang="zh-CN" sz="1200" dirty="0">
                <a:latin typeface="微软雅黑" panose="020B0503020204020204" pitchFamily="34" charset="-122"/>
                <a:ea typeface="微软雅黑" panose="020B0503020204020204" pitchFamily="34" charset="-122"/>
              </a:rPr>
              <a:t> </a:t>
            </a:r>
            <a:r>
              <a:rPr lang="en-US" altLang="zh-CN" sz="1200" dirty="0" err="1">
                <a:latin typeface="微软雅黑" panose="020B0503020204020204" pitchFamily="34" charset="-122"/>
                <a:ea typeface="微软雅黑" panose="020B0503020204020204" pitchFamily="34" charset="-122"/>
              </a:rPr>
              <a:t>your_project</a:t>
            </a: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会在路径下创建和项目名称同名的文件夹</a:t>
            </a:r>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 cd </a:t>
            </a:r>
            <a:r>
              <a:rPr lang="en-US" altLang="zh-CN" sz="1200" dirty="0" err="1">
                <a:latin typeface="微软雅黑" panose="020B0503020204020204" pitchFamily="34" charset="-122"/>
                <a:ea typeface="微软雅黑" panose="020B0503020204020204" pitchFamily="34" charset="-122"/>
              </a:rPr>
              <a:t>your_project</a:t>
            </a:r>
            <a:r>
              <a:rPr lang="en-US" altLang="zh-CN" sz="1200" dirty="0">
                <a:latin typeface="微软雅黑" panose="020B0503020204020204" pitchFamily="34" charset="-122"/>
                <a:ea typeface="微软雅黑" panose="020B0503020204020204" pitchFamily="34" charset="-122"/>
              </a:rPr>
              <a:t> </a:t>
            </a:r>
          </a:p>
          <a:p>
            <a:pPr marL="171450" indent="-171450">
              <a:buFont typeface="Wingdings" panose="05000000000000000000" pitchFamily="2" charset="2"/>
              <a:buChar char="l"/>
            </a:pPr>
            <a:endParaRPr lang="en-US" altLang="zh-CN" sz="1200" b="1"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395536" y="3651870"/>
            <a:ext cx="2754280" cy="246221"/>
          </a:xfrm>
          <a:prstGeom prst="rect">
            <a:avLst/>
          </a:prstGeom>
          <a:noFill/>
        </p:spPr>
        <p:txBody>
          <a:bodyPr wrap="none" rtlCol="0">
            <a:spAutoFit/>
          </a:bodyPr>
          <a:lstStyle/>
          <a:p>
            <a:r>
              <a:rPr kumimoji="1" lang="en-US" altLang="zh-CN" sz="1000" dirty="0" err="1" smtClean="0">
                <a:latin typeface="Microsoft YaHei" charset="0"/>
                <a:ea typeface="Microsoft YaHei" charset="0"/>
                <a:cs typeface="Microsoft YaHei" charset="0"/>
              </a:rPr>
              <a:t>Git</a:t>
            </a:r>
            <a:r>
              <a:rPr kumimoji="1" lang="zh-CN" altLang="en-US" sz="1000" dirty="0" smtClean="0">
                <a:latin typeface="Microsoft YaHei" charset="0"/>
                <a:ea typeface="Microsoft YaHei" charset="0"/>
                <a:cs typeface="Microsoft YaHei" charset="0"/>
              </a:rPr>
              <a:t>文档：</a:t>
            </a:r>
            <a:r>
              <a:rPr kumimoji="1" lang="en-US" altLang="zh-CN" sz="1000" dirty="0">
                <a:latin typeface="Microsoft YaHei" charset="0"/>
                <a:ea typeface="Microsoft YaHei" charset="0"/>
                <a:cs typeface="Microsoft YaHei" charset="0"/>
              </a:rPr>
              <a:t>https</a:t>
            </a:r>
            <a:r>
              <a:rPr kumimoji="1" lang="en-US" altLang="zh-CN" sz="1000" dirty="0" smtClean="0">
                <a:latin typeface="Microsoft YaHei" charset="0"/>
                <a:ea typeface="Microsoft YaHei" charset="0"/>
                <a:cs typeface="Microsoft YaHei" charset="0"/>
              </a:rPr>
              <a:t>://Git-scm.com/book/zh/v2</a:t>
            </a:r>
            <a:endParaRPr kumimoji="1" lang="zh-CN" altLang="en-US" sz="1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724677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常用</a:t>
            </a:r>
            <a:r>
              <a:rPr lang="zh-CN" altLang="en-US" dirty="0"/>
              <a:t>操作</a:t>
            </a:r>
          </a:p>
        </p:txBody>
      </p:sp>
      <p:pic>
        <p:nvPicPr>
          <p:cNvPr id="4" name="图片 3"/>
          <p:cNvPicPr>
            <a:picLocks noChangeAspect="1"/>
          </p:cNvPicPr>
          <p:nvPr/>
        </p:nvPicPr>
        <p:blipFill>
          <a:blip r:embed="rId2"/>
          <a:stretch>
            <a:fillRect/>
          </a:stretch>
        </p:blipFill>
        <p:spPr>
          <a:xfrm>
            <a:off x="323528" y="915566"/>
            <a:ext cx="7776864" cy="2256087"/>
          </a:xfrm>
          <a:prstGeom prst="rect">
            <a:avLst/>
          </a:prstGeom>
        </p:spPr>
      </p:pic>
      <p:sp>
        <p:nvSpPr>
          <p:cNvPr id="2" name="Rectangle 1"/>
          <p:cNvSpPr>
            <a:spLocks noChangeArrowheads="1"/>
          </p:cNvSpPr>
          <p:nvPr/>
        </p:nvSpPr>
        <p:spPr bwMode="auto">
          <a:xfrm>
            <a:off x="251520" y="3626028"/>
            <a:ext cx="8361263"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333333"/>
                </a:solidFill>
                <a:effectLst/>
                <a:latin typeface="微软雅黑" panose="020B0503020204020204" pitchFamily="34" charset="-122"/>
                <a:ea typeface="微软雅黑" panose="020B0503020204020204" pitchFamily="34" charset="-122"/>
              </a:rPr>
              <a:t>Git</a:t>
            </a:r>
            <a:r>
              <a:rPr kumimoji="0" lang="zh-CN" altLang="zh-CN" sz="11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fetch是将远程主机的最新内容拉到本地，用户在检查了以后决定是否合并到工作本机分支中。</a:t>
            </a:r>
            <a:endParaRPr kumimoji="0" lang="zh-CN" altLang="zh-CN" sz="11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err="1" smtClean="0">
                <a:ln>
                  <a:noFill/>
                </a:ln>
                <a:solidFill>
                  <a:srgbClr val="333333"/>
                </a:solidFill>
                <a:effectLst/>
                <a:latin typeface="微软雅黑" panose="020B0503020204020204" pitchFamily="34" charset="-122"/>
                <a:ea typeface="微软雅黑" panose="020B0503020204020204" pitchFamily="34" charset="-122"/>
              </a:rPr>
              <a:t>Git</a:t>
            </a:r>
            <a:r>
              <a:rPr kumimoji="0" lang="zh-CN" altLang="zh-CN" sz="11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pull 则是将远程主机的最新内容拉下来后直接合并，即：</a:t>
            </a:r>
            <a:r>
              <a:rPr kumimoji="0" lang="en-US" altLang="zh-CN" sz="1100" b="0" i="0" u="none" strike="noStrike" cap="none" normalizeH="0" baseline="0" dirty="0" err="1" smtClean="0">
                <a:ln>
                  <a:noFill/>
                </a:ln>
                <a:solidFill>
                  <a:srgbClr val="333333"/>
                </a:solidFill>
                <a:effectLst/>
                <a:latin typeface="微软雅黑" panose="020B0503020204020204" pitchFamily="34" charset="-122"/>
                <a:ea typeface="微软雅黑" panose="020B0503020204020204" pitchFamily="34" charset="-122"/>
              </a:rPr>
              <a:t>Git</a:t>
            </a:r>
            <a:r>
              <a:rPr kumimoji="0" lang="zh-CN" altLang="zh-CN" sz="11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pull = </a:t>
            </a:r>
            <a:r>
              <a:rPr kumimoji="0" lang="en-US" altLang="zh-CN" sz="1100" b="0" i="0" u="none" strike="noStrike" cap="none" normalizeH="0" baseline="0" dirty="0" err="1" smtClean="0">
                <a:ln>
                  <a:noFill/>
                </a:ln>
                <a:solidFill>
                  <a:srgbClr val="333333"/>
                </a:solidFill>
                <a:effectLst/>
                <a:latin typeface="微软雅黑" panose="020B0503020204020204" pitchFamily="34" charset="-122"/>
                <a:ea typeface="微软雅黑" panose="020B0503020204020204" pitchFamily="34" charset="-122"/>
              </a:rPr>
              <a:t>Git</a:t>
            </a:r>
            <a:r>
              <a:rPr kumimoji="0" lang="zh-CN" altLang="zh-CN" sz="11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fetch + </a:t>
            </a:r>
            <a:r>
              <a:rPr kumimoji="0" lang="en-US" altLang="zh-CN" sz="1100" b="0" i="0" u="none" strike="noStrike" cap="none" normalizeH="0" baseline="0" dirty="0" err="1" smtClean="0">
                <a:ln>
                  <a:noFill/>
                </a:ln>
                <a:solidFill>
                  <a:srgbClr val="333333"/>
                </a:solidFill>
                <a:effectLst/>
                <a:latin typeface="微软雅黑" panose="020B0503020204020204" pitchFamily="34" charset="-122"/>
                <a:ea typeface="微软雅黑" panose="020B0503020204020204" pitchFamily="34" charset="-122"/>
              </a:rPr>
              <a:t>Git</a:t>
            </a:r>
            <a:r>
              <a:rPr kumimoji="0" lang="zh-CN" altLang="zh-CN" sz="1100" b="0" i="0" u="none" strike="noStrike" cap="none" normalizeH="0" baseline="0" dirty="0" smtClean="0">
                <a:ln>
                  <a:noFill/>
                </a:ln>
                <a:solidFill>
                  <a:srgbClr val="333333"/>
                </a:solidFill>
                <a:effectLst/>
                <a:latin typeface="微软雅黑" panose="020B0503020204020204" pitchFamily="34" charset="-122"/>
                <a:ea typeface="微软雅黑" panose="020B0503020204020204" pitchFamily="34" charset="-122"/>
              </a:rPr>
              <a:t> merge，这样可能会产生冲突，需要手动解决。</a:t>
            </a:r>
            <a:endParaRPr kumimoji="0" lang="zh-CN" altLang="zh-CN" sz="11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5535332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p:nvPr/>
        </p:nvSpPr>
        <p:spPr>
          <a:xfrm>
            <a:off x="4572000" y="1427605"/>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9" name="Rectangle 2"/>
          <p:cNvSpPr/>
          <p:nvPr/>
        </p:nvSpPr>
        <p:spPr>
          <a:xfrm>
            <a:off x="4572000" y="1659807"/>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7" name="文本框 16"/>
          <p:cNvSpPr txBox="1"/>
          <p:nvPr/>
        </p:nvSpPr>
        <p:spPr>
          <a:xfrm>
            <a:off x="4516170" y="1376297"/>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01</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0" name="Rectangle 2"/>
          <p:cNvSpPr/>
          <p:nvPr/>
        </p:nvSpPr>
        <p:spPr>
          <a:xfrm>
            <a:off x="4572000" y="1875831"/>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
          <p:cNvSpPr/>
          <p:nvPr/>
        </p:nvSpPr>
        <p:spPr>
          <a:xfrm>
            <a:off x="4572000" y="2307879"/>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Rectangle 2"/>
          <p:cNvSpPr/>
          <p:nvPr/>
        </p:nvSpPr>
        <p:spPr>
          <a:xfrm>
            <a:off x="4572000" y="2756105"/>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文本框 20"/>
          <p:cNvSpPr txBox="1"/>
          <p:nvPr/>
        </p:nvSpPr>
        <p:spPr>
          <a:xfrm>
            <a:off x="4516170" y="1880353"/>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02</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5" name="文本框 24"/>
          <p:cNvSpPr txBox="1"/>
          <p:nvPr/>
        </p:nvSpPr>
        <p:spPr>
          <a:xfrm>
            <a:off x="4516170" y="2312401"/>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03</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9" name="文本框 28"/>
          <p:cNvSpPr txBox="1"/>
          <p:nvPr/>
        </p:nvSpPr>
        <p:spPr>
          <a:xfrm>
            <a:off x="4516170" y="2744449"/>
            <a:ext cx="383438" cy="523220"/>
          </a:xfrm>
          <a:prstGeom prst="rect">
            <a:avLst/>
          </a:prstGeom>
          <a:noFill/>
        </p:spPr>
        <p:txBody>
          <a:bodyPr wrap="none" rtlCol="0">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04</a:t>
            </a:r>
            <a:endParaRPr kumimoji="1" lang="zh-CN" altLang="en-US" sz="1400" dirty="0">
              <a:solidFill>
                <a:schemeClr val="bg1"/>
              </a:solidFill>
              <a:latin typeface="Microsoft Sans Serif" panose="020B0604020202020204"/>
              <a:ea typeface="huxiaobo-gdh"/>
              <a:cs typeface="Microsoft Sans Serif" panose="020B0604020202020204"/>
            </a:endParaRPr>
          </a:p>
          <a:p>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18" name="Rectangle 62"/>
          <p:cNvSpPr>
            <a:spLocks noChangeArrowheads="1"/>
          </p:cNvSpPr>
          <p:nvPr/>
        </p:nvSpPr>
        <p:spPr bwMode="auto">
          <a:xfrm>
            <a:off x="4998906" y="1463507"/>
            <a:ext cx="520976"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kumimoji="0" lang="en-US" altLang="zh-CN" sz="1200" b="0" i="0" u="none" strike="noStrike" kern="1000" cap="none" normalizeH="0" baseline="0" dirty="0" err="1" smtClean="0">
                <a:ln>
                  <a:noFill/>
                </a:ln>
                <a:solidFill>
                  <a:schemeClr val="tx1"/>
                </a:solidFill>
                <a:effectLst/>
                <a:latin typeface="微软雅黑" panose="020B0503020204020204" pitchFamily="34" charset="-122"/>
                <a:ea typeface="微软雅黑" panose="020B0503020204020204" pitchFamily="34" charset="-122"/>
              </a:rPr>
              <a:t>Git</a:t>
            </a:r>
            <a:r>
              <a:rPr kumimoji="0" lang="zh-CN" altLang="en-US" sz="1200" b="0" i="0" u="none" strike="noStrike" kern="1000"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22" name="Rectangle 62"/>
          <p:cNvSpPr>
            <a:spLocks noChangeArrowheads="1"/>
          </p:cNvSpPr>
          <p:nvPr/>
        </p:nvSpPr>
        <p:spPr bwMode="auto">
          <a:xfrm>
            <a:off x="4999814" y="1893771"/>
            <a:ext cx="137217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smtClean="0">
                <a:latin typeface="微软雅黑" panose="020B0503020204020204" pitchFamily="34" charset="-122"/>
                <a:ea typeface="微软雅黑" panose="020B0503020204020204" pitchFamily="34" charset="-122"/>
              </a:rPr>
              <a:t>GitHub/</a:t>
            </a:r>
            <a:r>
              <a:rPr lang="en-US" altLang="zh-CN" sz="1200" kern="1000" dirty="0" err="1" smtClean="0">
                <a:latin typeface="微软雅黑" panose="020B0503020204020204" pitchFamily="34" charset="-122"/>
                <a:ea typeface="微软雅黑" panose="020B0503020204020204" pitchFamily="34" charset="-122"/>
              </a:rPr>
              <a:t>GitLab</a:t>
            </a:r>
            <a:r>
              <a:rPr lang="zh-CN" altLang="en-US" sz="1200" kern="1000" dirty="0" smtClean="0">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effectLst/>
              <a:latin typeface="微软雅黑" panose="020B0503020204020204" pitchFamily="34" charset="-122"/>
              <a:ea typeface="微软雅黑" panose="020B0503020204020204" pitchFamily="34" charset="-122"/>
            </a:endParaRPr>
          </a:p>
        </p:txBody>
      </p:sp>
      <p:sp>
        <p:nvSpPr>
          <p:cNvPr id="23" name="Rectangle 2"/>
          <p:cNvSpPr/>
          <p:nvPr/>
        </p:nvSpPr>
        <p:spPr>
          <a:xfrm>
            <a:off x="4572000" y="2108033"/>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p:cNvSpPr>
            <a:spLocks noChangeArrowheads="1"/>
          </p:cNvSpPr>
          <p:nvPr/>
        </p:nvSpPr>
        <p:spPr bwMode="auto">
          <a:xfrm>
            <a:off x="4999814" y="2345603"/>
            <a:ext cx="1598194"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latin typeface="微软雅黑" panose="020B0503020204020204" pitchFamily="34" charset="-122"/>
                <a:ea typeface="微软雅黑" panose="020B0503020204020204" pitchFamily="34" charset="-122"/>
              </a:rPr>
              <a:t>Git</a:t>
            </a:r>
            <a:r>
              <a:rPr lang="zh-CN" altLang="en-US" sz="1200" kern="1000" dirty="0" smtClean="0">
                <a:latin typeface="微软雅黑" panose="020B0503020204020204" pitchFamily="34" charset="-122"/>
                <a:ea typeface="微软雅黑" panose="020B0503020204020204" pitchFamily="34" charset="-122"/>
              </a:rPr>
              <a:t>常用</a:t>
            </a:r>
            <a:r>
              <a:rPr lang="zh-CN" altLang="en-US" sz="1200" kern="1000" dirty="0">
                <a:latin typeface="微软雅黑" panose="020B0503020204020204" pitchFamily="34" charset="-122"/>
                <a:ea typeface="微软雅黑" panose="020B0503020204020204" pitchFamily="34" charset="-122"/>
              </a:rPr>
              <a:t>图形化工具介绍</a:t>
            </a:r>
          </a:p>
        </p:txBody>
      </p:sp>
      <p:sp>
        <p:nvSpPr>
          <p:cNvPr id="27" name="Rectangle 2"/>
          <p:cNvSpPr/>
          <p:nvPr/>
        </p:nvSpPr>
        <p:spPr>
          <a:xfrm>
            <a:off x="4572000" y="2540081"/>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62"/>
          <p:cNvSpPr>
            <a:spLocks noChangeArrowheads="1"/>
          </p:cNvSpPr>
          <p:nvPr/>
        </p:nvSpPr>
        <p:spPr bwMode="auto">
          <a:xfrm>
            <a:off x="4999814" y="2787181"/>
            <a:ext cx="1290418"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latin typeface="微软雅黑" panose="020B0503020204020204" pitchFamily="34" charset="-122"/>
                <a:ea typeface="微软雅黑" panose="020B0503020204020204" pitchFamily="34" charset="-122"/>
              </a:rPr>
              <a:t>Git</a:t>
            </a:r>
            <a:r>
              <a:rPr lang="zh-CN" altLang="en-US" sz="1200" kern="1000" dirty="0" smtClean="0">
                <a:latin typeface="微软雅黑" panose="020B0503020204020204" pitchFamily="34" charset="-122"/>
                <a:ea typeface="微软雅黑" panose="020B0503020204020204" pitchFamily="34" charset="-122"/>
              </a:rPr>
              <a:t>安装配置与操作</a:t>
            </a:r>
            <a:endParaRPr kumimoji="0" lang="zh-CN" altLang="zh-CN" sz="1200" b="0" i="0" u="none" strike="noStrike" kern="1000" cap="none" normalizeH="0" baseline="0" dirty="0">
              <a:ln>
                <a:noFill/>
              </a:ln>
              <a:effectLst/>
              <a:latin typeface="微软雅黑" panose="020B0503020204020204" pitchFamily="34" charset="-122"/>
              <a:ea typeface="微软雅黑" panose="020B0503020204020204" pitchFamily="34" charset="-122"/>
            </a:endParaRPr>
          </a:p>
        </p:txBody>
      </p:sp>
      <p:sp>
        <p:nvSpPr>
          <p:cNvPr id="31" name="Rectangle 2"/>
          <p:cNvSpPr/>
          <p:nvPr/>
        </p:nvSpPr>
        <p:spPr>
          <a:xfrm>
            <a:off x="4572000" y="2988307"/>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图片 34">
            <a:extLst>
              <a:ext uri="{FF2B5EF4-FFF2-40B4-BE49-F238E27FC236}">
                <a16:creationId xmlns="" xmlns:a16="http://schemas.microsoft.com/office/drawing/2014/main" id="{9E7D03F0-D6A8-4517-A462-47601D4F0A90}"/>
              </a:ext>
            </a:extLst>
          </p:cNvPr>
          <p:cNvPicPr>
            <a:picLocks noChangeAspect="1"/>
          </p:cNvPicPr>
          <p:nvPr/>
        </p:nvPicPr>
        <p:blipFill>
          <a:blip r:embed="rId3"/>
          <a:stretch>
            <a:fillRect/>
          </a:stretch>
        </p:blipFill>
        <p:spPr>
          <a:xfrm>
            <a:off x="395536" y="1347614"/>
            <a:ext cx="3459846" cy="2116702"/>
          </a:xfrm>
          <a:prstGeom prst="rect">
            <a:avLst/>
          </a:prstGeom>
        </p:spPr>
      </p:pic>
      <p:sp>
        <p:nvSpPr>
          <p:cNvPr id="36" name="Rectangle 2"/>
          <p:cNvSpPr/>
          <p:nvPr/>
        </p:nvSpPr>
        <p:spPr>
          <a:xfrm>
            <a:off x="4572000" y="3184481"/>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62"/>
          <p:cNvSpPr>
            <a:spLocks noChangeArrowheads="1"/>
          </p:cNvSpPr>
          <p:nvPr/>
        </p:nvSpPr>
        <p:spPr bwMode="auto">
          <a:xfrm>
            <a:off x="4998906" y="3199885"/>
            <a:ext cx="98264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latin typeface="微软雅黑" panose="020B0503020204020204" pitchFamily="34" charset="-122"/>
                <a:ea typeface="微软雅黑" panose="020B0503020204020204" pitchFamily="34" charset="-122"/>
              </a:rPr>
              <a:t>Git</a:t>
            </a:r>
            <a:r>
              <a:rPr lang="zh-CN" altLang="en-US" sz="1200" kern="1000" dirty="0" smtClean="0">
                <a:latin typeface="微软雅黑" panose="020B0503020204020204" pitchFamily="34" charset="-122"/>
                <a:ea typeface="微软雅黑" panose="020B0503020204020204" pitchFamily="34" charset="-122"/>
              </a:rPr>
              <a:t>分支与冲突</a:t>
            </a:r>
            <a:endParaRPr kumimoji="0" lang="zh-CN" altLang="zh-CN" sz="1200" b="0" i="0" u="none" strike="noStrike" kern="1000" cap="none" normalizeH="0" baseline="0" dirty="0">
              <a:ln>
                <a:noFill/>
              </a:ln>
              <a:effectLst/>
              <a:latin typeface="微软雅黑" panose="020B0503020204020204" pitchFamily="34" charset="-122"/>
              <a:ea typeface="微软雅黑" panose="020B0503020204020204" pitchFamily="34" charset="-122"/>
            </a:endParaRPr>
          </a:p>
        </p:txBody>
      </p:sp>
      <p:sp>
        <p:nvSpPr>
          <p:cNvPr id="38" name="Rectangle 2"/>
          <p:cNvSpPr/>
          <p:nvPr/>
        </p:nvSpPr>
        <p:spPr>
          <a:xfrm>
            <a:off x="4572000" y="3416683"/>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4487316" y="3157510"/>
            <a:ext cx="383438" cy="307777"/>
          </a:xfrm>
          <a:prstGeom prst="rect">
            <a:avLst/>
          </a:prstGeom>
        </p:spPr>
        <p:txBody>
          <a:bodyPr wrap="none">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05</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Tree>
    <p:extLst>
      <p:ext uri="{BB962C8B-B14F-4D97-AF65-F5344CB8AC3E}">
        <p14:creationId xmlns:p14="http://schemas.microsoft.com/office/powerpoint/2010/main" val="3676012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4"/>
          <p:cNvSpPr/>
          <p:nvPr/>
        </p:nvSpPr>
        <p:spPr>
          <a:xfrm>
            <a:off x="3404" y="1110050"/>
            <a:ext cx="2295000" cy="2297125"/>
          </a:xfrm>
          <a:prstGeom prst="rect">
            <a:avLst/>
          </a:prstGeom>
          <a:solidFill>
            <a:srgbClr val="EA545D"/>
          </a:solidFill>
          <a:ln w="6350" cap="flat" cmpd="sng" algn="ctr">
            <a:noFill/>
            <a:prstDash val="solid"/>
            <a:miter lim="800000"/>
          </a:ln>
          <a:effectLst/>
        </p:spPr>
        <p:txBody>
          <a:bodyPr lIns="68570" tIns="34287" rIns="68570" bIns="34287" rtlCol="0" anchor="ctr"/>
          <a:lstStyle/>
          <a:p>
            <a:pPr defTabSz="913765" fontAlgn="auto">
              <a:spcBef>
                <a:spcPts val="0"/>
              </a:spcBef>
              <a:spcAft>
                <a:spcPts val="0"/>
              </a:spcAft>
            </a:pPr>
            <a:endParaRPr lang="id-ID" sz="900" b="0" kern="0">
              <a:solidFill>
                <a:srgbClr val="D83D4C"/>
              </a:solidFill>
              <a:latin typeface="Roboto" panose="02000000000000000000" pitchFamily="2" charset="0"/>
              <a:ea typeface="Roboto" panose="02000000000000000000" pitchFamily="2" charset="0"/>
              <a:cs typeface="Helvetica Neue"/>
            </a:endParaRPr>
          </a:p>
        </p:txBody>
      </p:sp>
      <p:sp>
        <p:nvSpPr>
          <p:cNvPr id="60" name="Rectangle 5"/>
          <p:cNvSpPr/>
          <p:nvPr/>
        </p:nvSpPr>
        <p:spPr>
          <a:xfrm>
            <a:off x="2288489" y="1110051"/>
            <a:ext cx="2295000" cy="2297125"/>
          </a:xfrm>
          <a:prstGeom prst="rect">
            <a:avLst/>
          </a:prstGeom>
          <a:solidFill>
            <a:srgbClr val="03B8DF"/>
          </a:solidFill>
          <a:ln w="6350" cap="flat" cmpd="sng" algn="ctr">
            <a:noFill/>
            <a:prstDash val="solid"/>
            <a:miter lim="800000"/>
          </a:ln>
          <a:effectLst/>
        </p:spPr>
        <p:txBody>
          <a:bodyPr lIns="68570" tIns="34287" rIns="68570" bIns="34287" rtlCol="0" anchor="ctr"/>
          <a:lstStyle/>
          <a:p>
            <a:pPr defTabSz="913765" fontAlgn="auto">
              <a:spcBef>
                <a:spcPts val="0"/>
              </a:spcBef>
              <a:spcAft>
                <a:spcPts val="0"/>
              </a:spcAft>
            </a:pPr>
            <a:endParaRPr lang="id-ID" sz="900" b="0" kern="0">
              <a:solidFill>
                <a:sysClr val="window" lastClr="C7EDCC"/>
              </a:solidFill>
              <a:latin typeface="Roboto" panose="02000000000000000000" pitchFamily="2" charset="0"/>
              <a:ea typeface="Roboto" panose="02000000000000000000" pitchFamily="2" charset="0"/>
              <a:cs typeface="Helvetica Neue"/>
            </a:endParaRPr>
          </a:p>
        </p:txBody>
      </p:sp>
      <p:sp>
        <p:nvSpPr>
          <p:cNvPr id="61" name="Rectangle 6"/>
          <p:cNvSpPr/>
          <p:nvPr/>
        </p:nvSpPr>
        <p:spPr>
          <a:xfrm>
            <a:off x="4580067" y="1110051"/>
            <a:ext cx="2295000" cy="2297125"/>
          </a:xfrm>
          <a:prstGeom prst="rect">
            <a:avLst/>
          </a:prstGeom>
          <a:solidFill>
            <a:srgbClr val="EA545D"/>
          </a:solidFill>
          <a:ln w="12700" cap="flat" cmpd="sng" algn="ctr">
            <a:noFill/>
            <a:prstDash val="solid"/>
            <a:miter lim="800000"/>
          </a:ln>
          <a:effectLst/>
        </p:spPr>
        <p:txBody>
          <a:bodyPr lIns="68570" tIns="34287" rIns="68570" bIns="34287"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62" name="Rectangle 7"/>
          <p:cNvSpPr/>
          <p:nvPr/>
        </p:nvSpPr>
        <p:spPr>
          <a:xfrm>
            <a:off x="6868574" y="1110049"/>
            <a:ext cx="2295000" cy="2297125"/>
          </a:xfrm>
          <a:prstGeom prst="rect">
            <a:avLst/>
          </a:prstGeom>
          <a:solidFill>
            <a:srgbClr val="03B8DF"/>
          </a:solidFill>
          <a:ln w="12700" cap="flat" cmpd="sng" algn="ctr">
            <a:noFill/>
            <a:prstDash val="solid"/>
            <a:miter lim="800000"/>
          </a:ln>
          <a:effectLst/>
        </p:spPr>
        <p:txBody>
          <a:bodyPr lIns="68570" tIns="34287" rIns="68570" bIns="34287"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78" name="Content Placeholder 2"/>
          <p:cNvSpPr txBox="1"/>
          <p:nvPr/>
        </p:nvSpPr>
        <p:spPr>
          <a:xfrm>
            <a:off x="390001" y="1423941"/>
            <a:ext cx="1145210" cy="213648"/>
          </a:xfrm>
          <a:prstGeom prst="rect">
            <a:avLst/>
          </a:prstGeom>
        </p:spPr>
        <p:txBody>
          <a:bodyPr lIns="68570" tIns="34287" rIns="68570" bIns="34287"/>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456565" fontAlgn="auto">
              <a:lnSpc>
                <a:spcPct val="80000"/>
              </a:lnSpc>
              <a:buClr>
                <a:srgbClr val="202F3D">
                  <a:lumMod val="75000"/>
                </a:srgbClr>
              </a:buClr>
              <a:defRPr/>
            </a:pPr>
            <a:r>
              <a:rPr lang="zh-CN" altLang="en-US"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rPr>
              <a:t>获得版本</a:t>
            </a:r>
            <a:r>
              <a:rPr lang="zh-CN" altLang="en-US" sz="1400" dirty="0" smtClean="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rPr>
              <a:t>库</a:t>
            </a:r>
            <a:endParaRPr lang="en-US"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5" name="Content Placeholder 2"/>
          <p:cNvSpPr txBox="1"/>
          <p:nvPr/>
        </p:nvSpPr>
        <p:spPr>
          <a:xfrm>
            <a:off x="2659750" y="1415955"/>
            <a:ext cx="1145210" cy="213648"/>
          </a:xfrm>
          <a:prstGeom prst="rect">
            <a:avLst/>
          </a:prstGeom>
        </p:spPr>
        <p:txBody>
          <a:bodyPr lIns="68570" tIns="34287" rIns="68570" bIns="34287"/>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456565" fontAlgn="auto">
              <a:lnSpc>
                <a:spcPct val="80000"/>
              </a:lnSpc>
              <a:buClr>
                <a:srgbClr val="202F3D">
                  <a:lumMod val="75000"/>
                </a:srgbClr>
              </a:buClr>
              <a:defRPr/>
            </a:pPr>
            <a:r>
              <a:rPr lang="zh-CN" altLang="en-US"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rPr>
              <a:t>版本管理</a:t>
            </a:r>
            <a:endParaRPr lang="en-US" altLang="zh-CN"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6" name="Content Placeholder 2"/>
          <p:cNvSpPr txBox="1"/>
          <p:nvPr/>
        </p:nvSpPr>
        <p:spPr>
          <a:xfrm>
            <a:off x="4944835" y="1415955"/>
            <a:ext cx="1145210" cy="213648"/>
          </a:xfrm>
          <a:prstGeom prst="rect">
            <a:avLst/>
          </a:prstGeom>
        </p:spPr>
        <p:txBody>
          <a:bodyPr lIns="68570" tIns="34287" rIns="68570" bIns="34287"/>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456565" fontAlgn="auto">
              <a:lnSpc>
                <a:spcPct val="80000"/>
              </a:lnSpc>
              <a:buClr>
                <a:srgbClr val="202F3D">
                  <a:lumMod val="75000"/>
                </a:srgbClr>
              </a:buClr>
              <a:defRPr/>
            </a:pPr>
            <a:r>
              <a:rPr lang="zh-CN" altLang="en-US"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rPr>
              <a:t>远程协作</a:t>
            </a:r>
            <a:endParaRPr lang="en-US" altLang="zh-CN"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7" name="Content Placeholder 2"/>
          <p:cNvSpPr txBox="1"/>
          <p:nvPr/>
        </p:nvSpPr>
        <p:spPr>
          <a:xfrm>
            <a:off x="7114841" y="1428049"/>
            <a:ext cx="1145210" cy="213648"/>
          </a:xfrm>
          <a:prstGeom prst="rect">
            <a:avLst/>
          </a:prstGeom>
        </p:spPr>
        <p:txBody>
          <a:bodyPr lIns="68570" tIns="34287" rIns="68570" bIns="34287"/>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algn="ctr" defTabSz="456565" fontAlgn="auto">
              <a:lnSpc>
                <a:spcPct val="80000"/>
              </a:lnSpc>
              <a:buClr>
                <a:srgbClr val="202F3D">
                  <a:lumMod val="75000"/>
                </a:srgbClr>
              </a:buClr>
              <a:defRPr/>
            </a:pPr>
            <a:r>
              <a:rPr lang="zh-CN" altLang="en-US"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rPr>
              <a:t>查看信息</a:t>
            </a:r>
            <a:endParaRPr lang="en-US" altLang="zh-CN" sz="1400" dirty="0">
              <a:solidFill>
                <a:sysClr val="window" lastClr="C7EDCC"/>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88" name="矩形 87"/>
          <p:cNvSpPr/>
          <p:nvPr/>
        </p:nvSpPr>
        <p:spPr>
          <a:xfrm>
            <a:off x="236525" y="1893454"/>
            <a:ext cx="2051804" cy="738664"/>
          </a:xfrm>
          <a:prstGeom prst="rect">
            <a:avLst/>
          </a:prstGeom>
        </p:spPr>
        <p:txBody>
          <a:bodyPr wrap="square">
            <a:spAutoFit/>
          </a:bodyPr>
          <a:lstStyle/>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err="1">
                <a:solidFill>
                  <a:schemeClr val="bg1"/>
                </a:solidFill>
                <a:latin typeface="微软雅黑" panose="020B0503020204020204" pitchFamily="34" charset="-122"/>
                <a:ea typeface="微软雅黑" panose="020B0503020204020204" pitchFamily="34" charset="-122"/>
              </a:rPr>
              <a:t>init</a:t>
            </a:r>
            <a:endParaRPr lang="en-US" altLang="zh-CN" sz="1400" kern="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clone</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clone -b</a:t>
            </a:r>
          </a:p>
        </p:txBody>
      </p:sp>
      <p:sp>
        <p:nvSpPr>
          <p:cNvPr id="89" name="矩形 88"/>
          <p:cNvSpPr/>
          <p:nvPr/>
        </p:nvSpPr>
        <p:spPr>
          <a:xfrm>
            <a:off x="2528103" y="1893454"/>
            <a:ext cx="2051804" cy="1384995"/>
          </a:xfrm>
          <a:prstGeom prst="rect">
            <a:avLst/>
          </a:prstGeom>
        </p:spPr>
        <p:txBody>
          <a:bodyPr wrap="square">
            <a:spAutoFit/>
          </a:bodyPr>
          <a:lstStyle/>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add</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commit</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err="1">
                <a:solidFill>
                  <a:schemeClr val="bg1"/>
                </a:solidFill>
                <a:latin typeface="微软雅黑" panose="020B0503020204020204" pitchFamily="34" charset="-122"/>
                <a:ea typeface="微软雅黑" panose="020B0503020204020204" pitchFamily="34" charset="-122"/>
              </a:rPr>
              <a:t>rm</a:t>
            </a:r>
            <a:endParaRPr lang="en-US" altLang="zh-CN" sz="1400" kern="0" dirty="0">
              <a:solidFill>
                <a:schemeClr val="bg1"/>
              </a:solidFill>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mv</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reset</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tag</a:t>
            </a:r>
            <a:endParaRPr lang="en-US" altLang="zh-CN" sz="1400" kern="0" dirty="0">
              <a:solidFill>
                <a:schemeClr val="bg1"/>
              </a:solidFill>
              <a:latin typeface="微软雅黑" panose="020B0503020204020204" pitchFamily="34" charset="-122"/>
              <a:ea typeface="微软雅黑" panose="020B0503020204020204" pitchFamily="34" charset="-122"/>
            </a:endParaRPr>
          </a:p>
        </p:txBody>
      </p:sp>
      <p:sp>
        <p:nvSpPr>
          <p:cNvPr id="90" name="矩形 89"/>
          <p:cNvSpPr/>
          <p:nvPr/>
        </p:nvSpPr>
        <p:spPr>
          <a:xfrm>
            <a:off x="4809606" y="1893454"/>
            <a:ext cx="2051804" cy="1169551"/>
          </a:xfrm>
          <a:prstGeom prst="rect">
            <a:avLst/>
          </a:prstGeom>
        </p:spPr>
        <p:txBody>
          <a:bodyPr wrap="square">
            <a:spAutoFit/>
          </a:bodyPr>
          <a:lstStyle/>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pull</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push</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fetch</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clone</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remote</a:t>
            </a:r>
          </a:p>
        </p:txBody>
      </p:sp>
      <p:sp>
        <p:nvSpPr>
          <p:cNvPr id="91" name="矩形 90"/>
          <p:cNvSpPr/>
          <p:nvPr/>
        </p:nvSpPr>
        <p:spPr>
          <a:xfrm>
            <a:off x="7083637" y="1893454"/>
            <a:ext cx="2051804" cy="954107"/>
          </a:xfrm>
          <a:prstGeom prst="rect">
            <a:avLst/>
          </a:prstGeom>
        </p:spPr>
        <p:txBody>
          <a:bodyPr wrap="square">
            <a:spAutoFit/>
          </a:bodyPr>
          <a:lstStyle/>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help</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log</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diff</a:t>
            </a:r>
          </a:p>
          <a:p>
            <a:pPr marL="285750" indent="-285750">
              <a:buFont typeface="Wingdings" panose="05000000000000000000" pitchFamily="2" charset="2"/>
              <a:buChar char="p"/>
            </a:pPr>
            <a:r>
              <a:rPr lang="en-US" altLang="zh-CN" sz="1400" kern="0" dirty="0" err="1" smtClean="0">
                <a:solidFill>
                  <a:schemeClr val="bg1"/>
                </a:solidFill>
                <a:latin typeface="微软雅黑" panose="020B0503020204020204" pitchFamily="34" charset="-122"/>
                <a:ea typeface="微软雅黑" panose="020B0503020204020204" pitchFamily="34" charset="-122"/>
              </a:rPr>
              <a:t>Git</a:t>
            </a:r>
            <a:r>
              <a:rPr lang="en-US" altLang="zh-CN" sz="1400" kern="0" dirty="0" smtClean="0">
                <a:solidFill>
                  <a:schemeClr val="bg1"/>
                </a:solidFill>
                <a:latin typeface="微软雅黑" panose="020B0503020204020204" pitchFamily="34" charset="-122"/>
                <a:ea typeface="微软雅黑" panose="020B0503020204020204" pitchFamily="34" charset="-122"/>
              </a:rPr>
              <a:t> </a:t>
            </a:r>
            <a:r>
              <a:rPr lang="en-US" altLang="zh-CN" sz="1400" kern="0" dirty="0">
                <a:solidFill>
                  <a:schemeClr val="bg1"/>
                </a:solidFill>
                <a:latin typeface="微软雅黑" panose="020B0503020204020204" pitchFamily="34" charset="-122"/>
                <a:ea typeface="微软雅黑" panose="020B0503020204020204" pitchFamily="34" charset="-122"/>
              </a:rPr>
              <a:t>status</a:t>
            </a:r>
          </a:p>
        </p:txBody>
      </p:sp>
      <p:sp>
        <p:nvSpPr>
          <p:cNvPr id="28"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常用</a:t>
            </a:r>
            <a:r>
              <a:rPr lang="zh-CN" altLang="en-US" dirty="0"/>
              <a:t>操作</a:t>
            </a:r>
          </a:p>
        </p:txBody>
      </p:sp>
      <p:sp>
        <p:nvSpPr>
          <p:cNvPr id="29" name="矩形 28"/>
          <p:cNvSpPr/>
          <p:nvPr/>
        </p:nvSpPr>
        <p:spPr>
          <a:xfrm>
            <a:off x="1331640" y="3936546"/>
            <a:ext cx="7538516" cy="240066"/>
          </a:xfrm>
          <a:prstGeom prst="rect">
            <a:avLst/>
          </a:prstGeom>
        </p:spPr>
        <p:txBody>
          <a:bodyPr wrap="square">
            <a:spAutoFit/>
          </a:bodyPr>
          <a:lstStyle/>
          <a:p>
            <a:pPr fontAlgn="auto">
              <a:lnSpc>
                <a:spcPct val="120000"/>
              </a:lnSpc>
              <a:spcBef>
                <a:spcPts val="0"/>
              </a:spcBef>
              <a:spcAft>
                <a:spcPts val="0"/>
              </a:spcAft>
              <a:defRPr/>
            </a:pP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Git</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可以和</a:t>
            </a:r>
            <a:r>
              <a:rPr lang="en-US" altLang="zh-CN"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SVN</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双向桥接</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Git</a:t>
            </a:r>
            <a:r>
              <a:rPr lang="en-US" altLang="zh-CN"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 </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svn</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，可以将</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Git</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作为</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svn</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的客户端使用，可以使用</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Git</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的功能项</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svn</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服务器推送，就好像在本地使用</a:t>
            </a:r>
            <a:r>
              <a:rPr lang="en-US" altLang="zh-CN" sz="800" b="0" kern="0" dirty="0" err="1"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svn</a:t>
            </a:r>
            <a:r>
              <a:rPr lang="zh-CN" altLang="en-US" sz="800" b="0" kern="0" dirty="0" smtClean="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rPr>
              <a:t>一样。</a:t>
            </a:r>
            <a:endParaRPr lang="zh-CN" altLang="en-US" sz="800" b="0" kern="0" dirty="0">
              <a:solidFill>
                <a:schemeClr val="tx1">
                  <a:lumMod val="75000"/>
                  <a:lumOff val="25000"/>
                </a:schemeClr>
              </a:solidFill>
              <a:latin typeface="微软雅黑" panose="020B0503020204020204" pitchFamily="34" charset="-122"/>
              <a:ea typeface="微软雅黑" panose="020B0503020204020204" pitchFamily="34" charset="-122"/>
              <a:sym typeface="方正兰亭黑_GBK" pitchFamily="2" charset="-122"/>
            </a:endParaRPr>
          </a:p>
        </p:txBody>
      </p:sp>
    </p:spTree>
    <p:extLst>
      <p:ext uri="{BB962C8B-B14F-4D97-AF65-F5344CB8AC3E}">
        <p14:creationId xmlns:p14="http://schemas.microsoft.com/office/powerpoint/2010/main" val="2295266213"/>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p:nvPr/>
        </p:nvSpPr>
        <p:spPr>
          <a:xfrm>
            <a:off x="4572000" y="1875831"/>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4" name="Rectangle 2"/>
          <p:cNvSpPr/>
          <p:nvPr/>
        </p:nvSpPr>
        <p:spPr>
          <a:xfrm>
            <a:off x="4572000" y="2307879"/>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8" name="Rectangle 2"/>
          <p:cNvSpPr/>
          <p:nvPr/>
        </p:nvSpPr>
        <p:spPr>
          <a:xfrm>
            <a:off x="4572000" y="2756105"/>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21" name="文本框 20"/>
          <p:cNvSpPr txBox="1"/>
          <p:nvPr/>
        </p:nvSpPr>
        <p:spPr>
          <a:xfrm>
            <a:off x="4503281" y="1867692"/>
            <a:ext cx="384365" cy="307777"/>
          </a:xfrm>
          <a:prstGeom prst="rect">
            <a:avLst/>
          </a:prstGeom>
          <a:noFill/>
        </p:spPr>
        <p:txBody>
          <a:bodyPr wrap="squar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02</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5" name="文本框 24"/>
          <p:cNvSpPr txBox="1"/>
          <p:nvPr/>
        </p:nvSpPr>
        <p:spPr>
          <a:xfrm>
            <a:off x="4486529" y="2312001"/>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03</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9" name="文本框 28"/>
          <p:cNvSpPr txBox="1"/>
          <p:nvPr/>
        </p:nvSpPr>
        <p:spPr>
          <a:xfrm>
            <a:off x="4482792" y="2733997"/>
            <a:ext cx="383438" cy="523220"/>
          </a:xfrm>
          <a:prstGeom prst="rect">
            <a:avLst/>
          </a:prstGeom>
          <a:noFill/>
        </p:spPr>
        <p:txBody>
          <a:bodyPr wrap="none" rtlCol="0">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04</a:t>
            </a:r>
            <a:endParaRPr kumimoji="1" lang="zh-CN" altLang="en-US" sz="1400" dirty="0">
              <a:solidFill>
                <a:schemeClr val="bg1"/>
              </a:solidFill>
              <a:latin typeface="Microsoft Sans Serif" panose="020B0604020202020204"/>
              <a:ea typeface="huxiaobo-gdh"/>
              <a:cs typeface="Microsoft Sans Serif" panose="020B0604020202020204"/>
            </a:endParaRPr>
          </a:p>
          <a:p>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22" name="Rectangle 62"/>
          <p:cNvSpPr>
            <a:spLocks noChangeArrowheads="1"/>
          </p:cNvSpPr>
          <p:nvPr/>
        </p:nvSpPr>
        <p:spPr bwMode="auto">
          <a:xfrm>
            <a:off x="4999814" y="1893771"/>
            <a:ext cx="137217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smtClean="0">
                <a:solidFill>
                  <a:schemeClr val="bg1">
                    <a:lumMod val="85000"/>
                  </a:schemeClr>
                </a:solidFill>
                <a:latin typeface="微软雅黑" panose="020B0503020204020204" pitchFamily="34" charset="-122"/>
                <a:ea typeface="微软雅黑" panose="020B0503020204020204" pitchFamily="34" charset="-122"/>
              </a:rPr>
              <a:t>GitHub/</a:t>
            </a:r>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GitLab</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介绍</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23" name="Rectangle 2"/>
          <p:cNvSpPr/>
          <p:nvPr/>
        </p:nvSpPr>
        <p:spPr>
          <a:xfrm>
            <a:off x="4572000" y="2108033"/>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62"/>
          <p:cNvSpPr>
            <a:spLocks noChangeArrowheads="1"/>
          </p:cNvSpPr>
          <p:nvPr/>
        </p:nvSpPr>
        <p:spPr bwMode="auto">
          <a:xfrm>
            <a:off x="4999814" y="2345603"/>
            <a:ext cx="1598194"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常用</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图形化工具介绍</a:t>
            </a:r>
          </a:p>
        </p:txBody>
      </p:sp>
      <p:sp>
        <p:nvSpPr>
          <p:cNvPr id="27" name="Rectangle 2"/>
          <p:cNvSpPr/>
          <p:nvPr/>
        </p:nvSpPr>
        <p:spPr>
          <a:xfrm>
            <a:off x="4572000" y="2540081"/>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0" name="Rectangle 62"/>
          <p:cNvSpPr>
            <a:spLocks noChangeArrowheads="1"/>
          </p:cNvSpPr>
          <p:nvPr/>
        </p:nvSpPr>
        <p:spPr bwMode="auto">
          <a:xfrm>
            <a:off x="4999814" y="2787181"/>
            <a:ext cx="1290418"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solidFill>
                  <a:schemeClr val="bg1">
                    <a:lumMod val="85000"/>
                  </a:schemeClr>
                </a:solidFill>
                <a:latin typeface="微软雅黑" panose="020B0503020204020204" pitchFamily="34" charset="-122"/>
                <a:ea typeface="微软雅黑" panose="020B0503020204020204" pitchFamily="34" charset="-122"/>
              </a:rPr>
              <a:t>Git</a:t>
            </a:r>
            <a:r>
              <a:rPr lang="zh-CN" altLang="en-US" sz="1200" kern="1000" dirty="0" smtClean="0">
                <a:solidFill>
                  <a:schemeClr val="bg1">
                    <a:lumMod val="85000"/>
                  </a:schemeClr>
                </a:solidFill>
                <a:latin typeface="微软雅黑" panose="020B0503020204020204" pitchFamily="34" charset="-122"/>
                <a:ea typeface="微软雅黑" panose="020B0503020204020204" pitchFamily="34" charset="-122"/>
              </a:rPr>
              <a:t>安装</a:t>
            </a:r>
            <a:r>
              <a:rPr lang="zh-CN" altLang="en-US" sz="1200" kern="1000" dirty="0">
                <a:solidFill>
                  <a:schemeClr val="bg1">
                    <a:lumMod val="85000"/>
                  </a:schemeClr>
                </a:solidFill>
                <a:latin typeface="微软雅黑" panose="020B0503020204020204" pitchFamily="34" charset="-122"/>
                <a:ea typeface="微软雅黑" panose="020B0503020204020204" pitchFamily="34" charset="-122"/>
              </a:rPr>
              <a:t>配置与操作</a:t>
            </a:r>
            <a:endParaRPr lang="zh-CN" altLang="zh-CN" sz="1200" kern="10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31" name="Rectangle 2"/>
          <p:cNvSpPr/>
          <p:nvPr/>
        </p:nvSpPr>
        <p:spPr>
          <a:xfrm>
            <a:off x="4572000" y="2988307"/>
            <a:ext cx="36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pic>
        <p:nvPicPr>
          <p:cNvPr id="35" name="图片 34">
            <a:extLst>
              <a:ext uri="{FF2B5EF4-FFF2-40B4-BE49-F238E27FC236}">
                <a16:creationId xmlns="" xmlns:a16="http://schemas.microsoft.com/office/drawing/2014/main" id="{9E7D03F0-D6A8-4517-A462-47601D4F0A90}"/>
              </a:ext>
            </a:extLst>
          </p:cNvPr>
          <p:cNvPicPr>
            <a:picLocks noChangeAspect="1"/>
          </p:cNvPicPr>
          <p:nvPr/>
        </p:nvPicPr>
        <p:blipFill>
          <a:blip r:embed="rId3"/>
          <a:stretch>
            <a:fillRect/>
          </a:stretch>
        </p:blipFill>
        <p:spPr>
          <a:xfrm>
            <a:off x="395536" y="1347614"/>
            <a:ext cx="3459846" cy="2116702"/>
          </a:xfrm>
          <a:prstGeom prst="rect">
            <a:avLst/>
          </a:prstGeom>
        </p:spPr>
      </p:pic>
      <p:sp>
        <p:nvSpPr>
          <p:cNvPr id="36" name="Rectangle 2"/>
          <p:cNvSpPr/>
          <p:nvPr/>
        </p:nvSpPr>
        <p:spPr>
          <a:xfrm>
            <a:off x="4572000" y="3184481"/>
            <a:ext cx="255676" cy="255676"/>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7" name="Rectangle 62"/>
          <p:cNvSpPr>
            <a:spLocks noChangeArrowheads="1"/>
          </p:cNvSpPr>
          <p:nvPr/>
        </p:nvSpPr>
        <p:spPr bwMode="auto">
          <a:xfrm>
            <a:off x="4999814" y="3212855"/>
            <a:ext cx="982641"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lang="en-US" altLang="zh-CN" sz="1200" kern="1000" dirty="0" err="1" smtClean="0">
                <a:latin typeface="微软雅黑" panose="020B0503020204020204" pitchFamily="34" charset="-122"/>
                <a:ea typeface="微软雅黑" panose="020B0503020204020204" pitchFamily="34" charset="-122"/>
              </a:rPr>
              <a:t>Git</a:t>
            </a:r>
            <a:r>
              <a:rPr lang="zh-CN" altLang="en-US" sz="1200" kern="1000" dirty="0" smtClean="0">
                <a:latin typeface="微软雅黑" panose="020B0503020204020204" pitchFamily="34" charset="-122"/>
                <a:ea typeface="微软雅黑" panose="020B0503020204020204" pitchFamily="34" charset="-122"/>
              </a:rPr>
              <a:t>分支与冲突</a:t>
            </a:r>
            <a:endParaRPr lang="zh-CN" altLang="zh-CN" sz="1200" kern="1000" dirty="0">
              <a:latin typeface="微软雅黑" panose="020B0503020204020204" pitchFamily="34" charset="-122"/>
              <a:ea typeface="微软雅黑" panose="020B0503020204020204" pitchFamily="34" charset="-122"/>
            </a:endParaRPr>
          </a:p>
        </p:txBody>
      </p:sp>
      <p:sp>
        <p:nvSpPr>
          <p:cNvPr id="38" name="Rectangle 2"/>
          <p:cNvSpPr/>
          <p:nvPr/>
        </p:nvSpPr>
        <p:spPr>
          <a:xfrm>
            <a:off x="4572000" y="3416683"/>
            <a:ext cx="3600000" cy="360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1"/>
          <p:cNvSpPr/>
          <p:nvPr/>
        </p:nvSpPr>
        <p:spPr>
          <a:xfrm>
            <a:off x="4491772" y="3158430"/>
            <a:ext cx="383438" cy="307777"/>
          </a:xfrm>
          <a:prstGeom prst="rect">
            <a:avLst/>
          </a:prstGeom>
        </p:spPr>
        <p:txBody>
          <a:bodyPr wrap="none">
            <a:spAutoFit/>
          </a:bodyPr>
          <a:lstStyle/>
          <a:p>
            <a:r>
              <a:rPr kumimoji="1" lang="en-US" altLang="zh-CN" sz="1400" dirty="0" smtClean="0">
                <a:solidFill>
                  <a:schemeClr val="bg1"/>
                </a:solidFill>
                <a:latin typeface="Microsoft Sans Serif" panose="020B0604020202020204"/>
                <a:ea typeface="huxiaobo-gdh"/>
                <a:cs typeface="Microsoft Sans Serif" panose="020B0604020202020204"/>
              </a:rPr>
              <a:t>05</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
        <p:nvSpPr>
          <p:cNvPr id="32" name="Rectangle 2"/>
          <p:cNvSpPr/>
          <p:nvPr/>
        </p:nvSpPr>
        <p:spPr>
          <a:xfrm>
            <a:off x="4587239" y="1352608"/>
            <a:ext cx="255676" cy="25567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3" name="Rectangle 62"/>
          <p:cNvSpPr>
            <a:spLocks noChangeArrowheads="1"/>
          </p:cNvSpPr>
          <p:nvPr/>
        </p:nvSpPr>
        <p:spPr bwMode="auto">
          <a:xfrm>
            <a:off x="5047244" y="1376875"/>
            <a:ext cx="520976" cy="184666"/>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dist"/>
            <a:r>
              <a:rPr kumimoji="0" lang="en-US" altLang="zh-CN" sz="1200" b="0" i="0" u="none" strike="noStrike" kern="1000" cap="none" normalizeH="0" baseline="0" dirty="0" err="1" smtClean="0">
                <a:ln>
                  <a:noFill/>
                </a:ln>
                <a:solidFill>
                  <a:schemeClr val="bg1">
                    <a:lumMod val="85000"/>
                  </a:schemeClr>
                </a:solidFill>
                <a:effectLst/>
                <a:latin typeface="微软雅黑" panose="020B0503020204020204" pitchFamily="34" charset="-122"/>
                <a:ea typeface="微软雅黑" panose="020B0503020204020204" pitchFamily="34" charset="-122"/>
              </a:rPr>
              <a:t>Git</a:t>
            </a:r>
            <a:r>
              <a:rPr kumimoji="0" lang="zh-CN" altLang="en-US" sz="1200" b="0" i="0" u="none" strike="noStrike" kern="1000" cap="none" normalizeH="0" baseline="0" dirty="0" smtClean="0">
                <a:ln>
                  <a:noFill/>
                </a:ln>
                <a:solidFill>
                  <a:schemeClr val="bg1">
                    <a:lumMod val="85000"/>
                  </a:schemeClr>
                </a:solidFill>
                <a:effectLst/>
                <a:latin typeface="微软雅黑" panose="020B0503020204020204" pitchFamily="34" charset="-122"/>
                <a:ea typeface="微软雅黑" panose="020B0503020204020204" pitchFamily="34" charset="-122"/>
              </a:rPr>
              <a:t>介绍</a:t>
            </a:r>
            <a:endParaRPr kumimoji="0" lang="zh-CN" altLang="zh-CN" sz="1200" b="0" i="0" u="none" strike="noStrike" kern="1000" cap="none" normalizeH="0" baseline="0" dirty="0">
              <a:ln>
                <a:noFill/>
              </a:ln>
              <a:solidFill>
                <a:schemeClr val="bg1">
                  <a:lumMod val="85000"/>
                </a:schemeClr>
              </a:solidFill>
              <a:effectLst/>
              <a:latin typeface="微软雅黑" panose="020B0503020204020204" pitchFamily="34" charset="-122"/>
              <a:ea typeface="微软雅黑" panose="020B0503020204020204" pitchFamily="34" charset="-122"/>
            </a:endParaRPr>
          </a:p>
        </p:txBody>
      </p:sp>
      <p:sp>
        <p:nvSpPr>
          <p:cNvPr id="34" name="Rectangle 2"/>
          <p:cNvSpPr/>
          <p:nvPr/>
        </p:nvSpPr>
        <p:spPr>
          <a:xfrm>
            <a:off x="4587239" y="1584810"/>
            <a:ext cx="3600000" cy="36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文本框 16"/>
          <p:cNvSpPr txBox="1"/>
          <p:nvPr/>
        </p:nvSpPr>
        <p:spPr>
          <a:xfrm>
            <a:off x="4515243" y="1346079"/>
            <a:ext cx="384365" cy="307777"/>
          </a:xfrm>
          <a:prstGeom prst="rect">
            <a:avLst/>
          </a:prstGeom>
          <a:noFill/>
        </p:spPr>
        <p:txBody>
          <a:bodyPr wrap="none" rtlCol="0">
            <a:spAutoFit/>
          </a:bodyPr>
          <a:lstStyle/>
          <a:p>
            <a:r>
              <a:rPr kumimoji="1" lang="en-US" altLang="zh-CN" sz="1400" dirty="0">
                <a:solidFill>
                  <a:schemeClr val="bg1"/>
                </a:solidFill>
                <a:latin typeface="Microsoft Sans Serif" panose="020B0604020202020204"/>
                <a:ea typeface="huxiaobo-gdh"/>
                <a:cs typeface="Microsoft Sans Serif" panose="020B0604020202020204"/>
              </a:rPr>
              <a:t>01</a:t>
            </a:r>
            <a:endParaRPr kumimoji="1" lang="zh-CN" altLang="en-US" sz="1400" dirty="0">
              <a:solidFill>
                <a:schemeClr val="bg1"/>
              </a:solidFill>
              <a:latin typeface="Microsoft Sans Serif" panose="020B0604020202020204"/>
              <a:ea typeface="huxiaobo-gdh"/>
              <a:cs typeface="Microsoft Sans Serif" panose="020B0604020202020204"/>
            </a:endParaRPr>
          </a:p>
        </p:txBody>
      </p:sp>
    </p:spTree>
    <p:extLst>
      <p:ext uri="{BB962C8B-B14F-4D97-AF65-F5344CB8AC3E}">
        <p14:creationId xmlns:p14="http://schemas.microsoft.com/office/powerpoint/2010/main" val="135451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754563" y="4230688"/>
            <a:ext cx="184666" cy="369332"/>
          </a:xfrm>
          <a:prstGeom prst="rect">
            <a:avLst/>
          </a:prstGeom>
          <a:noFill/>
        </p:spPr>
        <p:txBody>
          <a:bodyPr wrap="none" rtlCol="0">
            <a:spAutoFit/>
          </a:bodyPr>
          <a:lstStyle/>
          <a:p>
            <a:endParaRPr kumimoji="1" lang="zh-CN" altLang="en-US" dirty="0"/>
          </a:p>
        </p:txBody>
      </p:sp>
      <p:sp>
        <p:nvSpPr>
          <p:cNvPr id="2" name="文本框 1"/>
          <p:cNvSpPr txBox="1"/>
          <p:nvPr/>
        </p:nvSpPr>
        <p:spPr>
          <a:xfrm>
            <a:off x="2516188" y="373063"/>
            <a:ext cx="184666" cy="369332"/>
          </a:xfrm>
          <a:prstGeom prst="rect">
            <a:avLst/>
          </a:prstGeom>
          <a:noFill/>
        </p:spPr>
        <p:txBody>
          <a:bodyPr wrap="none" rtlCol="0">
            <a:spAutoFit/>
          </a:bodyPr>
          <a:lstStyle/>
          <a:p>
            <a:endParaRPr kumimoji="1" lang="zh-CN" altLang="en-US" dirty="0"/>
          </a:p>
        </p:txBody>
      </p:sp>
      <p:grpSp>
        <p:nvGrpSpPr>
          <p:cNvPr id="29" name="组合 11"/>
          <p:cNvGrpSpPr/>
          <p:nvPr/>
        </p:nvGrpSpPr>
        <p:grpSpPr bwMode="auto">
          <a:xfrm>
            <a:off x="4256291" y="914931"/>
            <a:ext cx="3630934" cy="328613"/>
            <a:chOff x="5383369" y="1584101"/>
            <a:chExt cx="4842456" cy="437882"/>
          </a:xfrm>
          <a:solidFill>
            <a:srgbClr val="D83D4C"/>
          </a:solidFill>
        </p:grpSpPr>
        <p:sp>
          <p:nvSpPr>
            <p:cNvPr id="30" name="矩形 29"/>
            <p:cNvSpPr/>
            <p:nvPr/>
          </p:nvSpPr>
          <p:spPr>
            <a:xfrm>
              <a:off x="5383369" y="1584101"/>
              <a:ext cx="1919518" cy="437882"/>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1200" b="1" dirty="0">
                  <a:latin typeface="微软雅黑" panose="020B0503020204020204" pitchFamily="34" charset="-122"/>
                  <a:ea typeface="微软雅黑" panose="020B0503020204020204" pitchFamily="34" charset="-122"/>
                </a:rPr>
                <a:t>什么是分支？</a:t>
              </a:r>
              <a:endParaRPr lang="en-US" altLang="zh-CN" sz="1200" b="1" dirty="0">
                <a:latin typeface="微软雅黑" panose="020B0503020204020204" pitchFamily="34" charset="-122"/>
                <a:ea typeface="微软雅黑" panose="020B0503020204020204" pitchFamily="34" charset="-122"/>
              </a:endParaRPr>
            </a:p>
          </p:txBody>
        </p:sp>
        <p:cxnSp>
          <p:nvCxnSpPr>
            <p:cNvPr id="31" name="直接连接符 30"/>
            <p:cNvCxnSpPr/>
            <p:nvPr/>
          </p:nvCxnSpPr>
          <p:spPr>
            <a:xfrm>
              <a:off x="7147294" y="1993534"/>
              <a:ext cx="3078531" cy="0"/>
            </a:xfrm>
            <a:prstGeom prst="line">
              <a:avLst/>
            </a:prstGeom>
            <a:grpFill/>
            <a:ln>
              <a:solidFill>
                <a:srgbClr val="EA545D"/>
              </a:solidFill>
            </a:ln>
          </p:spPr>
          <p:style>
            <a:lnRef idx="1">
              <a:schemeClr val="accent1"/>
            </a:lnRef>
            <a:fillRef idx="0">
              <a:schemeClr val="accent1"/>
            </a:fillRef>
            <a:effectRef idx="0">
              <a:schemeClr val="accent1"/>
            </a:effectRef>
            <a:fontRef idx="minor">
              <a:schemeClr val="tx1"/>
            </a:fontRef>
          </p:style>
        </p:cxnSp>
      </p:grpSp>
      <p:sp>
        <p:nvSpPr>
          <p:cNvPr id="32" name="TextBox 10"/>
          <p:cNvSpPr txBox="1">
            <a:spLocks noChangeArrowheads="1"/>
          </p:cNvSpPr>
          <p:nvPr/>
        </p:nvSpPr>
        <p:spPr bwMode="auto">
          <a:xfrm>
            <a:off x="4256291" y="1309104"/>
            <a:ext cx="3526172" cy="43409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900" dirty="0" smtClean="0">
                <a:latin typeface="微软雅黑" panose="020B0503020204020204" pitchFamily="34" charset="-122"/>
                <a:ea typeface="微软雅黑" panose="020B0503020204020204" pitchFamily="34" charset="-122"/>
              </a:rPr>
              <a:t>分支意味着偏离开发主线并继续自己的工作而不影响主线的开发</a:t>
            </a:r>
            <a:endParaRPr lang="zh-CN" altLang="en-US" sz="900" dirty="0">
              <a:latin typeface="微软雅黑" panose="020B0503020204020204" pitchFamily="34" charset="-122"/>
              <a:ea typeface="微软雅黑" panose="020B0503020204020204" pitchFamily="34" charset="-122"/>
            </a:endParaRPr>
          </a:p>
          <a:p>
            <a:endParaRPr lang="en-US" altLang="zh-CN" sz="900" dirty="0"/>
          </a:p>
        </p:txBody>
      </p:sp>
      <p:grpSp>
        <p:nvGrpSpPr>
          <p:cNvPr id="48" name="组合 24"/>
          <p:cNvGrpSpPr/>
          <p:nvPr/>
        </p:nvGrpSpPr>
        <p:grpSpPr bwMode="auto">
          <a:xfrm>
            <a:off x="4263756" y="2984601"/>
            <a:ext cx="3630934" cy="328613"/>
            <a:chOff x="5383369" y="1584101"/>
            <a:chExt cx="4842456" cy="437882"/>
          </a:xfrm>
        </p:grpSpPr>
        <p:sp>
          <p:nvSpPr>
            <p:cNvPr id="49" name="矩形 48"/>
            <p:cNvSpPr/>
            <p:nvPr/>
          </p:nvSpPr>
          <p:spPr>
            <a:xfrm>
              <a:off x="5383369" y="1584101"/>
              <a:ext cx="1919517" cy="437882"/>
            </a:xfrm>
            <a:prstGeom prst="rect">
              <a:avLst/>
            </a:prstGeom>
            <a:solidFill>
              <a:srgbClr val="03B8DF"/>
            </a:solidFill>
            <a:ln>
              <a:solidFill>
                <a:srgbClr val="03B8D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b="1" dirty="0">
                  <a:latin typeface="微软雅黑" panose="020B0503020204020204" pitchFamily="34" charset="-122"/>
                  <a:ea typeface="微软雅黑" panose="020B0503020204020204" pitchFamily="34" charset="-122"/>
                </a:rPr>
                <a:t>master</a:t>
              </a:r>
              <a:r>
                <a:rPr lang="zh-CN" altLang="en-US" sz="1200" b="1" dirty="0">
                  <a:latin typeface="微软雅黑" panose="020B0503020204020204" pitchFamily="34" charset="-122"/>
                  <a:ea typeface="微软雅黑" panose="020B0503020204020204" pitchFamily="34" charset="-122"/>
                </a:rPr>
                <a:t>主分支</a:t>
              </a:r>
              <a:endParaRPr lang="zh-CN" altLang="en-US" sz="1200" b="1" dirty="0">
                <a:latin typeface="微软雅黑" panose="020B0503020204020204" pitchFamily="34" charset="-122"/>
                <a:ea typeface="微软雅黑" panose="020B0503020204020204" pitchFamily="34" charset="-122"/>
                <a:cs typeface="+mn-ea"/>
              </a:endParaRPr>
            </a:p>
          </p:txBody>
        </p:sp>
        <p:cxnSp>
          <p:nvCxnSpPr>
            <p:cNvPr id="50" name="直接连接符 49"/>
            <p:cNvCxnSpPr/>
            <p:nvPr/>
          </p:nvCxnSpPr>
          <p:spPr>
            <a:xfrm>
              <a:off x="7147293" y="2009291"/>
              <a:ext cx="3078532" cy="0"/>
            </a:xfrm>
            <a:prstGeom prst="line">
              <a:avLst/>
            </a:prstGeom>
            <a:ln>
              <a:solidFill>
                <a:srgbClr val="03B8DF"/>
              </a:solidFill>
            </a:ln>
          </p:spPr>
          <p:style>
            <a:lnRef idx="1">
              <a:schemeClr val="accent1"/>
            </a:lnRef>
            <a:fillRef idx="0">
              <a:schemeClr val="accent1"/>
            </a:fillRef>
            <a:effectRef idx="0">
              <a:schemeClr val="accent1"/>
            </a:effectRef>
            <a:fontRef idx="minor">
              <a:schemeClr val="tx1"/>
            </a:fontRef>
          </p:style>
        </p:cxnSp>
      </p:grpSp>
      <p:sp>
        <p:nvSpPr>
          <p:cNvPr id="51" name="TextBox 10"/>
          <p:cNvSpPr txBox="1">
            <a:spLocks noChangeArrowheads="1"/>
          </p:cNvSpPr>
          <p:nvPr/>
        </p:nvSpPr>
        <p:spPr bwMode="auto">
          <a:xfrm>
            <a:off x="4263756" y="3363710"/>
            <a:ext cx="3527363" cy="8125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defPPr>
              <a:defRPr lang="zh-CN"/>
            </a:defPPr>
            <a:lvl1pPr>
              <a:lnSpc>
                <a:spcPct val="130000"/>
              </a:lnSpc>
              <a:defRPr sz="1200" kern="3000" spc="31">
                <a:solidFill>
                  <a:schemeClr val="tx1">
                    <a:lumMod val="50000"/>
                    <a:lumOff val="50000"/>
                  </a:schemeClr>
                </a:solidFill>
                <a:latin typeface="+mj-ea"/>
                <a:ea typeface="+mj-ea"/>
              </a:defRPr>
            </a:lvl1pPr>
            <a:lvl2pPr marL="742950" indent="-285750">
              <a:defRPr>
                <a:latin typeface="Calibri" panose="020F0502020204030204" pitchFamily="34" charset="0"/>
                <a:ea typeface="宋体" panose="02010600030101010101" pitchFamily="2" charset="-122"/>
              </a:defRPr>
            </a:lvl2pPr>
            <a:lvl3pPr marL="1143000" indent="-228600">
              <a:defRPr>
                <a:latin typeface="Calibri" panose="020F0502020204030204" pitchFamily="34" charset="0"/>
                <a:ea typeface="宋体" panose="02010600030101010101" pitchFamily="2" charset="-122"/>
              </a:defRPr>
            </a:lvl3pPr>
            <a:lvl4pPr marL="1600200" indent="-228600">
              <a:defRPr>
                <a:latin typeface="Calibri" panose="020F0502020204030204" pitchFamily="34" charset="0"/>
                <a:ea typeface="宋体" panose="02010600030101010101" pitchFamily="2" charset="-122"/>
              </a:defRPr>
            </a:lvl4pPr>
            <a:lvl5pPr marL="2057400" indent="-228600">
              <a:defRPr>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latin typeface="Calibri" panose="020F0502020204030204" pitchFamily="34" charset="0"/>
                <a:ea typeface="宋体" panose="02010600030101010101" pitchFamily="2" charset="-122"/>
              </a:defRPr>
            </a:lvl9pPr>
          </a:lstStyle>
          <a:p>
            <a:r>
              <a:rPr lang="zh-CN" altLang="en-US" sz="900" dirty="0" smtClean="0">
                <a:latin typeface="微软雅黑" panose="020B0503020204020204" pitchFamily="34" charset="-122"/>
                <a:ea typeface="微软雅黑" panose="020B0503020204020204" pitchFamily="34" charset="-122"/>
              </a:rPr>
              <a:t>默认创建的分支，用来存放稳定的发布</a:t>
            </a:r>
            <a:r>
              <a:rPr lang="zh-CN" altLang="en-US" sz="900" dirty="0">
                <a:latin typeface="微软雅黑" panose="020B0503020204020204" pitchFamily="34" charset="-122"/>
                <a:ea typeface="微软雅黑" panose="020B0503020204020204" pitchFamily="34" charset="-122"/>
              </a:rPr>
              <a:t>新版本</a:t>
            </a:r>
            <a:r>
              <a:rPr lang="zh-CN" altLang="en-US" sz="900" dirty="0" smtClean="0">
                <a:latin typeface="微软雅黑" panose="020B0503020204020204" pitchFamily="34" charset="-122"/>
                <a:ea typeface="微软雅黑" panose="020B0503020204020204" pitchFamily="34" charset="-122"/>
              </a:rPr>
              <a:t>，一般</a:t>
            </a:r>
            <a:r>
              <a:rPr lang="zh-CN" altLang="en-US" sz="900" dirty="0">
                <a:latin typeface="微软雅黑" panose="020B0503020204020204" pitchFamily="34" charset="-122"/>
                <a:ea typeface="微软雅黑" panose="020B0503020204020204" pitchFamily="34" charset="-122"/>
              </a:rPr>
              <a:t>情况下不</a:t>
            </a:r>
            <a:r>
              <a:rPr lang="zh-CN" altLang="en-US" sz="900" dirty="0" smtClean="0">
                <a:latin typeface="微软雅黑" panose="020B0503020204020204" pitchFamily="34" charset="-122"/>
                <a:ea typeface="微软雅黑" panose="020B0503020204020204" pitchFamily="34" charset="-122"/>
              </a:rPr>
              <a:t>允许直接在</a:t>
            </a:r>
            <a:r>
              <a:rPr lang="zh-CN" altLang="en-US" sz="900" dirty="0">
                <a:latin typeface="微软雅黑" panose="020B0503020204020204" pitchFamily="34" charset="-122"/>
                <a:ea typeface="微软雅黑" panose="020B0503020204020204" pitchFamily="34" charset="-122"/>
              </a:rPr>
              <a:t>上面工作</a:t>
            </a:r>
            <a:r>
              <a:rPr lang="zh-CN" altLang="en-US" sz="900" dirty="0" smtClean="0">
                <a:latin typeface="微软雅黑" panose="020B0503020204020204" pitchFamily="34" charset="-122"/>
                <a:ea typeface="微软雅黑" panose="020B0503020204020204" pitchFamily="34" charset="-122"/>
              </a:rPr>
              <a:t>。建议在</a:t>
            </a:r>
            <a:r>
              <a:rPr lang="zh-CN" altLang="en-US" sz="900" dirty="0">
                <a:latin typeface="微软雅黑" panose="020B0503020204020204" pitchFamily="34" charset="-122"/>
                <a:ea typeface="微软雅黑" panose="020B0503020204020204" pitchFamily="34" charset="-122"/>
              </a:rPr>
              <a:t>新建的</a:t>
            </a:r>
            <a:r>
              <a:rPr lang="en-US" altLang="zh-CN" sz="900" dirty="0">
                <a:latin typeface="微软雅黑" panose="020B0503020204020204" pitchFamily="34" charset="-122"/>
                <a:ea typeface="微软雅黑" panose="020B0503020204020204" pitchFamily="34" charset="-122"/>
              </a:rPr>
              <a:t>dev</a:t>
            </a:r>
            <a:r>
              <a:rPr lang="zh-CN" altLang="en-US" sz="900" dirty="0">
                <a:latin typeface="微软雅黑" panose="020B0503020204020204" pitchFamily="34" charset="-122"/>
                <a:ea typeface="微软雅黑" panose="020B0503020204020204" pitchFamily="34" charset="-122"/>
              </a:rPr>
              <a:t>分支上工作，工作完后，比如上要发布，或者说</a:t>
            </a:r>
            <a:r>
              <a:rPr lang="en-US" altLang="zh-CN" sz="900" dirty="0">
                <a:latin typeface="微软雅黑" panose="020B0503020204020204" pitchFamily="34" charset="-122"/>
                <a:ea typeface="微软雅黑" panose="020B0503020204020204" pitchFamily="34" charset="-122"/>
              </a:rPr>
              <a:t>dev</a:t>
            </a:r>
            <a:r>
              <a:rPr lang="zh-CN" altLang="en-US" sz="900" dirty="0">
                <a:latin typeface="微软雅黑" panose="020B0503020204020204" pitchFamily="34" charset="-122"/>
                <a:ea typeface="微软雅黑" panose="020B0503020204020204" pitchFamily="34" charset="-122"/>
              </a:rPr>
              <a:t>分支代码稳定后可以合并到主分支</a:t>
            </a:r>
            <a:r>
              <a:rPr lang="en-US" altLang="zh-CN" sz="900" dirty="0">
                <a:latin typeface="微软雅黑" panose="020B0503020204020204" pitchFamily="34" charset="-122"/>
                <a:ea typeface="微软雅黑" panose="020B0503020204020204" pitchFamily="34" charset="-122"/>
              </a:rPr>
              <a:t>master</a:t>
            </a:r>
            <a:r>
              <a:rPr lang="zh-CN" altLang="en-US" sz="900" dirty="0">
                <a:latin typeface="微软雅黑" panose="020B0503020204020204" pitchFamily="34" charset="-122"/>
                <a:ea typeface="微软雅黑" panose="020B0503020204020204" pitchFamily="34" charset="-122"/>
              </a:rPr>
              <a:t>上来</a:t>
            </a:r>
            <a:endParaRPr lang="en-US" altLang="zh-CN" sz="900" dirty="0"/>
          </a:p>
        </p:txBody>
      </p:sp>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931"/>
            <a:ext cx="4139952" cy="3183709"/>
          </a:xfrm>
          <a:prstGeom prst="rect">
            <a:avLst/>
          </a:prstGeom>
        </p:spPr>
      </p:pic>
      <p:grpSp>
        <p:nvGrpSpPr>
          <p:cNvPr id="15" name="组合 24"/>
          <p:cNvGrpSpPr/>
          <p:nvPr/>
        </p:nvGrpSpPr>
        <p:grpSpPr bwMode="auto">
          <a:xfrm>
            <a:off x="4256291" y="1794254"/>
            <a:ext cx="3630934" cy="328613"/>
            <a:chOff x="5383369" y="1584101"/>
            <a:chExt cx="4842456" cy="437882"/>
          </a:xfrm>
          <a:solidFill>
            <a:srgbClr val="FFE55F"/>
          </a:solidFill>
        </p:grpSpPr>
        <p:sp>
          <p:nvSpPr>
            <p:cNvPr id="16" name="矩形 15"/>
            <p:cNvSpPr/>
            <p:nvPr/>
          </p:nvSpPr>
          <p:spPr>
            <a:xfrm>
              <a:off x="5383369" y="1584101"/>
              <a:ext cx="1919517" cy="437882"/>
            </a:xfrm>
            <a:prstGeom prst="rect">
              <a:avLst/>
            </a:prstGeom>
            <a:grpFill/>
            <a:ln>
              <a:solidFill>
                <a:srgbClr val="FFE55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b="1" dirty="0" err="1" smtClean="0">
                  <a:latin typeface="微软雅黑" panose="020B0503020204020204" pitchFamily="34" charset="-122"/>
                  <a:ea typeface="微软雅黑" panose="020B0503020204020204" pitchFamily="34" charset="-122"/>
                </a:rPr>
                <a:t>Git</a:t>
              </a:r>
              <a:r>
                <a:rPr lang="zh-CN" altLang="en-US" sz="1200" b="1" dirty="0" smtClean="0">
                  <a:latin typeface="微软雅黑" panose="020B0503020204020204" pitchFamily="34" charset="-122"/>
                  <a:ea typeface="微软雅黑" panose="020B0503020204020204" pitchFamily="34" charset="-122"/>
                </a:rPr>
                <a:t>分支特点</a:t>
              </a:r>
              <a:endParaRPr lang="zh-CN" altLang="en-US" sz="1200" b="1" dirty="0">
                <a:latin typeface="微软雅黑" panose="020B0503020204020204" pitchFamily="34" charset="-122"/>
                <a:ea typeface="微软雅黑" panose="020B0503020204020204" pitchFamily="34" charset="-122"/>
                <a:cs typeface="+mn-ea"/>
              </a:endParaRPr>
            </a:p>
          </p:txBody>
        </p:sp>
        <p:cxnSp>
          <p:nvCxnSpPr>
            <p:cNvPr id="17" name="直接连接符 16"/>
            <p:cNvCxnSpPr/>
            <p:nvPr/>
          </p:nvCxnSpPr>
          <p:spPr>
            <a:xfrm>
              <a:off x="7147293" y="2009291"/>
              <a:ext cx="3078532" cy="0"/>
            </a:xfrm>
            <a:prstGeom prst="line">
              <a:avLst/>
            </a:prstGeom>
            <a:grpFill/>
            <a:ln>
              <a:solidFill>
                <a:srgbClr val="FFE55F"/>
              </a:solidFill>
            </a:ln>
          </p:spPr>
          <p:style>
            <a:lnRef idx="1">
              <a:schemeClr val="accent1"/>
            </a:lnRef>
            <a:fillRef idx="0">
              <a:schemeClr val="accent1"/>
            </a:fillRef>
            <a:effectRef idx="0">
              <a:schemeClr val="accent1"/>
            </a:effectRef>
            <a:fontRef idx="minor">
              <a:schemeClr val="tx1"/>
            </a:fontRef>
          </p:style>
        </p:cxnSp>
      </p:grpSp>
      <p:sp>
        <p:nvSpPr>
          <p:cNvPr id="6" name="矩形 5"/>
          <p:cNvSpPr/>
          <p:nvPr/>
        </p:nvSpPr>
        <p:spPr>
          <a:xfrm>
            <a:off x="4256291" y="2232731"/>
            <a:ext cx="3630934" cy="632481"/>
          </a:xfrm>
          <a:prstGeom prst="rect">
            <a:avLst/>
          </a:prstGeom>
        </p:spPr>
        <p:txBody>
          <a:bodyPr wrap="square">
            <a:spAutoFit/>
          </a:bodyPr>
          <a:lstStyle/>
          <a:p>
            <a:pPr>
              <a:lnSpc>
                <a:spcPct val="130000"/>
              </a:lnSpc>
            </a:pPr>
            <a:r>
              <a:rPr lang="en-US" altLang="zh-CN" sz="900" kern="3000" spc="31" dirty="0" err="1" smtClean="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900" kern="3000" spc="31" dirty="0" smtClean="0">
                <a:solidFill>
                  <a:schemeClr val="tx1">
                    <a:lumMod val="50000"/>
                    <a:lumOff val="50000"/>
                  </a:schemeClr>
                </a:solidFill>
                <a:latin typeface="微软雅黑" panose="020B0503020204020204" pitchFamily="34" charset="-122"/>
                <a:ea typeface="微软雅黑" panose="020B0503020204020204" pitchFamily="34" charset="-122"/>
              </a:rPr>
              <a:t>分支号称</a:t>
            </a:r>
            <a:r>
              <a:rPr lang="en-US" altLang="zh-CN" sz="900" kern="3000" spc="31" dirty="0" err="1" smtClean="0">
                <a:solidFill>
                  <a:schemeClr val="tx1">
                    <a:lumMod val="50000"/>
                    <a:lumOff val="50000"/>
                  </a:schemeClr>
                </a:solidFill>
                <a:latin typeface="微软雅黑" panose="020B0503020204020204" pitchFamily="34" charset="-122"/>
                <a:ea typeface="微软雅黑" panose="020B0503020204020204" pitchFamily="34" charset="-122"/>
              </a:rPr>
              <a:t>Git</a:t>
            </a:r>
            <a:r>
              <a:rPr lang="zh-CN" altLang="en-US" sz="900" kern="3000" spc="31" dirty="0" smtClean="0">
                <a:solidFill>
                  <a:schemeClr val="tx1">
                    <a:lumMod val="50000"/>
                    <a:lumOff val="50000"/>
                  </a:schemeClr>
                </a:solidFill>
                <a:latin typeface="微软雅黑" panose="020B0503020204020204" pitchFamily="34" charset="-122"/>
                <a:ea typeface="微软雅黑" panose="020B0503020204020204" pitchFamily="34" charset="-122"/>
              </a:rPr>
              <a:t>的杀手锏，因为采用快照指针的方式，</a:t>
            </a:r>
            <a:r>
              <a:rPr lang="en-US" altLang="zh-CN" sz="900" kern="3000" spc="31" dirty="0" err="1" smtClean="0">
                <a:solidFill>
                  <a:schemeClr val="tx1">
                    <a:lumMod val="50000"/>
                    <a:lumOff val="50000"/>
                  </a:schemeClr>
                </a:solidFill>
                <a:latin typeface="微软雅黑" panose="020B0503020204020204" pitchFamily="34" charset="-122"/>
                <a:ea typeface="微软雅黑" panose="020B0503020204020204" pitchFamily="34" charset="-122"/>
              </a:rPr>
              <a:t>Git</a:t>
            </a:r>
            <a:r>
              <a:rPr lang="en-US" altLang="zh-CN" sz="900" kern="3000" spc="31" dirty="0" smtClean="0">
                <a:solidFill>
                  <a:schemeClr val="tx1">
                    <a:lumMod val="50000"/>
                    <a:lumOff val="50000"/>
                  </a:schemeClr>
                </a:solidFill>
                <a:latin typeface="微软雅黑" panose="020B0503020204020204" pitchFamily="34" charset="-122"/>
                <a:ea typeface="微软雅黑" panose="020B0503020204020204" pitchFamily="34" charset="-122"/>
              </a:rPr>
              <a:t> </a:t>
            </a:r>
            <a:r>
              <a:rPr lang="zh-CN" altLang="en-US" sz="900" kern="3000" spc="31" dirty="0">
                <a:solidFill>
                  <a:schemeClr val="tx1">
                    <a:lumMod val="50000"/>
                    <a:lumOff val="50000"/>
                  </a:schemeClr>
                </a:solidFill>
                <a:latin typeface="微软雅黑" panose="020B0503020204020204" pitchFamily="34" charset="-122"/>
                <a:ea typeface="微软雅黑" panose="020B0503020204020204" pitchFamily="34" charset="-122"/>
              </a:rPr>
              <a:t>处理分支的方式可谓是难以置信的轻量，创建新分支这一操作几乎能在瞬间完成，并且在不同分支之间的切换操作也是一样便捷</a:t>
            </a:r>
          </a:p>
        </p:txBody>
      </p:sp>
      <p:sp>
        <p:nvSpPr>
          <p:cNvPr id="19"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分支介绍</a:t>
            </a:r>
            <a:endParaRPr lang="zh-CN" altLang="en-US" dirty="0"/>
          </a:p>
        </p:txBody>
      </p:sp>
    </p:spTree>
    <p:extLst>
      <p:ext uri="{BB962C8B-B14F-4D97-AF65-F5344CB8AC3E}">
        <p14:creationId xmlns:p14="http://schemas.microsoft.com/office/powerpoint/2010/main" val="3105161338"/>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分支</a:t>
            </a:r>
            <a:endParaRPr lang="zh-CN" altLang="en-US" dirty="0"/>
          </a:p>
        </p:txBody>
      </p:sp>
      <p:sp>
        <p:nvSpPr>
          <p:cNvPr id="4" name="文本框 3"/>
          <p:cNvSpPr txBox="1"/>
          <p:nvPr/>
        </p:nvSpPr>
        <p:spPr>
          <a:xfrm>
            <a:off x="1043608" y="915566"/>
            <a:ext cx="7704856" cy="2092881"/>
          </a:xfrm>
          <a:prstGeom prst="rect">
            <a:avLst/>
          </a:prstGeom>
          <a:noFill/>
        </p:spPr>
        <p:txBody>
          <a:bodyPr wrap="square" rtlCol="0">
            <a:spAutoFit/>
          </a:bodyPr>
          <a:lstStyle/>
          <a:p>
            <a:pPr marL="171450" indent="-171450">
              <a:buFont typeface="Wingdings" panose="05000000000000000000" pitchFamily="2" charset="2"/>
              <a:buChar char="u"/>
            </a:pPr>
            <a:endParaRPr kumimoji="1" lang="en-US" altLang="zh-CN" sz="1400" dirty="0" smtClean="0">
              <a:latin typeface="Microsoft YaHei" charset="0"/>
              <a:ea typeface="Microsoft YaHei" charset="0"/>
              <a:cs typeface="Microsoft YaHei" charset="0"/>
            </a:endParaRPr>
          </a:p>
          <a:p>
            <a:pPr marL="285750" indent="-285750">
              <a:buFont typeface="Wingdings" panose="05000000000000000000" pitchFamily="2" charset="2"/>
              <a:buChar char="l"/>
            </a:pPr>
            <a:endParaRPr kumimoji="1" lang="en-US" altLang="zh-CN" sz="1400" dirty="0">
              <a:solidFill>
                <a:srgbClr val="FF0000"/>
              </a:solidFill>
              <a:latin typeface="Microsoft YaHei" charset="0"/>
              <a:ea typeface="Microsoft YaHei" charset="0"/>
              <a:cs typeface="Microsoft YaHei" charset="0"/>
            </a:endParaRPr>
          </a:p>
          <a:p>
            <a:pPr marL="285750" indent="-285750">
              <a:buFont typeface="Wingdings" panose="05000000000000000000" pitchFamily="2" charset="2"/>
              <a:buChar char="p"/>
            </a:pPr>
            <a:r>
              <a:rPr kumimoji="1" lang="zh-CN" altLang="en-US" sz="1400" dirty="0" smtClean="0">
                <a:latin typeface="Microsoft YaHei" charset="0"/>
                <a:ea typeface="Microsoft YaHei" charset="0"/>
                <a:cs typeface="Microsoft YaHei" charset="0"/>
              </a:rPr>
              <a:t>创建分支：</a:t>
            </a: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branch &lt;branch name&gt;</a:t>
            </a:r>
          </a:p>
          <a:p>
            <a:pPr marL="285750" indent="-285750">
              <a:buFont typeface="Wingdings" panose="05000000000000000000" pitchFamily="2" charset="2"/>
              <a:buChar char="p"/>
            </a:pPr>
            <a:r>
              <a:rPr kumimoji="1" lang="zh-CN" altLang="en-US" sz="1400" dirty="0">
                <a:latin typeface="Microsoft YaHei" charset="0"/>
                <a:ea typeface="Microsoft YaHei" charset="0"/>
                <a:cs typeface="Microsoft YaHei" charset="0"/>
              </a:rPr>
              <a:t>切换分支</a:t>
            </a:r>
            <a:r>
              <a:rPr kumimoji="1" lang="zh-CN" altLang="en-US" sz="1400" dirty="0" smtClean="0">
                <a:latin typeface="Microsoft YaHei" charset="0"/>
                <a:ea typeface="Microsoft YaHei" charset="0"/>
                <a:cs typeface="Microsoft YaHei" charset="0"/>
              </a:rPr>
              <a:t>：</a:t>
            </a: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a:t>
            </a:r>
            <a:r>
              <a:rPr kumimoji="1" lang="en-US" altLang="zh-CN" sz="1400" dirty="0">
                <a:latin typeface="Microsoft YaHei" charset="0"/>
                <a:ea typeface="Microsoft YaHei" charset="0"/>
                <a:cs typeface="Microsoft YaHei" charset="0"/>
              </a:rPr>
              <a:t>checkout &lt;branch name&gt;</a:t>
            </a:r>
          </a:p>
          <a:p>
            <a:pPr marL="285750" indent="-285750">
              <a:buFont typeface="Wingdings" panose="05000000000000000000" pitchFamily="2" charset="2"/>
              <a:buChar char="p"/>
            </a:pP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a:t>
            </a:r>
            <a:r>
              <a:rPr kumimoji="1" lang="en-US" altLang="zh-CN" sz="1400" dirty="0">
                <a:latin typeface="Microsoft YaHei" charset="0"/>
                <a:ea typeface="Microsoft YaHei" charset="0"/>
                <a:cs typeface="Microsoft YaHei" charset="0"/>
              </a:rPr>
              <a:t>checkout –b &lt;branch name&gt; (</a:t>
            </a:r>
            <a:r>
              <a:rPr kumimoji="1" lang="zh-CN" altLang="en-US" sz="1400" dirty="0">
                <a:latin typeface="Microsoft YaHei" charset="0"/>
                <a:ea typeface="Microsoft YaHei" charset="0"/>
                <a:cs typeface="Microsoft YaHei" charset="0"/>
              </a:rPr>
              <a:t>创建并切换到新分支，等同步前面</a:t>
            </a:r>
            <a:r>
              <a:rPr kumimoji="1" lang="en-US" altLang="zh-CN" sz="1400" dirty="0">
                <a:latin typeface="Microsoft YaHei" charset="0"/>
                <a:ea typeface="Microsoft YaHei" charset="0"/>
                <a:cs typeface="Microsoft YaHei" charset="0"/>
              </a:rPr>
              <a:t>2</a:t>
            </a:r>
            <a:r>
              <a:rPr kumimoji="1" lang="zh-CN" altLang="en-US" sz="1400" dirty="0">
                <a:latin typeface="Microsoft YaHei" charset="0"/>
                <a:ea typeface="Microsoft YaHei" charset="0"/>
                <a:cs typeface="Microsoft YaHei" charset="0"/>
              </a:rPr>
              <a:t>个合并</a:t>
            </a:r>
            <a:r>
              <a:rPr kumimoji="1" lang="en-US" altLang="zh-CN" sz="1400" dirty="0">
                <a:latin typeface="Microsoft YaHei" charset="0"/>
                <a:ea typeface="Microsoft YaHei" charset="0"/>
                <a:cs typeface="Microsoft YaHei" charset="0"/>
              </a:rPr>
              <a:t>)</a:t>
            </a:r>
          </a:p>
          <a:p>
            <a:pPr marL="285750" indent="-285750">
              <a:buFont typeface="Wingdings" panose="05000000000000000000" pitchFamily="2" charset="2"/>
              <a:buChar char="p"/>
            </a:pPr>
            <a:r>
              <a:rPr kumimoji="1" lang="zh-CN" altLang="en-US" sz="1400" dirty="0">
                <a:latin typeface="Microsoft YaHei" charset="0"/>
                <a:ea typeface="Microsoft YaHei" charset="0"/>
                <a:cs typeface="Microsoft YaHei" charset="0"/>
              </a:rPr>
              <a:t>删除分支</a:t>
            </a:r>
            <a:r>
              <a:rPr kumimoji="1" lang="zh-CN" altLang="en-US" sz="1400" dirty="0" smtClean="0">
                <a:latin typeface="Microsoft YaHei" charset="0"/>
                <a:ea typeface="Microsoft YaHei" charset="0"/>
                <a:cs typeface="Microsoft YaHei" charset="0"/>
              </a:rPr>
              <a:t>：</a:t>
            </a: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a:t>
            </a:r>
            <a:r>
              <a:rPr kumimoji="1" lang="en-US" altLang="zh-CN" sz="1400" dirty="0">
                <a:latin typeface="Microsoft YaHei" charset="0"/>
                <a:ea typeface="Microsoft YaHei" charset="0"/>
                <a:cs typeface="Microsoft YaHei" charset="0"/>
              </a:rPr>
              <a:t>branch –d &lt;branch name&gt;</a:t>
            </a:r>
          </a:p>
          <a:p>
            <a:pPr marL="285750" indent="-285750">
              <a:buFont typeface="Wingdings" panose="05000000000000000000" pitchFamily="2" charset="2"/>
              <a:buChar char="p"/>
            </a:pPr>
            <a:r>
              <a:rPr kumimoji="1" lang="zh-CN" altLang="en-US" sz="1400" dirty="0">
                <a:latin typeface="Microsoft YaHei" charset="0"/>
                <a:ea typeface="Microsoft YaHei" charset="0"/>
                <a:cs typeface="Microsoft YaHei" charset="0"/>
              </a:rPr>
              <a:t>合并分支</a:t>
            </a:r>
            <a:r>
              <a:rPr kumimoji="1" lang="zh-CN" altLang="en-US" sz="1400" dirty="0" smtClean="0">
                <a:latin typeface="Microsoft YaHei" charset="0"/>
                <a:ea typeface="Microsoft YaHei" charset="0"/>
                <a:cs typeface="Microsoft YaHei" charset="0"/>
              </a:rPr>
              <a:t>：</a:t>
            </a: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a:t>
            </a:r>
            <a:r>
              <a:rPr kumimoji="1" lang="en-US" altLang="zh-CN" sz="1400" dirty="0">
                <a:latin typeface="Microsoft YaHei" charset="0"/>
                <a:ea typeface="Microsoft YaHei" charset="0"/>
                <a:cs typeface="Microsoft YaHei" charset="0"/>
              </a:rPr>
              <a:t>merge &lt;branch name&gt;</a:t>
            </a:r>
          </a:p>
          <a:p>
            <a:pPr marL="285750" indent="-285750">
              <a:buFont typeface="Wingdings" panose="05000000000000000000" pitchFamily="2" charset="2"/>
              <a:buChar char="p"/>
            </a:pPr>
            <a:r>
              <a:rPr kumimoji="1" lang="zh-CN" altLang="en-US" sz="1400" dirty="0">
                <a:latin typeface="Microsoft YaHei" charset="0"/>
                <a:ea typeface="Microsoft YaHei" charset="0"/>
                <a:cs typeface="Microsoft YaHei" charset="0"/>
              </a:rPr>
              <a:t>查看分支</a:t>
            </a:r>
            <a:r>
              <a:rPr kumimoji="1" lang="zh-CN" altLang="en-US" sz="1400" dirty="0" smtClean="0">
                <a:latin typeface="Microsoft YaHei" charset="0"/>
                <a:ea typeface="Microsoft YaHei" charset="0"/>
                <a:cs typeface="Microsoft YaHei" charset="0"/>
              </a:rPr>
              <a:t>：</a:t>
            </a: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a:t>
            </a:r>
            <a:r>
              <a:rPr kumimoji="1" lang="en-US" altLang="zh-CN" sz="1400" dirty="0">
                <a:latin typeface="Microsoft YaHei" charset="0"/>
                <a:ea typeface="Microsoft YaHei" charset="0"/>
                <a:cs typeface="Microsoft YaHei" charset="0"/>
              </a:rPr>
              <a:t>branch</a:t>
            </a:r>
          </a:p>
          <a:p>
            <a:pPr marL="285750" indent="-285750">
              <a:buFont typeface="Wingdings" panose="05000000000000000000" pitchFamily="2" charset="2"/>
              <a:buChar char="p"/>
            </a:pPr>
            <a:r>
              <a:rPr kumimoji="1" lang="zh-CN" altLang="en-US" sz="1400" dirty="0">
                <a:latin typeface="Microsoft YaHei" charset="0"/>
                <a:ea typeface="Microsoft YaHei" charset="0"/>
                <a:cs typeface="Microsoft YaHei" charset="0"/>
              </a:rPr>
              <a:t>查看分支合并情况</a:t>
            </a:r>
            <a:r>
              <a:rPr kumimoji="1" lang="zh-CN" altLang="en-US" sz="1400" dirty="0" smtClean="0">
                <a:latin typeface="Microsoft YaHei" charset="0"/>
                <a:ea typeface="Microsoft YaHei" charset="0"/>
                <a:cs typeface="Microsoft YaHei" charset="0"/>
              </a:rPr>
              <a:t>：</a:t>
            </a:r>
            <a:r>
              <a:rPr kumimoji="1" lang="en-US" altLang="zh-CN" sz="1400" dirty="0" err="1" smtClean="0">
                <a:latin typeface="Microsoft YaHei" charset="0"/>
                <a:ea typeface="Microsoft YaHei" charset="0"/>
                <a:cs typeface="Microsoft YaHei" charset="0"/>
              </a:rPr>
              <a:t>Git</a:t>
            </a:r>
            <a:r>
              <a:rPr kumimoji="1" lang="en-US" altLang="zh-CN" sz="1400" dirty="0" smtClean="0">
                <a:latin typeface="Microsoft YaHei" charset="0"/>
                <a:ea typeface="Microsoft YaHei" charset="0"/>
                <a:cs typeface="Microsoft YaHei" charset="0"/>
              </a:rPr>
              <a:t> </a:t>
            </a:r>
            <a:r>
              <a:rPr kumimoji="1" lang="en-US" altLang="zh-CN" sz="1400" dirty="0">
                <a:latin typeface="Microsoft YaHei" charset="0"/>
                <a:ea typeface="Microsoft YaHei" charset="0"/>
                <a:cs typeface="Microsoft YaHei" charset="0"/>
              </a:rPr>
              <a:t>log </a:t>
            </a:r>
            <a:r>
              <a:rPr lang="en-US" altLang="zh-CN" sz="1400" dirty="0"/>
              <a:t> --</a:t>
            </a:r>
            <a:r>
              <a:rPr lang="en-US" altLang="zh-CN" sz="1400" dirty="0" err="1"/>
              <a:t>oneline</a:t>
            </a:r>
            <a:r>
              <a:rPr lang="en-US" altLang="zh-CN" sz="1400" dirty="0"/>
              <a:t> --decorate --graph --all</a:t>
            </a:r>
            <a:endParaRPr kumimoji="1" lang="zh-CN" altLang="en-US" sz="1000" dirty="0">
              <a:latin typeface="Microsoft YaHei" charset="0"/>
              <a:ea typeface="Microsoft YaHei" charset="0"/>
              <a:cs typeface="Microsoft YaHei" charset="0"/>
            </a:endParaRPr>
          </a:p>
        </p:txBody>
      </p:sp>
    </p:spTree>
    <p:extLst>
      <p:ext uri="{BB962C8B-B14F-4D97-AF65-F5344CB8AC3E}">
        <p14:creationId xmlns:p14="http://schemas.microsoft.com/office/powerpoint/2010/main" val="2335238794"/>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9" name="直接连接符 78"/>
          <p:cNvCxnSpPr/>
          <p:nvPr/>
        </p:nvCxnSpPr>
        <p:spPr>
          <a:xfrm>
            <a:off x="755576" y="1131590"/>
            <a:ext cx="7078577" cy="1704"/>
          </a:xfrm>
          <a:prstGeom prst="line">
            <a:avLst/>
          </a:prstGeom>
          <a:ln w="19050">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80" name="Oval 1592"/>
          <p:cNvSpPr>
            <a:spLocks noChangeArrowheads="1"/>
          </p:cNvSpPr>
          <p:nvPr/>
        </p:nvSpPr>
        <p:spPr bwMode="auto">
          <a:xfrm>
            <a:off x="1758573" y="1079293"/>
            <a:ext cx="108000" cy="108000"/>
          </a:xfrm>
          <a:prstGeom prst="ellipse">
            <a:avLst/>
          </a:prstGeom>
          <a:solidFill>
            <a:schemeClr val="bg1"/>
          </a:solidFill>
          <a:ln w="28575">
            <a:solidFill>
              <a:srgbClr val="69B790"/>
            </a:solidFill>
            <a:round/>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81" name="Oval 1594"/>
          <p:cNvSpPr>
            <a:spLocks noChangeArrowheads="1"/>
          </p:cNvSpPr>
          <p:nvPr/>
        </p:nvSpPr>
        <p:spPr bwMode="auto">
          <a:xfrm>
            <a:off x="4298007" y="1058902"/>
            <a:ext cx="108000" cy="108000"/>
          </a:xfrm>
          <a:prstGeom prst="ellipse">
            <a:avLst/>
          </a:prstGeom>
          <a:solidFill>
            <a:srgbClr val="E8E8E8"/>
          </a:solidFill>
          <a:ln w="28575">
            <a:solidFill>
              <a:schemeClr val="tx1">
                <a:lumMod val="65000"/>
                <a:lumOff val="35000"/>
              </a:schemeClr>
            </a:solidFill>
            <a:round/>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82" name="Oval 1594"/>
          <p:cNvSpPr>
            <a:spLocks noChangeArrowheads="1"/>
          </p:cNvSpPr>
          <p:nvPr/>
        </p:nvSpPr>
        <p:spPr bwMode="auto">
          <a:xfrm>
            <a:off x="6770436" y="1090211"/>
            <a:ext cx="108000" cy="108000"/>
          </a:xfrm>
          <a:prstGeom prst="ellipse">
            <a:avLst/>
          </a:prstGeom>
          <a:solidFill>
            <a:srgbClr val="E8E8E8"/>
          </a:solidFill>
          <a:ln w="28575">
            <a:solidFill>
              <a:schemeClr val="bg1">
                <a:lumMod val="65000"/>
              </a:schemeClr>
            </a:solidFill>
            <a:round/>
          </a:ln>
        </p:spPr>
        <p:txBody>
          <a:bodyPr vert="horz" wrap="square" lIns="91440" tIns="45720" rIns="91440" bIns="45720" numCol="1" anchor="t" anchorCtr="0" compatLnSpc="1"/>
          <a:lstStyle/>
          <a:p>
            <a:endParaRPr lang="zh-CN" altLang="en-US">
              <a:latin typeface="微软雅黑" panose="020B0503020204020204" pitchFamily="34" charset="-122"/>
              <a:ea typeface="微软雅黑" panose="020B0503020204020204" pitchFamily="34" charset="-122"/>
            </a:endParaRPr>
          </a:p>
        </p:txBody>
      </p:sp>
      <p:grpSp>
        <p:nvGrpSpPr>
          <p:cNvPr id="21" name="Group 14"/>
          <p:cNvGrpSpPr>
            <a:grpSpLocks noChangeAspect="1"/>
          </p:cNvGrpSpPr>
          <p:nvPr/>
        </p:nvGrpSpPr>
        <p:grpSpPr>
          <a:xfrm flipV="1">
            <a:off x="928289" y="1520942"/>
            <a:ext cx="1769600" cy="98147"/>
            <a:chOff x="821415" y="5132612"/>
            <a:chExt cx="3298056" cy="182749"/>
          </a:xfrm>
          <a:solidFill>
            <a:srgbClr val="FFE55F"/>
          </a:solidFill>
        </p:grpSpPr>
        <p:cxnSp>
          <p:nvCxnSpPr>
            <p:cNvPr id="22" name="Straight Connector 15"/>
            <p:cNvCxnSpPr/>
            <p:nvPr/>
          </p:nvCxnSpPr>
          <p:spPr>
            <a:xfrm>
              <a:off x="821415" y="5132620"/>
              <a:ext cx="1080000" cy="0"/>
            </a:xfrm>
            <a:prstGeom prst="line">
              <a:avLst/>
            </a:prstGeom>
            <a:grpFill/>
            <a:ln w="76200" cap="flat" cmpd="sng" algn="ctr">
              <a:solidFill>
                <a:srgbClr val="FFE55F"/>
              </a:solidFill>
              <a:prstDash val="solid"/>
              <a:miter lim="800000"/>
            </a:ln>
            <a:effectLst/>
          </p:spPr>
        </p:cxnSp>
        <p:cxnSp>
          <p:nvCxnSpPr>
            <p:cNvPr id="23" name="Straight Connector 16"/>
            <p:cNvCxnSpPr/>
            <p:nvPr/>
          </p:nvCxnSpPr>
          <p:spPr>
            <a:xfrm>
              <a:off x="3039471" y="5132614"/>
              <a:ext cx="1080000" cy="0"/>
            </a:xfrm>
            <a:prstGeom prst="line">
              <a:avLst/>
            </a:prstGeom>
            <a:grpFill/>
            <a:ln w="76200" cap="flat" cmpd="sng" algn="ctr">
              <a:solidFill>
                <a:srgbClr val="FFE55F"/>
              </a:solidFill>
              <a:prstDash val="solid"/>
              <a:miter lim="800000"/>
            </a:ln>
            <a:effectLst/>
          </p:spPr>
        </p:cxnSp>
        <p:grpSp>
          <p:nvGrpSpPr>
            <p:cNvPr id="24" name="Group 17"/>
            <p:cNvGrpSpPr/>
            <p:nvPr/>
          </p:nvGrpSpPr>
          <p:grpSpPr>
            <a:xfrm>
              <a:off x="1930443" y="5132612"/>
              <a:ext cx="1080000" cy="182749"/>
              <a:chOff x="1930443" y="5132612"/>
              <a:chExt cx="1080000" cy="182749"/>
            </a:xfrm>
            <a:grpFill/>
          </p:grpSpPr>
          <p:cxnSp>
            <p:nvCxnSpPr>
              <p:cNvPr id="25" name="Straight Connector 18"/>
              <p:cNvCxnSpPr/>
              <p:nvPr/>
            </p:nvCxnSpPr>
            <p:spPr>
              <a:xfrm>
                <a:off x="1930443" y="5132620"/>
                <a:ext cx="1080000" cy="0"/>
              </a:xfrm>
              <a:prstGeom prst="line">
                <a:avLst/>
              </a:prstGeom>
              <a:grpFill/>
              <a:ln w="76200" cap="flat" cmpd="sng" algn="ctr">
                <a:solidFill>
                  <a:srgbClr val="FEE686"/>
                </a:solidFill>
                <a:prstDash val="solid"/>
                <a:miter lim="800000"/>
              </a:ln>
              <a:effectLst/>
            </p:spPr>
          </p:cxnSp>
          <p:sp>
            <p:nvSpPr>
              <p:cNvPr id="26" name="Flowchart: Merge 19"/>
              <p:cNvSpPr/>
              <p:nvPr/>
            </p:nvSpPr>
            <p:spPr>
              <a:xfrm>
                <a:off x="2368840" y="5206293"/>
                <a:ext cx="203205" cy="109068"/>
              </a:xfrm>
              <a:prstGeom prst="flowChartMerge">
                <a:avLst/>
              </a:prstGeom>
              <a:grpFill/>
              <a:ln w="12700" cap="flat" cmpd="sng" algn="ctr">
                <a:solidFill>
                  <a:srgbClr val="FFE55F"/>
                </a:solid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grpSp>
      </p:grpSp>
      <p:grpSp>
        <p:nvGrpSpPr>
          <p:cNvPr id="27" name="Group 20"/>
          <p:cNvGrpSpPr>
            <a:grpSpLocks noChangeAspect="1"/>
          </p:cNvGrpSpPr>
          <p:nvPr/>
        </p:nvGrpSpPr>
        <p:grpSpPr>
          <a:xfrm flipV="1">
            <a:off x="3467207" y="1550227"/>
            <a:ext cx="1769600" cy="98140"/>
            <a:chOff x="821415" y="5132620"/>
            <a:chExt cx="3298056" cy="182736"/>
          </a:xfrm>
          <a:solidFill>
            <a:srgbClr val="EA545D"/>
          </a:solidFill>
        </p:grpSpPr>
        <p:cxnSp>
          <p:nvCxnSpPr>
            <p:cNvPr id="28" name="Straight Connector 21"/>
            <p:cNvCxnSpPr/>
            <p:nvPr/>
          </p:nvCxnSpPr>
          <p:spPr>
            <a:xfrm>
              <a:off x="821415" y="5132620"/>
              <a:ext cx="1080000" cy="0"/>
            </a:xfrm>
            <a:prstGeom prst="line">
              <a:avLst/>
            </a:prstGeom>
            <a:grpFill/>
            <a:ln w="76200" cap="flat" cmpd="sng" algn="ctr">
              <a:solidFill>
                <a:srgbClr val="D83D4C">
                  <a:alpha val="85000"/>
                </a:srgbClr>
              </a:solidFill>
              <a:prstDash val="solid"/>
              <a:miter lim="800000"/>
            </a:ln>
            <a:effectLst/>
          </p:spPr>
        </p:cxnSp>
        <p:cxnSp>
          <p:nvCxnSpPr>
            <p:cNvPr id="29" name="Straight Connector 22"/>
            <p:cNvCxnSpPr/>
            <p:nvPr/>
          </p:nvCxnSpPr>
          <p:spPr>
            <a:xfrm>
              <a:off x="3039471" y="5132620"/>
              <a:ext cx="1080000" cy="0"/>
            </a:xfrm>
            <a:prstGeom prst="line">
              <a:avLst/>
            </a:prstGeom>
            <a:grpFill/>
            <a:ln w="76200" cap="flat" cmpd="sng" algn="ctr">
              <a:solidFill>
                <a:srgbClr val="D83D4C">
                  <a:alpha val="85000"/>
                </a:srgbClr>
              </a:solidFill>
              <a:prstDash val="solid"/>
              <a:miter lim="800000"/>
            </a:ln>
            <a:effectLst/>
          </p:spPr>
        </p:cxnSp>
        <p:grpSp>
          <p:nvGrpSpPr>
            <p:cNvPr id="30" name="Group 23"/>
            <p:cNvGrpSpPr/>
            <p:nvPr/>
          </p:nvGrpSpPr>
          <p:grpSpPr>
            <a:xfrm>
              <a:off x="1930443" y="5132620"/>
              <a:ext cx="1080000" cy="182736"/>
              <a:chOff x="1930443" y="5132620"/>
              <a:chExt cx="1080000" cy="182736"/>
            </a:xfrm>
            <a:grpFill/>
          </p:grpSpPr>
          <p:cxnSp>
            <p:nvCxnSpPr>
              <p:cNvPr id="31" name="Straight Connector 24"/>
              <p:cNvCxnSpPr/>
              <p:nvPr/>
            </p:nvCxnSpPr>
            <p:spPr>
              <a:xfrm>
                <a:off x="1930443" y="5132620"/>
                <a:ext cx="1080000" cy="0"/>
              </a:xfrm>
              <a:prstGeom prst="line">
                <a:avLst/>
              </a:prstGeom>
              <a:grpFill/>
              <a:ln w="76200" cap="flat" cmpd="sng" algn="ctr">
                <a:solidFill>
                  <a:srgbClr val="EEAAB0">
                    <a:alpha val="85000"/>
                  </a:srgbClr>
                </a:solidFill>
                <a:prstDash val="solid"/>
                <a:miter lim="800000"/>
              </a:ln>
              <a:effectLst/>
            </p:spPr>
          </p:cxnSp>
          <p:sp>
            <p:nvSpPr>
              <p:cNvPr id="32" name="Flowchart: Merge 25"/>
              <p:cNvSpPr/>
              <p:nvPr/>
            </p:nvSpPr>
            <p:spPr>
              <a:xfrm>
                <a:off x="2368841" y="5206288"/>
                <a:ext cx="203204" cy="109068"/>
              </a:xfrm>
              <a:prstGeom prst="flowChartMerge">
                <a:avLst/>
              </a:prstGeom>
              <a:grp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grpSp>
      </p:grpSp>
      <p:grpSp>
        <p:nvGrpSpPr>
          <p:cNvPr id="34" name="Group 26"/>
          <p:cNvGrpSpPr>
            <a:grpSpLocks noChangeAspect="1"/>
          </p:cNvGrpSpPr>
          <p:nvPr/>
        </p:nvGrpSpPr>
        <p:grpSpPr>
          <a:xfrm flipV="1">
            <a:off x="5940152" y="1543054"/>
            <a:ext cx="1769600" cy="98143"/>
            <a:chOff x="821415" y="5132620"/>
            <a:chExt cx="3298056" cy="182741"/>
          </a:xfrm>
          <a:solidFill>
            <a:srgbClr val="03B8DF"/>
          </a:solidFill>
        </p:grpSpPr>
        <p:cxnSp>
          <p:nvCxnSpPr>
            <p:cNvPr id="35" name="Straight Connector 27"/>
            <p:cNvCxnSpPr/>
            <p:nvPr/>
          </p:nvCxnSpPr>
          <p:spPr>
            <a:xfrm>
              <a:off x="821415" y="5132620"/>
              <a:ext cx="1080000" cy="0"/>
            </a:xfrm>
            <a:prstGeom prst="line">
              <a:avLst/>
            </a:prstGeom>
            <a:grpFill/>
            <a:ln w="76200" cap="flat" cmpd="sng" algn="ctr">
              <a:solidFill>
                <a:srgbClr val="20A9C1">
                  <a:alpha val="85000"/>
                </a:srgbClr>
              </a:solidFill>
              <a:prstDash val="solid"/>
              <a:miter lim="800000"/>
            </a:ln>
            <a:effectLst/>
          </p:spPr>
        </p:cxnSp>
        <p:cxnSp>
          <p:nvCxnSpPr>
            <p:cNvPr id="36" name="Straight Connector 28"/>
            <p:cNvCxnSpPr/>
            <p:nvPr/>
          </p:nvCxnSpPr>
          <p:spPr>
            <a:xfrm>
              <a:off x="3039471" y="5132620"/>
              <a:ext cx="1080000" cy="0"/>
            </a:xfrm>
            <a:prstGeom prst="line">
              <a:avLst/>
            </a:prstGeom>
            <a:grpFill/>
            <a:ln w="76200" cap="flat" cmpd="sng" algn="ctr">
              <a:solidFill>
                <a:srgbClr val="20A9C1">
                  <a:alpha val="85000"/>
                </a:srgbClr>
              </a:solidFill>
              <a:prstDash val="solid"/>
              <a:miter lim="800000"/>
            </a:ln>
            <a:effectLst/>
          </p:spPr>
        </p:cxnSp>
        <p:grpSp>
          <p:nvGrpSpPr>
            <p:cNvPr id="37" name="Group 29"/>
            <p:cNvGrpSpPr/>
            <p:nvPr/>
          </p:nvGrpSpPr>
          <p:grpSpPr>
            <a:xfrm>
              <a:off x="1930443" y="5132620"/>
              <a:ext cx="1080000" cy="182741"/>
              <a:chOff x="1930443" y="5132620"/>
              <a:chExt cx="1080000" cy="182741"/>
            </a:xfrm>
            <a:grpFill/>
          </p:grpSpPr>
          <p:cxnSp>
            <p:nvCxnSpPr>
              <p:cNvPr id="38" name="Straight Connector 30"/>
              <p:cNvCxnSpPr/>
              <p:nvPr/>
            </p:nvCxnSpPr>
            <p:spPr>
              <a:xfrm>
                <a:off x="1930443" y="5132620"/>
                <a:ext cx="1080000" cy="0"/>
              </a:xfrm>
              <a:prstGeom prst="line">
                <a:avLst/>
              </a:prstGeom>
              <a:grpFill/>
              <a:ln w="76200" cap="flat" cmpd="sng" algn="ctr">
                <a:solidFill>
                  <a:srgbClr val="BCE2ED">
                    <a:alpha val="85000"/>
                  </a:srgbClr>
                </a:solidFill>
                <a:prstDash val="solid"/>
                <a:miter lim="800000"/>
              </a:ln>
              <a:effectLst/>
            </p:spPr>
          </p:cxnSp>
          <p:sp>
            <p:nvSpPr>
              <p:cNvPr id="39" name="Flowchart: Merge 31"/>
              <p:cNvSpPr/>
              <p:nvPr/>
            </p:nvSpPr>
            <p:spPr>
              <a:xfrm>
                <a:off x="2368840" y="5206293"/>
                <a:ext cx="203205" cy="109068"/>
              </a:xfrm>
              <a:prstGeom prst="flowChartMerge">
                <a:avLst/>
              </a:prstGeom>
              <a:grp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grpSp>
      </p:grpSp>
      <p:grpSp>
        <p:nvGrpSpPr>
          <p:cNvPr id="40" name="Group 44"/>
          <p:cNvGrpSpPr/>
          <p:nvPr/>
        </p:nvGrpSpPr>
        <p:grpSpPr>
          <a:xfrm>
            <a:off x="755576" y="1757866"/>
            <a:ext cx="2115026" cy="2622480"/>
            <a:chOff x="1074051" y="1333693"/>
            <a:chExt cx="2950339" cy="4268817"/>
          </a:xfrm>
        </p:grpSpPr>
        <p:sp>
          <p:nvSpPr>
            <p:cNvPr id="41" name="Rectangle 45"/>
            <p:cNvSpPr/>
            <p:nvPr/>
          </p:nvSpPr>
          <p:spPr>
            <a:xfrm>
              <a:off x="1074051" y="1333694"/>
              <a:ext cx="2950339" cy="3891444"/>
            </a:xfrm>
            <a:prstGeom prst="rect">
              <a:avLst/>
            </a:prstGeom>
            <a:solidFill>
              <a:srgbClr val="FFE55F"/>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42" name="Flowchart: Merge 46"/>
            <p:cNvSpPr/>
            <p:nvPr/>
          </p:nvSpPr>
          <p:spPr>
            <a:xfrm>
              <a:off x="1092692" y="5225139"/>
              <a:ext cx="2917185" cy="377371"/>
            </a:xfrm>
            <a:prstGeom prst="flowChartMerge">
              <a:avLst/>
            </a:prstGeom>
            <a:solidFill>
              <a:srgbClr val="FFE55F"/>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43" name="Rectangle 47"/>
            <p:cNvSpPr/>
            <p:nvPr/>
          </p:nvSpPr>
          <p:spPr>
            <a:xfrm>
              <a:off x="1074051" y="1333693"/>
              <a:ext cx="2950339" cy="715458"/>
            </a:xfrm>
            <a:prstGeom prst="rect">
              <a:avLst/>
            </a:prstGeom>
            <a:solidFill>
              <a:srgbClr val="FEE686"/>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grpSp>
      <p:grpSp>
        <p:nvGrpSpPr>
          <p:cNvPr id="44" name="Group 48"/>
          <p:cNvGrpSpPr/>
          <p:nvPr/>
        </p:nvGrpSpPr>
        <p:grpSpPr>
          <a:xfrm>
            <a:off x="3226435" y="1757865"/>
            <a:ext cx="2251144" cy="2622481"/>
            <a:chOff x="1074051" y="1333691"/>
            <a:chExt cx="2950339" cy="4268818"/>
          </a:xfrm>
        </p:grpSpPr>
        <p:sp>
          <p:nvSpPr>
            <p:cNvPr id="45" name="Rectangle 49"/>
            <p:cNvSpPr/>
            <p:nvPr/>
          </p:nvSpPr>
          <p:spPr>
            <a:xfrm>
              <a:off x="1074051" y="1333694"/>
              <a:ext cx="2950339" cy="3891444"/>
            </a:xfrm>
            <a:prstGeom prst="rect">
              <a:avLst/>
            </a:prstGeom>
            <a:solidFill>
              <a:srgbClr val="EA545D"/>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47" name="Flowchart: Merge 50"/>
            <p:cNvSpPr/>
            <p:nvPr/>
          </p:nvSpPr>
          <p:spPr>
            <a:xfrm>
              <a:off x="1092692" y="5225138"/>
              <a:ext cx="2917184" cy="377371"/>
            </a:xfrm>
            <a:prstGeom prst="flowChartMerge">
              <a:avLst/>
            </a:prstGeom>
            <a:solidFill>
              <a:srgbClr val="EA545D"/>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48" name="Rectangle 51"/>
            <p:cNvSpPr/>
            <p:nvPr/>
          </p:nvSpPr>
          <p:spPr>
            <a:xfrm>
              <a:off x="1074051" y="1333691"/>
              <a:ext cx="2950339" cy="715459"/>
            </a:xfrm>
            <a:prstGeom prst="rect">
              <a:avLst/>
            </a:prstGeom>
            <a:solidFill>
              <a:srgbClr val="EEAAB0">
                <a:alpha val="80000"/>
              </a:srgbClr>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grpSp>
      <p:grpSp>
        <p:nvGrpSpPr>
          <p:cNvPr id="49" name="Group 52"/>
          <p:cNvGrpSpPr/>
          <p:nvPr/>
        </p:nvGrpSpPr>
        <p:grpSpPr>
          <a:xfrm>
            <a:off x="5815749" y="1757865"/>
            <a:ext cx="2018404" cy="2622480"/>
            <a:chOff x="1074051" y="1333692"/>
            <a:chExt cx="2950339" cy="4268817"/>
          </a:xfrm>
          <a:solidFill>
            <a:srgbClr val="7CB554"/>
          </a:solidFill>
        </p:grpSpPr>
        <p:sp>
          <p:nvSpPr>
            <p:cNvPr id="50" name="Rectangle 53"/>
            <p:cNvSpPr/>
            <p:nvPr/>
          </p:nvSpPr>
          <p:spPr>
            <a:xfrm>
              <a:off x="1074051" y="1333694"/>
              <a:ext cx="2950339" cy="3891444"/>
            </a:xfrm>
            <a:prstGeom prst="rect">
              <a:avLst/>
            </a:prstGeom>
            <a:solidFill>
              <a:srgbClr val="03B8DF"/>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51" name="Flowchart: Merge 54"/>
            <p:cNvSpPr/>
            <p:nvPr/>
          </p:nvSpPr>
          <p:spPr>
            <a:xfrm>
              <a:off x="1092692" y="5225138"/>
              <a:ext cx="2917184" cy="377371"/>
            </a:xfrm>
            <a:prstGeom prst="flowChartMerge">
              <a:avLst/>
            </a:prstGeom>
            <a:solidFill>
              <a:srgbClr val="03B8DF"/>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sp>
          <p:nvSpPr>
            <p:cNvPr id="52" name="Rectangle 55"/>
            <p:cNvSpPr/>
            <p:nvPr/>
          </p:nvSpPr>
          <p:spPr>
            <a:xfrm>
              <a:off x="1074051" y="1333692"/>
              <a:ext cx="2950339" cy="726696"/>
            </a:xfrm>
            <a:prstGeom prst="rect">
              <a:avLst/>
            </a:prstGeom>
            <a:solidFill>
              <a:srgbClr val="BCE2ED">
                <a:alpha val="80000"/>
              </a:srgbClr>
            </a:solidFill>
            <a:ln w="12700" cap="flat" cmpd="sng" algn="ctr">
              <a:noFill/>
              <a:prstDash val="solid"/>
              <a:miter lim="800000"/>
            </a:ln>
            <a:effectLst/>
          </p:spPr>
          <p:txBody>
            <a:bodyPr rtlCol="0" anchor="ctr"/>
            <a:lstStyle/>
            <a:p>
              <a:pPr defTabSz="913765" fontAlgn="auto">
                <a:spcBef>
                  <a:spcPts val="0"/>
                </a:spcBef>
                <a:spcAft>
                  <a:spcPts val="0"/>
                </a:spcAft>
              </a:pPr>
              <a:endParaRPr lang="id-ID" b="0" kern="0">
                <a:solidFill>
                  <a:sysClr val="window" lastClr="C7EDCC"/>
                </a:solidFill>
                <a:latin typeface="Calibri" panose="020F0502020204030204"/>
                <a:ea typeface="+mn-ea"/>
              </a:endParaRPr>
            </a:p>
          </p:txBody>
        </p:sp>
      </p:grpSp>
      <p:sp>
        <p:nvSpPr>
          <p:cNvPr id="53" name="TextBox 126"/>
          <p:cNvSpPr txBox="1"/>
          <p:nvPr/>
        </p:nvSpPr>
        <p:spPr>
          <a:xfrm>
            <a:off x="893614" y="1852666"/>
            <a:ext cx="1968815" cy="718632"/>
          </a:xfrm>
          <a:prstGeom prst="rect">
            <a:avLst/>
          </a:prstGeom>
          <a:noFill/>
        </p:spPr>
        <p:txBody>
          <a:bodyPr wrap="square" lIns="0" tIns="0" rIns="68555" bIns="0" rtlCol="0">
            <a:noAutofit/>
          </a:bodyPr>
          <a:lstStyle/>
          <a:p>
            <a:pPr algn="ctr" defTabSz="913765" fontAlgn="auto">
              <a:spcBef>
                <a:spcPts val="0"/>
              </a:spcBef>
              <a:spcAft>
                <a:spcPts val="0"/>
              </a:spcAft>
            </a:pPr>
            <a:r>
              <a:rPr lang="zh-CN" altLang="en-US" sz="1600" kern="0" dirty="0">
                <a:ea typeface="Roboto" panose="02000000000000000000" pitchFamily="2" charset="0"/>
                <a:cs typeface="Helvetica Neue"/>
              </a:rPr>
              <a:t>容易冲突的</a:t>
            </a:r>
            <a:r>
              <a:rPr lang="zh-CN" altLang="en-US" sz="1600" kern="0" dirty="0" smtClean="0">
                <a:ea typeface="Roboto" panose="02000000000000000000" pitchFamily="2" charset="0"/>
                <a:cs typeface="Helvetica Neue"/>
              </a:rPr>
              <a:t>操作</a:t>
            </a:r>
            <a:endParaRPr lang="zh-CN" altLang="en-US" sz="1600" kern="0" dirty="0">
              <a:ea typeface="Roboto" panose="02000000000000000000" pitchFamily="2" charset="0"/>
              <a:cs typeface="Helvetica Neue"/>
            </a:endParaRPr>
          </a:p>
        </p:txBody>
      </p:sp>
      <p:sp>
        <p:nvSpPr>
          <p:cNvPr id="54" name="TextBox 127"/>
          <p:cNvSpPr txBox="1"/>
          <p:nvPr/>
        </p:nvSpPr>
        <p:spPr>
          <a:xfrm>
            <a:off x="3571310" y="1852666"/>
            <a:ext cx="1561392" cy="718633"/>
          </a:xfrm>
          <a:prstGeom prst="rect">
            <a:avLst/>
          </a:prstGeom>
          <a:noFill/>
        </p:spPr>
        <p:txBody>
          <a:bodyPr wrap="square" lIns="0" tIns="0" rIns="68555" bIns="0" rtlCol="0">
            <a:noAutofit/>
          </a:bodyPr>
          <a:lstStyle/>
          <a:p>
            <a:pPr algn="ctr" defTabSz="913765" fontAlgn="auto">
              <a:spcBef>
                <a:spcPts val="0"/>
              </a:spcBef>
              <a:spcAft>
                <a:spcPts val="0"/>
              </a:spcAft>
            </a:pPr>
            <a:r>
              <a:rPr lang="zh-CN" altLang="en-US" sz="1600" kern="0" dirty="0">
                <a:ea typeface="Roboto" panose="02000000000000000000" pitchFamily="2" charset="0"/>
                <a:cs typeface="Helvetica Neue"/>
              </a:rPr>
              <a:t>减少冲突的操作</a:t>
            </a:r>
          </a:p>
        </p:txBody>
      </p:sp>
      <p:sp>
        <p:nvSpPr>
          <p:cNvPr id="55" name="TextBox 128"/>
          <p:cNvSpPr txBox="1"/>
          <p:nvPr/>
        </p:nvSpPr>
        <p:spPr>
          <a:xfrm>
            <a:off x="6043740" y="1849057"/>
            <a:ext cx="1561392" cy="710485"/>
          </a:xfrm>
          <a:prstGeom prst="rect">
            <a:avLst/>
          </a:prstGeom>
          <a:noFill/>
        </p:spPr>
        <p:txBody>
          <a:bodyPr wrap="square" lIns="0" tIns="0" rIns="68555" bIns="0" rtlCol="0">
            <a:noAutofit/>
          </a:bodyPr>
          <a:lstStyle/>
          <a:p>
            <a:pPr algn="ctr" defTabSz="913765" fontAlgn="auto">
              <a:spcBef>
                <a:spcPts val="0"/>
              </a:spcBef>
              <a:spcAft>
                <a:spcPts val="0"/>
              </a:spcAft>
            </a:pPr>
            <a:r>
              <a:rPr lang="zh-CN" altLang="en-US" sz="1600" kern="0" dirty="0" smtClean="0">
                <a:ea typeface="Roboto" panose="02000000000000000000" pitchFamily="2" charset="0"/>
                <a:cs typeface="Helvetica Neue"/>
              </a:rPr>
              <a:t>解决冲突</a:t>
            </a:r>
            <a:endParaRPr lang="id-ID" sz="800" b="0" kern="0" dirty="0">
              <a:ea typeface="Roboto" panose="02000000000000000000" pitchFamily="2" charset="0"/>
              <a:cs typeface="Helvetica Neue"/>
            </a:endParaRPr>
          </a:p>
        </p:txBody>
      </p:sp>
      <p:sp>
        <p:nvSpPr>
          <p:cNvPr id="56" name="矩形 55"/>
          <p:cNvSpPr/>
          <p:nvPr/>
        </p:nvSpPr>
        <p:spPr>
          <a:xfrm>
            <a:off x="791759" y="2302354"/>
            <a:ext cx="2001779" cy="1131079"/>
          </a:xfrm>
          <a:prstGeom prst="rect">
            <a:avLst/>
          </a:prstGeom>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a:latin typeface="微软雅黑" panose="020B0503020204020204" pitchFamily="34" charset="-122"/>
                <a:ea typeface="微软雅黑" panose="020B0503020204020204" pitchFamily="34" charset="-122"/>
              </a:rPr>
              <a:t>多个人同时操作了同一个</a:t>
            </a:r>
            <a:r>
              <a:rPr lang="zh-CN" altLang="en-US" sz="900" kern="0" dirty="0" smtClean="0">
                <a:latin typeface="微软雅黑" panose="020B0503020204020204" pitchFamily="34" charset="-122"/>
                <a:ea typeface="微软雅黑" panose="020B0503020204020204" pitchFamily="34" charset="-122"/>
              </a:rPr>
              <a:t>文件</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一个人</a:t>
            </a:r>
            <a:r>
              <a:rPr lang="zh-CN" altLang="en-US" sz="900" kern="0" dirty="0">
                <a:latin typeface="微软雅黑" panose="020B0503020204020204" pitchFamily="34" charset="-122"/>
                <a:ea typeface="微软雅黑" panose="020B0503020204020204" pitchFamily="34" charset="-122"/>
              </a:rPr>
              <a:t>一直写不</a:t>
            </a:r>
            <a:r>
              <a:rPr lang="zh-CN" altLang="en-US" sz="900" kern="0" dirty="0" smtClean="0">
                <a:latin typeface="微软雅黑" panose="020B0503020204020204" pitchFamily="34" charset="-122"/>
                <a:ea typeface="微软雅黑" panose="020B0503020204020204" pitchFamily="34" charset="-122"/>
              </a:rPr>
              <a:t>提交</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修改</a:t>
            </a:r>
            <a:r>
              <a:rPr lang="zh-CN" altLang="en-US" sz="900" kern="0" dirty="0">
                <a:latin typeface="微软雅黑" panose="020B0503020204020204" pitchFamily="34" charset="-122"/>
                <a:ea typeface="微软雅黑" panose="020B0503020204020204" pitchFamily="34" charset="-122"/>
              </a:rPr>
              <a:t>之前不更新最新</a:t>
            </a:r>
            <a:r>
              <a:rPr lang="zh-CN" altLang="en-US" sz="900" kern="0" dirty="0" smtClean="0">
                <a:latin typeface="微软雅黑" panose="020B0503020204020204" pitchFamily="34" charset="-122"/>
                <a:ea typeface="微软雅黑" panose="020B0503020204020204" pitchFamily="34" charset="-122"/>
              </a:rPr>
              <a:t>代码</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提交</a:t>
            </a:r>
            <a:r>
              <a:rPr lang="zh-CN" altLang="en-US" sz="900" kern="0" dirty="0">
                <a:latin typeface="微软雅黑" panose="020B0503020204020204" pitchFamily="34" charset="-122"/>
                <a:ea typeface="微软雅黑" panose="020B0503020204020204" pitchFamily="34" charset="-122"/>
              </a:rPr>
              <a:t>之前不更新最新</a:t>
            </a:r>
            <a:r>
              <a:rPr lang="zh-CN" altLang="en-US" sz="900" kern="0" dirty="0" smtClean="0">
                <a:latin typeface="微软雅黑" panose="020B0503020204020204" pitchFamily="34" charset="-122"/>
                <a:ea typeface="微软雅黑" panose="020B0503020204020204" pitchFamily="34" charset="-122"/>
              </a:rPr>
              <a:t>代码</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擅自</a:t>
            </a:r>
            <a:r>
              <a:rPr lang="zh-CN" altLang="en-US" sz="900" kern="0" dirty="0">
                <a:latin typeface="微软雅黑" panose="020B0503020204020204" pitchFamily="34" charset="-122"/>
                <a:ea typeface="微软雅黑" panose="020B0503020204020204" pitchFamily="34" charset="-122"/>
              </a:rPr>
              <a:t>修改同事代码</a:t>
            </a:r>
            <a:endParaRPr lang="zh-CN" altLang="en-US" sz="900" kern="0" dirty="0">
              <a:latin typeface="微软雅黑" panose="020B0503020204020204" pitchFamily="34" charset="-122"/>
              <a:ea typeface="微软雅黑" panose="020B0503020204020204" pitchFamily="34" charset="-122"/>
              <a:sym typeface="方正兰亭黑_GBK" pitchFamily="2" charset="-122"/>
            </a:endParaRPr>
          </a:p>
        </p:txBody>
      </p:sp>
      <p:sp>
        <p:nvSpPr>
          <p:cNvPr id="57" name="矩形 56"/>
          <p:cNvSpPr/>
          <p:nvPr/>
        </p:nvSpPr>
        <p:spPr>
          <a:xfrm>
            <a:off x="3261393" y="2302354"/>
            <a:ext cx="2254904" cy="1962076"/>
          </a:xfrm>
          <a:prstGeom prst="rect">
            <a:avLst/>
          </a:prstGeom>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a:latin typeface="微软雅黑" panose="020B0503020204020204" pitchFamily="34" charset="-122"/>
                <a:ea typeface="微软雅黑" panose="020B0503020204020204" pitchFamily="34" charset="-122"/>
              </a:rPr>
              <a:t>各自开发各自的</a:t>
            </a:r>
            <a:r>
              <a:rPr lang="zh-CN" altLang="en-US" sz="900" kern="0" dirty="0" smtClean="0">
                <a:latin typeface="微软雅黑" panose="020B0503020204020204" pitchFamily="34" charset="-122"/>
                <a:ea typeface="微软雅黑" panose="020B0503020204020204" pitchFamily="34" charset="-122"/>
              </a:rPr>
              <a:t>模块</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a:latin typeface="微软雅黑" panose="020B0503020204020204" pitchFamily="34" charset="-122"/>
                <a:ea typeface="微软雅黑" panose="020B0503020204020204" pitchFamily="34" charset="-122"/>
              </a:rPr>
              <a:t>一定不要擅自修改同事的</a:t>
            </a:r>
            <a:r>
              <a:rPr lang="zh-CN" altLang="en-US" sz="900" kern="0" dirty="0" smtClean="0">
                <a:latin typeface="微软雅黑" panose="020B0503020204020204" pitchFamily="34" charset="-122"/>
                <a:ea typeface="微软雅黑" panose="020B0503020204020204" pitchFamily="34" charset="-122"/>
              </a:rPr>
              <a:t>代码</a:t>
            </a:r>
            <a:endParaRPr lang="en-US" altLang="zh-CN" sz="900" kern="0" dirty="0" smtClean="0">
              <a:latin typeface="微软雅黑" panose="020B0503020204020204" pitchFamily="34" charset="-122"/>
              <a:ea typeface="微软雅黑" panose="020B0503020204020204" pitchFamily="34" charset="-122"/>
            </a:endParaRPr>
          </a:p>
          <a:p>
            <a:pPr marL="171450" lvl="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养成</a:t>
            </a:r>
            <a:r>
              <a:rPr lang="zh-CN" altLang="en-US" sz="900" kern="0" dirty="0">
                <a:latin typeface="微软雅黑" panose="020B0503020204020204" pitchFamily="34" charset="-122"/>
                <a:ea typeface="微软雅黑" panose="020B0503020204020204" pitchFamily="34" charset="-122"/>
              </a:rPr>
              <a:t>良好习惯：先</a:t>
            </a:r>
            <a:r>
              <a:rPr lang="en-US" altLang="zh-CN" sz="900" kern="0" dirty="0">
                <a:latin typeface="微软雅黑" panose="020B0503020204020204" pitchFamily="34" charset="-122"/>
                <a:ea typeface="微软雅黑" panose="020B0503020204020204" pitchFamily="34" charset="-122"/>
              </a:rPr>
              <a:t>pull</a:t>
            </a:r>
            <a:r>
              <a:rPr lang="zh-CN" altLang="en-US" sz="900" kern="0" dirty="0">
                <a:latin typeface="微软雅黑" panose="020B0503020204020204" pitchFamily="34" charset="-122"/>
                <a:ea typeface="微软雅黑" panose="020B0503020204020204" pitchFamily="34" charset="-122"/>
              </a:rPr>
              <a:t>再修改</a:t>
            </a:r>
            <a:r>
              <a:rPr lang="en-US" altLang="zh-CN" sz="900" kern="0" dirty="0">
                <a:latin typeface="微软雅黑" panose="020B0503020204020204" pitchFamily="34" charset="-122"/>
                <a:ea typeface="微软雅黑" panose="020B0503020204020204" pitchFamily="34" charset="-122"/>
              </a:rPr>
              <a:t>,</a:t>
            </a:r>
            <a:r>
              <a:rPr lang="zh-CN" altLang="en-US" sz="900" kern="0" dirty="0">
                <a:latin typeface="微软雅黑" panose="020B0503020204020204" pitchFamily="34" charset="-122"/>
                <a:ea typeface="微软雅黑" panose="020B0503020204020204" pitchFamily="34" charset="-122"/>
              </a:rPr>
              <a:t>修改完立即</a:t>
            </a:r>
            <a:r>
              <a:rPr lang="en-US" altLang="zh-CN" sz="900" kern="0" dirty="0">
                <a:latin typeface="微软雅黑" panose="020B0503020204020204" pitchFamily="34" charset="-122"/>
                <a:ea typeface="微软雅黑" panose="020B0503020204020204" pitchFamily="34" charset="-122"/>
              </a:rPr>
              <a:t>commit</a:t>
            </a:r>
            <a:r>
              <a:rPr lang="zh-CN" altLang="en-US" sz="900" kern="0" dirty="0">
                <a:latin typeface="微软雅黑" panose="020B0503020204020204" pitchFamily="34" charset="-122"/>
                <a:ea typeface="微软雅黑" panose="020B0503020204020204" pitchFamily="34" charset="-122"/>
              </a:rPr>
              <a:t>和</a:t>
            </a:r>
            <a:r>
              <a:rPr lang="en-US" altLang="zh-CN" sz="900" kern="0" dirty="0">
                <a:latin typeface="微软雅黑" panose="020B0503020204020204" pitchFamily="34" charset="-122"/>
                <a:ea typeface="微软雅黑" panose="020B0503020204020204" pitchFamily="34" charset="-122"/>
              </a:rPr>
              <a:t>push</a:t>
            </a:r>
          </a:p>
          <a:p>
            <a:pPr marL="171450" lvl="0" indent="-171450" fontAlgn="auto">
              <a:lnSpc>
                <a:spcPct val="150000"/>
              </a:lnSpc>
              <a:spcBef>
                <a:spcPts val="0"/>
              </a:spcBef>
              <a:spcAft>
                <a:spcPts val="0"/>
              </a:spcAft>
              <a:buFont typeface="Wingdings" panose="05000000000000000000" pitchFamily="2" charset="2"/>
              <a:buChar char="Ø"/>
              <a:defRPr/>
            </a:pPr>
            <a:r>
              <a:rPr lang="zh-CN" altLang="en-US" sz="900" kern="0" dirty="0">
                <a:latin typeface="微软雅黑" panose="020B0503020204020204" pitchFamily="34" charset="-122"/>
                <a:ea typeface="微软雅黑" panose="020B0503020204020204" pitchFamily="34" charset="-122"/>
              </a:rPr>
              <a:t>确保自己正在修改的文件是最新版本</a:t>
            </a:r>
            <a:endParaRPr lang="en-US" altLang="zh-CN" sz="900" kern="0" dirty="0">
              <a:latin typeface="微软雅黑" panose="020B0503020204020204" pitchFamily="34" charset="-122"/>
              <a:ea typeface="微软雅黑" panose="020B0503020204020204" pitchFamily="34" charset="-122"/>
            </a:endParaRPr>
          </a:p>
          <a:p>
            <a:pPr marL="171450" lvl="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如果</a:t>
            </a:r>
            <a:r>
              <a:rPr lang="zh-CN" altLang="en-US" sz="900" kern="0" dirty="0">
                <a:latin typeface="微软雅黑" panose="020B0503020204020204" pitchFamily="34" charset="-122"/>
                <a:ea typeface="微软雅黑" panose="020B0503020204020204" pitchFamily="34" charset="-122"/>
              </a:rPr>
              <a:t>要修改公共文件</a:t>
            </a:r>
            <a:r>
              <a:rPr lang="en-US" altLang="zh-CN" sz="900" kern="0" dirty="0">
                <a:latin typeface="微软雅黑" panose="020B0503020204020204" pitchFamily="34" charset="-122"/>
                <a:ea typeface="微软雅黑" panose="020B0503020204020204" pitchFamily="34" charset="-122"/>
              </a:rPr>
              <a:t>,</a:t>
            </a:r>
            <a:r>
              <a:rPr lang="zh-CN" altLang="en-US" sz="900" kern="0" dirty="0">
                <a:latin typeface="微软雅黑" panose="020B0503020204020204" pitchFamily="34" charset="-122"/>
                <a:ea typeface="微软雅黑" panose="020B0503020204020204" pitchFamily="34" charset="-122"/>
              </a:rPr>
              <a:t>一定要先确认有没有人正在修改</a:t>
            </a:r>
            <a:endParaRPr lang="en-US" altLang="zh-CN" sz="900" kern="0" dirty="0">
              <a:latin typeface="微软雅黑" panose="020B0503020204020204" pitchFamily="34" charset="-122"/>
              <a:ea typeface="微软雅黑" panose="020B0503020204020204" pitchFamily="34" charset="-122"/>
            </a:endParaRPr>
          </a:p>
          <a:p>
            <a:pPr marL="171450" lvl="0" indent="-171450" fontAlgn="auto">
              <a:lnSpc>
                <a:spcPct val="150000"/>
              </a:lnSpc>
              <a:spcBef>
                <a:spcPts val="0"/>
              </a:spcBef>
              <a:spcAft>
                <a:spcPts val="0"/>
              </a:spcAft>
              <a:buFont typeface="Wingdings" panose="05000000000000000000" pitchFamily="2" charset="2"/>
              <a:buChar char="Ø"/>
              <a:defRPr/>
            </a:pPr>
            <a:r>
              <a:rPr lang="zh-CN" altLang="en-US" sz="900" kern="0" dirty="0">
                <a:latin typeface="微软雅黑" panose="020B0503020204020204" pitchFamily="34" charset="-122"/>
                <a:ea typeface="微软雅黑" panose="020B0503020204020204" pitchFamily="34" charset="-122"/>
              </a:rPr>
              <a:t>下班前一定要提交代码</a:t>
            </a:r>
            <a:r>
              <a:rPr lang="en-US" altLang="zh-CN" sz="900" kern="0" dirty="0">
                <a:latin typeface="微软雅黑" panose="020B0503020204020204" pitchFamily="34" charset="-122"/>
                <a:ea typeface="微软雅黑" panose="020B0503020204020204" pitchFamily="34" charset="-122"/>
              </a:rPr>
              <a:t>,</a:t>
            </a:r>
            <a:r>
              <a:rPr lang="zh-CN" altLang="en-US" sz="900" kern="0" dirty="0">
                <a:latin typeface="微软雅黑" panose="020B0503020204020204" pitchFamily="34" charset="-122"/>
                <a:ea typeface="微软雅黑" panose="020B0503020204020204" pitchFamily="34" charset="-122"/>
              </a:rPr>
              <a:t>上班第一件事拉取最新</a:t>
            </a:r>
            <a:r>
              <a:rPr lang="zh-CN" altLang="en-US" sz="900" kern="0" dirty="0" smtClean="0">
                <a:latin typeface="微软雅黑" panose="020B0503020204020204" pitchFamily="34" charset="-122"/>
                <a:ea typeface="微软雅黑" panose="020B0503020204020204" pitchFamily="34" charset="-122"/>
              </a:rPr>
              <a:t>代码</a:t>
            </a:r>
            <a:endParaRPr lang="en-US" altLang="zh-CN" sz="900" kern="0" dirty="0">
              <a:latin typeface="微软雅黑" panose="020B0503020204020204" pitchFamily="34" charset="-122"/>
              <a:ea typeface="微软雅黑" panose="020B0503020204020204" pitchFamily="34" charset="-122"/>
            </a:endParaRPr>
          </a:p>
        </p:txBody>
      </p:sp>
      <p:sp>
        <p:nvSpPr>
          <p:cNvPr id="58" name="矩形 57"/>
          <p:cNvSpPr/>
          <p:nvPr/>
        </p:nvSpPr>
        <p:spPr>
          <a:xfrm>
            <a:off x="5815749" y="2302354"/>
            <a:ext cx="2008475" cy="1338828"/>
          </a:xfrm>
          <a:prstGeom prst="rect">
            <a:avLst/>
          </a:prstGeom>
        </p:spPr>
        <p:txBody>
          <a:bodyPr wrap="square">
            <a:spAutoFit/>
          </a:bodyPr>
          <a:lstStyle/>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a:latin typeface="微软雅黑" panose="020B0503020204020204" pitchFamily="34" charset="-122"/>
                <a:ea typeface="微软雅黑" panose="020B0503020204020204" pitchFamily="34" charset="-122"/>
              </a:rPr>
              <a:t>原则：谁冲突谁解决，并且一定要协商</a:t>
            </a:r>
            <a:r>
              <a:rPr lang="zh-CN" altLang="en-US" sz="900" kern="0" dirty="0" smtClean="0">
                <a:latin typeface="微软雅黑" panose="020B0503020204020204" pitchFamily="34" charset="-122"/>
                <a:ea typeface="微软雅黑" panose="020B0503020204020204" pitchFamily="34" charset="-122"/>
              </a:rPr>
              <a:t>解决</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方案</a:t>
            </a:r>
            <a:r>
              <a:rPr lang="zh-CN" altLang="en-US" sz="900" kern="0" dirty="0">
                <a:latin typeface="微软雅黑" panose="020B0503020204020204" pitchFamily="34" charset="-122"/>
                <a:ea typeface="微软雅黑" panose="020B0503020204020204" pitchFamily="34" charset="-122"/>
              </a:rPr>
              <a:t>：保留所有代码 或者 保留某一人</a:t>
            </a:r>
            <a:r>
              <a:rPr lang="zh-CN" altLang="en-US" sz="900" kern="0" dirty="0" smtClean="0">
                <a:latin typeface="微软雅黑" panose="020B0503020204020204" pitchFamily="34" charset="-122"/>
                <a:ea typeface="微软雅黑" panose="020B0503020204020204" pitchFamily="34" charset="-122"/>
              </a:rPr>
              <a:t>代码</a:t>
            </a:r>
            <a:endParaRPr lang="en-US" altLang="zh-CN" sz="900" kern="0" dirty="0" smtClean="0">
              <a:latin typeface="微软雅黑" panose="020B0503020204020204" pitchFamily="34" charset="-122"/>
              <a:ea typeface="微软雅黑" panose="020B0503020204020204" pitchFamily="34" charset="-122"/>
            </a:endParaRPr>
          </a:p>
          <a:p>
            <a:pPr marL="171450" indent="-171450" fontAlgn="auto">
              <a:lnSpc>
                <a:spcPct val="150000"/>
              </a:lnSpc>
              <a:spcBef>
                <a:spcPts val="0"/>
              </a:spcBef>
              <a:spcAft>
                <a:spcPts val="0"/>
              </a:spcAft>
              <a:buFont typeface="Wingdings" panose="05000000000000000000" pitchFamily="2" charset="2"/>
              <a:buChar char="Ø"/>
              <a:defRPr/>
            </a:pPr>
            <a:r>
              <a:rPr lang="zh-CN" altLang="en-US" sz="900" kern="0" dirty="0" smtClean="0">
                <a:latin typeface="微软雅黑" panose="020B0503020204020204" pitchFamily="34" charset="-122"/>
                <a:ea typeface="微软雅黑" panose="020B0503020204020204" pitchFamily="34" charset="-122"/>
              </a:rPr>
              <a:t>解决</a:t>
            </a:r>
            <a:r>
              <a:rPr lang="zh-CN" altLang="en-US" sz="900" kern="0" dirty="0">
                <a:latin typeface="微软雅黑" panose="020B0503020204020204" pitchFamily="34" charset="-122"/>
                <a:ea typeface="微软雅黑" panose="020B0503020204020204" pitchFamily="34" charset="-122"/>
              </a:rPr>
              <a:t>完冲突代码后，依然需要</a:t>
            </a:r>
            <a:r>
              <a:rPr lang="en-US" altLang="zh-CN" sz="900" kern="0" dirty="0">
                <a:latin typeface="微软雅黑" panose="020B0503020204020204" pitchFamily="34" charset="-122"/>
                <a:ea typeface="微软雅黑" panose="020B0503020204020204" pitchFamily="34" charset="-122"/>
              </a:rPr>
              <a:t>add</a:t>
            </a:r>
            <a:r>
              <a:rPr lang="zh-CN" altLang="en-US" sz="900" kern="0" dirty="0">
                <a:latin typeface="微软雅黑" panose="020B0503020204020204" pitchFamily="34" charset="-122"/>
                <a:ea typeface="微软雅黑" panose="020B0503020204020204" pitchFamily="34" charset="-122"/>
              </a:rPr>
              <a:t>、</a:t>
            </a:r>
            <a:r>
              <a:rPr lang="en-US" altLang="zh-CN" sz="900" kern="0" dirty="0">
                <a:latin typeface="微软雅黑" panose="020B0503020204020204" pitchFamily="34" charset="-122"/>
                <a:ea typeface="微软雅黑" panose="020B0503020204020204" pitchFamily="34" charset="-122"/>
              </a:rPr>
              <a:t>commit</a:t>
            </a:r>
            <a:r>
              <a:rPr lang="zh-CN" altLang="en-US" sz="900" kern="0" dirty="0">
                <a:latin typeface="微软雅黑" panose="020B0503020204020204" pitchFamily="34" charset="-122"/>
                <a:ea typeface="微软雅黑" panose="020B0503020204020204" pitchFamily="34" charset="-122"/>
              </a:rPr>
              <a:t>、</a:t>
            </a:r>
            <a:r>
              <a:rPr lang="en-US" altLang="zh-CN" sz="900" kern="0" dirty="0">
                <a:latin typeface="微软雅黑" panose="020B0503020204020204" pitchFamily="34" charset="-122"/>
                <a:ea typeface="微软雅黑" panose="020B0503020204020204" pitchFamily="34" charset="-122"/>
              </a:rPr>
              <a:t>push</a:t>
            </a:r>
            <a:endParaRPr lang="zh-CN" altLang="en-US" sz="900" kern="0" dirty="0">
              <a:latin typeface="微软雅黑" panose="020B0503020204020204" pitchFamily="34" charset="-122"/>
              <a:ea typeface="微软雅黑" panose="020B0503020204020204" pitchFamily="34" charset="-122"/>
              <a:sym typeface="方正兰亭黑_GBK" pitchFamily="2" charset="-122"/>
            </a:endParaRPr>
          </a:p>
        </p:txBody>
      </p:sp>
      <p:sp>
        <p:nvSpPr>
          <p:cNvPr id="46"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减少冲突</a:t>
            </a:r>
            <a:endParaRPr lang="zh-CN" altLang="en-US" dirty="0"/>
          </a:p>
        </p:txBody>
      </p:sp>
    </p:spTree>
    <p:extLst>
      <p:ext uri="{BB962C8B-B14F-4D97-AF65-F5344CB8AC3E}">
        <p14:creationId xmlns:p14="http://schemas.microsoft.com/office/powerpoint/2010/main" val="2400414278"/>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a:r>
              <a:rPr lang="en-US" altLang="zh-CN" dirty="0" err="1" smtClean="0"/>
              <a:t>Git</a:t>
            </a:r>
            <a:r>
              <a:rPr lang="zh-CN" altLang="en-US" dirty="0" smtClean="0"/>
              <a:t>使用</a:t>
            </a:r>
            <a:r>
              <a:rPr lang="zh-CN" altLang="en-US" dirty="0"/>
              <a:t>小技巧</a:t>
            </a:r>
          </a:p>
        </p:txBody>
      </p:sp>
      <p:sp>
        <p:nvSpPr>
          <p:cNvPr id="2" name="文本框 1"/>
          <p:cNvSpPr txBox="1"/>
          <p:nvPr/>
        </p:nvSpPr>
        <p:spPr>
          <a:xfrm>
            <a:off x="1619672" y="987574"/>
            <a:ext cx="3960440" cy="3862596"/>
          </a:xfrm>
          <a:prstGeom prst="rect">
            <a:avLst/>
          </a:prstGeom>
          <a:solidFill>
            <a:srgbClr val="03B8DF"/>
          </a:solidFill>
        </p:spPr>
        <p:txBody>
          <a:bodyPr wrap="square" rtlCol="0">
            <a:spAutoFit/>
          </a:bodyPr>
          <a:lstStyle/>
          <a:p>
            <a:r>
              <a:rPr kumimoji="1" lang="en-US" altLang="zh-CN" sz="1400" b="1" dirty="0" err="1" smtClean="0">
                <a:latin typeface="Microsoft YaHei" charset="0"/>
                <a:ea typeface="Microsoft YaHei" charset="0"/>
                <a:cs typeface="Microsoft YaHei" charset="0"/>
              </a:rPr>
              <a:t>Git</a:t>
            </a:r>
            <a:r>
              <a:rPr kumimoji="1" lang="en-US" altLang="zh-CN" sz="1400" b="1" dirty="0" smtClean="0">
                <a:latin typeface="Microsoft YaHei" charset="0"/>
                <a:ea typeface="Microsoft YaHei" charset="0"/>
                <a:cs typeface="Microsoft YaHei" charset="0"/>
              </a:rPr>
              <a:t> </a:t>
            </a:r>
            <a:r>
              <a:rPr kumimoji="1" lang="zh-CN" altLang="en-US" sz="1400" b="1" dirty="0" smtClean="0">
                <a:latin typeface="Microsoft YaHei" charset="0"/>
                <a:ea typeface="Microsoft YaHei" charset="0"/>
                <a:cs typeface="Microsoft YaHei" charset="0"/>
              </a:rPr>
              <a:t>别名</a:t>
            </a:r>
            <a:endParaRPr lang="en-US" altLang="zh-CN" sz="1100" dirty="0"/>
          </a:p>
          <a:p>
            <a:r>
              <a:rPr lang="zh-CN" altLang="en-US" sz="1100" dirty="0"/>
              <a:t>使用命令设置</a:t>
            </a:r>
            <a:r>
              <a:rPr lang="en-US" altLang="zh-CN" sz="1100" dirty="0" err="1"/>
              <a:t>Git</a:t>
            </a:r>
            <a:r>
              <a:rPr lang="zh-CN" altLang="en-US" sz="1100" dirty="0"/>
              <a:t>命令：</a:t>
            </a:r>
            <a:endParaRPr lang="en-US" altLang="zh-CN" sz="1100" dirty="0"/>
          </a:p>
          <a:p>
            <a:r>
              <a:rPr lang="en-US" altLang="zh-CN" sz="1100" dirty="0" err="1"/>
              <a:t>Git</a:t>
            </a:r>
            <a:r>
              <a:rPr lang="en-US" altLang="zh-CN" sz="1100" dirty="0"/>
              <a:t> </a:t>
            </a:r>
            <a:r>
              <a:rPr lang="en-US" altLang="zh-CN" sz="1100" dirty="0" err="1"/>
              <a:t>config</a:t>
            </a:r>
            <a:r>
              <a:rPr lang="en-US" altLang="zh-CN" sz="1100" dirty="0"/>
              <a:t> –global alias.co checkout</a:t>
            </a:r>
          </a:p>
          <a:p>
            <a:endParaRPr lang="en-US" altLang="zh-CN" sz="1100" dirty="0"/>
          </a:p>
          <a:p>
            <a:r>
              <a:rPr lang="zh-CN" altLang="en-US" sz="1100" dirty="0"/>
              <a:t>建议直接编辑</a:t>
            </a:r>
            <a:r>
              <a:rPr lang="en-US" altLang="zh-CN" sz="1100" dirty="0"/>
              <a:t>.</a:t>
            </a:r>
            <a:r>
              <a:rPr lang="en-US" altLang="zh-CN" sz="1100" dirty="0" err="1"/>
              <a:t>Gitconfig</a:t>
            </a:r>
            <a:r>
              <a:rPr lang="zh-CN" altLang="en-US" sz="1100" dirty="0"/>
              <a:t>文件，在文件中加入</a:t>
            </a:r>
            <a:r>
              <a:rPr lang="en-US" altLang="zh-CN" sz="1100" dirty="0"/>
              <a:t>,</a:t>
            </a:r>
            <a:r>
              <a:rPr lang="zh-CN" altLang="en-US" sz="1100" dirty="0"/>
              <a:t>举例</a:t>
            </a:r>
            <a:r>
              <a:rPr lang="en-US" altLang="zh-CN" sz="1100" dirty="0" smtClean="0"/>
              <a:t>[</a:t>
            </a:r>
            <a:r>
              <a:rPr lang="en-US" altLang="zh-CN" sz="1100" dirty="0"/>
              <a:t>alias]</a:t>
            </a:r>
          </a:p>
          <a:p>
            <a:r>
              <a:rPr lang="en-US" altLang="zh-CN" sz="1100" dirty="0" err="1"/>
              <a:t>br</a:t>
            </a:r>
            <a:r>
              <a:rPr lang="en-US" altLang="zh-CN" sz="1100" dirty="0"/>
              <a:t> = branch</a:t>
            </a:r>
          </a:p>
          <a:p>
            <a:r>
              <a:rPr lang="en-US" altLang="zh-CN" sz="1100" dirty="0"/>
              <a:t>ci = commit</a:t>
            </a:r>
          </a:p>
          <a:p>
            <a:r>
              <a:rPr lang="en-US" altLang="zh-CN" sz="1100" dirty="0"/>
              <a:t>cl = clone</a:t>
            </a:r>
          </a:p>
          <a:p>
            <a:r>
              <a:rPr lang="en-US" altLang="zh-CN" sz="1100" dirty="0"/>
              <a:t>co = checkout</a:t>
            </a:r>
          </a:p>
          <a:p>
            <a:r>
              <a:rPr lang="en-US" altLang="zh-CN" sz="1100" dirty="0" err="1"/>
              <a:t>cfg</a:t>
            </a:r>
            <a:r>
              <a:rPr lang="en-US" altLang="zh-CN" sz="1100" dirty="0"/>
              <a:t> = clone</a:t>
            </a:r>
          </a:p>
          <a:p>
            <a:r>
              <a:rPr lang="en-US" altLang="zh-CN" sz="1100" dirty="0" err="1"/>
              <a:t>df</a:t>
            </a:r>
            <a:r>
              <a:rPr lang="en-US" altLang="zh-CN" sz="1100" dirty="0"/>
              <a:t> = diff</a:t>
            </a:r>
          </a:p>
          <a:p>
            <a:r>
              <a:rPr lang="en-US" altLang="zh-CN" sz="1100" dirty="0" err="1"/>
              <a:t>fh</a:t>
            </a:r>
            <a:r>
              <a:rPr lang="en-US" altLang="zh-CN" sz="1100" dirty="0"/>
              <a:t> = fetch</a:t>
            </a:r>
          </a:p>
          <a:p>
            <a:r>
              <a:rPr lang="en-US" altLang="zh-CN" sz="1100" dirty="0"/>
              <a:t>mg = merge</a:t>
            </a:r>
          </a:p>
          <a:p>
            <a:r>
              <a:rPr lang="en-US" altLang="zh-CN" sz="1100" dirty="0" err="1"/>
              <a:t>pl</a:t>
            </a:r>
            <a:r>
              <a:rPr lang="en-US" altLang="zh-CN" sz="1100" dirty="0"/>
              <a:t> = pull</a:t>
            </a:r>
          </a:p>
          <a:p>
            <a:r>
              <a:rPr lang="en-US" altLang="zh-CN" sz="1100" dirty="0" err="1"/>
              <a:t>plr</a:t>
            </a:r>
            <a:r>
              <a:rPr lang="en-US" altLang="zh-CN" sz="1100" dirty="0"/>
              <a:t> = pull --rebase</a:t>
            </a:r>
          </a:p>
          <a:p>
            <a:r>
              <a:rPr lang="en-US" altLang="zh-CN" sz="1100" dirty="0" err="1"/>
              <a:t>rb</a:t>
            </a:r>
            <a:r>
              <a:rPr lang="en-US" altLang="zh-CN" sz="1100" dirty="0"/>
              <a:t> = rebase</a:t>
            </a:r>
          </a:p>
          <a:p>
            <a:r>
              <a:rPr lang="en-US" altLang="zh-CN" sz="1100" dirty="0" err="1"/>
              <a:t>ph</a:t>
            </a:r>
            <a:r>
              <a:rPr lang="en-US" altLang="zh-CN" sz="1100" dirty="0"/>
              <a:t> = push</a:t>
            </a:r>
          </a:p>
          <a:p>
            <a:r>
              <a:rPr lang="en-US" altLang="zh-CN" sz="1100" dirty="0" err="1"/>
              <a:t>rmt</a:t>
            </a:r>
            <a:r>
              <a:rPr lang="en-US" altLang="zh-CN" sz="1100" dirty="0"/>
              <a:t> = remote</a:t>
            </a:r>
          </a:p>
          <a:p>
            <a:r>
              <a:rPr lang="en-US" altLang="zh-CN" sz="1100" dirty="0" err="1"/>
              <a:t>rst</a:t>
            </a:r>
            <a:r>
              <a:rPr lang="en-US" altLang="zh-CN" sz="1100" dirty="0"/>
              <a:t> = reset</a:t>
            </a:r>
          </a:p>
          <a:p>
            <a:r>
              <a:rPr lang="en-US" altLang="zh-CN" sz="1100" dirty="0" err="1"/>
              <a:t>sh</a:t>
            </a:r>
            <a:r>
              <a:rPr lang="en-US" altLang="zh-CN" sz="1100" dirty="0"/>
              <a:t> = stash</a:t>
            </a:r>
          </a:p>
          <a:p>
            <a:r>
              <a:rPr lang="en-US" altLang="zh-CN" sz="1100" dirty="0" err="1"/>
              <a:t>st</a:t>
            </a:r>
            <a:r>
              <a:rPr lang="en-US" altLang="zh-CN" sz="1100" dirty="0"/>
              <a:t> = </a:t>
            </a:r>
            <a:r>
              <a:rPr lang="en-US" altLang="zh-CN" sz="1100" dirty="0" smtClean="0"/>
              <a:t>status</a:t>
            </a:r>
          </a:p>
          <a:p>
            <a:r>
              <a:rPr lang="en-US" altLang="zh-CN" sz="1100" dirty="0" err="1" smtClean="0"/>
              <a:t>logg</a:t>
            </a:r>
            <a:r>
              <a:rPr lang="en-US" altLang="zh-CN" sz="1100" dirty="0" smtClean="0"/>
              <a:t> = </a:t>
            </a:r>
            <a:r>
              <a:rPr lang="en-US" altLang="zh-CN" sz="1100" dirty="0"/>
              <a:t>log --</a:t>
            </a:r>
            <a:r>
              <a:rPr lang="en-US" altLang="zh-CN" sz="1100" dirty="0" err="1"/>
              <a:t>oneline</a:t>
            </a:r>
            <a:r>
              <a:rPr lang="en-US" altLang="zh-CN" sz="1100" dirty="0"/>
              <a:t> --decorate --graph --all</a:t>
            </a:r>
            <a:endParaRPr lang="en-US" altLang="zh-CN" sz="1100" dirty="0"/>
          </a:p>
        </p:txBody>
      </p:sp>
    </p:spTree>
    <p:extLst>
      <p:ext uri="{BB962C8B-B14F-4D97-AF65-F5344CB8AC3E}">
        <p14:creationId xmlns:p14="http://schemas.microsoft.com/office/powerpoint/2010/main" val="259219535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51520" y="3363838"/>
            <a:ext cx="8640960" cy="1361715"/>
          </a:xfrm>
          <a:prstGeom prst="rect">
            <a:avLst/>
          </a:prstGeom>
          <a:solidFill>
            <a:srgbClr val="A0A0A0"/>
          </a:solidFill>
          <a:ln>
            <a:noFill/>
          </a:ln>
        </p:spPr>
        <p:txBody>
          <a:bodyPr vert="horz" wrap="square" lIns="91440" tIns="45720" rIns="91440" bIns="45720" numCol="1" anchor="ctr" anchorCtr="1" compatLnSpc="1"/>
          <a:lstStyle/>
          <a:p>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0" name="矩形 9"/>
          <p:cNvSpPr/>
          <p:nvPr/>
        </p:nvSpPr>
        <p:spPr>
          <a:xfrm>
            <a:off x="4139952" y="4299942"/>
            <a:ext cx="859129" cy="338554"/>
          </a:xfrm>
          <a:prstGeom prst="rect">
            <a:avLst/>
          </a:prstGeom>
        </p:spPr>
        <p:txBody>
          <a:bodyPr wrap="none">
            <a:spAutoFit/>
          </a:bodyPr>
          <a:lstStyle/>
          <a:p>
            <a:pPr algn="ctr"/>
            <a:r>
              <a:rPr lang="zh-CN" altLang="en-US" sz="800" b="0" dirty="0">
                <a:latin typeface="微软雅黑" panose="020B0503020204020204" pitchFamily="34" charset="-122"/>
                <a:ea typeface="微软雅黑" panose="020B0503020204020204" pitchFamily="34" charset="-122"/>
                <a:cs typeface="微软雅黑" panose="020B0503020204020204" pitchFamily="34" charset="-122"/>
              </a:rPr>
              <a:t>新华三集团</a:t>
            </a:r>
            <a:endParaRPr lang="en-US" altLang="zh-CN" sz="800" b="0" dirty="0">
              <a:latin typeface="微软雅黑" panose="020B0503020204020204" pitchFamily="34" charset="-122"/>
              <a:ea typeface="微软雅黑" panose="020B0503020204020204" pitchFamily="34" charset="-122"/>
              <a:cs typeface="微软雅黑" panose="020B0503020204020204" pitchFamily="34" charset="-122"/>
            </a:endParaRPr>
          </a:p>
          <a:p>
            <a:pPr algn="ctr"/>
            <a:r>
              <a:rPr lang="en-US" altLang="zh-CN" sz="800" b="0" dirty="0">
                <a:latin typeface="微软雅黑" panose="020B0503020204020204" pitchFamily="34" charset="-122"/>
                <a:ea typeface="微软雅黑" panose="020B0503020204020204" pitchFamily="34" charset="-122"/>
                <a:cs typeface="微软雅黑" panose="020B0503020204020204" pitchFamily="34" charset="-122"/>
              </a:rPr>
              <a:t>www.h3c.com</a:t>
            </a:r>
            <a:endParaRPr lang="zh-CN" altLang="en-US" sz="800" b="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矩形 1"/>
          <p:cNvSpPr/>
          <p:nvPr/>
        </p:nvSpPr>
        <p:spPr>
          <a:xfrm>
            <a:off x="251520" y="4758279"/>
            <a:ext cx="8640960" cy="45719"/>
          </a:xfrm>
          <a:prstGeom prst="rect">
            <a:avLst/>
          </a:prstGeom>
          <a:solidFill>
            <a:srgbClr val="D7000F"/>
          </a:solidFill>
          <a:ln>
            <a:noFill/>
          </a:ln>
        </p:spPr>
        <p:txBody>
          <a:bodyPr vert="horz" wrap="square" lIns="91440" tIns="45720" rIns="91440" bIns="45720" numCol="1" anchor="ctr" anchorCtr="1" compatLnSpc="1"/>
          <a:lstStyle/>
          <a:p>
            <a:endParaRPr lang="zh-CN" altLang="en-US" sz="2400" b="1">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3563888" y="2211710"/>
            <a:ext cx="2199941" cy="646331"/>
          </a:xfrm>
          <a:prstGeom prst="rect">
            <a:avLst/>
          </a:prstGeom>
          <a:noFill/>
        </p:spPr>
        <p:txBody>
          <a:bodyPr wrap="none" rtlCol="0">
            <a:spAutoFit/>
          </a:bodyPr>
          <a:lstStyle/>
          <a:p>
            <a:r>
              <a:rPr kumimoji="1" lang="en-US" altLang="zh-CN" sz="3600" dirty="0">
                <a:latin typeface="微软雅黑" panose="020B0503020204020204" pitchFamily="34" charset="-122"/>
                <a:ea typeface="微软雅黑" panose="020B0503020204020204" pitchFamily="34" charset="-122"/>
                <a:cs typeface="微软雅黑" panose="020B0503020204020204" pitchFamily="34" charset="-122"/>
              </a:rPr>
              <a:t>Thanks</a:t>
            </a:r>
            <a:r>
              <a:rPr kumimoji="1" lang="zh-CN" altLang="en-US" sz="3600" dirty="0">
                <a:latin typeface="微软雅黑" panose="020B0503020204020204" pitchFamily="34" charset="-122"/>
                <a:ea typeface="微软雅黑" panose="020B0503020204020204" pitchFamily="34" charset="-122"/>
                <a:cs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rot="5400000">
            <a:off x="4590522" y="1482629"/>
            <a:ext cx="270030" cy="432048"/>
          </a:xfrm>
          <a:prstGeom prst="chevron">
            <a:avLst/>
          </a:prstGeom>
          <a:solidFill>
            <a:srgbClr val="FFE55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16"/>
          <p:cNvCxnSpPr/>
          <p:nvPr/>
        </p:nvCxnSpPr>
        <p:spPr>
          <a:xfrm>
            <a:off x="4725537" y="1914677"/>
            <a:ext cx="2727303" cy="0"/>
          </a:xfrm>
          <a:prstGeom prst="line">
            <a:avLst/>
          </a:prstGeom>
          <a:ln>
            <a:solidFill>
              <a:srgbClr val="FFE55F"/>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978286" y="1149239"/>
            <a:ext cx="754038" cy="315465"/>
          </a:xfrm>
          <a:prstGeom prst="rect">
            <a:avLst/>
          </a:prstGeom>
        </p:spPr>
        <p:txBody>
          <a:bodyPr wrap="none" lIns="68573" tIns="34287" rIns="68573" bIns="34287">
            <a:spAutoFit/>
          </a:bodyPr>
          <a:lstStyle/>
          <a:p>
            <a:r>
              <a:rPr lang="zh-CN" altLang="en-US" sz="1600"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效率低</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a:spLocks noChangeArrowheads="1"/>
          </p:cNvSpPr>
          <p:nvPr/>
        </p:nvSpPr>
        <p:spPr bwMode="auto">
          <a:xfrm>
            <a:off x="4978286" y="1629846"/>
            <a:ext cx="2484276" cy="230826"/>
          </a:xfrm>
          <a:prstGeom prst="rect">
            <a:avLst/>
          </a:prstGeom>
          <a:noFill/>
          <a:ln>
            <a:noFill/>
          </a:ln>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buNone/>
            </a:pPr>
            <a:r>
              <a:rPr lang="zh-CN" altLang="en-US" sz="1050" dirty="0">
                <a:solidFill>
                  <a:srgbClr val="4A4949"/>
                </a:solidFill>
              </a:rPr>
              <a:t>使用目录拷贝区别不同的版本</a:t>
            </a:r>
          </a:p>
        </p:txBody>
      </p:sp>
      <p:sp>
        <p:nvSpPr>
          <p:cNvPr id="10" name="燕尾形 9"/>
          <p:cNvSpPr/>
          <p:nvPr/>
        </p:nvSpPr>
        <p:spPr>
          <a:xfrm rot="5400000">
            <a:off x="4590522" y="2508743"/>
            <a:ext cx="270030" cy="432048"/>
          </a:xfrm>
          <a:prstGeom prst="chevron">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20"/>
          <p:cNvCxnSpPr/>
          <p:nvPr/>
        </p:nvCxnSpPr>
        <p:spPr>
          <a:xfrm>
            <a:off x="4725537" y="2940791"/>
            <a:ext cx="2727303" cy="0"/>
          </a:xfrm>
          <a:prstGeom prst="line">
            <a:avLst/>
          </a:prstGeom>
          <a:ln>
            <a:solidFill>
              <a:srgbClr val="EA545D"/>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78286" y="2175353"/>
            <a:ext cx="754038" cy="315465"/>
          </a:xfrm>
          <a:prstGeom prst="rect">
            <a:avLst/>
          </a:prstGeom>
        </p:spPr>
        <p:txBody>
          <a:bodyPr wrap="none" lIns="68573" tIns="34287" rIns="68573" bIns="34287">
            <a:spAutoFit/>
          </a:bodyPr>
          <a:lstStyle/>
          <a:p>
            <a:r>
              <a:rPr lang="zh-CN" altLang="en-US" sz="1600"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易出错</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47"/>
          <p:cNvSpPr>
            <a:spLocks noChangeArrowheads="1"/>
          </p:cNvSpPr>
          <p:nvPr/>
        </p:nvSpPr>
        <p:spPr bwMode="auto">
          <a:xfrm>
            <a:off x="4978286" y="2695819"/>
            <a:ext cx="2484276" cy="230826"/>
          </a:xfrm>
          <a:prstGeom prst="rect">
            <a:avLst/>
          </a:prstGeom>
          <a:noFill/>
          <a:ln>
            <a:noFill/>
          </a:ln>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buNone/>
            </a:pPr>
            <a:r>
              <a:rPr lang="zh-CN" altLang="en-US" sz="1050" dirty="0">
                <a:solidFill>
                  <a:srgbClr val="4A4949"/>
                </a:solidFill>
              </a:rPr>
              <a:t>公共文件容易被覆盖</a:t>
            </a:r>
          </a:p>
        </p:txBody>
      </p:sp>
      <p:sp>
        <p:nvSpPr>
          <p:cNvPr id="14" name="燕尾形 13"/>
          <p:cNvSpPr/>
          <p:nvPr/>
        </p:nvSpPr>
        <p:spPr>
          <a:xfrm rot="5400000">
            <a:off x="4590522" y="3588863"/>
            <a:ext cx="270030" cy="432048"/>
          </a:xfrm>
          <a:prstGeom prst="chevron">
            <a:avLst/>
          </a:prstGeom>
          <a:solidFill>
            <a:srgbClr val="03B8D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24"/>
          <p:cNvCxnSpPr/>
          <p:nvPr/>
        </p:nvCxnSpPr>
        <p:spPr>
          <a:xfrm>
            <a:off x="4725537" y="4020911"/>
            <a:ext cx="2727303" cy="0"/>
          </a:xfrm>
          <a:prstGeom prst="line">
            <a:avLst/>
          </a:prstGeom>
          <a:ln>
            <a:solidFill>
              <a:srgbClr val="03B8DF"/>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978286" y="3255473"/>
            <a:ext cx="754038" cy="315465"/>
          </a:xfrm>
          <a:prstGeom prst="rect">
            <a:avLst/>
          </a:prstGeom>
        </p:spPr>
        <p:txBody>
          <a:bodyPr wrap="none" lIns="68573" tIns="34287" rIns="68573" bIns="34287">
            <a:spAutoFit/>
          </a:bodyPr>
          <a:lstStyle/>
          <a:p>
            <a:r>
              <a:rPr lang="zh-CN" altLang="en-US" sz="1600"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沟通难</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47"/>
          <p:cNvSpPr>
            <a:spLocks noChangeArrowheads="1"/>
          </p:cNvSpPr>
          <p:nvPr/>
        </p:nvSpPr>
        <p:spPr bwMode="auto">
          <a:xfrm>
            <a:off x="4978286" y="3719450"/>
            <a:ext cx="2484276" cy="230826"/>
          </a:xfrm>
          <a:prstGeom prst="rect">
            <a:avLst/>
          </a:prstGeom>
          <a:noFill/>
          <a:ln>
            <a:noFill/>
          </a:ln>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lvl="0" algn="just">
              <a:buNone/>
            </a:pPr>
            <a:r>
              <a:rPr lang="zh-CN" altLang="en-US" sz="1050" dirty="0">
                <a:solidFill>
                  <a:srgbClr val="4A4949"/>
                </a:solidFill>
              </a:rPr>
              <a:t>成员沟通成本很高，代码集成效率低下</a:t>
            </a:r>
          </a:p>
        </p:txBody>
      </p:sp>
      <p:sp>
        <p:nvSpPr>
          <p:cNvPr id="18" name="Rectangle 2"/>
          <p:cNvSpPr>
            <a:spLocks noGrp="1" noChangeArrowheads="1"/>
          </p:cNvSpPr>
          <p:nvPr>
            <p:ph type="title"/>
          </p:nvPr>
        </p:nvSpPr>
        <p:spPr>
          <a:xfrm>
            <a:off x="14755" y="19379"/>
            <a:ext cx="4926806" cy="457200"/>
          </a:xfrm>
          <a:noFill/>
        </p:spPr>
        <p:txBody>
          <a:bodyPr vert="horz" wrap="square" lIns="68569" tIns="34284" rIns="68569" bIns="34284" numCol="1" anchor="ctr" anchorCtr="0" compatLnSpc="1">
            <a:prstTxWarp prst="textNoShape">
              <a:avLst/>
            </a:prstTxWarp>
          </a:bodyPr>
          <a:lstStyle/>
          <a:p>
            <a:pPr algn="l" eaLnBrk="1" hangingPunct="1"/>
            <a:r>
              <a:rPr lang="zh-CN" altLang="en-US" dirty="0" smtClean="0">
                <a:latin typeface="华文细黑" panose="02010600040101010101" pitchFamily="2" charset="-122"/>
              </a:rPr>
              <a:t>版本控制系统出现之前</a:t>
            </a:r>
          </a:p>
        </p:txBody>
      </p:sp>
      <p:pic>
        <p:nvPicPr>
          <p:cNvPr id="19" name="图片 18"/>
          <p:cNvPicPr>
            <a:picLocks noChangeAspect="1"/>
          </p:cNvPicPr>
          <p:nvPr/>
        </p:nvPicPr>
        <p:blipFill>
          <a:blip r:embed="rId2"/>
          <a:stretch>
            <a:fillRect/>
          </a:stretch>
        </p:blipFill>
        <p:spPr>
          <a:xfrm>
            <a:off x="1146010" y="1095586"/>
            <a:ext cx="2664296" cy="3528392"/>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33276019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p:nvPr/>
        </p:nvSpPr>
        <p:spPr>
          <a:xfrm>
            <a:off x="755576" y="1059582"/>
            <a:ext cx="3733800" cy="14478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EAAB0"/>
              </a:solidFill>
            </a:endParaRPr>
          </a:p>
        </p:txBody>
      </p:sp>
      <p:sp>
        <p:nvSpPr>
          <p:cNvPr id="24" name="Rectangle 3"/>
          <p:cNvSpPr/>
          <p:nvPr/>
        </p:nvSpPr>
        <p:spPr>
          <a:xfrm>
            <a:off x="738306" y="2621660"/>
            <a:ext cx="3733800" cy="1447800"/>
          </a:xfrm>
          <a:prstGeom prst="rect">
            <a:avLst/>
          </a:prstGeom>
          <a:solidFill>
            <a:srgbClr val="03B8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4"/>
          <p:cNvSpPr/>
          <p:nvPr/>
        </p:nvSpPr>
        <p:spPr>
          <a:xfrm>
            <a:off x="4611690" y="1059582"/>
            <a:ext cx="3733800" cy="1447800"/>
          </a:xfrm>
          <a:prstGeom prst="rect">
            <a:avLst/>
          </a:prstGeom>
          <a:solidFill>
            <a:srgbClr val="FFE5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
          <p:cNvSpPr/>
          <p:nvPr/>
        </p:nvSpPr>
        <p:spPr>
          <a:xfrm>
            <a:off x="4614934" y="2619676"/>
            <a:ext cx="3733800" cy="1447800"/>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83D4C"/>
              </a:solidFill>
            </a:endParaRPr>
          </a:p>
        </p:txBody>
      </p:sp>
      <p:sp>
        <p:nvSpPr>
          <p:cNvPr id="28" name="Text Box 10"/>
          <p:cNvSpPr txBox="1">
            <a:spLocks noChangeArrowheads="1"/>
          </p:cNvSpPr>
          <p:nvPr/>
        </p:nvSpPr>
        <p:spPr bwMode="auto">
          <a:xfrm>
            <a:off x="1825080" y="1578918"/>
            <a:ext cx="2527379" cy="484748"/>
          </a:xfrm>
          <a:prstGeom prst="rect">
            <a:avLst/>
          </a:prstGeom>
          <a:noFill/>
          <a:ln w="9525">
            <a:noFill/>
            <a:miter lim="800000"/>
          </a:ln>
        </p:spPr>
        <p:txBody>
          <a:bodyPr wrap="square" lIns="45720" tIns="22860" rIns="45720" bIns="22860">
            <a:spAutoFit/>
          </a:bodyPr>
          <a:lstStyle/>
          <a:p>
            <a:pPr lvl="0" eaLnBrk="0" hangingPunct="0"/>
            <a:r>
              <a:rPr lang="zh-CN" altLang="en-US" sz="950" dirty="0" smtClean="0">
                <a:latin typeface="微软雅黑" panose="020B0503020204020204" pitchFamily="34" charset="-122"/>
                <a:ea typeface="微软雅黑" panose="020B0503020204020204" pitchFamily="34" charset="-122"/>
              </a:rPr>
              <a:t>追踪和记录历史，跟踪整个软件开发过程</a:t>
            </a:r>
            <a:endParaRPr lang="en-US" altLang="zh-CN" sz="950" dirty="0" smtClean="0">
              <a:latin typeface="微软雅黑" panose="020B0503020204020204" pitchFamily="34" charset="-122"/>
              <a:ea typeface="微软雅黑" panose="020B0503020204020204" pitchFamily="34" charset="-122"/>
            </a:endParaRPr>
          </a:p>
          <a:p>
            <a:pPr lvl="0" eaLnBrk="0" hangingPunct="0"/>
            <a:r>
              <a:rPr lang="zh-CN" altLang="en-US" sz="950" dirty="0" smtClean="0">
                <a:latin typeface="微软雅黑" panose="020B0503020204020204" pitchFamily="34" charset="-122"/>
                <a:ea typeface="微软雅黑" panose="020B0503020204020204" pitchFamily="34" charset="-122"/>
              </a:rPr>
              <a:t>组织和保护源代码和文档</a:t>
            </a:r>
            <a:endParaRPr lang="en-US" altLang="zh-CN" sz="950" dirty="0" smtClean="0">
              <a:latin typeface="微软雅黑" panose="020B0503020204020204" pitchFamily="34" charset="-122"/>
              <a:ea typeface="微软雅黑" panose="020B0503020204020204" pitchFamily="34" charset="-122"/>
            </a:endParaRPr>
          </a:p>
          <a:p>
            <a:pPr lvl="0" eaLnBrk="0" hangingPunct="0"/>
            <a:r>
              <a:rPr lang="zh-CN" altLang="en-US" sz="950" dirty="0" smtClean="0">
                <a:latin typeface="微软雅黑" panose="020B0503020204020204" pitchFamily="34" charset="-122"/>
                <a:ea typeface="微软雅黑" panose="020B0503020204020204" pitchFamily="34" charset="-122"/>
              </a:rPr>
              <a:t>可以恢复到任意历史版本</a:t>
            </a:r>
            <a:endParaRPr lang="zh-CN" altLang="zh-CN" sz="950" dirty="0">
              <a:latin typeface="微软雅黑" panose="020B0503020204020204" pitchFamily="34" charset="-122"/>
              <a:ea typeface="微软雅黑" panose="020B0503020204020204" pitchFamily="34" charset="-122"/>
            </a:endParaRPr>
          </a:p>
        </p:txBody>
      </p:sp>
      <p:grpSp>
        <p:nvGrpSpPr>
          <p:cNvPr id="36" name="Group 13"/>
          <p:cNvGrpSpPr>
            <a:grpSpLocks noChangeAspect="1"/>
          </p:cNvGrpSpPr>
          <p:nvPr/>
        </p:nvGrpSpPr>
        <p:grpSpPr>
          <a:xfrm>
            <a:off x="7559678" y="1537522"/>
            <a:ext cx="473907" cy="573514"/>
            <a:chOff x="427038" y="3595610"/>
            <a:chExt cx="391838" cy="474198"/>
          </a:xfrm>
          <a:solidFill>
            <a:schemeClr val="bg1"/>
          </a:solidFill>
        </p:grpSpPr>
        <p:sp>
          <p:nvSpPr>
            <p:cNvPr id="37" name="Freeform 89"/>
            <p:cNvSpPr/>
            <p:nvPr/>
          </p:nvSpPr>
          <p:spPr bwMode="auto">
            <a:xfrm>
              <a:off x="486937" y="3655509"/>
              <a:ext cx="272041" cy="257066"/>
            </a:xfrm>
            <a:custGeom>
              <a:avLst/>
              <a:gdLst>
                <a:gd name="T0" fmla="*/ 57 w 82"/>
                <a:gd name="T1" fmla="*/ 67 h 78"/>
                <a:gd name="T2" fmla="*/ 57 w 82"/>
                <a:gd name="T3" fmla="*/ 78 h 78"/>
                <a:gd name="T4" fmla="*/ 82 w 82"/>
                <a:gd name="T5" fmla="*/ 40 h 78"/>
                <a:gd name="T6" fmla="*/ 41 w 82"/>
                <a:gd name="T7" fmla="*/ 0 h 78"/>
                <a:gd name="T8" fmla="*/ 0 w 82"/>
                <a:gd name="T9" fmla="*/ 40 h 78"/>
                <a:gd name="T10" fmla="*/ 25 w 82"/>
                <a:gd name="T11" fmla="*/ 78 h 78"/>
                <a:gd name="T12" fmla="*/ 25 w 82"/>
                <a:gd name="T13" fmla="*/ 67 h 78"/>
                <a:gd name="T14" fmla="*/ 10 w 82"/>
                <a:gd name="T15" fmla="*/ 40 h 78"/>
                <a:gd name="T16" fmla="*/ 41 w 82"/>
                <a:gd name="T17" fmla="*/ 10 h 78"/>
                <a:gd name="T18" fmla="*/ 72 w 82"/>
                <a:gd name="T19" fmla="*/ 40 h 78"/>
                <a:gd name="T20" fmla="*/ 57 w 82"/>
                <a:gd name="T21" fmla="*/ 67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2" h="78">
                  <a:moveTo>
                    <a:pt x="57" y="67"/>
                  </a:moveTo>
                  <a:cubicBezTo>
                    <a:pt x="57" y="78"/>
                    <a:pt x="57" y="78"/>
                    <a:pt x="57" y="78"/>
                  </a:cubicBezTo>
                  <a:cubicBezTo>
                    <a:pt x="71" y="72"/>
                    <a:pt x="82" y="57"/>
                    <a:pt x="82" y="40"/>
                  </a:cubicBezTo>
                  <a:cubicBezTo>
                    <a:pt x="82" y="18"/>
                    <a:pt x="63" y="0"/>
                    <a:pt x="41" y="0"/>
                  </a:cubicBezTo>
                  <a:cubicBezTo>
                    <a:pt x="19" y="0"/>
                    <a:pt x="0" y="18"/>
                    <a:pt x="0" y="40"/>
                  </a:cubicBezTo>
                  <a:cubicBezTo>
                    <a:pt x="0" y="57"/>
                    <a:pt x="10" y="72"/>
                    <a:pt x="25" y="78"/>
                  </a:cubicBezTo>
                  <a:cubicBezTo>
                    <a:pt x="25" y="67"/>
                    <a:pt x="25" y="67"/>
                    <a:pt x="25" y="67"/>
                  </a:cubicBezTo>
                  <a:cubicBezTo>
                    <a:pt x="16" y="61"/>
                    <a:pt x="10" y="52"/>
                    <a:pt x="10" y="40"/>
                  </a:cubicBezTo>
                  <a:cubicBezTo>
                    <a:pt x="10" y="23"/>
                    <a:pt x="24" y="10"/>
                    <a:pt x="41" y="10"/>
                  </a:cubicBezTo>
                  <a:cubicBezTo>
                    <a:pt x="58" y="10"/>
                    <a:pt x="72" y="23"/>
                    <a:pt x="72" y="40"/>
                  </a:cubicBezTo>
                  <a:cubicBezTo>
                    <a:pt x="72" y="52"/>
                    <a:pt x="66" y="62"/>
                    <a:pt x="57" y="67"/>
                  </a:cubicBezTo>
                  <a:close/>
                </a:path>
              </a:pathLst>
            </a:custGeom>
            <a:grpFill/>
            <a:ln>
              <a:noFill/>
            </a:ln>
          </p:spPr>
          <p:txBody>
            <a:bodyPr vert="horz" wrap="square" lIns="91440" tIns="45720" rIns="91440" bIns="45720" numCol="1" anchor="t" anchorCtr="0" compatLnSpc="1"/>
            <a:lstStyle/>
            <a:p>
              <a:endParaRPr lang="en-US"/>
            </a:p>
          </p:txBody>
        </p:sp>
        <p:sp>
          <p:nvSpPr>
            <p:cNvPr id="38" name="Freeform 90"/>
            <p:cNvSpPr/>
            <p:nvPr/>
          </p:nvSpPr>
          <p:spPr bwMode="auto">
            <a:xfrm>
              <a:off x="427038" y="3595610"/>
              <a:ext cx="391838" cy="381855"/>
            </a:xfrm>
            <a:custGeom>
              <a:avLst/>
              <a:gdLst>
                <a:gd name="T0" fmla="*/ 59 w 118"/>
                <a:gd name="T1" fmla="*/ 0 h 115"/>
                <a:gd name="T2" fmla="*/ 0 w 118"/>
                <a:gd name="T3" fmla="*/ 58 h 115"/>
                <a:gd name="T4" fmla="*/ 43 w 118"/>
                <a:gd name="T5" fmla="*/ 115 h 115"/>
                <a:gd name="T6" fmla="*/ 43 w 118"/>
                <a:gd name="T7" fmla="*/ 107 h 115"/>
                <a:gd name="T8" fmla="*/ 8 w 118"/>
                <a:gd name="T9" fmla="*/ 58 h 115"/>
                <a:gd name="T10" fmla="*/ 59 w 118"/>
                <a:gd name="T11" fmla="*/ 8 h 115"/>
                <a:gd name="T12" fmla="*/ 110 w 118"/>
                <a:gd name="T13" fmla="*/ 58 h 115"/>
                <a:gd name="T14" fmla="*/ 75 w 118"/>
                <a:gd name="T15" fmla="*/ 107 h 115"/>
                <a:gd name="T16" fmla="*/ 75 w 118"/>
                <a:gd name="T17" fmla="*/ 115 h 115"/>
                <a:gd name="T18" fmla="*/ 118 w 118"/>
                <a:gd name="T19" fmla="*/ 58 h 115"/>
                <a:gd name="T20" fmla="*/ 59 w 118"/>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15">
                  <a:moveTo>
                    <a:pt x="59" y="0"/>
                  </a:moveTo>
                  <a:cubicBezTo>
                    <a:pt x="26" y="0"/>
                    <a:pt x="0" y="26"/>
                    <a:pt x="0" y="58"/>
                  </a:cubicBezTo>
                  <a:cubicBezTo>
                    <a:pt x="0" y="85"/>
                    <a:pt x="18" y="108"/>
                    <a:pt x="43" y="115"/>
                  </a:cubicBezTo>
                  <a:cubicBezTo>
                    <a:pt x="43" y="107"/>
                    <a:pt x="43" y="107"/>
                    <a:pt x="43" y="107"/>
                  </a:cubicBezTo>
                  <a:cubicBezTo>
                    <a:pt x="23" y="100"/>
                    <a:pt x="8" y="81"/>
                    <a:pt x="8" y="58"/>
                  </a:cubicBezTo>
                  <a:cubicBezTo>
                    <a:pt x="8" y="30"/>
                    <a:pt x="31" y="8"/>
                    <a:pt x="59" y="8"/>
                  </a:cubicBezTo>
                  <a:cubicBezTo>
                    <a:pt x="87" y="8"/>
                    <a:pt x="110" y="30"/>
                    <a:pt x="110" y="58"/>
                  </a:cubicBezTo>
                  <a:cubicBezTo>
                    <a:pt x="110" y="81"/>
                    <a:pt x="95" y="100"/>
                    <a:pt x="75" y="107"/>
                  </a:cubicBezTo>
                  <a:cubicBezTo>
                    <a:pt x="75" y="115"/>
                    <a:pt x="75" y="115"/>
                    <a:pt x="75" y="115"/>
                  </a:cubicBezTo>
                  <a:cubicBezTo>
                    <a:pt x="100" y="108"/>
                    <a:pt x="118" y="86"/>
                    <a:pt x="118" y="58"/>
                  </a:cubicBezTo>
                  <a:cubicBezTo>
                    <a:pt x="118" y="26"/>
                    <a:pt x="92" y="0"/>
                    <a:pt x="59" y="0"/>
                  </a:cubicBezTo>
                  <a:close/>
                </a:path>
              </a:pathLst>
            </a:custGeom>
            <a:grpFill/>
            <a:ln>
              <a:noFill/>
            </a:ln>
          </p:spPr>
          <p:txBody>
            <a:bodyPr vert="horz" wrap="square" lIns="91440" tIns="45720" rIns="91440" bIns="45720" numCol="1" anchor="t" anchorCtr="0" compatLnSpc="1"/>
            <a:lstStyle/>
            <a:p>
              <a:endParaRPr lang="en-US"/>
            </a:p>
          </p:txBody>
        </p:sp>
        <p:sp>
          <p:nvSpPr>
            <p:cNvPr id="42" name="Freeform 91"/>
            <p:cNvSpPr/>
            <p:nvPr/>
          </p:nvSpPr>
          <p:spPr bwMode="auto">
            <a:xfrm>
              <a:off x="566802" y="3750348"/>
              <a:ext cx="119797" cy="319460"/>
            </a:xfrm>
            <a:custGeom>
              <a:avLst/>
              <a:gdLst>
                <a:gd name="T0" fmla="*/ 24 w 36"/>
                <a:gd name="T1" fmla="*/ 82 h 96"/>
                <a:gd name="T2" fmla="*/ 24 w 36"/>
                <a:gd name="T3" fmla="*/ 21 h 96"/>
                <a:gd name="T4" fmla="*/ 29 w 36"/>
                <a:gd name="T5" fmla="*/ 12 h 96"/>
                <a:gd name="T6" fmla="*/ 17 w 36"/>
                <a:gd name="T7" fmla="*/ 0 h 96"/>
                <a:gd name="T8" fmla="*/ 5 w 36"/>
                <a:gd name="T9" fmla="*/ 12 h 96"/>
                <a:gd name="T10" fmla="*/ 10 w 36"/>
                <a:gd name="T11" fmla="*/ 21 h 96"/>
                <a:gd name="T12" fmla="*/ 10 w 36"/>
                <a:gd name="T13" fmla="*/ 21 h 96"/>
                <a:gd name="T14" fmla="*/ 10 w 36"/>
                <a:gd name="T15" fmla="*/ 82 h 96"/>
                <a:gd name="T16" fmla="*/ 0 w 36"/>
                <a:gd name="T17" fmla="*/ 96 h 96"/>
                <a:gd name="T18" fmla="*/ 36 w 36"/>
                <a:gd name="T19" fmla="*/ 96 h 96"/>
                <a:gd name="T20" fmla="*/ 24 w 36"/>
                <a:gd name="T21" fmla="*/ 8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6" h="96">
                  <a:moveTo>
                    <a:pt x="24" y="82"/>
                  </a:moveTo>
                  <a:cubicBezTo>
                    <a:pt x="24" y="79"/>
                    <a:pt x="24" y="22"/>
                    <a:pt x="24" y="21"/>
                  </a:cubicBezTo>
                  <a:cubicBezTo>
                    <a:pt x="27" y="19"/>
                    <a:pt x="29" y="16"/>
                    <a:pt x="29" y="12"/>
                  </a:cubicBezTo>
                  <a:cubicBezTo>
                    <a:pt x="29" y="5"/>
                    <a:pt x="24" y="0"/>
                    <a:pt x="17" y="0"/>
                  </a:cubicBezTo>
                  <a:cubicBezTo>
                    <a:pt x="10" y="0"/>
                    <a:pt x="5" y="5"/>
                    <a:pt x="5" y="12"/>
                  </a:cubicBezTo>
                  <a:cubicBezTo>
                    <a:pt x="5" y="16"/>
                    <a:pt x="7" y="19"/>
                    <a:pt x="10" y="21"/>
                  </a:cubicBezTo>
                  <a:cubicBezTo>
                    <a:pt x="10" y="21"/>
                    <a:pt x="10" y="21"/>
                    <a:pt x="10" y="21"/>
                  </a:cubicBezTo>
                  <a:cubicBezTo>
                    <a:pt x="10" y="21"/>
                    <a:pt x="10" y="78"/>
                    <a:pt x="10" y="82"/>
                  </a:cubicBezTo>
                  <a:cubicBezTo>
                    <a:pt x="10" y="92"/>
                    <a:pt x="0" y="96"/>
                    <a:pt x="0" y="96"/>
                  </a:cubicBezTo>
                  <a:cubicBezTo>
                    <a:pt x="36" y="96"/>
                    <a:pt x="36" y="96"/>
                    <a:pt x="36" y="96"/>
                  </a:cubicBezTo>
                  <a:cubicBezTo>
                    <a:pt x="36" y="96"/>
                    <a:pt x="24" y="92"/>
                    <a:pt x="24" y="82"/>
                  </a:cubicBezTo>
                  <a:close/>
                </a:path>
              </a:pathLst>
            </a:custGeom>
            <a:grpFill/>
            <a:ln>
              <a:noFill/>
            </a:ln>
          </p:spPr>
          <p:txBody>
            <a:bodyPr vert="horz" wrap="square" lIns="91440" tIns="45720" rIns="91440" bIns="45720" numCol="1" anchor="t" anchorCtr="0" compatLnSpc="1"/>
            <a:lstStyle/>
            <a:p>
              <a:endParaRPr lang="en-US"/>
            </a:p>
          </p:txBody>
        </p:sp>
      </p:grpSp>
      <p:grpSp>
        <p:nvGrpSpPr>
          <p:cNvPr id="45" name="Group 17"/>
          <p:cNvGrpSpPr>
            <a:grpSpLocks noChangeAspect="1"/>
          </p:cNvGrpSpPr>
          <p:nvPr/>
        </p:nvGrpSpPr>
        <p:grpSpPr>
          <a:xfrm>
            <a:off x="7551980" y="3103932"/>
            <a:ext cx="520566" cy="540000"/>
            <a:chOff x="1847137" y="4256991"/>
            <a:chExt cx="454232" cy="491670"/>
          </a:xfrm>
          <a:solidFill>
            <a:schemeClr val="bg1"/>
          </a:solidFill>
        </p:grpSpPr>
        <p:sp>
          <p:nvSpPr>
            <p:cNvPr id="46" name="Freeform 101"/>
            <p:cNvSpPr>
              <a:spLocks noEditPoints="1"/>
            </p:cNvSpPr>
            <p:nvPr/>
          </p:nvSpPr>
          <p:spPr bwMode="auto">
            <a:xfrm>
              <a:off x="1847137" y="4256991"/>
              <a:ext cx="454232" cy="491670"/>
            </a:xfrm>
            <a:custGeom>
              <a:avLst/>
              <a:gdLst>
                <a:gd name="T0" fmla="*/ 134 w 137"/>
                <a:gd name="T1" fmla="*/ 71 h 148"/>
                <a:gd name="T2" fmla="*/ 126 w 137"/>
                <a:gd name="T3" fmla="*/ 38 h 148"/>
                <a:gd name="T4" fmla="*/ 133 w 137"/>
                <a:gd name="T5" fmla="*/ 36 h 148"/>
                <a:gd name="T6" fmla="*/ 126 w 137"/>
                <a:gd name="T7" fmla="*/ 12 h 148"/>
                <a:gd name="T8" fmla="*/ 102 w 137"/>
                <a:gd name="T9" fmla="*/ 5 h 148"/>
                <a:gd name="T10" fmla="*/ 99 w 137"/>
                <a:gd name="T11" fmla="*/ 12 h 148"/>
                <a:gd name="T12" fmla="*/ 67 w 137"/>
                <a:gd name="T13" fmla="*/ 4 h 148"/>
                <a:gd name="T14" fmla="*/ 38 w 137"/>
                <a:gd name="T15" fmla="*/ 11 h 148"/>
                <a:gd name="T16" fmla="*/ 36 w 137"/>
                <a:gd name="T17" fmla="*/ 5 h 148"/>
                <a:gd name="T18" fmla="*/ 12 w 137"/>
                <a:gd name="T19" fmla="*/ 12 h 148"/>
                <a:gd name="T20" fmla="*/ 5 w 137"/>
                <a:gd name="T21" fmla="*/ 36 h 148"/>
                <a:gd name="T22" fmla="*/ 9 w 137"/>
                <a:gd name="T23" fmla="*/ 38 h 148"/>
                <a:gd name="T24" fmla="*/ 0 w 137"/>
                <a:gd name="T25" fmla="*/ 71 h 148"/>
                <a:gd name="T26" fmla="*/ 27 w 137"/>
                <a:gd name="T27" fmla="*/ 125 h 148"/>
                <a:gd name="T28" fmla="*/ 13 w 137"/>
                <a:gd name="T29" fmla="*/ 140 h 148"/>
                <a:gd name="T30" fmla="*/ 21 w 137"/>
                <a:gd name="T31" fmla="*/ 148 h 148"/>
                <a:gd name="T32" fmla="*/ 37 w 137"/>
                <a:gd name="T33" fmla="*/ 132 h 148"/>
                <a:gd name="T34" fmla="*/ 67 w 137"/>
                <a:gd name="T35" fmla="*/ 139 h 148"/>
                <a:gd name="T36" fmla="*/ 97 w 137"/>
                <a:gd name="T37" fmla="*/ 132 h 148"/>
                <a:gd name="T38" fmla="*/ 113 w 137"/>
                <a:gd name="T39" fmla="*/ 148 h 148"/>
                <a:gd name="T40" fmla="*/ 121 w 137"/>
                <a:gd name="T41" fmla="*/ 140 h 148"/>
                <a:gd name="T42" fmla="*/ 107 w 137"/>
                <a:gd name="T43" fmla="*/ 125 h 148"/>
                <a:gd name="T44" fmla="*/ 134 w 137"/>
                <a:gd name="T45" fmla="*/ 71 h 148"/>
                <a:gd name="T46" fmla="*/ 11 w 137"/>
                <a:gd name="T47" fmla="*/ 74 h 148"/>
                <a:gd name="T48" fmla="*/ 20 w 137"/>
                <a:gd name="T49" fmla="*/ 74 h 148"/>
                <a:gd name="T50" fmla="*/ 23 w 137"/>
                <a:gd name="T51" fmla="*/ 71 h 148"/>
                <a:gd name="T52" fmla="*/ 20 w 137"/>
                <a:gd name="T53" fmla="*/ 69 h 148"/>
                <a:gd name="T54" fmla="*/ 11 w 137"/>
                <a:gd name="T55" fmla="*/ 69 h 148"/>
                <a:gd name="T56" fmla="*/ 64 w 137"/>
                <a:gd name="T57" fmla="*/ 15 h 148"/>
                <a:gd name="T58" fmla="*/ 64 w 137"/>
                <a:gd name="T59" fmla="*/ 15 h 148"/>
                <a:gd name="T60" fmla="*/ 64 w 137"/>
                <a:gd name="T61" fmla="*/ 26 h 148"/>
                <a:gd name="T62" fmla="*/ 67 w 137"/>
                <a:gd name="T63" fmla="*/ 29 h 148"/>
                <a:gd name="T64" fmla="*/ 70 w 137"/>
                <a:gd name="T65" fmla="*/ 26 h 148"/>
                <a:gd name="T66" fmla="*/ 70 w 137"/>
                <a:gd name="T67" fmla="*/ 15 h 148"/>
                <a:gd name="T68" fmla="*/ 70 w 137"/>
                <a:gd name="T69" fmla="*/ 15 h 148"/>
                <a:gd name="T70" fmla="*/ 123 w 137"/>
                <a:gd name="T71" fmla="*/ 69 h 148"/>
                <a:gd name="T72" fmla="*/ 114 w 137"/>
                <a:gd name="T73" fmla="*/ 69 h 148"/>
                <a:gd name="T74" fmla="*/ 111 w 137"/>
                <a:gd name="T75" fmla="*/ 71 h 148"/>
                <a:gd name="T76" fmla="*/ 114 w 137"/>
                <a:gd name="T77" fmla="*/ 74 h 148"/>
                <a:gd name="T78" fmla="*/ 123 w 137"/>
                <a:gd name="T79" fmla="*/ 74 h 148"/>
                <a:gd name="T80" fmla="*/ 70 w 137"/>
                <a:gd name="T81" fmla="*/ 128 h 148"/>
                <a:gd name="T82" fmla="*/ 70 w 137"/>
                <a:gd name="T83" fmla="*/ 118 h 148"/>
                <a:gd name="T84" fmla="*/ 67 w 137"/>
                <a:gd name="T85" fmla="*/ 115 h 148"/>
                <a:gd name="T86" fmla="*/ 64 w 137"/>
                <a:gd name="T87" fmla="*/ 118 h 148"/>
                <a:gd name="T88" fmla="*/ 64 w 137"/>
                <a:gd name="T89" fmla="*/ 128 h 148"/>
                <a:gd name="T90" fmla="*/ 11 w 137"/>
                <a:gd name="T91" fmla="*/ 7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7" h="148">
                  <a:moveTo>
                    <a:pt x="134" y="71"/>
                  </a:moveTo>
                  <a:cubicBezTo>
                    <a:pt x="134" y="59"/>
                    <a:pt x="131" y="48"/>
                    <a:pt x="126" y="38"/>
                  </a:cubicBezTo>
                  <a:cubicBezTo>
                    <a:pt x="128" y="38"/>
                    <a:pt x="131" y="38"/>
                    <a:pt x="133" y="36"/>
                  </a:cubicBezTo>
                  <a:cubicBezTo>
                    <a:pt x="137" y="31"/>
                    <a:pt x="134" y="20"/>
                    <a:pt x="126" y="12"/>
                  </a:cubicBezTo>
                  <a:cubicBezTo>
                    <a:pt x="117" y="3"/>
                    <a:pt x="107" y="0"/>
                    <a:pt x="102" y="5"/>
                  </a:cubicBezTo>
                  <a:cubicBezTo>
                    <a:pt x="100" y="7"/>
                    <a:pt x="99" y="9"/>
                    <a:pt x="99" y="12"/>
                  </a:cubicBezTo>
                  <a:cubicBezTo>
                    <a:pt x="90" y="7"/>
                    <a:pt x="79" y="4"/>
                    <a:pt x="67" y="4"/>
                  </a:cubicBezTo>
                  <a:cubicBezTo>
                    <a:pt x="57" y="4"/>
                    <a:pt x="47" y="6"/>
                    <a:pt x="38" y="11"/>
                  </a:cubicBezTo>
                  <a:cubicBezTo>
                    <a:pt x="38" y="8"/>
                    <a:pt x="37" y="7"/>
                    <a:pt x="36" y="5"/>
                  </a:cubicBezTo>
                  <a:cubicBezTo>
                    <a:pt x="31" y="0"/>
                    <a:pt x="20" y="3"/>
                    <a:pt x="12" y="12"/>
                  </a:cubicBezTo>
                  <a:cubicBezTo>
                    <a:pt x="3" y="20"/>
                    <a:pt x="0" y="31"/>
                    <a:pt x="5" y="36"/>
                  </a:cubicBezTo>
                  <a:cubicBezTo>
                    <a:pt x="6" y="37"/>
                    <a:pt x="7" y="37"/>
                    <a:pt x="9" y="38"/>
                  </a:cubicBezTo>
                  <a:cubicBezTo>
                    <a:pt x="3" y="48"/>
                    <a:pt x="0" y="59"/>
                    <a:pt x="0" y="71"/>
                  </a:cubicBezTo>
                  <a:cubicBezTo>
                    <a:pt x="0" y="94"/>
                    <a:pt x="10" y="113"/>
                    <a:pt x="27" y="125"/>
                  </a:cubicBezTo>
                  <a:cubicBezTo>
                    <a:pt x="13" y="140"/>
                    <a:pt x="13" y="140"/>
                    <a:pt x="13" y="140"/>
                  </a:cubicBezTo>
                  <a:cubicBezTo>
                    <a:pt x="21" y="148"/>
                    <a:pt x="21" y="148"/>
                    <a:pt x="21" y="148"/>
                  </a:cubicBezTo>
                  <a:cubicBezTo>
                    <a:pt x="37" y="132"/>
                    <a:pt x="37" y="132"/>
                    <a:pt x="37" y="132"/>
                  </a:cubicBezTo>
                  <a:cubicBezTo>
                    <a:pt x="46" y="136"/>
                    <a:pt x="56" y="139"/>
                    <a:pt x="67" y="139"/>
                  </a:cubicBezTo>
                  <a:cubicBezTo>
                    <a:pt x="78" y="139"/>
                    <a:pt x="88" y="136"/>
                    <a:pt x="97" y="132"/>
                  </a:cubicBezTo>
                  <a:cubicBezTo>
                    <a:pt x="113" y="148"/>
                    <a:pt x="113" y="148"/>
                    <a:pt x="113" y="148"/>
                  </a:cubicBezTo>
                  <a:cubicBezTo>
                    <a:pt x="121" y="140"/>
                    <a:pt x="121" y="140"/>
                    <a:pt x="121" y="140"/>
                  </a:cubicBezTo>
                  <a:cubicBezTo>
                    <a:pt x="107" y="125"/>
                    <a:pt x="107" y="125"/>
                    <a:pt x="107" y="125"/>
                  </a:cubicBezTo>
                  <a:cubicBezTo>
                    <a:pt x="124" y="113"/>
                    <a:pt x="134" y="94"/>
                    <a:pt x="134" y="71"/>
                  </a:cubicBezTo>
                  <a:close/>
                  <a:moveTo>
                    <a:pt x="11" y="74"/>
                  </a:moveTo>
                  <a:cubicBezTo>
                    <a:pt x="20" y="74"/>
                    <a:pt x="20" y="74"/>
                    <a:pt x="20" y="74"/>
                  </a:cubicBezTo>
                  <a:cubicBezTo>
                    <a:pt x="22" y="74"/>
                    <a:pt x="23" y="73"/>
                    <a:pt x="23" y="71"/>
                  </a:cubicBezTo>
                  <a:cubicBezTo>
                    <a:pt x="23" y="70"/>
                    <a:pt x="22" y="69"/>
                    <a:pt x="20" y="69"/>
                  </a:cubicBezTo>
                  <a:cubicBezTo>
                    <a:pt x="11" y="69"/>
                    <a:pt x="11" y="69"/>
                    <a:pt x="11" y="69"/>
                  </a:cubicBezTo>
                  <a:cubicBezTo>
                    <a:pt x="12" y="40"/>
                    <a:pt x="35" y="17"/>
                    <a:pt x="64" y="15"/>
                  </a:cubicBezTo>
                  <a:cubicBezTo>
                    <a:pt x="64" y="15"/>
                    <a:pt x="64" y="15"/>
                    <a:pt x="64" y="15"/>
                  </a:cubicBezTo>
                  <a:cubicBezTo>
                    <a:pt x="64" y="26"/>
                    <a:pt x="64" y="26"/>
                    <a:pt x="64" y="26"/>
                  </a:cubicBezTo>
                  <a:cubicBezTo>
                    <a:pt x="64" y="27"/>
                    <a:pt x="65" y="29"/>
                    <a:pt x="67" y="29"/>
                  </a:cubicBezTo>
                  <a:cubicBezTo>
                    <a:pt x="69" y="29"/>
                    <a:pt x="70" y="27"/>
                    <a:pt x="70" y="26"/>
                  </a:cubicBezTo>
                  <a:cubicBezTo>
                    <a:pt x="70" y="15"/>
                    <a:pt x="70" y="15"/>
                    <a:pt x="70" y="15"/>
                  </a:cubicBezTo>
                  <a:cubicBezTo>
                    <a:pt x="70" y="15"/>
                    <a:pt x="70" y="15"/>
                    <a:pt x="70" y="15"/>
                  </a:cubicBezTo>
                  <a:cubicBezTo>
                    <a:pt x="99" y="17"/>
                    <a:pt x="122" y="40"/>
                    <a:pt x="123" y="69"/>
                  </a:cubicBezTo>
                  <a:cubicBezTo>
                    <a:pt x="114" y="69"/>
                    <a:pt x="114" y="69"/>
                    <a:pt x="114" y="69"/>
                  </a:cubicBezTo>
                  <a:cubicBezTo>
                    <a:pt x="112" y="69"/>
                    <a:pt x="111" y="70"/>
                    <a:pt x="111" y="71"/>
                  </a:cubicBezTo>
                  <a:cubicBezTo>
                    <a:pt x="111" y="73"/>
                    <a:pt x="112" y="74"/>
                    <a:pt x="114" y="74"/>
                  </a:cubicBezTo>
                  <a:cubicBezTo>
                    <a:pt x="123" y="74"/>
                    <a:pt x="123" y="74"/>
                    <a:pt x="123" y="74"/>
                  </a:cubicBezTo>
                  <a:cubicBezTo>
                    <a:pt x="122" y="103"/>
                    <a:pt x="99" y="126"/>
                    <a:pt x="70" y="128"/>
                  </a:cubicBezTo>
                  <a:cubicBezTo>
                    <a:pt x="70" y="118"/>
                    <a:pt x="70" y="118"/>
                    <a:pt x="70" y="118"/>
                  </a:cubicBezTo>
                  <a:cubicBezTo>
                    <a:pt x="70" y="116"/>
                    <a:pt x="69" y="115"/>
                    <a:pt x="67" y="115"/>
                  </a:cubicBezTo>
                  <a:cubicBezTo>
                    <a:pt x="65" y="115"/>
                    <a:pt x="64" y="116"/>
                    <a:pt x="64" y="118"/>
                  </a:cubicBezTo>
                  <a:cubicBezTo>
                    <a:pt x="64" y="128"/>
                    <a:pt x="64" y="128"/>
                    <a:pt x="64" y="128"/>
                  </a:cubicBezTo>
                  <a:cubicBezTo>
                    <a:pt x="35" y="126"/>
                    <a:pt x="12" y="103"/>
                    <a:pt x="11" y="74"/>
                  </a:cubicBezTo>
                  <a:close/>
                </a:path>
              </a:pathLst>
            </a:custGeom>
            <a:grpFill/>
            <a:ln>
              <a:noFill/>
            </a:ln>
          </p:spPr>
          <p:txBody>
            <a:bodyPr vert="horz" wrap="square" lIns="91440" tIns="45720" rIns="91440" bIns="45720" numCol="1" anchor="t" anchorCtr="0" compatLnSpc="1"/>
            <a:lstStyle/>
            <a:p>
              <a:endParaRPr lang="en-US"/>
            </a:p>
          </p:txBody>
        </p:sp>
        <p:sp>
          <p:nvSpPr>
            <p:cNvPr id="47" name="Freeform 102"/>
            <p:cNvSpPr/>
            <p:nvPr/>
          </p:nvSpPr>
          <p:spPr bwMode="auto">
            <a:xfrm>
              <a:off x="2059279" y="4371797"/>
              <a:ext cx="142260" cy="129781"/>
            </a:xfrm>
            <a:custGeom>
              <a:avLst/>
              <a:gdLst>
                <a:gd name="T0" fmla="*/ 3 w 43"/>
                <a:gd name="T1" fmla="*/ 39 h 39"/>
                <a:gd name="T2" fmla="*/ 3 w 43"/>
                <a:gd name="T3" fmla="*/ 39 h 39"/>
                <a:gd name="T4" fmla="*/ 40 w 43"/>
                <a:gd name="T5" fmla="*/ 39 h 39"/>
                <a:gd name="T6" fmla="*/ 43 w 43"/>
                <a:gd name="T7" fmla="*/ 36 h 39"/>
                <a:gd name="T8" fmla="*/ 40 w 43"/>
                <a:gd name="T9" fmla="*/ 34 h 39"/>
                <a:gd name="T10" fmla="*/ 6 w 43"/>
                <a:gd name="T11" fmla="*/ 34 h 39"/>
                <a:gd name="T12" fmla="*/ 6 w 43"/>
                <a:gd name="T13" fmla="*/ 3 h 39"/>
                <a:gd name="T14" fmla="*/ 3 w 43"/>
                <a:gd name="T15" fmla="*/ 0 h 39"/>
                <a:gd name="T16" fmla="*/ 0 w 43"/>
                <a:gd name="T17" fmla="*/ 3 h 39"/>
                <a:gd name="T18" fmla="*/ 0 w 43"/>
                <a:gd name="T19" fmla="*/ 36 h 39"/>
                <a:gd name="T20" fmla="*/ 3 w 43"/>
                <a:gd name="T21" fmla="*/ 3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39">
                  <a:moveTo>
                    <a:pt x="3" y="39"/>
                  </a:moveTo>
                  <a:cubicBezTo>
                    <a:pt x="3" y="39"/>
                    <a:pt x="3" y="39"/>
                    <a:pt x="3" y="39"/>
                  </a:cubicBezTo>
                  <a:cubicBezTo>
                    <a:pt x="40" y="39"/>
                    <a:pt x="40" y="39"/>
                    <a:pt x="40" y="39"/>
                  </a:cubicBezTo>
                  <a:cubicBezTo>
                    <a:pt x="41" y="39"/>
                    <a:pt x="43" y="38"/>
                    <a:pt x="43" y="36"/>
                  </a:cubicBezTo>
                  <a:cubicBezTo>
                    <a:pt x="43" y="35"/>
                    <a:pt x="41" y="34"/>
                    <a:pt x="40" y="34"/>
                  </a:cubicBezTo>
                  <a:cubicBezTo>
                    <a:pt x="6" y="34"/>
                    <a:pt x="6" y="34"/>
                    <a:pt x="6" y="34"/>
                  </a:cubicBezTo>
                  <a:cubicBezTo>
                    <a:pt x="6" y="3"/>
                    <a:pt x="6" y="3"/>
                    <a:pt x="6" y="3"/>
                  </a:cubicBezTo>
                  <a:cubicBezTo>
                    <a:pt x="6" y="1"/>
                    <a:pt x="5" y="0"/>
                    <a:pt x="3" y="0"/>
                  </a:cubicBezTo>
                  <a:cubicBezTo>
                    <a:pt x="1" y="0"/>
                    <a:pt x="0" y="1"/>
                    <a:pt x="0" y="3"/>
                  </a:cubicBezTo>
                  <a:cubicBezTo>
                    <a:pt x="0" y="36"/>
                    <a:pt x="0" y="36"/>
                    <a:pt x="0" y="36"/>
                  </a:cubicBezTo>
                  <a:cubicBezTo>
                    <a:pt x="0" y="38"/>
                    <a:pt x="1" y="39"/>
                    <a:pt x="3" y="39"/>
                  </a:cubicBezTo>
                  <a:close/>
                </a:path>
              </a:pathLst>
            </a:custGeom>
            <a:grpFill/>
            <a:ln>
              <a:noFill/>
            </a:ln>
          </p:spPr>
          <p:txBody>
            <a:bodyPr vert="horz" wrap="square" lIns="91440" tIns="45720" rIns="91440" bIns="45720" numCol="1" anchor="t" anchorCtr="0" compatLnSpc="1"/>
            <a:lstStyle/>
            <a:p>
              <a:endParaRPr lang="en-US"/>
            </a:p>
          </p:txBody>
        </p:sp>
      </p:grpSp>
      <p:sp>
        <p:nvSpPr>
          <p:cNvPr id="48" name="Freeform 103"/>
          <p:cNvSpPr>
            <a:spLocks noChangeAspect="1" noEditPoints="1"/>
          </p:cNvSpPr>
          <p:nvPr/>
        </p:nvSpPr>
        <p:spPr bwMode="auto">
          <a:xfrm>
            <a:off x="1061807" y="1578918"/>
            <a:ext cx="547249" cy="540000"/>
          </a:xfrm>
          <a:custGeom>
            <a:avLst/>
            <a:gdLst>
              <a:gd name="T0" fmla="*/ 14 w 113"/>
              <a:gd name="T1" fmla="*/ 13 h 112"/>
              <a:gd name="T2" fmla="*/ 14 w 113"/>
              <a:gd name="T3" fmla="*/ 63 h 112"/>
              <a:gd name="T4" fmla="*/ 49 w 113"/>
              <a:gd name="T5" fmla="*/ 71 h 112"/>
              <a:gd name="T6" fmla="*/ 60 w 113"/>
              <a:gd name="T7" fmla="*/ 82 h 112"/>
              <a:gd name="T8" fmla="*/ 75 w 113"/>
              <a:gd name="T9" fmla="*/ 79 h 112"/>
              <a:gd name="T10" fmla="*/ 75 w 113"/>
              <a:gd name="T11" fmla="*/ 93 h 112"/>
              <a:gd name="T12" fmla="*/ 78 w 113"/>
              <a:gd name="T13" fmla="*/ 97 h 112"/>
              <a:gd name="T14" fmla="*/ 92 w 113"/>
              <a:gd name="T15" fmla="*/ 97 h 112"/>
              <a:gd name="T16" fmla="*/ 91 w 113"/>
              <a:gd name="T17" fmla="*/ 112 h 112"/>
              <a:gd name="T18" fmla="*/ 113 w 113"/>
              <a:gd name="T19" fmla="*/ 112 h 112"/>
              <a:gd name="T20" fmla="*/ 113 w 113"/>
              <a:gd name="T21" fmla="*/ 91 h 112"/>
              <a:gd name="T22" fmla="*/ 71 w 113"/>
              <a:gd name="T23" fmla="*/ 49 h 112"/>
              <a:gd name="T24" fmla="*/ 63 w 113"/>
              <a:gd name="T25" fmla="*/ 13 h 112"/>
              <a:gd name="T26" fmla="*/ 14 w 113"/>
              <a:gd name="T27" fmla="*/ 13 h 112"/>
              <a:gd name="T28" fmla="*/ 17 w 113"/>
              <a:gd name="T29" fmla="*/ 53 h 112"/>
              <a:gd name="T30" fmla="*/ 20 w 113"/>
              <a:gd name="T31" fmla="*/ 20 h 112"/>
              <a:gd name="T32" fmla="*/ 53 w 113"/>
              <a:gd name="T33" fmla="*/ 17 h 112"/>
              <a:gd name="T34" fmla="*/ 17 w 113"/>
              <a:gd name="T35" fmla="*/ 5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13" h="112">
                <a:moveTo>
                  <a:pt x="14" y="13"/>
                </a:moveTo>
                <a:cubicBezTo>
                  <a:pt x="0" y="27"/>
                  <a:pt x="0" y="49"/>
                  <a:pt x="14" y="63"/>
                </a:cubicBezTo>
                <a:cubicBezTo>
                  <a:pt x="23" y="72"/>
                  <a:pt x="37" y="75"/>
                  <a:pt x="49" y="71"/>
                </a:cubicBezTo>
                <a:cubicBezTo>
                  <a:pt x="60" y="82"/>
                  <a:pt x="60" y="82"/>
                  <a:pt x="60" y="82"/>
                </a:cubicBezTo>
                <a:cubicBezTo>
                  <a:pt x="60" y="82"/>
                  <a:pt x="70" y="74"/>
                  <a:pt x="75" y="79"/>
                </a:cubicBezTo>
                <a:cubicBezTo>
                  <a:pt x="79" y="83"/>
                  <a:pt x="76" y="89"/>
                  <a:pt x="75" y="93"/>
                </a:cubicBezTo>
                <a:cubicBezTo>
                  <a:pt x="74" y="95"/>
                  <a:pt x="73" y="99"/>
                  <a:pt x="78" y="97"/>
                </a:cubicBezTo>
                <a:cubicBezTo>
                  <a:pt x="81" y="96"/>
                  <a:pt x="88" y="92"/>
                  <a:pt x="92" y="97"/>
                </a:cubicBezTo>
                <a:cubicBezTo>
                  <a:pt x="97" y="102"/>
                  <a:pt x="91" y="112"/>
                  <a:pt x="91" y="112"/>
                </a:cubicBezTo>
                <a:cubicBezTo>
                  <a:pt x="113" y="112"/>
                  <a:pt x="113" y="112"/>
                  <a:pt x="113" y="112"/>
                </a:cubicBezTo>
                <a:cubicBezTo>
                  <a:pt x="113" y="91"/>
                  <a:pt x="113" y="91"/>
                  <a:pt x="113" y="91"/>
                </a:cubicBezTo>
                <a:cubicBezTo>
                  <a:pt x="71" y="49"/>
                  <a:pt x="71" y="49"/>
                  <a:pt x="71" y="49"/>
                </a:cubicBezTo>
                <a:cubicBezTo>
                  <a:pt x="75" y="37"/>
                  <a:pt x="72" y="23"/>
                  <a:pt x="63" y="13"/>
                </a:cubicBezTo>
                <a:cubicBezTo>
                  <a:pt x="49" y="0"/>
                  <a:pt x="27" y="0"/>
                  <a:pt x="14" y="13"/>
                </a:cubicBezTo>
                <a:close/>
                <a:moveTo>
                  <a:pt x="17" y="53"/>
                </a:moveTo>
                <a:cubicBezTo>
                  <a:pt x="11" y="43"/>
                  <a:pt x="12" y="29"/>
                  <a:pt x="20" y="20"/>
                </a:cubicBezTo>
                <a:cubicBezTo>
                  <a:pt x="29" y="12"/>
                  <a:pt x="43" y="11"/>
                  <a:pt x="53" y="17"/>
                </a:cubicBezTo>
                <a:lnTo>
                  <a:pt x="17" y="53"/>
                </a:ln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49" name="Group 21"/>
          <p:cNvGrpSpPr>
            <a:grpSpLocks noChangeAspect="1"/>
          </p:cNvGrpSpPr>
          <p:nvPr/>
        </p:nvGrpSpPr>
        <p:grpSpPr>
          <a:xfrm>
            <a:off x="1069155" y="3102756"/>
            <a:ext cx="521695" cy="540000"/>
            <a:chOff x="1163293" y="4009909"/>
            <a:chExt cx="426779" cy="441753"/>
          </a:xfrm>
          <a:solidFill>
            <a:schemeClr val="bg1"/>
          </a:solidFill>
        </p:grpSpPr>
        <p:sp>
          <p:nvSpPr>
            <p:cNvPr id="50" name="Freeform 129"/>
            <p:cNvSpPr/>
            <p:nvPr/>
          </p:nvSpPr>
          <p:spPr bwMode="auto">
            <a:xfrm>
              <a:off x="1163293" y="4192101"/>
              <a:ext cx="426779" cy="157235"/>
            </a:xfrm>
            <a:custGeom>
              <a:avLst/>
              <a:gdLst>
                <a:gd name="T0" fmla="*/ 86 w 171"/>
                <a:gd name="T1" fmla="*/ 36 h 63"/>
                <a:gd name="T2" fmla="*/ 24 w 171"/>
                <a:gd name="T3" fmla="*/ 0 h 63"/>
                <a:gd name="T4" fmla="*/ 0 w 171"/>
                <a:gd name="T5" fmla="*/ 15 h 63"/>
                <a:gd name="T6" fmla="*/ 86 w 171"/>
                <a:gd name="T7" fmla="*/ 63 h 63"/>
                <a:gd name="T8" fmla="*/ 171 w 171"/>
                <a:gd name="T9" fmla="*/ 15 h 63"/>
                <a:gd name="T10" fmla="*/ 147 w 171"/>
                <a:gd name="T11" fmla="*/ 0 h 63"/>
                <a:gd name="T12" fmla="*/ 86 w 171"/>
                <a:gd name="T13" fmla="*/ 36 h 63"/>
              </a:gdLst>
              <a:ahLst/>
              <a:cxnLst>
                <a:cxn ang="0">
                  <a:pos x="T0" y="T1"/>
                </a:cxn>
                <a:cxn ang="0">
                  <a:pos x="T2" y="T3"/>
                </a:cxn>
                <a:cxn ang="0">
                  <a:pos x="T4" y="T5"/>
                </a:cxn>
                <a:cxn ang="0">
                  <a:pos x="T6" y="T7"/>
                </a:cxn>
                <a:cxn ang="0">
                  <a:pos x="T8" y="T9"/>
                </a:cxn>
                <a:cxn ang="0">
                  <a:pos x="T10" y="T11"/>
                </a:cxn>
                <a:cxn ang="0">
                  <a:pos x="T12" y="T13"/>
                </a:cxn>
              </a:cxnLst>
              <a:rect l="0" t="0" r="r" b="b"/>
              <a:pathLst>
                <a:path w="171" h="63">
                  <a:moveTo>
                    <a:pt x="86" y="36"/>
                  </a:moveTo>
                  <a:lnTo>
                    <a:pt x="24" y="0"/>
                  </a:lnTo>
                  <a:lnTo>
                    <a:pt x="0" y="15"/>
                  </a:lnTo>
                  <a:lnTo>
                    <a:pt x="86" y="63"/>
                  </a:lnTo>
                  <a:lnTo>
                    <a:pt x="171" y="15"/>
                  </a:lnTo>
                  <a:lnTo>
                    <a:pt x="147" y="0"/>
                  </a:lnTo>
                  <a:lnTo>
                    <a:pt x="86" y="36"/>
                  </a:lnTo>
                  <a:close/>
                </a:path>
              </a:pathLst>
            </a:custGeom>
            <a:grpFill/>
            <a:ln>
              <a:noFill/>
            </a:ln>
          </p:spPr>
          <p:txBody>
            <a:bodyPr vert="horz" wrap="square" lIns="91440" tIns="45720" rIns="91440" bIns="45720" numCol="1" anchor="t" anchorCtr="0" compatLnSpc="1"/>
            <a:lstStyle/>
            <a:p>
              <a:endParaRPr lang="en-US"/>
            </a:p>
          </p:txBody>
        </p:sp>
        <p:sp>
          <p:nvSpPr>
            <p:cNvPr id="51" name="Freeform 130"/>
            <p:cNvSpPr/>
            <p:nvPr/>
          </p:nvSpPr>
          <p:spPr bwMode="auto">
            <a:xfrm>
              <a:off x="1163293" y="4296924"/>
              <a:ext cx="426779" cy="154738"/>
            </a:xfrm>
            <a:custGeom>
              <a:avLst/>
              <a:gdLst>
                <a:gd name="T0" fmla="*/ 86 w 171"/>
                <a:gd name="T1" fmla="*/ 34 h 62"/>
                <a:gd name="T2" fmla="*/ 24 w 171"/>
                <a:gd name="T3" fmla="*/ 0 h 62"/>
                <a:gd name="T4" fmla="*/ 0 w 171"/>
                <a:gd name="T5" fmla="*/ 13 h 62"/>
                <a:gd name="T6" fmla="*/ 86 w 171"/>
                <a:gd name="T7" fmla="*/ 62 h 62"/>
                <a:gd name="T8" fmla="*/ 171 w 171"/>
                <a:gd name="T9" fmla="*/ 13 h 62"/>
                <a:gd name="T10" fmla="*/ 147 w 171"/>
                <a:gd name="T11" fmla="*/ 0 h 62"/>
                <a:gd name="T12" fmla="*/ 86 w 171"/>
                <a:gd name="T13" fmla="*/ 34 h 62"/>
              </a:gdLst>
              <a:ahLst/>
              <a:cxnLst>
                <a:cxn ang="0">
                  <a:pos x="T0" y="T1"/>
                </a:cxn>
                <a:cxn ang="0">
                  <a:pos x="T2" y="T3"/>
                </a:cxn>
                <a:cxn ang="0">
                  <a:pos x="T4" y="T5"/>
                </a:cxn>
                <a:cxn ang="0">
                  <a:pos x="T6" y="T7"/>
                </a:cxn>
                <a:cxn ang="0">
                  <a:pos x="T8" y="T9"/>
                </a:cxn>
                <a:cxn ang="0">
                  <a:pos x="T10" y="T11"/>
                </a:cxn>
                <a:cxn ang="0">
                  <a:pos x="T12" y="T13"/>
                </a:cxn>
              </a:cxnLst>
              <a:rect l="0" t="0" r="r" b="b"/>
              <a:pathLst>
                <a:path w="171" h="62">
                  <a:moveTo>
                    <a:pt x="86" y="34"/>
                  </a:moveTo>
                  <a:lnTo>
                    <a:pt x="24" y="0"/>
                  </a:lnTo>
                  <a:lnTo>
                    <a:pt x="0" y="13"/>
                  </a:lnTo>
                  <a:lnTo>
                    <a:pt x="86" y="62"/>
                  </a:lnTo>
                  <a:lnTo>
                    <a:pt x="171" y="13"/>
                  </a:lnTo>
                  <a:lnTo>
                    <a:pt x="147" y="0"/>
                  </a:lnTo>
                  <a:lnTo>
                    <a:pt x="86" y="34"/>
                  </a:lnTo>
                  <a:close/>
                </a:path>
              </a:pathLst>
            </a:custGeom>
            <a:grpFill/>
            <a:ln>
              <a:noFill/>
            </a:ln>
          </p:spPr>
          <p:txBody>
            <a:bodyPr vert="horz" wrap="square" lIns="91440" tIns="45720" rIns="91440" bIns="45720" numCol="1" anchor="t" anchorCtr="0" compatLnSpc="1"/>
            <a:lstStyle/>
            <a:p>
              <a:endParaRPr lang="en-US"/>
            </a:p>
          </p:txBody>
        </p:sp>
        <p:sp>
          <p:nvSpPr>
            <p:cNvPr id="52" name="Freeform 131"/>
            <p:cNvSpPr/>
            <p:nvPr/>
          </p:nvSpPr>
          <p:spPr bwMode="auto">
            <a:xfrm>
              <a:off x="1163293" y="4009909"/>
              <a:ext cx="426779" cy="242092"/>
            </a:xfrm>
            <a:custGeom>
              <a:avLst/>
              <a:gdLst>
                <a:gd name="T0" fmla="*/ 171 w 171"/>
                <a:gd name="T1" fmla="*/ 48 h 97"/>
                <a:gd name="T2" fmla="*/ 86 w 171"/>
                <a:gd name="T3" fmla="*/ 0 h 97"/>
                <a:gd name="T4" fmla="*/ 0 w 171"/>
                <a:gd name="T5" fmla="*/ 48 h 97"/>
                <a:gd name="T6" fmla="*/ 86 w 171"/>
                <a:gd name="T7" fmla="*/ 97 h 97"/>
                <a:gd name="T8" fmla="*/ 171 w 171"/>
                <a:gd name="T9" fmla="*/ 48 h 97"/>
              </a:gdLst>
              <a:ahLst/>
              <a:cxnLst>
                <a:cxn ang="0">
                  <a:pos x="T0" y="T1"/>
                </a:cxn>
                <a:cxn ang="0">
                  <a:pos x="T2" y="T3"/>
                </a:cxn>
                <a:cxn ang="0">
                  <a:pos x="T4" y="T5"/>
                </a:cxn>
                <a:cxn ang="0">
                  <a:pos x="T6" y="T7"/>
                </a:cxn>
                <a:cxn ang="0">
                  <a:pos x="T8" y="T9"/>
                </a:cxn>
              </a:cxnLst>
              <a:rect l="0" t="0" r="r" b="b"/>
              <a:pathLst>
                <a:path w="171" h="97">
                  <a:moveTo>
                    <a:pt x="171" y="48"/>
                  </a:moveTo>
                  <a:lnTo>
                    <a:pt x="86" y="0"/>
                  </a:lnTo>
                  <a:lnTo>
                    <a:pt x="0" y="48"/>
                  </a:lnTo>
                  <a:lnTo>
                    <a:pt x="86" y="97"/>
                  </a:lnTo>
                  <a:lnTo>
                    <a:pt x="171" y="48"/>
                  </a:lnTo>
                  <a:close/>
                </a:path>
              </a:pathLst>
            </a:custGeom>
            <a:grpFill/>
            <a:ln>
              <a:noFill/>
            </a:ln>
          </p:spPr>
          <p:txBody>
            <a:bodyPr vert="horz" wrap="square" lIns="91440" tIns="45720" rIns="91440" bIns="45720" numCol="1" anchor="t" anchorCtr="0" compatLnSpc="1"/>
            <a:lstStyle/>
            <a:p>
              <a:endParaRPr lang="en-US"/>
            </a:p>
          </p:txBody>
        </p:sp>
      </p:grpSp>
      <p:sp>
        <p:nvSpPr>
          <p:cNvPr id="3" name="文本框 2"/>
          <p:cNvSpPr txBox="1"/>
          <p:nvPr/>
        </p:nvSpPr>
        <p:spPr>
          <a:xfrm>
            <a:off x="1761913" y="1288071"/>
            <a:ext cx="954107" cy="323165"/>
          </a:xfrm>
          <a:prstGeom prst="rect">
            <a:avLst/>
          </a:prstGeom>
          <a:noFill/>
        </p:spPr>
        <p:txBody>
          <a:bodyPr wrap="none" rtlCol="0">
            <a:spAutoFit/>
          </a:bodyPr>
          <a:lstStyle/>
          <a:p>
            <a:r>
              <a:rPr kumimoji="1" lang="zh-CN" altLang="en-US" sz="1500" dirty="0" smtClean="0">
                <a:ea typeface="微软雅黑" panose="020B0503020204020204" pitchFamily="34" charset="-122"/>
              </a:rPr>
              <a:t>版本记录</a:t>
            </a:r>
            <a:endParaRPr kumimoji="1" lang="zh-CN" altLang="en-US" sz="1500" dirty="0">
              <a:ea typeface="微软雅黑" panose="020B0503020204020204" pitchFamily="34" charset="-122"/>
            </a:endParaRPr>
          </a:p>
        </p:txBody>
      </p:sp>
      <p:sp>
        <p:nvSpPr>
          <p:cNvPr id="60" name="Text Box 10"/>
          <p:cNvSpPr txBox="1">
            <a:spLocks noChangeArrowheads="1"/>
          </p:cNvSpPr>
          <p:nvPr/>
        </p:nvSpPr>
        <p:spPr bwMode="auto">
          <a:xfrm>
            <a:off x="1820873" y="3205112"/>
            <a:ext cx="2527379" cy="338554"/>
          </a:xfrm>
          <a:prstGeom prst="rect">
            <a:avLst/>
          </a:prstGeom>
          <a:noFill/>
          <a:ln w="9525">
            <a:noFill/>
            <a:miter lim="800000"/>
          </a:ln>
        </p:spPr>
        <p:txBody>
          <a:bodyPr wrap="square" lIns="45720" tIns="22860" rIns="45720" bIns="22860">
            <a:spAutoFit/>
          </a:bodyPr>
          <a:lstStyle/>
          <a:p>
            <a:pPr lvl="0" eaLnBrk="0" hangingPunct="0"/>
            <a:r>
              <a:rPr lang="zh-CN" altLang="en-US" sz="950" dirty="0" smtClean="0">
                <a:latin typeface="微软雅黑" panose="020B0503020204020204" pitchFamily="34" charset="-122"/>
                <a:ea typeface="微软雅黑" panose="020B0503020204020204" pitchFamily="34" charset="-122"/>
              </a:rPr>
              <a:t>高效的存储方式和可靠的备份方式</a:t>
            </a:r>
            <a:endParaRPr lang="en-US" altLang="zh-CN" sz="950" dirty="0" smtClean="0">
              <a:latin typeface="微软雅黑" panose="020B0503020204020204" pitchFamily="34" charset="-122"/>
              <a:ea typeface="微软雅黑" panose="020B0503020204020204" pitchFamily="34" charset="-122"/>
            </a:endParaRPr>
          </a:p>
          <a:p>
            <a:pPr lvl="0" eaLnBrk="0" hangingPunct="0"/>
            <a:r>
              <a:rPr lang="zh-CN" altLang="en-US" sz="950" dirty="0" smtClean="0">
                <a:latin typeface="微软雅黑" panose="020B0503020204020204" pitchFamily="34" charset="-122"/>
                <a:ea typeface="微软雅黑" panose="020B0503020204020204" pitchFamily="34" charset="-122"/>
              </a:rPr>
              <a:t>保障代码不丢失</a:t>
            </a:r>
            <a:endParaRPr lang="zh-CN" altLang="zh-CN" sz="950" dirty="0">
              <a:latin typeface="微软雅黑" panose="020B0503020204020204" pitchFamily="34" charset="-122"/>
              <a:ea typeface="微软雅黑" panose="020B0503020204020204" pitchFamily="34" charset="-122"/>
            </a:endParaRPr>
          </a:p>
        </p:txBody>
      </p:sp>
      <p:sp>
        <p:nvSpPr>
          <p:cNvPr id="61" name="文本框 60"/>
          <p:cNvSpPr txBox="1"/>
          <p:nvPr/>
        </p:nvSpPr>
        <p:spPr>
          <a:xfrm>
            <a:off x="1754813" y="2849029"/>
            <a:ext cx="954107" cy="323165"/>
          </a:xfrm>
          <a:prstGeom prst="rect">
            <a:avLst/>
          </a:prstGeom>
          <a:noFill/>
        </p:spPr>
        <p:txBody>
          <a:bodyPr wrap="none" rtlCol="0">
            <a:spAutoFit/>
          </a:bodyPr>
          <a:lstStyle/>
          <a:p>
            <a:r>
              <a:rPr kumimoji="1" lang="zh-CN" altLang="en-US" sz="1500" dirty="0" smtClean="0">
                <a:ea typeface="微软雅黑" panose="020B0503020204020204" pitchFamily="34" charset="-122"/>
              </a:rPr>
              <a:t>存储备份</a:t>
            </a:r>
            <a:endParaRPr kumimoji="1" lang="zh-CN" altLang="en-US" sz="1500" dirty="0">
              <a:ea typeface="微软雅黑" panose="020B0503020204020204" pitchFamily="34" charset="-122"/>
            </a:endParaRPr>
          </a:p>
        </p:txBody>
      </p:sp>
      <p:sp>
        <p:nvSpPr>
          <p:cNvPr id="62" name="Text Box 10"/>
          <p:cNvSpPr txBox="1">
            <a:spLocks noChangeArrowheads="1"/>
          </p:cNvSpPr>
          <p:nvPr/>
        </p:nvSpPr>
        <p:spPr bwMode="auto">
          <a:xfrm>
            <a:off x="4755706" y="1578918"/>
            <a:ext cx="2592288" cy="630942"/>
          </a:xfrm>
          <a:prstGeom prst="rect">
            <a:avLst/>
          </a:prstGeom>
          <a:noFill/>
          <a:ln w="9525">
            <a:noFill/>
            <a:miter lim="800000"/>
          </a:ln>
        </p:spPr>
        <p:txBody>
          <a:bodyPr wrap="square" lIns="45720" tIns="22860" rIns="45720" bIns="22860">
            <a:spAutoFit/>
          </a:bodyPr>
          <a:lstStyle/>
          <a:p>
            <a:pPr algn="r" eaLnBrk="0" hangingPunct="0">
              <a:lnSpc>
                <a:spcPct val="150000"/>
              </a:lnSpc>
            </a:pPr>
            <a:r>
              <a:rPr lang="zh-CN" altLang="en-US" sz="950" dirty="0" smtClean="0">
                <a:latin typeface="微软雅黑" panose="020B0503020204020204" pitchFamily="34" charset="-122"/>
                <a:ea typeface="微软雅黑" panose="020B0503020204020204" pitchFamily="34" charset="-122"/>
              </a:rPr>
              <a:t>实现跨区域多人协同开发</a:t>
            </a:r>
            <a:endParaRPr lang="en-US" altLang="zh-CN" sz="950" dirty="0" smtClean="0">
              <a:latin typeface="微软雅黑" panose="020B0503020204020204" pitchFamily="34" charset="-122"/>
              <a:ea typeface="微软雅黑" panose="020B0503020204020204" pitchFamily="34" charset="-122"/>
            </a:endParaRPr>
          </a:p>
          <a:p>
            <a:pPr algn="r" eaLnBrk="0" hangingPunct="0">
              <a:lnSpc>
                <a:spcPct val="150000"/>
              </a:lnSpc>
            </a:pPr>
            <a:endParaRPr lang="zh-CN" altLang="zh-CN" sz="950" dirty="0">
              <a:latin typeface="微软雅黑" panose="020B0503020204020204" pitchFamily="34" charset="-122"/>
              <a:ea typeface="微软雅黑" panose="020B0503020204020204" pitchFamily="34" charset="-122"/>
            </a:endParaRPr>
          </a:p>
          <a:p>
            <a:pPr lvl="0" algn="r" eaLnBrk="0" hangingPunct="0"/>
            <a:endParaRPr lang="zh-CN" altLang="zh-CN" sz="950" dirty="0">
              <a:latin typeface="微软雅黑" panose="020B0503020204020204" pitchFamily="34" charset="-122"/>
              <a:ea typeface="微软雅黑" panose="020B0503020204020204" pitchFamily="34" charset="-122"/>
            </a:endParaRPr>
          </a:p>
        </p:txBody>
      </p:sp>
      <p:sp>
        <p:nvSpPr>
          <p:cNvPr id="63" name="文本框 62"/>
          <p:cNvSpPr txBox="1"/>
          <p:nvPr/>
        </p:nvSpPr>
        <p:spPr>
          <a:xfrm>
            <a:off x="6818297" y="1288071"/>
            <a:ext cx="954107" cy="323165"/>
          </a:xfrm>
          <a:prstGeom prst="rect">
            <a:avLst/>
          </a:prstGeom>
          <a:noFill/>
        </p:spPr>
        <p:txBody>
          <a:bodyPr wrap="none" rtlCol="0">
            <a:spAutoFit/>
          </a:bodyPr>
          <a:lstStyle/>
          <a:p>
            <a:r>
              <a:rPr kumimoji="1" lang="zh-CN" altLang="en-US" sz="1500" dirty="0" smtClean="0">
                <a:ea typeface="微软雅黑" panose="020B0503020204020204" pitchFamily="34" charset="-122"/>
              </a:rPr>
              <a:t>协同合作</a:t>
            </a:r>
            <a:endParaRPr kumimoji="1" lang="zh-CN" altLang="en-US" sz="1500" dirty="0">
              <a:ea typeface="微软雅黑" panose="020B0503020204020204" pitchFamily="34" charset="-122"/>
            </a:endParaRPr>
          </a:p>
        </p:txBody>
      </p:sp>
      <p:sp>
        <p:nvSpPr>
          <p:cNvPr id="66" name="Text Box 10"/>
          <p:cNvSpPr txBox="1">
            <a:spLocks noChangeArrowheads="1"/>
          </p:cNvSpPr>
          <p:nvPr/>
        </p:nvSpPr>
        <p:spPr bwMode="auto">
          <a:xfrm>
            <a:off x="4788024" y="3131372"/>
            <a:ext cx="2592288" cy="777136"/>
          </a:xfrm>
          <a:prstGeom prst="rect">
            <a:avLst/>
          </a:prstGeom>
          <a:noFill/>
          <a:ln w="9525">
            <a:noFill/>
            <a:miter lim="800000"/>
          </a:ln>
        </p:spPr>
        <p:txBody>
          <a:bodyPr wrap="square" lIns="45720" tIns="22860" rIns="45720" bIns="22860">
            <a:spAutoFit/>
          </a:bodyPr>
          <a:lstStyle/>
          <a:p>
            <a:pPr algn="r" eaLnBrk="0" hangingPunct="0"/>
            <a:r>
              <a:rPr lang="zh-CN" altLang="en-US" sz="950" dirty="0">
                <a:latin typeface="微软雅黑" panose="020B0503020204020204" pitchFamily="34" charset="-122"/>
                <a:ea typeface="微软雅黑" panose="020B0503020204020204" pitchFamily="34" charset="-122"/>
              </a:rPr>
              <a:t>统计</a:t>
            </a:r>
            <a:r>
              <a:rPr lang="zh-CN" altLang="en-US" sz="950" dirty="0" smtClean="0">
                <a:latin typeface="微软雅黑" panose="020B0503020204020204" pitchFamily="34" charset="-122"/>
                <a:ea typeface="微软雅黑" panose="020B0503020204020204" pitchFamily="34" charset="-122"/>
              </a:rPr>
              <a:t>工作量</a:t>
            </a:r>
            <a:endParaRPr lang="en-US" altLang="zh-CN" sz="950" dirty="0" smtClean="0">
              <a:latin typeface="微软雅黑" panose="020B0503020204020204" pitchFamily="34" charset="-122"/>
              <a:ea typeface="微软雅黑" panose="020B0503020204020204" pitchFamily="34" charset="-122"/>
            </a:endParaRPr>
          </a:p>
          <a:p>
            <a:pPr lvl="0" algn="r" eaLnBrk="0" hangingPunct="0"/>
            <a:r>
              <a:rPr lang="zh-CN" altLang="en-US" sz="950" dirty="0" smtClean="0">
                <a:latin typeface="微软雅黑" panose="020B0503020204020204" pitchFamily="34" charset="-122"/>
                <a:ea typeface="微软雅黑" panose="020B0503020204020204" pitchFamily="34" charset="-122"/>
              </a:rPr>
              <a:t>高效的差异对比</a:t>
            </a:r>
            <a:endParaRPr lang="en-US" altLang="zh-CN" sz="950" dirty="0" smtClean="0">
              <a:latin typeface="微软雅黑" panose="020B0503020204020204" pitchFamily="34" charset="-122"/>
              <a:ea typeface="微软雅黑" panose="020B0503020204020204" pitchFamily="34" charset="-122"/>
            </a:endParaRPr>
          </a:p>
          <a:p>
            <a:pPr algn="r" eaLnBrk="0" hangingPunct="0"/>
            <a:r>
              <a:rPr lang="zh-CN" altLang="en-US" sz="950" dirty="0" smtClean="0">
                <a:latin typeface="微软雅黑" panose="020B0503020204020204" pitchFamily="34" charset="-122"/>
                <a:ea typeface="微软雅黑" panose="020B0503020204020204" pitchFamily="34" charset="-122"/>
              </a:rPr>
              <a:t>并行</a:t>
            </a:r>
            <a:r>
              <a:rPr lang="zh-CN" altLang="en-US" sz="950" dirty="0">
                <a:latin typeface="微软雅黑" panose="020B0503020204020204" pitchFamily="34" charset="-122"/>
                <a:ea typeface="微软雅黑" panose="020B0503020204020204" pitchFamily="34" charset="-122"/>
              </a:rPr>
              <a:t>开发，提高开发效率，降低人为错误</a:t>
            </a:r>
            <a:endParaRPr lang="en-US" altLang="zh-CN" sz="950" dirty="0">
              <a:latin typeface="微软雅黑" panose="020B0503020204020204" pitchFamily="34" charset="-122"/>
              <a:ea typeface="微软雅黑" panose="020B0503020204020204" pitchFamily="34" charset="-122"/>
            </a:endParaRPr>
          </a:p>
          <a:p>
            <a:pPr algn="r" eaLnBrk="0" hangingPunct="0"/>
            <a:endParaRPr lang="zh-CN" altLang="zh-CN" sz="950" dirty="0" smtClean="0">
              <a:latin typeface="微软雅黑" panose="020B0503020204020204" pitchFamily="34" charset="-122"/>
              <a:ea typeface="微软雅黑" panose="020B0503020204020204" pitchFamily="34" charset="-122"/>
            </a:endParaRPr>
          </a:p>
          <a:p>
            <a:pPr lvl="0" algn="r" eaLnBrk="0" hangingPunct="0"/>
            <a:endParaRPr lang="zh-CN" altLang="zh-CN" sz="950" dirty="0">
              <a:latin typeface="微软雅黑" panose="020B0503020204020204" pitchFamily="34" charset="-122"/>
              <a:ea typeface="微软雅黑" panose="020B0503020204020204" pitchFamily="34" charset="-122"/>
            </a:endParaRPr>
          </a:p>
        </p:txBody>
      </p:sp>
      <p:sp>
        <p:nvSpPr>
          <p:cNvPr id="67" name="文本框 66"/>
          <p:cNvSpPr txBox="1"/>
          <p:nvPr/>
        </p:nvSpPr>
        <p:spPr>
          <a:xfrm>
            <a:off x="6850615" y="2840525"/>
            <a:ext cx="954107" cy="323165"/>
          </a:xfrm>
          <a:prstGeom prst="rect">
            <a:avLst/>
          </a:prstGeom>
          <a:noFill/>
        </p:spPr>
        <p:txBody>
          <a:bodyPr wrap="none" rtlCol="0">
            <a:spAutoFit/>
          </a:bodyPr>
          <a:lstStyle/>
          <a:p>
            <a:r>
              <a:rPr kumimoji="1" lang="zh-CN" altLang="en-US" sz="1500" dirty="0" smtClean="0">
                <a:ea typeface="微软雅黑" panose="020B0503020204020204" pitchFamily="34" charset="-122"/>
              </a:rPr>
              <a:t>高效统计</a:t>
            </a:r>
            <a:endParaRPr kumimoji="1" lang="zh-CN" altLang="en-US" sz="1500" dirty="0">
              <a:ea typeface="微软雅黑" panose="020B0503020204020204" pitchFamily="34" charset="-122"/>
            </a:endParaRPr>
          </a:p>
        </p:txBody>
      </p:sp>
      <p:sp>
        <p:nvSpPr>
          <p:cNvPr id="4" name="文本框 3"/>
          <p:cNvSpPr txBox="1"/>
          <p:nvPr/>
        </p:nvSpPr>
        <p:spPr>
          <a:xfrm>
            <a:off x="4754563" y="4230688"/>
            <a:ext cx="184666" cy="369332"/>
          </a:xfrm>
          <a:prstGeom prst="rect">
            <a:avLst/>
          </a:prstGeom>
          <a:noFill/>
        </p:spPr>
        <p:txBody>
          <a:bodyPr wrap="none" rtlCol="0">
            <a:spAutoFit/>
          </a:bodyPr>
          <a:lstStyle/>
          <a:p>
            <a:endParaRPr kumimoji="1" lang="zh-CN" altLang="en-US" dirty="0"/>
          </a:p>
        </p:txBody>
      </p:sp>
      <p:sp>
        <p:nvSpPr>
          <p:cNvPr id="27" name="Oval 6"/>
          <p:cNvSpPr/>
          <p:nvPr/>
        </p:nvSpPr>
        <p:spPr>
          <a:xfrm>
            <a:off x="4419674" y="2427734"/>
            <a:ext cx="271196" cy="272752"/>
          </a:xfrm>
          <a:prstGeom prst="ellipse">
            <a:avLst/>
          </a:prstGeom>
          <a:solidFill>
            <a:schemeClr val="bg1"/>
          </a:solidFill>
          <a:ln w="28575">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 name="文本框 1"/>
          <p:cNvSpPr txBox="1"/>
          <p:nvPr/>
        </p:nvSpPr>
        <p:spPr>
          <a:xfrm>
            <a:off x="2516188" y="373063"/>
            <a:ext cx="184666" cy="369332"/>
          </a:xfrm>
          <a:prstGeom prst="rect">
            <a:avLst/>
          </a:prstGeom>
          <a:noFill/>
        </p:spPr>
        <p:txBody>
          <a:bodyPr wrap="none" rtlCol="0">
            <a:spAutoFit/>
          </a:bodyPr>
          <a:lstStyle/>
          <a:p>
            <a:endParaRPr kumimoji="1" lang="zh-CN" altLang="en-US" dirty="0"/>
          </a:p>
        </p:txBody>
      </p:sp>
      <p:sp>
        <p:nvSpPr>
          <p:cNvPr id="29" name="Rectangle 2"/>
          <p:cNvSpPr>
            <a:spLocks noGrp="1" noChangeArrowheads="1"/>
          </p:cNvSpPr>
          <p:nvPr>
            <p:ph type="title"/>
          </p:nvPr>
        </p:nvSpPr>
        <p:spPr>
          <a:xfrm>
            <a:off x="14755" y="19379"/>
            <a:ext cx="4926806" cy="457200"/>
          </a:xfrm>
          <a:noFill/>
        </p:spPr>
        <p:txBody>
          <a:bodyPr vert="horz" wrap="square" lIns="68569" tIns="34284" rIns="68569" bIns="34284" numCol="1" anchor="ctr" anchorCtr="0" compatLnSpc="1">
            <a:prstTxWarp prst="textNoShape">
              <a:avLst/>
            </a:prstTxWarp>
          </a:bodyPr>
          <a:lstStyle/>
          <a:p>
            <a:pPr algn="l" eaLnBrk="1" hangingPunct="1"/>
            <a:r>
              <a:rPr lang="zh-CN" altLang="en-US" dirty="0" smtClean="0">
                <a:latin typeface="华文细黑" panose="02010600040101010101" pitchFamily="2" charset="-122"/>
              </a:rPr>
              <a:t>为什么需要版本控制</a:t>
            </a:r>
          </a:p>
        </p:txBody>
      </p:sp>
    </p:spTree>
    <p:extLst>
      <p:ext uri="{BB962C8B-B14F-4D97-AF65-F5344CB8AC3E}">
        <p14:creationId xmlns:p14="http://schemas.microsoft.com/office/powerpoint/2010/main" val="1730146745"/>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zh-CN" altLang="en-US" dirty="0" smtClean="0">
                <a:latin typeface="华文细黑" panose="02010600040101010101" pitchFamily="2" charset="-122"/>
              </a:rPr>
              <a:t>集中式和分布式</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4310" y="1450010"/>
            <a:ext cx="3210098" cy="3147814"/>
          </a:xfrm>
          <a:prstGeom prst="rect">
            <a:avLst/>
          </a:prstGeom>
          <a:effectLst>
            <a:outerShdw blurRad="63500" sx="102000" sy="102000" algn="ctr" rotWithShape="0">
              <a:prstClr val="black">
                <a:alpha val="40000"/>
              </a:prstClr>
            </a:outerShdw>
          </a:effectLst>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60" y="1450010"/>
            <a:ext cx="3731434" cy="3147814"/>
          </a:xfrm>
          <a:prstGeom prst="rect">
            <a:avLst/>
          </a:prstGeom>
          <a:effectLst>
            <a:outerShdw blurRad="63500" sx="102000" sy="102000" algn="ctr" rotWithShape="0">
              <a:prstClr val="black">
                <a:alpha val="40000"/>
              </a:prstClr>
            </a:outerShdw>
          </a:effectLst>
        </p:spPr>
      </p:pic>
      <p:sp>
        <p:nvSpPr>
          <p:cNvPr id="6" name="文本框 5"/>
          <p:cNvSpPr txBox="1"/>
          <p:nvPr/>
        </p:nvSpPr>
        <p:spPr>
          <a:xfrm>
            <a:off x="1619672" y="1059582"/>
            <a:ext cx="1731564" cy="246221"/>
          </a:xfrm>
          <a:prstGeom prst="rect">
            <a:avLst/>
          </a:prstGeom>
          <a:noFill/>
        </p:spPr>
        <p:txBody>
          <a:bodyPr wrap="none" rtlCol="0">
            <a:spAutoFit/>
          </a:bodyPr>
          <a:lstStyle/>
          <a:p>
            <a:r>
              <a:rPr kumimoji="1" lang="zh-CN" altLang="en-US" sz="1000" b="1" dirty="0" smtClean="0">
                <a:latin typeface="Microsoft YaHei" charset="0"/>
                <a:ea typeface="Microsoft YaHei" charset="0"/>
                <a:cs typeface="Microsoft YaHei" charset="0"/>
              </a:rPr>
              <a:t>集中式版本控制系统：</a:t>
            </a:r>
            <a:r>
              <a:rPr kumimoji="1" lang="en-US" altLang="zh-CN" sz="1000" b="1" dirty="0" smtClean="0">
                <a:latin typeface="Microsoft YaHei" charset="0"/>
                <a:ea typeface="Microsoft YaHei" charset="0"/>
                <a:cs typeface="Microsoft YaHei" charset="0"/>
              </a:rPr>
              <a:t>SVN</a:t>
            </a:r>
            <a:endParaRPr kumimoji="1" lang="zh-CN" altLang="en-US" sz="1000" b="1" dirty="0">
              <a:latin typeface="Microsoft YaHei" charset="0"/>
              <a:ea typeface="Microsoft YaHei" charset="0"/>
              <a:cs typeface="Microsoft YaHei" charset="0"/>
            </a:endParaRPr>
          </a:p>
        </p:txBody>
      </p:sp>
      <p:sp>
        <p:nvSpPr>
          <p:cNvPr id="10" name="文本框 9"/>
          <p:cNvSpPr txBox="1"/>
          <p:nvPr/>
        </p:nvSpPr>
        <p:spPr>
          <a:xfrm>
            <a:off x="5508104" y="1059581"/>
            <a:ext cx="1643399" cy="246221"/>
          </a:xfrm>
          <a:prstGeom prst="rect">
            <a:avLst/>
          </a:prstGeom>
          <a:noFill/>
        </p:spPr>
        <p:txBody>
          <a:bodyPr wrap="none" rtlCol="0">
            <a:spAutoFit/>
          </a:bodyPr>
          <a:lstStyle/>
          <a:p>
            <a:r>
              <a:rPr kumimoji="1" lang="zh-CN" altLang="en-US" sz="1000" b="1" dirty="0" smtClean="0">
                <a:latin typeface="Microsoft YaHei" charset="0"/>
                <a:ea typeface="Microsoft YaHei" charset="0"/>
                <a:cs typeface="Microsoft YaHei" charset="0"/>
              </a:rPr>
              <a:t>分布式版本控制系统：</a:t>
            </a:r>
            <a:r>
              <a:rPr kumimoji="1" lang="en-US" altLang="zh-CN" sz="1000" b="1" dirty="0" err="1" smtClean="0">
                <a:latin typeface="Microsoft YaHei" charset="0"/>
                <a:ea typeface="Microsoft YaHei" charset="0"/>
                <a:cs typeface="Microsoft YaHei" charset="0"/>
              </a:rPr>
              <a:t>Git</a:t>
            </a:r>
            <a:endParaRPr kumimoji="1" lang="zh-CN" altLang="en-US" sz="1000" b="1" dirty="0">
              <a:latin typeface="Microsoft YaHei" charset="0"/>
              <a:ea typeface="Microsoft YaHei" charset="0"/>
              <a:cs typeface="Microsoft YaHei" charset="0"/>
            </a:endParaRPr>
          </a:p>
        </p:txBody>
      </p:sp>
    </p:spTree>
    <p:extLst>
      <p:ext uri="{BB962C8B-B14F-4D97-AF65-F5344CB8AC3E}">
        <p14:creationId xmlns:p14="http://schemas.microsoft.com/office/powerpoint/2010/main" val="8648527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4693605" y="1371327"/>
            <a:ext cx="4342891" cy="2801938"/>
          </a:xfrm>
          <a:prstGeom prst="rect">
            <a:avLst/>
          </a:prstGeom>
          <a:solidFill>
            <a:srgbClr val="EA545D"/>
          </a:solidFill>
          <a:ln>
            <a:noFill/>
          </a:ln>
        </p:spPr>
        <p:txBody>
          <a:bodyPr vert="horz" wrap="square" lIns="144000" tIns="684000" rIns="144000" bIns="45720" numCol="1" anchor="t" anchorCtr="0" compatLnSpc="1"/>
          <a:lstStyle/>
          <a:p>
            <a:r>
              <a:rPr lang="en-US" altLang="zh-CN" sz="1050" b="1" dirty="0" err="1" smtClean="0">
                <a:solidFill>
                  <a:srgbClr val="FFFFFF"/>
                </a:solidFill>
                <a:latin typeface="微软雅黑" panose="020B0503020204020204" pitchFamily="34" charset="-122"/>
                <a:ea typeface="微软雅黑" panose="020B0503020204020204" pitchFamily="34" charset="-122"/>
              </a:rPr>
              <a:t>Git</a:t>
            </a:r>
            <a:r>
              <a:rPr lang="zh-CN" altLang="en-US" sz="1050" b="1" dirty="0" smtClean="0">
                <a:solidFill>
                  <a:srgbClr val="FFFFFF"/>
                </a:solidFill>
                <a:latin typeface="微软雅黑" panose="020B0503020204020204" pitchFamily="34" charset="-122"/>
                <a:ea typeface="微软雅黑" panose="020B0503020204020204" pitchFamily="34" charset="-122"/>
              </a:rPr>
              <a:t>是</a:t>
            </a:r>
            <a:r>
              <a:rPr lang="zh-CN" altLang="en-US" sz="1050" b="1" dirty="0">
                <a:solidFill>
                  <a:srgbClr val="FFFFFF"/>
                </a:solidFill>
                <a:latin typeface="微软雅黑" panose="020B0503020204020204" pitchFamily="34" charset="-122"/>
                <a:ea typeface="微软雅黑" panose="020B0503020204020204" pitchFamily="34" charset="-122"/>
              </a:rPr>
              <a:t>目前世界上最先进的分布式版本控制系统。</a:t>
            </a:r>
            <a:endParaRPr lang="zh-CN" altLang="en-US" sz="1050" dirty="0">
              <a:solidFill>
                <a:srgbClr val="FFFFFF"/>
              </a:solidFill>
              <a:latin typeface="微软雅黑" panose="020B0503020204020204" pitchFamily="34" charset="-122"/>
              <a:ea typeface="微软雅黑" panose="020B0503020204020204" pitchFamily="34" charset="-122"/>
            </a:endParaRPr>
          </a:p>
          <a:p>
            <a:endParaRPr lang="en-US" altLang="zh-CN" sz="1050" dirty="0">
              <a:solidFill>
                <a:srgbClr val="FFFFFF"/>
              </a:solidFill>
              <a:latin typeface="微软雅黑" panose="020B0503020204020204" pitchFamily="34" charset="-122"/>
              <a:ea typeface="微软雅黑" panose="020B0503020204020204" pitchFamily="34" charset="-122"/>
            </a:endParaRPr>
          </a:p>
          <a:p>
            <a:endParaRPr lang="en-US" altLang="zh-CN" sz="1050" dirty="0">
              <a:solidFill>
                <a:srgbClr val="FFFFFF"/>
              </a:solidFill>
              <a:latin typeface="微软雅黑" panose="020B0503020204020204" pitchFamily="34" charset="-122"/>
              <a:ea typeface="微软雅黑" panose="020B0503020204020204" pitchFamily="34" charset="-122"/>
            </a:endParaRPr>
          </a:p>
          <a:p>
            <a:r>
              <a:rPr lang="en-US" altLang="zh-CN" sz="1050" dirty="0" err="1" smtClean="0">
                <a:solidFill>
                  <a:srgbClr val="FFFFFF"/>
                </a:solidFill>
                <a:latin typeface="微软雅黑" panose="020B0503020204020204" pitchFamily="34" charset="-122"/>
                <a:ea typeface="微软雅黑" panose="020B0503020204020204" pitchFamily="34" charset="-122"/>
              </a:rPr>
              <a:t>Git</a:t>
            </a:r>
            <a:r>
              <a:rPr lang="zh-CN" altLang="en-US" sz="1050" dirty="0" smtClean="0">
                <a:solidFill>
                  <a:srgbClr val="FFFFFF"/>
                </a:solidFill>
                <a:latin typeface="微软雅黑" panose="020B0503020204020204" pitchFamily="34" charset="-122"/>
                <a:ea typeface="微软雅黑" panose="020B0503020204020204" pitchFamily="34" charset="-122"/>
              </a:rPr>
              <a:t>是</a:t>
            </a:r>
            <a:r>
              <a:rPr lang="zh-CN" altLang="en-US" sz="1050" dirty="0">
                <a:solidFill>
                  <a:srgbClr val="FFFFFF"/>
                </a:solidFill>
                <a:latin typeface="微软雅黑" panose="020B0503020204020204" pitchFamily="34" charset="-122"/>
                <a:ea typeface="微软雅黑" panose="020B0503020204020204" pitchFamily="34" charset="-122"/>
              </a:rPr>
              <a:t>免费、开源的，</a:t>
            </a:r>
            <a:r>
              <a:rPr lang="zh-CN" altLang="en-US" sz="1050" dirty="0" smtClean="0">
                <a:solidFill>
                  <a:srgbClr val="FFFFFF"/>
                </a:solidFill>
                <a:latin typeface="微软雅黑" panose="020B0503020204020204" pitchFamily="34" charset="-122"/>
                <a:ea typeface="微软雅黑" panose="020B0503020204020204" pitchFamily="34" charset="-122"/>
              </a:rPr>
              <a:t>最初</a:t>
            </a:r>
            <a:r>
              <a:rPr lang="en-US" altLang="zh-CN" sz="1050" dirty="0" err="1" smtClean="0">
                <a:solidFill>
                  <a:srgbClr val="FFFFFF"/>
                </a:solidFill>
                <a:latin typeface="微软雅黑" panose="020B0503020204020204" pitchFamily="34" charset="-122"/>
                <a:ea typeface="微软雅黑" panose="020B0503020204020204" pitchFamily="34" charset="-122"/>
              </a:rPr>
              <a:t>Git</a:t>
            </a:r>
            <a:r>
              <a:rPr lang="zh-CN" altLang="en-US" sz="1050" dirty="0" smtClean="0">
                <a:solidFill>
                  <a:srgbClr val="FFFFFF"/>
                </a:solidFill>
                <a:latin typeface="微软雅黑" panose="020B0503020204020204" pitchFamily="34" charset="-122"/>
                <a:ea typeface="微软雅黑" panose="020B0503020204020204" pitchFamily="34" charset="-122"/>
              </a:rPr>
              <a:t>是</a:t>
            </a:r>
            <a:r>
              <a:rPr lang="zh-CN" altLang="en-US" sz="1050" dirty="0">
                <a:solidFill>
                  <a:srgbClr val="FFFFFF"/>
                </a:solidFill>
                <a:latin typeface="微软雅黑" panose="020B0503020204020204" pitchFamily="34" charset="-122"/>
                <a:ea typeface="微软雅黑" panose="020B0503020204020204" pitchFamily="34" charset="-122"/>
              </a:rPr>
              <a:t>为辅助 </a:t>
            </a:r>
            <a:r>
              <a:rPr lang="en-US" altLang="zh-CN" sz="1050" dirty="0">
                <a:solidFill>
                  <a:srgbClr val="FFFFFF"/>
                </a:solidFill>
                <a:latin typeface="微软雅黑" panose="020B0503020204020204" pitchFamily="34" charset="-122"/>
                <a:ea typeface="微软雅黑" panose="020B0503020204020204" pitchFamily="34" charset="-122"/>
              </a:rPr>
              <a:t>Linux </a:t>
            </a:r>
            <a:r>
              <a:rPr lang="zh-CN" altLang="en-US" sz="1050" dirty="0">
                <a:solidFill>
                  <a:srgbClr val="FFFFFF"/>
                </a:solidFill>
                <a:latin typeface="微软雅黑" panose="020B0503020204020204" pitchFamily="34" charset="-122"/>
                <a:ea typeface="微软雅黑" panose="020B0503020204020204" pitchFamily="34" charset="-122"/>
              </a:rPr>
              <a:t>内核开发的，来替代 </a:t>
            </a:r>
            <a:r>
              <a:rPr lang="en-US" altLang="zh-CN" sz="1050" dirty="0" err="1">
                <a:solidFill>
                  <a:srgbClr val="FFFFFF"/>
                </a:solidFill>
                <a:latin typeface="微软雅黑" panose="020B0503020204020204" pitchFamily="34" charset="-122"/>
                <a:ea typeface="微软雅黑" panose="020B0503020204020204" pitchFamily="34" charset="-122"/>
              </a:rPr>
              <a:t>BitKeeper</a:t>
            </a:r>
            <a:r>
              <a:rPr lang="zh-CN" altLang="en-US" sz="1050" dirty="0">
                <a:solidFill>
                  <a:srgbClr val="FFFFFF"/>
                </a:solidFill>
                <a:latin typeface="微软雅黑" panose="020B0503020204020204" pitchFamily="34" charset="-122"/>
                <a:ea typeface="微软雅黑" panose="020B0503020204020204" pitchFamily="34" charset="-122"/>
              </a:rPr>
              <a:t>！</a:t>
            </a:r>
          </a:p>
          <a:p>
            <a:pPr algn="just">
              <a:lnSpc>
                <a:spcPct val="11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1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10000"/>
              </a:lnSpc>
            </a:pPr>
            <a:endParaRPr lang="zh-CN" altLang="en-US" sz="1400" dirty="0">
              <a:solidFill>
                <a:schemeClr val="bg1"/>
              </a:solidFill>
              <a:latin typeface="微软雅黑" panose="020B0503020204020204" pitchFamily="34" charset="-122"/>
              <a:ea typeface="微软雅黑" panose="020B0503020204020204" pitchFamily="34" charset="-122"/>
            </a:endParaRPr>
          </a:p>
          <a:p>
            <a:pPr algn="just">
              <a:lnSpc>
                <a:spcPct val="110000"/>
              </a:lnSpc>
            </a:pPr>
            <a:endParaRPr lang="zh-CN" altLang="en-US" sz="1400" dirty="0">
              <a:solidFill>
                <a:schemeClr val="bg1"/>
              </a:solidFill>
              <a:latin typeface="微软雅黑" panose="020B0503020204020204" pitchFamily="34" charset="-122"/>
              <a:ea typeface="微软雅黑" panose="020B0503020204020204" pitchFamily="34" charset="-122"/>
            </a:endParaRPr>
          </a:p>
        </p:txBody>
      </p:sp>
      <p:pic>
        <p:nvPicPr>
          <p:cNvPr id="2050" name="Picture 2" descr="https://gimg2.baidu.com/image_search/src=http%3A%2F%2Fp5.itc.cn%2Fq_70%2Fimages03%2F20200614%2Fb19ecbe70cf0462f9e55684ef9ae5f72.jpeg&amp;refer=http%3A%2F%2Fp5.itc.cn&amp;app=2002&amp;size=f9999,10000&amp;q=a80&amp;n=0&amp;g=0n&amp;fmt=jpeg?sec=1613613214&amp;t=7aed39f098d52c3afb789c74f26e6a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492" y="1371327"/>
            <a:ext cx="4259113" cy="2801938"/>
          </a:xfrm>
          <a:prstGeom prst="rect">
            <a:avLst/>
          </a:prstGeom>
          <a:noFill/>
          <a:extLst>
            <a:ext uri="{909E8E84-426E-40DD-AFC4-6F175D3DCCD1}">
              <a14:hiddenFill xmlns:a14="http://schemas.microsoft.com/office/drawing/2010/main">
                <a:solidFill>
                  <a:srgbClr val="FFFFFF"/>
                </a:solidFill>
              </a14:hiddenFill>
            </a:ext>
          </a:extLst>
        </p:spPr>
      </p:pic>
      <p:sp>
        <p:nvSpPr>
          <p:cNvPr id="12" name="矩形 11"/>
          <p:cNvSpPr/>
          <p:nvPr/>
        </p:nvSpPr>
        <p:spPr>
          <a:xfrm>
            <a:off x="611560" y="4299942"/>
            <a:ext cx="4572000" cy="230832"/>
          </a:xfrm>
          <a:prstGeom prst="rect">
            <a:avLst/>
          </a:prstGeom>
        </p:spPr>
        <p:txBody>
          <a:bodyPr>
            <a:spAutoFit/>
          </a:bodyPr>
          <a:lstStyle/>
          <a:p>
            <a:r>
              <a:rPr lang="en-US" altLang="zh-CN" sz="900" dirty="0">
                <a:solidFill>
                  <a:srgbClr val="333333"/>
                </a:solidFill>
                <a:latin typeface="Open Sans"/>
              </a:rPr>
              <a:t>Linux</a:t>
            </a:r>
            <a:r>
              <a:rPr lang="zh-CN" altLang="en-US" sz="900" dirty="0" smtClean="0">
                <a:solidFill>
                  <a:srgbClr val="333333"/>
                </a:solidFill>
                <a:latin typeface="Open Sans"/>
              </a:rPr>
              <a:t>和</a:t>
            </a:r>
            <a:r>
              <a:rPr lang="en-US" altLang="zh-CN" sz="900" dirty="0" err="1" smtClean="0">
                <a:solidFill>
                  <a:srgbClr val="333333"/>
                </a:solidFill>
                <a:latin typeface="Open Sans"/>
              </a:rPr>
              <a:t>Git</a:t>
            </a:r>
            <a:r>
              <a:rPr lang="zh-CN" altLang="en-US" sz="900" dirty="0" smtClean="0">
                <a:solidFill>
                  <a:srgbClr val="333333"/>
                </a:solidFill>
                <a:latin typeface="Open Sans"/>
              </a:rPr>
              <a:t>之</a:t>
            </a:r>
            <a:r>
              <a:rPr lang="zh-CN" altLang="en-US" sz="900" dirty="0">
                <a:solidFill>
                  <a:srgbClr val="333333"/>
                </a:solidFill>
                <a:latin typeface="Open Sans"/>
              </a:rPr>
              <a:t>父李纳斯</a:t>
            </a:r>
            <a:r>
              <a:rPr lang="en-US" altLang="zh-CN" sz="900" dirty="0">
                <a:solidFill>
                  <a:srgbClr val="333333"/>
                </a:solidFill>
                <a:latin typeface="Open Sans"/>
              </a:rPr>
              <a:t>·</a:t>
            </a:r>
            <a:r>
              <a:rPr lang="zh-CN" altLang="en-US" sz="900" dirty="0">
                <a:solidFill>
                  <a:srgbClr val="333333"/>
                </a:solidFill>
                <a:latin typeface="Open Sans"/>
              </a:rPr>
              <a:t>托沃兹（</a:t>
            </a:r>
            <a:r>
              <a:rPr lang="en-US" altLang="zh-CN" sz="900" dirty="0">
                <a:solidFill>
                  <a:srgbClr val="333333"/>
                </a:solidFill>
                <a:latin typeface="Open Sans"/>
              </a:rPr>
              <a:t>Linus </a:t>
            </a:r>
            <a:r>
              <a:rPr lang="en-US" altLang="zh-CN" sz="900" dirty="0" err="1">
                <a:solidFill>
                  <a:srgbClr val="333333"/>
                </a:solidFill>
                <a:latin typeface="Open Sans"/>
              </a:rPr>
              <a:t>Benedic</a:t>
            </a:r>
            <a:r>
              <a:rPr lang="en-US" altLang="zh-CN" sz="900" dirty="0">
                <a:solidFill>
                  <a:srgbClr val="333333"/>
                </a:solidFill>
                <a:latin typeface="Open Sans"/>
              </a:rPr>
              <a:t> Torvalds</a:t>
            </a:r>
            <a:r>
              <a:rPr lang="zh-CN" altLang="en-US" sz="900" dirty="0">
                <a:solidFill>
                  <a:srgbClr val="333333"/>
                </a:solidFill>
                <a:latin typeface="Open Sans"/>
              </a:rPr>
              <a:t>）</a:t>
            </a:r>
            <a:r>
              <a:rPr lang="en-US" altLang="zh-CN" sz="900" dirty="0">
                <a:solidFill>
                  <a:srgbClr val="333333"/>
                </a:solidFill>
                <a:latin typeface="Open Sans"/>
              </a:rPr>
              <a:t>1969</a:t>
            </a:r>
            <a:r>
              <a:rPr lang="zh-CN" altLang="en-US" sz="900" dirty="0">
                <a:solidFill>
                  <a:srgbClr val="333333"/>
                </a:solidFill>
                <a:latin typeface="Open Sans"/>
              </a:rPr>
              <a:t>、芬兰</a:t>
            </a:r>
            <a:endParaRPr lang="zh-CN" altLang="en-US" sz="900" dirty="0"/>
          </a:p>
        </p:txBody>
      </p:sp>
      <p:sp>
        <p:nvSpPr>
          <p:cNvPr id="13"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err="1" smtClean="0"/>
              <a:t>Git</a:t>
            </a:r>
            <a:r>
              <a:rPr lang="zh-CN" altLang="en-US" dirty="0" smtClean="0"/>
              <a:t>起源</a:t>
            </a:r>
          </a:p>
        </p:txBody>
      </p:sp>
    </p:spTree>
    <p:extLst>
      <p:ext uri="{BB962C8B-B14F-4D97-AF65-F5344CB8AC3E}">
        <p14:creationId xmlns:p14="http://schemas.microsoft.com/office/powerpoint/2010/main" val="3263025210"/>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燕尾形 5"/>
          <p:cNvSpPr/>
          <p:nvPr/>
        </p:nvSpPr>
        <p:spPr>
          <a:xfrm rot="5400000">
            <a:off x="4544276" y="1536988"/>
            <a:ext cx="270030" cy="432048"/>
          </a:xfrm>
          <a:prstGeom prst="chevron">
            <a:avLst/>
          </a:prstGeom>
          <a:solidFill>
            <a:srgbClr val="FFE55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7" name="直接连接符 16"/>
          <p:cNvCxnSpPr/>
          <p:nvPr/>
        </p:nvCxnSpPr>
        <p:spPr>
          <a:xfrm>
            <a:off x="4679291" y="1969036"/>
            <a:ext cx="2727303" cy="0"/>
          </a:xfrm>
          <a:prstGeom prst="line">
            <a:avLst/>
          </a:prstGeom>
          <a:ln>
            <a:solidFill>
              <a:srgbClr val="FFE55F"/>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4932040" y="1203598"/>
            <a:ext cx="754038" cy="315465"/>
          </a:xfrm>
          <a:prstGeom prst="rect">
            <a:avLst/>
          </a:prstGeom>
        </p:spPr>
        <p:txBody>
          <a:bodyPr wrap="none" lIns="68573" tIns="34287" rIns="68573" bIns="34287">
            <a:spAutoFit/>
          </a:bodyPr>
          <a:lstStyle/>
          <a:p>
            <a:r>
              <a:rPr lang="zh-CN" altLang="en-US" sz="1600"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分布式</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矩形 8"/>
          <p:cNvSpPr>
            <a:spLocks noChangeArrowheads="1"/>
          </p:cNvSpPr>
          <p:nvPr/>
        </p:nvSpPr>
        <p:spPr bwMode="auto">
          <a:xfrm>
            <a:off x="4922318" y="1457987"/>
            <a:ext cx="2746026" cy="457042"/>
          </a:xfrm>
          <a:prstGeom prst="rect">
            <a:avLst/>
          </a:prstGeom>
          <a:noFill/>
          <a:ln>
            <a:noFill/>
          </a:ln>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kumimoji="1" lang="zh-CN" altLang="en-US" sz="1050" dirty="0">
                <a:latin typeface="Microsoft YaHei" charset="0"/>
                <a:ea typeface="Microsoft YaHei" charset="0"/>
                <a:cs typeface="Microsoft YaHei" charset="0"/>
              </a:rPr>
              <a:t>客户端检出的</a:t>
            </a:r>
            <a:r>
              <a:rPr kumimoji="1" lang="zh-CN" altLang="en-US" sz="1050" dirty="0" smtClean="0">
                <a:latin typeface="Microsoft YaHei" charset="0"/>
                <a:ea typeface="Microsoft YaHei" charset="0"/>
                <a:cs typeface="Microsoft YaHei" charset="0"/>
              </a:rPr>
              <a:t>并非文件</a:t>
            </a:r>
            <a:r>
              <a:rPr kumimoji="1" lang="zh-CN" altLang="en-US" sz="1050" dirty="0">
                <a:latin typeface="Microsoft YaHei" charset="0"/>
                <a:ea typeface="Microsoft YaHei" charset="0"/>
                <a:cs typeface="Microsoft YaHei" charset="0"/>
              </a:rPr>
              <a:t>的最新快照，而是对代码</a:t>
            </a:r>
            <a:r>
              <a:rPr kumimoji="1" lang="zh-CN" altLang="en-US" sz="1050" dirty="0" smtClean="0">
                <a:latin typeface="Microsoft YaHei" charset="0"/>
                <a:ea typeface="Microsoft YaHei" charset="0"/>
                <a:cs typeface="Microsoft YaHei" charset="0"/>
              </a:rPr>
              <a:t>仓库完整</a:t>
            </a:r>
            <a:r>
              <a:rPr kumimoji="1" lang="zh-CN" altLang="en-US" sz="1050" dirty="0">
                <a:latin typeface="Microsoft YaHei" charset="0"/>
                <a:ea typeface="Microsoft YaHei" charset="0"/>
                <a:cs typeface="Microsoft YaHei" charset="0"/>
              </a:rPr>
              <a:t>镜像，包括完整的历史记录</a:t>
            </a:r>
            <a:endParaRPr lang="zh-CN" altLang="en-US" sz="10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10" name="燕尾形 9"/>
          <p:cNvSpPr/>
          <p:nvPr/>
        </p:nvSpPr>
        <p:spPr>
          <a:xfrm rot="5400000">
            <a:off x="4544276" y="2563102"/>
            <a:ext cx="270030" cy="432048"/>
          </a:xfrm>
          <a:prstGeom prst="chevron">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1" name="直接连接符 20"/>
          <p:cNvCxnSpPr/>
          <p:nvPr/>
        </p:nvCxnSpPr>
        <p:spPr>
          <a:xfrm>
            <a:off x="4679291" y="2995150"/>
            <a:ext cx="2727303" cy="0"/>
          </a:xfrm>
          <a:prstGeom prst="line">
            <a:avLst/>
          </a:prstGeom>
          <a:ln>
            <a:solidFill>
              <a:srgbClr val="EA545D"/>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932040" y="2229712"/>
            <a:ext cx="1369592" cy="315465"/>
          </a:xfrm>
          <a:prstGeom prst="rect">
            <a:avLst/>
          </a:prstGeom>
        </p:spPr>
        <p:txBody>
          <a:bodyPr wrap="none" lIns="68573" tIns="34287" rIns="68573" bIns="34287">
            <a:spAutoFit/>
          </a:bodyPr>
          <a:lstStyle/>
          <a:p>
            <a:r>
              <a:rPr lang="zh-CN" altLang="en-US" sz="1600" b="1" dirty="0" smtClean="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存储数据方式</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矩形 47"/>
          <p:cNvSpPr>
            <a:spLocks noChangeArrowheads="1"/>
          </p:cNvSpPr>
          <p:nvPr/>
        </p:nvSpPr>
        <p:spPr bwMode="auto">
          <a:xfrm>
            <a:off x="4922318" y="2484101"/>
            <a:ext cx="2610420" cy="457042"/>
          </a:xfrm>
          <a:prstGeom prst="rect">
            <a:avLst/>
          </a:prstGeom>
          <a:noFill/>
          <a:ln>
            <a:noFill/>
          </a:ln>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en-US" altLang="zh-CN" sz="1050" dirty="0" err="1" smtClean="0">
                <a:solidFill>
                  <a:srgbClr val="000000"/>
                </a:solidFill>
                <a:cs typeface="微软雅黑" panose="020B0503020204020204" pitchFamily="34" charset="-122"/>
              </a:rPr>
              <a:t>Git</a:t>
            </a:r>
            <a:r>
              <a:rPr lang="zh-CN" altLang="en-US" sz="1050" dirty="0" smtClean="0">
                <a:solidFill>
                  <a:srgbClr val="000000"/>
                </a:solidFill>
                <a:cs typeface="微软雅黑" panose="020B0503020204020204" pitchFamily="34" charset="-122"/>
              </a:rPr>
              <a:t>则</a:t>
            </a:r>
            <a:r>
              <a:rPr lang="zh-CN" altLang="en-US" sz="1050" dirty="0">
                <a:solidFill>
                  <a:srgbClr val="000000"/>
                </a:solidFill>
                <a:cs typeface="微软雅黑" panose="020B0503020204020204" pitchFamily="34" charset="-122"/>
              </a:rPr>
              <a:t>是将数据视为一个微型文件系统的一组快照，直接记录快照</a:t>
            </a:r>
            <a:r>
              <a:rPr lang="zh-CN" altLang="en-US" sz="1050" dirty="0" smtClean="0">
                <a:solidFill>
                  <a:srgbClr val="000000"/>
                </a:solidFill>
                <a:cs typeface="微软雅黑" panose="020B0503020204020204" pitchFamily="34" charset="-122"/>
              </a:rPr>
              <a:t>，而非对比差异</a:t>
            </a:r>
            <a:endParaRPr lang="en-US" altLang="zh-CN" sz="1050" dirty="0">
              <a:solidFill>
                <a:srgbClr val="000000"/>
              </a:solidFill>
              <a:cs typeface="微软雅黑" panose="020B0503020204020204" pitchFamily="34" charset="-122"/>
            </a:endParaRPr>
          </a:p>
        </p:txBody>
      </p:sp>
      <p:sp>
        <p:nvSpPr>
          <p:cNvPr id="14" name="燕尾形 13"/>
          <p:cNvSpPr/>
          <p:nvPr/>
        </p:nvSpPr>
        <p:spPr>
          <a:xfrm rot="5400000">
            <a:off x="4544276" y="3643222"/>
            <a:ext cx="270030" cy="432048"/>
          </a:xfrm>
          <a:prstGeom prst="chevron">
            <a:avLst/>
          </a:prstGeom>
          <a:solidFill>
            <a:srgbClr val="03B8D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15" name="直接连接符 24"/>
          <p:cNvCxnSpPr/>
          <p:nvPr/>
        </p:nvCxnSpPr>
        <p:spPr>
          <a:xfrm>
            <a:off x="4679291" y="4075270"/>
            <a:ext cx="2727303" cy="0"/>
          </a:xfrm>
          <a:prstGeom prst="line">
            <a:avLst/>
          </a:prstGeom>
          <a:ln>
            <a:solidFill>
              <a:srgbClr val="03B8DF"/>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矩形 15"/>
          <p:cNvSpPr/>
          <p:nvPr/>
        </p:nvSpPr>
        <p:spPr>
          <a:xfrm>
            <a:off x="4932040" y="3309832"/>
            <a:ext cx="2600698" cy="315465"/>
          </a:xfrm>
          <a:prstGeom prst="rect">
            <a:avLst/>
          </a:prstGeom>
        </p:spPr>
        <p:txBody>
          <a:bodyPr wrap="none" lIns="68573" tIns="34287" rIns="68573" bIns="34287">
            <a:spAutoFit/>
          </a:bodyPr>
          <a:lstStyle/>
          <a:p>
            <a:r>
              <a:rPr lang="zh-CN" altLang="en-US"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几乎所有操作都在本地执行</a:t>
            </a:r>
            <a:endParaRPr lang="en-US" altLang="zh-CN" sz="16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7" name="矩形 47"/>
          <p:cNvSpPr>
            <a:spLocks noChangeArrowheads="1"/>
          </p:cNvSpPr>
          <p:nvPr/>
        </p:nvSpPr>
        <p:spPr bwMode="auto">
          <a:xfrm>
            <a:off x="4922318" y="3564221"/>
            <a:ext cx="2610420" cy="457042"/>
          </a:xfrm>
          <a:prstGeom prst="rect">
            <a:avLst/>
          </a:prstGeom>
          <a:noFill/>
          <a:ln>
            <a:noFill/>
          </a:ln>
        </p:spPr>
        <p:txBody>
          <a:bodyPr wrap="square" lIns="68573" tIns="34287" rIns="68573" bIns="34287">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050" dirty="0" smtClean="0">
                <a:solidFill>
                  <a:srgbClr val="000000"/>
                </a:solidFill>
                <a:cs typeface="微软雅黑" panose="020B0503020204020204" pitchFamily="34" charset="-122"/>
                <a:sym typeface="微软雅黑" panose="020B0503020204020204" pitchFamily="34" charset="-122"/>
              </a:rPr>
              <a:t>大多数操作只需要访问本地文件和资源，无需联网</a:t>
            </a:r>
            <a:endParaRPr lang="zh-CN" altLang="en-US" sz="1050"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pic>
        <p:nvPicPr>
          <p:cNvPr id="18" name="Picture 4" descr="https://gimg2.baidu.com/image_search/src=http%3A%2F%2Ftc.sinaimg.cn%2Fmaxwidth.800%2Ftc.service.weibo.com%2Fs5_51cto_com%2F2fe8425703331d4ce44078856853c53c.jpg&amp;refer=http%3A%2F%2Ftc.sinaimg.cn&amp;app=2002&amp;size=f9999,10000&amp;q=a80&amp;n=0&amp;g=0n&amp;fmt=jpeg?sec=1612675519&amp;t=a1765692b42f02cb38440c52b4079af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22" y="1419622"/>
            <a:ext cx="3677333" cy="200791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err="1" smtClean="0"/>
              <a:t>Git</a:t>
            </a:r>
            <a:r>
              <a:rPr lang="zh-CN" altLang="en-US" dirty="0" smtClean="0"/>
              <a:t>的特点</a:t>
            </a:r>
          </a:p>
        </p:txBody>
      </p:sp>
    </p:spTree>
    <p:extLst>
      <p:ext uri="{BB962C8B-B14F-4D97-AF65-F5344CB8AC3E}">
        <p14:creationId xmlns:p14="http://schemas.microsoft.com/office/powerpoint/2010/main" val="97249550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Freeform 5"/>
          <p:cNvSpPr/>
          <p:nvPr/>
        </p:nvSpPr>
        <p:spPr bwMode="auto">
          <a:xfrm>
            <a:off x="395536" y="2218220"/>
            <a:ext cx="1981505" cy="1074378"/>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a:solidFill>
              <a:srgbClr val="FFE55F"/>
            </a:solidFill>
          </a:ln>
        </p:spPr>
        <p:txBody>
          <a:bodyPr vert="horz" wrap="square" lIns="91440" tIns="45720" rIns="91440" bIns="45720" numCol="1" anchor="t" anchorCtr="0" compatLnSpc="1"/>
          <a:lstStyle/>
          <a:p>
            <a:endParaRPr lang="en-US" dirty="0"/>
          </a:p>
        </p:txBody>
      </p:sp>
      <p:sp>
        <p:nvSpPr>
          <p:cNvPr id="55" name="Freeform 6"/>
          <p:cNvSpPr/>
          <p:nvPr/>
        </p:nvSpPr>
        <p:spPr bwMode="auto">
          <a:xfrm>
            <a:off x="608072" y="3485406"/>
            <a:ext cx="2035365" cy="1075323"/>
          </a:xfrm>
          <a:custGeom>
            <a:avLst/>
            <a:gdLst>
              <a:gd name="T0" fmla="*/ 30 w 909"/>
              <a:gd name="T1" fmla="*/ 0 h 480"/>
              <a:gd name="T2" fmla="*/ 732 w 909"/>
              <a:gd name="T3" fmla="*/ 0 h 480"/>
              <a:gd name="T4" fmla="*/ 762 w 909"/>
              <a:gd name="T5" fmla="*/ 0 h 480"/>
              <a:gd name="T6" fmla="*/ 767 w 909"/>
              <a:gd name="T7" fmla="*/ 0 h 480"/>
              <a:gd name="T8" fmla="*/ 909 w 909"/>
              <a:gd name="T9" fmla="*/ 2 h 480"/>
              <a:gd name="T10" fmla="*/ 792 w 909"/>
              <a:gd name="T11" fmla="*/ 117 h 480"/>
              <a:gd name="T12" fmla="*/ 792 w 909"/>
              <a:gd name="T13" fmla="*/ 450 h 480"/>
              <a:gd name="T14" fmla="*/ 762 w 909"/>
              <a:gd name="T15" fmla="*/ 480 h 480"/>
              <a:gd name="T16" fmla="*/ 30 w 909"/>
              <a:gd name="T17" fmla="*/ 480 h 480"/>
              <a:gd name="T18" fmla="*/ 0 w 909"/>
              <a:gd name="T19" fmla="*/ 450 h 480"/>
              <a:gd name="T20" fmla="*/ 0 w 909"/>
              <a:gd name="T21" fmla="*/ 30 h 480"/>
              <a:gd name="T22" fmla="*/ 30 w 909"/>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9" h="480">
                <a:moveTo>
                  <a:pt x="30" y="0"/>
                </a:moveTo>
                <a:cubicBezTo>
                  <a:pt x="732" y="0"/>
                  <a:pt x="732" y="0"/>
                  <a:pt x="732" y="0"/>
                </a:cubicBezTo>
                <a:cubicBezTo>
                  <a:pt x="762" y="0"/>
                  <a:pt x="762" y="0"/>
                  <a:pt x="762" y="0"/>
                </a:cubicBezTo>
                <a:cubicBezTo>
                  <a:pt x="764" y="0"/>
                  <a:pt x="765" y="0"/>
                  <a:pt x="767" y="0"/>
                </a:cubicBezTo>
                <a:cubicBezTo>
                  <a:pt x="909" y="2"/>
                  <a:pt x="909" y="2"/>
                  <a:pt x="909" y="2"/>
                </a:cubicBezTo>
                <a:cubicBezTo>
                  <a:pt x="792" y="117"/>
                  <a:pt x="792" y="117"/>
                  <a:pt x="792" y="117"/>
                </a:cubicBezTo>
                <a:cubicBezTo>
                  <a:pt x="792" y="450"/>
                  <a:pt x="792" y="450"/>
                  <a:pt x="792" y="450"/>
                </a:cubicBezTo>
                <a:cubicBezTo>
                  <a:pt x="792" y="466"/>
                  <a:pt x="779" y="480"/>
                  <a:pt x="762" y="480"/>
                </a:cubicBezTo>
                <a:cubicBezTo>
                  <a:pt x="30" y="480"/>
                  <a:pt x="30" y="480"/>
                  <a:pt x="30" y="480"/>
                </a:cubicBezTo>
                <a:cubicBezTo>
                  <a:pt x="13" y="480"/>
                  <a:pt x="0" y="466"/>
                  <a:pt x="0" y="450"/>
                </a:cubicBezTo>
                <a:cubicBezTo>
                  <a:pt x="0" y="30"/>
                  <a:pt x="0" y="30"/>
                  <a:pt x="0" y="30"/>
                </a:cubicBezTo>
                <a:cubicBezTo>
                  <a:pt x="0" y="14"/>
                  <a:pt x="13" y="0"/>
                  <a:pt x="30" y="0"/>
                </a:cubicBezTo>
                <a:close/>
              </a:path>
            </a:pathLst>
          </a:custGeom>
          <a:solidFill>
            <a:srgbClr val="03B8DF"/>
          </a:solidFill>
          <a:ln>
            <a:noFill/>
          </a:ln>
        </p:spPr>
        <p:txBody>
          <a:bodyPr vert="horz" wrap="square" lIns="91440" tIns="45720" rIns="91440" bIns="45720" numCol="1" anchor="t" anchorCtr="0" compatLnSpc="1"/>
          <a:lstStyle/>
          <a:p>
            <a:endParaRPr lang="en-US"/>
          </a:p>
        </p:txBody>
      </p:sp>
      <p:sp>
        <p:nvSpPr>
          <p:cNvPr id="57" name="Freeform 6"/>
          <p:cNvSpPr/>
          <p:nvPr/>
        </p:nvSpPr>
        <p:spPr bwMode="auto">
          <a:xfrm flipV="1">
            <a:off x="536138" y="894606"/>
            <a:ext cx="2035365" cy="1075323"/>
          </a:xfrm>
          <a:custGeom>
            <a:avLst/>
            <a:gdLst>
              <a:gd name="T0" fmla="*/ 30 w 909"/>
              <a:gd name="T1" fmla="*/ 0 h 480"/>
              <a:gd name="T2" fmla="*/ 732 w 909"/>
              <a:gd name="T3" fmla="*/ 0 h 480"/>
              <a:gd name="T4" fmla="*/ 762 w 909"/>
              <a:gd name="T5" fmla="*/ 0 h 480"/>
              <a:gd name="T6" fmla="*/ 767 w 909"/>
              <a:gd name="T7" fmla="*/ 0 h 480"/>
              <a:gd name="T8" fmla="*/ 909 w 909"/>
              <a:gd name="T9" fmla="*/ 2 h 480"/>
              <a:gd name="T10" fmla="*/ 792 w 909"/>
              <a:gd name="T11" fmla="*/ 117 h 480"/>
              <a:gd name="T12" fmla="*/ 792 w 909"/>
              <a:gd name="T13" fmla="*/ 450 h 480"/>
              <a:gd name="T14" fmla="*/ 762 w 909"/>
              <a:gd name="T15" fmla="*/ 480 h 480"/>
              <a:gd name="T16" fmla="*/ 30 w 909"/>
              <a:gd name="T17" fmla="*/ 480 h 480"/>
              <a:gd name="T18" fmla="*/ 0 w 909"/>
              <a:gd name="T19" fmla="*/ 450 h 480"/>
              <a:gd name="T20" fmla="*/ 0 w 909"/>
              <a:gd name="T21" fmla="*/ 30 h 480"/>
              <a:gd name="T22" fmla="*/ 30 w 909"/>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9" h="480">
                <a:moveTo>
                  <a:pt x="30" y="0"/>
                </a:moveTo>
                <a:cubicBezTo>
                  <a:pt x="732" y="0"/>
                  <a:pt x="732" y="0"/>
                  <a:pt x="732" y="0"/>
                </a:cubicBezTo>
                <a:cubicBezTo>
                  <a:pt x="762" y="0"/>
                  <a:pt x="762" y="0"/>
                  <a:pt x="762" y="0"/>
                </a:cubicBezTo>
                <a:cubicBezTo>
                  <a:pt x="764" y="0"/>
                  <a:pt x="765" y="0"/>
                  <a:pt x="767" y="0"/>
                </a:cubicBezTo>
                <a:cubicBezTo>
                  <a:pt x="909" y="2"/>
                  <a:pt x="909" y="2"/>
                  <a:pt x="909" y="2"/>
                </a:cubicBezTo>
                <a:cubicBezTo>
                  <a:pt x="792" y="117"/>
                  <a:pt x="792" y="117"/>
                  <a:pt x="792" y="117"/>
                </a:cubicBezTo>
                <a:cubicBezTo>
                  <a:pt x="792" y="450"/>
                  <a:pt x="792" y="450"/>
                  <a:pt x="792" y="450"/>
                </a:cubicBezTo>
                <a:cubicBezTo>
                  <a:pt x="792" y="466"/>
                  <a:pt x="779" y="480"/>
                  <a:pt x="762" y="480"/>
                </a:cubicBezTo>
                <a:cubicBezTo>
                  <a:pt x="30" y="480"/>
                  <a:pt x="30" y="480"/>
                  <a:pt x="30" y="480"/>
                </a:cubicBezTo>
                <a:cubicBezTo>
                  <a:pt x="13" y="480"/>
                  <a:pt x="0" y="466"/>
                  <a:pt x="0" y="450"/>
                </a:cubicBezTo>
                <a:cubicBezTo>
                  <a:pt x="0" y="30"/>
                  <a:pt x="0" y="30"/>
                  <a:pt x="0" y="30"/>
                </a:cubicBezTo>
                <a:cubicBezTo>
                  <a:pt x="0" y="14"/>
                  <a:pt x="13" y="0"/>
                  <a:pt x="30" y="0"/>
                </a:cubicBezTo>
                <a:close/>
              </a:path>
            </a:pathLst>
          </a:custGeom>
          <a:solidFill>
            <a:srgbClr val="EA545D"/>
          </a:solidFill>
          <a:ln>
            <a:noFill/>
          </a:ln>
        </p:spPr>
        <p:txBody>
          <a:bodyPr vert="horz" wrap="square" lIns="91440" tIns="45720" rIns="91440" bIns="45720" numCol="1" anchor="t" anchorCtr="0" compatLnSpc="1"/>
          <a:lstStyle/>
          <a:p>
            <a:endParaRPr lang="en-US"/>
          </a:p>
        </p:txBody>
      </p:sp>
      <p:sp>
        <p:nvSpPr>
          <p:cNvPr id="60" name="Freeform 5"/>
          <p:cNvSpPr/>
          <p:nvPr/>
        </p:nvSpPr>
        <p:spPr bwMode="auto">
          <a:xfrm flipH="1">
            <a:off x="6625077" y="2239180"/>
            <a:ext cx="1981505" cy="1074378"/>
          </a:xfrm>
          <a:custGeom>
            <a:avLst/>
            <a:gdLst>
              <a:gd name="T0" fmla="*/ 30 w 885"/>
              <a:gd name="T1" fmla="*/ 0 h 480"/>
              <a:gd name="T2" fmla="*/ 762 w 885"/>
              <a:gd name="T3" fmla="*/ 0 h 480"/>
              <a:gd name="T4" fmla="*/ 792 w 885"/>
              <a:gd name="T5" fmla="*/ 31 h 480"/>
              <a:gd name="T6" fmla="*/ 792 w 885"/>
              <a:gd name="T7" fmla="*/ 170 h 480"/>
              <a:gd name="T8" fmla="*/ 885 w 885"/>
              <a:gd name="T9" fmla="*/ 230 h 480"/>
              <a:gd name="T10" fmla="*/ 792 w 885"/>
              <a:gd name="T11" fmla="*/ 281 h 480"/>
              <a:gd name="T12" fmla="*/ 792 w 885"/>
              <a:gd name="T13" fmla="*/ 450 h 480"/>
              <a:gd name="T14" fmla="*/ 762 w 885"/>
              <a:gd name="T15" fmla="*/ 480 h 480"/>
              <a:gd name="T16" fmla="*/ 30 w 885"/>
              <a:gd name="T17" fmla="*/ 480 h 480"/>
              <a:gd name="T18" fmla="*/ 0 w 885"/>
              <a:gd name="T19" fmla="*/ 450 h 480"/>
              <a:gd name="T20" fmla="*/ 0 w 885"/>
              <a:gd name="T21" fmla="*/ 31 h 480"/>
              <a:gd name="T22" fmla="*/ 30 w 885"/>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5" h="480">
                <a:moveTo>
                  <a:pt x="30" y="0"/>
                </a:moveTo>
                <a:cubicBezTo>
                  <a:pt x="762" y="0"/>
                  <a:pt x="762" y="0"/>
                  <a:pt x="762" y="0"/>
                </a:cubicBezTo>
                <a:cubicBezTo>
                  <a:pt x="779" y="0"/>
                  <a:pt x="792" y="14"/>
                  <a:pt x="792" y="31"/>
                </a:cubicBezTo>
                <a:cubicBezTo>
                  <a:pt x="792" y="170"/>
                  <a:pt x="792" y="170"/>
                  <a:pt x="792" y="170"/>
                </a:cubicBezTo>
                <a:cubicBezTo>
                  <a:pt x="885" y="230"/>
                  <a:pt x="885" y="230"/>
                  <a:pt x="885" y="230"/>
                </a:cubicBezTo>
                <a:cubicBezTo>
                  <a:pt x="792" y="281"/>
                  <a:pt x="792" y="281"/>
                  <a:pt x="792" y="281"/>
                </a:cubicBezTo>
                <a:cubicBezTo>
                  <a:pt x="792" y="450"/>
                  <a:pt x="792" y="450"/>
                  <a:pt x="792" y="450"/>
                </a:cubicBezTo>
                <a:cubicBezTo>
                  <a:pt x="792" y="467"/>
                  <a:pt x="779" y="480"/>
                  <a:pt x="762" y="480"/>
                </a:cubicBezTo>
                <a:cubicBezTo>
                  <a:pt x="30" y="480"/>
                  <a:pt x="30" y="480"/>
                  <a:pt x="30" y="480"/>
                </a:cubicBezTo>
                <a:cubicBezTo>
                  <a:pt x="13" y="480"/>
                  <a:pt x="0" y="467"/>
                  <a:pt x="0" y="450"/>
                </a:cubicBezTo>
                <a:cubicBezTo>
                  <a:pt x="0" y="31"/>
                  <a:pt x="0" y="31"/>
                  <a:pt x="0" y="31"/>
                </a:cubicBezTo>
                <a:cubicBezTo>
                  <a:pt x="0" y="14"/>
                  <a:pt x="13" y="0"/>
                  <a:pt x="30" y="0"/>
                </a:cubicBezTo>
                <a:close/>
              </a:path>
            </a:pathLst>
          </a:custGeom>
          <a:noFill/>
          <a:ln>
            <a:solidFill>
              <a:srgbClr val="FFE55F"/>
            </a:solidFill>
          </a:ln>
        </p:spPr>
        <p:txBody>
          <a:bodyPr vert="horz" wrap="square" lIns="91440" tIns="45720" rIns="91440" bIns="45720" numCol="1" anchor="t" anchorCtr="0" compatLnSpc="1"/>
          <a:lstStyle/>
          <a:p>
            <a:endParaRPr lang="en-US"/>
          </a:p>
        </p:txBody>
      </p:sp>
      <p:sp>
        <p:nvSpPr>
          <p:cNvPr id="61" name="Freeform 6"/>
          <p:cNvSpPr/>
          <p:nvPr/>
        </p:nvSpPr>
        <p:spPr bwMode="auto">
          <a:xfrm flipH="1">
            <a:off x="6396782" y="3506366"/>
            <a:ext cx="2035365" cy="1075323"/>
          </a:xfrm>
          <a:custGeom>
            <a:avLst/>
            <a:gdLst>
              <a:gd name="T0" fmla="*/ 30 w 909"/>
              <a:gd name="T1" fmla="*/ 0 h 480"/>
              <a:gd name="T2" fmla="*/ 732 w 909"/>
              <a:gd name="T3" fmla="*/ 0 h 480"/>
              <a:gd name="T4" fmla="*/ 762 w 909"/>
              <a:gd name="T5" fmla="*/ 0 h 480"/>
              <a:gd name="T6" fmla="*/ 767 w 909"/>
              <a:gd name="T7" fmla="*/ 0 h 480"/>
              <a:gd name="T8" fmla="*/ 909 w 909"/>
              <a:gd name="T9" fmla="*/ 2 h 480"/>
              <a:gd name="T10" fmla="*/ 792 w 909"/>
              <a:gd name="T11" fmla="*/ 117 h 480"/>
              <a:gd name="T12" fmla="*/ 792 w 909"/>
              <a:gd name="T13" fmla="*/ 450 h 480"/>
              <a:gd name="T14" fmla="*/ 762 w 909"/>
              <a:gd name="T15" fmla="*/ 480 h 480"/>
              <a:gd name="T16" fmla="*/ 30 w 909"/>
              <a:gd name="T17" fmla="*/ 480 h 480"/>
              <a:gd name="T18" fmla="*/ 0 w 909"/>
              <a:gd name="T19" fmla="*/ 450 h 480"/>
              <a:gd name="T20" fmla="*/ 0 w 909"/>
              <a:gd name="T21" fmla="*/ 30 h 480"/>
              <a:gd name="T22" fmla="*/ 30 w 909"/>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9" h="480">
                <a:moveTo>
                  <a:pt x="30" y="0"/>
                </a:moveTo>
                <a:cubicBezTo>
                  <a:pt x="732" y="0"/>
                  <a:pt x="732" y="0"/>
                  <a:pt x="732" y="0"/>
                </a:cubicBezTo>
                <a:cubicBezTo>
                  <a:pt x="762" y="0"/>
                  <a:pt x="762" y="0"/>
                  <a:pt x="762" y="0"/>
                </a:cubicBezTo>
                <a:cubicBezTo>
                  <a:pt x="764" y="0"/>
                  <a:pt x="765" y="0"/>
                  <a:pt x="767" y="0"/>
                </a:cubicBezTo>
                <a:cubicBezTo>
                  <a:pt x="909" y="2"/>
                  <a:pt x="909" y="2"/>
                  <a:pt x="909" y="2"/>
                </a:cubicBezTo>
                <a:cubicBezTo>
                  <a:pt x="792" y="117"/>
                  <a:pt x="792" y="117"/>
                  <a:pt x="792" y="117"/>
                </a:cubicBezTo>
                <a:cubicBezTo>
                  <a:pt x="792" y="450"/>
                  <a:pt x="792" y="450"/>
                  <a:pt x="792" y="450"/>
                </a:cubicBezTo>
                <a:cubicBezTo>
                  <a:pt x="792" y="466"/>
                  <a:pt x="779" y="480"/>
                  <a:pt x="762" y="480"/>
                </a:cubicBezTo>
                <a:cubicBezTo>
                  <a:pt x="30" y="480"/>
                  <a:pt x="30" y="480"/>
                  <a:pt x="30" y="480"/>
                </a:cubicBezTo>
                <a:cubicBezTo>
                  <a:pt x="13" y="480"/>
                  <a:pt x="0" y="466"/>
                  <a:pt x="0" y="450"/>
                </a:cubicBezTo>
                <a:cubicBezTo>
                  <a:pt x="0" y="30"/>
                  <a:pt x="0" y="30"/>
                  <a:pt x="0" y="30"/>
                </a:cubicBezTo>
                <a:cubicBezTo>
                  <a:pt x="0" y="14"/>
                  <a:pt x="13" y="0"/>
                  <a:pt x="30" y="0"/>
                </a:cubicBezTo>
                <a:close/>
              </a:path>
            </a:pathLst>
          </a:custGeom>
          <a:solidFill>
            <a:srgbClr val="EA545D"/>
          </a:solidFill>
          <a:ln>
            <a:noFill/>
          </a:ln>
        </p:spPr>
        <p:txBody>
          <a:bodyPr vert="horz" wrap="square" lIns="91440" tIns="45720" rIns="91440" bIns="45720" numCol="1" anchor="t" anchorCtr="0" compatLnSpc="1"/>
          <a:lstStyle/>
          <a:p>
            <a:endParaRPr lang="en-US"/>
          </a:p>
        </p:txBody>
      </p:sp>
      <p:sp>
        <p:nvSpPr>
          <p:cNvPr id="63" name="Freeform 6"/>
          <p:cNvSpPr/>
          <p:nvPr/>
        </p:nvSpPr>
        <p:spPr bwMode="auto">
          <a:xfrm flipH="1" flipV="1">
            <a:off x="6396782" y="915566"/>
            <a:ext cx="2035365" cy="1075323"/>
          </a:xfrm>
          <a:custGeom>
            <a:avLst/>
            <a:gdLst>
              <a:gd name="T0" fmla="*/ 30 w 909"/>
              <a:gd name="T1" fmla="*/ 0 h 480"/>
              <a:gd name="T2" fmla="*/ 732 w 909"/>
              <a:gd name="T3" fmla="*/ 0 h 480"/>
              <a:gd name="T4" fmla="*/ 762 w 909"/>
              <a:gd name="T5" fmla="*/ 0 h 480"/>
              <a:gd name="T6" fmla="*/ 767 w 909"/>
              <a:gd name="T7" fmla="*/ 0 h 480"/>
              <a:gd name="T8" fmla="*/ 909 w 909"/>
              <a:gd name="T9" fmla="*/ 2 h 480"/>
              <a:gd name="T10" fmla="*/ 792 w 909"/>
              <a:gd name="T11" fmla="*/ 117 h 480"/>
              <a:gd name="T12" fmla="*/ 792 w 909"/>
              <a:gd name="T13" fmla="*/ 450 h 480"/>
              <a:gd name="T14" fmla="*/ 762 w 909"/>
              <a:gd name="T15" fmla="*/ 480 h 480"/>
              <a:gd name="T16" fmla="*/ 30 w 909"/>
              <a:gd name="T17" fmla="*/ 480 h 480"/>
              <a:gd name="T18" fmla="*/ 0 w 909"/>
              <a:gd name="T19" fmla="*/ 450 h 480"/>
              <a:gd name="T20" fmla="*/ 0 w 909"/>
              <a:gd name="T21" fmla="*/ 30 h 480"/>
              <a:gd name="T22" fmla="*/ 30 w 909"/>
              <a:gd name="T23"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9" h="480">
                <a:moveTo>
                  <a:pt x="30" y="0"/>
                </a:moveTo>
                <a:cubicBezTo>
                  <a:pt x="732" y="0"/>
                  <a:pt x="732" y="0"/>
                  <a:pt x="732" y="0"/>
                </a:cubicBezTo>
                <a:cubicBezTo>
                  <a:pt x="762" y="0"/>
                  <a:pt x="762" y="0"/>
                  <a:pt x="762" y="0"/>
                </a:cubicBezTo>
                <a:cubicBezTo>
                  <a:pt x="764" y="0"/>
                  <a:pt x="765" y="0"/>
                  <a:pt x="767" y="0"/>
                </a:cubicBezTo>
                <a:cubicBezTo>
                  <a:pt x="909" y="2"/>
                  <a:pt x="909" y="2"/>
                  <a:pt x="909" y="2"/>
                </a:cubicBezTo>
                <a:cubicBezTo>
                  <a:pt x="792" y="117"/>
                  <a:pt x="792" y="117"/>
                  <a:pt x="792" y="117"/>
                </a:cubicBezTo>
                <a:cubicBezTo>
                  <a:pt x="792" y="450"/>
                  <a:pt x="792" y="450"/>
                  <a:pt x="792" y="450"/>
                </a:cubicBezTo>
                <a:cubicBezTo>
                  <a:pt x="792" y="466"/>
                  <a:pt x="779" y="480"/>
                  <a:pt x="762" y="480"/>
                </a:cubicBezTo>
                <a:cubicBezTo>
                  <a:pt x="30" y="480"/>
                  <a:pt x="30" y="480"/>
                  <a:pt x="30" y="480"/>
                </a:cubicBezTo>
                <a:cubicBezTo>
                  <a:pt x="13" y="480"/>
                  <a:pt x="0" y="466"/>
                  <a:pt x="0" y="450"/>
                </a:cubicBezTo>
                <a:cubicBezTo>
                  <a:pt x="0" y="30"/>
                  <a:pt x="0" y="30"/>
                  <a:pt x="0" y="30"/>
                </a:cubicBezTo>
                <a:cubicBezTo>
                  <a:pt x="0" y="14"/>
                  <a:pt x="13" y="0"/>
                  <a:pt x="30" y="0"/>
                </a:cubicBezTo>
                <a:close/>
              </a:path>
            </a:pathLst>
          </a:custGeom>
          <a:solidFill>
            <a:srgbClr val="03B8DF"/>
          </a:solidFill>
          <a:ln>
            <a:noFill/>
          </a:ln>
        </p:spPr>
        <p:txBody>
          <a:bodyPr vert="horz" wrap="square" lIns="91440" tIns="45720" rIns="91440" bIns="45720" numCol="1" anchor="t" anchorCtr="0" compatLnSpc="1"/>
          <a:lstStyle/>
          <a:p>
            <a:endParaRPr lang="en-US"/>
          </a:p>
        </p:txBody>
      </p:sp>
      <p:sp>
        <p:nvSpPr>
          <p:cNvPr id="69" name="矩形 68"/>
          <p:cNvSpPr/>
          <p:nvPr/>
        </p:nvSpPr>
        <p:spPr>
          <a:xfrm>
            <a:off x="611560" y="1275606"/>
            <a:ext cx="1607019" cy="369332"/>
          </a:xfrm>
          <a:prstGeom prst="rect">
            <a:avLst/>
          </a:prstGeom>
        </p:spPr>
        <p:txBody>
          <a:bodyPr wrap="square">
            <a:spAutoFit/>
          </a:bodyPr>
          <a:lstStyle/>
          <a:p>
            <a:pPr eaLnBrk="0" hangingPunct="0"/>
            <a:r>
              <a:rPr lang="zh-CN" altLang="en-US" sz="900" dirty="0">
                <a:solidFill>
                  <a:srgbClr val="FFFFFF"/>
                </a:solidFill>
                <a:latin typeface="微软雅黑" panose="020B0503020204020204" pitchFamily="34" charset="-122"/>
                <a:ea typeface="微软雅黑" panose="020B0503020204020204" pitchFamily="34" charset="-122"/>
              </a:rPr>
              <a:t>工作仓库区（或本地</a:t>
            </a:r>
            <a:r>
              <a:rPr lang="zh-CN" altLang="en-US" sz="900" dirty="0" smtClean="0">
                <a:solidFill>
                  <a:srgbClr val="FFFFFF"/>
                </a:solidFill>
                <a:latin typeface="微软雅黑" panose="020B0503020204020204" pitchFamily="34" charset="-122"/>
                <a:ea typeface="微软雅黑" panose="020B0503020204020204" pitchFamily="34" charset="-122"/>
              </a:rPr>
              <a:t>仓库</a:t>
            </a:r>
            <a:r>
              <a:rPr lang="en-US" altLang="zh-CN" sz="900" dirty="0">
                <a:solidFill>
                  <a:srgbClr val="FFFFFF"/>
                </a:solidFill>
                <a:latin typeface="微软雅黑" panose="020B0503020204020204" pitchFamily="34" charset="-122"/>
                <a:ea typeface="微软雅黑" panose="020B0503020204020204" pitchFamily="34" charset="-122"/>
              </a:rPr>
              <a:t>)</a:t>
            </a:r>
            <a:endParaRPr lang="en-US" altLang="zh-CN" sz="900" dirty="0">
              <a:solidFill>
                <a:srgbClr val="FFFFFF"/>
              </a:solidFill>
              <a:latin typeface="微软雅黑" panose="020B0503020204020204" pitchFamily="34" charset="-122"/>
              <a:ea typeface="微软雅黑" panose="020B0503020204020204" pitchFamily="34" charset="-122"/>
            </a:endParaRPr>
          </a:p>
          <a:p>
            <a:pPr eaLnBrk="0" hangingPunct="0"/>
            <a:r>
              <a:rPr lang="zh-CN" altLang="en-US" sz="900" dirty="0" smtClean="0">
                <a:solidFill>
                  <a:srgbClr val="FFFFFF"/>
                </a:solidFill>
                <a:latin typeface="微软雅黑" panose="020B0503020204020204" pitchFamily="34" charset="-122"/>
                <a:ea typeface="微软雅黑" panose="020B0503020204020204" pitchFamily="34" charset="-122"/>
              </a:rPr>
              <a:t>有</a:t>
            </a:r>
            <a:r>
              <a:rPr lang="zh-CN" altLang="en-US" sz="900" dirty="0">
                <a:solidFill>
                  <a:srgbClr val="FFFFFF"/>
                </a:solidFill>
                <a:latin typeface="微软雅黑" panose="020B0503020204020204" pitchFamily="34" charset="-122"/>
                <a:ea typeface="微软雅黑" panose="020B0503020204020204" pitchFamily="34" charset="-122"/>
              </a:rPr>
              <a:t>你提交到所有版本的数据</a:t>
            </a:r>
            <a:endParaRPr lang="en-US" altLang="zh-CN" sz="900" dirty="0">
              <a:solidFill>
                <a:srgbClr val="FFFFFF"/>
              </a:solidFill>
              <a:latin typeface="微软雅黑" panose="020B0503020204020204" pitchFamily="34" charset="-122"/>
              <a:ea typeface="微软雅黑" panose="020B0503020204020204" pitchFamily="34" charset="-122"/>
            </a:endParaRPr>
          </a:p>
        </p:txBody>
      </p:sp>
      <p:sp>
        <p:nvSpPr>
          <p:cNvPr id="70" name="Rectangle 34"/>
          <p:cNvSpPr>
            <a:spLocks noChangeArrowheads="1"/>
          </p:cNvSpPr>
          <p:nvPr/>
        </p:nvSpPr>
        <p:spPr bwMode="auto">
          <a:xfrm>
            <a:off x="716344" y="1059582"/>
            <a:ext cx="858377" cy="400110"/>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zh-CN" sz="1300" dirty="0" smtClean="0">
                <a:solidFill>
                  <a:srgbClr val="FFFFFF"/>
                </a:solidFill>
                <a:latin typeface="微软雅黑" panose="020B0503020204020204" pitchFamily="34" charset="-122"/>
                <a:ea typeface="微软雅黑" panose="020B0503020204020204" pitchFamily="34" charset="-122"/>
              </a:rPr>
              <a:t>Repository</a:t>
            </a:r>
            <a:endParaRPr lang="zh-CN" altLang="zh-CN" sz="1300" dirty="0">
              <a:solidFill>
                <a:srgbClr val="FFFFFF"/>
              </a:solidFill>
              <a:latin typeface="微软雅黑" panose="020B0503020204020204" pitchFamily="34" charset="-122"/>
              <a:ea typeface="微软雅黑" panose="020B0503020204020204" pitchFamily="34" charset="-122"/>
            </a:endParaRPr>
          </a:p>
          <a:p>
            <a:pPr lvl="0"/>
            <a:r>
              <a:rPr lang="en-US" altLang="zh-CN" sz="1300" dirty="0" smtClean="0">
                <a:solidFill>
                  <a:srgbClr val="FFFFFF"/>
                </a:solidFill>
                <a:latin typeface="微软雅黑" panose="020B0503020204020204" pitchFamily="34" charset="-122"/>
                <a:ea typeface="微软雅黑" panose="020B0503020204020204" pitchFamily="34" charset="-122"/>
              </a:rPr>
              <a:t> </a:t>
            </a:r>
            <a:endParaRPr lang="zh-CN" altLang="zh-CN" sz="1300" dirty="0">
              <a:solidFill>
                <a:srgbClr val="FFFFFF"/>
              </a:solidFill>
              <a:latin typeface="微软雅黑" panose="020B0503020204020204" pitchFamily="34" charset="-122"/>
              <a:ea typeface="微软雅黑" panose="020B0503020204020204" pitchFamily="34" charset="-122"/>
            </a:endParaRPr>
          </a:p>
        </p:txBody>
      </p:sp>
      <p:sp>
        <p:nvSpPr>
          <p:cNvPr id="71" name="矩形 70"/>
          <p:cNvSpPr/>
          <p:nvPr/>
        </p:nvSpPr>
        <p:spPr>
          <a:xfrm>
            <a:off x="683568" y="3867894"/>
            <a:ext cx="1512167" cy="646331"/>
          </a:xfrm>
          <a:prstGeom prst="rect">
            <a:avLst/>
          </a:prstGeom>
        </p:spPr>
        <p:txBody>
          <a:bodyPr wrap="square">
            <a:spAutoFit/>
          </a:bodyPr>
          <a:lstStyle/>
          <a:p>
            <a:r>
              <a:rPr lang="zh-CN" altLang="en-US" sz="900" dirty="0" smtClean="0">
                <a:solidFill>
                  <a:schemeClr val="bg1"/>
                </a:solidFill>
                <a:latin typeface="微软雅黑" panose="020B0503020204020204" pitchFamily="34" charset="-122"/>
                <a:ea typeface="微软雅黑" panose="020B0503020204020204" pitchFamily="34" charset="-122"/>
              </a:rPr>
              <a:t>暂</a:t>
            </a:r>
            <a:r>
              <a:rPr lang="zh-CN" altLang="en-US" sz="900" dirty="0">
                <a:solidFill>
                  <a:schemeClr val="bg1"/>
                </a:solidFill>
                <a:latin typeface="微软雅黑" panose="020B0503020204020204" pitchFamily="34" charset="-122"/>
                <a:ea typeface="微软雅黑" panose="020B0503020204020204" pitchFamily="34" charset="-122"/>
              </a:rPr>
              <a:t>存区，用于临时存放你的改动，它只是一个文件，</a:t>
            </a:r>
            <a:endParaRPr lang="en-US" altLang="zh-CN" sz="900" dirty="0">
              <a:solidFill>
                <a:schemeClr val="bg1"/>
              </a:solidFill>
              <a:latin typeface="微软雅黑" panose="020B0503020204020204" pitchFamily="34" charset="-122"/>
              <a:ea typeface="微软雅黑" panose="020B0503020204020204" pitchFamily="34" charset="-122"/>
            </a:endParaRPr>
          </a:p>
          <a:p>
            <a:r>
              <a:rPr lang="zh-CN" altLang="en-US" sz="900" dirty="0">
                <a:solidFill>
                  <a:schemeClr val="bg1"/>
                </a:solidFill>
                <a:latin typeface="微软雅黑" panose="020B0503020204020204" pitchFamily="34" charset="-122"/>
                <a:ea typeface="微软雅黑" panose="020B0503020204020204" pitchFamily="34" charset="-122"/>
              </a:rPr>
              <a:t>保存即将提交到文件列表信息</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72" name="Rectangle 34"/>
          <p:cNvSpPr>
            <a:spLocks noChangeArrowheads="1"/>
          </p:cNvSpPr>
          <p:nvPr/>
        </p:nvSpPr>
        <p:spPr bwMode="auto">
          <a:xfrm>
            <a:off x="788352" y="3651870"/>
            <a:ext cx="956031" cy="200055"/>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1300" dirty="0" smtClean="0">
                <a:solidFill>
                  <a:srgbClr val="FFFFFF"/>
                </a:solidFill>
                <a:latin typeface="微软雅黑" panose="020B0503020204020204" pitchFamily="34" charset="-122"/>
                <a:ea typeface="微软雅黑" panose="020B0503020204020204" pitchFamily="34" charset="-122"/>
              </a:rPr>
              <a:t>Index/Stage</a:t>
            </a:r>
            <a:endParaRPr lang="zh-CN" altLang="zh-CN" sz="1300" dirty="0">
              <a:solidFill>
                <a:srgbClr val="FFFFFF"/>
              </a:solidFill>
              <a:latin typeface="微软雅黑" panose="020B0503020204020204" pitchFamily="34" charset="-122"/>
              <a:ea typeface="微软雅黑" panose="020B0503020204020204" pitchFamily="34" charset="-122"/>
            </a:endParaRPr>
          </a:p>
        </p:txBody>
      </p:sp>
      <p:sp>
        <p:nvSpPr>
          <p:cNvPr id="73" name="矩形 72"/>
          <p:cNvSpPr/>
          <p:nvPr/>
        </p:nvSpPr>
        <p:spPr>
          <a:xfrm>
            <a:off x="6748628" y="1275606"/>
            <a:ext cx="1587661" cy="646331"/>
          </a:xfrm>
          <a:prstGeom prst="rect">
            <a:avLst/>
          </a:prstGeom>
        </p:spPr>
        <p:txBody>
          <a:bodyPr wrap="square">
            <a:spAutoFit/>
          </a:bodyPr>
          <a:lstStyle/>
          <a:p>
            <a:r>
              <a:rPr lang="zh-CN" altLang="en-US" sz="900" dirty="0" smtClean="0">
                <a:solidFill>
                  <a:schemeClr val="bg1"/>
                </a:solidFill>
                <a:latin typeface="微软雅黑" panose="020B0503020204020204" pitchFamily="34" charset="-122"/>
                <a:ea typeface="微软雅黑" panose="020B0503020204020204" pitchFamily="34" charset="-122"/>
              </a:rPr>
              <a:t>远程</a:t>
            </a:r>
            <a:r>
              <a:rPr lang="zh-CN" altLang="en-US" sz="900" dirty="0">
                <a:solidFill>
                  <a:schemeClr val="bg1"/>
                </a:solidFill>
                <a:latin typeface="微软雅黑" panose="020B0503020204020204" pitchFamily="34" charset="-122"/>
                <a:ea typeface="微软雅黑" panose="020B0503020204020204" pitchFamily="34" charset="-122"/>
              </a:rPr>
              <a:t>仓库，托管代码的服务器，可以简单的认为是你项目组中</a:t>
            </a:r>
            <a:r>
              <a:rPr lang="zh-CN" altLang="en-US" sz="900" dirty="0" smtClean="0">
                <a:solidFill>
                  <a:schemeClr val="bg1"/>
                </a:solidFill>
                <a:latin typeface="微软雅黑" panose="020B0503020204020204" pitchFamily="34" charset="-122"/>
                <a:ea typeface="微软雅黑" panose="020B0503020204020204" pitchFamily="34" charset="-122"/>
              </a:rPr>
              <a:t>的一</a:t>
            </a:r>
            <a:r>
              <a:rPr lang="zh-CN" altLang="en-US" sz="900" dirty="0" smtClean="0">
                <a:solidFill>
                  <a:schemeClr val="bg1"/>
                </a:solidFill>
                <a:latin typeface="微软雅黑" panose="020B0503020204020204" pitchFamily="34" charset="-122"/>
                <a:ea typeface="微软雅黑" panose="020B0503020204020204" pitchFamily="34" charset="-122"/>
              </a:rPr>
              <a:t>台</a:t>
            </a:r>
            <a:r>
              <a:rPr lang="zh-CN" altLang="en-US" sz="900" dirty="0">
                <a:solidFill>
                  <a:schemeClr val="bg1"/>
                </a:solidFill>
                <a:latin typeface="微软雅黑" panose="020B0503020204020204" pitchFamily="34" charset="-122"/>
                <a:ea typeface="微软雅黑" panose="020B0503020204020204" pitchFamily="34" charset="-122"/>
              </a:rPr>
              <a:t>服务器</a:t>
            </a:r>
            <a:r>
              <a:rPr lang="zh-CN" altLang="en-US" sz="900" dirty="0" smtClean="0">
                <a:solidFill>
                  <a:schemeClr val="bg1"/>
                </a:solidFill>
                <a:latin typeface="微软雅黑" panose="020B0503020204020204" pitchFamily="34" charset="-122"/>
                <a:ea typeface="微软雅黑" panose="020B0503020204020204" pitchFamily="34" charset="-122"/>
              </a:rPr>
              <a:t>用于</a:t>
            </a:r>
            <a:r>
              <a:rPr lang="zh-CN" altLang="en-US" sz="900" dirty="0">
                <a:solidFill>
                  <a:schemeClr val="bg1"/>
                </a:solidFill>
                <a:latin typeface="微软雅黑" panose="020B0503020204020204" pitchFamily="34" charset="-122"/>
                <a:ea typeface="微软雅黑" panose="020B0503020204020204" pitchFamily="34" charset="-122"/>
              </a:rPr>
              <a:t>远程数据交换</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74" name="Rectangle 34"/>
          <p:cNvSpPr>
            <a:spLocks noChangeArrowheads="1"/>
          </p:cNvSpPr>
          <p:nvPr/>
        </p:nvSpPr>
        <p:spPr bwMode="auto">
          <a:xfrm>
            <a:off x="6853412" y="1059582"/>
            <a:ext cx="615490" cy="200055"/>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1300" dirty="0" smtClean="0">
                <a:solidFill>
                  <a:srgbClr val="FFFFFF"/>
                </a:solidFill>
                <a:latin typeface="微软雅黑" panose="020B0503020204020204" pitchFamily="34" charset="-122"/>
                <a:ea typeface="微软雅黑" panose="020B0503020204020204" pitchFamily="34" charset="-122"/>
              </a:rPr>
              <a:t>Remote</a:t>
            </a:r>
            <a:endParaRPr lang="zh-CN" altLang="zh-CN" sz="1300" dirty="0">
              <a:solidFill>
                <a:srgbClr val="FFFFFF"/>
              </a:solidFill>
              <a:latin typeface="微软雅黑" panose="020B0503020204020204" pitchFamily="34" charset="-122"/>
              <a:ea typeface="微软雅黑" panose="020B0503020204020204" pitchFamily="34" charset="-122"/>
            </a:endParaRPr>
          </a:p>
        </p:txBody>
      </p:sp>
      <p:sp>
        <p:nvSpPr>
          <p:cNvPr id="75" name="矩形 74"/>
          <p:cNvSpPr/>
          <p:nvPr/>
        </p:nvSpPr>
        <p:spPr>
          <a:xfrm>
            <a:off x="6771472" y="3867894"/>
            <a:ext cx="1512167" cy="369332"/>
          </a:xfrm>
          <a:prstGeom prst="rect">
            <a:avLst/>
          </a:prstGeom>
        </p:spPr>
        <p:txBody>
          <a:bodyPr wrap="square">
            <a:spAutoFit/>
          </a:bodyPr>
          <a:lstStyle/>
          <a:p>
            <a:r>
              <a:rPr lang="zh-CN" altLang="en-US" sz="900" dirty="0">
                <a:solidFill>
                  <a:schemeClr val="bg1"/>
                </a:solidFill>
                <a:latin typeface="微软雅黑" panose="020B0503020204020204" pitchFamily="34" charset="-122"/>
                <a:ea typeface="微软雅黑" panose="020B0503020204020204" pitchFamily="34" charset="-122"/>
              </a:rPr>
              <a:t>工作区，平时存放项目代码的地方</a:t>
            </a:r>
            <a:endParaRPr lang="en-US" altLang="zh-CN" sz="900" dirty="0">
              <a:solidFill>
                <a:schemeClr val="bg1"/>
              </a:solidFill>
              <a:latin typeface="微软雅黑" panose="020B0503020204020204" pitchFamily="34" charset="-122"/>
              <a:ea typeface="微软雅黑" panose="020B0503020204020204" pitchFamily="34" charset="-122"/>
            </a:endParaRPr>
          </a:p>
        </p:txBody>
      </p:sp>
      <p:sp>
        <p:nvSpPr>
          <p:cNvPr id="76" name="Rectangle 34"/>
          <p:cNvSpPr>
            <a:spLocks noChangeArrowheads="1"/>
          </p:cNvSpPr>
          <p:nvPr/>
        </p:nvSpPr>
        <p:spPr bwMode="auto">
          <a:xfrm>
            <a:off x="6876256" y="3651870"/>
            <a:ext cx="1112612" cy="200055"/>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1300" dirty="0">
                <a:solidFill>
                  <a:srgbClr val="FFFFFF"/>
                </a:solidFill>
                <a:latin typeface="微软雅黑" panose="020B0503020204020204" pitchFamily="34" charset="-122"/>
                <a:ea typeface="微软雅黑" panose="020B0503020204020204" pitchFamily="34" charset="-122"/>
              </a:rPr>
              <a:t>Working Tree </a:t>
            </a:r>
            <a:endParaRPr lang="zh-CN" altLang="zh-CN" sz="1300" dirty="0">
              <a:solidFill>
                <a:srgbClr val="FFFFFF"/>
              </a:solidFill>
              <a:latin typeface="微软雅黑" panose="020B0503020204020204" pitchFamily="34" charset="-122"/>
              <a:ea typeface="微软雅黑" panose="020B0503020204020204" pitchFamily="34" charset="-122"/>
            </a:endParaRPr>
          </a:p>
        </p:txBody>
      </p:sp>
      <p:sp>
        <p:nvSpPr>
          <p:cNvPr id="77" name="矩形 76"/>
          <p:cNvSpPr/>
          <p:nvPr/>
        </p:nvSpPr>
        <p:spPr>
          <a:xfrm>
            <a:off x="539552" y="2571750"/>
            <a:ext cx="1512167" cy="507831"/>
          </a:xfrm>
          <a:prstGeom prst="rect">
            <a:avLst/>
          </a:prstGeom>
        </p:spPr>
        <p:txBody>
          <a:bodyPr wrap="square">
            <a:spAutoFit/>
          </a:bodyPr>
          <a:lstStyle/>
          <a:p>
            <a:r>
              <a:rPr lang="zh-CN" altLang="en-US" sz="900" dirty="0" smtClean="0">
                <a:solidFill>
                  <a:srgbClr val="EA545D"/>
                </a:solidFill>
                <a:latin typeface="微软雅黑" panose="020B0503020204020204" pitchFamily="34" charset="-122"/>
                <a:ea typeface="微软雅黑" panose="020B0503020204020204" pitchFamily="34" charset="-122"/>
              </a:rPr>
              <a:t>暂存放</a:t>
            </a:r>
            <a:r>
              <a:rPr lang="en-US" altLang="zh-CN" sz="900" dirty="0" err="1" smtClean="0">
                <a:solidFill>
                  <a:srgbClr val="EA545D"/>
                </a:solidFill>
                <a:latin typeface="微软雅黑" panose="020B0503020204020204" pitchFamily="34" charset="-122"/>
                <a:ea typeface="微软雅黑" panose="020B0503020204020204" pitchFamily="34" charset="-122"/>
              </a:rPr>
              <a:t>Git</a:t>
            </a:r>
            <a:r>
              <a:rPr lang="zh-CN" altLang="en-US" sz="900" dirty="0" smtClean="0">
                <a:solidFill>
                  <a:srgbClr val="EA545D"/>
                </a:solidFill>
                <a:latin typeface="微软雅黑" panose="020B0503020204020204" pitchFamily="34" charset="-122"/>
                <a:ea typeface="微软雅黑" panose="020B0503020204020204" pitchFamily="34" charset="-122"/>
              </a:rPr>
              <a:t>管理信息的目录，初始化仓库的时候自动创建</a:t>
            </a:r>
            <a:endParaRPr lang="en-US" altLang="zh-CN" sz="900" dirty="0">
              <a:solidFill>
                <a:srgbClr val="EA545D"/>
              </a:solidFill>
              <a:latin typeface="微软雅黑" panose="020B0503020204020204" pitchFamily="34" charset="-122"/>
              <a:ea typeface="微软雅黑" panose="020B0503020204020204" pitchFamily="34" charset="-122"/>
            </a:endParaRPr>
          </a:p>
        </p:txBody>
      </p:sp>
      <p:sp>
        <p:nvSpPr>
          <p:cNvPr id="78" name="Rectangle 34"/>
          <p:cNvSpPr>
            <a:spLocks noChangeArrowheads="1"/>
          </p:cNvSpPr>
          <p:nvPr/>
        </p:nvSpPr>
        <p:spPr bwMode="auto">
          <a:xfrm>
            <a:off x="644336" y="2355726"/>
            <a:ext cx="270908" cy="200055"/>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1300" dirty="0" smtClean="0">
                <a:solidFill>
                  <a:srgbClr val="EA545D"/>
                </a:solidFill>
                <a:latin typeface="微软雅黑" panose="020B0503020204020204" pitchFamily="34" charset="-122"/>
                <a:ea typeface="微软雅黑" panose="020B0503020204020204" pitchFamily="34" charset="-122"/>
              </a:rPr>
              <a:t>.</a:t>
            </a:r>
            <a:r>
              <a:rPr lang="en-US" altLang="zh-CN" sz="1300" dirty="0" err="1" smtClean="0">
                <a:solidFill>
                  <a:srgbClr val="EA545D"/>
                </a:solidFill>
                <a:latin typeface="微软雅黑" panose="020B0503020204020204" pitchFamily="34" charset="-122"/>
                <a:ea typeface="微软雅黑" panose="020B0503020204020204" pitchFamily="34" charset="-122"/>
              </a:rPr>
              <a:t>Git</a:t>
            </a:r>
            <a:endParaRPr lang="zh-CN" altLang="zh-CN" sz="1300" dirty="0">
              <a:solidFill>
                <a:srgbClr val="EA545D"/>
              </a:solidFill>
              <a:latin typeface="微软雅黑" panose="020B0503020204020204" pitchFamily="34" charset="-122"/>
              <a:ea typeface="微软雅黑" panose="020B0503020204020204" pitchFamily="34" charset="-122"/>
            </a:endParaRPr>
          </a:p>
        </p:txBody>
      </p:sp>
      <p:sp>
        <p:nvSpPr>
          <p:cNvPr id="79" name="矩形 78"/>
          <p:cNvSpPr/>
          <p:nvPr/>
        </p:nvSpPr>
        <p:spPr>
          <a:xfrm>
            <a:off x="6948264" y="2571750"/>
            <a:ext cx="1512167" cy="230832"/>
          </a:xfrm>
          <a:prstGeom prst="rect">
            <a:avLst/>
          </a:prstGeom>
        </p:spPr>
        <p:txBody>
          <a:bodyPr wrap="square">
            <a:spAutoFit/>
          </a:bodyPr>
          <a:lstStyle/>
          <a:p>
            <a:r>
              <a:rPr lang="zh-CN" altLang="en-US" sz="900" dirty="0" smtClean="0">
                <a:solidFill>
                  <a:srgbClr val="EA545D"/>
                </a:solidFill>
                <a:latin typeface="微软雅黑" panose="020B0503020204020204" pitchFamily="34" charset="-122"/>
                <a:ea typeface="微软雅黑" panose="020B0503020204020204" pitchFamily="34" charset="-122"/>
              </a:rPr>
              <a:t>指针</a:t>
            </a:r>
            <a:r>
              <a:rPr lang="zh-CN" altLang="en-US" sz="900" dirty="0">
                <a:solidFill>
                  <a:srgbClr val="EA545D"/>
                </a:solidFill>
                <a:latin typeface="微软雅黑" panose="020B0503020204020204" pitchFamily="34" charset="-122"/>
                <a:ea typeface="微软雅黑" panose="020B0503020204020204" pitchFamily="34" charset="-122"/>
              </a:rPr>
              <a:t>，指向当前分支</a:t>
            </a:r>
            <a:endParaRPr lang="en-US" altLang="zh-CN" sz="900" dirty="0">
              <a:solidFill>
                <a:srgbClr val="EA545D"/>
              </a:solidFill>
              <a:latin typeface="微软雅黑" panose="020B0503020204020204" pitchFamily="34" charset="-122"/>
              <a:ea typeface="微软雅黑" panose="020B0503020204020204" pitchFamily="34" charset="-122"/>
            </a:endParaRPr>
          </a:p>
        </p:txBody>
      </p:sp>
      <p:sp>
        <p:nvSpPr>
          <p:cNvPr id="80" name="Rectangle 34"/>
          <p:cNvSpPr>
            <a:spLocks noChangeArrowheads="1"/>
          </p:cNvSpPr>
          <p:nvPr/>
        </p:nvSpPr>
        <p:spPr bwMode="auto">
          <a:xfrm>
            <a:off x="7053048" y="2355726"/>
            <a:ext cx="464166" cy="200055"/>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1300" dirty="0" smtClean="0">
                <a:solidFill>
                  <a:srgbClr val="EA545D"/>
                </a:solidFill>
                <a:latin typeface="微软雅黑" panose="020B0503020204020204" pitchFamily="34" charset="-122"/>
                <a:ea typeface="微软雅黑" panose="020B0503020204020204" pitchFamily="34" charset="-122"/>
              </a:rPr>
              <a:t>HEAD</a:t>
            </a:r>
            <a:endParaRPr lang="zh-CN" altLang="zh-CN" sz="1300" dirty="0">
              <a:solidFill>
                <a:srgbClr val="EA545D"/>
              </a:solidFill>
              <a:latin typeface="微软雅黑" panose="020B0503020204020204" pitchFamily="34" charset="-122"/>
              <a:ea typeface="微软雅黑" panose="020B0503020204020204" pitchFamily="34" charset="-122"/>
            </a:endParaRPr>
          </a:p>
        </p:txBody>
      </p:sp>
      <p:pic>
        <p:nvPicPr>
          <p:cNvPr id="26" name="图片 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0425" y="1387486"/>
            <a:ext cx="3849201" cy="2621293"/>
          </a:xfrm>
          <a:prstGeom prst="rect">
            <a:avLst/>
          </a:prstGeom>
        </p:spPr>
      </p:pic>
      <p:sp>
        <p:nvSpPr>
          <p:cNvPr id="27"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err="1" smtClean="0"/>
              <a:t>Git</a:t>
            </a:r>
            <a:r>
              <a:rPr lang="zh-CN" altLang="en-US" dirty="0" smtClean="0"/>
              <a:t>的概念</a:t>
            </a:r>
          </a:p>
        </p:txBody>
      </p:sp>
    </p:spTree>
    <p:extLst>
      <p:ext uri="{BB962C8B-B14F-4D97-AF65-F5344CB8AC3E}">
        <p14:creationId xmlns:p14="http://schemas.microsoft.com/office/powerpoint/2010/main" val="4186020485"/>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 2"/>
          <p:cNvGrpSpPr/>
          <p:nvPr/>
        </p:nvGrpSpPr>
        <p:grpSpPr>
          <a:xfrm>
            <a:off x="780628" y="961706"/>
            <a:ext cx="3720886" cy="3433266"/>
            <a:chOff x="518824" y="843558"/>
            <a:chExt cx="3976976" cy="3669562"/>
          </a:xfrm>
        </p:grpSpPr>
        <p:sp>
          <p:nvSpPr>
            <p:cNvPr id="17" name="Rectangle 3"/>
            <p:cNvSpPr/>
            <p:nvPr/>
          </p:nvSpPr>
          <p:spPr>
            <a:xfrm>
              <a:off x="529505" y="843558"/>
              <a:ext cx="3966295" cy="1307362"/>
            </a:xfrm>
            <a:prstGeom prst="rect">
              <a:avLst/>
            </a:prstGeom>
            <a:solidFill>
              <a:srgbClr val="EA54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83D4C"/>
                </a:solidFill>
              </a:endParaRPr>
            </a:p>
          </p:txBody>
        </p:sp>
        <p:sp>
          <p:nvSpPr>
            <p:cNvPr id="19" name="Oval 5"/>
            <p:cNvSpPr/>
            <p:nvPr/>
          </p:nvSpPr>
          <p:spPr>
            <a:xfrm>
              <a:off x="518824" y="2379520"/>
              <a:ext cx="541585" cy="544692"/>
            </a:xfrm>
            <a:prstGeom prst="ellipse">
              <a:avLst/>
            </a:prstGeom>
            <a:solidFill>
              <a:srgbClr val="EA545D"/>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1" name="Oval 11"/>
            <p:cNvSpPr/>
            <p:nvPr/>
          </p:nvSpPr>
          <p:spPr>
            <a:xfrm>
              <a:off x="535856" y="3183092"/>
              <a:ext cx="541585" cy="544692"/>
            </a:xfrm>
            <a:prstGeom prst="ellipse">
              <a:avLst/>
            </a:prstGeom>
            <a:solidFill>
              <a:srgbClr val="FFE55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7" name="Oval 13"/>
            <p:cNvSpPr/>
            <p:nvPr/>
          </p:nvSpPr>
          <p:spPr>
            <a:xfrm>
              <a:off x="535856" y="3968428"/>
              <a:ext cx="541585" cy="544692"/>
            </a:xfrm>
            <a:prstGeom prst="ellipse">
              <a:avLst/>
            </a:prstGeom>
            <a:solidFill>
              <a:srgbClr val="03B8D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8800">
                <a:solidFill>
                  <a:schemeClr val="bg1"/>
                </a:solidFill>
              </a:endParaRPr>
            </a:p>
          </p:txBody>
        </p:sp>
        <p:sp>
          <p:nvSpPr>
            <p:cNvPr id="29" name="Freeform 34"/>
            <p:cNvSpPr/>
            <p:nvPr/>
          </p:nvSpPr>
          <p:spPr bwMode="auto">
            <a:xfrm>
              <a:off x="646052" y="4098811"/>
              <a:ext cx="321193" cy="283927"/>
            </a:xfrm>
            <a:custGeom>
              <a:avLst/>
              <a:gdLst>
                <a:gd name="T0" fmla="*/ 136 w 136"/>
                <a:gd name="T1" fmla="*/ 48 h 120"/>
                <a:gd name="T2" fmla="*/ 68 w 136"/>
                <a:gd name="T3" fmla="*/ 0 h 120"/>
                <a:gd name="T4" fmla="*/ 0 w 136"/>
                <a:gd name="T5" fmla="*/ 48 h 120"/>
                <a:gd name="T6" fmla="*/ 37 w 136"/>
                <a:gd name="T7" fmla="*/ 91 h 120"/>
                <a:gd name="T8" fmla="*/ 22 w 136"/>
                <a:gd name="T9" fmla="*/ 120 h 120"/>
                <a:gd name="T10" fmla="*/ 73 w 136"/>
                <a:gd name="T11" fmla="*/ 96 h 120"/>
                <a:gd name="T12" fmla="*/ 136 w 136"/>
                <a:gd name="T13" fmla="*/ 48 h 120"/>
              </a:gdLst>
              <a:ahLst/>
              <a:cxnLst>
                <a:cxn ang="0">
                  <a:pos x="T0" y="T1"/>
                </a:cxn>
                <a:cxn ang="0">
                  <a:pos x="T2" y="T3"/>
                </a:cxn>
                <a:cxn ang="0">
                  <a:pos x="T4" y="T5"/>
                </a:cxn>
                <a:cxn ang="0">
                  <a:pos x="T6" y="T7"/>
                </a:cxn>
                <a:cxn ang="0">
                  <a:pos x="T8" y="T9"/>
                </a:cxn>
                <a:cxn ang="0">
                  <a:pos x="T10" y="T11"/>
                </a:cxn>
                <a:cxn ang="0">
                  <a:pos x="T12" y="T13"/>
                </a:cxn>
              </a:cxnLst>
              <a:rect l="0" t="0" r="r" b="b"/>
              <a:pathLst>
                <a:path w="136" h="120">
                  <a:moveTo>
                    <a:pt x="136" y="48"/>
                  </a:moveTo>
                  <a:cubicBezTo>
                    <a:pt x="136" y="22"/>
                    <a:pt x="106" y="0"/>
                    <a:pt x="68" y="0"/>
                  </a:cubicBezTo>
                  <a:cubicBezTo>
                    <a:pt x="31" y="0"/>
                    <a:pt x="0" y="22"/>
                    <a:pt x="0" y="48"/>
                  </a:cubicBezTo>
                  <a:cubicBezTo>
                    <a:pt x="0" y="67"/>
                    <a:pt x="15" y="83"/>
                    <a:pt x="37" y="91"/>
                  </a:cubicBezTo>
                  <a:cubicBezTo>
                    <a:pt x="38" y="96"/>
                    <a:pt x="37" y="106"/>
                    <a:pt x="22" y="120"/>
                  </a:cubicBezTo>
                  <a:cubicBezTo>
                    <a:pt x="22" y="120"/>
                    <a:pt x="54" y="111"/>
                    <a:pt x="73" y="96"/>
                  </a:cubicBezTo>
                  <a:cubicBezTo>
                    <a:pt x="108" y="94"/>
                    <a:pt x="136" y="73"/>
                    <a:pt x="136" y="48"/>
                  </a:cubicBezTo>
                  <a:close/>
                </a:path>
              </a:pathLst>
            </a:custGeom>
            <a:solidFill>
              <a:schemeClr val="bg1"/>
            </a:solidFill>
            <a:ln>
              <a:noFill/>
            </a:ln>
          </p:spPr>
          <p:txBody>
            <a:bodyPr vert="horz" wrap="square" lIns="91440" tIns="45720" rIns="91440" bIns="45720" numCol="1" anchor="t" anchorCtr="0" compatLnSpc="1"/>
            <a:lstStyle/>
            <a:p>
              <a:endParaRPr lang="en-US"/>
            </a:p>
          </p:txBody>
        </p:sp>
        <p:grpSp>
          <p:nvGrpSpPr>
            <p:cNvPr id="30" name="Group 16"/>
            <p:cNvGrpSpPr/>
            <p:nvPr/>
          </p:nvGrpSpPr>
          <p:grpSpPr>
            <a:xfrm>
              <a:off x="632382" y="2497127"/>
              <a:ext cx="314468" cy="309477"/>
              <a:chOff x="1587575" y="2265358"/>
              <a:chExt cx="314468" cy="309477"/>
            </a:xfrm>
            <a:solidFill>
              <a:schemeClr val="bg1"/>
            </a:solidFill>
          </p:grpSpPr>
          <p:sp>
            <p:nvSpPr>
              <p:cNvPr id="31" name="Freeform 59"/>
              <p:cNvSpPr>
                <a:spLocks noEditPoints="1"/>
              </p:cNvSpPr>
              <p:nvPr/>
            </p:nvSpPr>
            <p:spPr bwMode="auto">
              <a:xfrm>
                <a:off x="1587575" y="2265358"/>
                <a:ext cx="314468" cy="309477"/>
              </a:xfrm>
              <a:custGeom>
                <a:avLst/>
                <a:gdLst>
                  <a:gd name="T0" fmla="*/ 82 w 95"/>
                  <a:gd name="T1" fmla="*/ 57 h 93"/>
                  <a:gd name="T2" fmla="*/ 95 w 95"/>
                  <a:gd name="T3" fmla="*/ 51 h 93"/>
                  <a:gd name="T4" fmla="*/ 95 w 95"/>
                  <a:gd name="T5" fmla="*/ 41 h 93"/>
                  <a:gd name="T6" fmla="*/ 82 w 95"/>
                  <a:gd name="T7" fmla="*/ 36 h 93"/>
                  <a:gd name="T8" fmla="*/ 80 w 95"/>
                  <a:gd name="T9" fmla="*/ 30 h 93"/>
                  <a:gd name="T10" fmla="*/ 85 w 95"/>
                  <a:gd name="T11" fmla="*/ 17 h 93"/>
                  <a:gd name="T12" fmla="*/ 77 w 95"/>
                  <a:gd name="T13" fmla="*/ 10 h 93"/>
                  <a:gd name="T14" fmla="*/ 64 w 95"/>
                  <a:gd name="T15" fmla="*/ 15 h 93"/>
                  <a:gd name="T16" fmla="*/ 59 w 95"/>
                  <a:gd name="T17" fmla="*/ 13 h 93"/>
                  <a:gd name="T18" fmla="*/ 53 w 95"/>
                  <a:gd name="T19" fmla="*/ 0 h 93"/>
                  <a:gd name="T20" fmla="*/ 42 w 95"/>
                  <a:gd name="T21" fmla="*/ 0 h 93"/>
                  <a:gd name="T22" fmla="*/ 37 w 95"/>
                  <a:gd name="T23" fmla="*/ 13 h 93"/>
                  <a:gd name="T24" fmla="*/ 31 w 95"/>
                  <a:gd name="T25" fmla="*/ 15 h 93"/>
                  <a:gd name="T26" fmla="*/ 18 w 95"/>
                  <a:gd name="T27" fmla="*/ 10 h 93"/>
                  <a:gd name="T28" fmla="*/ 10 w 95"/>
                  <a:gd name="T29" fmla="*/ 17 h 93"/>
                  <a:gd name="T30" fmla="*/ 16 w 95"/>
                  <a:gd name="T31" fmla="*/ 30 h 93"/>
                  <a:gd name="T32" fmla="*/ 13 w 95"/>
                  <a:gd name="T33" fmla="*/ 36 h 93"/>
                  <a:gd name="T34" fmla="*/ 0 w 95"/>
                  <a:gd name="T35" fmla="*/ 41 h 93"/>
                  <a:gd name="T36" fmla="*/ 0 w 95"/>
                  <a:gd name="T37" fmla="*/ 52 h 93"/>
                  <a:gd name="T38" fmla="*/ 13 w 95"/>
                  <a:gd name="T39" fmla="*/ 57 h 93"/>
                  <a:gd name="T40" fmla="*/ 16 w 95"/>
                  <a:gd name="T41" fmla="*/ 63 h 93"/>
                  <a:gd name="T42" fmla="*/ 11 w 95"/>
                  <a:gd name="T43" fmla="*/ 76 h 93"/>
                  <a:gd name="T44" fmla="*/ 18 w 95"/>
                  <a:gd name="T45" fmla="*/ 83 h 93"/>
                  <a:gd name="T46" fmla="*/ 31 w 95"/>
                  <a:gd name="T47" fmla="*/ 78 h 93"/>
                  <a:gd name="T48" fmla="*/ 37 w 95"/>
                  <a:gd name="T49" fmla="*/ 80 h 93"/>
                  <a:gd name="T50" fmla="*/ 43 w 95"/>
                  <a:gd name="T51" fmla="*/ 93 h 93"/>
                  <a:gd name="T52" fmla="*/ 53 w 95"/>
                  <a:gd name="T53" fmla="*/ 93 h 93"/>
                  <a:gd name="T54" fmla="*/ 59 w 95"/>
                  <a:gd name="T55" fmla="*/ 80 h 93"/>
                  <a:gd name="T56" fmla="*/ 64 w 95"/>
                  <a:gd name="T57" fmla="*/ 78 h 93"/>
                  <a:gd name="T58" fmla="*/ 78 w 95"/>
                  <a:gd name="T59" fmla="*/ 83 h 93"/>
                  <a:gd name="T60" fmla="*/ 85 w 95"/>
                  <a:gd name="T61" fmla="*/ 75 h 93"/>
                  <a:gd name="T62" fmla="*/ 80 w 95"/>
                  <a:gd name="T63" fmla="*/ 63 h 93"/>
                  <a:gd name="T64" fmla="*/ 82 w 95"/>
                  <a:gd name="T65" fmla="*/ 57 h 93"/>
                  <a:gd name="T66" fmla="*/ 48 w 95"/>
                  <a:gd name="T67" fmla="*/ 61 h 93"/>
                  <a:gd name="T68" fmla="*/ 33 w 95"/>
                  <a:gd name="T69" fmla="*/ 46 h 93"/>
                  <a:gd name="T70" fmla="*/ 48 w 95"/>
                  <a:gd name="T71" fmla="*/ 32 h 93"/>
                  <a:gd name="T72" fmla="*/ 63 w 95"/>
                  <a:gd name="T73" fmla="*/ 46 h 93"/>
                  <a:gd name="T74" fmla="*/ 48 w 95"/>
                  <a:gd name="T75" fmla="*/ 61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5" h="93">
                    <a:moveTo>
                      <a:pt x="82" y="57"/>
                    </a:moveTo>
                    <a:cubicBezTo>
                      <a:pt x="82" y="57"/>
                      <a:pt x="95" y="52"/>
                      <a:pt x="95" y="51"/>
                    </a:cubicBezTo>
                    <a:cubicBezTo>
                      <a:pt x="95" y="41"/>
                      <a:pt x="95" y="41"/>
                      <a:pt x="95" y="41"/>
                    </a:cubicBezTo>
                    <a:cubicBezTo>
                      <a:pt x="95" y="40"/>
                      <a:pt x="82" y="36"/>
                      <a:pt x="82" y="36"/>
                    </a:cubicBezTo>
                    <a:cubicBezTo>
                      <a:pt x="80" y="30"/>
                      <a:pt x="80" y="30"/>
                      <a:pt x="80" y="30"/>
                    </a:cubicBezTo>
                    <a:cubicBezTo>
                      <a:pt x="80" y="30"/>
                      <a:pt x="85" y="17"/>
                      <a:pt x="85" y="17"/>
                    </a:cubicBezTo>
                    <a:cubicBezTo>
                      <a:pt x="77" y="10"/>
                      <a:pt x="77" y="10"/>
                      <a:pt x="77" y="10"/>
                    </a:cubicBezTo>
                    <a:cubicBezTo>
                      <a:pt x="77" y="9"/>
                      <a:pt x="64" y="15"/>
                      <a:pt x="64" y="15"/>
                    </a:cubicBezTo>
                    <a:cubicBezTo>
                      <a:pt x="59" y="13"/>
                      <a:pt x="59" y="13"/>
                      <a:pt x="59" y="13"/>
                    </a:cubicBezTo>
                    <a:cubicBezTo>
                      <a:pt x="59" y="13"/>
                      <a:pt x="53" y="0"/>
                      <a:pt x="53" y="0"/>
                    </a:cubicBezTo>
                    <a:cubicBezTo>
                      <a:pt x="42" y="0"/>
                      <a:pt x="42" y="0"/>
                      <a:pt x="42" y="0"/>
                    </a:cubicBezTo>
                    <a:cubicBezTo>
                      <a:pt x="42" y="0"/>
                      <a:pt x="37" y="13"/>
                      <a:pt x="37" y="13"/>
                    </a:cubicBezTo>
                    <a:cubicBezTo>
                      <a:pt x="31" y="15"/>
                      <a:pt x="31" y="15"/>
                      <a:pt x="31" y="15"/>
                    </a:cubicBezTo>
                    <a:cubicBezTo>
                      <a:pt x="31" y="15"/>
                      <a:pt x="18" y="10"/>
                      <a:pt x="18" y="10"/>
                    </a:cubicBezTo>
                    <a:cubicBezTo>
                      <a:pt x="10" y="17"/>
                      <a:pt x="10" y="17"/>
                      <a:pt x="10" y="17"/>
                    </a:cubicBezTo>
                    <a:cubicBezTo>
                      <a:pt x="10" y="18"/>
                      <a:pt x="16" y="30"/>
                      <a:pt x="16" y="30"/>
                    </a:cubicBezTo>
                    <a:cubicBezTo>
                      <a:pt x="13" y="36"/>
                      <a:pt x="13" y="36"/>
                      <a:pt x="13" y="36"/>
                    </a:cubicBezTo>
                    <a:cubicBezTo>
                      <a:pt x="13" y="36"/>
                      <a:pt x="0" y="41"/>
                      <a:pt x="0" y="41"/>
                    </a:cubicBezTo>
                    <a:cubicBezTo>
                      <a:pt x="0" y="52"/>
                      <a:pt x="0" y="52"/>
                      <a:pt x="0" y="52"/>
                    </a:cubicBezTo>
                    <a:cubicBezTo>
                      <a:pt x="0" y="52"/>
                      <a:pt x="13" y="57"/>
                      <a:pt x="13" y="57"/>
                    </a:cubicBezTo>
                    <a:cubicBezTo>
                      <a:pt x="16" y="63"/>
                      <a:pt x="16" y="63"/>
                      <a:pt x="16" y="63"/>
                    </a:cubicBezTo>
                    <a:cubicBezTo>
                      <a:pt x="16" y="63"/>
                      <a:pt x="10" y="75"/>
                      <a:pt x="11" y="76"/>
                    </a:cubicBezTo>
                    <a:cubicBezTo>
                      <a:pt x="18" y="83"/>
                      <a:pt x="18" y="83"/>
                      <a:pt x="18" y="83"/>
                    </a:cubicBezTo>
                    <a:cubicBezTo>
                      <a:pt x="19" y="84"/>
                      <a:pt x="31" y="78"/>
                      <a:pt x="31" y="78"/>
                    </a:cubicBezTo>
                    <a:cubicBezTo>
                      <a:pt x="37" y="80"/>
                      <a:pt x="37" y="80"/>
                      <a:pt x="37" y="80"/>
                    </a:cubicBezTo>
                    <a:cubicBezTo>
                      <a:pt x="37" y="80"/>
                      <a:pt x="42" y="93"/>
                      <a:pt x="43" y="93"/>
                    </a:cubicBezTo>
                    <a:cubicBezTo>
                      <a:pt x="53" y="93"/>
                      <a:pt x="53" y="93"/>
                      <a:pt x="53" y="93"/>
                    </a:cubicBezTo>
                    <a:cubicBezTo>
                      <a:pt x="54" y="93"/>
                      <a:pt x="59" y="80"/>
                      <a:pt x="59" y="80"/>
                    </a:cubicBezTo>
                    <a:cubicBezTo>
                      <a:pt x="64" y="78"/>
                      <a:pt x="64" y="78"/>
                      <a:pt x="64" y="78"/>
                    </a:cubicBezTo>
                    <a:cubicBezTo>
                      <a:pt x="64" y="78"/>
                      <a:pt x="77" y="83"/>
                      <a:pt x="78" y="83"/>
                    </a:cubicBezTo>
                    <a:cubicBezTo>
                      <a:pt x="85" y="75"/>
                      <a:pt x="85" y="75"/>
                      <a:pt x="85" y="75"/>
                    </a:cubicBezTo>
                    <a:cubicBezTo>
                      <a:pt x="86" y="75"/>
                      <a:pt x="80" y="63"/>
                      <a:pt x="80" y="63"/>
                    </a:cubicBezTo>
                    <a:lnTo>
                      <a:pt x="82" y="57"/>
                    </a:lnTo>
                    <a:close/>
                    <a:moveTo>
                      <a:pt x="48" y="61"/>
                    </a:moveTo>
                    <a:cubicBezTo>
                      <a:pt x="39" y="61"/>
                      <a:pt x="33" y="55"/>
                      <a:pt x="33" y="46"/>
                    </a:cubicBezTo>
                    <a:cubicBezTo>
                      <a:pt x="33" y="38"/>
                      <a:pt x="39" y="32"/>
                      <a:pt x="48" y="32"/>
                    </a:cubicBezTo>
                    <a:cubicBezTo>
                      <a:pt x="56" y="32"/>
                      <a:pt x="63" y="38"/>
                      <a:pt x="63" y="46"/>
                    </a:cubicBezTo>
                    <a:cubicBezTo>
                      <a:pt x="63" y="55"/>
                      <a:pt x="56" y="61"/>
                      <a:pt x="48" y="61"/>
                    </a:cubicBezTo>
                    <a:close/>
                  </a:path>
                </a:pathLst>
              </a:custGeom>
              <a:grpFill/>
              <a:ln>
                <a:noFill/>
              </a:ln>
            </p:spPr>
            <p:txBody>
              <a:bodyPr vert="horz" wrap="square" lIns="91440" tIns="45720" rIns="91440" bIns="45720" numCol="1" anchor="t" anchorCtr="0" compatLnSpc="1"/>
              <a:lstStyle/>
              <a:p>
                <a:endParaRPr lang="en-US"/>
              </a:p>
            </p:txBody>
          </p:sp>
          <p:sp>
            <p:nvSpPr>
              <p:cNvPr id="32" name="Oval 60"/>
              <p:cNvSpPr>
                <a:spLocks noChangeArrowheads="1"/>
              </p:cNvSpPr>
              <p:nvPr/>
            </p:nvSpPr>
            <p:spPr bwMode="auto">
              <a:xfrm>
                <a:off x="1712364" y="2387652"/>
                <a:ext cx="64890" cy="62395"/>
              </a:xfrm>
              <a:prstGeom prst="ellipse">
                <a:avLst/>
              </a:prstGeom>
              <a:grpFill/>
              <a:ln>
                <a:noFill/>
              </a:ln>
            </p:spPr>
            <p:txBody>
              <a:bodyPr vert="horz" wrap="square" lIns="91440" tIns="45720" rIns="91440" bIns="45720" numCol="1" anchor="t" anchorCtr="0" compatLnSpc="1"/>
              <a:lstStyle/>
              <a:p>
                <a:endParaRPr lang="en-US"/>
              </a:p>
            </p:txBody>
          </p:sp>
        </p:grpSp>
        <p:grpSp>
          <p:nvGrpSpPr>
            <p:cNvPr id="33" name="Group 19"/>
            <p:cNvGrpSpPr/>
            <p:nvPr/>
          </p:nvGrpSpPr>
          <p:grpSpPr>
            <a:xfrm>
              <a:off x="667377" y="3315980"/>
              <a:ext cx="278543" cy="316964"/>
              <a:chOff x="2927811" y="2108124"/>
              <a:chExt cx="361887" cy="411804"/>
            </a:xfrm>
            <a:solidFill>
              <a:schemeClr val="bg1"/>
            </a:solidFill>
          </p:grpSpPr>
          <p:sp>
            <p:nvSpPr>
              <p:cNvPr id="34" name="Freeform 68"/>
              <p:cNvSpPr>
                <a:spLocks noEditPoints="1"/>
              </p:cNvSpPr>
              <p:nvPr/>
            </p:nvSpPr>
            <p:spPr bwMode="auto">
              <a:xfrm>
                <a:off x="2927811" y="2108124"/>
                <a:ext cx="164722" cy="299494"/>
              </a:xfrm>
              <a:custGeom>
                <a:avLst/>
                <a:gdLst>
                  <a:gd name="T0" fmla="*/ 50 w 50"/>
                  <a:gd name="T1" fmla="*/ 83 h 90"/>
                  <a:gd name="T2" fmla="*/ 50 w 50"/>
                  <a:gd name="T3" fmla="*/ 7 h 90"/>
                  <a:gd name="T4" fmla="*/ 44 w 50"/>
                  <a:gd name="T5" fmla="*/ 0 h 90"/>
                  <a:gd name="T6" fmla="*/ 6 w 50"/>
                  <a:gd name="T7" fmla="*/ 0 h 90"/>
                  <a:gd name="T8" fmla="*/ 0 w 50"/>
                  <a:gd name="T9" fmla="*/ 7 h 90"/>
                  <a:gd name="T10" fmla="*/ 0 w 50"/>
                  <a:gd name="T11" fmla="*/ 83 h 90"/>
                  <a:gd name="T12" fmla="*/ 6 w 50"/>
                  <a:gd name="T13" fmla="*/ 90 h 90"/>
                  <a:gd name="T14" fmla="*/ 44 w 50"/>
                  <a:gd name="T15" fmla="*/ 90 h 90"/>
                  <a:gd name="T16" fmla="*/ 50 w 50"/>
                  <a:gd name="T17" fmla="*/ 83 h 90"/>
                  <a:gd name="T18" fmla="*/ 39 w 50"/>
                  <a:gd name="T19" fmla="*/ 5 h 90"/>
                  <a:gd name="T20" fmla="*/ 41 w 50"/>
                  <a:gd name="T21" fmla="*/ 6 h 90"/>
                  <a:gd name="T22" fmla="*/ 39 w 50"/>
                  <a:gd name="T23" fmla="*/ 8 h 90"/>
                  <a:gd name="T24" fmla="*/ 38 w 50"/>
                  <a:gd name="T25" fmla="*/ 6 h 90"/>
                  <a:gd name="T26" fmla="*/ 39 w 50"/>
                  <a:gd name="T27" fmla="*/ 5 h 90"/>
                  <a:gd name="T28" fmla="*/ 16 w 50"/>
                  <a:gd name="T29" fmla="*/ 5 h 90"/>
                  <a:gd name="T30" fmla="*/ 34 w 50"/>
                  <a:gd name="T31" fmla="*/ 5 h 90"/>
                  <a:gd name="T32" fmla="*/ 34 w 50"/>
                  <a:gd name="T33" fmla="*/ 7 h 90"/>
                  <a:gd name="T34" fmla="*/ 16 w 50"/>
                  <a:gd name="T35" fmla="*/ 7 h 90"/>
                  <a:gd name="T36" fmla="*/ 16 w 50"/>
                  <a:gd name="T37" fmla="*/ 5 h 90"/>
                  <a:gd name="T38" fmla="*/ 5 w 50"/>
                  <a:gd name="T39" fmla="*/ 69 h 90"/>
                  <a:gd name="T40" fmla="*/ 5 w 50"/>
                  <a:gd name="T41" fmla="*/ 11 h 90"/>
                  <a:gd name="T42" fmla="*/ 45 w 50"/>
                  <a:gd name="T43" fmla="*/ 11 h 90"/>
                  <a:gd name="T44" fmla="*/ 45 w 50"/>
                  <a:gd name="T45" fmla="*/ 69 h 90"/>
                  <a:gd name="T46" fmla="*/ 5 w 50"/>
                  <a:gd name="T47" fmla="*/ 69 h 90"/>
                  <a:gd name="T48" fmla="*/ 25 w 50"/>
                  <a:gd name="T49" fmla="*/ 83 h 90"/>
                  <a:gd name="T50" fmla="*/ 21 w 50"/>
                  <a:gd name="T51" fmla="*/ 79 h 90"/>
                  <a:gd name="T52" fmla="*/ 25 w 50"/>
                  <a:gd name="T53" fmla="*/ 75 h 90"/>
                  <a:gd name="T54" fmla="*/ 29 w 50"/>
                  <a:gd name="T55" fmla="*/ 79 h 90"/>
                  <a:gd name="T56" fmla="*/ 25 w 50"/>
                  <a:gd name="T57" fmla="*/ 8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0" h="90">
                    <a:moveTo>
                      <a:pt x="50" y="83"/>
                    </a:moveTo>
                    <a:cubicBezTo>
                      <a:pt x="50" y="7"/>
                      <a:pt x="50" y="7"/>
                      <a:pt x="50" y="7"/>
                    </a:cubicBezTo>
                    <a:cubicBezTo>
                      <a:pt x="50" y="3"/>
                      <a:pt x="47" y="0"/>
                      <a:pt x="44" y="0"/>
                    </a:cubicBezTo>
                    <a:cubicBezTo>
                      <a:pt x="6" y="0"/>
                      <a:pt x="6" y="0"/>
                      <a:pt x="6" y="0"/>
                    </a:cubicBezTo>
                    <a:cubicBezTo>
                      <a:pt x="3" y="0"/>
                      <a:pt x="0" y="3"/>
                      <a:pt x="0" y="7"/>
                    </a:cubicBezTo>
                    <a:cubicBezTo>
                      <a:pt x="0" y="83"/>
                      <a:pt x="0" y="83"/>
                      <a:pt x="0" y="83"/>
                    </a:cubicBezTo>
                    <a:cubicBezTo>
                      <a:pt x="0" y="87"/>
                      <a:pt x="3" y="90"/>
                      <a:pt x="6" y="90"/>
                    </a:cubicBezTo>
                    <a:cubicBezTo>
                      <a:pt x="44" y="90"/>
                      <a:pt x="44" y="90"/>
                      <a:pt x="44" y="90"/>
                    </a:cubicBezTo>
                    <a:cubicBezTo>
                      <a:pt x="47" y="90"/>
                      <a:pt x="50" y="87"/>
                      <a:pt x="50" y="83"/>
                    </a:cubicBezTo>
                    <a:close/>
                    <a:moveTo>
                      <a:pt x="39" y="5"/>
                    </a:moveTo>
                    <a:cubicBezTo>
                      <a:pt x="40" y="5"/>
                      <a:pt x="41" y="5"/>
                      <a:pt x="41" y="6"/>
                    </a:cubicBezTo>
                    <a:cubicBezTo>
                      <a:pt x="41" y="7"/>
                      <a:pt x="40" y="8"/>
                      <a:pt x="39" y="8"/>
                    </a:cubicBezTo>
                    <a:cubicBezTo>
                      <a:pt x="38" y="8"/>
                      <a:pt x="38" y="7"/>
                      <a:pt x="38" y="6"/>
                    </a:cubicBezTo>
                    <a:cubicBezTo>
                      <a:pt x="38" y="5"/>
                      <a:pt x="38" y="5"/>
                      <a:pt x="39" y="5"/>
                    </a:cubicBezTo>
                    <a:close/>
                    <a:moveTo>
                      <a:pt x="16" y="5"/>
                    </a:moveTo>
                    <a:cubicBezTo>
                      <a:pt x="34" y="5"/>
                      <a:pt x="34" y="5"/>
                      <a:pt x="34" y="5"/>
                    </a:cubicBezTo>
                    <a:cubicBezTo>
                      <a:pt x="34" y="7"/>
                      <a:pt x="34" y="7"/>
                      <a:pt x="34" y="7"/>
                    </a:cubicBezTo>
                    <a:cubicBezTo>
                      <a:pt x="16" y="7"/>
                      <a:pt x="16" y="7"/>
                      <a:pt x="16" y="7"/>
                    </a:cubicBezTo>
                    <a:lnTo>
                      <a:pt x="16" y="5"/>
                    </a:lnTo>
                    <a:close/>
                    <a:moveTo>
                      <a:pt x="5" y="69"/>
                    </a:moveTo>
                    <a:cubicBezTo>
                      <a:pt x="5" y="11"/>
                      <a:pt x="5" y="11"/>
                      <a:pt x="5" y="11"/>
                    </a:cubicBezTo>
                    <a:cubicBezTo>
                      <a:pt x="45" y="11"/>
                      <a:pt x="45" y="11"/>
                      <a:pt x="45" y="11"/>
                    </a:cubicBezTo>
                    <a:cubicBezTo>
                      <a:pt x="45" y="69"/>
                      <a:pt x="45" y="69"/>
                      <a:pt x="45" y="69"/>
                    </a:cubicBezTo>
                    <a:lnTo>
                      <a:pt x="5" y="69"/>
                    </a:lnTo>
                    <a:close/>
                    <a:moveTo>
                      <a:pt x="25" y="83"/>
                    </a:moveTo>
                    <a:cubicBezTo>
                      <a:pt x="23" y="83"/>
                      <a:pt x="21" y="81"/>
                      <a:pt x="21" y="79"/>
                    </a:cubicBezTo>
                    <a:cubicBezTo>
                      <a:pt x="21" y="77"/>
                      <a:pt x="23" y="75"/>
                      <a:pt x="25" y="75"/>
                    </a:cubicBezTo>
                    <a:cubicBezTo>
                      <a:pt x="27" y="75"/>
                      <a:pt x="29" y="77"/>
                      <a:pt x="29" y="79"/>
                    </a:cubicBezTo>
                    <a:cubicBezTo>
                      <a:pt x="29" y="81"/>
                      <a:pt x="27" y="83"/>
                      <a:pt x="25" y="83"/>
                    </a:cubicBezTo>
                    <a:close/>
                  </a:path>
                </a:pathLst>
              </a:custGeom>
              <a:grpFill/>
              <a:ln>
                <a:noFill/>
              </a:ln>
            </p:spPr>
            <p:txBody>
              <a:bodyPr vert="horz" wrap="square" lIns="91440" tIns="45720" rIns="91440" bIns="45720" numCol="1" anchor="t" anchorCtr="0" compatLnSpc="1"/>
              <a:lstStyle/>
              <a:p>
                <a:endParaRPr lang="en-US"/>
              </a:p>
            </p:txBody>
          </p:sp>
          <p:sp>
            <p:nvSpPr>
              <p:cNvPr id="35" name="Freeform 69"/>
              <p:cNvSpPr>
                <a:spLocks noEditPoints="1"/>
              </p:cNvSpPr>
              <p:nvPr/>
            </p:nvSpPr>
            <p:spPr bwMode="auto">
              <a:xfrm>
                <a:off x="3119985" y="2220434"/>
                <a:ext cx="169713" cy="299494"/>
              </a:xfrm>
              <a:custGeom>
                <a:avLst/>
                <a:gdLst>
                  <a:gd name="T0" fmla="*/ 44 w 51"/>
                  <a:gd name="T1" fmla="*/ 0 h 90"/>
                  <a:gd name="T2" fmla="*/ 7 w 51"/>
                  <a:gd name="T3" fmla="*/ 0 h 90"/>
                  <a:gd name="T4" fmla="*/ 0 w 51"/>
                  <a:gd name="T5" fmla="*/ 7 h 90"/>
                  <a:gd name="T6" fmla="*/ 0 w 51"/>
                  <a:gd name="T7" fmla="*/ 83 h 90"/>
                  <a:gd name="T8" fmla="*/ 7 w 51"/>
                  <a:gd name="T9" fmla="*/ 90 h 90"/>
                  <a:gd name="T10" fmla="*/ 44 w 51"/>
                  <a:gd name="T11" fmla="*/ 90 h 90"/>
                  <a:gd name="T12" fmla="*/ 51 w 51"/>
                  <a:gd name="T13" fmla="*/ 83 h 90"/>
                  <a:gd name="T14" fmla="*/ 51 w 51"/>
                  <a:gd name="T15" fmla="*/ 7 h 90"/>
                  <a:gd name="T16" fmla="*/ 44 w 51"/>
                  <a:gd name="T17" fmla="*/ 0 h 90"/>
                  <a:gd name="T18" fmla="*/ 40 w 51"/>
                  <a:gd name="T19" fmla="*/ 5 h 90"/>
                  <a:gd name="T20" fmla="*/ 42 w 51"/>
                  <a:gd name="T21" fmla="*/ 6 h 90"/>
                  <a:gd name="T22" fmla="*/ 40 w 51"/>
                  <a:gd name="T23" fmla="*/ 8 h 90"/>
                  <a:gd name="T24" fmla="*/ 38 w 51"/>
                  <a:gd name="T25" fmla="*/ 6 h 90"/>
                  <a:gd name="T26" fmla="*/ 40 w 51"/>
                  <a:gd name="T27" fmla="*/ 5 h 90"/>
                  <a:gd name="T28" fmla="*/ 17 w 51"/>
                  <a:gd name="T29" fmla="*/ 5 h 90"/>
                  <a:gd name="T30" fmla="*/ 34 w 51"/>
                  <a:gd name="T31" fmla="*/ 5 h 90"/>
                  <a:gd name="T32" fmla="*/ 34 w 51"/>
                  <a:gd name="T33" fmla="*/ 7 h 90"/>
                  <a:gd name="T34" fmla="*/ 17 w 51"/>
                  <a:gd name="T35" fmla="*/ 7 h 90"/>
                  <a:gd name="T36" fmla="*/ 17 w 51"/>
                  <a:gd name="T37" fmla="*/ 5 h 90"/>
                  <a:gd name="T38" fmla="*/ 26 w 51"/>
                  <a:gd name="T39" fmla="*/ 83 h 90"/>
                  <a:gd name="T40" fmla="*/ 21 w 51"/>
                  <a:gd name="T41" fmla="*/ 79 h 90"/>
                  <a:gd name="T42" fmla="*/ 26 w 51"/>
                  <a:gd name="T43" fmla="*/ 75 h 90"/>
                  <a:gd name="T44" fmla="*/ 30 w 51"/>
                  <a:gd name="T45" fmla="*/ 79 h 90"/>
                  <a:gd name="T46" fmla="*/ 26 w 51"/>
                  <a:gd name="T47" fmla="*/ 83 h 90"/>
                  <a:gd name="T48" fmla="*/ 46 w 51"/>
                  <a:gd name="T49" fmla="*/ 69 h 90"/>
                  <a:gd name="T50" fmla="*/ 5 w 51"/>
                  <a:gd name="T51" fmla="*/ 69 h 90"/>
                  <a:gd name="T52" fmla="*/ 5 w 51"/>
                  <a:gd name="T53" fmla="*/ 11 h 90"/>
                  <a:gd name="T54" fmla="*/ 46 w 51"/>
                  <a:gd name="T55" fmla="*/ 11 h 90"/>
                  <a:gd name="T56" fmla="*/ 46 w 51"/>
                  <a:gd name="T57" fmla="*/ 69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51" h="90">
                    <a:moveTo>
                      <a:pt x="44" y="0"/>
                    </a:moveTo>
                    <a:cubicBezTo>
                      <a:pt x="7" y="0"/>
                      <a:pt x="7" y="0"/>
                      <a:pt x="7" y="0"/>
                    </a:cubicBezTo>
                    <a:cubicBezTo>
                      <a:pt x="3" y="0"/>
                      <a:pt x="0" y="3"/>
                      <a:pt x="0" y="7"/>
                    </a:cubicBezTo>
                    <a:cubicBezTo>
                      <a:pt x="0" y="83"/>
                      <a:pt x="0" y="83"/>
                      <a:pt x="0" y="83"/>
                    </a:cubicBezTo>
                    <a:cubicBezTo>
                      <a:pt x="0" y="87"/>
                      <a:pt x="3" y="90"/>
                      <a:pt x="7" y="90"/>
                    </a:cubicBezTo>
                    <a:cubicBezTo>
                      <a:pt x="44" y="90"/>
                      <a:pt x="44" y="90"/>
                      <a:pt x="44" y="90"/>
                    </a:cubicBezTo>
                    <a:cubicBezTo>
                      <a:pt x="48" y="90"/>
                      <a:pt x="51" y="87"/>
                      <a:pt x="51" y="83"/>
                    </a:cubicBezTo>
                    <a:cubicBezTo>
                      <a:pt x="51" y="7"/>
                      <a:pt x="51" y="7"/>
                      <a:pt x="51" y="7"/>
                    </a:cubicBezTo>
                    <a:cubicBezTo>
                      <a:pt x="51" y="3"/>
                      <a:pt x="48" y="0"/>
                      <a:pt x="44" y="0"/>
                    </a:cubicBezTo>
                    <a:close/>
                    <a:moveTo>
                      <a:pt x="40" y="5"/>
                    </a:moveTo>
                    <a:cubicBezTo>
                      <a:pt x="41" y="5"/>
                      <a:pt x="42" y="5"/>
                      <a:pt x="42" y="6"/>
                    </a:cubicBezTo>
                    <a:cubicBezTo>
                      <a:pt x="42" y="7"/>
                      <a:pt x="41" y="8"/>
                      <a:pt x="40" y="8"/>
                    </a:cubicBezTo>
                    <a:cubicBezTo>
                      <a:pt x="39" y="8"/>
                      <a:pt x="38" y="7"/>
                      <a:pt x="38" y="6"/>
                    </a:cubicBezTo>
                    <a:cubicBezTo>
                      <a:pt x="38" y="5"/>
                      <a:pt x="39" y="5"/>
                      <a:pt x="40" y="5"/>
                    </a:cubicBezTo>
                    <a:close/>
                    <a:moveTo>
                      <a:pt x="17" y="5"/>
                    </a:moveTo>
                    <a:cubicBezTo>
                      <a:pt x="34" y="5"/>
                      <a:pt x="34" y="5"/>
                      <a:pt x="34" y="5"/>
                    </a:cubicBezTo>
                    <a:cubicBezTo>
                      <a:pt x="34" y="7"/>
                      <a:pt x="34" y="7"/>
                      <a:pt x="34" y="7"/>
                    </a:cubicBezTo>
                    <a:cubicBezTo>
                      <a:pt x="17" y="7"/>
                      <a:pt x="17" y="7"/>
                      <a:pt x="17" y="7"/>
                    </a:cubicBezTo>
                    <a:lnTo>
                      <a:pt x="17" y="5"/>
                    </a:lnTo>
                    <a:close/>
                    <a:moveTo>
                      <a:pt x="26" y="83"/>
                    </a:moveTo>
                    <a:cubicBezTo>
                      <a:pt x="23" y="83"/>
                      <a:pt x="21" y="81"/>
                      <a:pt x="21" y="79"/>
                    </a:cubicBezTo>
                    <a:cubicBezTo>
                      <a:pt x="21" y="77"/>
                      <a:pt x="23" y="75"/>
                      <a:pt x="26" y="75"/>
                    </a:cubicBezTo>
                    <a:cubicBezTo>
                      <a:pt x="28" y="75"/>
                      <a:pt x="30" y="77"/>
                      <a:pt x="30" y="79"/>
                    </a:cubicBezTo>
                    <a:cubicBezTo>
                      <a:pt x="30" y="81"/>
                      <a:pt x="28" y="83"/>
                      <a:pt x="26" y="83"/>
                    </a:cubicBezTo>
                    <a:close/>
                    <a:moveTo>
                      <a:pt x="46" y="69"/>
                    </a:moveTo>
                    <a:cubicBezTo>
                      <a:pt x="5" y="69"/>
                      <a:pt x="5" y="69"/>
                      <a:pt x="5" y="69"/>
                    </a:cubicBezTo>
                    <a:cubicBezTo>
                      <a:pt x="5" y="11"/>
                      <a:pt x="5" y="11"/>
                      <a:pt x="5" y="11"/>
                    </a:cubicBezTo>
                    <a:cubicBezTo>
                      <a:pt x="46" y="11"/>
                      <a:pt x="46" y="11"/>
                      <a:pt x="46" y="11"/>
                    </a:cubicBezTo>
                    <a:lnTo>
                      <a:pt x="46" y="69"/>
                    </a:lnTo>
                    <a:close/>
                  </a:path>
                </a:pathLst>
              </a:custGeom>
              <a:grpFill/>
              <a:ln>
                <a:noFill/>
              </a:ln>
            </p:spPr>
            <p:txBody>
              <a:bodyPr vert="horz" wrap="square" lIns="91440" tIns="45720" rIns="91440" bIns="45720" numCol="1" anchor="t" anchorCtr="0" compatLnSpc="1"/>
              <a:lstStyle/>
              <a:p>
                <a:endParaRPr lang="en-US"/>
              </a:p>
            </p:txBody>
          </p:sp>
          <p:sp>
            <p:nvSpPr>
              <p:cNvPr id="36" name="Freeform 70"/>
              <p:cNvSpPr/>
              <p:nvPr/>
            </p:nvSpPr>
            <p:spPr bwMode="auto">
              <a:xfrm>
                <a:off x="3107507" y="2125594"/>
                <a:ext cx="99831" cy="82362"/>
              </a:xfrm>
              <a:custGeom>
                <a:avLst/>
                <a:gdLst>
                  <a:gd name="T0" fmla="*/ 32 w 40"/>
                  <a:gd name="T1" fmla="*/ 33 h 33"/>
                  <a:gd name="T2" fmla="*/ 40 w 40"/>
                  <a:gd name="T3" fmla="*/ 33 h 33"/>
                  <a:gd name="T4" fmla="*/ 40 w 40"/>
                  <a:gd name="T5" fmla="*/ 8 h 33"/>
                  <a:gd name="T6" fmla="*/ 40 w 40"/>
                  <a:gd name="T7" fmla="*/ 0 h 33"/>
                  <a:gd name="T8" fmla="*/ 32 w 40"/>
                  <a:gd name="T9" fmla="*/ 0 h 33"/>
                  <a:gd name="T10" fmla="*/ 0 w 40"/>
                  <a:gd name="T11" fmla="*/ 0 h 33"/>
                  <a:gd name="T12" fmla="*/ 0 w 40"/>
                  <a:gd name="T13" fmla="*/ 8 h 33"/>
                  <a:gd name="T14" fmla="*/ 32 w 40"/>
                  <a:gd name="T15" fmla="*/ 8 h 33"/>
                  <a:gd name="T16" fmla="*/ 32 w 40"/>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3">
                    <a:moveTo>
                      <a:pt x="32" y="33"/>
                    </a:moveTo>
                    <a:lnTo>
                      <a:pt x="40" y="33"/>
                    </a:lnTo>
                    <a:lnTo>
                      <a:pt x="40" y="8"/>
                    </a:lnTo>
                    <a:lnTo>
                      <a:pt x="40" y="0"/>
                    </a:lnTo>
                    <a:lnTo>
                      <a:pt x="32" y="0"/>
                    </a:lnTo>
                    <a:lnTo>
                      <a:pt x="0" y="0"/>
                    </a:lnTo>
                    <a:lnTo>
                      <a:pt x="0" y="8"/>
                    </a:lnTo>
                    <a:lnTo>
                      <a:pt x="32" y="8"/>
                    </a:lnTo>
                    <a:lnTo>
                      <a:pt x="32" y="33"/>
                    </a:lnTo>
                    <a:close/>
                  </a:path>
                </a:pathLst>
              </a:custGeom>
              <a:grpFill/>
              <a:ln>
                <a:noFill/>
              </a:ln>
            </p:spPr>
            <p:txBody>
              <a:bodyPr vert="horz" wrap="square" lIns="91440" tIns="45720" rIns="91440" bIns="45720" numCol="1" anchor="t" anchorCtr="0" compatLnSpc="1"/>
              <a:lstStyle/>
              <a:p>
                <a:endParaRPr lang="en-US"/>
              </a:p>
            </p:txBody>
          </p:sp>
          <p:sp>
            <p:nvSpPr>
              <p:cNvPr id="37" name="Freeform 71"/>
              <p:cNvSpPr/>
              <p:nvPr/>
            </p:nvSpPr>
            <p:spPr bwMode="auto">
              <a:xfrm>
                <a:off x="3017659" y="2425088"/>
                <a:ext cx="82362" cy="82362"/>
              </a:xfrm>
              <a:custGeom>
                <a:avLst/>
                <a:gdLst>
                  <a:gd name="T0" fmla="*/ 8 w 33"/>
                  <a:gd name="T1" fmla="*/ 0 h 33"/>
                  <a:gd name="T2" fmla="*/ 0 w 33"/>
                  <a:gd name="T3" fmla="*/ 0 h 33"/>
                  <a:gd name="T4" fmla="*/ 0 w 33"/>
                  <a:gd name="T5" fmla="*/ 25 h 33"/>
                  <a:gd name="T6" fmla="*/ 0 w 33"/>
                  <a:gd name="T7" fmla="*/ 33 h 33"/>
                  <a:gd name="T8" fmla="*/ 8 w 33"/>
                  <a:gd name="T9" fmla="*/ 33 h 33"/>
                  <a:gd name="T10" fmla="*/ 33 w 33"/>
                  <a:gd name="T11" fmla="*/ 33 h 33"/>
                  <a:gd name="T12" fmla="*/ 33 w 33"/>
                  <a:gd name="T13" fmla="*/ 25 h 33"/>
                  <a:gd name="T14" fmla="*/ 8 w 33"/>
                  <a:gd name="T15" fmla="*/ 25 h 33"/>
                  <a:gd name="T16" fmla="*/ 8 w 33"/>
                  <a:gd name="T17" fmla="*/ 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33">
                    <a:moveTo>
                      <a:pt x="8" y="0"/>
                    </a:moveTo>
                    <a:lnTo>
                      <a:pt x="0" y="0"/>
                    </a:lnTo>
                    <a:lnTo>
                      <a:pt x="0" y="25"/>
                    </a:lnTo>
                    <a:lnTo>
                      <a:pt x="0" y="33"/>
                    </a:lnTo>
                    <a:lnTo>
                      <a:pt x="8" y="33"/>
                    </a:lnTo>
                    <a:lnTo>
                      <a:pt x="33" y="33"/>
                    </a:lnTo>
                    <a:lnTo>
                      <a:pt x="33" y="25"/>
                    </a:lnTo>
                    <a:lnTo>
                      <a:pt x="8" y="25"/>
                    </a:lnTo>
                    <a:lnTo>
                      <a:pt x="8" y="0"/>
                    </a:lnTo>
                    <a:close/>
                  </a:path>
                </a:pathLst>
              </a:custGeom>
              <a:grpFill/>
              <a:ln>
                <a:noFill/>
              </a:ln>
            </p:spPr>
            <p:txBody>
              <a:bodyPr vert="horz" wrap="square" lIns="91440" tIns="45720" rIns="91440" bIns="45720" numCol="1" anchor="t" anchorCtr="0" compatLnSpc="1"/>
              <a:lstStyle/>
              <a:p>
                <a:endParaRPr lang="en-US"/>
              </a:p>
            </p:txBody>
          </p:sp>
        </p:grpSp>
      </p:grpSp>
      <p:sp>
        <p:nvSpPr>
          <p:cNvPr id="39" name="Rectangle 52"/>
          <p:cNvSpPr>
            <a:spLocks noChangeArrowheads="1"/>
          </p:cNvSpPr>
          <p:nvPr/>
        </p:nvSpPr>
        <p:spPr bwMode="auto">
          <a:xfrm>
            <a:off x="1615791" y="1564736"/>
            <a:ext cx="1328890" cy="24622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sz="1600" b="1" dirty="0" err="1" smtClean="0">
                <a:solidFill>
                  <a:schemeClr val="bg1"/>
                </a:solidFill>
                <a:latin typeface="微软雅黑" panose="020B0503020204020204" pitchFamily="34" charset="-122"/>
                <a:ea typeface="微软雅黑" panose="020B0503020204020204" pitchFamily="34" charset="-122"/>
              </a:rPr>
              <a:t>Git</a:t>
            </a:r>
            <a:r>
              <a:rPr lang="zh-CN" altLang="en-US" sz="1600" b="1" dirty="0" smtClean="0">
                <a:solidFill>
                  <a:schemeClr val="bg1"/>
                </a:solidFill>
                <a:latin typeface="微软雅黑" panose="020B0503020204020204" pitchFamily="34" charset="-122"/>
                <a:ea typeface="微软雅黑" panose="020B0503020204020204" pitchFamily="34" charset="-122"/>
              </a:rPr>
              <a:t>的</a:t>
            </a:r>
            <a:r>
              <a:rPr lang="zh-CN" altLang="en-US" sz="1600" b="1" dirty="0">
                <a:solidFill>
                  <a:schemeClr val="bg1"/>
                </a:solidFill>
                <a:latin typeface="微软雅黑" panose="020B0503020204020204" pitchFamily="34" charset="-122"/>
                <a:ea typeface="微软雅黑" panose="020B0503020204020204" pitchFamily="34" charset="-122"/>
              </a:rPr>
              <a:t>工作</a:t>
            </a:r>
            <a:r>
              <a:rPr lang="zh-CN" altLang="en-US" sz="1600" b="1" dirty="0" smtClean="0">
                <a:solidFill>
                  <a:schemeClr val="bg1"/>
                </a:solidFill>
                <a:latin typeface="微软雅黑" panose="020B0503020204020204" pitchFamily="34" charset="-122"/>
                <a:ea typeface="微软雅黑" panose="020B0503020204020204" pitchFamily="34" charset="-122"/>
              </a:rPr>
              <a:t>流程</a:t>
            </a:r>
            <a:endParaRPr lang="zh-CN" altLang="zh-CN" sz="1600" b="1" dirty="0">
              <a:solidFill>
                <a:schemeClr val="bg1"/>
              </a:solidFill>
              <a:latin typeface="微软雅黑" panose="020B0503020204020204" pitchFamily="34" charset="-122"/>
              <a:ea typeface="微软雅黑" panose="020B0503020204020204" pitchFamily="34" charset="-122"/>
            </a:endParaRPr>
          </a:p>
        </p:txBody>
      </p:sp>
      <p:sp>
        <p:nvSpPr>
          <p:cNvPr id="42" name="Rectangle 52"/>
          <p:cNvSpPr>
            <a:spLocks noChangeArrowheads="1"/>
          </p:cNvSpPr>
          <p:nvPr/>
        </p:nvSpPr>
        <p:spPr bwMode="auto">
          <a:xfrm>
            <a:off x="1547664" y="2355726"/>
            <a:ext cx="820738" cy="24622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sz="1600" b="1" dirty="0" smtClean="0">
                <a:solidFill>
                  <a:srgbClr val="EA545D"/>
                </a:solidFill>
                <a:latin typeface="微软雅黑" panose="020B0503020204020204" pitchFamily="34" charset="-122"/>
                <a:ea typeface="微软雅黑" panose="020B0503020204020204" pitchFamily="34" charset="-122"/>
              </a:rPr>
              <a:t>工作目录</a:t>
            </a:r>
            <a:endParaRPr lang="zh-CN" altLang="zh-CN" sz="1600" b="1" dirty="0">
              <a:solidFill>
                <a:srgbClr val="EA545D"/>
              </a:solidFill>
              <a:latin typeface="微软雅黑" panose="020B0503020204020204" pitchFamily="34" charset="-122"/>
              <a:ea typeface="微软雅黑" panose="020B0503020204020204" pitchFamily="34" charset="-122"/>
            </a:endParaRPr>
          </a:p>
        </p:txBody>
      </p:sp>
      <p:sp>
        <p:nvSpPr>
          <p:cNvPr id="43" name="Rectangle 54"/>
          <p:cNvSpPr>
            <a:spLocks noChangeArrowheads="1"/>
          </p:cNvSpPr>
          <p:nvPr/>
        </p:nvSpPr>
        <p:spPr bwMode="auto">
          <a:xfrm>
            <a:off x="1547664" y="2644651"/>
            <a:ext cx="1333698" cy="12311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1" lang="zh-CN" altLang="en-US" sz="800" dirty="0">
                <a:latin typeface="Microsoft YaHei" charset="0"/>
                <a:ea typeface="Microsoft YaHei" charset="0"/>
                <a:cs typeface="Microsoft YaHei" charset="0"/>
              </a:rPr>
              <a:t>在工作目录中添加、修改文件</a:t>
            </a:r>
            <a:endParaRPr kumimoji="0" lang="zh-CN" altLang="zh-CN" sz="8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sp>
        <p:nvSpPr>
          <p:cNvPr id="45" name="Rectangle 52"/>
          <p:cNvSpPr>
            <a:spLocks noChangeArrowheads="1"/>
          </p:cNvSpPr>
          <p:nvPr/>
        </p:nvSpPr>
        <p:spPr bwMode="auto">
          <a:xfrm>
            <a:off x="1547664" y="3109010"/>
            <a:ext cx="820738" cy="24622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zh-CN" altLang="en-US" sz="1600" b="1" dirty="0" smtClean="0">
                <a:solidFill>
                  <a:srgbClr val="FFE55F"/>
                </a:solidFill>
                <a:latin typeface="微软雅黑" panose="020B0503020204020204" pitchFamily="34" charset="-122"/>
                <a:ea typeface="微软雅黑" panose="020B0503020204020204" pitchFamily="34" charset="-122"/>
              </a:rPr>
              <a:t>暂</a:t>
            </a:r>
            <a:r>
              <a:rPr lang="zh-CN" altLang="en-US" sz="1600" b="1" dirty="0">
                <a:solidFill>
                  <a:srgbClr val="FFE55F"/>
                </a:solidFill>
                <a:latin typeface="微软雅黑" panose="020B0503020204020204" pitchFamily="34" charset="-122"/>
                <a:ea typeface="微软雅黑" panose="020B0503020204020204" pitchFamily="34" charset="-122"/>
              </a:rPr>
              <a:t>存区域</a:t>
            </a:r>
            <a:endParaRPr lang="zh-CN" altLang="zh-CN" sz="1600" b="1" dirty="0">
              <a:solidFill>
                <a:srgbClr val="FFE55F"/>
              </a:solidFill>
              <a:latin typeface="微软雅黑" panose="020B0503020204020204" pitchFamily="34" charset="-122"/>
              <a:ea typeface="微软雅黑" panose="020B0503020204020204" pitchFamily="34" charset="-122"/>
            </a:endParaRPr>
          </a:p>
        </p:txBody>
      </p:sp>
      <p:sp>
        <p:nvSpPr>
          <p:cNvPr id="46" name="Rectangle 54"/>
          <p:cNvSpPr>
            <a:spLocks noChangeArrowheads="1"/>
          </p:cNvSpPr>
          <p:nvPr/>
        </p:nvSpPr>
        <p:spPr bwMode="auto">
          <a:xfrm>
            <a:off x="1547664" y="3397935"/>
            <a:ext cx="1846659" cy="12311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1" lang="zh-CN" altLang="en-US" sz="800" dirty="0">
                <a:latin typeface="Microsoft YaHei" charset="0"/>
                <a:ea typeface="Microsoft YaHei" charset="0"/>
                <a:cs typeface="Microsoft YaHei" charset="0"/>
              </a:rPr>
              <a:t>将需要进行版本管理的文件放入暂存区域</a:t>
            </a:r>
            <a:endParaRPr kumimoji="0" lang="zh-CN" altLang="zh-CN" sz="8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sp>
        <p:nvSpPr>
          <p:cNvPr id="48" name="Rectangle 52"/>
          <p:cNvSpPr>
            <a:spLocks noChangeArrowheads="1"/>
          </p:cNvSpPr>
          <p:nvPr/>
        </p:nvSpPr>
        <p:spPr bwMode="auto">
          <a:xfrm>
            <a:off x="1547664" y="3837391"/>
            <a:ext cx="820738" cy="24622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rgbClr val="03B8DF"/>
                </a:solidFill>
                <a:effectLst/>
                <a:latin typeface="微软雅黑" panose="020B0503020204020204" pitchFamily="34" charset="-122"/>
                <a:ea typeface="微软雅黑" panose="020B0503020204020204" pitchFamily="34" charset="-122"/>
              </a:rPr>
              <a:t>本地</a:t>
            </a:r>
            <a:r>
              <a:rPr lang="zh-CN" altLang="en-US" sz="1600" b="1" dirty="0">
                <a:solidFill>
                  <a:srgbClr val="03B8DF"/>
                </a:solidFill>
                <a:latin typeface="微软雅黑" panose="020B0503020204020204" pitchFamily="34" charset="-122"/>
                <a:ea typeface="微软雅黑" panose="020B0503020204020204" pitchFamily="34" charset="-122"/>
              </a:rPr>
              <a:t>仓</a:t>
            </a:r>
            <a:r>
              <a:rPr kumimoji="0" lang="zh-CN" altLang="zh-CN" sz="1600" b="1" i="0" u="none" strike="noStrike" cap="none" normalizeH="0" baseline="0" dirty="0" smtClean="0">
                <a:ln>
                  <a:noFill/>
                </a:ln>
                <a:solidFill>
                  <a:srgbClr val="03B8DF"/>
                </a:solidFill>
                <a:effectLst/>
                <a:latin typeface="微软雅黑" panose="020B0503020204020204" pitchFamily="34" charset="-122"/>
                <a:ea typeface="微软雅黑" panose="020B0503020204020204" pitchFamily="34" charset="-122"/>
              </a:rPr>
              <a:t>库</a:t>
            </a:r>
            <a:endParaRPr kumimoji="0" lang="zh-CN" altLang="zh-CN" sz="1600" b="0" i="0" u="none" strike="noStrike" cap="none" normalizeH="0" baseline="0" dirty="0">
              <a:ln>
                <a:noFill/>
              </a:ln>
              <a:solidFill>
                <a:srgbClr val="03B8DF"/>
              </a:solidFill>
              <a:effectLst/>
              <a:latin typeface="微软雅黑" panose="020B0503020204020204" pitchFamily="34" charset="-122"/>
              <a:ea typeface="微软雅黑" panose="020B0503020204020204" pitchFamily="34" charset="-122"/>
            </a:endParaRPr>
          </a:p>
        </p:txBody>
      </p:sp>
      <p:sp>
        <p:nvSpPr>
          <p:cNvPr id="49" name="Rectangle 54"/>
          <p:cNvSpPr>
            <a:spLocks noChangeArrowheads="1"/>
          </p:cNvSpPr>
          <p:nvPr/>
        </p:nvSpPr>
        <p:spPr bwMode="auto">
          <a:xfrm>
            <a:off x="1547664" y="4126316"/>
            <a:ext cx="1465145" cy="12311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1" lang="zh-CN" altLang="en-US" sz="800" dirty="0">
                <a:latin typeface="Microsoft YaHei" charset="0"/>
                <a:ea typeface="Microsoft YaHei" charset="0"/>
                <a:cs typeface="Microsoft YaHei" charset="0"/>
              </a:rPr>
              <a:t>将暂存区域的文件提交</a:t>
            </a:r>
            <a:r>
              <a:rPr kumimoji="1" lang="zh-CN" altLang="en-US" sz="800" dirty="0" smtClean="0">
                <a:latin typeface="Microsoft YaHei" charset="0"/>
                <a:ea typeface="Microsoft YaHei" charset="0"/>
                <a:cs typeface="Microsoft YaHei" charset="0"/>
              </a:rPr>
              <a:t>到</a:t>
            </a:r>
            <a:r>
              <a:rPr kumimoji="1" lang="en-US" altLang="zh-CN" sz="800" dirty="0" err="1" smtClean="0">
                <a:latin typeface="Microsoft YaHei" charset="0"/>
                <a:ea typeface="Microsoft YaHei" charset="0"/>
                <a:cs typeface="Microsoft YaHei" charset="0"/>
              </a:rPr>
              <a:t>Git</a:t>
            </a:r>
            <a:r>
              <a:rPr kumimoji="1" lang="zh-CN" altLang="en-US" sz="800" dirty="0" smtClean="0">
                <a:latin typeface="Microsoft YaHei" charset="0"/>
                <a:ea typeface="Microsoft YaHei" charset="0"/>
                <a:cs typeface="Microsoft YaHei" charset="0"/>
              </a:rPr>
              <a:t>仓库</a:t>
            </a:r>
            <a:endParaRPr kumimoji="0" lang="zh-CN" altLang="zh-CN" sz="8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sp>
        <p:nvSpPr>
          <p:cNvPr id="50" name="Rectangle 55"/>
          <p:cNvSpPr>
            <a:spLocks noChangeArrowheads="1"/>
          </p:cNvSpPr>
          <p:nvPr/>
        </p:nvSpPr>
        <p:spPr bwMode="auto">
          <a:xfrm>
            <a:off x="1547664" y="4312054"/>
            <a:ext cx="912109" cy="12311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1" lang="zh-CN" altLang="en-US" sz="800" dirty="0">
                <a:latin typeface="Microsoft YaHei" charset="0"/>
                <a:ea typeface="Microsoft YaHei" charset="0"/>
                <a:cs typeface="Microsoft YaHei" charset="0"/>
              </a:rPr>
              <a:t>已提交</a:t>
            </a:r>
            <a:r>
              <a:rPr kumimoji="1" lang="en-US" altLang="zh-CN" sz="800" dirty="0">
                <a:latin typeface="Microsoft YaHei" charset="0"/>
                <a:ea typeface="Microsoft YaHei" charset="0"/>
                <a:cs typeface="Microsoft YaHei" charset="0"/>
              </a:rPr>
              <a:t>(committed)</a:t>
            </a:r>
            <a:endParaRPr kumimoji="0" lang="zh-CN" altLang="zh-CN" sz="8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sp>
        <p:nvSpPr>
          <p:cNvPr id="52" name="Rectangle 55"/>
          <p:cNvSpPr>
            <a:spLocks noChangeArrowheads="1"/>
          </p:cNvSpPr>
          <p:nvPr/>
        </p:nvSpPr>
        <p:spPr bwMode="auto">
          <a:xfrm>
            <a:off x="1554415" y="3591378"/>
            <a:ext cx="844783" cy="12311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1" lang="zh-CN" altLang="en-US" sz="800" dirty="0">
                <a:latin typeface="Microsoft YaHei" charset="0"/>
                <a:ea typeface="Microsoft YaHei" charset="0"/>
                <a:cs typeface="Microsoft YaHei" charset="0"/>
              </a:rPr>
              <a:t>已暂存（</a:t>
            </a:r>
            <a:r>
              <a:rPr kumimoji="1" lang="en-US" altLang="zh-CN" sz="800" dirty="0">
                <a:latin typeface="Microsoft YaHei" charset="0"/>
                <a:ea typeface="Microsoft YaHei" charset="0"/>
                <a:cs typeface="Microsoft YaHei" charset="0"/>
              </a:rPr>
              <a:t>staged</a:t>
            </a:r>
            <a:r>
              <a:rPr kumimoji="1" lang="zh-CN" altLang="en-US" sz="800" dirty="0">
                <a:latin typeface="Microsoft YaHei" charset="0"/>
                <a:ea typeface="Microsoft YaHei" charset="0"/>
                <a:cs typeface="Microsoft YaHei" charset="0"/>
              </a:rPr>
              <a:t>）</a:t>
            </a:r>
            <a:endParaRPr kumimoji="0" lang="zh-CN" altLang="zh-CN" sz="8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sp>
        <p:nvSpPr>
          <p:cNvPr id="53" name="Rectangle 55"/>
          <p:cNvSpPr>
            <a:spLocks noChangeArrowheads="1"/>
          </p:cNvSpPr>
          <p:nvPr/>
        </p:nvSpPr>
        <p:spPr bwMode="auto">
          <a:xfrm>
            <a:off x="1547664" y="2846823"/>
            <a:ext cx="953787" cy="123111"/>
          </a:xfrm>
          <a:prstGeom prst="rect">
            <a:avLst/>
          </a:prstGeom>
          <a:noFill/>
          <a:ln>
            <a:noFill/>
          </a:ln>
        </p:spPr>
        <p:txBody>
          <a:bodyPr vert="horz" wrap="none" lIns="0" tIns="0" rIns="0" bIns="0" numCol="1" anchor="t" anchorCtr="0" compatLnSpc="1">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1" lang="zh-CN" altLang="en-US" sz="800" dirty="0">
                <a:latin typeface="Microsoft YaHei" charset="0"/>
                <a:ea typeface="Microsoft YaHei" charset="0"/>
                <a:cs typeface="Microsoft YaHei" charset="0"/>
              </a:rPr>
              <a:t>已修改（</a:t>
            </a:r>
            <a:r>
              <a:rPr kumimoji="1" lang="en-US" altLang="zh-CN" sz="800" dirty="0">
                <a:latin typeface="Microsoft YaHei" charset="0"/>
                <a:ea typeface="Microsoft YaHei" charset="0"/>
                <a:cs typeface="Microsoft YaHei" charset="0"/>
              </a:rPr>
              <a:t>modified</a:t>
            </a:r>
            <a:r>
              <a:rPr kumimoji="1" lang="zh-CN" altLang="en-US" sz="800" dirty="0">
                <a:latin typeface="Microsoft YaHei" charset="0"/>
                <a:ea typeface="Microsoft YaHei" charset="0"/>
                <a:cs typeface="Microsoft YaHei" charset="0"/>
              </a:rPr>
              <a:t>）</a:t>
            </a:r>
            <a:endParaRPr kumimoji="0" lang="zh-CN" altLang="zh-CN" sz="800" b="0" i="0" u="none" strike="noStrike" cap="none" normalizeH="0" baseline="0" dirty="0">
              <a:ln>
                <a:noFill/>
              </a:ln>
              <a:solidFill>
                <a:schemeClr val="bg1">
                  <a:lumMod val="50000"/>
                </a:schemeClr>
              </a:solidFill>
              <a:effectLst/>
              <a:latin typeface="微软雅黑" panose="020B0503020204020204" pitchFamily="34" charset="-122"/>
              <a:ea typeface="微软雅黑" panose="020B0503020204020204" pitchFamily="34" charset="-122"/>
            </a:endParaRPr>
          </a:p>
        </p:txBody>
      </p:sp>
      <p:pic>
        <p:nvPicPr>
          <p:cNvPr id="54" name="图片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6683" y="961706"/>
            <a:ext cx="4344705" cy="3744416"/>
          </a:xfrm>
          <a:prstGeom prst="rect">
            <a:avLst/>
          </a:prstGeom>
        </p:spPr>
      </p:pic>
      <p:sp>
        <p:nvSpPr>
          <p:cNvPr id="55" name="Rectangle 2"/>
          <p:cNvSpPr>
            <a:spLocks noGrp="1" noChangeArrowheads="1"/>
          </p:cNvSpPr>
          <p:nvPr>
            <p:ph type="title"/>
          </p:nvPr>
        </p:nvSpPr>
        <p:spPr>
          <a:xfrm>
            <a:off x="107504" y="123478"/>
            <a:ext cx="4926806" cy="457200"/>
          </a:xfrm>
          <a:noFill/>
        </p:spPr>
        <p:txBody>
          <a:bodyPr vert="horz" wrap="square" lIns="68569" tIns="34284" rIns="68569" bIns="34284" numCol="1" anchor="ctr" anchorCtr="0" compatLnSpc="1">
            <a:prstTxWarp prst="textNoShape">
              <a:avLst/>
            </a:prstTxWarp>
          </a:bodyPr>
          <a:lstStyle/>
          <a:p>
            <a:pPr algn="l" eaLnBrk="1" hangingPunct="1"/>
            <a:r>
              <a:rPr lang="en-US" altLang="zh-CN" dirty="0" err="1" smtClean="0"/>
              <a:t>Git</a:t>
            </a:r>
            <a:r>
              <a:rPr lang="zh-CN" altLang="en-US" dirty="0" smtClean="0"/>
              <a:t>的工作流程</a:t>
            </a:r>
          </a:p>
        </p:txBody>
      </p:sp>
    </p:spTree>
    <p:extLst>
      <p:ext uri="{BB962C8B-B14F-4D97-AF65-F5344CB8AC3E}">
        <p14:creationId xmlns:p14="http://schemas.microsoft.com/office/powerpoint/2010/main" val="1420163003"/>
      </p:ext>
    </p:extLst>
  </p:cSld>
  <p:clrMapOvr>
    <a:masterClrMapping/>
  </p:clrMapOvr>
  <mc:AlternateContent xmlns:mc="http://schemas.openxmlformats.org/markup-compatibility/2006" xmlns:p14="http://schemas.microsoft.com/office/powerpoint/2010/main">
    <mc:Choice Requires="p14">
      <p:transition spd="med" p14:dur="700"/>
    </mc:Choice>
    <mc:Fallback xmlns="">
      <p:transition spd="med"/>
    </mc:Fallback>
  </mc:AlternateContent>
  <p:timing>
    <p:tnLst>
      <p:par>
        <p:cTn id="1" dur="indefinite" restart="never" nodeType="tmRoot"/>
      </p:par>
    </p:tnLst>
  </p:timing>
</p:sld>
</file>

<file path=ppt/theme/theme1.xml><?xml version="1.0" encoding="utf-8"?>
<a:theme xmlns:a="http://schemas.openxmlformats.org/drawingml/2006/main" name="模板-Top Secret  绝密">
  <a:themeElements>
    <a:clrScheme name="主题颜色-1">
      <a:dk1>
        <a:srgbClr val="262626"/>
      </a:dk1>
      <a:lt1>
        <a:srgbClr val="FFFFFF"/>
      </a:lt1>
      <a:dk2>
        <a:srgbClr val="262626"/>
      </a:dk2>
      <a:lt2>
        <a:srgbClr val="BFBFBF"/>
      </a:lt2>
      <a:accent1>
        <a:srgbClr val="2C4155"/>
      </a:accent1>
      <a:accent2>
        <a:srgbClr val="2290B3"/>
      </a:accent2>
      <a:accent3>
        <a:srgbClr val="6EADA7"/>
      </a:accent3>
      <a:accent4>
        <a:srgbClr val="ADB378"/>
      </a:accent4>
      <a:accent5>
        <a:srgbClr val="EB6161"/>
      </a:accent5>
      <a:accent6>
        <a:srgbClr val="CF7B0F"/>
      </a:accent6>
      <a:hlink>
        <a:srgbClr val="598486"/>
      </a:hlink>
      <a:folHlink>
        <a:srgbClr val="007272"/>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模板-Secret  机密 ">
  <a:themeElements>
    <a:clrScheme name="主题颜色-1">
      <a:dk1>
        <a:srgbClr val="262626"/>
      </a:dk1>
      <a:lt1>
        <a:srgbClr val="FFFFFF"/>
      </a:lt1>
      <a:dk2>
        <a:srgbClr val="262626"/>
      </a:dk2>
      <a:lt2>
        <a:srgbClr val="BFBFBF"/>
      </a:lt2>
      <a:accent1>
        <a:srgbClr val="2C4155"/>
      </a:accent1>
      <a:accent2>
        <a:srgbClr val="2290B3"/>
      </a:accent2>
      <a:accent3>
        <a:srgbClr val="6EADA7"/>
      </a:accent3>
      <a:accent4>
        <a:srgbClr val="ADB378"/>
      </a:accent4>
      <a:accent5>
        <a:srgbClr val="EB6161"/>
      </a:accent5>
      <a:accent6>
        <a:srgbClr val="CF7B0F"/>
      </a:accent6>
      <a:hlink>
        <a:srgbClr val="598486"/>
      </a:hlink>
      <a:folHlink>
        <a:srgbClr val="007272"/>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Confidential 秘密">
  <a:themeElements>
    <a:clrScheme name="主题颜色-1">
      <a:dk1>
        <a:srgbClr val="262626"/>
      </a:dk1>
      <a:lt1>
        <a:srgbClr val="FFFFFF"/>
      </a:lt1>
      <a:dk2>
        <a:srgbClr val="262626"/>
      </a:dk2>
      <a:lt2>
        <a:srgbClr val="BFBFBF"/>
      </a:lt2>
      <a:accent1>
        <a:srgbClr val="2C4155"/>
      </a:accent1>
      <a:accent2>
        <a:srgbClr val="2290B3"/>
      </a:accent2>
      <a:accent3>
        <a:srgbClr val="6EADA7"/>
      </a:accent3>
      <a:accent4>
        <a:srgbClr val="ADB378"/>
      </a:accent4>
      <a:accent5>
        <a:srgbClr val="EB6161"/>
      </a:accent5>
      <a:accent6>
        <a:srgbClr val="CF7B0F"/>
      </a:accent6>
      <a:hlink>
        <a:srgbClr val="598486"/>
      </a:hlink>
      <a:folHlink>
        <a:srgbClr val="007272"/>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模板-Internal  内参">
  <a:themeElements>
    <a:clrScheme name="主题颜色-1">
      <a:dk1>
        <a:srgbClr val="262626"/>
      </a:dk1>
      <a:lt1>
        <a:srgbClr val="FFFFFF"/>
      </a:lt1>
      <a:dk2>
        <a:srgbClr val="262626"/>
      </a:dk2>
      <a:lt2>
        <a:srgbClr val="BFBFBF"/>
      </a:lt2>
      <a:accent1>
        <a:srgbClr val="2C4155"/>
      </a:accent1>
      <a:accent2>
        <a:srgbClr val="2290B3"/>
      </a:accent2>
      <a:accent3>
        <a:srgbClr val="6EADA7"/>
      </a:accent3>
      <a:accent4>
        <a:srgbClr val="ADB378"/>
      </a:accent4>
      <a:accent5>
        <a:srgbClr val="EB6161"/>
      </a:accent5>
      <a:accent6>
        <a:srgbClr val="CF7B0F"/>
      </a:accent6>
      <a:hlink>
        <a:srgbClr val="598486"/>
      </a:hlink>
      <a:folHlink>
        <a:srgbClr val="007272"/>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模板-Confidential 秘密">
  <a:themeElements>
    <a:clrScheme name="主题颜色-1">
      <a:dk1>
        <a:srgbClr val="262626"/>
      </a:dk1>
      <a:lt1>
        <a:srgbClr val="FFFFFF"/>
      </a:lt1>
      <a:dk2>
        <a:srgbClr val="262626"/>
      </a:dk2>
      <a:lt2>
        <a:srgbClr val="BFBFBF"/>
      </a:lt2>
      <a:accent1>
        <a:srgbClr val="2C4155"/>
      </a:accent1>
      <a:accent2>
        <a:srgbClr val="2290B3"/>
      </a:accent2>
      <a:accent3>
        <a:srgbClr val="6EADA7"/>
      </a:accent3>
      <a:accent4>
        <a:srgbClr val="ADB378"/>
      </a:accent4>
      <a:accent5>
        <a:srgbClr val="EB6161"/>
      </a:accent5>
      <a:accent6>
        <a:srgbClr val="CF7B0F"/>
      </a:accent6>
      <a:hlink>
        <a:srgbClr val="598486"/>
      </a:hlink>
      <a:folHlink>
        <a:srgbClr val="007272"/>
      </a:folHlink>
    </a:clrScheme>
    <a:fontScheme name="自定义设计方案">
      <a:majorFont>
        <a:latin typeface="Arial"/>
        <a:ea typeface="华文细黑"/>
        <a:cs typeface=""/>
      </a:majorFont>
      <a:minorFont>
        <a:latin typeface="华文中宋"/>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5688B6"/>
        </a:solidFill>
        <a:ln w="12700" cap="flat" cmpd="sng" algn="ctr">
          <a:noFill/>
          <a:prstDash val="dash"/>
        </a:ln>
      </a:spPr>
      <a:bodyPr rtlCol="0" anchor="ctr"/>
      <a:lstStyle>
        <a:defPPr marL="0" marR="0" indent="0" algn="ctr" defTabSz="914400" eaLnBrk="1" fontAlgn="auto" latinLnBrk="0" hangingPunct="1">
          <a:lnSpc>
            <a:spcPct val="100000"/>
          </a:lnSpc>
          <a:spcBef>
            <a:spcPts val="0"/>
          </a:spcBef>
          <a:spcAft>
            <a:spcPts val="0"/>
          </a:spcAft>
          <a:buClrTx/>
          <a:buSzTx/>
          <a:buFontTx/>
          <a:buNone/>
          <a:defRPr kumimoji="0" sz="1400" b="1" i="0" u="none" strike="noStrike" kern="0" cap="none" spc="0" normalizeH="0" baseline="0" noProof="0">
            <a:ln>
              <a:noFill/>
            </a:ln>
            <a:effectLst/>
            <a:uLnTx/>
            <a:uFillTx/>
            <a:latin typeface="微软雅黑" panose="020B0503020204020204" pitchFamily="34" charset="-122"/>
            <a:ea typeface="微软雅黑" panose="020B0503020204020204" pitchFamily="34" charset="-122"/>
            <a:cs typeface="+mn-cs"/>
          </a:defRPr>
        </a:defPPr>
      </a:lstStyle>
    </a:sp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C7EDCC"/>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p:Policy xmlns:p="office.server.policy" id="" local="true">
  <p:Name>文档</p:Name>
  <p:Description/>
  <p:Statement/>
  <p:PolicyItems>
    <p:PolicyItem featureId="Microsoft.Office.RecordsManagement.PolicyFeatures.PolicyAudit" staticId="0x01010068BA7B28ED898549A06DDEC6DD7DA7DE|8138272" UniqueId="afb511f8-d71e-4e75-8081-350d81b1243a">
      <p:Name>审核</p:Name>
      <p:Description>审核用户对文档和列表项所做的操作，并将审核结果写入审核日志。</p:Description>
      <p:CustomData>
        <Audit>
          <Update/>
          <View/>
          <CheckInOut/>
          <MoveCopy/>
          <DeleteRestore/>
        </Audit>
      </p:CustomData>
    </p:PolicyItem>
  </p:PolicyItems>
</p:Policy>
</file>

<file path=customXml/item4.xml><?xml version="1.0" encoding="utf-8"?>
<ct:contentTypeSchema xmlns:ct="http://schemas.microsoft.com/office/2006/metadata/contentType" xmlns:ma="http://schemas.microsoft.com/office/2006/metadata/properties/metaAttributes" ct:_="" ma:_="" ma:contentTypeName="文档" ma:contentTypeID="0x01010079C8ABC2A3433140AFDAEBC96FEEEC22" ma:contentTypeVersion="1" ma:contentTypeDescription="新建文档。" ma:contentTypeScope="" ma:versionID="b7f86e37a9e3b90751b1a5e279ed7d6b">
  <xsd:schema xmlns:xsd="http://www.w3.org/2001/XMLSchema" xmlns:xs="http://www.w3.org/2001/XMLSchema" xmlns:p="http://schemas.microsoft.com/office/2006/metadata/properties" xmlns:ns2="5daf7c9f-a16e-4e27-a4e8-a20f821a18aa" targetNamespace="http://schemas.microsoft.com/office/2006/metadata/properties" ma:root="true" ma:fieldsID="d0d50ebd8ca8a59e20b2050c0d206db4" ns2:_="">
    <xsd:import namespace="5daf7c9f-a16e-4e27-a4e8-a20f821a18aa"/>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af7c9f-a16e-4e27-a4e8-a20f821a18aa" elementFormDefault="qualified">
    <xsd:import namespace="http://schemas.microsoft.com/office/2006/documentManagement/types"/>
    <xsd:import namespace="http://schemas.microsoft.com/office/infopath/2007/PartnerControls"/>
    <xsd:element name="SharedWithUsers" ma:index="8" nillable="true" ma:displayName="共享对象:"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2AF652-BF1C-4023-A10C-B61065487C3A}"/>
</file>

<file path=customXml/itemProps2.xml><?xml version="1.0" encoding="utf-8"?>
<ds:datastoreItem xmlns:ds="http://schemas.openxmlformats.org/officeDocument/2006/customXml" ds:itemID="{64E5D269-81D6-4593-8C09-DBAEF5DC18C7}"/>
</file>

<file path=customXml/itemProps3.xml><?xml version="1.0" encoding="utf-8"?>
<ds:datastoreItem xmlns:ds="http://schemas.openxmlformats.org/officeDocument/2006/customXml" ds:itemID="{54753338-EA21-4E5E-B9E2-DE10D4A9C4B7}">
  <ds:schemaRefs>
    <ds:schemaRef ds:uri="office.server.policy"/>
  </ds:schemaRefs>
</ds:datastoreItem>
</file>

<file path=customXml/itemProps4.xml><?xml version="1.0" encoding="utf-8"?>
<ds:datastoreItem xmlns:ds="http://schemas.openxmlformats.org/officeDocument/2006/customXml" ds:itemID="{52097689-350B-441D-B91D-40B5B3EFEC39}"/>
</file>

<file path=docProps/app.xml><?xml version="1.0" encoding="utf-8"?>
<Properties xmlns="http://schemas.openxmlformats.org/officeDocument/2006/extended-properties" xmlns:vt="http://schemas.openxmlformats.org/officeDocument/2006/docPropsVTypes">
  <Template>新华三集团PPT模板-白底中文模板</Template>
  <TotalTime>2689</TotalTime>
  <Words>1627</Words>
  <Application>Microsoft Office PowerPoint</Application>
  <PresentationFormat>全屏显示(16:9)</PresentationFormat>
  <Paragraphs>279</Paragraphs>
  <Slides>26</Slides>
  <Notes>11</Notes>
  <HiddenSlides>0</HiddenSlides>
  <MMClips>0</MMClips>
  <ScaleCrop>false</ScaleCrop>
  <HeadingPairs>
    <vt:vector size="6" baseType="variant">
      <vt:variant>
        <vt:lpstr>已用的字体</vt:lpstr>
      </vt:variant>
      <vt:variant>
        <vt:i4>15</vt:i4>
      </vt:variant>
      <vt:variant>
        <vt:lpstr>主题</vt:lpstr>
      </vt:variant>
      <vt:variant>
        <vt:i4>5</vt:i4>
      </vt:variant>
      <vt:variant>
        <vt:lpstr>幻灯片标题</vt:lpstr>
      </vt:variant>
      <vt:variant>
        <vt:i4>26</vt:i4>
      </vt:variant>
    </vt:vector>
  </HeadingPairs>
  <TitlesOfParts>
    <vt:vector size="46" baseType="lpstr">
      <vt:lpstr>Helvetica Neue</vt:lpstr>
      <vt:lpstr>huxiaobo-gdh</vt:lpstr>
      <vt:lpstr>Open Sans</vt:lpstr>
      <vt:lpstr>Roboto</vt:lpstr>
      <vt:lpstr>方正兰亭黑_GBK</vt:lpstr>
      <vt:lpstr>华文细黑</vt:lpstr>
      <vt:lpstr>华文中宋</vt:lpstr>
      <vt:lpstr>宋体</vt:lpstr>
      <vt:lpstr>Microsoft YaHei</vt:lpstr>
      <vt:lpstr>Microsoft YaHei</vt:lpstr>
      <vt:lpstr>Arial</vt:lpstr>
      <vt:lpstr>Calibri</vt:lpstr>
      <vt:lpstr>Microsoft Sans Serif</vt:lpstr>
      <vt:lpstr>Times New Roman</vt:lpstr>
      <vt:lpstr>Wingdings</vt:lpstr>
      <vt:lpstr>模板-Top Secret  绝密</vt:lpstr>
      <vt:lpstr>模板-Secret  机密 </vt:lpstr>
      <vt:lpstr>模板-Confidential 秘密</vt:lpstr>
      <vt:lpstr>模板-Internal  内参</vt:lpstr>
      <vt:lpstr>1_模板-Confidential 秘密</vt:lpstr>
      <vt:lpstr>PowerPoint 演示文稿</vt:lpstr>
      <vt:lpstr>PowerPoint 演示文稿</vt:lpstr>
      <vt:lpstr>版本控制系统出现之前</vt:lpstr>
      <vt:lpstr>为什么需要版本控制</vt:lpstr>
      <vt:lpstr>集中式和分布式</vt:lpstr>
      <vt:lpstr>Git起源</vt:lpstr>
      <vt:lpstr>Git的特点</vt:lpstr>
      <vt:lpstr>Git的概念</vt:lpstr>
      <vt:lpstr>Git的工作流程</vt:lpstr>
      <vt:lpstr>PowerPoint 演示文稿</vt:lpstr>
      <vt:lpstr>Git/GitHub/GitLab介绍</vt:lpstr>
      <vt:lpstr>IT GitLab申请(itgit.h3c.com)</vt:lpstr>
      <vt:lpstr>GitLab功能</vt:lpstr>
      <vt:lpstr>PowerPoint 演示文稿</vt:lpstr>
      <vt:lpstr>图形化工具</vt:lpstr>
      <vt:lpstr>PowerPoint 演示文稿</vt:lpstr>
      <vt:lpstr>Git安装配置与创建</vt:lpstr>
      <vt:lpstr>Git仓库创建</vt:lpstr>
      <vt:lpstr>Git常用操作</vt:lpstr>
      <vt:lpstr>Git常用操作</vt:lpstr>
      <vt:lpstr>PowerPoint 演示文稿</vt:lpstr>
      <vt:lpstr>Git分支介绍</vt:lpstr>
      <vt:lpstr>Git分支</vt:lpstr>
      <vt:lpstr>Git减少冲突</vt:lpstr>
      <vt:lpstr>Git使用小技巧</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PPT使用说明</dc:title>
  <dc:creator>dingyuanmeng 11958</dc:creator>
  <cp:lastModifiedBy>mufang (IT)</cp:lastModifiedBy>
  <cp:revision>407</cp:revision>
  <cp:lastPrinted>2013-01-19T15:46:00Z</cp:lastPrinted>
  <dcterms:created xsi:type="dcterms:W3CDTF">2016-05-11T02:15:00Z</dcterms:created>
  <dcterms:modified xsi:type="dcterms:W3CDTF">2021-01-28T06:21:35Z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0x01010079C8ABC2A3433140AFDAEBC96FEEEC22</vt:lpwstr>
  </property>
  <property fmtid="{D5CDD505-2E9C-101B-9397-08002B2CF9AE}" pid="3" name="NXPowerLiteLastOptimized">
    <vt:lpwstr>2934491</vt:lpwstr>
  </property>
  <property fmtid="{D5CDD505-2E9C-101B-9397-08002B2CF9AE}" pid="4" name="NXPowerLiteSettings">
    <vt:lpwstr>F7000400038000</vt:lpwstr>
  </property>
  <property fmtid="{D5CDD505-2E9C-101B-9397-08002B2CF9AE}" pid="5" name="NXPowerLiteVersion">
    <vt:lpwstr>D5.0.6</vt:lpwstr>
  </property>
  <property fmtid="{D5CDD505-2E9C-101B-9397-08002B2CF9AE}" pid="6" name="Version">
    <vt:i4>1</vt:i4>
  </property>
  <property fmtid="{D5CDD505-2E9C-101B-9397-08002B2CF9AE}" pid="7" name="KSOProductBuildVer">
    <vt:lpwstr>2052-10.1.0.6748</vt:lpwstr>
  </property>
  <property fmtid="{D5CDD505-2E9C-101B-9397-08002B2CF9AE}" pid="8" name="_dlc_DocIdItemGuid">
    <vt:lpwstr>50643522-d014-4ff2-9910-5dac5b4a28bb</vt:lpwstr>
  </property>
  <property fmtid="{D5CDD505-2E9C-101B-9397-08002B2CF9AE}" pid="9" name="FileDownloads">
    <vt:lpwstr>0</vt:lpwstr>
  </property>
  <property fmtid="{D5CDD505-2E9C-101B-9397-08002B2CF9AE}" pid="10" name="FileComments">
    <vt:lpwstr>0</vt:lpwstr>
  </property>
  <property fmtid="{D5CDD505-2E9C-101B-9397-08002B2CF9AE}" pid="11" name="LinkComment">
    <vt:lpwstr>0</vt:lpwstr>
  </property>
  <property fmtid="{D5CDD505-2E9C-101B-9397-08002B2CF9AE}" pid="12" name="FileScore">
    <vt:lpwstr>0</vt:lpwstr>
  </property>
  <property fmtid="{D5CDD505-2E9C-101B-9397-08002B2CF9AE}" pid="13" name="EndDate">
    <vt:lpwstr>21-05-02</vt:lpwstr>
  </property>
  <property fmtid="{D5CDD505-2E9C-101B-9397-08002B2CF9AE}" pid="14" name="PMOKeyWords">
    <vt:lpwstr/>
  </property>
</Properties>
</file>