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74" r:id="rId7"/>
    <p:sldId id="275" r:id="rId8"/>
    <p:sldId id="276" r:id="rId9"/>
    <p:sldId id="266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921" autoAdjust="0"/>
  </p:normalViewPr>
  <p:slideViewPr>
    <p:cSldViewPr snapToGrid="0">
      <p:cViewPr varScale="1">
        <p:scale>
          <a:sx n="97" d="100"/>
          <a:sy n="97" d="100"/>
        </p:scale>
        <p:origin x="1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07213-8EDB-4CE4-840E-CCABE6A6482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5A690-3EB0-4748-AE49-AB34222B0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9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0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6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5A690-3EB0-4748-AE49-AB34222B0D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6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5A690-3EB0-4748-AE49-AB34222B0D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5A690-3EB0-4748-AE49-AB34222B0D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7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5A690-3EB0-4748-AE49-AB34222B0D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1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1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6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4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81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EF6F-71BC-497C-9E89-4AD2EA976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816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2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785E-B1D1-4E26-820C-0E30B10B450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05AF-E394-4C03-A8DE-F50EC33CA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6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683" y="-27384"/>
            <a:ext cx="12240683" cy="6912877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3634309" y="3652477"/>
            <a:ext cx="8664412" cy="1344149"/>
            <a:chOff x="2652042" y="3039561"/>
            <a:chExt cx="6498309" cy="1008112"/>
          </a:xfrm>
          <a:solidFill>
            <a:srgbClr val="C00000">
              <a:alpha val="74000"/>
            </a:srgbClr>
          </a:solidFill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771800" y="3039561"/>
              <a:ext cx="6378551" cy="100811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ctr" anchorCtr="1" compatLnSpc="1">
              <a:prstTxWarp prst="textNoShape">
                <a:avLst/>
              </a:prstTxWarp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52042" y="3039561"/>
              <a:ext cx="54101" cy="100811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ctr" anchorCtr="1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088530" y="3909054"/>
            <a:ext cx="324999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MS Project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介绍</a:t>
            </a:r>
            <a:endParaRPr kumimoji="1" lang="en-US" altLang="zh-CN" sz="32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280751"/>
            <a:ext cx="2167163" cy="10198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81603" y="4492694"/>
            <a:ext cx="143180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1100" b="1" dirty="0" smtClean="0"/>
              <a:t>研发业务部</a:t>
            </a:r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张晟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950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360" y="4485118"/>
            <a:ext cx="11521280" cy="181562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46706" y="5733256"/>
            <a:ext cx="1091966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新华三集团</a:t>
            </a:r>
            <a:endParaRPr lang="en-US" altLang="zh-CN" sz="106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www.h3c.com</a:t>
            </a:r>
            <a:endParaRPr lang="zh-CN" altLang="en-US" sz="106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6344373"/>
            <a:ext cx="11521280" cy="6095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3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1851" y="2948947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r>
              <a:rPr kumimoji="1"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0EF6F-71BC-497C-9E89-4AD2EA976AF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7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6192011" y="2318956"/>
            <a:ext cx="340901" cy="340901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6192011" y="2628559"/>
            <a:ext cx="4800000" cy="48000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6192011" y="2916591"/>
            <a:ext cx="340901" cy="340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6192011" y="3492655"/>
            <a:ext cx="340901" cy="34090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7571" y="2874507"/>
            <a:ext cx="450764" cy="379656"/>
          </a:xfrm>
          <a:prstGeom prst="rect">
            <a:avLst/>
          </a:prstGeom>
          <a:solidFill>
            <a:srgbClr val="A0A0A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17571" y="3450571"/>
            <a:ext cx="450764" cy="379656"/>
          </a:xfrm>
          <a:prstGeom prst="rect">
            <a:avLst/>
          </a:prstGeom>
          <a:solidFill>
            <a:srgbClr val="A0A0A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-10784" y="6284391"/>
            <a:ext cx="11970365" cy="579824"/>
            <a:chOff x="-8089" y="4731990"/>
            <a:chExt cx="9152089" cy="416172"/>
          </a:xfrm>
        </p:grpSpPr>
        <p:sp>
          <p:nvSpPr>
            <p:cNvPr id="7" name="矩形 6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9170"/>
              <a:endParaRPr lang="zh-CN" altLang="en-US" sz="1867" b="1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145782" y="3258655"/>
            <a:ext cx="281038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8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6192011" y="3226193"/>
            <a:ext cx="4800000" cy="48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"/>
          <p:cNvSpPr/>
          <p:nvPr/>
        </p:nvSpPr>
        <p:spPr>
          <a:xfrm>
            <a:off x="6192011" y="3802257"/>
            <a:ext cx="4800000" cy="48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117571" y="2276872"/>
            <a:ext cx="450764" cy="379656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1796819"/>
            <a:ext cx="4613128" cy="2821517"/>
          </a:xfrm>
          <a:prstGeom prst="rect">
            <a:avLst/>
          </a:prstGeom>
        </p:spPr>
      </p:pic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6665053" y="2337377"/>
            <a:ext cx="20874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是做什么的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6665053" y="2926704"/>
            <a:ext cx="331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zh-CN" altLang="en-US" sz="1600" kern="1000" dirty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我们一般使用</a:t>
            </a:r>
            <a:r>
              <a:rPr lang="en-US" altLang="zh-CN" sz="1600" kern="1000" dirty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z="1600" kern="1000" dirty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的什么功能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6665053" y="3532645"/>
            <a:ext cx="31133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eaLnBrk="0" hangingPunct="0"/>
            <a:r>
              <a:rPr lang="zh-CN" altLang="en-US" sz="1600" kern="1000" dirty="0" smtClean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600" kern="1000" dirty="0" smtClean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z="1600" kern="1000" dirty="0" smtClean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制定项目计划</a:t>
            </a:r>
            <a:endParaRPr lang="zh-CN" altLang="zh-CN" sz="1600" kern="1000" dirty="0">
              <a:solidFill>
                <a:srgbClr val="A0A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EF20EF6F-71BC-497C-9E89-4AD2EA976AF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60" y="412124"/>
            <a:ext cx="9696718" cy="74697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官方定义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4193" y="1693719"/>
            <a:ext cx="10352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Microsoft </a:t>
            </a:r>
            <a:r>
              <a:rPr lang="en-US" altLang="zh-CN" sz="3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</a:t>
            </a:r>
            <a:r>
              <a:rPr lang="zh-CN" altLang="en-US" sz="32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sz="3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一个国际上通用的项目管理工具软件。凝集了许多成熟的项目管理现代理论和方法</a:t>
            </a:r>
            <a:r>
              <a:rPr lang="en-US" altLang="zh-CN" sz="3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可以帮助项目管理者实现时间、资源、成本的计划、控制。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78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6192011" y="2318956"/>
            <a:ext cx="340901" cy="340901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6192011" y="2628559"/>
            <a:ext cx="4800000" cy="48000"/>
          </a:xfrm>
          <a:prstGeom prst="rect">
            <a:avLst/>
          </a:prstGeom>
          <a:solidFill>
            <a:srgbClr val="A0A0A0"/>
          </a:solidFill>
          <a:ln w="6350" cmpd="sng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6192011" y="2916591"/>
            <a:ext cx="340901" cy="340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6192011" y="3492655"/>
            <a:ext cx="340901" cy="34090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7571" y="2874507"/>
            <a:ext cx="450764" cy="37965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17571" y="3450571"/>
            <a:ext cx="450764" cy="379656"/>
          </a:xfrm>
          <a:prstGeom prst="rect">
            <a:avLst/>
          </a:prstGeom>
          <a:solidFill>
            <a:srgbClr val="A0A0A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-10784" y="6284391"/>
            <a:ext cx="11970365" cy="579824"/>
            <a:chOff x="-8089" y="4731990"/>
            <a:chExt cx="9152089" cy="416172"/>
          </a:xfrm>
        </p:grpSpPr>
        <p:sp>
          <p:nvSpPr>
            <p:cNvPr id="7" name="矩形 6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9170"/>
              <a:endParaRPr lang="zh-CN" altLang="en-US" sz="1867" b="1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145782" y="3258655"/>
            <a:ext cx="281038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8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6192011" y="3226193"/>
            <a:ext cx="4800000" cy="4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"/>
          <p:cNvSpPr/>
          <p:nvPr/>
        </p:nvSpPr>
        <p:spPr>
          <a:xfrm>
            <a:off x="6192011" y="3802257"/>
            <a:ext cx="4800000" cy="48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117571" y="2276872"/>
            <a:ext cx="450764" cy="379656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1796819"/>
            <a:ext cx="4613128" cy="2821517"/>
          </a:xfrm>
          <a:prstGeom prst="rect">
            <a:avLst/>
          </a:prstGeom>
        </p:spPr>
      </p:pic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6659300" y="2366295"/>
            <a:ext cx="20874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600" kern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z="1600" kern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是做什么的</a:t>
            </a:r>
            <a:endParaRPr lang="zh-CN" altLang="zh-CN" sz="1600" kern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6663663" y="2926704"/>
            <a:ext cx="331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我们一般使用</a:t>
            </a:r>
            <a:r>
              <a:rPr lang="en-US" altLang="zh-CN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的什么功能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6665053" y="3532645"/>
            <a:ext cx="31133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eaLnBrk="0" hangingPunct="0"/>
            <a:r>
              <a:rPr lang="zh-CN" altLang="en-US" sz="1600" kern="1000" dirty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600" kern="1000" dirty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</a:t>
            </a:r>
            <a:r>
              <a:rPr lang="en-US" altLang="zh-CN" sz="1600" kern="1000" dirty="0" smtClean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600" kern="1000" dirty="0" smtClean="0">
                <a:solidFill>
                  <a:srgbClr val="A0A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制定项目计划</a:t>
            </a:r>
            <a:endParaRPr lang="zh-CN" altLang="zh-CN" sz="1600" kern="1000" dirty="0">
              <a:solidFill>
                <a:srgbClr val="A0A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zh-CN" sz="1600" kern="1000" dirty="0">
              <a:solidFill>
                <a:srgbClr val="A0A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EF20EF6F-71BC-497C-9E89-4AD2EA976A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2" y="1415946"/>
            <a:ext cx="11398836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8" y="1043941"/>
            <a:ext cx="103027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甘特图（</a:t>
            </a:r>
            <a:r>
              <a:rPr lang="en-US" altLang="zh-CN" sz="3200" dirty="0"/>
              <a:t>Gantt chart</a:t>
            </a:r>
            <a:r>
              <a:rPr lang="zh-CN" altLang="en-US" sz="3200" dirty="0"/>
              <a:t>）又称为横道图、条状图</a:t>
            </a:r>
            <a:r>
              <a:rPr lang="en-US" altLang="zh-CN" sz="3200" dirty="0"/>
              <a:t>(Bar chart)</a:t>
            </a:r>
            <a:r>
              <a:rPr lang="zh-CN" altLang="en-US" sz="3200" dirty="0"/>
              <a:t>。其通过条状图来显示项目，进度，和其他时间相关的系统进展的内在关系随着时间进展的情况。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59" y="2739726"/>
            <a:ext cx="8124986" cy="34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8" y="1043941"/>
            <a:ext cx="103027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工作</a:t>
            </a:r>
            <a:r>
              <a:rPr lang="zh-CN" altLang="en-US" sz="3200" dirty="0"/>
              <a:t>分解结构（</a:t>
            </a:r>
            <a:r>
              <a:rPr lang="en-US" altLang="zh-CN" sz="3200" dirty="0"/>
              <a:t>Work Breakdown Structure</a:t>
            </a:r>
            <a:r>
              <a:rPr lang="zh-CN" altLang="en-US" sz="3200" dirty="0"/>
              <a:t>）， 创建</a:t>
            </a:r>
            <a:r>
              <a:rPr lang="en-US" altLang="zh-CN" sz="3200" dirty="0"/>
              <a:t>WBS</a:t>
            </a:r>
            <a:r>
              <a:rPr lang="zh-CN" altLang="en-US" sz="3200" dirty="0"/>
              <a:t>是把项目工作按阶段可交付成果分解成较小的，更易于管理的组成部分的过程。</a:t>
            </a:r>
          </a:p>
        </p:txBody>
      </p:sp>
      <p:pic>
        <p:nvPicPr>
          <p:cNvPr id="1026" name="Picture 2" descr="https://ss1.bdstatic.com/70cFuXSh_Q1YnxGkpoWK1HF6hhy/it/u=2487533903,3156896008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81" y="2613601"/>
            <a:ext cx="8594836" cy="39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种任务间关系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199" y="1102596"/>
            <a:ext cx="10515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Finish-to-Start (FS)</a:t>
            </a:r>
            <a:r>
              <a:rPr lang="zh-CN" altLang="en-US" sz="3200" dirty="0" smtClean="0"/>
              <a:t>，前</a:t>
            </a:r>
            <a:r>
              <a:rPr lang="zh-CN" altLang="en-US" sz="3200" dirty="0"/>
              <a:t>一个任务</a:t>
            </a:r>
            <a:r>
              <a:rPr lang="zh-CN" altLang="en-US" sz="3200" dirty="0" smtClean="0"/>
              <a:t>必须</a:t>
            </a:r>
            <a:r>
              <a:rPr lang="zh-CN" altLang="en-US" sz="3200" dirty="0"/>
              <a:t>完成后才能启动下一个新</a:t>
            </a:r>
            <a:r>
              <a:rPr lang="zh-CN" altLang="en-US" sz="3200" dirty="0" smtClean="0"/>
              <a:t>任务</a:t>
            </a:r>
            <a:endParaRPr lang="en-US" altLang="zh-CN" sz="3200" dirty="0" smtClean="0"/>
          </a:p>
          <a:p>
            <a:r>
              <a:rPr lang="zh-CN" altLang="en-US" sz="3200" dirty="0" smtClean="0"/>
              <a:t>Start</a:t>
            </a:r>
            <a:r>
              <a:rPr lang="zh-CN" altLang="en-US" sz="3200" dirty="0"/>
              <a:t>-to-Start (SS)，把这个任务的开始日期和前提条件任务的开始日期对齐，一般用于并行任务的安排，也可以一个任务启动后，第二个任务延后或提前数日启动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Finish</a:t>
            </a:r>
            <a:r>
              <a:rPr lang="zh-CN" altLang="en-US" sz="3200" dirty="0"/>
              <a:t>-to-Finish (FF)，把这个任务的结束日期和前提条件任务的结束日期对齐，可以用于协调任务的统一时间</a:t>
            </a:r>
            <a:r>
              <a:rPr lang="zh-CN" altLang="en-US" sz="3200" dirty="0" smtClean="0"/>
              <a:t>完成Start-to-Finish (SF)，前置任务开始的日期决定了后续任务的完成</a:t>
            </a:r>
            <a:r>
              <a:rPr lang="zh-CN" altLang="en-US" sz="3200" dirty="0"/>
              <a:t>时间，如前置任务是一个后续任务需要使用的资源，前置任务什么时候可以开始释放出来，这决定了后续任务什么时候才可以完成。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55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6192011" y="2318956"/>
            <a:ext cx="340901" cy="340901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6192011" y="2628559"/>
            <a:ext cx="4800000" cy="48000"/>
          </a:xfrm>
          <a:prstGeom prst="rect">
            <a:avLst/>
          </a:prstGeom>
          <a:solidFill>
            <a:srgbClr val="A0A0A0"/>
          </a:solidFill>
          <a:ln w="6350" cmpd="sng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6192011" y="2916591"/>
            <a:ext cx="340901" cy="340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6192011" y="3492655"/>
            <a:ext cx="340901" cy="34090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7571" y="2874507"/>
            <a:ext cx="450764" cy="379656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17571" y="3450571"/>
            <a:ext cx="450764" cy="3796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-10784" y="6284391"/>
            <a:ext cx="11970365" cy="579824"/>
            <a:chOff x="-8089" y="4731990"/>
            <a:chExt cx="9152089" cy="416172"/>
          </a:xfrm>
        </p:grpSpPr>
        <p:sp>
          <p:nvSpPr>
            <p:cNvPr id="7" name="矩形 6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9170"/>
              <a:endParaRPr lang="zh-CN" altLang="en-US" sz="1867" b="1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145782" y="3258655"/>
            <a:ext cx="281038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8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6192011" y="3226193"/>
            <a:ext cx="4800000" cy="48000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"/>
          <p:cNvSpPr/>
          <p:nvPr/>
        </p:nvSpPr>
        <p:spPr>
          <a:xfrm>
            <a:off x="6192011" y="3802257"/>
            <a:ext cx="4800000" cy="4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117571" y="2276872"/>
            <a:ext cx="450764" cy="379656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867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1796819"/>
            <a:ext cx="4613128" cy="2821517"/>
          </a:xfrm>
          <a:prstGeom prst="rect">
            <a:avLst/>
          </a:prstGeom>
        </p:spPr>
      </p:pic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6642775" y="2346358"/>
            <a:ext cx="20874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600" kern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z="1600" kern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是做什么的</a:t>
            </a:r>
            <a:endParaRPr lang="zh-CN" altLang="zh-CN" sz="1600" kern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6665053" y="2927240"/>
            <a:ext cx="331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zh-CN" altLang="en-US" sz="1600" kern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我们一般使用</a:t>
            </a:r>
            <a:r>
              <a:rPr lang="en-US" altLang="zh-CN" sz="1600" kern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z="1600" kern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的什么功能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6665053" y="3532645"/>
            <a:ext cx="31133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eaLnBrk="0" hangingPunct="0"/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6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 </a:t>
            </a:r>
            <a:r>
              <a:rPr lang="en-US" altLang="zh-CN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制定项目计划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EF20EF6F-71BC-497C-9E89-4AD2EA976AF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A6981E51165264DBFA77355E92481DA" ma:contentTypeVersion="1" ma:contentTypeDescription="新建文档。" ma:contentTypeScope="" ma:versionID="2d1b5db58fa85fb77a5ae29a379d76a6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D56E40-88B0-4FA4-AC8C-4A235D489EBF}"/>
</file>

<file path=customXml/itemProps2.xml><?xml version="1.0" encoding="utf-8"?>
<ds:datastoreItem xmlns:ds="http://schemas.openxmlformats.org/officeDocument/2006/customXml" ds:itemID="{CEB3E778-5101-4150-8A72-47F57A6FED29}"/>
</file>

<file path=customXml/itemProps3.xml><?xml version="1.0" encoding="utf-8"?>
<ds:datastoreItem xmlns:ds="http://schemas.openxmlformats.org/officeDocument/2006/customXml" ds:itemID="{D70CE9FD-C2B1-455A-96AF-C7CF7E2E0A0C}"/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378</Words>
  <Application>Microsoft Office PowerPoint</Application>
  <PresentationFormat>宽屏</PresentationFormat>
  <Paragraphs>49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huxiaobo-gdh</vt:lpstr>
      <vt:lpstr>宋体</vt:lpstr>
      <vt:lpstr>Microsoft YaHei</vt:lpstr>
      <vt:lpstr>Microsoft YaHei</vt:lpstr>
      <vt:lpstr>Arial</vt:lpstr>
      <vt:lpstr>Calibri</vt:lpstr>
      <vt:lpstr>Calibri Light</vt:lpstr>
      <vt:lpstr>Microsoft Sans Serif</vt:lpstr>
      <vt:lpstr>Office 主题</vt:lpstr>
      <vt:lpstr>PowerPoint 演示文稿</vt:lpstr>
      <vt:lpstr>PowerPoint 演示文稿</vt:lpstr>
      <vt:lpstr>官方定义</vt:lpstr>
      <vt:lpstr>PowerPoint 演示文稿</vt:lpstr>
      <vt:lpstr>项目计划</vt:lpstr>
      <vt:lpstr>甘特图</vt:lpstr>
      <vt:lpstr>WBS</vt:lpstr>
      <vt:lpstr>4种任务间关系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zhangsheng (17554, IT)</dc:creator>
  <cp:lastModifiedBy>zhangsheng (17554, IT)</cp:lastModifiedBy>
  <cp:revision>31</cp:revision>
  <dcterms:created xsi:type="dcterms:W3CDTF">2019-06-02T10:04:28Z</dcterms:created>
  <dcterms:modified xsi:type="dcterms:W3CDTF">2020-08-13T09:18:00Z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0x0101006A6981E51165264DBFA77355E92481DA</vt:lpwstr>
  </property>
</Properties>
</file>