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94" r:id="rId2"/>
    <p:sldId id="863" r:id="rId3"/>
    <p:sldId id="869" r:id="rId4"/>
    <p:sldId id="867" r:id="rId5"/>
    <p:sldId id="875" r:id="rId6"/>
    <p:sldId id="873" r:id="rId7"/>
    <p:sldId id="868" r:id="rId8"/>
    <p:sldId id="892" r:id="rId9"/>
    <p:sldId id="891" r:id="rId10"/>
    <p:sldId id="884" r:id="rId11"/>
    <p:sldId id="871" r:id="rId12"/>
    <p:sldId id="879" r:id="rId13"/>
    <p:sldId id="838" r:id="rId14"/>
  </p:sldIdLst>
  <p:sldSz cx="9144000" cy="5143500" type="screen16x9"/>
  <p:notesSz cx="7099300" cy="10234613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794"/>
            <p14:sldId id="863"/>
            <p14:sldId id="869"/>
            <p14:sldId id="867"/>
            <p14:sldId id="875"/>
            <p14:sldId id="873"/>
            <p14:sldId id="868"/>
            <p14:sldId id="892"/>
            <p14:sldId id="891"/>
            <p14:sldId id="884"/>
            <p14:sldId id="871"/>
            <p14:sldId id="879"/>
            <p14:sldId id="8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74">
          <p15:clr>
            <a:srgbClr val="A4A3A4"/>
          </p15:clr>
        </p15:guide>
        <p15:guide id="3" pos="2238">
          <p15:clr>
            <a:srgbClr val="A4A3A4"/>
          </p15:clr>
        </p15:guide>
        <p15:guide id="4" pos="3515">
          <p15:clr>
            <a:srgbClr val="A4A3A4"/>
          </p15:clr>
        </p15:guide>
        <p15:guide id="5" pos="5475">
          <p15:clr>
            <a:srgbClr val="A4A3A4"/>
          </p15:clr>
        </p15:guide>
        <p15:guide id="6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E"/>
    <a:srgbClr val="C9D7CE"/>
    <a:srgbClr val="E6A722"/>
    <a:srgbClr val="E6775A"/>
    <a:srgbClr val="BCCCDA"/>
    <a:srgbClr val="909090"/>
    <a:srgbClr val="004E76"/>
    <a:srgbClr val="DDDDDD"/>
    <a:srgbClr val="808080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9" autoAdjust="0"/>
    <p:restoredTop sz="96118" autoAdjust="0"/>
  </p:normalViewPr>
  <p:slideViewPr>
    <p:cSldViewPr>
      <p:cViewPr varScale="1">
        <p:scale>
          <a:sx n="153" d="100"/>
          <a:sy n="153" d="100"/>
        </p:scale>
        <p:origin x="348" y="132"/>
      </p:cViewPr>
      <p:guideLst>
        <p:guide orient="horz" pos="2150"/>
        <p:guide pos="2874"/>
        <p:guide pos="2238"/>
        <p:guide pos="3515"/>
        <p:guide pos="5475"/>
        <p:guide pos="288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8" y="120"/>
      </p:cViewPr>
      <p:guideLst>
        <p:guide orient="horz" pos="3222"/>
        <p:guide pos="22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780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2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35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1pPr>
            <a:lvl2pPr marL="772160" indent="-29718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2pPr>
            <a:lvl3pPr marL="118808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3pPr>
            <a:lvl4pPr marL="1663700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4pPr>
            <a:lvl5pPr marL="213931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5pPr>
            <a:lvl6pPr marL="261429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6pPr>
            <a:lvl7pPr marL="308991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7pPr>
            <a:lvl8pPr marL="356489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8pPr>
            <a:lvl9pPr marL="404050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9pPr>
          </a:lstStyle>
          <a:p>
            <a:fld id="{D21A4BF1-C555-434D-9C85-AFC8E6CDD635}" type="slidenum">
              <a:rPr lang="en-US" altLang="zh-CN" sz="1000" b="0">
                <a:solidFill>
                  <a:schemeClr val="tx1"/>
                </a:solidFill>
                <a:latin typeface="Times New Roman" panose="02020603050405020304" charset="0"/>
              </a:rPr>
              <a:t>9</a:t>
            </a:fld>
            <a:endParaRPr lang="en-US" altLang="zh-CN" sz="10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781050"/>
            <a:ext cx="6789738" cy="3819525"/>
          </a:xfrm>
          <a:noFill/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32" y="4865115"/>
            <a:ext cx="5202867" cy="4603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286" tIns="46317" rIns="94286" bIns="46317"/>
          <a:lstStyle/>
          <a:p>
            <a:pPr defTabSz="906145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37261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1pPr>
            <a:lvl2pPr marL="772160" indent="-29718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2pPr>
            <a:lvl3pPr marL="118808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3pPr>
            <a:lvl4pPr marL="1663700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4pPr>
            <a:lvl5pPr marL="213931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5pPr>
            <a:lvl6pPr marL="261429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6pPr>
            <a:lvl7pPr marL="308991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7pPr>
            <a:lvl8pPr marL="356489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8pPr>
            <a:lvl9pPr marL="404050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9pPr>
          </a:lstStyle>
          <a:p>
            <a:fld id="{D21A4BF1-C555-434D-9C85-AFC8E6CDD635}" type="slidenum">
              <a:rPr lang="en-US" altLang="zh-CN" sz="1000" b="0">
                <a:solidFill>
                  <a:schemeClr val="tx1"/>
                </a:solidFill>
                <a:latin typeface="Times New Roman" panose="02020603050405020304" charset="0"/>
              </a:rPr>
              <a:t>10</a:t>
            </a:fld>
            <a:endParaRPr lang="en-US" altLang="zh-CN" sz="10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781050"/>
            <a:ext cx="6789738" cy="3819525"/>
          </a:xfrm>
          <a:noFill/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32" y="4865115"/>
            <a:ext cx="5202867" cy="4603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286" tIns="46317" rIns="94286" bIns="46317"/>
          <a:lstStyle/>
          <a:p>
            <a:pPr defTabSz="906145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336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1pPr>
            <a:lvl2pPr marL="772160" indent="-29718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2pPr>
            <a:lvl3pPr marL="118808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3pPr>
            <a:lvl4pPr marL="1663700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4pPr>
            <a:lvl5pPr marL="213931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5pPr>
            <a:lvl6pPr marL="261429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6pPr>
            <a:lvl7pPr marL="308991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7pPr>
            <a:lvl8pPr marL="356489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8pPr>
            <a:lvl9pPr marL="404050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9pPr>
          </a:lstStyle>
          <a:p>
            <a:fld id="{D21A4BF1-C555-434D-9C85-AFC8E6CDD635}" type="slidenum">
              <a:rPr lang="en-US" altLang="zh-CN" sz="1000" b="0">
                <a:solidFill>
                  <a:schemeClr val="tx1"/>
                </a:solidFill>
                <a:latin typeface="Times New Roman" panose="02020603050405020304" charset="0"/>
              </a:rPr>
              <a:t>11</a:t>
            </a:fld>
            <a:endParaRPr lang="en-US" altLang="zh-CN" sz="10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781050"/>
            <a:ext cx="6789738" cy="3819525"/>
          </a:xfrm>
          <a:noFill/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32" y="4865115"/>
            <a:ext cx="5202867" cy="4603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286" tIns="46317" rIns="94286" bIns="46317"/>
          <a:lstStyle/>
          <a:p>
            <a:pPr defTabSz="906145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7399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1pPr>
            <a:lvl2pPr marL="772160" indent="-29718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2pPr>
            <a:lvl3pPr marL="118808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3pPr>
            <a:lvl4pPr marL="1663700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4pPr>
            <a:lvl5pPr marL="213931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5pPr>
            <a:lvl6pPr marL="261429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6pPr>
            <a:lvl7pPr marL="308991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7pPr>
            <a:lvl8pPr marL="356489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8pPr>
            <a:lvl9pPr marL="404050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9pPr>
          </a:lstStyle>
          <a:p>
            <a:fld id="{D21A4BF1-C555-434D-9C85-AFC8E6CDD635}" type="slidenum">
              <a:rPr lang="en-US" altLang="zh-CN" sz="1000" b="0">
                <a:solidFill>
                  <a:schemeClr val="tx1"/>
                </a:solidFill>
                <a:latin typeface="Times New Roman" panose="02020603050405020304" charset="0"/>
              </a:rPr>
              <a:t>1</a:t>
            </a:fld>
            <a:endParaRPr lang="en-US" altLang="zh-CN" sz="10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781050"/>
            <a:ext cx="6789738" cy="3819525"/>
          </a:xfrm>
          <a:noFill/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32" y="4865115"/>
            <a:ext cx="5202867" cy="4603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286" tIns="46317" rIns="94286" bIns="46317"/>
          <a:lstStyle/>
          <a:p>
            <a:pPr defTabSz="906145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61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1pPr>
            <a:lvl2pPr marL="772160" indent="-29718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2pPr>
            <a:lvl3pPr marL="118808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3pPr>
            <a:lvl4pPr marL="1663700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4pPr>
            <a:lvl5pPr marL="213931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5pPr>
            <a:lvl6pPr marL="261429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6pPr>
            <a:lvl7pPr marL="308991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7pPr>
            <a:lvl8pPr marL="356489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8pPr>
            <a:lvl9pPr marL="404050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9pPr>
          </a:lstStyle>
          <a:p>
            <a:fld id="{D21A4BF1-C555-434D-9C85-AFC8E6CDD635}" type="slidenum">
              <a:rPr lang="en-US" altLang="zh-CN" sz="1000" b="0">
                <a:solidFill>
                  <a:schemeClr val="tx1"/>
                </a:solidFill>
                <a:latin typeface="Times New Roman" panose="02020603050405020304" charset="0"/>
              </a:rPr>
              <a:t>2</a:t>
            </a:fld>
            <a:endParaRPr lang="en-US" altLang="zh-CN" sz="10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781050"/>
            <a:ext cx="6789738" cy="3819525"/>
          </a:xfrm>
          <a:noFill/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32" y="4865115"/>
            <a:ext cx="5202867" cy="4603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286" tIns="46317" rIns="94286" bIns="46317"/>
          <a:lstStyle/>
          <a:p>
            <a:pPr defTabSz="906145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741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1pPr>
            <a:lvl2pPr marL="772160" indent="-29718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2pPr>
            <a:lvl3pPr marL="118808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3pPr>
            <a:lvl4pPr marL="1663700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4pPr>
            <a:lvl5pPr marL="213931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5pPr>
            <a:lvl6pPr marL="261429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6pPr>
            <a:lvl7pPr marL="308991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7pPr>
            <a:lvl8pPr marL="356489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8pPr>
            <a:lvl9pPr marL="404050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9pPr>
          </a:lstStyle>
          <a:p>
            <a:fld id="{D21A4BF1-C555-434D-9C85-AFC8E6CDD635}" type="slidenum">
              <a:rPr lang="en-US" altLang="zh-CN" sz="1000" b="0">
                <a:solidFill>
                  <a:schemeClr val="tx1"/>
                </a:solidFill>
                <a:latin typeface="Times New Roman" panose="02020603050405020304" charset="0"/>
              </a:rPr>
              <a:t>3</a:t>
            </a:fld>
            <a:endParaRPr lang="en-US" altLang="zh-CN" sz="10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781050"/>
            <a:ext cx="6789738" cy="3819525"/>
          </a:xfrm>
          <a:noFill/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32" y="4865115"/>
            <a:ext cx="5202867" cy="4603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286" tIns="46317" rIns="94286" bIns="46317"/>
          <a:lstStyle/>
          <a:p>
            <a:pPr defTabSz="906145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618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1pPr>
            <a:lvl2pPr marL="772160" indent="-29718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2pPr>
            <a:lvl3pPr marL="118808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3pPr>
            <a:lvl4pPr marL="1663700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4pPr>
            <a:lvl5pPr marL="213931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5pPr>
            <a:lvl6pPr marL="261429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6pPr>
            <a:lvl7pPr marL="308991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7pPr>
            <a:lvl8pPr marL="356489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8pPr>
            <a:lvl9pPr marL="404050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9pPr>
          </a:lstStyle>
          <a:p>
            <a:fld id="{D21A4BF1-C555-434D-9C85-AFC8E6CDD635}" type="slidenum">
              <a:rPr lang="en-US" altLang="zh-CN" sz="1000" b="0">
                <a:solidFill>
                  <a:schemeClr val="tx1"/>
                </a:solidFill>
                <a:latin typeface="Times New Roman" panose="02020603050405020304" charset="0"/>
              </a:rPr>
              <a:t>4</a:t>
            </a:fld>
            <a:endParaRPr lang="en-US" altLang="zh-CN" sz="10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781050"/>
            <a:ext cx="6789738" cy="3819525"/>
          </a:xfrm>
          <a:noFill/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32" y="4865115"/>
            <a:ext cx="5202867" cy="4603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286" tIns="46317" rIns="94286" bIns="46317"/>
          <a:lstStyle/>
          <a:p>
            <a:pPr defTabSz="906145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7881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1pPr>
            <a:lvl2pPr marL="772160" indent="-29718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2pPr>
            <a:lvl3pPr marL="118808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3pPr>
            <a:lvl4pPr marL="1663700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4pPr>
            <a:lvl5pPr marL="213931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5pPr>
            <a:lvl6pPr marL="261429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6pPr>
            <a:lvl7pPr marL="308991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7pPr>
            <a:lvl8pPr marL="356489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8pPr>
            <a:lvl9pPr marL="404050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9pPr>
          </a:lstStyle>
          <a:p>
            <a:fld id="{D21A4BF1-C555-434D-9C85-AFC8E6CDD635}" type="slidenum">
              <a:rPr lang="en-US" altLang="zh-CN" sz="1000" b="0">
                <a:solidFill>
                  <a:schemeClr val="tx1"/>
                </a:solidFill>
                <a:latin typeface="Times New Roman" panose="02020603050405020304" charset="0"/>
              </a:rPr>
              <a:t>5</a:t>
            </a:fld>
            <a:endParaRPr lang="en-US" altLang="zh-CN" sz="10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781050"/>
            <a:ext cx="6789738" cy="3819525"/>
          </a:xfrm>
          <a:noFill/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32" y="4865115"/>
            <a:ext cx="5202867" cy="4603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286" tIns="46317" rIns="94286" bIns="46317"/>
          <a:lstStyle/>
          <a:p>
            <a:pPr defTabSz="906145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320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1pPr>
            <a:lvl2pPr marL="772160" indent="-29718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2pPr>
            <a:lvl3pPr marL="118808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3pPr>
            <a:lvl4pPr marL="1663700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4pPr>
            <a:lvl5pPr marL="213931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5pPr>
            <a:lvl6pPr marL="261429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6pPr>
            <a:lvl7pPr marL="308991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7pPr>
            <a:lvl8pPr marL="356489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8pPr>
            <a:lvl9pPr marL="404050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9pPr>
          </a:lstStyle>
          <a:p>
            <a:fld id="{D21A4BF1-C555-434D-9C85-AFC8E6CDD635}" type="slidenum">
              <a:rPr lang="en-US" altLang="zh-CN" sz="1000" b="0">
                <a:solidFill>
                  <a:schemeClr val="tx1"/>
                </a:solidFill>
                <a:latin typeface="Times New Roman" panose="02020603050405020304" charset="0"/>
              </a:rPr>
              <a:t>6</a:t>
            </a:fld>
            <a:endParaRPr lang="en-US" altLang="zh-CN" sz="10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781050"/>
            <a:ext cx="6789738" cy="3819525"/>
          </a:xfrm>
          <a:noFill/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32" y="4865115"/>
            <a:ext cx="5202867" cy="4603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286" tIns="46317" rIns="94286" bIns="46317"/>
          <a:lstStyle/>
          <a:p>
            <a:pPr defTabSz="906145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5669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1pPr>
            <a:lvl2pPr marL="772160" indent="-29718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2pPr>
            <a:lvl3pPr marL="118808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3pPr>
            <a:lvl4pPr marL="1663700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4pPr>
            <a:lvl5pPr marL="213931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5pPr>
            <a:lvl6pPr marL="261429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6pPr>
            <a:lvl7pPr marL="308991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7pPr>
            <a:lvl8pPr marL="356489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8pPr>
            <a:lvl9pPr marL="404050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9pPr>
          </a:lstStyle>
          <a:p>
            <a:fld id="{D21A4BF1-C555-434D-9C85-AFC8E6CDD635}" type="slidenum">
              <a:rPr lang="en-US" altLang="zh-CN" sz="1000" b="0">
                <a:solidFill>
                  <a:schemeClr val="tx1"/>
                </a:solidFill>
                <a:latin typeface="Times New Roman" panose="02020603050405020304" charset="0"/>
              </a:rPr>
              <a:t>7</a:t>
            </a:fld>
            <a:endParaRPr lang="en-US" altLang="zh-CN" sz="10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781050"/>
            <a:ext cx="6789738" cy="3819525"/>
          </a:xfrm>
          <a:noFill/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32" y="4865115"/>
            <a:ext cx="5202867" cy="4603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286" tIns="46317" rIns="94286" bIns="46317"/>
          <a:lstStyle/>
          <a:p>
            <a:pPr defTabSz="906145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1230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1pPr>
            <a:lvl2pPr marL="772160" indent="-29718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2pPr>
            <a:lvl3pPr marL="118808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3pPr>
            <a:lvl4pPr marL="1663700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4pPr>
            <a:lvl5pPr marL="2139315" indent="-237490" defTabSz="947420" eaLnBrk="0" hangingPunct="0"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5pPr>
            <a:lvl6pPr marL="261429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6pPr>
            <a:lvl7pPr marL="308991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7pPr>
            <a:lvl8pPr marL="3564890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8pPr>
            <a:lvl9pPr marL="4040505" indent="-237490" algn="ctr" defTabSz="94742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F8F8F8"/>
                </a:solidFill>
                <a:latin typeface="Arial" panose="020B0604020202020204" pitchFamily="34" charset="0"/>
              </a:defRPr>
            </a:lvl9pPr>
          </a:lstStyle>
          <a:p>
            <a:fld id="{D21A4BF1-C555-434D-9C85-AFC8E6CDD635}" type="slidenum">
              <a:rPr lang="en-US" altLang="zh-CN" sz="1000" b="0">
                <a:solidFill>
                  <a:schemeClr val="tx1"/>
                </a:solidFill>
                <a:latin typeface="Times New Roman" panose="02020603050405020304" charset="0"/>
              </a:rPr>
              <a:t>8</a:t>
            </a:fld>
            <a:endParaRPr lang="en-US" altLang="zh-CN" sz="10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781050"/>
            <a:ext cx="6789738" cy="3819525"/>
          </a:xfrm>
          <a:noFill/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32" y="4865115"/>
            <a:ext cx="5202867" cy="46031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286" tIns="46317" rIns="94286" bIns="46317"/>
          <a:lstStyle/>
          <a:p>
            <a:pPr defTabSz="906145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7541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lvl="0"/>
            <a:r>
              <a:rPr lang="zh-CN" altLang="en-US" dirty="0" smtClean="0"/>
              <a:t>单击此</a:t>
            </a:r>
            <a:r>
              <a:rPr lang="en-US" altLang="zh-CN" dirty="0" err="1" smtClean="0"/>
              <a:t>dfdgdff</a:t>
            </a:r>
            <a:r>
              <a:rPr lang="zh-CN" altLang="en-US" dirty="0" smtClean="0"/>
              <a:t>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/>
          <a:srcRect t="11342" b="4007"/>
          <a:stretch>
            <a:fillRect/>
          </a:stretch>
        </p:blipFill>
        <p:spPr>
          <a:xfrm>
            <a:off x="-12948" y="0"/>
            <a:ext cx="9156948" cy="51435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8" y="3841750"/>
            <a:ext cx="9148763" cy="900113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27918" y="3841750"/>
            <a:ext cx="7772400" cy="890588"/>
          </a:xfrm>
        </p:spPr>
        <p:txBody>
          <a:bodyPr anchor="ctr" anchorCtr="0">
            <a:no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RPA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项目总结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0352" y="349874"/>
            <a:ext cx="977343" cy="421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3674" y="716064"/>
            <a:ext cx="8258194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endParaRPr lang="en-US" altLang="zh-CN" dirty="0" smtClean="0"/>
          </a:p>
          <a:p>
            <a:pPr marL="0" indent="0"/>
            <a:r>
              <a:rPr lang="en-US" altLang="zh-CN" dirty="0" smtClean="0"/>
              <a:t>1</a:t>
            </a:r>
            <a:r>
              <a:rPr lang="zh-CN" altLang="en-US" dirty="0" smtClean="0"/>
              <a:t>、邮件调用</a:t>
            </a:r>
          </a:p>
          <a:p>
            <a:pPr marL="0" indent="0"/>
            <a:endParaRPr lang="en-US" altLang="zh-CN" dirty="0" smtClean="0"/>
          </a:p>
          <a:p>
            <a:pPr marL="0" indent="0"/>
            <a:r>
              <a:rPr lang="en-US" altLang="zh-CN" dirty="0" smtClean="0"/>
              <a:t>2</a:t>
            </a:r>
            <a:r>
              <a:rPr lang="zh-CN" altLang="en-US" dirty="0" smtClean="0"/>
              <a:t>、定时调用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3</a:t>
            </a:r>
            <a:r>
              <a:rPr lang="zh-CN" altLang="en-US" dirty="0"/>
              <a:t>、手动调用</a:t>
            </a:r>
          </a:p>
          <a:p>
            <a:pPr marL="0" indent="0"/>
            <a:endParaRPr lang="zh-CN" altLang="en-US" dirty="0"/>
          </a:p>
          <a:p>
            <a:pPr marL="0" indent="0"/>
            <a:r>
              <a:rPr lang="en-US" altLang="zh-CN" dirty="0"/>
              <a:t>4</a:t>
            </a:r>
            <a:r>
              <a:rPr lang="zh-CN" altLang="en-US" dirty="0"/>
              <a:t>、平台调用</a:t>
            </a:r>
          </a:p>
          <a:p>
            <a:pPr marL="0" indent="0"/>
            <a:endParaRPr lang="zh-CN" altLang="en-US" dirty="0"/>
          </a:p>
          <a:p>
            <a:pPr marL="0" indent="0"/>
            <a:endParaRPr lang="zh-CN" altLang="en-US" dirty="0"/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457200" y="228600"/>
            <a:ext cx="723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zh-CN" sz="2800" b="1" dirty="0">
                <a:solidFill>
                  <a:srgbClr val="CC0000"/>
                </a:solidFill>
                <a:ea typeface="华文细黑" panose="02010600040101010101" pitchFamily="2" charset="-122"/>
              </a:rPr>
              <a:t>机器人调用方式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457200" y="228600"/>
            <a:ext cx="723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en-US" altLang="zh-CN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RPA</a:t>
            </a:r>
            <a:r>
              <a:rPr lang="zh-CN" altLang="en-US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学习平台</a:t>
            </a:r>
            <a:endParaRPr lang="zh-CN" altLang="en-US" sz="2800" b="1" dirty="0">
              <a:solidFill>
                <a:srgbClr val="CC0000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0270" y="771550"/>
            <a:ext cx="8258194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dirty="0" smtClean="0"/>
              <a:t>1</a:t>
            </a:r>
            <a:r>
              <a:rPr lang="zh-CN" altLang="en-US" dirty="0" smtClean="0"/>
              <a:t>、腾讯课堂 </a:t>
            </a:r>
          </a:p>
          <a:p>
            <a:pPr marL="0" indent="0"/>
            <a:endParaRPr lang="zh-CN" altLang="en-US" dirty="0" smtClean="0"/>
          </a:p>
          <a:p>
            <a:pPr marL="0" indent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RPA</a:t>
            </a:r>
            <a:r>
              <a:rPr lang="zh-CN" altLang="en-US" dirty="0" smtClean="0"/>
              <a:t>之家      rpazj.com</a:t>
            </a:r>
          </a:p>
          <a:p>
            <a:pPr marL="0" indent="0"/>
            <a:endParaRPr lang="zh-CN" altLang="en-US" dirty="0" smtClean="0"/>
          </a:p>
          <a:p>
            <a:pPr marL="0" indent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UIPath</a:t>
            </a:r>
            <a:r>
              <a:rPr lang="zh-CN" altLang="en-US" dirty="0" smtClean="0"/>
              <a:t>官网   </a:t>
            </a:r>
            <a:r>
              <a:rPr lang="en-US" altLang="zh-CN" dirty="0" smtClean="0"/>
              <a:t>UIbot</a:t>
            </a:r>
            <a:r>
              <a:rPr lang="zh-CN" altLang="en-US" dirty="0" smtClean="0"/>
              <a:t>官网 </a:t>
            </a:r>
          </a:p>
          <a:p>
            <a:pPr marL="0" indent="0"/>
            <a:endParaRPr lang="zh-CN" altLang="en-US" dirty="0" smtClean="0"/>
          </a:p>
          <a:p>
            <a:pPr marL="0" indent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UIPath China  </a:t>
            </a:r>
            <a:r>
              <a:rPr lang="zh-CN" altLang="en-US" dirty="0" smtClean="0"/>
              <a:t>预约现场或者网络研讨会</a:t>
            </a:r>
          </a:p>
          <a:p>
            <a:pPr marL="0" indent="0"/>
            <a:endParaRPr lang="zh-CN" altLang="en-US" dirty="0" smtClean="0"/>
          </a:p>
          <a:p>
            <a:pPr marL="0" indent="0"/>
            <a:r>
              <a:rPr lang="en-US" altLang="zh-CN" dirty="0" smtClean="0"/>
              <a:t>5</a:t>
            </a:r>
            <a:r>
              <a:rPr lang="zh-CN" altLang="en-US" dirty="0" smtClean="0"/>
              <a:t>、贴吧</a:t>
            </a:r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 smtClean="0"/>
              <a:t>6</a:t>
            </a:r>
            <a:r>
              <a:rPr lang="zh-CN" altLang="en-US" dirty="0" smtClean="0"/>
              <a:t>、其他视频类网站</a:t>
            </a:r>
            <a:endParaRPr lang="en-US" altLang="zh-CN" dirty="0" smtClean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4067944" y="1923678"/>
            <a:ext cx="136815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2800" b="1" dirty="0" smtClean="0">
                <a:ea typeface="华文细黑" panose="02010600040101010101" pitchFamily="2" charset="-122"/>
              </a:rPr>
              <a:t>谢谢！</a:t>
            </a:r>
            <a:endParaRPr lang="zh-CN" altLang="en-US" sz="28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72" y="1760612"/>
            <a:ext cx="1440000" cy="6212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42796" y="1754981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RPA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8116" y="414134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88116" y="1084558"/>
            <a:ext cx="583833" cy="585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988116" y="1757605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642796" y="411510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RPA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642796" y="1084558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27980" y="2453207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H3C IT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RPA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975205" y="2452656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627634" y="3123079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UIPath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功能简介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974859" y="3122528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627634" y="3818130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部署及调用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974859" y="3817579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54" y="3952282"/>
            <a:ext cx="2605300" cy="2335090"/>
          </a:xfrm>
          <a:prstGeom prst="rect">
            <a:avLst/>
          </a:prstGeom>
        </p:spPr>
      </p:pic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457200" y="228600"/>
            <a:ext cx="723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什么是</a:t>
            </a:r>
            <a:r>
              <a:rPr lang="en-US" altLang="zh-CN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RPA</a:t>
            </a:r>
            <a:endParaRPr lang="zh-CN" altLang="en-US" sz="2800" b="1" dirty="0">
              <a:solidFill>
                <a:srgbClr val="CC0000"/>
              </a:solidFill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1560" y="987574"/>
            <a:ext cx="7920880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dirty="0" smtClean="0"/>
              <a:t>RPA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        机器人</a:t>
            </a:r>
            <a:r>
              <a:rPr lang="zh-CN" altLang="en-US" dirty="0"/>
              <a:t>流程自动化 </a:t>
            </a:r>
            <a:r>
              <a:rPr lang="en-US" altLang="zh-CN" dirty="0"/>
              <a:t>Robotic Process Automation</a:t>
            </a:r>
            <a:r>
              <a:rPr lang="zh-CN" altLang="en-US" dirty="0"/>
              <a:t>三个英文单词的首字母</a:t>
            </a:r>
            <a:r>
              <a:rPr lang="zh-CN" altLang="en-US" dirty="0" smtClean="0"/>
              <a:t>缩写</a:t>
            </a:r>
            <a:endParaRPr lang="en-US" altLang="zh-CN" dirty="0" smtClean="0"/>
          </a:p>
          <a:p>
            <a:pPr marL="0" indent="0"/>
            <a:r>
              <a:rPr lang="en-US" altLang="zh-CN" dirty="0" smtClean="0"/>
              <a:t>      </a:t>
            </a:r>
            <a:r>
              <a:rPr lang="zh-CN" altLang="en-US" dirty="0"/>
              <a:t>通过厂商和用户不断的实战</a:t>
            </a:r>
            <a:r>
              <a:rPr lang="zh-CN" altLang="en-US" dirty="0" smtClean="0"/>
              <a:t>总结而</a:t>
            </a:r>
            <a:r>
              <a:rPr lang="zh-CN" altLang="en-US" dirty="0"/>
              <a:t>逐步推广开来的一</a:t>
            </a:r>
            <a:r>
              <a:rPr lang="zh-CN" altLang="en-US" dirty="0" smtClean="0"/>
              <a:t>种概念，非</a:t>
            </a:r>
            <a:r>
              <a:rPr lang="zh-CN" altLang="en-US" dirty="0"/>
              <a:t>来自于学术机构或科研单位的研究</a:t>
            </a:r>
            <a:r>
              <a:rPr lang="zh-CN" altLang="en-US" dirty="0" smtClean="0"/>
              <a:t>成果</a:t>
            </a:r>
            <a:endParaRPr lang="en-US" altLang="zh-CN" dirty="0" smtClean="0"/>
          </a:p>
          <a:p>
            <a:pPr marL="0" indent="0"/>
            <a:r>
              <a:rPr lang="en-US" altLang="zh-CN" dirty="0" smtClean="0"/>
              <a:t>       </a:t>
            </a:r>
            <a:r>
              <a:rPr lang="zh-CN" altLang="en-US" dirty="0" smtClean="0"/>
              <a:t>一种软件技术，说到底就是计算机代码非物理实体机器人，核心</a:t>
            </a:r>
            <a:r>
              <a:rPr lang="zh-CN" altLang="en-US" dirty="0"/>
              <a:t>能力是可以模拟和替代人工</a:t>
            </a:r>
            <a:r>
              <a:rPr lang="zh-CN" altLang="en-US" dirty="0" smtClean="0"/>
              <a:t>劳动</a:t>
            </a:r>
            <a:endParaRPr lang="en-US" altLang="zh-CN" dirty="0" smtClean="0"/>
          </a:p>
          <a:p>
            <a:pPr marL="0" indent="0"/>
            <a:r>
              <a:rPr lang="en-US" altLang="zh-CN" dirty="0" smtClean="0"/>
              <a:t>       RPA</a:t>
            </a:r>
            <a:r>
              <a:rPr lang="zh-CN" altLang="en-US" dirty="0"/>
              <a:t>用于那些具有明确业务规则、重复执行且业务量较大的相对稳定的业务流程的自动化处理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      目前，流程自动化话程度还很低，但随着技术的发展，自动化程度在逐步提高</a:t>
            </a:r>
            <a:endParaRPr lang="en-US" altLang="zh-CN" dirty="0" smtClean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457200" y="228600"/>
            <a:ext cx="723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en-US" altLang="zh-CN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RPA</a:t>
            </a:r>
            <a:r>
              <a:rPr lang="zh-CN" altLang="en-US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近况</a:t>
            </a:r>
          </a:p>
        </p:txBody>
      </p:sp>
      <p:sp>
        <p:nvSpPr>
          <p:cNvPr id="32" name="矩形 31"/>
          <p:cNvSpPr/>
          <p:nvPr/>
        </p:nvSpPr>
        <p:spPr>
          <a:xfrm>
            <a:off x="457200" y="685800"/>
            <a:ext cx="843528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zh-CN" altLang="en-US" dirty="0" smtClean="0"/>
              <a:t>国外企业：</a:t>
            </a:r>
          </a:p>
          <a:p>
            <a:pPr marL="0" indent="0"/>
            <a:r>
              <a:rPr lang="zh-CN" altLang="en-US" dirty="0" smtClean="0"/>
              <a:t>       起步早，发展迅速、技术成熟，生态好，市场占有率高</a:t>
            </a:r>
          </a:p>
          <a:p>
            <a:pPr marL="0" indent="0"/>
            <a:r>
              <a:rPr lang="zh-CN" altLang="en-US" dirty="0" smtClean="0"/>
              <a:t>       起步：</a:t>
            </a:r>
            <a:r>
              <a:rPr lang="en-US" altLang="zh-CN" dirty="0" smtClean="0"/>
              <a:t>2003</a:t>
            </a:r>
            <a:r>
              <a:rPr lang="zh-CN" altLang="en-US" dirty="0" smtClean="0"/>
              <a:t>年左右</a:t>
            </a:r>
          </a:p>
          <a:p>
            <a:pPr marL="0" indent="0"/>
            <a:r>
              <a:rPr lang="zh-CN" altLang="en-US" dirty="0" smtClean="0"/>
              <a:t>       爆发：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</a:p>
          <a:p>
            <a:pPr marL="0" indent="0"/>
            <a:r>
              <a:rPr lang="zh-CN" altLang="en-US" dirty="0" smtClean="0"/>
              <a:t>国内企业：</a:t>
            </a:r>
            <a:r>
              <a:rPr lang="en-US" altLang="zh-CN" dirty="0" smtClean="0"/>
              <a:t> </a:t>
            </a:r>
          </a:p>
          <a:p>
            <a:pPr marL="0" indent="0"/>
            <a:r>
              <a:rPr lang="en-US" altLang="zh-CN" dirty="0" smtClean="0"/>
              <a:t>       </a:t>
            </a:r>
            <a:r>
              <a:rPr lang="zh-CN" altLang="en-US" dirty="0" smtClean="0"/>
              <a:t>起步晚，发展迅速，竞争激烈</a:t>
            </a:r>
          </a:p>
          <a:p>
            <a:pPr marL="0" indent="0"/>
            <a:r>
              <a:rPr lang="zh-CN" altLang="en-US" dirty="0" smtClean="0"/>
              <a:t>       起步：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</a:p>
          <a:p>
            <a:pPr marL="0" indent="0"/>
            <a:r>
              <a:rPr lang="zh-CN" altLang="en-US" dirty="0" smtClean="0"/>
              <a:t>       爆发：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</a:p>
          <a:p>
            <a:pPr marL="0" indent="0"/>
            <a:r>
              <a:rPr lang="zh-CN" altLang="en-US" dirty="0" smtClean="0"/>
              <a:t>       </a:t>
            </a:r>
          </a:p>
          <a:p>
            <a:pPr marL="0" indent="0"/>
            <a:endParaRPr lang="zh-CN" altLang="en-US" dirty="0" smtClean="0"/>
          </a:p>
        </p:txBody>
      </p:sp>
      <p:pic>
        <p:nvPicPr>
          <p:cNvPr id="2" name="图片 1" descr="15587660187330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955" y="2425700"/>
            <a:ext cx="6286500" cy="2600325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457200" y="228600"/>
            <a:ext cx="723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主流</a:t>
            </a:r>
            <a:r>
              <a:rPr lang="en-US" altLang="zh-CN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RPA</a:t>
            </a:r>
            <a:r>
              <a:rPr lang="zh-CN" altLang="en-US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开发平台介绍</a:t>
            </a:r>
            <a:endParaRPr lang="zh-CN" altLang="en-US" sz="2800" b="1" dirty="0">
              <a:solidFill>
                <a:srgbClr val="CC0000"/>
              </a:solidFill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200" y="685800"/>
            <a:ext cx="843528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endParaRPr lang="zh-CN" altLang="en-US" dirty="0" err="1" smtClean="0"/>
          </a:p>
          <a:p>
            <a:pPr marL="0" indent="0"/>
            <a:r>
              <a:rPr lang="zh-CN" altLang="en-US" dirty="0" err="1" smtClean="0"/>
              <a:t>国际：UiPath，Blue Prism（</a:t>
            </a:r>
            <a:r>
              <a:rPr lang="en-US" altLang="zh-CN" dirty="0" err="1" smtClean="0"/>
              <a:t>BP</a:t>
            </a:r>
            <a:r>
              <a:rPr lang="zh-CN" altLang="en-US" dirty="0" err="1" smtClean="0"/>
              <a:t>），Automation Anywhere</a:t>
            </a:r>
            <a:r>
              <a:rPr lang="en-US" altLang="zh-CN" dirty="0" err="1" smtClean="0"/>
              <a:t>(AA)</a:t>
            </a:r>
            <a:endParaRPr lang="zh-CN" altLang="en-US" dirty="0" err="1" smtClean="0"/>
          </a:p>
          <a:p>
            <a:pPr marL="0" indent="0"/>
            <a:r>
              <a:rPr lang="en-US" altLang="zh-CN" dirty="0" err="1" smtClean="0"/>
              <a:t> </a:t>
            </a:r>
          </a:p>
          <a:p>
            <a:pPr marL="0" indent="0"/>
            <a:r>
              <a:rPr lang="zh-CN" altLang="en-US" dirty="0" smtClean="0"/>
              <a:t>国内：</a:t>
            </a:r>
            <a:r>
              <a:rPr lang="en-US" altLang="zh-CN" dirty="0" err="1" smtClean="0">
                <a:sym typeface="+mn-ea"/>
              </a:rPr>
              <a:t>UIbot</a:t>
            </a:r>
            <a:r>
              <a:rPr lang="zh-CN" altLang="en-US" dirty="0" err="1" smtClean="0">
                <a:sym typeface="+mn-ea"/>
              </a:rPr>
              <a:t>、阿里云RPA、平安云RPA</a:t>
            </a:r>
            <a:endParaRPr lang="en-US" altLang="zh-CN" dirty="0" err="1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3885" y="2259330"/>
            <a:ext cx="391287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UIPath:</a:t>
            </a:r>
          </a:p>
          <a:p>
            <a:r>
              <a:rPr lang="zh-CN" altLang="en-US" dirty="0" err="1" smtClean="0"/>
              <a:t>官网：https://www.uipath.com</a:t>
            </a:r>
          </a:p>
          <a:p>
            <a:r>
              <a:rPr lang="zh-CN" altLang="en-US" dirty="0" smtClean="0">
                <a:sym typeface="+mn-ea"/>
              </a:rPr>
              <a:t>软件</a:t>
            </a:r>
            <a:r>
              <a:rPr lang="zh-CN" altLang="en-US" dirty="0" smtClean="0"/>
              <a:t>版本：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2019</a:t>
            </a:r>
          </a:p>
          <a:p>
            <a:r>
              <a:rPr lang="zh-CN" altLang="en-US" dirty="0" smtClean="0"/>
              <a:t>软件类别：社区版（免费）、企业版</a:t>
            </a:r>
            <a:endParaRPr lang="en-US" altLang="zh-CN" dirty="0" smtClean="0"/>
          </a:p>
          <a:p>
            <a:r>
              <a:rPr lang="zh-CN" altLang="en-US" dirty="0" smtClean="0"/>
              <a:t>发源地：罗马尼亚</a:t>
            </a:r>
          </a:p>
          <a:p>
            <a:r>
              <a:rPr lang="zh-CN" altLang="en-US" dirty="0" smtClean="0"/>
              <a:t>起源公司：</a:t>
            </a:r>
            <a:r>
              <a:rPr lang="en-US" altLang="zh-CN" dirty="0" smtClean="0"/>
              <a:t>DeskOver</a:t>
            </a:r>
            <a:endParaRPr lang="zh-CN" altLang="en-US" dirty="0" smtClean="0"/>
          </a:p>
          <a:p>
            <a:r>
              <a:rPr lang="zh-CN" altLang="en-US" dirty="0" smtClean="0"/>
              <a:t>总部：纽约 </a:t>
            </a:r>
          </a:p>
        </p:txBody>
      </p:sp>
      <p:sp>
        <p:nvSpPr>
          <p:cNvPr id="3" name="矩形 2"/>
          <p:cNvSpPr/>
          <p:nvPr/>
        </p:nvSpPr>
        <p:spPr>
          <a:xfrm>
            <a:off x="4773295" y="2397760"/>
            <a:ext cx="391287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ym typeface="+mn-ea"/>
              </a:rPr>
              <a:t>UIbot</a:t>
            </a:r>
            <a:r>
              <a:rPr lang="en-US" altLang="zh-CN" dirty="0" err="1" smtClean="0"/>
              <a:t>:</a:t>
            </a:r>
          </a:p>
          <a:p>
            <a:r>
              <a:rPr lang="zh-CN" altLang="en-US" dirty="0" err="1" smtClean="0"/>
              <a:t>官网：</a:t>
            </a:r>
            <a:r>
              <a:rPr lang="en-US" altLang="zh-CN" dirty="0" err="1" smtClean="0">
                <a:sym typeface="+mn-ea"/>
              </a:rPr>
              <a:t>https://www.uibot.com.cn</a:t>
            </a:r>
            <a:endParaRPr lang="en-US" altLang="zh-CN" dirty="0" smtClean="0"/>
          </a:p>
          <a:p>
            <a:r>
              <a:rPr lang="zh-CN" altLang="en-US" dirty="0" smtClean="0"/>
              <a:t>软件版本：社区版（免费）、企业版</a:t>
            </a:r>
            <a:endParaRPr lang="en-US" altLang="zh-CN" dirty="0" smtClean="0"/>
          </a:p>
          <a:p>
            <a:r>
              <a:rPr lang="zh-CN" altLang="en-US" dirty="0" smtClean="0"/>
              <a:t>起源公司：来也科技</a:t>
            </a:r>
            <a:r>
              <a:rPr lang="en-US" altLang="zh-CN" dirty="0" smtClean="0"/>
              <a:t>+</a:t>
            </a:r>
            <a:r>
              <a:rPr lang="zh-CN" altLang="en-US" dirty="0" smtClean="0"/>
              <a:t>奥森科技</a:t>
            </a:r>
          </a:p>
          <a:p>
            <a:r>
              <a:rPr lang="zh-CN" altLang="en-US" dirty="0" smtClean="0"/>
              <a:t>总部：北京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6" grpId="0"/>
      <p:bldP spid="6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457200" y="228600"/>
            <a:ext cx="723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en-US" altLang="zh-CN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H3C IT</a:t>
            </a:r>
            <a:r>
              <a:rPr lang="zh-CN" altLang="en-US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部门的</a:t>
            </a:r>
            <a:r>
              <a:rPr lang="en-US" altLang="zh-CN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RPA</a:t>
            </a:r>
          </a:p>
        </p:txBody>
      </p:sp>
      <p:sp>
        <p:nvSpPr>
          <p:cNvPr id="7" name="矩形 6"/>
          <p:cNvSpPr/>
          <p:nvPr/>
        </p:nvSpPr>
        <p:spPr>
          <a:xfrm>
            <a:off x="457250" y="760755"/>
            <a:ext cx="8258194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开发平台：</a:t>
            </a:r>
            <a:r>
              <a:rPr lang="en-US" altLang="zh-CN" dirty="0" smtClean="0"/>
              <a:t>UIPath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平台版本：社区版</a:t>
            </a:r>
            <a:r>
              <a:rPr lang="en-US" altLang="zh-CN" dirty="0" smtClean="0"/>
              <a:t>2018/2019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dirty="0" smtClean="0"/>
              <a:t>IT</a:t>
            </a:r>
            <a:r>
              <a:rPr lang="zh-CN" altLang="en-US" dirty="0" smtClean="0"/>
              <a:t>机器人数量：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zh-CN" altLang="en-US" dirty="0" smtClean="0"/>
              <a:t>已上线：</a:t>
            </a:r>
            <a:r>
              <a:rPr lang="en-US" altLang="zh-CN" dirty="0" smtClean="0"/>
              <a:t>30</a:t>
            </a:r>
          </a:p>
          <a:p>
            <a:pPr marL="0" indent="0">
              <a:buNone/>
            </a:pPr>
            <a:r>
              <a:rPr lang="zh-CN" altLang="en-US" dirty="0" smtClean="0"/>
              <a:t>               试运行：</a:t>
            </a:r>
            <a:r>
              <a:rPr lang="en-US" altLang="zh-CN" dirty="0" smtClean="0"/>
              <a:t>13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zh-CN" altLang="en-US" dirty="0" smtClean="0"/>
              <a:t>开发中：</a:t>
            </a:r>
            <a:r>
              <a:rPr lang="en-US" altLang="zh-CN" dirty="0" smtClean="0"/>
              <a:t>7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研发业务部机器人运行情况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              上线运行：</a:t>
            </a:r>
            <a:r>
              <a:rPr lang="en-US" altLang="zh-CN" dirty="0" smtClean="0"/>
              <a:t>7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</a:t>
            </a:r>
            <a:r>
              <a:rPr lang="zh-CN" altLang="en-US" dirty="0" smtClean="0"/>
              <a:t>试运行：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     </a:t>
            </a:r>
            <a:endParaRPr lang="en-US" altLang="zh-CN" dirty="0" smtClean="0"/>
          </a:p>
        </p:txBody>
      </p:sp>
      <p:pic>
        <p:nvPicPr>
          <p:cNvPr id="8" name="Picture 2" descr="https://timgsa.baidu.com/timg?image&amp;quality=80&amp;size=b9999_10000&amp;sec=1561477514207&amp;di=a2ddfebc9bba10b56527416a6e0451c9&amp;imgtype=0&amp;src=http%3A%2F%2Fimg1.doubanio.com%2Fpview%2Fevent_poster%2Fraw%2Fpublic%2Fe65c5192606c4f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147814"/>
            <a:ext cx="1531690" cy="13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457200" y="228600"/>
            <a:ext cx="723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en-US" altLang="zh-CN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UIPath</a:t>
            </a:r>
            <a:r>
              <a:rPr lang="zh-CN" altLang="en-US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基本功能简介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457250" y="760755"/>
            <a:ext cx="8258194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主要数据类型：</a:t>
            </a:r>
          </a:p>
          <a:p>
            <a:pPr marL="0" indent="0">
              <a:buNone/>
            </a:pPr>
            <a:r>
              <a:rPr lang="zh-CN" altLang="en-US" dirty="0" smtClean="0"/>
              <a:t>         数字（</a:t>
            </a:r>
            <a:r>
              <a:rPr lang="en-US" altLang="zh-CN" dirty="0" smtClean="0"/>
              <a:t>int</a:t>
            </a:r>
            <a:r>
              <a:rPr lang="zh-CN" altLang="en-US" dirty="0" smtClean="0"/>
              <a:t>）、字符串</a:t>
            </a:r>
            <a:r>
              <a:rPr lang="en-US" altLang="zh-CN" dirty="0" smtClean="0"/>
              <a:t>(string)</a:t>
            </a:r>
            <a:r>
              <a:rPr lang="zh-CN" altLang="en-US" dirty="0" smtClean="0"/>
              <a:t>、判断</a:t>
            </a:r>
            <a:r>
              <a:rPr lang="en-US" altLang="zh-CN" dirty="0" smtClean="0"/>
              <a:t>(boolean)</a:t>
            </a:r>
            <a:r>
              <a:rPr lang="zh-CN" altLang="en-US" dirty="0" smtClean="0"/>
              <a:t>、通用</a:t>
            </a:r>
            <a:r>
              <a:rPr lang="en-US" altLang="zh-CN" dirty="0" smtClean="0"/>
              <a:t>(generic)</a:t>
            </a:r>
            <a:r>
              <a:rPr lang="zh-CN" altLang="en-US" dirty="0" smtClean="0"/>
              <a:t>、列表</a:t>
            </a:r>
            <a:r>
              <a:rPr lang="en-US" altLang="zh-CN" dirty="0" smtClean="0"/>
              <a:t>(array&lt;?&gt;)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ym typeface="+mn-ea"/>
              </a:rPr>
              <a:t>语法支持</a:t>
            </a:r>
          </a:p>
          <a:p>
            <a:pPr marL="0" indent="0">
              <a:buNone/>
            </a:pPr>
            <a:r>
              <a:rPr lang="en-US" altLang="zh-CN" dirty="0" smtClean="0"/>
              <a:t>          2019</a:t>
            </a:r>
            <a:r>
              <a:rPr lang="zh-CN" altLang="en-US" dirty="0" smtClean="0"/>
              <a:t>及之前版本均支持</a:t>
            </a:r>
            <a:r>
              <a:rPr lang="en-US" altLang="zh-CN" dirty="0" smtClean="0"/>
              <a:t>VB</a:t>
            </a:r>
            <a:r>
              <a:rPr lang="zh-CN" altLang="en-US" dirty="0" smtClean="0"/>
              <a:t>语法</a:t>
            </a:r>
          </a:p>
          <a:p>
            <a:pPr marL="0" indent="0"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>
                <a:sym typeface="+mn-ea"/>
              </a:rPr>
              <a:t>2019</a:t>
            </a:r>
            <a:r>
              <a:rPr lang="zh-CN" altLang="en-US" dirty="0" smtClean="0">
                <a:sym typeface="+mn-ea"/>
              </a:rPr>
              <a:t>版本起支持</a:t>
            </a:r>
            <a:r>
              <a:rPr lang="en-US" altLang="zh-CN" dirty="0" smtClean="0">
                <a:sym typeface="+mn-ea"/>
              </a:rPr>
              <a:t>C#</a:t>
            </a:r>
            <a:r>
              <a:rPr lang="zh-CN" altLang="en-US" dirty="0" smtClean="0">
                <a:sym typeface="+mn-ea"/>
              </a:rPr>
              <a:t>语法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其他语言支持</a:t>
            </a:r>
          </a:p>
          <a:p>
            <a:pPr marL="0" indent="0">
              <a:buNone/>
            </a:pPr>
            <a:r>
              <a:rPr lang="zh-CN" altLang="en-US" dirty="0" smtClean="0"/>
              <a:t>        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包，支持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支持自定义</a:t>
            </a:r>
            <a:r>
              <a:rPr lang="en-US" altLang="zh-CN" dirty="0" smtClean="0"/>
              <a:t>NuGet</a:t>
            </a:r>
            <a:r>
              <a:rPr lang="zh-CN" altLang="en-US" dirty="0" smtClean="0"/>
              <a:t>包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pic>
        <p:nvPicPr>
          <p:cNvPr id="3074" name="Picture 2" descr="https://timgsa.baidu.com/timg?image&amp;quality=80&amp;size=b9999_10000&amp;sec=1561477514207&amp;di=a2ddfebc9bba10b56527416a6e0451c9&amp;imgtype=0&amp;src=http%3A%2F%2Fimg1.doubanio.com%2Fpview%2Fevent_poster%2Fraw%2Fpublic%2Fe65c5192606c4f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147814"/>
            <a:ext cx="1531690" cy="13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3674" y="716064"/>
            <a:ext cx="8258194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dirty="0" smtClean="0"/>
              <a:t>1</a:t>
            </a:r>
            <a:r>
              <a:rPr lang="zh-CN" altLang="en-US" dirty="0" smtClean="0"/>
              <a:t>、有人值守类型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/>
            <a:r>
              <a:rPr lang="zh-CN" altLang="en-US" dirty="0"/>
              <a:t>示例：</a:t>
            </a:r>
            <a:r>
              <a:rPr lang="en-US" altLang="zh-CN" dirty="0"/>
              <a:t>QQ</a:t>
            </a:r>
            <a:r>
              <a:rPr lang="zh-CN" altLang="en-US" dirty="0"/>
              <a:t>邮箱批量发送机密邮件</a:t>
            </a:r>
            <a:endParaRPr lang="en-US" altLang="zh-CN" dirty="0"/>
          </a:p>
          <a:p>
            <a:pPr marL="0" indent="0"/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 smtClean="0"/>
              <a:t>2</a:t>
            </a:r>
            <a:r>
              <a:rPr lang="zh-CN" altLang="en-US" dirty="0" smtClean="0"/>
              <a:t>、无人值守类型</a:t>
            </a:r>
          </a:p>
          <a:p>
            <a:pPr marL="0" indent="0"/>
            <a:endParaRPr lang="zh-CN" altLang="en-US" dirty="0" smtClean="0"/>
          </a:p>
          <a:p>
            <a:pPr marL="0" indent="0"/>
            <a:r>
              <a:rPr lang="zh-CN" altLang="en-US" dirty="0" smtClean="0"/>
              <a:t>示例：</a:t>
            </a:r>
            <a:r>
              <a:rPr lang="en-US" altLang="zh-CN" dirty="0" smtClean="0"/>
              <a:t>admp</a:t>
            </a:r>
            <a:r>
              <a:rPr lang="zh-CN" altLang="en-US" dirty="0" smtClean="0"/>
              <a:t>异常信息通知管理员</a:t>
            </a:r>
          </a:p>
          <a:p>
            <a:pPr marL="0" indent="0"/>
            <a:endParaRPr lang="en-US" altLang="zh-CN" dirty="0"/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457200" y="228600"/>
            <a:ext cx="723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en-US" altLang="zh-CN" sz="2800" b="1" dirty="0">
                <a:solidFill>
                  <a:srgbClr val="CC0000"/>
                </a:solidFill>
                <a:ea typeface="华文细黑" panose="02010600040101010101" pitchFamily="2" charset="-122"/>
              </a:rPr>
              <a:t>UIPath</a:t>
            </a:r>
            <a:r>
              <a:rPr lang="zh-CN" altLang="en-US" sz="2800" b="1" dirty="0">
                <a:solidFill>
                  <a:srgbClr val="CC0000"/>
                </a:solidFill>
                <a:ea typeface="华文细黑" panose="02010600040101010101" pitchFamily="2" charset="-122"/>
              </a:rPr>
              <a:t>示例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3674" y="716064"/>
            <a:ext cx="82581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dirty="0" smtClean="0"/>
              <a:t>1</a:t>
            </a:r>
            <a:r>
              <a:rPr lang="zh-CN" altLang="en-US" dirty="0" smtClean="0"/>
              <a:t>、显示屏值守部署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 smtClean="0"/>
              <a:t>2</a:t>
            </a:r>
            <a:r>
              <a:rPr lang="zh-CN" altLang="en-US" dirty="0" smtClean="0"/>
              <a:t>、后台部署</a:t>
            </a:r>
            <a:endParaRPr lang="en-US" altLang="zh-CN" dirty="0" smtClean="0"/>
          </a:p>
          <a:p>
            <a:pPr marL="0" indent="0"/>
            <a:endParaRPr lang="en-US" altLang="zh-CN" dirty="0"/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457200" y="228600"/>
            <a:ext cx="723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2800" b="1" dirty="0" smtClean="0">
                <a:solidFill>
                  <a:srgbClr val="CC0000"/>
                </a:solidFill>
                <a:ea typeface="华文细黑" panose="02010600040101010101" pitchFamily="2" charset="-122"/>
              </a:rPr>
              <a:t>部署方式</a:t>
            </a:r>
            <a:endParaRPr lang="zh-CN" altLang="en-US" sz="2800" b="1" dirty="0">
              <a:solidFill>
                <a:srgbClr val="CC0000"/>
              </a:solidFill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407" y="843558"/>
            <a:ext cx="3772727" cy="19562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188072"/>
            <a:ext cx="1658678" cy="1805947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A6981E51165264DBFA77355E92481DA" ma:contentTypeVersion="1" ma:contentTypeDescription="新建文档。" ma:contentTypeScope="" ma:versionID="2d1b5db58fa85fb77a5ae29a379d76a6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D6DB1B-600E-4690-A49B-74E9BEC013D6}"/>
</file>

<file path=customXml/itemProps2.xml><?xml version="1.0" encoding="utf-8"?>
<ds:datastoreItem xmlns:ds="http://schemas.openxmlformats.org/officeDocument/2006/customXml" ds:itemID="{A4D90D4D-DEAA-41A1-8C03-60D7725BC712}"/>
</file>

<file path=customXml/itemProps3.xml><?xml version="1.0" encoding="utf-8"?>
<ds:datastoreItem xmlns:ds="http://schemas.openxmlformats.org/officeDocument/2006/customXml" ds:itemID="{B1A6A030-4ECA-4973-968F-C61011FF0E1A}"/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69</TotalTime>
  <Words>537</Words>
  <Application>Microsoft Office PowerPoint</Application>
  <PresentationFormat>全屏显示(16:9)</PresentationFormat>
  <Paragraphs>131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新华三集团PPT模板-白底中文模板</vt:lpstr>
      <vt:lpstr>RPA项目总结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PPT使用说明</dc:title>
  <dc:creator>Dou Qinghua</dc:creator>
  <cp:lastModifiedBy>maweihai (IT)</cp:lastModifiedBy>
  <cp:revision>3600</cp:revision>
  <cp:lastPrinted>2013-01-19T15:46:00Z</cp:lastPrinted>
  <dcterms:created xsi:type="dcterms:W3CDTF">2016-06-05T04:49:00Z</dcterms:created>
  <dcterms:modified xsi:type="dcterms:W3CDTF">2020-03-19T08:10:26Z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0x0101006A6981E51165264DBFA77355E92481DA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KSOProductBuildVer">
    <vt:lpwstr>2052-11.1.0.9339</vt:lpwstr>
  </property>
</Properties>
</file>