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300" r:id="rId4"/>
    <p:sldId id="292" r:id="rId5"/>
    <p:sldId id="258" r:id="rId6"/>
    <p:sldId id="260" r:id="rId7"/>
    <p:sldId id="299" r:id="rId8"/>
    <p:sldId id="261" r:id="rId9"/>
    <p:sldId id="293" r:id="rId10"/>
    <p:sldId id="294" r:id="rId11"/>
    <p:sldId id="295" r:id="rId12"/>
    <p:sldId id="296" r:id="rId13"/>
    <p:sldId id="297" r:id="rId14"/>
    <p:sldId id="298" r:id="rId15"/>
    <p:sldId id="266" r:id="rId16"/>
    <p:sldId id="270"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82153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82153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82153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82153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82153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82153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82153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82153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4" d="100"/>
          <a:sy n="34" d="100"/>
        </p:scale>
        <p:origin x="5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86952569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07046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09021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6673453" y="3442394"/>
            <a:ext cx="11037096" cy="3482580"/>
          </a:xfrm>
          <a:prstGeom prst="rect">
            <a:avLst/>
          </a:prstGeom>
        </p:spPr>
        <p:txBody>
          <a:bodyPr anchor="b"/>
          <a:lstStyle/>
          <a:p>
            <a:r>
              <a:t>标题文本</a:t>
            </a:r>
          </a:p>
        </p:txBody>
      </p:sp>
      <p:sp>
        <p:nvSpPr>
          <p:cNvPr id="12" name="正文级别 1…"/>
          <p:cNvSpPr txBox="1">
            <a:spLocks noGrp="1"/>
          </p:cNvSpPr>
          <p:nvPr>
            <p:ph type="body" sz="quarter" idx="1"/>
          </p:nvPr>
        </p:nvSpPr>
        <p:spPr>
          <a:xfrm>
            <a:off x="6673453" y="7032128"/>
            <a:ext cx="11037096" cy="1192116"/>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正文级别 1…"/>
          <p:cNvSpPr txBox="1">
            <a:spLocks noGrp="1"/>
          </p:cNvSpPr>
          <p:nvPr>
            <p:ph type="body" sz="quarter" idx="1"/>
          </p:nvPr>
        </p:nvSpPr>
        <p:spPr>
          <a:xfrm>
            <a:off x="6673453" y="8425160"/>
            <a:ext cx="11037096" cy="553690"/>
          </a:xfrm>
          <a:prstGeom prst="rect">
            <a:avLst/>
          </a:prstGeom>
        </p:spPr>
        <p:txBody>
          <a:bodyPr/>
          <a:lstStyle>
            <a:lvl1pPr>
              <a:defRPr sz="3000" i="1"/>
            </a:lvl1pPr>
            <a:lvl2pPr>
              <a:defRPr sz="3000" i="1"/>
            </a:lvl2pPr>
            <a:lvl3pPr>
              <a:defRPr sz="3000" i="1"/>
            </a:lvl3pPr>
            <a:lvl4pPr>
              <a:defRPr sz="3000" i="1"/>
            </a:lvl4pPr>
            <a:lvl5pPr>
              <a:defRPr sz="3000" i="1"/>
            </a:lvl5pPr>
          </a:lstStyle>
          <a:p>
            <a:r>
              <a:t>正文级别 1</a:t>
            </a:r>
          </a:p>
          <a:p>
            <a:pPr lvl="1"/>
            <a:r>
              <a:t>正文级别 2</a:t>
            </a:r>
          </a:p>
          <a:p>
            <a:pPr lvl="2"/>
            <a:r>
              <a:t>正文级别 3</a:t>
            </a:r>
          </a:p>
          <a:p>
            <a:pPr lvl="3"/>
            <a:r>
              <a:t>正文级别 4</a:t>
            </a:r>
          </a:p>
          <a:p>
            <a:pPr lvl="4"/>
            <a:r>
              <a:t>正文级别 5</a:t>
            </a:r>
          </a:p>
        </p:txBody>
      </p:sp>
      <p:sp>
        <p:nvSpPr>
          <p:cNvPr id="94" name="“在此键入引文。”"/>
          <p:cNvSpPr txBox="1">
            <a:spLocks noGrp="1"/>
          </p:cNvSpPr>
          <p:nvPr>
            <p:ph type="body" sz="quarter" idx="13"/>
          </p:nvPr>
        </p:nvSpPr>
        <p:spPr>
          <a:xfrm>
            <a:off x="6673452" y="6089253"/>
            <a:ext cx="11037097" cy="894558"/>
          </a:xfrm>
          <a:prstGeom prst="rect">
            <a:avLst/>
          </a:prstGeom>
        </p:spPr>
        <p:txBody>
          <a:bodyPr anchor="ctr"/>
          <a:lstStyle/>
          <a:p>
            <a:pPr>
              <a:defRPr sz="4400">
                <a:latin typeface="Helvetica Neue Medium"/>
                <a:ea typeface="Helvetica Neue Medium"/>
                <a:cs typeface="Helvetica Neue Medium"/>
                <a:sym typeface="Helvetica Neue Medium"/>
              </a:defRPr>
            </a:pPr>
            <a:endParaRP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5333998" y="1714499"/>
            <a:ext cx="13716004" cy="10287001"/>
          </a:xfrm>
          <a:prstGeom prst="rect">
            <a:avLst/>
          </a:prstGeom>
        </p:spPr>
        <p:txBody>
          <a:bodyPr lIns="91439" tIns="45719" rIns="91439" bIns="45719">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sz="quarter" idx="13"/>
          </p:nvPr>
        </p:nvSpPr>
        <p:spPr>
          <a:xfrm>
            <a:off x="7048500" y="2424409"/>
            <a:ext cx="10287001" cy="6228459"/>
          </a:xfrm>
          <a:prstGeom prst="rect">
            <a:avLst/>
          </a:prstGeom>
        </p:spPr>
        <p:txBody>
          <a:bodyPr lIns="91439" tIns="45719" rIns="91439" bIns="45719">
            <a:noAutofit/>
          </a:bodyPr>
          <a:lstStyle/>
          <a:p>
            <a:endParaRPr/>
          </a:p>
        </p:txBody>
      </p:sp>
      <p:sp>
        <p:nvSpPr>
          <p:cNvPr id="21" name="标题文本"/>
          <p:cNvSpPr txBox="1">
            <a:spLocks noGrp="1"/>
          </p:cNvSpPr>
          <p:nvPr>
            <p:ph type="title"/>
          </p:nvPr>
        </p:nvSpPr>
        <p:spPr>
          <a:xfrm>
            <a:off x="6673453" y="8800207"/>
            <a:ext cx="11037096" cy="1500189"/>
          </a:xfrm>
          <a:prstGeom prst="rect">
            <a:avLst/>
          </a:prstGeom>
        </p:spPr>
        <p:txBody>
          <a:bodyPr anchor="b"/>
          <a:lstStyle/>
          <a:p>
            <a:r>
              <a:t>标题文本</a:t>
            </a:r>
          </a:p>
        </p:txBody>
      </p:sp>
      <p:sp>
        <p:nvSpPr>
          <p:cNvPr id="22" name="正文级别 1…"/>
          <p:cNvSpPr txBox="1">
            <a:spLocks noGrp="1"/>
          </p:cNvSpPr>
          <p:nvPr>
            <p:ph type="body" sz="quarter" idx="1"/>
          </p:nvPr>
        </p:nvSpPr>
        <p:spPr>
          <a:xfrm>
            <a:off x="6673453" y="10313789"/>
            <a:ext cx="11037096" cy="1192115"/>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6673453" y="5116710"/>
            <a:ext cx="11037096" cy="3482581"/>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quarter" idx="13"/>
          </p:nvPr>
        </p:nvSpPr>
        <p:spPr>
          <a:xfrm>
            <a:off x="12419707" y="2384225"/>
            <a:ext cx="5625704" cy="8666265"/>
          </a:xfrm>
          <a:prstGeom prst="rect">
            <a:avLst/>
          </a:prstGeom>
        </p:spPr>
        <p:txBody>
          <a:bodyPr lIns="91439" tIns="45719" rIns="91439" bIns="45719">
            <a:noAutofit/>
          </a:bodyPr>
          <a:lstStyle/>
          <a:p>
            <a:endParaRPr/>
          </a:p>
        </p:txBody>
      </p:sp>
      <p:sp>
        <p:nvSpPr>
          <p:cNvPr id="39" name="标题文本"/>
          <p:cNvSpPr txBox="1">
            <a:spLocks noGrp="1"/>
          </p:cNvSpPr>
          <p:nvPr>
            <p:ph type="title"/>
          </p:nvPr>
        </p:nvSpPr>
        <p:spPr>
          <a:xfrm>
            <a:off x="6338589" y="2384225"/>
            <a:ext cx="5625704" cy="4205885"/>
          </a:xfrm>
          <a:prstGeom prst="rect">
            <a:avLst/>
          </a:prstGeom>
        </p:spPr>
        <p:txBody>
          <a:bodyPr anchor="b"/>
          <a:lstStyle>
            <a:lvl1pPr>
              <a:defRPr sz="8000"/>
            </a:lvl1pPr>
          </a:lstStyle>
          <a:p>
            <a:r>
              <a:t>标题文本</a:t>
            </a:r>
          </a:p>
        </p:txBody>
      </p:sp>
      <p:sp>
        <p:nvSpPr>
          <p:cNvPr id="40" name="正文级别 1…"/>
          <p:cNvSpPr txBox="1">
            <a:spLocks noGrp="1"/>
          </p:cNvSpPr>
          <p:nvPr>
            <p:ph type="body" sz="quarter" idx="1"/>
          </p:nvPr>
        </p:nvSpPr>
        <p:spPr>
          <a:xfrm>
            <a:off x="6338589" y="6697264"/>
            <a:ext cx="5625704" cy="4339831"/>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sz="half" idx="1"/>
          </p:nvPr>
        </p:nvSpPr>
        <p:spPr>
          <a:xfrm>
            <a:off x="6338589" y="4446983"/>
            <a:ext cx="11706822" cy="6630297"/>
          </a:xfrm>
          <a:prstGeom prst="rect">
            <a:avLst/>
          </a:prstGeom>
        </p:spPr>
        <p:txBody>
          <a:bodyPr anchor="ctr"/>
          <a:lstStyle>
            <a:lvl1pPr marL="583406" indent="-583406" algn="l">
              <a:spcBef>
                <a:spcPts val="5900"/>
              </a:spcBef>
              <a:buSzPct val="145000"/>
              <a:buChar char="•"/>
              <a:defRPr sz="4200"/>
            </a:lvl1pPr>
            <a:lvl2pPr marL="1027905" indent="-583406" algn="l">
              <a:spcBef>
                <a:spcPts val="5900"/>
              </a:spcBef>
              <a:buSzPct val="145000"/>
              <a:buChar char="•"/>
              <a:defRPr sz="4200"/>
            </a:lvl2pPr>
            <a:lvl3pPr marL="1472405" indent="-583405" algn="l">
              <a:spcBef>
                <a:spcPts val="5900"/>
              </a:spcBef>
              <a:buSzPct val="145000"/>
              <a:buChar char="•"/>
              <a:defRPr sz="4200"/>
            </a:lvl3pPr>
            <a:lvl4pPr marL="1916906" indent="-583406" algn="l">
              <a:spcBef>
                <a:spcPts val="5900"/>
              </a:spcBef>
              <a:buSzPct val="145000"/>
              <a:buChar char="•"/>
              <a:defRPr sz="4200"/>
            </a:lvl4pPr>
            <a:lvl5pPr marL="2361406" indent="-583406" algn="l">
              <a:spcBef>
                <a:spcPts val="5900"/>
              </a:spcBef>
              <a:buSzPct val="145000"/>
              <a:buChar char="•"/>
              <a:defRPr sz="4200"/>
            </a:lvl5p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quarter" idx="13"/>
          </p:nvPr>
        </p:nvSpPr>
        <p:spPr>
          <a:xfrm>
            <a:off x="12419707" y="4446983"/>
            <a:ext cx="5625704" cy="6630297"/>
          </a:xfrm>
          <a:prstGeom prst="rect">
            <a:avLst/>
          </a:prstGeom>
        </p:spPr>
        <p:txBody>
          <a:bodyPr lIns="91439" tIns="45719" rIns="91439" bIns="45719">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quarter" idx="1"/>
          </p:nvPr>
        </p:nvSpPr>
        <p:spPr>
          <a:xfrm>
            <a:off x="6338589" y="4446983"/>
            <a:ext cx="5625704" cy="6630297"/>
          </a:xfrm>
          <a:prstGeom prst="rect">
            <a:avLst/>
          </a:prstGeom>
        </p:spPr>
        <p:txBody>
          <a:bodyPr anchor="ctr"/>
          <a:lstStyle>
            <a:lvl1pPr marL="440871" indent="-440871" algn="l">
              <a:spcBef>
                <a:spcPts val="4500"/>
              </a:spcBef>
              <a:buSzPct val="145000"/>
              <a:buChar char="•"/>
              <a:defRPr sz="3600"/>
            </a:lvl1pPr>
            <a:lvl2pPr marL="783771" indent="-440871" algn="l">
              <a:spcBef>
                <a:spcPts val="4500"/>
              </a:spcBef>
              <a:buSzPct val="145000"/>
              <a:buChar char="•"/>
              <a:defRPr sz="3600"/>
            </a:lvl2pPr>
            <a:lvl3pPr marL="1126670" indent="-440871" algn="l">
              <a:spcBef>
                <a:spcPts val="4500"/>
              </a:spcBef>
              <a:buSzPct val="145000"/>
              <a:buChar char="•"/>
              <a:defRPr sz="3600"/>
            </a:lvl3pPr>
            <a:lvl4pPr marL="1469570" indent="-440870" algn="l">
              <a:spcBef>
                <a:spcPts val="4500"/>
              </a:spcBef>
              <a:buSzPct val="145000"/>
              <a:buChar char="•"/>
              <a:defRPr sz="3600"/>
            </a:lvl4pPr>
            <a:lvl5pPr marL="1812470" indent="-440870" algn="l">
              <a:spcBef>
                <a:spcPts val="4500"/>
              </a:spcBef>
              <a:buSzPct val="145000"/>
              <a:buChar char="•"/>
              <a:defRPr sz="36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xfrm>
            <a:off x="12001398" y="11519296"/>
            <a:ext cx="374060" cy="386557"/>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sz="half" idx="1"/>
          </p:nvPr>
        </p:nvSpPr>
        <p:spPr>
          <a:xfrm>
            <a:off x="6338589" y="3053951"/>
            <a:ext cx="11706822" cy="7608098"/>
          </a:xfrm>
          <a:prstGeom prst="rect">
            <a:avLst/>
          </a:prstGeom>
        </p:spPr>
        <p:txBody>
          <a:bodyPr anchor="ctr"/>
          <a:lstStyle>
            <a:lvl1pPr marL="583406" indent="-583406" algn="l">
              <a:spcBef>
                <a:spcPts val="5900"/>
              </a:spcBef>
              <a:buSzPct val="145000"/>
              <a:buChar char="•"/>
              <a:defRPr sz="4200"/>
            </a:lvl1pPr>
            <a:lvl2pPr marL="1027905" indent="-583406" algn="l">
              <a:spcBef>
                <a:spcPts val="5900"/>
              </a:spcBef>
              <a:buSzPct val="145000"/>
              <a:buChar char="•"/>
              <a:defRPr sz="4200"/>
            </a:lvl2pPr>
            <a:lvl3pPr marL="1472405" indent="-583405" algn="l">
              <a:spcBef>
                <a:spcPts val="5900"/>
              </a:spcBef>
              <a:buSzPct val="145000"/>
              <a:buChar char="•"/>
              <a:defRPr sz="4200"/>
            </a:lvl3pPr>
            <a:lvl4pPr marL="1916906" indent="-583406" algn="l">
              <a:spcBef>
                <a:spcPts val="5900"/>
              </a:spcBef>
              <a:buSzPct val="145000"/>
              <a:buChar char="•"/>
              <a:defRPr sz="4200"/>
            </a:lvl4pPr>
            <a:lvl5pPr marL="2361406" indent="-583406" algn="l">
              <a:spcBef>
                <a:spcPts val="5900"/>
              </a:spcBef>
              <a:buSzPct val="145000"/>
              <a:buChar char="•"/>
              <a:defRPr sz="4200"/>
            </a:lvl5p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12419707" y="7085707"/>
            <a:ext cx="5625704" cy="3978177"/>
          </a:xfrm>
          <a:prstGeom prst="rect">
            <a:avLst/>
          </a:prstGeom>
        </p:spPr>
        <p:txBody>
          <a:bodyPr lIns="91439" tIns="45719" rIns="91439" bIns="45719">
            <a:noAutofit/>
          </a:bodyPr>
          <a:lstStyle/>
          <a:p>
            <a:endParaRPr/>
          </a:p>
        </p:txBody>
      </p:sp>
      <p:sp>
        <p:nvSpPr>
          <p:cNvPr id="84" name="图像"/>
          <p:cNvSpPr>
            <a:spLocks noGrp="1"/>
          </p:cNvSpPr>
          <p:nvPr>
            <p:ph type="pic" sz="quarter" idx="14"/>
          </p:nvPr>
        </p:nvSpPr>
        <p:spPr>
          <a:xfrm>
            <a:off x="12419707" y="2652116"/>
            <a:ext cx="5625704" cy="3978179"/>
          </a:xfrm>
          <a:prstGeom prst="rect">
            <a:avLst/>
          </a:prstGeom>
        </p:spPr>
        <p:txBody>
          <a:bodyPr lIns="91439" tIns="45719" rIns="91439" bIns="45719">
            <a:noAutofit/>
          </a:bodyPr>
          <a:lstStyle/>
          <a:p>
            <a:endParaRPr/>
          </a:p>
        </p:txBody>
      </p:sp>
      <p:sp>
        <p:nvSpPr>
          <p:cNvPr id="85" name="图像"/>
          <p:cNvSpPr>
            <a:spLocks noGrp="1"/>
          </p:cNvSpPr>
          <p:nvPr>
            <p:ph type="pic" sz="quarter" idx="15"/>
          </p:nvPr>
        </p:nvSpPr>
        <p:spPr>
          <a:xfrm>
            <a:off x="6338589" y="2652116"/>
            <a:ext cx="5625706" cy="8411768"/>
          </a:xfrm>
          <a:prstGeom prst="rect">
            <a:avLst/>
          </a:prstGeom>
        </p:spPr>
        <p:txBody>
          <a:bodyPr lIns="91439" tIns="45719" rIns="91439" bIns="45719">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338589" y="1982390"/>
            <a:ext cx="11706822" cy="22770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3577" tIns="53577" rIns="53577" bIns="53577" anchor="ctr">
            <a:normAutofit/>
          </a:bodyPr>
          <a:lstStyle/>
          <a:p>
            <a:r>
              <a:t>标题文本</a:t>
            </a:r>
          </a:p>
        </p:txBody>
      </p:sp>
      <p:sp>
        <p:nvSpPr>
          <p:cNvPr id="3" name="正文级别 1…"/>
          <p:cNvSpPr txBox="1">
            <a:spLocks noGrp="1"/>
          </p:cNvSpPr>
          <p:nvPr>
            <p:ph type="body" idx="1"/>
          </p:nvPr>
        </p:nvSpPr>
        <p:spPr>
          <a:xfrm>
            <a:off x="13610166" y="4876800"/>
            <a:ext cx="9550401" cy="8839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3577" tIns="53577" rIns="53577" bIns="53577">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2001398" y="11519296"/>
            <a:ext cx="374060" cy="379926"/>
          </a:xfrm>
          <a:prstGeom prst="rect">
            <a:avLst/>
          </a:prstGeom>
          <a:ln w="12700">
            <a:miter lim="400000"/>
          </a:ln>
        </p:spPr>
        <p:txBody>
          <a:bodyPr wrap="none" lIns="53577" tIns="53577" rIns="53577" bIns="53577">
            <a:spAutoFit/>
          </a:bodyPr>
          <a:lstStyle>
            <a:lvl1pPr>
              <a:defRPr sz="18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0" rtl="0" latinLnBrk="0">
        <a:lnSpc>
          <a:spcPct val="100000"/>
        </a:lnSpc>
        <a:spcBef>
          <a:spcPts val="0"/>
        </a:spcBef>
        <a:spcAft>
          <a:spcPts val="0"/>
        </a:spcAft>
        <a:buClrTx/>
        <a:buSzTx/>
        <a:buFontTx/>
        <a:buNone/>
        <a:tabLst/>
        <a:defRPr sz="108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0" algn="ctr" defTabSz="821530" rtl="0" latinLnBrk="0">
        <a:lnSpc>
          <a:spcPct val="100000"/>
        </a:lnSpc>
        <a:spcBef>
          <a:spcPts val="0"/>
        </a:spcBef>
        <a:spcAft>
          <a:spcPts val="0"/>
        </a:spcAft>
        <a:buClrTx/>
        <a:buSzTx/>
        <a:buFontTx/>
        <a:buNone/>
        <a:tabLst/>
        <a:defRPr sz="108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0" algn="ctr" defTabSz="821530" rtl="0" latinLnBrk="0">
        <a:lnSpc>
          <a:spcPct val="100000"/>
        </a:lnSpc>
        <a:spcBef>
          <a:spcPts val="0"/>
        </a:spcBef>
        <a:spcAft>
          <a:spcPts val="0"/>
        </a:spcAft>
        <a:buClrTx/>
        <a:buSzTx/>
        <a:buFontTx/>
        <a:buNone/>
        <a:tabLst/>
        <a:defRPr sz="108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0" algn="ctr" defTabSz="821530" rtl="0" latinLnBrk="0">
        <a:lnSpc>
          <a:spcPct val="100000"/>
        </a:lnSpc>
        <a:spcBef>
          <a:spcPts val="0"/>
        </a:spcBef>
        <a:spcAft>
          <a:spcPts val="0"/>
        </a:spcAft>
        <a:buClrTx/>
        <a:buSzTx/>
        <a:buFontTx/>
        <a:buNone/>
        <a:tabLst/>
        <a:defRPr sz="108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0" algn="ctr" defTabSz="821530" rtl="0" latinLnBrk="0">
        <a:lnSpc>
          <a:spcPct val="100000"/>
        </a:lnSpc>
        <a:spcBef>
          <a:spcPts val="0"/>
        </a:spcBef>
        <a:spcAft>
          <a:spcPts val="0"/>
        </a:spcAft>
        <a:buClrTx/>
        <a:buSzTx/>
        <a:buFontTx/>
        <a:buNone/>
        <a:tabLst/>
        <a:defRPr sz="108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0" algn="ctr" defTabSz="821530" rtl="0" latinLnBrk="0">
        <a:lnSpc>
          <a:spcPct val="100000"/>
        </a:lnSpc>
        <a:spcBef>
          <a:spcPts val="0"/>
        </a:spcBef>
        <a:spcAft>
          <a:spcPts val="0"/>
        </a:spcAft>
        <a:buClrTx/>
        <a:buSzTx/>
        <a:buFontTx/>
        <a:buNone/>
        <a:tabLst/>
        <a:defRPr sz="108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0" algn="ctr" defTabSz="821530" rtl="0" latinLnBrk="0">
        <a:lnSpc>
          <a:spcPct val="100000"/>
        </a:lnSpc>
        <a:spcBef>
          <a:spcPts val="0"/>
        </a:spcBef>
        <a:spcAft>
          <a:spcPts val="0"/>
        </a:spcAft>
        <a:buClrTx/>
        <a:buSzTx/>
        <a:buFontTx/>
        <a:buNone/>
        <a:tabLst/>
        <a:defRPr sz="108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0" algn="ctr" defTabSz="821530" rtl="0" latinLnBrk="0">
        <a:lnSpc>
          <a:spcPct val="100000"/>
        </a:lnSpc>
        <a:spcBef>
          <a:spcPts val="0"/>
        </a:spcBef>
        <a:spcAft>
          <a:spcPts val="0"/>
        </a:spcAft>
        <a:buClrTx/>
        <a:buSzTx/>
        <a:buFontTx/>
        <a:buNone/>
        <a:tabLst/>
        <a:defRPr sz="108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0" algn="ctr" defTabSz="821530" rtl="0" latinLnBrk="0">
        <a:lnSpc>
          <a:spcPct val="100000"/>
        </a:lnSpc>
        <a:spcBef>
          <a:spcPts val="0"/>
        </a:spcBef>
        <a:spcAft>
          <a:spcPts val="0"/>
        </a:spcAft>
        <a:buClrTx/>
        <a:buSzTx/>
        <a:buFontTx/>
        <a:buNone/>
        <a:tabLst/>
        <a:defRPr sz="10800" b="0" i="0" u="none" strike="noStrike" cap="none" spc="0" baseline="0">
          <a:solidFill>
            <a:srgbClr val="000000"/>
          </a:solidFill>
          <a:uFillTx/>
          <a:latin typeface="Helvetica Neue Medium"/>
          <a:ea typeface="Helvetica Neue Medium"/>
          <a:cs typeface="Helvetica Neue Medium"/>
          <a:sym typeface="Helvetica Neue Medium"/>
        </a:defRPr>
      </a:lvl9pPr>
    </p:titleStyle>
    <p:bodyStyle>
      <a:lvl1pPr marL="0" marR="0" indent="0" algn="ctr" defTabSz="821530" rtl="0" latinLnBrk="0">
        <a:lnSpc>
          <a:spcPct val="100000"/>
        </a:lnSpc>
        <a:spcBef>
          <a:spcPts val="0"/>
        </a:spcBef>
        <a:spcAft>
          <a:spcPts val="0"/>
        </a:spcAft>
        <a:buClrTx/>
        <a:buSzTx/>
        <a:buFontTx/>
        <a:buNone/>
        <a:tabLst/>
        <a:defRPr sz="5000" b="0" i="0" u="none" strike="noStrike" cap="none" spc="0" baseline="0">
          <a:solidFill>
            <a:srgbClr val="000000"/>
          </a:solidFill>
          <a:uFillTx/>
          <a:latin typeface="+mj-lt"/>
          <a:ea typeface="+mj-ea"/>
          <a:cs typeface="+mj-cs"/>
          <a:sym typeface="Helvetica Neue"/>
        </a:defRPr>
      </a:lvl1pPr>
      <a:lvl2pPr marL="0" marR="0" indent="0" algn="ctr" defTabSz="821530" rtl="0" latinLnBrk="0">
        <a:lnSpc>
          <a:spcPct val="100000"/>
        </a:lnSpc>
        <a:spcBef>
          <a:spcPts val="0"/>
        </a:spcBef>
        <a:spcAft>
          <a:spcPts val="0"/>
        </a:spcAft>
        <a:buClrTx/>
        <a:buSzTx/>
        <a:buFontTx/>
        <a:buNone/>
        <a:tabLst/>
        <a:defRPr sz="5000" b="0" i="0" u="none" strike="noStrike" cap="none" spc="0" baseline="0">
          <a:solidFill>
            <a:srgbClr val="000000"/>
          </a:solidFill>
          <a:uFillTx/>
          <a:latin typeface="+mj-lt"/>
          <a:ea typeface="+mj-ea"/>
          <a:cs typeface="+mj-cs"/>
          <a:sym typeface="Helvetica Neue"/>
        </a:defRPr>
      </a:lvl2pPr>
      <a:lvl3pPr marL="0" marR="0" indent="0" algn="ctr" defTabSz="821530" rtl="0" latinLnBrk="0">
        <a:lnSpc>
          <a:spcPct val="100000"/>
        </a:lnSpc>
        <a:spcBef>
          <a:spcPts val="0"/>
        </a:spcBef>
        <a:spcAft>
          <a:spcPts val="0"/>
        </a:spcAft>
        <a:buClrTx/>
        <a:buSzTx/>
        <a:buFontTx/>
        <a:buNone/>
        <a:tabLst/>
        <a:defRPr sz="5000" b="0" i="0" u="none" strike="noStrike" cap="none" spc="0" baseline="0">
          <a:solidFill>
            <a:srgbClr val="000000"/>
          </a:solidFill>
          <a:uFillTx/>
          <a:latin typeface="+mj-lt"/>
          <a:ea typeface="+mj-ea"/>
          <a:cs typeface="+mj-cs"/>
          <a:sym typeface="Helvetica Neue"/>
        </a:defRPr>
      </a:lvl3pPr>
      <a:lvl4pPr marL="0" marR="0" indent="0" algn="ctr" defTabSz="821530" rtl="0" latinLnBrk="0">
        <a:lnSpc>
          <a:spcPct val="100000"/>
        </a:lnSpc>
        <a:spcBef>
          <a:spcPts val="0"/>
        </a:spcBef>
        <a:spcAft>
          <a:spcPts val="0"/>
        </a:spcAft>
        <a:buClrTx/>
        <a:buSzTx/>
        <a:buFontTx/>
        <a:buNone/>
        <a:tabLst/>
        <a:defRPr sz="5000" b="0" i="0" u="none" strike="noStrike" cap="none" spc="0" baseline="0">
          <a:solidFill>
            <a:srgbClr val="000000"/>
          </a:solidFill>
          <a:uFillTx/>
          <a:latin typeface="+mj-lt"/>
          <a:ea typeface="+mj-ea"/>
          <a:cs typeface="+mj-cs"/>
          <a:sym typeface="Helvetica Neue"/>
        </a:defRPr>
      </a:lvl4pPr>
      <a:lvl5pPr marL="0" marR="0" indent="0" algn="ctr" defTabSz="821530" rtl="0" latinLnBrk="0">
        <a:lnSpc>
          <a:spcPct val="100000"/>
        </a:lnSpc>
        <a:spcBef>
          <a:spcPts val="0"/>
        </a:spcBef>
        <a:spcAft>
          <a:spcPts val="0"/>
        </a:spcAft>
        <a:buClrTx/>
        <a:buSzTx/>
        <a:buFontTx/>
        <a:buNone/>
        <a:tabLst/>
        <a:defRPr sz="5000" b="0" i="0" u="none" strike="noStrike" cap="none" spc="0" baseline="0">
          <a:solidFill>
            <a:srgbClr val="000000"/>
          </a:solidFill>
          <a:uFillTx/>
          <a:latin typeface="+mj-lt"/>
          <a:ea typeface="+mj-ea"/>
          <a:cs typeface="+mj-cs"/>
          <a:sym typeface="Helvetica Neue"/>
        </a:defRPr>
      </a:lvl5pPr>
      <a:lvl6pPr marL="0" marR="0" indent="0" algn="ctr" defTabSz="821530" rtl="0" latinLnBrk="0">
        <a:lnSpc>
          <a:spcPct val="100000"/>
        </a:lnSpc>
        <a:spcBef>
          <a:spcPts val="0"/>
        </a:spcBef>
        <a:spcAft>
          <a:spcPts val="0"/>
        </a:spcAft>
        <a:buClrTx/>
        <a:buSzTx/>
        <a:buFontTx/>
        <a:buNone/>
        <a:tabLst/>
        <a:defRPr sz="5000" b="0" i="0" u="none" strike="noStrike" cap="none" spc="0" baseline="0">
          <a:solidFill>
            <a:srgbClr val="000000"/>
          </a:solidFill>
          <a:uFillTx/>
          <a:latin typeface="+mj-lt"/>
          <a:ea typeface="+mj-ea"/>
          <a:cs typeface="+mj-cs"/>
          <a:sym typeface="Helvetica Neue"/>
        </a:defRPr>
      </a:lvl6pPr>
      <a:lvl7pPr marL="0" marR="0" indent="0" algn="ctr" defTabSz="821530" rtl="0" latinLnBrk="0">
        <a:lnSpc>
          <a:spcPct val="100000"/>
        </a:lnSpc>
        <a:spcBef>
          <a:spcPts val="0"/>
        </a:spcBef>
        <a:spcAft>
          <a:spcPts val="0"/>
        </a:spcAft>
        <a:buClrTx/>
        <a:buSzTx/>
        <a:buFontTx/>
        <a:buNone/>
        <a:tabLst/>
        <a:defRPr sz="5000" b="0" i="0" u="none" strike="noStrike" cap="none" spc="0" baseline="0">
          <a:solidFill>
            <a:srgbClr val="000000"/>
          </a:solidFill>
          <a:uFillTx/>
          <a:latin typeface="+mj-lt"/>
          <a:ea typeface="+mj-ea"/>
          <a:cs typeface="+mj-cs"/>
          <a:sym typeface="Helvetica Neue"/>
        </a:defRPr>
      </a:lvl7pPr>
      <a:lvl8pPr marL="0" marR="0" indent="0" algn="ctr" defTabSz="821530" rtl="0" latinLnBrk="0">
        <a:lnSpc>
          <a:spcPct val="100000"/>
        </a:lnSpc>
        <a:spcBef>
          <a:spcPts val="0"/>
        </a:spcBef>
        <a:spcAft>
          <a:spcPts val="0"/>
        </a:spcAft>
        <a:buClrTx/>
        <a:buSzTx/>
        <a:buFontTx/>
        <a:buNone/>
        <a:tabLst/>
        <a:defRPr sz="5000" b="0" i="0" u="none" strike="noStrike" cap="none" spc="0" baseline="0">
          <a:solidFill>
            <a:srgbClr val="000000"/>
          </a:solidFill>
          <a:uFillTx/>
          <a:latin typeface="+mj-lt"/>
          <a:ea typeface="+mj-ea"/>
          <a:cs typeface="+mj-cs"/>
          <a:sym typeface="Helvetica Neue"/>
        </a:defRPr>
      </a:lvl8pPr>
      <a:lvl9pPr marL="0" marR="0" indent="0" algn="ctr" defTabSz="821530" rtl="0" latinLnBrk="0">
        <a:lnSpc>
          <a:spcPct val="100000"/>
        </a:lnSpc>
        <a:spcBef>
          <a:spcPts val="0"/>
        </a:spcBef>
        <a:spcAft>
          <a:spcPts val="0"/>
        </a:spcAft>
        <a:buClrTx/>
        <a:buSzTx/>
        <a:buFontTx/>
        <a:buNone/>
        <a:tabLst/>
        <a:defRPr sz="5000" b="0" i="0" u="none" strike="noStrike" cap="none" spc="0" baseline="0">
          <a:solidFill>
            <a:srgbClr val="000000"/>
          </a:solidFill>
          <a:uFillTx/>
          <a:latin typeface="+mj-lt"/>
          <a:ea typeface="+mj-ea"/>
          <a:cs typeface="+mj-cs"/>
          <a:sym typeface="Helvetica Neue"/>
        </a:defRPr>
      </a:lvl9pPr>
    </p:bodyStyle>
    <p:otherStyle>
      <a:lvl1pPr marL="0" marR="0" indent="0" algn="ctr" defTabSz="82153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Light"/>
        </a:defRPr>
      </a:lvl1pPr>
      <a:lvl2pPr marL="0" marR="0" indent="0" algn="ctr" defTabSz="82153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Light"/>
        </a:defRPr>
      </a:lvl2pPr>
      <a:lvl3pPr marL="0" marR="0" indent="0" algn="ctr" defTabSz="82153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Light"/>
        </a:defRPr>
      </a:lvl3pPr>
      <a:lvl4pPr marL="0" marR="0" indent="0" algn="ctr" defTabSz="82153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Light"/>
        </a:defRPr>
      </a:lvl4pPr>
      <a:lvl5pPr marL="0" marR="0" indent="0" algn="ctr" defTabSz="82153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Light"/>
        </a:defRPr>
      </a:lvl5pPr>
      <a:lvl6pPr marL="0" marR="0" indent="0" algn="ctr" defTabSz="82153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Light"/>
        </a:defRPr>
      </a:lvl6pPr>
      <a:lvl7pPr marL="0" marR="0" indent="0" algn="ctr" defTabSz="82153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Light"/>
        </a:defRPr>
      </a:lvl7pPr>
      <a:lvl8pPr marL="0" marR="0" indent="0" algn="ctr" defTabSz="82153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Light"/>
        </a:defRPr>
      </a:lvl8pPr>
      <a:lvl9pPr marL="0" marR="0" indent="0" algn="ctr" defTabSz="82153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1.png" descr="1.png"/>
          <p:cNvPicPr>
            <a:picLocks noChangeAspect="1"/>
          </p:cNvPicPr>
          <p:nvPr/>
        </p:nvPicPr>
        <p:blipFill>
          <a:blip r:embed="rId2">
            <a:extLst/>
          </a:blip>
          <a:srcRect t="4348"/>
          <a:stretch>
            <a:fillRect/>
          </a:stretch>
        </p:blipFill>
        <p:spPr>
          <a:xfrm>
            <a:off x="0" y="-36480"/>
            <a:ext cx="24384002" cy="13685310"/>
          </a:xfrm>
          <a:prstGeom prst="rect">
            <a:avLst/>
          </a:prstGeom>
          <a:ln w="12700">
            <a:miter lim="400000"/>
          </a:ln>
        </p:spPr>
      </p:pic>
      <p:sp>
        <p:nvSpPr>
          <p:cNvPr id="120" name="WEB UI"/>
          <p:cNvSpPr txBox="1"/>
          <p:nvPr/>
        </p:nvSpPr>
        <p:spPr>
          <a:xfrm>
            <a:off x="2136721" y="3456711"/>
            <a:ext cx="5774815" cy="18009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defRPr sz="15000" b="1">
                <a:latin typeface="+mj-lt"/>
                <a:ea typeface="+mj-ea"/>
                <a:cs typeface="+mj-cs"/>
                <a:sym typeface="Helvetica Neue"/>
              </a:defRPr>
            </a:lvl1pPr>
          </a:lstStyle>
          <a:p>
            <a:r>
              <a:rPr sz="11000" dirty="0" smtClean="0"/>
              <a:t>UI</a:t>
            </a:r>
            <a:r>
              <a:rPr lang="zh-CN" altLang="en-US" sz="11000" dirty="0" smtClean="0"/>
              <a:t>组件库</a:t>
            </a:r>
            <a:endParaRPr sz="11000" dirty="0"/>
          </a:p>
        </p:txBody>
      </p:sp>
      <p:sp>
        <p:nvSpPr>
          <p:cNvPr id="121" name="视觉设计规范"/>
          <p:cNvSpPr txBox="1"/>
          <p:nvPr/>
        </p:nvSpPr>
        <p:spPr>
          <a:xfrm>
            <a:off x="2136720" y="5817597"/>
            <a:ext cx="3974643" cy="8776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defRPr sz="7200" b="1">
                <a:latin typeface="+mj-lt"/>
                <a:ea typeface="+mj-ea"/>
                <a:cs typeface="+mj-cs"/>
                <a:sym typeface="Helvetica Neue"/>
              </a:defRPr>
            </a:lvl1pPr>
          </a:lstStyle>
          <a:p>
            <a:r>
              <a:rPr lang="zh-CN" altLang="en-US" sz="5000" dirty="0" smtClean="0"/>
              <a:t>文档站点介绍</a:t>
            </a:r>
            <a:endParaRPr sz="5000" dirty="0"/>
          </a:p>
        </p:txBody>
      </p:sp>
      <p:sp>
        <p:nvSpPr>
          <p:cNvPr id="122" name="矩形"/>
          <p:cNvSpPr/>
          <p:nvPr/>
        </p:nvSpPr>
        <p:spPr>
          <a:xfrm>
            <a:off x="2240239" y="7398793"/>
            <a:ext cx="1270003" cy="150000"/>
          </a:xfrm>
          <a:prstGeom prst="rect">
            <a:avLst/>
          </a:prstGeom>
          <a:solidFill>
            <a:schemeClr val="accent1"/>
          </a:solidFill>
          <a:ln w="12700">
            <a:miter lim="400000"/>
          </a:ln>
        </p:spPr>
        <p:txBody>
          <a:bodyPr lIns="53577" tIns="53577" rIns="53577" bIns="53577" anchor="ctr"/>
          <a:lstStyle/>
          <a:p>
            <a:pPr>
              <a:defRPr sz="2800">
                <a:solidFill>
                  <a:srgbClr val="FFFFFF"/>
                </a:solidFill>
              </a:defRPr>
            </a:pPr>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2817" y="466418"/>
            <a:ext cx="1501211" cy="1086599"/>
          </a:xfrm>
          <a:prstGeom prst="rect">
            <a:avLst/>
          </a:prstGeom>
          <a:solidFill>
            <a:srgbClr val="017EF9"/>
          </a:solidFill>
          <a:ln w="12700">
            <a:miter lim="400000"/>
          </a:ln>
        </p:spPr>
        <p:txBody>
          <a:bodyPr lIns="53577" tIns="53577" rIns="53577" bIns="53577" anchor="ctr"/>
          <a:lstStyle/>
          <a:p>
            <a:pPr>
              <a:defRPr sz="2800">
                <a:solidFill>
                  <a:srgbClr val="FFFFFF"/>
                </a:solidFill>
              </a:defRPr>
            </a:pPr>
            <a:endParaRPr/>
          </a:p>
        </p:txBody>
      </p:sp>
      <p:sp>
        <p:nvSpPr>
          <p:cNvPr id="233" name="02."/>
          <p:cNvSpPr txBox="1"/>
          <p:nvPr/>
        </p:nvSpPr>
        <p:spPr>
          <a:xfrm>
            <a:off x="317146" y="640024"/>
            <a:ext cx="861283" cy="7393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4200" b="1">
                <a:solidFill>
                  <a:srgbClr val="FFFFFF"/>
                </a:solidFill>
                <a:latin typeface="+mj-lt"/>
                <a:ea typeface="+mj-ea"/>
                <a:cs typeface="+mj-cs"/>
                <a:sym typeface="Helvetica Neue"/>
              </a:defRPr>
            </a:lvl1pPr>
          </a:lstStyle>
          <a:p>
            <a:r>
              <a:t>02.</a:t>
            </a:r>
          </a:p>
        </p:txBody>
      </p:sp>
      <p:pic>
        <p:nvPicPr>
          <p:cNvPr id="234" name="H3C标志+中文口号-红灰.png" descr="H3C标志+中文口号-红灰.png"/>
          <p:cNvPicPr>
            <a:picLocks noChangeAspect="1"/>
          </p:cNvPicPr>
          <p:nvPr/>
        </p:nvPicPr>
        <p:blipFill>
          <a:blip r:embed="rId2">
            <a:extLst/>
          </a:blip>
          <a:stretch>
            <a:fillRect/>
          </a:stretch>
        </p:blipFill>
        <p:spPr>
          <a:xfrm>
            <a:off x="21985301" y="906468"/>
            <a:ext cx="1524002" cy="646549"/>
          </a:xfrm>
          <a:prstGeom prst="rect">
            <a:avLst/>
          </a:prstGeom>
          <a:ln w="12700">
            <a:miter lim="400000"/>
          </a:ln>
        </p:spPr>
      </p:pic>
      <p:sp>
        <p:nvSpPr>
          <p:cNvPr id="13" name="1、左右布局，灵活性强，UI的限制小；…"/>
          <p:cNvSpPr txBox="1"/>
          <p:nvPr/>
        </p:nvSpPr>
        <p:spPr>
          <a:xfrm>
            <a:off x="1803516" y="3419440"/>
            <a:ext cx="16116065" cy="54734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577" tIns="53577" rIns="53577" bIns="53577" anchor="ctr">
            <a:spAutoFit/>
          </a:bodyPr>
          <a:lstStyle/>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sz="2000" dirty="0" smtClean="0"/>
              <a:t>1、</a:t>
            </a:r>
            <a:r>
              <a:rPr lang="en-US" altLang="zh-CN" sz="2000" dirty="0" smtClean="0">
                <a:sym typeface="PingFang SC Regular"/>
              </a:rPr>
              <a:t>Menu </a:t>
            </a:r>
            <a:r>
              <a:rPr lang="zh-CN" altLang="en-US" sz="2000" dirty="0">
                <a:sym typeface="PingFang SC Regular"/>
              </a:rPr>
              <a:t>导航</a:t>
            </a:r>
            <a:r>
              <a:rPr lang="zh-CN" altLang="en-US" sz="2000" dirty="0" smtClean="0">
                <a:sym typeface="PingFang SC Regular"/>
              </a:rPr>
              <a:t>菜单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sz="2000" dirty="0" smtClean="0"/>
              <a:t>2、</a:t>
            </a:r>
            <a:r>
              <a:rPr lang="en-US" altLang="zh-CN" sz="2000" dirty="0">
                <a:sym typeface="PingFang SC Regular"/>
              </a:rPr>
              <a:t>Dropdowm </a:t>
            </a:r>
            <a:r>
              <a:rPr lang="zh-CN" altLang="en-US" sz="2000" dirty="0">
                <a:sym typeface="PingFang SC Regular"/>
              </a:rPr>
              <a:t>下拉</a:t>
            </a:r>
            <a:r>
              <a:rPr lang="zh-CN" altLang="en-US" sz="2000" dirty="0" smtClean="0">
                <a:sym typeface="PingFang SC Regular"/>
              </a:rPr>
              <a:t>菜单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t>3</a:t>
            </a:r>
            <a:r>
              <a:rPr lang="zh-CN" altLang="en-US" sz="2000" dirty="0" smtClean="0"/>
              <a:t>、</a:t>
            </a:r>
            <a:r>
              <a:rPr lang="en-US" altLang="zh-CN" sz="2000" dirty="0">
                <a:sym typeface="PingFang SC Regular"/>
              </a:rPr>
              <a:t>Tabs </a:t>
            </a:r>
            <a:r>
              <a:rPr lang="zh-CN" altLang="en-US" sz="2000" dirty="0">
                <a:sym typeface="PingFang SC Regular"/>
              </a:rPr>
              <a:t>标签</a:t>
            </a:r>
            <a:r>
              <a:rPr lang="zh-CN" altLang="en-US" sz="2000" dirty="0" smtClean="0">
                <a:sym typeface="PingFang SC Regular"/>
              </a:rPr>
              <a:t>页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4</a:t>
            </a:r>
            <a:r>
              <a:rPr lang="zh-CN" altLang="en-US" sz="2000" dirty="0" smtClean="0">
                <a:sym typeface="PingFang SC Regular"/>
              </a:rPr>
              <a:t>、</a:t>
            </a:r>
            <a:r>
              <a:rPr lang="en-US" altLang="zh-CN" sz="2000" dirty="0">
                <a:sym typeface="PingFang SC Regular"/>
              </a:rPr>
              <a:t>Breadcrumb </a:t>
            </a:r>
            <a:r>
              <a:rPr lang="zh-CN" altLang="en-US" sz="2000" dirty="0" smtClean="0">
                <a:sym typeface="PingFang SC Regular"/>
              </a:rPr>
              <a:t>面包屑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5</a:t>
            </a:r>
            <a:r>
              <a:rPr lang="zh-CN" altLang="en-US" sz="2000" dirty="0" smtClean="0">
                <a:sym typeface="PingFang SC Regular"/>
              </a:rPr>
              <a:t>、</a:t>
            </a:r>
            <a:r>
              <a:rPr lang="en-US" altLang="zh-CN" sz="2000" dirty="0">
                <a:sym typeface="PingFang SC Regular"/>
              </a:rPr>
              <a:t>Timeline </a:t>
            </a:r>
            <a:r>
              <a:rPr lang="zh-CN" altLang="en-US" sz="2000" dirty="0">
                <a:sym typeface="PingFang SC Regular"/>
              </a:rPr>
              <a:t>时间</a:t>
            </a:r>
            <a:r>
              <a:rPr lang="zh-CN" altLang="en-US" sz="2000" dirty="0" smtClean="0">
                <a:sym typeface="PingFang SC Regular"/>
              </a:rPr>
              <a:t>轴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olidFill>
                  <a:srgbClr val="5E5E5E"/>
                </a:solidFill>
                <a:latin typeface="PingFang SC Regular"/>
                <a:ea typeface="PingFang SC Regular"/>
                <a:cs typeface="PingFang SC Regular"/>
                <a:sym typeface="PingFang SC Regular"/>
              </a:rPr>
              <a:t>6</a:t>
            </a:r>
            <a:r>
              <a:rPr lang="zh-CN" altLang="en-US" sz="2000" dirty="0">
                <a:solidFill>
                  <a:srgbClr val="5E5E5E"/>
                </a:solidFill>
                <a:latin typeface="PingFang SC Regular"/>
                <a:ea typeface="PingFang SC Regular"/>
                <a:cs typeface="PingFang SC Regular"/>
                <a:sym typeface="PingFang SC Regular"/>
              </a:rPr>
              <a:t>、</a:t>
            </a:r>
            <a:r>
              <a:rPr lang="en-US" altLang="zh-CN" sz="2000" dirty="0">
                <a:solidFill>
                  <a:srgbClr val="5E5E5E"/>
                </a:solidFill>
                <a:latin typeface="PingFang SC Regular"/>
                <a:ea typeface="PingFang SC Regular"/>
                <a:cs typeface="PingFang SC Regular"/>
              </a:rPr>
              <a:t>Steps </a:t>
            </a:r>
            <a:r>
              <a:rPr lang="zh-CN" altLang="en-US" sz="2000" dirty="0">
                <a:solidFill>
                  <a:srgbClr val="5E5E5E"/>
                </a:solidFill>
                <a:latin typeface="PingFang SC Regular"/>
                <a:ea typeface="PingFang SC Regular"/>
                <a:cs typeface="PingFang SC Regular"/>
              </a:rPr>
              <a:t>步骤条</a:t>
            </a:r>
          </a:p>
        </p:txBody>
      </p:sp>
      <p:sp>
        <p:nvSpPr>
          <p:cNvPr id="14" name="布局框架"/>
          <p:cNvSpPr txBox="1"/>
          <p:nvPr/>
        </p:nvSpPr>
        <p:spPr>
          <a:xfrm>
            <a:off x="1803516" y="2359082"/>
            <a:ext cx="1544491" cy="749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defTabSz="457200">
              <a:lnSpc>
                <a:spcPts val="5000"/>
              </a:lnSpc>
              <a:defRPr sz="2800">
                <a:latin typeface="PingFang SC Medium"/>
                <a:ea typeface="PingFang SC Medium"/>
                <a:cs typeface="PingFang SC Medium"/>
                <a:sym typeface="PingFang SC Medium"/>
              </a:defRPr>
            </a:lvl1pPr>
          </a:lstStyle>
          <a:p>
            <a:r>
              <a:rPr lang="zh-CN" altLang="en-US" dirty="0"/>
              <a:t>导航</a:t>
            </a:r>
            <a:r>
              <a:rPr lang="zh-CN" altLang="en-US" dirty="0" smtClean="0"/>
              <a:t>类：</a:t>
            </a:r>
            <a:endParaRPr dirty="0"/>
          </a:p>
        </p:txBody>
      </p:sp>
      <p:pic>
        <p:nvPicPr>
          <p:cNvPr id="2" name="图片 1"/>
          <p:cNvPicPr>
            <a:picLocks noChangeAspect="1"/>
          </p:cNvPicPr>
          <p:nvPr/>
        </p:nvPicPr>
        <p:blipFill>
          <a:blip r:embed="rId3"/>
          <a:stretch>
            <a:fillRect/>
          </a:stretch>
        </p:blipFill>
        <p:spPr>
          <a:xfrm>
            <a:off x="10539581" y="3419440"/>
            <a:ext cx="5306165" cy="1495634"/>
          </a:xfrm>
          <a:prstGeom prst="rect">
            <a:avLst/>
          </a:prstGeom>
        </p:spPr>
      </p:pic>
      <p:pic>
        <p:nvPicPr>
          <p:cNvPr id="8" name="图片 7"/>
          <p:cNvPicPr>
            <a:picLocks noChangeAspect="1"/>
          </p:cNvPicPr>
          <p:nvPr/>
        </p:nvPicPr>
        <p:blipFill>
          <a:blip r:embed="rId4"/>
          <a:stretch>
            <a:fillRect/>
          </a:stretch>
        </p:blipFill>
        <p:spPr>
          <a:xfrm>
            <a:off x="17919581" y="3467072"/>
            <a:ext cx="1619476" cy="1400370"/>
          </a:xfrm>
          <a:prstGeom prst="rect">
            <a:avLst/>
          </a:prstGeom>
        </p:spPr>
      </p:pic>
      <p:pic>
        <p:nvPicPr>
          <p:cNvPr id="9" name="图片 8"/>
          <p:cNvPicPr>
            <a:picLocks noChangeAspect="1"/>
          </p:cNvPicPr>
          <p:nvPr/>
        </p:nvPicPr>
        <p:blipFill>
          <a:blip r:embed="rId5"/>
          <a:stretch>
            <a:fillRect/>
          </a:stretch>
        </p:blipFill>
        <p:spPr>
          <a:xfrm>
            <a:off x="10692002" y="5535577"/>
            <a:ext cx="4344006" cy="1038370"/>
          </a:xfrm>
          <a:prstGeom prst="rect">
            <a:avLst/>
          </a:prstGeom>
        </p:spPr>
      </p:pic>
      <p:pic>
        <p:nvPicPr>
          <p:cNvPr id="10" name="图片 9"/>
          <p:cNvPicPr>
            <a:picLocks noChangeAspect="1"/>
          </p:cNvPicPr>
          <p:nvPr/>
        </p:nvPicPr>
        <p:blipFill>
          <a:blip r:embed="rId6"/>
          <a:stretch>
            <a:fillRect/>
          </a:stretch>
        </p:blipFill>
        <p:spPr>
          <a:xfrm>
            <a:off x="10739633" y="7194450"/>
            <a:ext cx="2934109" cy="523948"/>
          </a:xfrm>
          <a:prstGeom prst="rect">
            <a:avLst/>
          </a:prstGeom>
        </p:spPr>
      </p:pic>
      <p:pic>
        <p:nvPicPr>
          <p:cNvPr id="11" name="图片 10"/>
          <p:cNvPicPr>
            <a:picLocks noChangeAspect="1"/>
          </p:cNvPicPr>
          <p:nvPr/>
        </p:nvPicPr>
        <p:blipFill>
          <a:blip r:embed="rId7"/>
          <a:stretch>
            <a:fillRect/>
          </a:stretch>
        </p:blipFill>
        <p:spPr>
          <a:xfrm>
            <a:off x="10692002" y="8274973"/>
            <a:ext cx="1514686" cy="1886213"/>
          </a:xfrm>
          <a:prstGeom prst="rect">
            <a:avLst/>
          </a:prstGeom>
        </p:spPr>
      </p:pic>
      <p:pic>
        <p:nvPicPr>
          <p:cNvPr id="15" name="图片 14"/>
          <p:cNvPicPr>
            <a:picLocks noChangeAspect="1"/>
          </p:cNvPicPr>
          <p:nvPr/>
        </p:nvPicPr>
        <p:blipFill>
          <a:blip r:embed="rId8"/>
          <a:stretch>
            <a:fillRect/>
          </a:stretch>
        </p:blipFill>
        <p:spPr>
          <a:xfrm>
            <a:off x="10692002" y="10593918"/>
            <a:ext cx="6725589" cy="666843"/>
          </a:xfrm>
          <a:prstGeom prst="rect">
            <a:avLst/>
          </a:prstGeom>
        </p:spPr>
      </p:pic>
      <p:sp>
        <p:nvSpPr>
          <p:cNvPr id="16" name="页面框架"/>
          <p:cNvSpPr txBox="1"/>
          <p:nvPr/>
        </p:nvSpPr>
        <p:spPr>
          <a:xfrm>
            <a:off x="1803516" y="837165"/>
            <a:ext cx="1961272" cy="6621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3600" b="1">
                <a:latin typeface="+mj-lt"/>
                <a:ea typeface="+mj-ea"/>
                <a:cs typeface="+mj-cs"/>
                <a:sym typeface="Helvetica Neue"/>
              </a:defRPr>
            </a:lvl1pPr>
          </a:lstStyle>
          <a:p>
            <a:r>
              <a:rPr lang="zh-CN" altLang="en-US" dirty="0"/>
              <a:t>站点介绍</a:t>
            </a:r>
            <a:endParaRPr lang="zh-CN" altLang="en-US" dirty="0">
              <a:solidFill>
                <a:schemeClr val="bg2"/>
              </a:solidFill>
            </a:endParaRPr>
          </a:p>
        </p:txBody>
      </p:sp>
      <p:sp>
        <p:nvSpPr>
          <p:cNvPr id="17" name="矩形 16"/>
          <p:cNvSpPr/>
          <p:nvPr/>
        </p:nvSpPr>
        <p:spPr>
          <a:xfrm>
            <a:off x="4247933" y="939828"/>
            <a:ext cx="902812" cy="523220"/>
          </a:xfrm>
          <a:prstGeom prst="rect">
            <a:avLst/>
          </a:prstGeom>
        </p:spPr>
        <p:txBody>
          <a:bodyPr wrap="none">
            <a:spAutoFit/>
          </a:bodyPr>
          <a:lstStyle/>
          <a:p>
            <a:r>
              <a:rPr lang="zh-CN" altLang="en-US" sz="2800" dirty="0">
                <a:solidFill>
                  <a:schemeClr val="bg2"/>
                </a:solidFill>
              </a:rPr>
              <a:t>组件</a:t>
            </a:r>
          </a:p>
        </p:txBody>
      </p:sp>
    </p:spTree>
    <p:extLst>
      <p:ext uri="{BB962C8B-B14F-4D97-AF65-F5344CB8AC3E}">
        <p14:creationId xmlns:p14="http://schemas.microsoft.com/office/powerpoint/2010/main" val="55233556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2817" y="466418"/>
            <a:ext cx="1501211" cy="1086599"/>
          </a:xfrm>
          <a:prstGeom prst="rect">
            <a:avLst/>
          </a:prstGeom>
          <a:solidFill>
            <a:srgbClr val="017EF9"/>
          </a:solidFill>
          <a:ln w="12700">
            <a:miter lim="400000"/>
          </a:ln>
        </p:spPr>
        <p:txBody>
          <a:bodyPr lIns="53577" tIns="53577" rIns="53577" bIns="53577" anchor="ctr"/>
          <a:lstStyle/>
          <a:p>
            <a:pPr>
              <a:defRPr sz="2800">
                <a:solidFill>
                  <a:srgbClr val="FFFFFF"/>
                </a:solidFill>
              </a:defRPr>
            </a:pPr>
            <a:endParaRPr/>
          </a:p>
        </p:txBody>
      </p:sp>
      <p:sp>
        <p:nvSpPr>
          <p:cNvPr id="233" name="02."/>
          <p:cNvSpPr txBox="1"/>
          <p:nvPr/>
        </p:nvSpPr>
        <p:spPr>
          <a:xfrm>
            <a:off x="317146" y="640024"/>
            <a:ext cx="861283" cy="7393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4200" b="1">
                <a:solidFill>
                  <a:srgbClr val="FFFFFF"/>
                </a:solidFill>
                <a:latin typeface="+mj-lt"/>
                <a:ea typeface="+mj-ea"/>
                <a:cs typeface="+mj-cs"/>
                <a:sym typeface="Helvetica Neue"/>
              </a:defRPr>
            </a:lvl1pPr>
          </a:lstStyle>
          <a:p>
            <a:r>
              <a:t>02.</a:t>
            </a:r>
          </a:p>
        </p:txBody>
      </p:sp>
      <p:pic>
        <p:nvPicPr>
          <p:cNvPr id="234" name="H3C标志+中文口号-红灰.png" descr="H3C标志+中文口号-红灰.png"/>
          <p:cNvPicPr>
            <a:picLocks noChangeAspect="1"/>
          </p:cNvPicPr>
          <p:nvPr/>
        </p:nvPicPr>
        <p:blipFill>
          <a:blip r:embed="rId2">
            <a:extLst/>
          </a:blip>
          <a:stretch>
            <a:fillRect/>
          </a:stretch>
        </p:blipFill>
        <p:spPr>
          <a:xfrm>
            <a:off x="21985301" y="906468"/>
            <a:ext cx="1524002" cy="646549"/>
          </a:xfrm>
          <a:prstGeom prst="rect">
            <a:avLst/>
          </a:prstGeom>
          <a:ln w="12700">
            <a:miter lim="400000"/>
          </a:ln>
        </p:spPr>
      </p:pic>
      <p:sp>
        <p:nvSpPr>
          <p:cNvPr id="9" name="1、左右布局，灵活性强，UI的限制小；…"/>
          <p:cNvSpPr txBox="1"/>
          <p:nvPr/>
        </p:nvSpPr>
        <p:spPr>
          <a:xfrm>
            <a:off x="1803516" y="3536814"/>
            <a:ext cx="16116065" cy="4673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577" tIns="53577" rIns="53577" bIns="53577" anchor="ctr">
            <a:spAutoFit/>
          </a:bodyPr>
          <a:lstStyle/>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sz="2000" dirty="0" smtClean="0"/>
              <a:t>1、</a:t>
            </a:r>
            <a:r>
              <a:rPr lang="en-US" altLang="zh-CN" sz="2000" dirty="0">
                <a:sym typeface="PingFang SC Regular"/>
              </a:rPr>
              <a:t>Tooltip </a:t>
            </a:r>
            <a:r>
              <a:rPr lang="zh-CN" altLang="en-US" sz="2000" dirty="0">
                <a:sym typeface="PingFang SC Regular"/>
              </a:rPr>
              <a:t>文字</a:t>
            </a:r>
            <a:r>
              <a:rPr lang="zh-CN" altLang="en-US" sz="2000" dirty="0" smtClean="0">
                <a:sym typeface="PingFang SC Regular"/>
              </a:rPr>
              <a:t>提示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sz="2000" dirty="0" smtClean="0"/>
              <a:t>2、</a:t>
            </a:r>
            <a:r>
              <a:rPr lang="en-US" altLang="zh-CN" sz="2000" dirty="0" smtClean="0">
                <a:sym typeface="PingFang SC Regular"/>
              </a:rPr>
              <a:t>Toast </a:t>
            </a:r>
            <a:r>
              <a:rPr lang="zh-CN" altLang="en-US" sz="2000" dirty="0" smtClean="0">
                <a:sym typeface="PingFang SC Regular"/>
              </a:rPr>
              <a:t>操作提示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t>3</a:t>
            </a:r>
            <a:r>
              <a:rPr lang="zh-CN" altLang="en-US" sz="2000" dirty="0" smtClean="0"/>
              <a:t>、</a:t>
            </a:r>
            <a:r>
              <a:rPr lang="en-US" altLang="zh-CN" sz="2000" dirty="0" smtClean="0">
                <a:sym typeface="PingFang SC Regular"/>
              </a:rPr>
              <a:t>Alert </a:t>
            </a:r>
            <a:r>
              <a:rPr lang="zh-CN" altLang="en-US" sz="2000" dirty="0" smtClean="0">
                <a:sym typeface="PingFang SC Regular"/>
              </a:rPr>
              <a:t>警告提示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4</a:t>
            </a:r>
            <a:r>
              <a:rPr lang="zh-CN" altLang="en-US" sz="2000" dirty="0" smtClean="0">
                <a:sym typeface="PingFang SC Regular"/>
              </a:rPr>
              <a:t>、</a:t>
            </a:r>
            <a:r>
              <a:rPr lang="en-US" altLang="zh-CN" sz="2000" dirty="0">
                <a:sym typeface="PingFang SC Regular"/>
              </a:rPr>
              <a:t>Dialog </a:t>
            </a:r>
            <a:r>
              <a:rPr lang="zh-CN" altLang="en-US" sz="2000" dirty="0" smtClean="0">
                <a:sym typeface="PingFang SC Regular"/>
              </a:rPr>
              <a:t>对话框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olidFill>
                  <a:srgbClr val="5E5E5E"/>
                </a:solidFill>
                <a:latin typeface="PingFang SC Regular"/>
                <a:ea typeface="PingFang SC Regular"/>
                <a:cs typeface="PingFang SC Regular"/>
                <a:sym typeface="PingFang SC Regular"/>
              </a:rPr>
              <a:t>5</a:t>
            </a:r>
            <a:r>
              <a:rPr lang="zh-CN" altLang="en-US" sz="2000" dirty="0" smtClean="0">
                <a:solidFill>
                  <a:srgbClr val="5E5E5E"/>
                </a:solidFill>
                <a:latin typeface="PingFang SC Regular"/>
                <a:ea typeface="PingFang SC Regular"/>
                <a:cs typeface="PingFang SC Regular"/>
                <a:sym typeface="PingFang SC Regular"/>
              </a:rPr>
              <a:t>、</a:t>
            </a:r>
            <a:r>
              <a:rPr lang="en-US" altLang="zh-CN" sz="2000" dirty="0">
                <a:solidFill>
                  <a:srgbClr val="5E5E5E"/>
                </a:solidFill>
                <a:latin typeface="PingFang SC Regular"/>
                <a:ea typeface="PingFang SC Regular"/>
                <a:cs typeface="PingFang SC Regular"/>
              </a:rPr>
              <a:t>Notification </a:t>
            </a:r>
            <a:r>
              <a:rPr lang="zh-CN" altLang="en-US" sz="2000" dirty="0">
                <a:solidFill>
                  <a:srgbClr val="5E5E5E"/>
                </a:solidFill>
                <a:latin typeface="PingFang SC Regular"/>
                <a:ea typeface="PingFang SC Regular"/>
                <a:cs typeface="PingFang SC Regular"/>
              </a:rPr>
              <a:t>通知</a:t>
            </a:r>
          </a:p>
        </p:txBody>
      </p:sp>
      <p:sp>
        <p:nvSpPr>
          <p:cNvPr id="10" name="布局框架"/>
          <p:cNvSpPr txBox="1"/>
          <p:nvPr/>
        </p:nvSpPr>
        <p:spPr>
          <a:xfrm>
            <a:off x="1803516" y="2414026"/>
            <a:ext cx="1544491" cy="749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defTabSz="457200">
              <a:lnSpc>
                <a:spcPts val="5000"/>
              </a:lnSpc>
              <a:defRPr sz="2800">
                <a:latin typeface="PingFang SC Medium"/>
                <a:ea typeface="PingFang SC Medium"/>
                <a:cs typeface="PingFang SC Medium"/>
                <a:sym typeface="PingFang SC Medium"/>
              </a:defRPr>
            </a:lvl1pPr>
          </a:lstStyle>
          <a:p>
            <a:r>
              <a:rPr lang="zh-CN" altLang="en-US" dirty="0"/>
              <a:t>弹窗</a:t>
            </a:r>
            <a:r>
              <a:rPr lang="zh-CN" altLang="en-US" dirty="0" smtClean="0"/>
              <a:t>类：</a:t>
            </a:r>
            <a:endParaRPr dirty="0"/>
          </a:p>
        </p:txBody>
      </p:sp>
      <p:pic>
        <p:nvPicPr>
          <p:cNvPr id="2" name="图片 1"/>
          <p:cNvPicPr>
            <a:picLocks noChangeAspect="1"/>
          </p:cNvPicPr>
          <p:nvPr/>
        </p:nvPicPr>
        <p:blipFill>
          <a:blip r:embed="rId3"/>
          <a:stretch>
            <a:fillRect/>
          </a:stretch>
        </p:blipFill>
        <p:spPr>
          <a:xfrm>
            <a:off x="11014060" y="3128922"/>
            <a:ext cx="7497221" cy="1200318"/>
          </a:xfrm>
          <a:prstGeom prst="rect">
            <a:avLst/>
          </a:prstGeom>
        </p:spPr>
      </p:pic>
      <p:pic>
        <p:nvPicPr>
          <p:cNvPr id="3" name="图片 2"/>
          <p:cNvPicPr>
            <a:picLocks noChangeAspect="1"/>
          </p:cNvPicPr>
          <p:nvPr/>
        </p:nvPicPr>
        <p:blipFill>
          <a:blip r:embed="rId4"/>
          <a:stretch>
            <a:fillRect/>
          </a:stretch>
        </p:blipFill>
        <p:spPr>
          <a:xfrm>
            <a:off x="11014060" y="4647735"/>
            <a:ext cx="3943900" cy="704948"/>
          </a:xfrm>
          <a:prstGeom prst="rect">
            <a:avLst/>
          </a:prstGeom>
        </p:spPr>
      </p:pic>
      <p:pic>
        <p:nvPicPr>
          <p:cNvPr id="5" name="图片 4"/>
          <p:cNvPicPr>
            <a:picLocks noChangeAspect="1"/>
          </p:cNvPicPr>
          <p:nvPr/>
        </p:nvPicPr>
        <p:blipFill>
          <a:blip r:embed="rId5"/>
          <a:stretch>
            <a:fillRect/>
          </a:stretch>
        </p:blipFill>
        <p:spPr>
          <a:xfrm>
            <a:off x="11014060" y="6309535"/>
            <a:ext cx="5687219" cy="1895740"/>
          </a:xfrm>
          <a:prstGeom prst="rect">
            <a:avLst/>
          </a:prstGeom>
        </p:spPr>
      </p:pic>
      <p:pic>
        <p:nvPicPr>
          <p:cNvPr id="6" name="图片 5"/>
          <p:cNvPicPr>
            <a:picLocks noChangeAspect="1"/>
          </p:cNvPicPr>
          <p:nvPr/>
        </p:nvPicPr>
        <p:blipFill>
          <a:blip r:embed="rId6"/>
          <a:stretch>
            <a:fillRect/>
          </a:stretch>
        </p:blipFill>
        <p:spPr>
          <a:xfrm>
            <a:off x="11014060" y="8534043"/>
            <a:ext cx="3258005" cy="838317"/>
          </a:xfrm>
          <a:prstGeom prst="rect">
            <a:avLst/>
          </a:prstGeom>
        </p:spPr>
      </p:pic>
      <p:pic>
        <p:nvPicPr>
          <p:cNvPr id="8" name="图片 7"/>
          <p:cNvPicPr>
            <a:picLocks noChangeAspect="1"/>
          </p:cNvPicPr>
          <p:nvPr/>
        </p:nvPicPr>
        <p:blipFill>
          <a:blip r:embed="rId7"/>
          <a:stretch>
            <a:fillRect/>
          </a:stretch>
        </p:blipFill>
        <p:spPr>
          <a:xfrm>
            <a:off x="11014060" y="5541455"/>
            <a:ext cx="7773485" cy="562053"/>
          </a:xfrm>
          <a:prstGeom prst="rect">
            <a:avLst/>
          </a:prstGeom>
        </p:spPr>
      </p:pic>
      <p:sp>
        <p:nvSpPr>
          <p:cNvPr id="14" name="页面框架"/>
          <p:cNvSpPr txBox="1"/>
          <p:nvPr/>
        </p:nvSpPr>
        <p:spPr>
          <a:xfrm>
            <a:off x="1803516" y="837165"/>
            <a:ext cx="1961272" cy="6621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3600" b="1">
                <a:latin typeface="+mj-lt"/>
                <a:ea typeface="+mj-ea"/>
                <a:cs typeface="+mj-cs"/>
                <a:sym typeface="Helvetica Neue"/>
              </a:defRPr>
            </a:lvl1pPr>
          </a:lstStyle>
          <a:p>
            <a:r>
              <a:rPr lang="zh-CN" altLang="en-US" dirty="0"/>
              <a:t>站点介绍</a:t>
            </a:r>
            <a:endParaRPr lang="zh-CN" altLang="en-US" dirty="0">
              <a:solidFill>
                <a:schemeClr val="bg2"/>
              </a:solidFill>
            </a:endParaRPr>
          </a:p>
        </p:txBody>
      </p:sp>
      <p:sp>
        <p:nvSpPr>
          <p:cNvPr id="15" name="矩形 14"/>
          <p:cNvSpPr/>
          <p:nvPr/>
        </p:nvSpPr>
        <p:spPr>
          <a:xfrm>
            <a:off x="4247933" y="939828"/>
            <a:ext cx="902812" cy="523220"/>
          </a:xfrm>
          <a:prstGeom prst="rect">
            <a:avLst/>
          </a:prstGeom>
        </p:spPr>
        <p:txBody>
          <a:bodyPr wrap="none">
            <a:spAutoFit/>
          </a:bodyPr>
          <a:lstStyle/>
          <a:p>
            <a:r>
              <a:rPr lang="zh-CN" altLang="en-US" sz="2800" dirty="0">
                <a:solidFill>
                  <a:schemeClr val="bg2"/>
                </a:solidFill>
              </a:rPr>
              <a:t>组件</a:t>
            </a:r>
          </a:p>
        </p:txBody>
      </p:sp>
    </p:spTree>
    <p:extLst>
      <p:ext uri="{BB962C8B-B14F-4D97-AF65-F5344CB8AC3E}">
        <p14:creationId xmlns:p14="http://schemas.microsoft.com/office/powerpoint/2010/main" val="331691970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2817" y="466418"/>
            <a:ext cx="1501211" cy="1086599"/>
          </a:xfrm>
          <a:prstGeom prst="rect">
            <a:avLst/>
          </a:prstGeom>
          <a:solidFill>
            <a:srgbClr val="017EF9"/>
          </a:solidFill>
          <a:ln w="12700">
            <a:miter lim="400000"/>
          </a:ln>
        </p:spPr>
        <p:txBody>
          <a:bodyPr lIns="53577" tIns="53577" rIns="53577" bIns="53577" anchor="ctr"/>
          <a:lstStyle/>
          <a:p>
            <a:pPr>
              <a:defRPr sz="2800">
                <a:solidFill>
                  <a:srgbClr val="FFFFFF"/>
                </a:solidFill>
              </a:defRPr>
            </a:pPr>
            <a:endParaRPr/>
          </a:p>
        </p:txBody>
      </p:sp>
      <p:sp>
        <p:nvSpPr>
          <p:cNvPr id="233" name="02."/>
          <p:cNvSpPr txBox="1"/>
          <p:nvPr/>
        </p:nvSpPr>
        <p:spPr>
          <a:xfrm>
            <a:off x="317146" y="640024"/>
            <a:ext cx="861283" cy="7393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4200" b="1">
                <a:solidFill>
                  <a:srgbClr val="FFFFFF"/>
                </a:solidFill>
                <a:latin typeface="+mj-lt"/>
                <a:ea typeface="+mj-ea"/>
                <a:cs typeface="+mj-cs"/>
                <a:sym typeface="Helvetica Neue"/>
              </a:defRPr>
            </a:lvl1pPr>
          </a:lstStyle>
          <a:p>
            <a:r>
              <a:t>02.</a:t>
            </a:r>
          </a:p>
        </p:txBody>
      </p:sp>
      <p:pic>
        <p:nvPicPr>
          <p:cNvPr id="234" name="H3C标志+中文口号-红灰.png" descr="H3C标志+中文口号-红灰.png"/>
          <p:cNvPicPr>
            <a:picLocks noChangeAspect="1"/>
          </p:cNvPicPr>
          <p:nvPr/>
        </p:nvPicPr>
        <p:blipFill>
          <a:blip r:embed="rId2">
            <a:extLst/>
          </a:blip>
          <a:stretch>
            <a:fillRect/>
          </a:stretch>
        </p:blipFill>
        <p:spPr>
          <a:xfrm>
            <a:off x="21985301" y="906468"/>
            <a:ext cx="1524002" cy="646549"/>
          </a:xfrm>
          <a:prstGeom prst="rect">
            <a:avLst/>
          </a:prstGeom>
          <a:ln w="12700">
            <a:miter lim="400000"/>
          </a:ln>
        </p:spPr>
      </p:pic>
      <p:sp>
        <p:nvSpPr>
          <p:cNvPr id="11" name="1、左右布局，灵活性强，UI的限制小；…"/>
          <p:cNvSpPr txBox="1"/>
          <p:nvPr/>
        </p:nvSpPr>
        <p:spPr>
          <a:xfrm>
            <a:off x="1803516" y="3618726"/>
            <a:ext cx="16116065" cy="167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577" tIns="53577" rIns="53577" bIns="53577" anchor="ctr">
            <a:spAutoFit/>
          </a:bodyPr>
          <a:lstStyle/>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sz="2000" dirty="0" smtClean="0"/>
              <a:t>1、</a:t>
            </a:r>
            <a:r>
              <a:rPr lang="en-US" altLang="zh-CN" sz="2000" dirty="0">
                <a:sym typeface="PingFang SC Regular"/>
              </a:rPr>
              <a:t>Loading </a:t>
            </a:r>
            <a:r>
              <a:rPr lang="zh-CN" altLang="en-US" sz="2000" dirty="0">
                <a:sym typeface="PingFang SC Regular"/>
              </a:rPr>
              <a:t>加载</a:t>
            </a:r>
            <a:r>
              <a:rPr lang="zh-CN" altLang="en-US" sz="2000" dirty="0" smtClean="0">
                <a:sym typeface="PingFang SC Regular"/>
              </a:rPr>
              <a:t>中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sz="2000" dirty="0" smtClean="0">
                <a:solidFill>
                  <a:srgbClr val="5E5E5E"/>
                </a:solidFill>
                <a:latin typeface="PingFang SC Regular"/>
                <a:ea typeface="PingFang SC Regular"/>
                <a:cs typeface="PingFang SC Regular"/>
              </a:rPr>
              <a:t>2、</a:t>
            </a:r>
            <a:r>
              <a:rPr lang="en-US" altLang="zh-CN" sz="2000" dirty="0">
                <a:solidFill>
                  <a:srgbClr val="5E5E5E"/>
                </a:solidFill>
                <a:latin typeface="PingFang SC Regular"/>
                <a:ea typeface="PingFang SC Regular"/>
                <a:cs typeface="PingFang SC Regular"/>
              </a:rPr>
              <a:t>Progress </a:t>
            </a:r>
            <a:r>
              <a:rPr lang="zh-CN" altLang="en-US" sz="2000" dirty="0">
                <a:solidFill>
                  <a:srgbClr val="5E5E5E"/>
                </a:solidFill>
                <a:latin typeface="PingFang SC Regular"/>
                <a:ea typeface="PingFang SC Regular"/>
                <a:cs typeface="PingFang SC Regular"/>
              </a:rPr>
              <a:t>进度条</a:t>
            </a:r>
          </a:p>
        </p:txBody>
      </p:sp>
      <p:sp>
        <p:nvSpPr>
          <p:cNvPr id="12" name="布局框架"/>
          <p:cNvSpPr txBox="1"/>
          <p:nvPr/>
        </p:nvSpPr>
        <p:spPr>
          <a:xfrm>
            <a:off x="1803516" y="2445861"/>
            <a:ext cx="1903564" cy="749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defTabSz="457200">
              <a:lnSpc>
                <a:spcPts val="5000"/>
              </a:lnSpc>
              <a:defRPr sz="2800">
                <a:latin typeface="PingFang SC Medium"/>
                <a:ea typeface="PingFang SC Medium"/>
                <a:cs typeface="PingFang SC Medium"/>
                <a:sym typeface="PingFang SC Medium"/>
              </a:defRPr>
            </a:lvl1pPr>
          </a:lstStyle>
          <a:p>
            <a:r>
              <a:rPr lang="zh-CN" altLang="en-US" dirty="0" smtClean="0"/>
              <a:t>加载样式：</a:t>
            </a:r>
            <a:endParaRPr dirty="0"/>
          </a:p>
        </p:txBody>
      </p:sp>
      <p:pic>
        <p:nvPicPr>
          <p:cNvPr id="2" name="图片 1"/>
          <p:cNvPicPr>
            <a:picLocks noChangeAspect="1"/>
          </p:cNvPicPr>
          <p:nvPr/>
        </p:nvPicPr>
        <p:blipFill>
          <a:blip r:embed="rId3"/>
          <a:stretch>
            <a:fillRect/>
          </a:stretch>
        </p:blipFill>
        <p:spPr>
          <a:xfrm>
            <a:off x="8657146" y="6314183"/>
            <a:ext cx="5507428" cy="1957884"/>
          </a:xfrm>
          <a:prstGeom prst="rect">
            <a:avLst/>
          </a:prstGeom>
        </p:spPr>
      </p:pic>
      <p:pic>
        <p:nvPicPr>
          <p:cNvPr id="5" name="图片 4"/>
          <p:cNvPicPr>
            <a:picLocks noChangeAspect="1"/>
          </p:cNvPicPr>
          <p:nvPr/>
        </p:nvPicPr>
        <p:blipFill>
          <a:blip r:embed="rId4"/>
          <a:stretch>
            <a:fillRect/>
          </a:stretch>
        </p:blipFill>
        <p:spPr>
          <a:xfrm>
            <a:off x="8657146" y="3087378"/>
            <a:ext cx="10603280" cy="2286276"/>
          </a:xfrm>
          <a:prstGeom prst="rect">
            <a:avLst/>
          </a:prstGeom>
        </p:spPr>
      </p:pic>
      <p:sp>
        <p:nvSpPr>
          <p:cNvPr id="13" name="页面框架"/>
          <p:cNvSpPr txBox="1"/>
          <p:nvPr/>
        </p:nvSpPr>
        <p:spPr>
          <a:xfrm>
            <a:off x="1803516" y="837165"/>
            <a:ext cx="1961272" cy="6621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3600" b="1">
                <a:latin typeface="+mj-lt"/>
                <a:ea typeface="+mj-ea"/>
                <a:cs typeface="+mj-cs"/>
                <a:sym typeface="Helvetica Neue"/>
              </a:defRPr>
            </a:lvl1pPr>
          </a:lstStyle>
          <a:p>
            <a:r>
              <a:rPr lang="zh-CN" altLang="en-US" dirty="0"/>
              <a:t>站点介绍</a:t>
            </a:r>
            <a:endParaRPr lang="zh-CN" altLang="en-US" dirty="0">
              <a:solidFill>
                <a:schemeClr val="bg2"/>
              </a:solidFill>
            </a:endParaRPr>
          </a:p>
        </p:txBody>
      </p:sp>
      <p:sp>
        <p:nvSpPr>
          <p:cNvPr id="14" name="矩形 13"/>
          <p:cNvSpPr/>
          <p:nvPr/>
        </p:nvSpPr>
        <p:spPr>
          <a:xfrm>
            <a:off x="4247933" y="939828"/>
            <a:ext cx="902812" cy="523220"/>
          </a:xfrm>
          <a:prstGeom prst="rect">
            <a:avLst/>
          </a:prstGeom>
        </p:spPr>
        <p:txBody>
          <a:bodyPr wrap="none">
            <a:spAutoFit/>
          </a:bodyPr>
          <a:lstStyle/>
          <a:p>
            <a:r>
              <a:rPr lang="zh-CN" altLang="en-US" sz="2800" dirty="0">
                <a:solidFill>
                  <a:schemeClr val="bg2"/>
                </a:solidFill>
              </a:rPr>
              <a:t>组件</a:t>
            </a:r>
          </a:p>
        </p:txBody>
      </p:sp>
    </p:spTree>
    <p:extLst>
      <p:ext uri="{BB962C8B-B14F-4D97-AF65-F5344CB8AC3E}">
        <p14:creationId xmlns:p14="http://schemas.microsoft.com/office/powerpoint/2010/main" val="206455823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2817" y="466418"/>
            <a:ext cx="1501211" cy="1086599"/>
          </a:xfrm>
          <a:prstGeom prst="rect">
            <a:avLst/>
          </a:prstGeom>
          <a:solidFill>
            <a:srgbClr val="017EF9"/>
          </a:solidFill>
          <a:ln w="12700">
            <a:miter lim="400000"/>
          </a:ln>
        </p:spPr>
        <p:txBody>
          <a:bodyPr lIns="53577" tIns="53577" rIns="53577" bIns="53577" anchor="ctr"/>
          <a:lstStyle/>
          <a:p>
            <a:pPr>
              <a:defRPr sz="2800">
                <a:solidFill>
                  <a:srgbClr val="FFFFFF"/>
                </a:solidFill>
              </a:defRPr>
            </a:pPr>
            <a:endParaRPr/>
          </a:p>
        </p:txBody>
      </p:sp>
      <p:sp>
        <p:nvSpPr>
          <p:cNvPr id="233" name="02."/>
          <p:cNvSpPr txBox="1"/>
          <p:nvPr/>
        </p:nvSpPr>
        <p:spPr>
          <a:xfrm>
            <a:off x="317146" y="640024"/>
            <a:ext cx="861283" cy="7393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4200" b="1">
                <a:solidFill>
                  <a:srgbClr val="FFFFFF"/>
                </a:solidFill>
                <a:latin typeface="+mj-lt"/>
                <a:ea typeface="+mj-ea"/>
                <a:cs typeface="+mj-cs"/>
                <a:sym typeface="Helvetica Neue"/>
              </a:defRPr>
            </a:lvl1pPr>
          </a:lstStyle>
          <a:p>
            <a:r>
              <a:t>02.</a:t>
            </a:r>
          </a:p>
        </p:txBody>
      </p:sp>
      <p:pic>
        <p:nvPicPr>
          <p:cNvPr id="234" name="H3C标志+中文口号-红灰.png" descr="H3C标志+中文口号-红灰.png"/>
          <p:cNvPicPr>
            <a:picLocks noChangeAspect="1"/>
          </p:cNvPicPr>
          <p:nvPr/>
        </p:nvPicPr>
        <p:blipFill>
          <a:blip r:embed="rId2">
            <a:extLst/>
          </a:blip>
          <a:stretch>
            <a:fillRect/>
          </a:stretch>
        </p:blipFill>
        <p:spPr>
          <a:xfrm>
            <a:off x="21985301" y="906468"/>
            <a:ext cx="1524002" cy="646549"/>
          </a:xfrm>
          <a:prstGeom prst="rect">
            <a:avLst/>
          </a:prstGeom>
          <a:ln w="12700">
            <a:miter lim="400000"/>
          </a:ln>
        </p:spPr>
      </p:pic>
      <p:sp>
        <p:nvSpPr>
          <p:cNvPr id="11" name="1、左右布局，灵活性强，UI的限制小；…"/>
          <p:cNvSpPr txBox="1"/>
          <p:nvPr/>
        </p:nvSpPr>
        <p:spPr>
          <a:xfrm>
            <a:off x="1803516" y="3515194"/>
            <a:ext cx="16116065" cy="167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577" tIns="53577" rIns="53577" bIns="53577" anchor="ctr">
            <a:spAutoFit/>
          </a:bodyPr>
          <a:lstStyle/>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sz="2000" dirty="0" smtClean="0"/>
              <a:t>1、</a:t>
            </a:r>
            <a:r>
              <a:rPr lang="en-US" altLang="zh-CN" sz="2000" dirty="0" smtClean="0">
                <a:sym typeface="PingFang SC Regular"/>
              </a:rPr>
              <a:t>Empty </a:t>
            </a:r>
            <a:r>
              <a:rPr lang="zh-CN" altLang="en-US" sz="2000" dirty="0" smtClean="0">
                <a:sym typeface="PingFang SC Regular"/>
              </a:rPr>
              <a:t>空状态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sz="2000" dirty="0" smtClean="0">
                <a:solidFill>
                  <a:srgbClr val="5E5E5E"/>
                </a:solidFill>
                <a:latin typeface="PingFang SC Regular"/>
                <a:ea typeface="PingFang SC Regular"/>
                <a:cs typeface="PingFang SC Regular"/>
              </a:rPr>
              <a:t>2、</a:t>
            </a:r>
            <a:r>
              <a:rPr lang="en-US" altLang="zh-CN" sz="2000" dirty="0" smtClean="0">
                <a:solidFill>
                  <a:srgbClr val="5E5E5E"/>
                </a:solidFill>
                <a:latin typeface="PingFang SC Regular"/>
                <a:ea typeface="PingFang SC Regular"/>
                <a:cs typeface="PingFang SC Regular"/>
              </a:rPr>
              <a:t>ErrorPage </a:t>
            </a:r>
            <a:r>
              <a:rPr lang="zh-CN" altLang="en-US" sz="2000" dirty="0" smtClean="0">
                <a:solidFill>
                  <a:srgbClr val="5E5E5E"/>
                </a:solidFill>
                <a:latin typeface="PingFang SC Regular"/>
                <a:ea typeface="PingFang SC Regular"/>
                <a:cs typeface="PingFang SC Regular"/>
              </a:rPr>
              <a:t>错误页面</a:t>
            </a:r>
            <a:endParaRPr lang="zh-CN" altLang="en-US" sz="2000" dirty="0">
              <a:solidFill>
                <a:srgbClr val="5E5E5E"/>
              </a:solidFill>
              <a:latin typeface="PingFang SC Regular"/>
              <a:ea typeface="PingFang SC Regular"/>
              <a:cs typeface="PingFang SC Regular"/>
            </a:endParaRPr>
          </a:p>
        </p:txBody>
      </p:sp>
      <p:sp>
        <p:nvSpPr>
          <p:cNvPr id="12" name="布局框架"/>
          <p:cNvSpPr txBox="1"/>
          <p:nvPr/>
        </p:nvSpPr>
        <p:spPr>
          <a:xfrm>
            <a:off x="1803516" y="2521147"/>
            <a:ext cx="1903564" cy="749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defTabSz="457200">
              <a:lnSpc>
                <a:spcPts val="5000"/>
              </a:lnSpc>
              <a:defRPr sz="2800">
                <a:latin typeface="PingFang SC Medium"/>
                <a:ea typeface="PingFang SC Medium"/>
                <a:cs typeface="PingFang SC Medium"/>
                <a:sym typeface="PingFang SC Medium"/>
              </a:defRPr>
            </a:lvl1pPr>
          </a:lstStyle>
          <a:p>
            <a:r>
              <a:rPr lang="zh-CN" altLang="en-US" dirty="0" smtClean="0"/>
              <a:t>缺省状态：</a:t>
            </a:r>
            <a:endParaRPr dirty="0"/>
          </a:p>
        </p:txBody>
      </p:sp>
      <p:pic>
        <p:nvPicPr>
          <p:cNvPr id="2" name="图片 1"/>
          <p:cNvPicPr>
            <a:picLocks noChangeAspect="1"/>
          </p:cNvPicPr>
          <p:nvPr/>
        </p:nvPicPr>
        <p:blipFill>
          <a:blip r:embed="rId3"/>
          <a:stretch>
            <a:fillRect/>
          </a:stretch>
        </p:blipFill>
        <p:spPr>
          <a:xfrm>
            <a:off x="10023355" y="2968928"/>
            <a:ext cx="4095750" cy="2162175"/>
          </a:xfrm>
          <a:prstGeom prst="rect">
            <a:avLst/>
          </a:prstGeom>
        </p:spPr>
      </p:pic>
      <p:pic>
        <p:nvPicPr>
          <p:cNvPr id="3" name="图片 2"/>
          <p:cNvPicPr>
            <a:picLocks noChangeAspect="1"/>
          </p:cNvPicPr>
          <p:nvPr/>
        </p:nvPicPr>
        <p:blipFill>
          <a:blip r:embed="rId4"/>
          <a:stretch>
            <a:fillRect/>
          </a:stretch>
        </p:blipFill>
        <p:spPr>
          <a:xfrm>
            <a:off x="9440083" y="5862907"/>
            <a:ext cx="6677025" cy="4819650"/>
          </a:xfrm>
          <a:prstGeom prst="rect">
            <a:avLst/>
          </a:prstGeom>
        </p:spPr>
      </p:pic>
      <p:sp>
        <p:nvSpPr>
          <p:cNvPr id="13" name="页面框架"/>
          <p:cNvSpPr txBox="1"/>
          <p:nvPr/>
        </p:nvSpPr>
        <p:spPr>
          <a:xfrm>
            <a:off x="1803516" y="837165"/>
            <a:ext cx="1961272" cy="6621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3600" b="1">
                <a:latin typeface="+mj-lt"/>
                <a:ea typeface="+mj-ea"/>
                <a:cs typeface="+mj-cs"/>
                <a:sym typeface="Helvetica Neue"/>
              </a:defRPr>
            </a:lvl1pPr>
          </a:lstStyle>
          <a:p>
            <a:r>
              <a:rPr lang="zh-CN" altLang="en-US" dirty="0"/>
              <a:t>站点介绍</a:t>
            </a:r>
            <a:endParaRPr lang="zh-CN" altLang="en-US" dirty="0">
              <a:solidFill>
                <a:schemeClr val="bg2"/>
              </a:solidFill>
            </a:endParaRPr>
          </a:p>
        </p:txBody>
      </p:sp>
      <p:sp>
        <p:nvSpPr>
          <p:cNvPr id="14" name="矩形 13"/>
          <p:cNvSpPr/>
          <p:nvPr/>
        </p:nvSpPr>
        <p:spPr>
          <a:xfrm>
            <a:off x="4247933" y="939828"/>
            <a:ext cx="902812" cy="523220"/>
          </a:xfrm>
          <a:prstGeom prst="rect">
            <a:avLst/>
          </a:prstGeom>
        </p:spPr>
        <p:txBody>
          <a:bodyPr wrap="none">
            <a:spAutoFit/>
          </a:bodyPr>
          <a:lstStyle/>
          <a:p>
            <a:r>
              <a:rPr lang="zh-CN" altLang="en-US" sz="2800" dirty="0">
                <a:solidFill>
                  <a:schemeClr val="bg2"/>
                </a:solidFill>
              </a:rPr>
              <a:t>组件</a:t>
            </a:r>
          </a:p>
        </p:txBody>
      </p:sp>
    </p:spTree>
    <p:extLst>
      <p:ext uri="{BB962C8B-B14F-4D97-AF65-F5344CB8AC3E}">
        <p14:creationId xmlns:p14="http://schemas.microsoft.com/office/powerpoint/2010/main" val="123914928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2817" y="466418"/>
            <a:ext cx="1501211" cy="1086599"/>
          </a:xfrm>
          <a:prstGeom prst="rect">
            <a:avLst/>
          </a:prstGeom>
          <a:solidFill>
            <a:srgbClr val="017EF9"/>
          </a:solidFill>
          <a:ln w="12700">
            <a:miter lim="400000"/>
          </a:ln>
        </p:spPr>
        <p:txBody>
          <a:bodyPr lIns="53577" tIns="53577" rIns="53577" bIns="53577" anchor="ctr"/>
          <a:lstStyle/>
          <a:p>
            <a:pPr>
              <a:defRPr sz="2800">
                <a:solidFill>
                  <a:srgbClr val="FFFFFF"/>
                </a:solidFill>
              </a:defRPr>
            </a:pPr>
            <a:endParaRPr/>
          </a:p>
        </p:txBody>
      </p:sp>
      <p:sp>
        <p:nvSpPr>
          <p:cNvPr id="233" name="02."/>
          <p:cNvSpPr txBox="1"/>
          <p:nvPr/>
        </p:nvSpPr>
        <p:spPr>
          <a:xfrm>
            <a:off x="317146" y="640024"/>
            <a:ext cx="861283" cy="7393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4200" b="1">
                <a:solidFill>
                  <a:srgbClr val="FFFFFF"/>
                </a:solidFill>
                <a:latin typeface="+mj-lt"/>
                <a:ea typeface="+mj-ea"/>
                <a:cs typeface="+mj-cs"/>
                <a:sym typeface="Helvetica Neue"/>
              </a:defRPr>
            </a:lvl1pPr>
          </a:lstStyle>
          <a:p>
            <a:r>
              <a:t>02.</a:t>
            </a:r>
          </a:p>
        </p:txBody>
      </p:sp>
      <p:pic>
        <p:nvPicPr>
          <p:cNvPr id="234" name="H3C标志+中文口号-红灰.png" descr="H3C标志+中文口号-红灰.png"/>
          <p:cNvPicPr>
            <a:picLocks noChangeAspect="1"/>
          </p:cNvPicPr>
          <p:nvPr/>
        </p:nvPicPr>
        <p:blipFill>
          <a:blip r:embed="rId2">
            <a:extLst/>
          </a:blip>
          <a:stretch>
            <a:fillRect/>
          </a:stretch>
        </p:blipFill>
        <p:spPr>
          <a:xfrm>
            <a:off x="21985301" y="906468"/>
            <a:ext cx="1524002" cy="646549"/>
          </a:xfrm>
          <a:prstGeom prst="rect">
            <a:avLst/>
          </a:prstGeom>
          <a:ln w="12700">
            <a:miter lim="400000"/>
          </a:ln>
        </p:spPr>
      </p:pic>
      <p:sp>
        <p:nvSpPr>
          <p:cNvPr id="11" name="1、左右布局，灵活性强，UI的限制小；…"/>
          <p:cNvSpPr txBox="1"/>
          <p:nvPr/>
        </p:nvSpPr>
        <p:spPr>
          <a:xfrm>
            <a:off x="1803516" y="3717323"/>
            <a:ext cx="16116065" cy="73714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577" tIns="53577" rIns="53577" bIns="53577" anchor="ctr">
            <a:spAutoFit/>
          </a:bodyPr>
          <a:lstStyle/>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sz="2000" dirty="0" smtClean="0"/>
              <a:t>1、</a:t>
            </a:r>
            <a:r>
              <a:rPr lang="zh-CN" altLang="en-US" sz="2000" dirty="0" smtClean="0">
                <a:sym typeface="PingFang SC Regular"/>
              </a:rPr>
              <a:t>折线图 </a:t>
            </a:r>
            <a:r>
              <a:rPr lang="en-US" altLang="zh-CN" sz="2000" dirty="0" smtClean="0">
                <a:sym typeface="PingFang SC Regular"/>
              </a:rPr>
              <a:t>Line  </a:t>
            </a: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sz="2000" dirty="0" smtClean="0">
                <a:solidFill>
                  <a:srgbClr val="5E5E5E"/>
                </a:solidFill>
                <a:latin typeface="PingFang SC Regular"/>
                <a:ea typeface="PingFang SC Regular"/>
                <a:cs typeface="PingFang SC Regular"/>
              </a:rPr>
              <a:t>2、</a:t>
            </a:r>
            <a:r>
              <a:rPr lang="zh-CN" altLang="en-US" sz="2000" dirty="0" smtClean="0">
                <a:solidFill>
                  <a:srgbClr val="5E5E5E"/>
                </a:solidFill>
                <a:latin typeface="PingFang SC Regular"/>
                <a:ea typeface="PingFang SC Regular"/>
                <a:cs typeface="PingFang SC Regular"/>
              </a:rPr>
              <a:t>柱状图  </a:t>
            </a:r>
            <a:r>
              <a:rPr lang="en-US" altLang="zh-CN" sz="2000" dirty="0" smtClean="0">
                <a:solidFill>
                  <a:srgbClr val="5E5E5E"/>
                </a:solidFill>
                <a:latin typeface="PingFang SC Regular"/>
                <a:ea typeface="PingFang SC Regular"/>
                <a:cs typeface="PingFang SC Regular"/>
              </a:rPr>
              <a:t>Bar  </a:t>
            </a: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olidFill>
                  <a:srgbClr val="5E5E5E"/>
                </a:solidFill>
                <a:latin typeface="PingFang SC Regular"/>
                <a:ea typeface="PingFang SC Regular"/>
                <a:cs typeface="PingFang SC Regular"/>
              </a:rPr>
              <a:t>3</a:t>
            </a:r>
            <a:r>
              <a:rPr lang="zh-CN" altLang="en-US" sz="2000" dirty="0" smtClean="0">
                <a:solidFill>
                  <a:srgbClr val="5E5E5E"/>
                </a:solidFill>
                <a:latin typeface="PingFang SC Regular"/>
                <a:ea typeface="PingFang SC Regular"/>
                <a:cs typeface="PingFang SC Regular"/>
              </a:rPr>
              <a:t>、</a:t>
            </a:r>
            <a:r>
              <a:rPr lang="zh-CN" altLang="en-US" sz="2000" dirty="0" smtClean="0">
                <a:sym typeface="PingFang SC Regular"/>
              </a:rPr>
              <a:t>饼图 </a:t>
            </a:r>
            <a:r>
              <a:rPr lang="en-US" altLang="zh-CN" sz="2000" dirty="0" smtClean="0">
                <a:sym typeface="PingFang SC Regular"/>
              </a:rPr>
              <a:t>Pie</a:t>
            </a:r>
            <a:r>
              <a:rPr lang="zh-CN" altLang="en-US" sz="2000" dirty="0" smtClean="0">
                <a:solidFill>
                  <a:srgbClr val="5E5E5E"/>
                </a:solidFill>
                <a:latin typeface="PingFang SC Regular"/>
                <a:sym typeface="PingFang SC Regular"/>
              </a:rPr>
              <a:t>  </a:t>
            </a:r>
            <a:endParaRPr lang="en-US" altLang="zh-CN" sz="2000" dirty="0" smtClean="0">
              <a:solidFill>
                <a:srgbClr val="5E5E5E"/>
              </a:solidFill>
              <a:latin typeface="PingFang SC Regular"/>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olidFill>
                  <a:srgbClr val="5E5E5E"/>
                </a:solidFill>
                <a:latin typeface="PingFang SC Regular"/>
                <a:sym typeface="PingFang SC Regular"/>
              </a:rPr>
              <a:t>4</a:t>
            </a:r>
            <a:r>
              <a:rPr lang="zh-CN" altLang="en-US" sz="2000" dirty="0" smtClean="0">
                <a:solidFill>
                  <a:srgbClr val="5E5E5E"/>
                </a:solidFill>
                <a:latin typeface="PingFang SC Regular"/>
                <a:sym typeface="PingFang SC Regular"/>
              </a:rPr>
              <a:t>、</a:t>
            </a:r>
            <a:r>
              <a:rPr lang="zh-CN" altLang="en-US" sz="2000" dirty="0" smtClean="0">
                <a:sym typeface="PingFang SC Regular"/>
              </a:rPr>
              <a:t>散点图 </a:t>
            </a:r>
            <a:r>
              <a:rPr lang="en-US" altLang="zh-CN" sz="2000" dirty="0" smtClean="0">
                <a:sym typeface="PingFang SC Regular"/>
              </a:rPr>
              <a:t>Scatter  </a:t>
            </a: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5</a:t>
            </a:r>
            <a:r>
              <a:rPr lang="zh-CN" altLang="en-US" sz="2000" dirty="0" smtClean="0">
                <a:sym typeface="PingFang SC Regular"/>
              </a:rPr>
              <a:t>、</a:t>
            </a:r>
            <a:r>
              <a:rPr lang="zh-CN" altLang="en-US" sz="2000" dirty="0">
                <a:sym typeface="PingFang SC Regular"/>
              </a:rPr>
              <a:t>雷达图 </a:t>
            </a:r>
            <a:r>
              <a:rPr lang="en-US" altLang="zh-CN" sz="2000" dirty="0" smtClean="0">
                <a:sym typeface="PingFang SC Regular"/>
              </a:rPr>
              <a:t>Radar</a:t>
            </a:r>
            <a:r>
              <a:rPr lang="en-US" altLang="zh-CN" sz="2000" dirty="0">
                <a:sym typeface="PingFang SC Regular"/>
              </a:rPr>
              <a:t>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6</a:t>
            </a:r>
            <a:r>
              <a:rPr lang="zh-CN" altLang="en-US" sz="2000" dirty="0" smtClean="0">
                <a:sym typeface="PingFang SC Regular"/>
              </a:rPr>
              <a:t>、</a:t>
            </a:r>
            <a:r>
              <a:rPr lang="en-US" altLang="zh-CN" sz="2000" dirty="0">
                <a:sym typeface="PingFang SC Regular"/>
              </a:rPr>
              <a:t>K</a:t>
            </a:r>
            <a:r>
              <a:rPr lang="zh-CN" altLang="en-US" sz="2000" dirty="0">
                <a:sym typeface="PingFang SC Regular"/>
              </a:rPr>
              <a:t>线图 </a:t>
            </a:r>
            <a:r>
              <a:rPr lang="en-US" altLang="zh-CN" sz="2000" dirty="0" smtClean="0">
                <a:sym typeface="PingFang SC Regular"/>
              </a:rPr>
              <a:t>Candlestick</a:t>
            </a:r>
            <a:r>
              <a:rPr lang="en-US" altLang="zh-CN" sz="2000" dirty="0">
                <a:sym typeface="PingFang SC Regular"/>
              </a:rPr>
              <a:t> </a:t>
            </a:r>
            <a:r>
              <a:rPr lang="en-US" altLang="zh-CN" sz="2000" dirty="0" smtClean="0">
                <a:sym typeface="PingFang SC Regular"/>
              </a:rPr>
              <a:t> </a:t>
            </a: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7</a:t>
            </a:r>
            <a:r>
              <a:rPr lang="zh-CN" altLang="en-US" sz="2000" dirty="0" smtClean="0">
                <a:sym typeface="PingFang SC Regular"/>
              </a:rPr>
              <a:t>、</a:t>
            </a:r>
            <a:r>
              <a:rPr lang="zh-CN" altLang="en-US" sz="2000" dirty="0">
                <a:sym typeface="PingFang SC Regular"/>
              </a:rPr>
              <a:t>漏斗图 </a:t>
            </a:r>
            <a:r>
              <a:rPr lang="en-US" altLang="zh-CN" sz="2000" dirty="0" smtClean="0">
                <a:sym typeface="PingFang SC Regular"/>
              </a:rPr>
              <a:t>Funnel</a:t>
            </a:r>
            <a:endParaRPr lang="en-US" altLang="zh-CN" sz="2000" dirty="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8</a:t>
            </a:r>
            <a:r>
              <a:rPr lang="zh-CN" altLang="en-US" sz="2000" dirty="0" smtClean="0">
                <a:sym typeface="PingFang SC Regular"/>
              </a:rPr>
              <a:t>、</a:t>
            </a:r>
            <a:r>
              <a:rPr lang="zh-CN" altLang="en-US" sz="2000" dirty="0">
                <a:sym typeface="PingFang SC Regular"/>
              </a:rPr>
              <a:t>仪表盘 </a:t>
            </a:r>
            <a:r>
              <a:rPr lang="en-US" altLang="zh-CN" sz="2000" dirty="0" smtClean="0">
                <a:sym typeface="PingFang SC Regular"/>
              </a:rPr>
              <a:t>Gauge</a:t>
            </a:r>
            <a:endParaRPr lang="en-US" altLang="zh-CN" sz="2000" dirty="0">
              <a:sym typeface="PingFang SC Regular"/>
            </a:endParaRPr>
          </a:p>
        </p:txBody>
      </p:sp>
      <p:sp>
        <p:nvSpPr>
          <p:cNvPr id="12" name="布局框架"/>
          <p:cNvSpPr txBox="1"/>
          <p:nvPr/>
        </p:nvSpPr>
        <p:spPr>
          <a:xfrm>
            <a:off x="1803516" y="2596431"/>
            <a:ext cx="1544491" cy="749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defTabSz="457200">
              <a:lnSpc>
                <a:spcPts val="5000"/>
              </a:lnSpc>
              <a:defRPr sz="2800">
                <a:latin typeface="PingFang SC Medium"/>
                <a:ea typeface="PingFang SC Medium"/>
                <a:cs typeface="PingFang SC Medium"/>
                <a:sym typeface="PingFang SC Medium"/>
              </a:defRPr>
            </a:lvl1pPr>
          </a:lstStyle>
          <a:p>
            <a:r>
              <a:rPr lang="zh-CN" altLang="en-US" dirty="0" smtClean="0"/>
              <a:t>图表类：</a:t>
            </a:r>
            <a:endParaRPr dirty="0"/>
          </a:p>
        </p:txBody>
      </p:sp>
      <p:pic>
        <p:nvPicPr>
          <p:cNvPr id="2" name="图片 1"/>
          <p:cNvPicPr>
            <a:picLocks noChangeAspect="1"/>
          </p:cNvPicPr>
          <p:nvPr/>
        </p:nvPicPr>
        <p:blipFill>
          <a:blip r:embed="rId3"/>
          <a:stretch>
            <a:fillRect/>
          </a:stretch>
        </p:blipFill>
        <p:spPr>
          <a:xfrm>
            <a:off x="7175554" y="2902848"/>
            <a:ext cx="6989015" cy="3692140"/>
          </a:xfrm>
          <a:prstGeom prst="rect">
            <a:avLst/>
          </a:prstGeom>
        </p:spPr>
      </p:pic>
      <p:pic>
        <p:nvPicPr>
          <p:cNvPr id="3" name="图片 2"/>
          <p:cNvPicPr>
            <a:picLocks noChangeAspect="1"/>
          </p:cNvPicPr>
          <p:nvPr/>
        </p:nvPicPr>
        <p:blipFill>
          <a:blip r:embed="rId4"/>
          <a:stretch>
            <a:fillRect/>
          </a:stretch>
        </p:blipFill>
        <p:spPr>
          <a:xfrm>
            <a:off x="7277994" y="7421605"/>
            <a:ext cx="6886575" cy="3667125"/>
          </a:xfrm>
          <a:prstGeom prst="rect">
            <a:avLst/>
          </a:prstGeom>
        </p:spPr>
      </p:pic>
      <p:pic>
        <p:nvPicPr>
          <p:cNvPr id="4" name="图片 3"/>
          <p:cNvPicPr>
            <a:picLocks noChangeAspect="1"/>
          </p:cNvPicPr>
          <p:nvPr/>
        </p:nvPicPr>
        <p:blipFill>
          <a:blip r:embed="rId5"/>
          <a:stretch>
            <a:fillRect/>
          </a:stretch>
        </p:blipFill>
        <p:spPr>
          <a:xfrm>
            <a:off x="15501832" y="2902848"/>
            <a:ext cx="6106625" cy="3549710"/>
          </a:xfrm>
          <a:prstGeom prst="rect">
            <a:avLst/>
          </a:prstGeom>
        </p:spPr>
      </p:pic>
      <p:pic>
        <p:nvPicPr>
          <p:cNvPr id="5" name="图片 4"/>
          <p:cNvPicPr>
            <a:picLocks noChangeAspect="1"/>
          </p:cNvPicPr>
          <p:nvPr/>
        </p:nvPicPr>
        <p:blipFill>
          <a:blip r:embed="rId6"/>
          <a:stretch>
            <a:fillRect/>
          </a:stretch>
        </p:blipFill>
        <p:spPr>
          <a:xfrm>
            <a:off x="15501832" y="7591245"/>
            <a:ext cx="6734340" cy="3497485"/>
          </a:xfrm>
          <a:prstGeom prst="rect">
            <a:avLst/>
          </a:prstGeom>
        </p:spPr>
      </p:pic>
      <p:sp>
        <p:nvSpPr>
          <p:cNvPr id="13" name="页面框架"/>
          <p:cNvSpPr txBox="1"/>
          <p:nvPr/>
        </p:nvSpPr>
        <p:spPr>
          <a:xfrm>
            <a:off x="1803516" y="837165"/>
            <a:ext cx="1961272" cy="6621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3600" b="1">
                <a:latin typeface="+mj-lt"/>
                <a:ea typeface="+mj-ea"/>
                <a:cs typeface="+mj-cs"/>
                <a:sym typeface="Helvetica Neue"/>
              </a:defRPr>
            </a:lvl1pPr>
          </a:lstStyle>
          <a:p>
            <a:r>
              <a:rPr lang="zh-CN" altLang="en-US" dirty="0"/>
              <a:t>站点介绍</a:t>
            </a:r>
            <a:endParaRPr lang="zh-CN" altLang="en-US" dirty="0">
              <a:solidFill>
                <a:schemeClr val="bg2"/>
              </a:solidFill>
            </a:endParaRPr>
          </a:p>
        </p:txBody>
      </p:sp>
      <p:sp>
        <p:nvSpPr>
          <p:cNvPr id="14" name="矩形 13"/>
          <p:cNvSpPr/>
          <p:nvPr/>
        </p:nvSpPr>
        <p:spPr>
          <a:xfrm>
            <a:off x="4247933" y="939828"/>
            <a:ext cx="902812" cy="523220"/>
          </a:xfrm>
          <a:prstGeom prst="rect">
            <a:avLst/>
          </a:prstGeom>
        </p:spPr>
        <p:txBody>
          <a:bodyPr wrap="none">
            <a:spAutoFit/>
          </a:bodyPr>
          <a:lstStyle/>
          <a:p>
            <a:r>
              <a:rPr lang="zh-CN" altLang="en-US" sz="2800" dirty="0">
                <a:solidFill>
                  <a:schemeClr val="bg2"/>
                </a:solidFill>
              </a:rPr>
              <a:t>组件</a:t>
            </a:r>
          </a:p>
        </p:txBody>
      </p:sp>
    </p:spTree>
    <p:extLst>
      <p:ext uri="{BB962C8B-B14F-4D97-AF65-F5344CB8AC3E}">
        <p14:creationId xmlns:p14="http://schemas.microsoft.com/office/powerpoint/2010/main" val="153152308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矩形"/>
          <p:cNvSpPr/>
          <p:nvPr/>
        </p:nvSpPr>
        <p:spPr>
          <a:xfrm>
            <a:off x="-2817" y="466418"/>
            <a:ext cx="1501211" cy="1086599"/>
          </a:xfrm>
          <a:prstGeom prst="rect">
            <a:avLst/>
          </a:prstGeom>
          <a:solidFill>
            <a:srgbClr val="017EF9"/>
          </a:solidFill>
          <a:ln w="12700">
            <a:miter lim="400000"/>
          </a:ln>
        </p:spPr>
        <p:txBody>
          <a:bodyPr lIns="53577" tIns="53577" rIns="53577" bIns="53577" anchor="ctr"/>
          <a:lstStyle/>
          <a:p>
            <a:pPr>
              <a:defRPr sz="2800">
                <a:solidFill>
                  <a:srgbClr val="FFFFFF"/>
                </a:solidFill>
              </a:defRPr>
            </a:pPr>
            <a:endParaRPr/>
          </a:p>
        </p:txBody>
      </p:sp>
      <p:sp>
        <p:nvSpPr>
          <p:cNvPr id="362" name="03."/>
          <p:cNvSpPr txBox="1"/>
          <p:nvPr/>
        </p:nvSpPr>
        <p:spPr>
          <a:xfrm>
            <a:off x="317146" y="632451"/>
            <a:ext cx="920923" cy="7545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4200" b="1">
                <a:solidFill>
                  <a:srgbClr val="FFFFFF"/>
                </a:solidFill>
                <a:latin typeface="+mj-lt"/>
                <a:ea typeface="+mj-ea"/>
                <a:cs typeface="+mj-cs"/>
                <a:sym typeface="Helvetica Neue"/>
              </a:defRPr>
            </a:lvl1pPr>
          </a:lstStyle>
          <a:p>
            <a:r>
              <a:rPr dirty="0" smtClean="0"/>
              <a:t>0</a:t>
            </a:r>
            <a:r>
              <a:rPr lang="en-US" dirty="0" smtClean="0"/>
              <a:t>2</a:t>
            </a:r>
            <a:r>
              <a:rPr dirty="0" smtClean="0"/>
              <a:t>.</a:t>
            </a:r>
            <a:endParaRPr dirty="0"/>
          </a:p>
        </p:txBody>
      </p:sp>
      <p:pic>
        <p:nvPicPr>
          <p:cNvPr id="363" name="H3C标志+中文口号-红灰.png" descr="H3C标志+中文口号-红灰.png"/>
          <p:cNvPicPr>
            <a:picLocks noChangeAspect="1"/>
          </p:cNvPicPr>
          <p:nvPr/>
        </p:nvPicPr>
        <p:blipFill>
          <a:blip r:embed="rId2">
            <a:extLst/>
          </a:blip>
          <a:stretch>
            <a:fillRect/>
          </a:stretch>
        </p:blipFill>
        <p:spPr>
          <a:xfrm>
            <a:off x="21985301" y="906468"/>
            <a:ext cx="1524002" cy="646549"/>
          </a:xfrm>
          <a:prstGeom prst="rect">
            <a:avLst/>
          </a:prstGeom>
          <a:ln w="12700">
            <a:miter lim="400000"/>
          </a:ln>
        </p:spPr>
      </p:pic>
      <p:sp>
        <p:nvSpPr>
          <p:cNvPr id="11" name="布局框架"/>
          <p:cNvSpPr txBox="1"/>
          <p:nvPr/>
        </p:nvSpPr>
        <p:spPr>
          <a:xfrm>
            <a:off x="1803516" y="2354892"/>
            <a:ext cx="1903564" cy="749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defTabSz="457200">
              <a:lnSpc>
                <a:spcPts val="5000"/>
              </a:lnSpc>
              <a:defRPr sz="2800">
                <a:latin typeface="PingFang SC Medium"/>
                <a:ea typeface="PingFang SC Medium"/>
                <a:cs typeface="PingFang SC Medium"/>
                <a:sym typeface="PingFang SC Medium"/>
              </a:defRPr>
            </a:lvl1pPr>
          </a:lstStyle>
          <a:p>
            <a:r>
              <a:rPr lang="zh-CN" altLang="en-US" dirty="0" smtClean="0"/>
              <a:t>主题编辑器</a:t>
            </a:r>
            <a:endParaRPr dirty="0"/>
          </a:p>
        </p:txBody>
      </p:sp>
      <p:pic>
        <p:nvPicPr>
          <p:cNvPr id="4" name="图片 3"/>
          <p:cNvPicPr>
            <a:picLocks noChangeAspect="1"/>
          </p:cNvPicPr>
          <p:nvPr/>
        </p:nvPicPr>
        <p:blipFill>
          <a:blip r:embed="rId3"/>
          <a:stretch>
            <a:fillRect/>
          </a:stretch>
        </p:blipFill>
        <p:spPr>
          <a:xfrm>
            <a:off x="1803516" y="5161331"/>
            <a:ext cx="5734850" cy="5877745"/>
          </a:xfrm>
          <a:prstGeom prst="rect">
            <a:avLst/>
          </a:prstGeom>
        </p:spPr>
      </p:pic>
      <p:sp>
        <p:nvSpPr>
          <p:cNvPr id="10" name="页面框架"/>
          <p:cNvSpPr txBox="1"/>
          <p:nvPr/>
        </p:nvSpPr>
        <p:spPr>
          <a:xfrm>
            <a:off x="1803516" y="837165"/>
            <a:ext cx="1961272" cy="6621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3600" b="1">
                <a:latin typeface="+mj-lt"/>
                <a:ea typeface="+mj-ea"/>
                <a:cs typeface="+mj-cs"/>
                <a:sym typeface="Helvetica Neue"/>
              </a:defRPr>
            </a:lvl1pPr>
          </a:lstStyle>
          <a:p>
            <a:r>
              <a:rPr lang="zh-CN" altLang="en-US" dirty="0"/>
              <a:t>站点介绍</a:t>
            </a:r>
            <a:endParaRPr lang="zh-CN" altLang="en-US" dirty="0">
              <a:solidFill>
                <a:schemeClr val="bg2"/>
              </a:solidFill>
            </a:endParaRPr>
          </a:p>
        </p:txBody>
      </p:sp>
      <p:sp>
        <p:nvSpPr>
          <p:cNvPr id="12" name="矩形 11"/>
          <p:cNvSpPr/>
          <p:nvPr/>
        </p:nvSpPr>
        <p:spPr>
          <a:xfrm>
            <a:off x="4247932" y="939828"/>
            <a:ext cx="902812" cy="523220"/>
          </a:xfrm>
          <a:prstGeom prst="rect">
            <a:avLst/>
          </a:prstGeom>
        </p:spPr>
        <p:txBody>
          <a:bodyPr wrap="none">
            <a:spAutoFit/>
          </a:bodyPr>
          <a:lstStyle/>
          <a:p>
            <a:r>
              <a:rPr lang="zh-CN" altLang="en-US" sz="2800" dirty="0">
                <a:solidFill>
                  <a:schemeClr val="bg2"/>
                </a:solidFill>
              </a:rPr>
              <a:t>主题</a:t>
            </a:r>
          </a:p>
        </p:txBody>
      </p:sp>
      <p:sp>
        <p:nvSpPr>
          <p:cNvPr id="13" name="1、左右布局，灵活性强，UI的限制小；…"/>
          <p:cNvSpPr txBox="1"/>
          <p:nvPr/>
        </p:nvSpPr>
        <p:spPr>
          <a:xfrm>
            <a:off x="1803517" y="3388926"/>
            <a:ext cx="7754552" cy="102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577" tIns="53577" rIns="53577" bIns="53577" anchor="ctr">
            <a:spAutoFit/>
          </a:bodyPr>
          <a:lstStyle/>
          <a:p>
            <a:pPr algn="l" defTabSz="642937">
              <a:lnSpc>
                <a:spcPct val="12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H3C UI </a:t>
            </a:r>
            <a:r>
              <a:rPr lang="zh-CN" altLang="en-US" sz="2000" dirty="0">
                <a:sym typeface="PingFang SC Regular"/>
              </a:rPr>
              <a:t>默认的主题色是鲜艳、友好的蓝色</a:t>
            </a:r>
            <a:r>
              <a:rPr lang="zh-CN" altLang="en-US" sz="2000" dirty="0" smtClean="0">
                <a:sym typeface="PingFang SC Regular"/>
              </a:rPr>
              <a:t>。可以通过替换主题色</a:t>
            </a:r>
            <a:endParaRPr lang="en-US" altLang="zh-CN" sz="2000" dirty="0" smtClean="0">
              <a:sym typeface="PingFang SC Regular"/>
            </a:endParaRPr>
          </a:p>
          <a:p>
            <a:pPr algn="l" defTabSz="642937">
              <a:lnSpc>
                <a:spcPct val="120000"/>
              </a:lnSpc>
              <a:spcBef>
                <a:spcPts val="1400"/>
              </a:spcBef>
              <a:defRPr sz="2000">
                <a:solidFill>
                  <a:srgbClr val="5E5E5E"/>
                </a:solidFill>
                <a:latin typeface="PingFang SC Regular"/>
                <a:ea typeface="PingFang SC Regular"/>
                <a:cs typeface="PingFang SC Regular"/>
                <a:sym typeface="PingFang SC Regular"/>
              </a:defRPr>
            </a:pPr>
            <a:r>
              <a:rPr lang="zh-CN" altLang="en-US" sz="2000" dirty="0" smtClean="0">
                <a:sym typeface="PingFang SC Regular"/>
              </a:rPr>
              <a:t>更改所有组件的样式，让组件的</a:t>
            </a:r>
            <a:r>
              <a:rPr lang="zh-CN" altLang="en-US" sz="2000" dirty="0">
                <a:sym typeface="PingFang SC Regular"/>
              </a:rPr>
              <a:t>视觉更加符合具体项目的定位。</a:t>
            </a:r>
            <a:endParaRPr lang="en-US" altLang="zh-CN" sz="2000" dirty="0" smtClean="0">
              <a:sym typeface="PingFang SC Regular"/>
            </a:endParaRPr>
          </a:p>
        </p:txBody>
      </p:sp>
      <p:pic>
        <p:nvPicPr>
          <p:cNvPr id="2" name="图片 1"/>
          <p:cNvPicPr>
            <a:picLocks noChangeAspect="1"/>
          </p:cNvPicPr>
          <p:nvPr/>
        </p:nvPicPr>
        <p:blipFill>
          <a:blip r:embed="rId4"/>
          <a:stretch>
            <a:fillRect/>
          </a:stretch>
        </p:blipFill>
        <p:spPr>
          <a:xfrm>
            <a:off x="10231919" y="5135451"/>
            <a:ext cx="11545911" cy="4544059"/>
          </a:xfrm>
          <a:prstGeom prst="rect">
            <a:avLst/>
          </a:prstGeom>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控件"/>
          <p:cNvSpPr txBox="1"/>
          <p:nvPr/>
        </p:nvSpPr>
        <p:spPr>
          <a:xfrm>
            <a:off x="8137101" y="4644471"/>
            <a:ext cx="6932184" cy="3062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3600" b="1">
                <a:latin typeface="+mj-lt"/>
                <a:ea typeface="+mj-ea"/>
                <a:cs typeface="+mj-cs"/>
                <a:sym typeface="Helvetica Neue"/>
              </a:defRPr>
            </a:lvl1pPr>
          </a:lstStyle>
          <a:p>
            <a:pPr algn="ctr"/>
            <a:r>
              <a:rPr lang="zh-CN" altLang="en-US" sz="9600" dirty="0" smtClean="0"/>
              <a:t>演示</a:t>
            </a:r>
            <a:endParaRPr lang="en-US" altLang="zh-CN" sz="9600" dirty="0" smtClean="0"/>
          </a:p>
          <a:p>
            <a:pPr algn="ctr"/>
            <a:r>
              <a:rPr lang="en-US" altLang="zh-CN" sz="9600" dirty="0" smtClean="0"/>
              <a:t>iUI</a:t>
            </a:r>
            <a:r>
              <a:rPr lang="en-US" altLang="zh-CN" sz="9600" dirty="0" smtClean="0"/>
              <a:t>.h3c.com</a:t>
            </a:r>
            <a:endParaRPr sz="9600" dirty="0"/>
          </a:p>
        </p:txBody>
      </p:sp>
      <p:sp>
        <p:nvSpPr>
          <p:cNvPr id="406" name="矩形"/>
          <p:cNvSpPr/>
          <p:nvPr/>
        </p:nvSpPr>
        <p:spPr>
          <a:xfrm>
            <a:off x="-2817" y="466418"/>
            <a:ext cx="1501211" cy="1086599"/>
          </a:xfrm>
          <a:prstGeom prst="rect">
            <a:avLst/>
          </a:prstGeom>
          <a:solidFill>
            <a:srgbClr val="017EF9"/>
          </a:solidFill>
          <a:ln w="12700">
            <a:miter lim="400000"/>
          </a:ln>
        </p:spPr>
        <p:txBody>
          <a:bodyPr lIns="53577" tIns="53577" rIns="53577" bIns="53577" anchor="ctr"/>
          <a:lstStyle/>
          <a:p>
            <a:pPr>
              <a:defRPr sz="2800">
                <a:solidFill>
                  <a:srgbClr val="FFFFFF"/>
                </a:solidFill>
              </a:defRPr>
            </a:pPr>
            <a:endParaRPr/>
          </a:p>
        </p:txBody>
      </p:sp>
      <p:sp>
        <p:nvSpPr>
          <p:cNvPr id="407" name="04."/>
          <p:cNvSpPr txBox="1"/>
          <p:nvPr/>
        </p:nvSpPr>
        <p:spPr>
          <a:xfrm>
            <a:off x="317146" y="632451"/>
            <a:ext cx="920923" cy="7545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4200" b="1">
                <a:solidFill>
                  <a:srgbClr val="FFFFFF"/>
                </a:solidFill>
                <a:latin typeface="+mj-lt"/>
                <a:ea typeface="+mj-ea"/>
                <a:cs typeface="+mj-cs"/>
                <a:sym typeface="Helvetica Neue"/>
              </a:defRPr>
            </a:lvl1pPr>
          </a:lstStyle>
          <a:p>
            <a:r>
              <a:rPr dirty="0" smtClean="0"/>
              <a:t>0</a:t>
            </a:r>
            <a:r>
              <a:rPr lang="en-US" dirty="0" smtClean="0"/>
              <a:t>3</a:t>
            </a:r>
            <a:r>
              <a:rPr dirty="0" smtClean="0"/>
              <a:t>.</a:t>
            </a:r>
            <a:endParaRPr dirty="0"/>
          </a:p>
        </p:txBody>
      </p:sp>
      <p:pic>
        <p:nvPicPr>
          <p:cNvPr id="408" name="H3C标志+中文口号-红灰.png" descr="H3C标志+中文口号-红灰.png"/>
          <p:cNvPicPr>
            <a:picLocks noChangeAspect="1"/>
          </p:cNvPicPr>
          <p:nvPr/>
        </p:nvPicPr>
        <p:blipFill>
          <a:blip r:embed="rId2">
            <a:extLst/>
          </a:blip>
          <a:stretch>
            <a:fillRect/>
          </a:stretch>
        </p:blipFill>
        <p:spPr>
          <a:xfrm>
            <a:off x="21985301" y="906468"/>
            <a:ext cx="1524002" cy="64654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t"/>
          <p:cNvGrpSpPr/>
          <p:nvPr/>
        </p:nvGrpSpPr>
        <p:grpSpPr>
          <a:xfrm>
            <a:off x="-2" y="-98530"/>
            <a:ext cx="24384005" cy="8455523"/>
            <a:chOff x="-1" y="0"/>
            <a:chExt cx="24384004" cy="8455522"/>
          </a:xfrm>
        </p:grpSpPr>
        <p:sp>
          <p:nvSpPr>
            <p:cNvPr id="125" name="矩形"/>
            <p:cNvSpPr/>
            <p:nvPr/>
          </p:nvSpPr>
          <p:spPr>
            <a:xfrm>
              <a:off x="-1" y="0"/>
              <a:ext cx="24384004" cy="8455522"/>
            </a:xfrm>
            <a:prstGeom prst="rect">
              <a:avLst/>
            </a:prstGeom>
            <a:solidFill>
              <a:srgbClr val="027CF6"/>
            </a:solidFill>
            <a:ln w="12700" cap="flat">
              <a:noFill/>
              <a:miter lim="400000"/>
            </a:ln>
            <a:effectLst/>
          </p:spPr>
          <p:txBody>
            <a:bodyPr wrap="square" lIns="53577" tIns="53577" rIns="53577" bIns="53577" numCol="1" anchor="ctr">
              <a:noAutofit/>
            </a:bodyPr>
            <a:lstStyle/>
            <a:p>
              <a:pPr>
                <a:defRPr sz="2800">
                  <a:solidFill>
                    <a:srgbClr val="FFFFFF"/>
                  </a:solidFill>
                </a:defRPr>
              </a:pPr>
              <a:endParaRPr/>
            </a:p>
          </p:txBody>
        </p:sp>
        <p:sp>
          <p:nvSpPr>
            <p:cNvPr id="126" name="t"/>
            <p:cNvSpPr txBox="1"/>
            <p:nvPr/>
          </p:nvSpPr>
          <p:spPr>
            <a:xfrm>
              <a:off x="-1" y="3958217"/>
              <a:ext cx="24384004" cy="5390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577" tIns="53577" rIns="53577" bIns="53577" numCol="1" anchor="ctr">
              <a:spAutoFit/>
            </a:bodyPr>
            <a:lstStyle>
              <a:lvl1pPr>
                <a:defRPr sz="2800">
                  <a:solidFill>
                    <a:srgbClr val="FFFFFF"/>
                  </a:solidFill>
                </a:defRPr>
              </a:lvl1pPr>
            </a:lstStyle>
            <a:p>
              <a:endParaRPr dirty="0"/>
            </a:p>
          </p:txBody>
        </p:sp>
      </p:grpSp>
      <p:sp>
        <p:nvSpPr>
          <p:cNvPr id="128" name="圆形"/>
          <p:cNvSpPr/>
          <p:nvPr/>
        </p:nvSpPr>
        <p:spPr>
          <a:xfrm>
            <a:off x="5558449" y="3511593"/>
            <a:ext cx="2390630" cy="2390629"/>
          </a:xfrm>
          <a:prstGeom prst="ellipse">
            <a:avLst/>
          </a:prstGeom>
          <a:solidFill>
            <a:srgbClr val="FFFFFF"/>
          </a:solidFill>
          <a:ln w="12700">
            <a:miter lim="400000"/>
          </a:ln>
        </p:spPr>
        <p:txBody>
          <a:bodyPr lIns="53577" tIns="53577" rIns="53577" bIns="53577" anchor="ctr"/>
          <a:lstStyle/>
          <a:p>
            <a:pPr>
              <a:defRPr sz="2800">
                <a:solidFill>
                  <a:srgbClr val="FFFFFF"/>
                </a:solidFill>
              </a:defRPr>
            </a:pPr>
            <a:endParaRPr/>
          </a:p>
        </p:txBody>
      </p:sp>
      <p:sp>
        <p:nvSpPr>
          <p:cNvPr id="129" name="圆形"/>
          <p:cNvSpPr/>
          <p:nvPr/>
        </p:nvSpPr>
        <p:spPr>
          <a:xfrm>
            <a:off x="10443877" y="3511593"/>
            <a:ext cx="2390629" cy="2390629"/>
          </a:xfrm>
          <a:prstGeom prst="ellipse">
            <a:avLst/>
          </a:prstGeom>
          <a:solidFill>
            <a:srgbClr val="FFFFFF"/>
          </a:solidFill>
          <a:ln w="12700">
            <a:miter lim="400000"/>
          </a:ln>
        </p:spPr>
        <p:txBody>
          <a:bodyPr lIns="53577" tIns="53577" rIns="53577" bIns="53577" anchor="ctr"/>
          <a:lstStyle/>
          <a:p>
            <a:pPr>
              <a:defRPr sz="2800">
                <a:solidFill>
                  <a:srgbClr val="FFFFFF"/>
                </a:solidFill>
              </a:defRPr>
            </a:pPr>
            <a:endParaRPr/>
          </a:p>
        </p:txBody>
      </p:sp>
      <p:sp>
        <p:nvSpPr>
          <p:cNvPr id="130" name="页面框架"/>
          <p:cNvSpPr txBox="1"/>
          <p:nvPr/>
        </p:nvSpPr>
        <p:spPr>
          <a:xfrm>
            <a:off x="5927015" y="6427855"/>
            <a:ext cx="1653495" cy="5698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defRPr b="1">
                <a:solidFill>
                  <a:srgbClr val="FFFFFF"/>
                </a:solidFill>
                <a:latin typeface="+mj-lt"/>
                <a:ea typeface="+mj-ea"/>
                <a:cs typeface="+mj-cs"/>
                <a:sym typeface="Helvetica Neue"/>
              </a:defRPr>
            </a:lvl1pPr>
          </a:lstStyle>
          <a:p>
            <a:r>
              <a:rPr lang="zh-CN" altLang="en-US" dirty="0"/>
              <a:t>背景</a:t>
            </a:r>
            <a:r>
              <a:rPr lang="zh-CN" altLang="en-US" dirty="0" smtClean="0"/>
              <a:t>概述</a:t>
            </a:r>
            <a:endParaRPr dirty="0"/>
          </a:p>
        </p:txBody>
      </p:sp>
      <p:sp>
        <p:nvSpPr>
          <p:cNvPr id="131" name="标准色/字"/>
          <p:cNvSpPr txBox="1"/>
          <p:nvPr/>
        </p:nvSpPr>
        <p:spPr>
          <a:xfrm>
            <a:off x="10812443" y="6427855"/>
            <a:ext cx="1653495" cy="5698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defRPr b="1">
                <a:solidFill>
                  <a:srgbClr val="FFFFFF"/>
                </a:solidFill>
                <a:latin typeface="+mj-lt"/>
                <a:ea typeface="+mj-ea"/>
                <a:cs typeface="+mj-cs"/>
                <a:sym typeface="Helvetica Neue"/>
              </a:defRPr>
            </a:lvl1pPr>
          </a:lstStyle>
          <a:p>
            <a:r>
              <a:rPr lang="zh-CN" altLang="en-US" dirty="0" smtClean="0"/>
              <a:t>站点介绍</a:t>
            </a:r>
            <a:endParaRPr dirty="0"/>
          </a:p>
        </p:txBody>
      </p:sp>
      <p:sp>
        <p:nvSpPr>
          <p:cNvPr id="134" name="圆形"/>
          <p:cNvSpPr/>
          <p:nvPr/>
        </p:nvSpPr>
        <p:spPr>
          <a:xfrm>
            <a:off x="15263166" y="3511593"/>
            <a:ext cx="2390629" cy="2390629"/>
          </a:xfrm>
          <a:prstGeom prst="ellipse">
            <a:avLst/>
          </a:prstGeom>
          <a:solidFill>
            <a:srgbClr val="FFFFFF"/>
          </a:solidFill>
          <a:ln w="12700">
            <a:miter lim="400000"/>
          </a:ln>
        </p:spPr>
        <p:txBody>
          <a:bodyPr lIns="53577" tIns="53577" rIns="53577" bIns="53577" anchor="ctr"/>
          <a:lstStyle/>
          <a:p>
            <a:pPr>
              <a:defRPr sz="2800">
                <a:solidFill>
                  <a:srgbClr val="FFFFFF"/>
                </a:solidFill>
              </a:defRPr>
            </a:pPr>
            <a:endParaRPr/>
          </a:p>
        </p:txBody>
      </p:sp>
      <p:sp>
        <p:nvSpPr>
          <p:cNvPr id="135" name="控件/组件"/>
          <p:cNvSpPr txBox="1"/>
          <p:nvPr/>
        </p:nvSpPr>
        <p:spPr>
          <a:xfrm>
            <a:off x="16018053" y="6427855"/>
            <a:ext cx="880849" cy="5698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defRPr b="1">
                <a:solidFill>
                  <a:srgbClr val="FFFFFF"/>
                </a:solidFill>
                <a:latin typeface="+mj-lt"/>
                <a:ea typeface="+mj-ea"/>
                <a:cs typeface="+mj-cs"/>
                <a:sym typeface="Helvetica Neue"/>
              </a:defRPr>
            </a:lvl1pPr>
          </a:lstStyle>
          <a:p>
            <a:r>
              <a:rPr lang="zh-CN" altLang="en-US" dirty="0" smtClean="0"/>
              <a:t>演示</a:t>
            </a:r>
            <a:endParaRPr dirty="0"/>
          </a:p>
        </p:txBody>
      </p:sp>
      <p:sp>
        <p:nvSpPr>
          <p:cNvPr id="138" name="在规范的辅助下，开发在搭建全局共用控件时规则更加清晰明了，如按钮、行间距、字体大小、色值等等。程序员从视觉规范中了解到哪些控件是可以一次性写好并能重复调用。"/>
          <p:cNvSpPr txBox="1"/>
          <p:nvPr/>
        </p:nvSpPr>
        <p:spPr>
          <a:xfrm>
            <a:off x="1265272" y="9418823"/>
            <a:ext cx="5340402" cy="64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defTabSz="457200">
              <a:lnSpc>
                <a:spcPts val="4200"/>
              </a:lnSpc>
              <a:defRPr sz="2000">
                <a:solidFill>
                  <a:srgbClr val="5E5E5E"/>
                </a:solidFill>
                <a:latin typeface="FZLanTingHeiS-R-GB"/>
                <a:ea typeface="FZLanTingHeiS-R-GB"/>
                <a:cs typeface="FZLanTingHeiS-R-GB"/>
                <a:sym typeface="FZLanTingHeiS-R-GB"/>
              </a:defRPr>
            </a:lvl1pPr>
          </a:lstStyle>
          <a:p>
            <a:r>
              <a:rPr lang="zh-CN" altLang="en-US" sz="2400" dirty="0"/>
              <a:t>背景</a:t>
            </a:r>
            <a:r>
              <a:rPr lang="zh-CN" altLang="en-US" sz="2400" dirty="0" smtClean="0"/>
              <a:t>概述：</a:t>
            </a:r>
            <a:r>
              <a:rPr lang="en-US" altLang="zh-CN" sz="2400" dirty="0" smtClean="0"/>
              <a:t>UI</a:t>
            </a:r>
            <a:r>
              <a:rPr lang="zh-CN" altLang="en-US" sz="2400" dirty="0" smtClean="0"/>
              <a:t>组件库的开发背景介绍。</a:t>
            </a:r>
            <a:endParaRPr sz="2400" dirty="0"/>
          </a:p>
        </p:txBody>
      </p:sp>
      <p:sp>
        <p:nvSpPr>
          <p:cNvPr id="139" name="视觉统一"/>
          <p:cNvSpPr txBox="1"/>
          <p:nvPr/>
        </p:nvSpPr>
        <p:spPr>
          <a:xfrm>
            <a:off x="1248020" y="8734530"/>
            <a:ext cx="108265" cy="7554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defTabSz="457200">
              <a:lnSpc>
                <a:spcPts val="6100"/>
              </a:lnSpc>
              <a:spcBef>
                <a:spcPts val="2400"/>
              </a:spcBef>
              <a:defRPr sz="2800">
                <a:latin typeface="PingFang SC Medium"/>
                <a:ea typeface="PingFang SC Medium"/>
                <a:cs typeface="PingFang SC Medium"/>
                <a:sym typeface="PingFang SC Medium"/>
              </a:defRPr>
            </a:lvl1pPr>
          </a:lstStyle>
          <a:p>
            <a:endParaRPr dirty="0"/>
          </a:p>
        </p:txBody>
      </p:sp>
      <p:sp>
        <p:nvSpPr>
          <p:cNvPr id="140" name="在开发项目中会大大提高设计稿的还原度，避免同一项目出现设计控件混乱问题，提高效率，减少返工率。"/>
          <p:cNvSpPr txBox="1"/>
          <p:nvPr/>
        </p:nvSpPr>
        <p:spPr>
          <a:xfrm>
            <a:off x="1248020" y="10296020"/>
            <a:ext cx="6571508" cy="4775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2000">
                <a:solidFill>
                  <a:srgbClr val="5E5E5E"/>
                </a:solidFill>
                <a:latin typeface="FZLanTingHeiS-R-GB"/>
                <a:ea typeface="FZLanTingHeiS-R-GB"/>
                <a:cs typeface="FZLanTingHeiS-R-GB"/>
                <a:sym typeface="FZLanTingHeiS-R-GB"/>
              </a:defRPr>
            </a:lvl1pPr>
          </a:lstStyle>
          <a:p>
            <a:r>
              <a:rPr lang="zh-CN" altLang="en-US" sz="2400" dirty="0"/>
              <a:t>站点</a:t>
            </a:r>
            <a:r>
              <a:rPr lang="zh-CN" altLang="en-US" sz="2400" dirty="0" smtClean="0"/>
              <a:t>介绍</a:t>
            </a:r>
            <a:r>
              <a:rPr lang="zh-CN" altLang="en-US" sz="2400" dirty="0"/>
              <a:t>：介绍站点</a:t>
            </a:r>
            <a:r>
              <a:rPr lang="zh-CN" altLang="en-US" sz="2400" dirty="0" smtClean="0"/>
              <a:t>整体页面结构和具体内容。</a:t>
            </a:r>
            <a:endParaRPr sz="2400" dirty="0"/>
          </a:p>
        </p:txBody>
      </p:sp>
      <p:sp>
        <p:nvSpPr>
          <p:cNvPr id="141" name="形状"/>
          <p:cNvSpPr/>
          <p:nvPr/>
        </p:nvSpPr>
        <p:spPr>
          <a:xfrm>
            <a:off x="6275477" y="4304674"/>
            <a:ext cx="835026" cy="804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3985"/>
                </a:lnTo>
                <a:lnTo>
                  <a:pt x="21600" y="3985"/>
                </a:lnTo>
                <a:lnTo>
                  <a:pt x="21600" y="0"/>
                </a:lnTo>
                <a:lnTo>
                  <a:pt x="0" y="0"/>
                </a:lnTo>
                <a:close/>
                <a:moveTo>
                  <a:pt x="0" y="5573"/>
                </a:moveTo>
                <a:lnTo>
                  <a:pt x="0" y="21600"/>
                </a:lnTo>
                <a:lnTo>
                  <a:pt x="14465" y="21600"/>
                </a:lnTo>
                <a:lnTo>
                  <a:pt x="14465" y="5573"/>
                </a:lnTo>
                <a:lnTo>
                  <a:pt x="0" y="5573"/>
                </a:lnTo>
                <a:close/>
                <a:moveTo>
                  <a:pt x="16837" y="5573"/>
                </a:moveTo>
                <a:lnTo>
                  <a:pt x="16837" y="21600"/>
                </a:lnTo>
                <a:lnTo>
                  <a:pt x="21569" y="21600"/>
                </a:lnTo>
                <a:lnTo>
                  <a:pt x="21569" y="5573"/>
                </a:lnTo>
                <a:lnTo>
                  <a:pt x="16837" y="5573"/>
                </a:lnTo>
                <a:close/>
              </a:path>
            </a:pathLst>
          </a:custGeom>
          <a:solidFill>
            <a:srgbClr val="027CF6"/>
          </a:solidFill>
          <a:ln w="12700">
            <a:miter lim="400000"/>
          </a:ln>
        </p:spPr>
        <p:txBody>
          <a:bodyPr lIns="53577" tIns="53577" rIns="53577" bIns="53577" anchor="ctr"/>
          <a:lstStyle/>
          <a:p>
            <a:pPr>
              <a:defRPr sz="2800">
                <a:solidFill>
                  <a:srgbClr val="FFFFFF"/>
                </a:solidFill>
              </a:defRPr>
            </a:pPr>
            <a:endParaRPr/>
          </a:p>
        </p:txBody>
      </p:sp>
      <p:sp>
        <p:nvSpPr>
          <p:cNvPr id="143" name="目录"/>
          <p:cNvSpPr txBox="1"/>
          <p:nvPr/>
        </p:nvSpPr>
        <p:spPr>
          <a:xfrm>
            <a:off x="1248020" y="474777"/>
            <a:ext cx="1643857" cy="11739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lnSpc>
                <a:spcPct val="120000"/>
              </a:lnSpc>
              <a:defRPr sz="6000" b="1">
                <a:solidFill>
                  <a:srgbClr val="FFFFFF"/>
                </a:solidFill>
                <a:latin typeface="+mn-lt"/>
                <a:ea typeface="+mn-ea"/>
                <a:cs typeface="+mn-cs"/>
                <a:sym typeface="Helvetica"/>
              </a:defRPr>
            </a:lvl1pPr>
          </a:lstStyle>
          <a:p>
            <a:r>
              <a:t>目录</a:t>
            </a:r>
          </a:p>
        </p:txBody>
      </p:sp>
      <p:pic>
        <p:nvPicPr>
          <p:cNvPr id="144" name="H3C.png" descr="H3C.png"/>
          <p:cNvPicPr>
            <a:picLocks noChangeAspect="1"/>
          </p:cNvPicPr>
          <p:nvPr/>
        </p:nvPicPr>
        <p:blipFill>
          <a:blip r:embed="rId2">
            <a:extLst/>
          </a:blip>
          <a:stretch>
            <a:fillRect/>
          </a:stretch>
        </p:blipFill>
        <p:spPr>
          <a:xfrm>
            <a:off x="21212826" y="570027"/>
            <a:ext cx="2286002" cy="969820"/>
          </a:xfrm>
          <a:prstGeom prst="rect">
            <a:avLst/>
          </a:prstGeom>
          <a:ln w="12700">
            <a:miter lim="400000"/>
          </a:ln>
        </p:spPr>
      </p:pic>
      <p:sp>
        <p:nvSpPr>
          <p:cNvPr id="145" name="形状"/>
          <p:cNvSpPr/>
          <p:nvPr/>
        </p:nvSpPr>
        <p:spPr>
          <a:xfrm>
            <a:off x="18466755" y="4363168"/>
            <a:ext cx="889002" cy="8255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8418" y="21600"/>
                </a:lnTo>
                <a:lnTo>
                  <a:pt x="8418" y="8557"/>
                </a:lnTo>
                <a:lnTo>
                  <a:pt x="21600" y="8557"/>
                </a:lnTo>
                <a:lnTo>
                  <a:pt x="21600" y="0"/>
                </a:lnTo>
                <a:lnTo>
                  <a:pt x="0" y="0"/>
                </a:lnTo>
                <a:close/>
                <a:moveTo>
                  <a:pt x="11446" y="11080"/>
                </a:moveTo>
                <a:lnTo>
                  <a:pt x="11446" y="21527"/>
                </a:lnTo>
                <a:lnTo>
                  <a:pt x="21523" y="21527"/>
                </a:lnTo>
                <a:lnTo>
                  <a:pt x="21523" y="11080"/>
                </a:lnTo>
                <a:lnTo>
                  <a:pt x="11446" y="11080"/>
                </a:lnTo>
                <a:close/>
              </a:path>
            </a:pathLst>
          </a:custGeom>
          <a:solidFill>
            <a:srgbClr val="027CF6"/>
          </a:solidFill>
          <a:ln w="12700">
            <a:miter lim="400000"/>
          </a:ln>
        </p:spPr>
        <p:txBody>
          <a:bodyPr lIns="53577" tIns="53577" rIns="53577" bIns="53577" anchor="ctr"/>
          <a:lstStyle/>
          <a:p>
            <a:pPr>
              <a:defRPr sz="2800">
                <a:solidFill>
                  <a:srgbClr val="FFFFFF"/>
                </a:solidFill>
              </a:defRPr>
            </a:pPr>
            <a:endParaRPr/>
          </a:p>
        </p:txBody>
      </p:sp>
      <p:grpSp>
        <p:nvGrpSpPr>
          <p:cNvPr id="153" name="成组"/>
          <p:cNvGrpSpPr/>
          <p:nvPr/>
        </p:nvGrpSpPr>
        <p:grpSpPr>
          <a:xfrm>
            <a:off x="11215805" y="4347837"/>
            <a:ext cx="848584" cy="782332"/>
            <a:chOff x="0" y="0"/>
            <a:chExt cx="848582" cy="782331"/>
          </a:xfrm>
        </p:grpSpPr>
        <p:sp>
          <p:nvSpPr>
            <p:cNvPr id="147" name="矩形"/>
            <p:cNvSpPr/>
            <p:nvPr/>
          </p:nvSpPr>
          <p:spPr>
            <a:xfrm>
              <a:off x="0" y="38794"/>
              <a:ext cx="848584" cy="112913"/>
            </a:xfrm>
            <a:prstGeom prst="rect">
              <a:avLst/>
            </a:prstGeom>
            <a:solidFill>
              <a:srgbClr val="027CF6"/>
            </a:solidFill>
            <a:ln w="12700" cap="flat">
              <a:noFill/>
              <a:miter lim="400000"/>
            </a:ln>
            <a:effectLst/>
          </p:spPr>
          <p:txBody>
            <a:bodyPr wrap="square" lIns="53577" tIns="53577" rIns="53577" bIns="53577" numCol="1" anchor="ctr">
              <a:noAutofit/>
            </a:bodyPr>
            <a:lstStyle/>
            <a:p>
              <a:pPr>
                <a:defRPr sz="2800">
                  <a:solidFill>
                    <a:srgbClr val="FFFFFF"/>
                  </a:solidFill>
                </a:defRPr>
              </a:pPr>
              <a:endParaRPr/>
            </a:p>
          </p:txBody>
        </p:sp>
        <p:sp>
          <p:nvSpPr>
            <p:cNvPr id="148" name="正方形"/>
            <p:cNvSpPr/>
            <p:nvPr/>
          </p:nvSpPr>
          <p:spPr>
            <a:xfrm>
              <a:off x="489342" y="0"/>
              <a:ext cx="190502" cy="190501"/>
            </a:xfrm>
            <a:prstGeom prst="rect">
              <a:avLst/>
            </a:prstGeom>
            <a:solidFill>
              <a:srgbClr val="FFFFFF"/>
            </a:solidFill>
            <a:ln w="76200" cap="flat">
              <a:solidFill>
                <a:srgbClr val="027CF6"/>
              </a:solidFill>
              <a:prstDash val="solid"/>
              <a:miter lim="400000"/>
            </a:ln>
            <a:effectLst/>
          </p:spPr>
          <p:txBody>
            <a:bodyPr wrap="square" lIns="53577" tIns="53577" rIns="53577" bIns="53577" numCol="1" anchor="ctr">
              <a:noAutofit/>
            </a:bodyPr>
            <a:lstStyle/>
            <a:p>
              <a:pPr>
                <a:defRPr sz="2800">
                  <a:solidFill>
                    <a:srgbClr val="FFFFFF"/>
                  </a:solidFill>
                </a:defRPr>
              </a:pPr>
              <a:endParaRPr/>
            </a:p>
          </p:txBody>
        </p:sp>
        <p:sp>
          <p:nvSpPr>
            <p:cNvPr id="149" name="矩形"/>
            <p:cNvSpPr/>
            <p:nvPr/>
          </p:nvSpPr>
          <p:spPr>
            <a:xfrm>
              <a:off x="0" y="328641"/>
              <a:ext cx="848584" cy="112913"/>
            </a:xfrm>
            <a:prstGeom prst="rect">
              <a:avLst/>
            </a:prstGeom>
            <a:solidFill>
              <a:srgbClr val="027CF6"/>
            </a:solidFill>
            <a:ln w="12700" cap="flat">
              <a:noFill/>
              <a:miter lim="400000"/>
            </a:ln>
            <a:effectLst/>
          </p:spPr>
          <p:txBody>
            <a:bodyPr wrap="square" lIns="53577" tIns="53577" rIns="53577" bIns="53577" numCol="1" anchor="ctr">
              <a:noAutofit/>
            </a:bodyPr>
            <a:lstStyle/>
            <a:p>
              <a:pPr>
                <a:defRPr sz="2800">
                  <a:solidFill>
                    <a:srgbClr val="FFFFFF"/>
                  </a:solidFill>
                </a:defRPr>
              </a:pPr>
              <a:endParaRPr/>
            </a:p>
          </p:txBody>
        </p:sp>
        <p:sp>
          <p:nvSpPr>
            <p:cNvPr id="150" name="正方形"/>
            <p:cNvSpPr/>
            <p:nvPr/>
          </p:nvSpPr>
          <p:spPr>
            <a:xfrm>
              <a:off x="133742" y="263883"/>
              <a:ext cx="242430" cy="242430"/>
            </a:xfrm>
            <a:prstGeom prst="rect">
              <a:avLst/>
            </a:prstGeom>
            <a:solidFill>
              <a:srgbClr val="027CF6"/>
            </a:solidFill>
            <a:ln w="12700" cap="flat">
              <a:noFill/>
              <a:miter lim="400000"/>
            </a:ln>
            <a:effectLst/>
          </p:spPr>
          <p:txBody>
            <a:bodyPr wrap="square" lIns="53577" tIns="53577" rIns="53577" bIns="53577" numCol="1" anchor="ctr">
              <a:noAutofit/>
            </a:bodyPr>
            <a:lstStyle/>
            <a:p>
              <a:pPr>
                <a:defRPr sz="2800">
                  <a:solidFill>
                    <a:srgbClr val="FFFFFF"/>
                  </a:solidFill>
                </a:defRPr>
              </a:pPr>
              <a:endParaRPr/>
            </a:p>
          </p:txBody>
        </p:sp>
        <p:sp>
          <p:nvSpPr>
            <p:cNvPr id="151" name="矩形"/>
            <p:cNvSpPr/>
            <p:nvPr/>
          </p:nvSpPr>
          <p:spPr>
            <a:xfrm>
              <a:off x="0" y="630625"/>
              <a:ext cx="848584" cy="112913"/>
            </a:xfrm>
            <a:prstGeom prst="rect">
              <a:avLst/>
            </a:prstGeom>
            <a:solidFill>
              <a:srgbClr val="027CF6"/>
            </a:solidFill>
            <a:ln w="12700" cap="flat">
              <a:noFill/>
              <a:miter lim="400000"/>
            </a:ln>
            <a:effectLst/>
          </p:spPr>
          <p:txBody>
            <a:bodyPr wrap="square" lIns="53577" tIns="53577" rIns="53577" bIns="53577" numCol="1" anchor="ctr">
              <a:noAutofit/>
            </a:bodyPr>
            <a:lstStyle/>
            <a:p>
              <a:pPr>
                <a:defRPr sz="2800">
                  <a:solidFill>
                    <a:srgbClr val="FFFFFF"/>
                  </a:solidFill>
                </a:defRPr>
              </a:pPr>
              <a:endParaRPr/>
            </a:p>
          </p:txBody>
        </p:sp>
        <p:sp>
          <p:nvSpPr>
            <p:cNvPr id="152" name="正方形"/>
            <p:cNvSpPr/>
            <p:nvPr/>
          </p:nvSpPr>
          <p:spPr>
            <a:xfrm>
              <a:off x="489342" y="591830"/>
              <a:ext cx="190502" cy="190502"/>
            </a:xfrm>
            <a:prstGeom prst="rect">
              <a:avLst/>
            </a:prstGeom>
            <a:solidFill>
              <a:srgbClr val="FFFFFF"/>
            </a:solidFill>
            <a:ln w="76200" cap="flat">
              <a:solidFill>
                <a:srgbClr val="027CF6"/>
              </a:solidFill>
              <a:prstDash val="solid"/>
              <a:miter lim="400000"/>
            </a:ln>
            <a:effectLst/>
          </p:spPr>
          <p:txBody>
            <a:bodyPr wrap="square" lIns="53577" tIns="53577" rIns="53577" bIns="53577" numCol="1" anchor="ctr">
              <a:noAutofit/>
            </a:bodyPr>
            <a:lstStyle/>
            <a:p>
              <a:pPr>
                <a:defRPr sz="2800">
                  <a:solidFill>
                    <a:srgbClr val="FFFFFF"/>
                  </a:solidFill>
                </a:defRPr>
              </a:pPr>
              <a:endParaRPr/>
            </a:p>
          </p:txBody>
        </p:sp>
      </p:grpSp>
      <p:sp>
        <p:nvSpPr>
          <p:cNvPr id="155" name="contents"/>
          <p:cNvSpPr txBox="1"/>
          <p:nvPr/>
        </p:nvSpPr>
        <p:spPr>
          <a:xfrm>
            <a:off x="1286120" y="1415825"/>
            <a:ext cx="1488917" cy="4172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2000" cap="all">
                <a:solidFill>
                  <a:srgbClr val="FFFFFF"/>
                </a:solidFill>
              </a:defRPr>
            </a:lvl1pPr>
          </a:lstStyle>
          <a:p>
            <a:r>
              <a:t>contents</a:t>
            </a:r>
          </a:p>
        </p:txBody>
      </p:sp>
      <p:sp>
        <p:nvSpPr>
          <p:cNvPr id="33" name="形状"/>
          <p:cNvSpPr/>
          <p:nvPr/>
        </p:nvSpPr>
        <p:spPr>
          <a:xfrm>
            <a:off x="16018053" y="4294156"/>
            <a:ext cx="889002" cy="7925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6392"/>
                </a:lnTo>
                <a:lnTo>
                  <a:pt x="21600" y="6392"/>
                </a:lnTo>
                <a:lnTo>
                  <a:pt x="21600" y="0"/>
                </a:lnTo>
                <a:lnTo>
                  <a:pt x="0" y="0"/>
                </a:lnTo>
                <a:close/>
                <a:moveTo>
                  <a:pt x="0" y="8469"/>
                </a:moveTo>
                <a:lnTo>
                  <a:pt x="0" y="14169"/>
                </a:lnTo>
                <a:lnTo>
                  <a:pt x="6142" y="14169"/>
                </a:lnTo>
                <a:lnTo>
                  <a:pt x="6142" y="8469"/>
                </a:lnTo>
                <a:lnTo>
                  <a:pt x="0" y="8469"/>
                </a:lnTo>
                <a:close/>
                <a:moveTo>
                  <a:pt x="7685" y="8469"/>
                </a:moveTo>
                <a:lnTo>
                  <a:pt x="7685" y="14169"/>
                </a:lnTo>
                <a:lnTo>
                  <a:pt x="14136" y="14169"/>
                </a:lnTo>
                <a:lnTo>
                  <a:pt x="14136" y="8469"/>
                </a:lnTo>
                <a:lnTo>
                  <a:pt x="7685" y="8469"/>
                </a:lnTo>
                <a:close/>
                <a:moveTo>
                  <a:pt x="15679" y="8469"/>
                </a:moveTo>
                <a:lnTo>
                  <a:pt x="15679" y="14169"/>
                </a:lnTo>
                <a:lnTo>
                  <a:pt x="21600" y="14169"/>
                </a:lnTo>
                <a:lnTo>
                  <a:pt x="21600" y="8469"/>
                </a:lnTo>
                <a:lnTo>
                  <a:pt x="15679" y="8469"/>
                </a:lnTo>
                <a:close/>
                <a:moveTo>
                  <a:pt x="0" y="15900"/>
                </a:moveTo>
                <a:lnTo>
                  <a:pt x="0" y="21600"/>
                </a:lnTo>
                <a:lnTo>
                  <a:pt x="6142" y="21600"/>
                </a:lnTo>
                <a:lnTo>
                  <a:pt x="6142" y="15900"/>
                </a:lnTo>
                <a:lnTo>
                  <a:pt x="0" y="15900"/>
                </a:lnTo>
                <a:close/>
                <a:moveTo>
                  <a:pt x="7685" y="15900"/>
                </a:moveTo>
                <a:lnTo>
                  <a:pt x="7685" y="21600"/>
                </a:lnTo>
                <a:lnTo>
                  <a:pt x="14136" y="21600"/>
                </a:lnTo>
                <a:lnTo>
                  <a:pt x="14136" y="15900"/>
                </a:lnTo>
                <a:lnTo>
                  <a:pt x="7685" y="15900"/>
                </a:lnTo>
                <a:close/>
                <a:moveTo>
                  <a:pt x="15679" y="15900"/>
                </a:moveTo>
                <a:lnTo>
                  <a:pt x="15679" y="21600"/>
                </a:lnTo>
                <a:lnTo>
                  <a:pt x="21600" y="21600"/>
                </a:lnTo>
                <a:lnTo>
                  <a:pt x="21600" y="15900"/>
                </a:lnTo>
                <a:lnTo>
                  <a:pt x="15679" y="15900"/>
                </a:lnTo>
                <a:close/>
              </a:path>
            </a:pathLst>
          </a:custGeom>
          <a:solidFill>
            <a:srgbClr val="027CF6"/>
          </a:solidFill>
          <a:ln w="12700">
            <a:miter lim="400000"/>
          </a:ln>
        </p:spPr>
        <p:txBody>
          <a:bodyPr lIns="53577" tIns="53577" rIns="53577" bIns="53577" anchor="ctr"/>
          <a:lstStyle/>
          <a:p>
            <a:pPr>
              <a:defRPr sz="2800">
                <a:solidFill>
                  <a:srgbClr val="FFFFFF"/>
                </a:solidFill>
              </a:defRPr>
            </a:pPr>
            <a:endParaRPr/>
          </a:p>
        </p:txBody>
      </p:sp>
      <p:sp>
        <p:nvSpPr>
          <p:cNvPr id="34" name="在开发项目中会大大提高设计稿的还原度，避免同一项目出现设计控件混乱问题，提高效率，减少返工率。"/>
          <p:cNvSpPr txBox="1"/>
          <p:nvPr/>
        </p:nvSpPr>
        <p:spPr>
          <a:xfrm>
            <a:off x="1262396" y="11035012"/>
            <a:ext cx="5648179" cy="4775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2000">
                <a:solidFill>
                  <a:srgbClr val="5E5E5E"/>
                </a:solidFill>
                <a:latin typeface="FZLanTingHeiS-R-GB"/>
                <a:ea typeface="FZLanTingHeiS-R-GB"/>
                <a:cs typeface="FZLanTingHeiS-R-GB"/>
                <a:sym typeface="FZLanTingHeiS-R-GB"/>
              </a:defRPr>
            </a:lvl1pPr>
          </a:lstStyle>
          <a:p>
            <a:r>
              <a:rPr lang="zh-CN" altLang="en-US" sz="2400" dirty="0"/>
              <a:t>演示</a:t>
            </a:r>
            <a:r>
              <a:rPr lang="zh-CN" altLang="en-US" sz="2400" dirty="0" smtClean="0"/>
              <a:t>：文档站点演示和 </a:t>
            </a:r>
            <a:r>
              <a:rPr lang="en-US" altLang="zh-CN" sz="2400" dirty="0" smtClean="0"/>
              <a:t>Demo </a:t>
            </a:r>
            <a:r>
              <a:rPr lang="zh-CN" altLang="en-US" sz="2400" dirty="0" smtClean="0"/>
              <a:t>项目演示。</a:t>
            </a:r>
            <a:endParaRPr sz="2400"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 name="H3C.png" descr="H3C.png"/>
          <p:cNvPicPr>
            <a:picLocks noChangeAspect="1"/>
          </p:cNvPicPr>
          <p:nvPr/>
        </p:nvPicPr>
        <p:blipFill>
          <a:blip r:embed="rId3">
            <a:extLst/>
          </a:blip>
          <a:stretch>
            <a:fillRect/>
          </a:stretch>
        </p:blipFill>
        <p:spPr>
          <a:xfrm>
            <a:off x="21212826" y="570027"/>
            <a:ext cx="2286002" cy="969820"/>
          </a:xfrm>
          <a:prstGeom prst="rect">
            <a:avLst/>
          </a:prstGeom>
          <a:ln w="12700">
            <a:miter lim="400000"/>
          </a:ln>
        </p:spPr>
      </p:pic>
      <p:pic>
        <p:nvPicPr>
          <p:cNvPr id="32" name="H3C标志+中文口号-红灰.png" descr="H3C标志+中文口号-红灰.png"/>
          <p:cNvPicPr>
            <a:picLocks noChangeAspect="1"/>
          </p:cNvPicPr>
          <p:nvPr/>
        </p:nvPicPr>
        <p:blipFill>
          <a:blip r:embed="rId4">
            <a:extLst/>
          </a:blip>
          <a:stretch>
            <a:fillRect/>
          </a:stretch>
        </p:blipFill>
        <p:spPr>
          <a:xfrm>
            <a:off x="21985301" y="906468"/>
            <a:ext cx="1524002" cy="646549"/>
          </a:xfrm>
          <a:prstGeom prst="rect">
            <a:avLst/>
          </a:prstGeom>
          <a:ln w="12700">
            <a:miter lim="400000"/>
          </a:ln>
        </p:spPr>
      </p:pic>
      <p:sp>
        <p:nvSpPr>
          <p:cNvPr id="23" name="页面框架"/>
          <p:cNvSpPr txBox="1"/>
          <p:nvPr/>
        </p:nvSpPr>
        <p:spPr>
          <a:xfrm>
            <a:off x="1803516" y="837165"/>
            <a:ext cx="1961272" cy="6621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3600" b="1">
                <a:latin typeface="+mj-lt"/>
                <a:ea typeface="+mj-ea"/>
                <a:cs typeface="+mj-cs"/>
                <a:sym typeface="Helvetica Neue"/>
              </a:defRPr>
            </a:lvl1pPr>
          </a:lstStyle>
          <a:p>
            <a:r>
              <a:rPr lang="zh-CN" altLang="en-US" dirty="0" smtClean="0"/>
              <a:t>背景概述</a:t>
            </a:r>
            <a:endParaRPr dirty="0"/>
          </a:p>
        </p:txBody>
      </p:sp>
      <p:sp>
        <p:nvSpPr>
          <p:cNvPr id="24" name="矩形"/>
          <p:cNvSpPr/>
          <p:nvPr/>
        </p:nvSpPr>
        <p:spPr>
          <a:xfrm>
            <a:off x="-2817" y="466418"/>
            <a:ext cx="1501211" cy="1086599"/>
          </a:xfrm>
          <a:prstGeom prst="rect">
            <a:avLst/>
          </a:prstGeom>
          <a:solidFill>
            <a:srgbClr val="017EF9"/>
          </a:solidFill>
          <a:ln w="12700">
            <a:miter lim="400000"/>
          </a:ln>
        </p:spPr>
        <p:txBody>
          <a:bodyPr lIns="53577" tIns="53577" rIns="53577" bIns="53577" anchor="ctr"/>
          <a:lstStyle/>
          <a:p>
            <a:pPr>
              <a:defRPr sz="2800">
                <a:solidFill>
                  <a:srgbClr val="FFFFFF"/>
                </a:solidFill>
              </a:defRPr>
            </a:pPr>
            <a:endParaRPr/>
          </a:p>
        </p:txBody>
      </p:sp>
      <p:sp>
        <p:nvSpPr>
          <p:cNvPr id="25" name="01."/>
          <p:cNvSpPr txBox="1"/>
          <p:nvPr/>
        </p:nvSpPr>
        <p:spPr>
          <a:xfrm>
            <a:off x="317146" y="640024"/>
            <a:ext cx="861283" cy="7393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4200" b="1">
                <a:solidFill>
                  <a:srgbClr val="FFFFFF"/>
                </a:solidFill>
                <a:latin typeface="+mj-lt"/>
                <a:ea typeface="+mj-ea"/>
                <a:cs typeface="+mj-cs"/>
                <a:sym typeface="Helvetica Neue"/>
              </a:defRPr>
            </a:lvl1pPr>
          </a:lstStyle>
          <a:p>
            <a:r>
              <a:t>01.</a:t>
            </a:r>
          </a:p>
        </p:txBody>
      </p:sp>
      <p:sp>
        <p:nvSpPr>
          <p:cNvPr id="27" name="后台设计，首先考虑的是用户群体、用户使用场景以及产品的定位来进行思考和选取主色调。其次就是布局、分栏高度、字体大小、按钮大小、控件组件的一些间距、边距的控制。"/>
          <p:cNvSpPr txBox="1"/>
          <p:nvPr/>
        </p:nvSpPr>
        <p:spPr>
          <a:xfrm>
            <a:off x="1803516" y="2939172"/>
            <a:ext cx="15984152" cy="44170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577" tIns="53577" rIns="53577" bIns="53577" anchor="ctr">
            <a:spAutoFit/>
          </a:bodyPr>
          <a:lstStyle>
            <a:lvl1pPr algn="l" defTabSz="457200">
              <a:lnSpc>
                <a:spcPts val="4200"/>
              </a:lnSpc>
              <a:defRPr sz="2000">
                <a:solidFill>
                  <a:srgbClr val="5E5E5E"/>
                </a:solidFill>
                <a:latin typeface="FZLanTingHeiS-R-GB"/>
                <a:ea typeface="FZLanTingHeiS-R-GB"/>
                <a:cs typeface="FZLanTingHeiS-R-GB"/>
                <a:sym typeface="FZLanTingHeiS-R-GB"/>
              </a:defRPr>
            </a:lvl1pPr>
          </a:lstStyle>
          <a:p>
            <a:r>
              <a:rPr lang="zh-CN" altLang="en-US" sz="2800" dirty="0" smtClean="0"/>
              <a:t>在</a:t>
            </a:r>
            <a:r>
              <a:rPr lang="en-US" altLang="zh-CN" sz="2800" dirty="0" smtClean="0"/>
              <a:t>Web UI</a:t>
            </a:r>
            <a:r>
              <a:rPr lang="zh-CN" altLang="en-US" sz="2800" dirty="0" smtClean="0"/>
              <a:t>设计规范的</a:t>
            </a:r>
            <a:r>
              <a:rPr lang="zh-CN" altLang="en-US" sz="2800" dirty="0"/>
              <a:t>辅助下</a:t>
            </a:r>
            <a:r>
              <a:rPr lang="zh-CN" altLang="en-US" sz="2800" dirty="0" smtClean="0"/>
              <a:t>，开发人员在开发</a:t>
            </a:r>
            <a:r>
              <a:rPr lang="zh-CN" altLang="en-US" sz="2800" dirty="0"/>
              <a:t>管理平台</a:t>
            </a:r>
            <a:r>
              <a:rPr lang="zh-CN" altLang="en-US" sz="2800" dirty="0" smtClean="0"/>
              <a:t>时有了清晰明了的规则，如</a:t>
            </a:r>
            <a:r>
              <a:rPr lang="zh-CN" altLang="en-US" sz="2800" dirty="0"/>
              <a:t>色值</a:t>
            </a:r>
            <a:r>
              <a:rPr lang="zh-CN" altLang="en-US" sz="2800" dirty="0" smtClean="0"/>
              <a:t>、</a:t>
            </a:r>
            <a:r>
              <a:rPr lang="zh-CN" altLang="en-US" sz="2800" dirty="0"/>
              <a:t>行间距、字体</a:t>
            </a:r>
            <a:r>
              <a:rPr lang="zh-CN" altLang="en-US" sz="2800" dirty="0" smtClean="0"/>
              <a:t>大小等等。遵守设计规范可以避免在同</a:t>
            </a:r>
            <a:r>
              <a:rPr lang="zh-CN" altLang="en-US" sz="2800" dirty="0"/>
              <a:t>一</a:t>
            </a:r>
            <a:r>
              <a:rPr lang="zh-CN" altLang="en-US" sz="2800" dirty="0" smtClean="0"/>
              <a:t>项目中出现组件样式风格混乱的问题。</a:t>
            </a:r>
            <a:endParaRPr lang="en-US" altLang="zh-CN" sz="2800" dirty="0" smtClean="0"/>
          </a:p>
          <a:p>
            <a:endParaRPr lang="en-US" altLang="zh-CN" sz="2800" dirty="0"/>
          </a:p>
          <a:p>
            <a:r>
              <a:rPr lang="zh-CN" altLang="en-US" sz="2800" dirty="0" smtClean="0"/>
              <a:t>不难发现管理</a:t>
            </a:r>
            <a:r>
              <a:rPr lang="zh-CN" altLang="en-US" sz="2800" dirty="0"/>
              <a:t>平台的需求往往是⾮常明确和统一的</a:t>
            </a:r>
            <a:r>
              <a:rPr lang="zh-CN" altLang="en-US" sz="2800" dirty="0" smtClean="0"/>
              <a:t>。从开发者的角度来看，也就是</a:t>
            </a:r>
            <a:r>
              <a:rPr lang="zh-CN" altLang="en-US" sz="2800" dirty="0"/>
              <a:t>其中</a:t>
            </a:r>
            <a:r>
              <a:rPr lang="zh-CN" altLang="en-US" sz="2800" dirty="0" smtClean="0"/>
              <a:t>有很多</a:t>
            </a:r>
            <a:r>
              <a:rPr lang="zh-CN" altLang="en-US" sz="2800" dirty="0"/>
              <a:t>代码、组件、</a:t>
            </a:r>
            <a:r>
              <a:rPr lang="zh-CN" altLang="en-US" sz="2800" dirty="0" smtClean="0"/>
              <a:t>插件是可以</a:t>
            </a:r>
            <a:r>
              <a:rPr lang="zh-CN" altLang="en-US" sz="2800" dirty="0"/>
              <a:t>共</a:t>
            </a:r>
            <a:r>
              <a:rPr lang="zh-CN" altLang="en-US" sz="2800" dirty="0" smtClean="0"/>
              <a:t>用的。因此，为了避免</a:t>
            </a:r>
            <a:r>
              <a:rPr lang="zh-CN" altLang="en-US" sz="2800" dirty="0"/>
              <a:t>重复工作，实现项目</a:t>
            </a:r>
            <a:r>
              <a:rPr lang="zh-CN" altLang="en-US" sz="2800" dirty="0" smtClean="0"/>
              <a:t>间代码共享，</a:t>
            </a:r>
            <a:r>
              <a:rPr lang="en-US" altLang="zh-CN" sz="2800" dirty="0" smtClean="0"/>
              <a:t>H3C UI</a:t>
            </a:r>
            <a:r>
              <a:rPr lang="zh-CN" altLang="en-US" sz="2800" dirty="0" smtClean="0"/>
              <a:t>由此产生。</a:t>
            </a:r>
            <a:r>
              <a:rPr lang="en-US" altLang="zh-CN" sz="2800" dirty="0" smtClean="0"/>
              <a:t>UI</a:t>
            </a:r>
            <a:r>
              <a:rPr lang="zh-CN" altLang="en-US" sz="2800" dirty="0" smtClean="0"/>
              <a:t>门户网站实际就是</a:t>
            </a:r>
            <a:r>
              <a:rPr lang="en-US" altLang="zh-CN" sz="2800" dirty="0" smtClean="0"/>
              <a:t>Web </a:t>
            </a:r>
            <a:r>
              <a:rPr lang="en-US" altLang="zh-CN" sz="2800" dirty="0"/>
              <a:t>UI</a:t>
            </a:r>
            <a:r>
              <a:rPr lang="zh-CN" altLang="en-US" sz="2800" dirty="0" smtClean="0"/>
              <a:t>设计规范的落地实现。</a:t>
            </a:r>
            <a:r>
              <a:rPr lang="en-US" altLang="zh-CN" sz="2800" dirty="0" smtClean="0"/>
              <a:t>UI</a:t>
            </a:r>
            <a:r>
              <a:rPr lang="zh-CN" altLang="en-US" sz="2800" dirty="0" smtClean="0"/>
              <a:t>组件库严格遵守了</a:t>
            </a:r>
            <a:r>
              <a:rPr lang="en-US" altLang="zh-CN" sz="2800" dirty="0" smtClean="0"/>
              <a:t>Web UI</a:t>
            </a:r>
            <a:r>
              <a:rPr lang="zh-CN" altLang="en-US" sz="2800" dirty="0" smtClean="0"/>
              <a:t>的设计规范，统一了所有组件的样式风格</a:t>
            </a:r>
            <a:r>
              <a:rPr lang="zh-CN" altLang="en-US" sz="2800" smtClean="0"/>
              <a:t>，同时支持替换主题色，</a:t>
            </a:r>
            <a:r>
              <a:rPr lang="zh-CN" altLang="en-US" sz="2800" smtClean="0">
                <a:sym typeface="PingFang SC Regular"/>
              </a:rPr>
              <a:t>使</a:t>
            </a:r>
            <a:r>
              <a:rPr lang="zh-CN" altLang="en-US" sz="2800" dirty="0" smtClean="0">
                <a:sym typeface="PingFang SC Regular"/>
              </a:rPr>
              <a:t>组件</a:t>
            </a:r>
            <a:r>
              <a:rPr lang="zh-CN" altLang="en-US" sz="2800" dirty="0">
                <a:sym typeface="PingFang SC Regular"/>
              </a:rPr>
              <a:t>的视觉更加符合具体项目的</a:t>
            </a:r>
            <a:r>
              <a:rPr lang="zh-CN" altLang="en-US" sz="2800">
                <a:sym typeface="PingFang SC Regular"/>
              </a:rPr>
              <a:t>定位</a:t>
            </a:r>
            <a:r>
              <a:rPr lang="zh-CN" altLang="en-US" sz="2800" smtClean="0">
                <a:sym typeface="PingFang SC Regular"/>
              </a:rPr>
              <a:t>。其</a:t>
            </a:r>
            <a:r>
              <a:rPr lang="zh-CN" altLang="en-US" sz="2800" smtClean="0"/>
              <a:t>目的就是为了让开发</a:t>
            </a:r>
            <a:r>
              <a:rPr lang="zh-CN" altLang="en-US" sz="2800" dirty="0" smtClean="0"/>
              <a:t>人员能够快速高效地</a:t>
            </a:r>
            <a:r>
              <a:rPr lang="zh-CN" altLang="en-US" sz="2800" smtClean="0"/>
              <a:t>搭建符合公司设计规范</a:t>
            </a:r>
            <a:r>
              <a:rPr lang="zh-CN" altLang="en-US" sz="2800" dirty="0" smtClean="0"/>
              <a:t>的网页应用。</a:t>
            </a:r>
            <a:endParaRPr lang="en-US" altLang="zh-CN" sz="2800" dirty="0" smtClean="0"/>
          </a:p>
        </p:txBody>
      </p:sp>
    </p:spTree>
    <p:extLst>
      <p:ext uri="{BB962C8B-B14F-4D97-AF65-F5344CB8AC3E}">
        <p14:creationId xmlns:p14="http://schemas.microsoft.com/office/powerpoint/2010/main" val="409592868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1759722" y="2225617"/>
            <a:ext cx="20630229" cy="10368951"/>
          </a:xfrm>
          <a:prstGeom prst="rect">
            <a:avLst/>
          </a:prstGeom>
        </p:spPr>
      </p:pic>
      <p:sp>
        <p:nvSpPr>
          <p:cNvPr id="130" name="页面框架"/>
          <p:cNvSpPr txBox="1"/>
          <p:nvPr/>
        </p:nvSpPr>
        <p:spPr>
          <a:xfrm>
            <a:off x="5505836" y="6514120"/>
            <a:ext cx="494524" cy="5698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defRPr b="1">
                <a:solidFill>
                  <a:srgbClr val="FFFFFF"/>
                </a:solidFill>
                <a:latin typeface="+mj-lt"/>
                <a:ea typeface="+mj-ea"/>
                <a:cs typeface="+mj-cs"/>
                <a:sym typeface="Helvetica Neue"/>
              </a:defRPr>
            </a:lvl1pPr>
          </a:lstStyle>
          <a:p>
            <a:r>
              <a:rPr lang="zh-CN" altLang="en-US" dirty="0" smtClean="0"/>
              <a:t>南</a:t>
            </a:r>
            <a:endParaRPr dirty="0"/>
          </a:p>
        </p:txBody>
      </p:sp>
      <p:sp>
        <p:nvSpPr>
          <p:cNvPr id="131" name="标准色/字"/>
          <p:cNvSpPr txBox="1"/>
          <p:nvPr/>
        </p:nvSpPr>
        <p:spPr>
          <a:xfrm>
            <a:off x="9732275" y="6514120"/>
            <a:ext cx="880848" cy="5698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defRPr b="1">
                <a:solidFill>
                  <a:srgbClr val="FFFFFF"/>
                </a:solidFill>
                <a:latin typeface="+mj-lt"/>
                <a:ea typeface="+mj-ea"/>
                <a:cs typeface="+mj-cs"/>
                <a:sym typeface="Helvetica Neue"/>
              </a:defRPr>
            </a:lvl1pPr>
          </a:lstStyle>
          <a:p>
            <a:r>
              <a:rPr lang="zh-CN" altLang="en-US" dirty="0" smtClean="0"/>
              <a:t>组件</a:t>
            </a:r>
            <a:endParaRPr dirty="0"/>
          </a:p>
        </p:txBody>
      </p:sp>
      <p:sp>
        <p:nvSpPr>
          <p:cNvPr id="135" name="控件/组件"/>
          <p:cNvSpPr txBox="1"/>
          <p:nvPr/>
        </p:nvSpPr>
        <p:spPr>
          <a:xfrm>
            <a:off x="14051229" y="6514120"/>
            <a:ext cx="880849" cy="5698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defRPr b="1">
                <a:solidFill>
                  <a:srgbClr val="FFFFFF"/>
                </a:solidFill>
                <a:latin typeface="+mj-lt"/>
                <a:ea typeface="+mj-ea"/>
                <a:cs typeface="+mj-cs"/>
                <a:sym typeface="Helvetica Neue"/>
              </a:defRPr>
            </a:lvl1pPr>
          </a:lstStyle>
          <a:p>
            <a:r>
              <a:rPr lang="zh-CN" altLang="en-US" dirty="0"/>
              <a:t>主题</a:t>
            </a:r>
            <a:endParaRPr dirty="0"/>
          </a:p>
        </p:txBody>
      </p:sp>
      <p:sp>
        <p:nvSpPr>
          <p:cNvPr id="137" name="弹窗"/>
          <p:cNvSpPr txBox="1"/>
          <p:nvPr/>
        </p:nvSpPr>
        <p:spPr>
          <a:xfrm>
            <a:off x="18469228" y="6514120"/>
            <a:ext cx="884055" cy="5698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defRPr b="1">
                <a:solidFill>
                  <a:srgbClr val="FFFFFF"/>
                </a:solidFill>
                <a:latin typeface="+mj-lt"/>
                <a:ea typeface="+mj-ea"/>
                <a:cs typeface="+mj-cs"/>
                <a:sym typeface="Helvetica Neue"/>
              </a:defRPr>
            </a:lvl1pPr>
          </a:lstStyle>
          <a:p>
            <a:r>
              <a:rPr lang="en-US" dirty="0" smtClean="0"/>
              <a:t>D</a:t>
            </a:r>
            <a:r>
              <a:rPr lang="en-US" altLang="zh-CN" dirty="0" smtClean="0"/>
              <a:t>emo</a:t>
            </a:r>
            <a:endParaRPr dirty="0"/>
          </a:p>
        </p:txBody>
      </p:sp>
      <p:pic>
        <p:nvPicPr>
          <p:cNvPr id="144" name="H3C.png" descr="H3C.png"/>
          <p:cNvPicPr>
            <a:picLocks noChangeAspect="1"/>
          </p:cNvPicPr>
          <p:nvPr/>
        </p:nvPicPr>
        <p:blipFill>
          <a:blip r:embed="rId4">
            <a:extLst/>
          </a:blip>
          <a:stretch>
            <a:fillRect/>
          </a:stretch>
        </p:blipFill>
        <p:spPr>
          <a:xfrm>
            <a:off x="21212826" y="570027"/>
            <a:ext cx="2286002" cy="969820"/>
          </a:xfrm>
          <a:prstGeom prst="rect">
            <a:avLst/>
          </a:prstGeom>
          <a:ln w="12700">
            <a:miter lim="400000"/>
          </a:ln>
        </p:spPr>
      </p:pic>
      <p:pic>
        <p:nvPicPr>
          <p:cNvPr id="32" name="H3C标志+中文口号-红灰.png" descr="H3C标志+中文口号-红灰.png"/>
          <p:cNvPicPr>
            <a:picLocks noChangeAspect="1"/>
          </p:cNvPicPr>
          <p:nvPr/>
        </p:nvPicPr>
        <p:blipFill>
          <a:blip r:embed="rId5">
            <a:extLst/>
          </a:blip>
          <a:stretch>
            <a:fillRect/>
          </a:stretch>
        </p:blipFill>
        <p:spPr>
          <a:xfrm>
            <a:off x="21985301" y="906468"/>
            <a:ext cx="1524002" cy="646549"/>
          </a:xfrm>
          <a:prstGeom prst="rect">
            <a:avLst/>
          </a:prstGeom>
          <a:ln w="12700">
            <a:miter lim="400000"/>
          </a:ln>
        </p:spPr>
      </p:pic>
      <p:sp>
        <p:nvSpPr>
          <p:cNvPr id="4" name="矩形 3"/>
          <p:cNvSpPr/>
          <p:nvPr/>
        </p:nvSpPr>
        <p:spPr>
          <a:xfrm>
            <a:off x="1759723" y="2777706"/>
            <a:ext cx="3243598" cy="9799608"/>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7" name="矩形 6"/>
          <p:cNvSpPr/>
          <p:nvPr/>
        </p:nvSpPr>
        <p:spPr>
          <a:xfrm>
            <a:off x="5355000" y="2777707"/>
            <a:ext cx="14468500" cy="9799608"/>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8" name="矩形 7"/>
          <p:cNvSpPr/>
          <p:nvPr/>
        </p:nvSpPr>
        <p:spPr>
          <a:xfrm>
            <a:off x="20168558" y="2777706"/>
            <a:ext cx="2277373" cy="4899804"/>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0" name="矩形 9"/>
          <p:cNvSpPr/>
          <p:nvPr/>
        </p:nvSpPr>
        <p:spPr>
          <a:xfrm>
            <a:off x="1759722" y="2116505"/>
            <a:ext cx="20686209" cy="643948"/>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1" name="文本框 10"/>
          <p:cNvSpPr txBox="1"/>
          <p:nvPr/>
        </p:nvSpPr>
        <p:spPr>
          <a:xfrm>
            <a:off x="2411367" y="12682897"/>
            <a:ext cx="1647084" cy="4775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lang="en-US" altLang="zh-CN" sz="2400" dirty="0" smtClean="0"/>
              <a:t>2.</a:t>
            </a:r>
            <a:r>
              <a:rPr lang="zh-CN" altLang="en-US" sz="2400" dirty="0" smtClean="0"/>
              <a:t>侧边导航</a:t>
            </a:r>
            <a:endParaRPr kumimoji="0" lang="zh-CN" altLang="en-US" sz="2400" b="0" i="0" u="none" strike="noStrike" cap="none" spc="0" normalizeH="0" baseline="0" dirty="0">
              <a:ln>
                <a:noFill/>
              </a:ln>
              <a:solidFill>
                <a:srgbClr val="000000"/>
              </a:solidFill>
              <a:effectLst/>
              <a:uFillTx/>
              <a:sym typeface="Helvetica Neue Medium"/>
            </a:endParaRPr>
          </a:p>
        </p:txBody>
      </p:sp>
      <p:sp>
        <p:nvSpPr>
          <p:cNvPr id="43" name="文本框 42"/>
          <p:cNvSpPr txBox="1"/>
          <p:nvPr/>
        </p:nvSpPr>
        <p:spPr>
          <a:xfrm>
            <a:off x="11103916" y="12682897"/>
            <a:ext cx="1647084" cy="4775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lang="en-US" altLang="zh-CN" sz="2400" dirty="0"/>
              <a:t>3</a:t>
            </a:r>
            <a:r>
              <a:rPr lang="en-US" altLang="zh-CN" sz="2400" dirty="0" smtClean="0"/>
              <a:t>.</a:t>
            </a:r>
            <a:r>
              <a:rPr lang="zh-CN" altLang="en-US" sz="2400" dirty="0" smtClean="0"/>
              <a:t>内容区域</a:t>
            </a:r>
            <a:endParaRPr kumimoji="0" lang="zh-CN" altLang="en-US" sz="2400" b="0" i="0" u="none" strike="noStrike" cap="none" spc="0" normalizeH="0" baseline="0" dirty="0">
              <a:ln>
                <a:noFill/>
              </a:ln>
              <a:solidFill>
                <a:srgbClr val="000000"/>
              </a:solidFill>
              <a:effectLst/>
              <a:uFillTx/>
              <a:sym typeface="Helvetica Neue Medium"/>
            </a:endParaRPr>
          </a:p>
        </p:txBody>
      </p:sp>
      <p:sp>
        <p:nvSpPr>
          <p:cNvPr id="45" name="文本框 44"/>
          <p:cNvSpPr txBox="1"/>
          <p:nvPr/>
        </p:nvSpPr>
        <p:spPr>
          <a:xfrm>
            <a:off x="10280375" y="1551291"/>
            <a:ext cx="1647083" cy="4775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lang="en-US" altLang="zh-CN" sz="2400" dirty="0" smtClean="0"/>
              <a:t>1.</a:t>
            </a:r>
            <a:r>
              <a:rPr lang="zh-CN" altLang="en-US" sz="2400" dirty="0" smtClean="0"/>
              <a:t>顶部导航</a:t>
            </a:r>
            <a:endParaRPr kumimoji="0" lang="zh-CN" altLang="en-US" sz="2400" b="0" i="0" u="none" strike="noStrike" cap="none" spc="0" normalizeH="0" baseline="0" dirty="0">
              <a:ln>
                <a:noFill/>
              </a:ln>
              <a:solidFill>
                <a:srgbClr val="000000"/>
              </a:solidFill>
              <a:effectLst/>
              <a:uFillTx/>
              <a:sym typeface="Helvetica Neue Medium"/>
            </a:endParaRPr>
          </a:p>
        </p:txBody>
      </p:sp>
      <p:sp>
        <p:nvSpPr>
          <p:cNvPr id="46" name="文本框 45"/>
          <p:cNvSpPr txBox="1"/>
          <p:nvPr/>
        </p:nvSpPr>
        <p:spPr>
          <a:xfrm>
            <a:off x="20175925" y="7786622"/>
            <a:ext cx="2262637" cy="4775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lang="en-US" altLang="zh-CN" sz="2400" dirty="0"/>
              <a:t>4</a:t>
            </a:r>
            <a:r>
              <a:rPr lang="en-US" altLang="zh-CN" sz="2400" dirty="0" smtClean="0"/>
              <a:t>.</a:t>
            </a:r>
            <a:r>
              <a:rPr lang="zh-CN" altLang="en-US" sz="2400" dirty="0" smtClean="0"/>
              <a:t>内容区域概览</a:t>
            </a:r>
            <a:endParaRPr kumimoji="0" lang="zh-CN" altLang="en-US" sz="2400" b="0" i="0" u="none" strike="noStrike" cap="none" spc="0" normalizeH="0" baseline="0" dirty="0">
              <a:ln>
                <a:noFill/>
              </a:ln>
              <a:solidFill>
                <a:srgbClr val="000000"/>
              </a:solidFill>
              <a:effectLst/>
              <a:uFillTx/>
              <a:sym typeface="Helvetica Neue Medium"/>
            </a:endParaRPr>
          </a:p>
        </p:txBody>
      </p:sp>
      <p:sp>
        <p:nvSpPr>
          <p:cNvPr id="47" name="文本框 46"/>
          <p:cNvSpPr txBox="1"/>
          <p:nvPr/>
        </p:nvSpPr>
        <p:spPr>
          <a:xfrm>
            <a:off x="21094546" y="12572494"/>
            <a:ext cx="1647084" cy="4775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lang="en-US" altLang="zh-CN" sz="2400" dirty="0" smtClean="0"/>
              <a:t>5.</a:t>
            </a:r>
            <a:r>
              <a:rPr lang="zh-CN" altLang="en-US" sz="2400" dirty="0" smtClean="0"/>
              <a:t>回到顶部</a:t>
            </a:r>
            <a:endParaRPr kumimoji="0" lang="zh-CN" altLang="en-US" sz="2400" b="0" i="0" u="none" strike="noStrike" cap="none" spc="0" normalizeH="0" baseline="0" dirty="0">
              <a:ln>
                <a:noFill/>
              </a:ln>
              <a:solidFill>
                <a:srgbClr val="000000"/>
              </a:solidFill>
              <a:effectLst/>
              <a:uFillTx/>
              <a:sym typeface="Helvetica Neue Medium"/>
            </a:endParaRPr>
          </a:p>
        </p:txBody>
      </p:sp>
      <p:sp>
        <p:nvSpPr>
          <p:cNvPr id="13" name="矩形 12"/>
          <p:cNvSpPr/>
          <p:nvPr/>
        </p:nvSpPr>
        <p:spPr>
          <a:xfrm>
            <a:off x="21161067" y="11576651"/>
            <a:ext cx="1143001" cy="823316"/>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4" name="图片 13"/>
          <p:cNvPicPr>
            <a:picLocks noChangeAspect="1"/>
          </p:cNvPicPr>
          <p:nvPr/>
        </p:nvPicPr>
        <p:blipFill>
          <a:blip r:embed="rId6"/>
          <a:stretch>
            <a:fillRect/>
          </a:stretch>
        </p:blipFill>
        <p:spPr>
          <a:xfrm>
            <a:off x="5540342" y="11680214"/>
            <a:ext cx="14073304" cy="841904"/>
          </a:xfrm>
          <a:prstGeom prst="rect">
            <a:avLst/>
          </a:prstGeom>
        </p:spPr>
      </p:pic>
      <p:sp>
        <p:nvSpPr>
          <p:cNvPr id="15" name="矩形 14"/>
          <p:cNvSpPr/>
          <p:nvPr/>
        </p:nvSpPr>
        <p:spPr>
          <a:xfrm>
            <a:off x="5488583" y="11593430"/>
            <a:ext cx="14107810" cy="965894"/>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51" name="文本框 50"/>
          <p:cNvSpPr txBox="1"/>
          <p:nvPr/>
        </p:nvSpPr>
        <p:spPr>
          <a:xfrm>
            <a:off x="11103916" y="11837611"/>
            <a:ext cx="1647083" cy="4775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lang="en-US" altLang="zh-CN" sz="2400" dirty="0" smtClean="0"/>
              <a:t>6.</a:t>
            </a:r>
            <a:r>
              <a:rPr lang="zh-CN" altLang="en-US" sz="2400" dirty="0" smtClean="0"/>
              <a:t>底部导航</a:t>
            </a:r>
            <a:endParaRPr kumimoji="0" lang="zh-CN" altLang="en-US" sz="2400" b="0" i="0" u="none" strike="noStrike" cap="none" spc="0" normalizeH="0" baseline="0" dirty="0">
              <a:ln>
                <a:noFill/>
              </a:ln>
              <a:solidFill>
                <a:srgbClr val="000000"/>
              </a:solidFill>
              <a:effectLst/>
              <a:uFillTx/>
              <a:sym typeface="Helvetica Neue Medium"/>
            </a:endParaRPr>
          </a:p>
        </p:txBody>
      </p:sp>
      <p:sp>
        <p:nvSpPr>
          <p:cNvPr id="23" name="页面框架"/>
          <p:cNvSpPr txBox="1"/>
          <p:nvPr/>
        </p:nvSpPr>
        <p:spPr>
          <a:xfrm>
            <a:off x="1803516" y="837165"/>
            <a:ext cx="1961272" cy="6621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3600" b="1">
                <a:latin typeface="+mj-lt"/>
                <a:ea typeface="+mj-ea"/>
                <a:cs typeface="+mj-cs"/>
                <a:sym typeface="Helvetica Neue"/>
              </a:defRPr>
            </a:lvl1pPr>
          </a:lstStyle>
          <a:p>
            <a:r>
              <a:rPr lang="zh-CN" altLang="en-US" dirty="0" smtClean="0"/>
              <a:t>站点介绍</a:t>
            </a:r>
            <a:endParaRPr sz="3200" dirty="0">
              <a:solidFill>
                <a:schemeClr val="bg2"/>
              </a:solidFill>
            </a:endParaRPr>
          </a:p>
        </p:txBody>
      </p:sp>
      <p:sp>
        <p:nvSpPr>
          <p:cNvPr id="24" name="矩形"/>
          <p:cNvSpPr/>
          <p:nvPr/>
        </p:nvSpPr>
        <p:spPr>
          <a:xfrm>
            <a:off x="-2817" y="466418"/>
            <a:ext cx="1501211" cy="1086599"/>
          </a:xfrm>
          <a:prstGeom prst="rect">
            <a:avLst/>
          </a:prstGeom>
          <a:solidFill>
            <a:srgbClr val="017EF9"/>
          </a:solidFill>
          <a:ln w="12700">
            <a:miter lim="400000"/>
          </a:ln>
        </p:spPr>
        <p:txBody>
          <a:bodyPr lIns="53577" tIns="53577" rIns="53577" bIns="53577" anchor="ctr"/>
          <a:lstStyle/>
          <a:p>
            <a:pPr>
              <a:defRPr sz="2800">
                <a:solidFill>
                  <a:srgbClr val="FFFFFF"/>
                </a:solidFill>
              </a:defRPr>
            </a:pPr>
            <a:endParaRPr/>
          </a:p>
        </p:txBody>
      </p:sp>
      <p:sp>
        <p:nvSpPr>
          <p:cNvPr id="25" name="01."/>
          <p:cNvSpPr txBox="1"/>
          <p:nvPr/>
        </p:nvSpPr>
        <p:spPr>
          <a:xfrm>
            <a:off x="317146" y="632451"/>
            <a:ext cx="920923" cy="7545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4200" b="1">
                <a:solidFill>
                  <a:srgbClr val="FFFFFF"/>
                </a:solidFill>
                <a:latin typeface="+mj-lt"/>
                <a:ea typeface="+mj-ea"/>
                <a:cs typeface="+mj-cs"/>
                <a:sym typeface="Helvetica Neue"/>
              </a:defRPr>
            </a:lvl1pPr>
          </a:lstStyle>
          <a:p>
            <a:r>
              <a:rPr dirty="0" smtClean="0"/>
              <a:t>0</a:t>
            </a:r>
            <a:r>
              <a:rPr lang="en-US" dirty="0" smtClean="0"/>
              <a:t>2</a:t>
            </a:r>
            <a:r>
              <a:rPr dirty="0" smtClean="0"/>
              <a:t>.</a:t>
            </a:r>
            <a:endParaRPr dirty="0"/>
          </a:p>
        </p:txBody>
      </p:sp>
      <p:sp>
        <p:nvSpPr>
          <p:cNvPr id="2" name="矩形 1"/>
          <p:cNvSpPr/>
          <p:nvPr/>
        </p:nvSpPr>
        <p:spPr>
          <a:xfrm>
            <a:off x="4164909" y="939828"/>
            <a:ext cx="1620957" cy="523220"/>
          </a:xfrm>
          <a:prstGeom prst="rect">
            <a:avLst/>
          </a:prstGeom>
        </p:spPr>
        <p:txBody>
          <a:bodyPr wrap="none">
            <a:spAutoFit/>
          </a:bodyPr>
          <a:lstStyle/>
          <a:p>
            <a:r>
              <a:rPr lang="zh-CN" altLang="en-US" sz="2800" dirty="0" smtClean="0">
                <a:solidFill>
                  <a:schemeClr val="bg2"/>
                </a:solidFill>
              </a:rPr>
              <a:t>页面</a:t>
            </a:r>
            <a:r>
              <a:rPr lang="zh-CN" altLang="en-US" sz="2800" dirty="0">
                <a:solidFill>
                  <a:schemeClr val="bg2"/>
                </a:solidFill>
              </a:rPr>
              <a:t>结构</a:t>
            </a:r>
          </a:p>
        </p:txBody>
      </p:sp>
    </p:spTree>
    <p:extLst>
      <p:ext uri="{BB962C8B-B14F-4D97-AF65-F5344CB8AC3E}">
        <p14:creationId xmlns:p14="http://schemas.microsoft.com/office/powerpoint/2010/main" val="149516080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1、左右布局，灵活性强，UI的限制小；…"/>
          <p:cNvSpPr txBox="1"/>
          <p:nvPr/>
        </p:nvSpPr>
        <p:spPr>
          <a:xfrm>
            <a:off x="1803516" y="3575226"/>
            <a:ext cx="7464840" cy="15752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3577" tIns="53577" rIns="53577" bIns="53577" anchor="ctr">
            <a:spAutoFit/>
          </a:bodyPr>
          <a:lstStyle/>
          <a:p>
            <a:pPr algn="l" defTabSz="642937">
              <a:lnSpc>
                <a:spcPct val="120000"/>
              </a:lnSpc>
              <a:spcBef>
                <a:spcPts val="1400"/>
              </a:spcBef>
              <a:defRPr sz="2000">
                <a:solidFill>
                  <a:srgbClr val="5E5E5E"/>
                </a:solidFill>
                <a:latin typeface="PingFang SC Regular"/>
                <a:ea typeface="PingFang SC Regular"/>
                <a:cs typeface="PingFang SC Regular"/>
                <a:sym typeface="PingFang SC Regular"/>
              </a:defRPr>
            </a:pPr>
            <a:r>
              <a:rPr dirty="0"/>
              <a:t>1</a:t>
            </a:r>
            <a:r>
              <a:rPr dirty="0" smtClean="0"/>
              <a:t>、</a:t>
            </a:r>
            <a:r>
              <a:rPr lang="zh-CN" altLang="en-US" dirty="0" smtClean="0"/>
              <a:t>介绍</a:t>
            </a:r>
            <a:endParaRPr dirty="0"/>
          </a:p>
          <a:p>
            <a:pPr algn="l" defTabSz="642937">
              <a:lnSpc>
                <a:spcPct val="120000"/>
              </a:lnSpc>
              <a:spcBef>
                <a:spcPts val="1400"/>
              </a:spcBef>
              <a:defRPr sz="2000">
                <a:solidFill>
                  <a:srgbClr val="5E5E5E"/>
                </a:solidFill>
                <a:latin typeface="PingFang SC Regular"/>
                <a:ea typeface="PingFang SC Regular"/>
                <a:cs typeface="PingFang SC Regular"/>
                <a:sym typeface="PingFang SC Regular"/>
              </a:defRPr>
            </a:pPr>
            <a:r>
              <a:rPr dirty="0"/>
              <a:t>2</a:t>
            </a:r>
            <a:r>
              <a:rPr dirty="0" smtClean="0"/>
              <a:t>、</a:t>
            </a:r>
            <a:r>
              <a:rPr lang="zh-CN" altLang="en-US" dirty="0" smtClean="0"/>
              <a:t>设计原则</a:t>
            </a:r>
            <a:endParaRPr dirty="0"/>
          </a:p>
          <a:p>
            <a:pPr algn="l" defTabSz="642937">
              <a:lnSpc>
                <a:spcPct val="120000"/>
              </a:lnSpc>
              <a:spcBef>
                <a:spcPts val="1400"/>
              </a:spcBef>
              <a:defRPr sz="2000">
                <a:solidFill>
                  <a:srgbClr val="5E5E5E"/>
                </a:solidFill>
                <a:latin typeface="PingFang SC Regular"/>
                <a:ea typeface="PingFang SC Regular"/>
                <a:cs typeface="PingFang SC Regular"/>
                <a:sym typeface="PingFang SC Regular"/>
              </a:defRPr>
            </a:pPr>
            <a:r>
              <a:rPr dirty="0"/>
              <a:t>3</a:t>
            </a:r>
            <a:r>
              <a:rPr dirty="0" smtClean="0"/>
              <a:t>、</a:t>
            </a:r>
            <a:r>
              <a:rPr lang="zh-CN" altLang="en-US" dirty="0" smtClean="0"/>
              <a:t>实践案例</a:t>
            </a:r>
            <a:endParaRPr dirty="0"/>
          </a:p>
        </p:txBody>
      </p:sp>
      <p:sp>
        <p:nvSpPr>
          <p:cNvPr id="158" name="1、居中布局，中间的黄色部分为有效的显示区域，用于网站内容的展示。…"/>
          <p:cNvSpPr txBox="1"/>
          <p:nvPr/>
        </p:nvSpPr>
        <p:spPr>
          <a:xfrm>
            <a:off x="1803515" y="7763480"/>
            <a:ext cx="7220030" cy="21241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3577" tIns="53577" rIns="53577" bIns="53577" anchor="ctr">
            <a:spAutoFit/>
          </a:bodyPr>
          <a:lstStyle/>
          <a:p>
            <a:pPr algn="l" defTabSz="642937">
              <a:lnSpc>
                <a:spcPct val="120000"/>
              </a:lnSpc>
              <a:spcBef>
                <a:spcPts val="1400"/>
              </a:spcBef>
              <a:defRPr sz="2000">
                <a:solidFill>
                  <a:srgbClr val="5E5E5E"/>
                </a:solidFill>
                <a:latin typeface="PingFang SC Regular"/>
                <a:ea typeface="PingFang SC Regular"/>
                <a:cs typeface="PingFang SC Regular"/>
                <a:sym typeface="PingFang SC Regular"/>
              </a:defRPr>
            </a:pPr>
            <a:r>
              <a:rPr dirty="0" smtClean="0"/>
              <a:t>1、</a:t>
            </a:r>
            <a:r>
              <a:rPr lang="zh-CN" altLang="en-US" dirty="0" smtClean="0"/>
              <a:t>安装</a:t>
            </a:r>
            <a:endParaRPr lang="en-US" altLang="zh-CN" dirty="0" smtClean="0"/>
          </a:p>
          <a:p>
            <a:pPr algn="l" defTabSz="642937">
              <a:lnSpc>
                <a:spcPct val="120000"/>
              </a:lnSpc>
              <a:spcBef>
                <a:spcPts val="1400"/>
              </a:spcBef>
              <a:defRPr sz="2000">
                <a:solidFill>
                  <a:srgbClr val="5E5E5E"/>
                </a:solidFill>
                <a:latin typeface="PingFang SC Regular"/>
                <a:ea typeface="PingFang SC Regular"/>
                <a:cs typeface="PingFang SC Regular"/>
                <a:sym typeface="PingFang SC Regular"/>
              </a:defRPr>
            </a:pPr>
            <a:r>
              <a:rPr dirty="0" smtClean="0"/>
              <a:t>2、</a:t>
            </a:r>
            <a:r>
              <a:rPr lang="zh-CN" altLang="en-US" dirty="0" smtClean="0"/>
              <a:t>快速上手</a:t>
            </a:r>
            <a:endParaRPr lang="en-US" altLang="zh-CN" dirty="0" smtClean="0"/>
          </a:p>
          <a:p>
            <a:pPr algn="l" defTabSz="642937">
              <a:lnSpc>
                <a:spcPct val="120000"/>
              </a:lnSpc>
              <a:spcBef>
                <a:spcPts val="1400"/>
              </a:spcBef>
              <a:defRPr sz="2000">
                <a:solidFill>
                  <a:srgbClr val="5E5E5E"/>
                </a:solidFill>
                <a:latin typeface="PingFang SC Regular"/>
                <a:ea typeface="PingFang SC Regular"/>
                <a:cs typeface="PingFang SC Regular"/>
                <a:sym typeface="PingFang SC Regular"/>
              </a:defRPr>
            </a:pPr>
            <a:r>
              <a:rPr dirty="0" smtClean="0"/>
              <a:t>3、</a:t>
            </a:r>
            <a:r>
              <a:rPr lang="zh-CN" altLang="en-US" dirty="0" smtClean="0"/>
              <a:t>自定义主题</a:t>
            </a:r>
            <a:endParaRPr lang="en-US" altLang="zh-CN" dirty="0" smtClean="0"/>
          </a:p>
          <a:p>
            <a:pPr algn="l" defTabSz="642937">
              <a:lnSpc>
                <a:spcPct val="120000"/>
              </a:lnSpc>
              <a:spcBef>
                <a:spcPts val="1400"/>
              </a:spcBef>
              <a:defRPr sz="2000">
                <a:solidFill>
                  <a:srgbClr val="5E5E5E"/>
                </a:solidFill>
                <a:latin typeface="PingFang SC Regular"/>
                <a:ea typeface="PingFang SC Regular"/>
                <a:cs typeface="PingFang SC Regular"/>
                <a:sym typeface="PingFang SC Regular"/>
              </a:defRPr>
            </a:pPr>
            <a:r>
              <a:rPr lang="en-US" dirty="0" smtClean="0"/>
              <a:t>4</a:t>
            </a:r>
            <a:r>
              <a:rPr lang="zh-CN" altLang="en-US" dirty="0" smtClean="0"/>
              <a:t>、更新日志</a:t>
            </a:r>
            <a:endParaRPr dirty="0"/>
          </a:p>
        </p:txBody>
      </p:sp>
      <p:sp>
        <p:nvSpPr>
          <p:cNvPr id="159" name="布局框架"/>
          <p:cNvSpPr txBox="1"/>
          <p:nvPr/>
        </p:nvSpPr>
        <p:spPr>
          <a:xfrm>
            <a:off x="1803516" y="2519928"/>
            <a:ext cx="826346" cy="6496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defTabSz="457200">
              <a:lnSpc>
                <a:spcPts val="5000"/>
              </a:lnSpc>
              <a:defRPr sz="2800">
                <a:latin typeface="PingFang SC Medium"/>
                <a:ea typeface="PingFang SC Medium"/>
                <a:cs typeface="PingFang SC Medium"/>
                <a:sym typeface="PingFang SC Medium"/>
              </a:defRPr>
            </a:lvl1pPr>
          </a:lstStyle>
          <a:p>
            <a:r>
              <a:rPr lang="zh-CN" altLang="en-US" dirty="0" smtClean="0"/>
              <a:t>指南</a:t>
            </a:r>
            <a:endParaRPr dirty="0"/>
          </a:p>
        </p:txBody>
      </p:sp>
      <p:sp>
        <p:nvSpPr>
          <p:cNvPr id="166" name="页面框架"/>
          <p:cNvSpPr txBox="1"/>
          <p:nvPr/>
        </p:nvSpPr>
        <p:spPr>
          <a:xfrm>
            <a:off x="1803516" y="837165"/>
            <a:ext cx="1961272" cy="6621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3600" b="1">
                <a:latin typeface="+mj-lt"/>
                <a:ea typeface="+mj-ea"/>
                <a:cs typeface="+mj-cs"/>
                <a:sym typeface="Helvetica Neue"/>
              </a:defRPr>
            </a:lvl1pPr>
          </a:lstStyle>
          <a:p>
            <a:r>
              <a:rPr lang="zh-CN" altLang="en-US" dirty="0"/>
              <a:t>站点介绍</a:t>
            </a:r>
            <a:endParaRPr lang="zh-CN" altLang="en-US" dirty="0">
              <a:solidFill>
                <a:schemeClr val="bg2"/>
              </a:solidFill>
            </a:endParaRPr>
          </a:p>
        </p:txBody>
      </p:sp>
      <p:sp>
        <p:nvSpPr>
          <p:cNvPr id="167" name="矩形"/>
          <p:cNvSpPr/>
          <p:nvPr/>
        </p:nvSpPr>
        <p:spPr>
          <a:xfrm>
            <a:off x="-2817" y="466418"/>
            <a:ext cx="1501211" cy="1086599"/>
          </a:xfrm>
          <a:prstGeom prst="rect">
            <a:avLst/>
          </a:prstGeom>
          <a:solidFill>
            <a:srgbClr val="017EF9"/>
          </a:solidFill>
          <a:ln w="12700">
            <a:miter lim="400000"/>
          </a:ln>
        </p:spPr>
        <p:txBody>
          <a:bodyPr lIns="53577" tIns="53577" rIns="53577" bIns="53577" anchor="ctr"/>
          <a:lstStyle/>
          <a:p>
            <a:pPr>
              <a:defRPr sz="2800">
                <a:solidFill>
                  <a:srgbClr val="FFFFFF"/>
                </a:solidFill>
              </a:defRPr>
            </a:pPr>
            <a:endParaRPr/>
          </a:p>
        </p:txBody>
      </p:sp>
      <p:sp>
        <p:nvSpPr>
          <p:cNvPr id="168" name="01."/>
          <p:cNvSpPr txBox="1"/>
          <p:nvPr/>
        </p:nvSpPr>
        <p:spPr>
          <a:xfrm>
            <a:off x="317146" y="632451"/>
            <a:ext cx="920923" cy="7545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4200" b="1">
                <a:solidFill>
                  <a:srgbClr val="FFFFFF"/>
                </a:solidFill>
                <a:latin typeface="+mj-lt"/>
                <a:ea typeface="+mj-ea"/>
                <a:cs typeface="+mj-cs"/>
                <a:sym typeface="Helvetica Neue"/>
              </a:defRPr>
            </a:lvl1pPr>
          </a:lstStyle>
          <a:p>
            <a:r>
              <a:rPr dirty="0" smtClean="0"/>
              <a:t>0</a:t>
            </a:r>
            <a:r>
              <a:rPr lang="en-US" dirty="0" smtClean="0"/>
              <a:t>2</a:t>
            </a:r>
            <a:r>
              <a:rPr dirty="0" smtClean="0"/>
              <a:t>.</a:t>
            </a:r>
            <a:endParaRPr dirty="0"/>
          </a:p>
        </p:txBody>
      </p:sp>
      <p:pic>
        <p:nvPicPr>
          <p:cNvPr id="169" name="H3C标志+中文口号-红灰.png" descr="H3C标志+中文口号-红灰.png"/>
          <p:cNvPicPr>
            <a:picLocks noChangeAspect="1"/>
          </p:cNvPicPr>
          <p:nvPr/>
        </p:nvPicPr>
        <p:blipFill>
          <a:blip r:embed="rId2">
            <a:extLst/>
          </a:blip>
          <a:stretch>
            <a:fillRect/>
          </a:stretch>
        </p:blipFill>
        <p:spPr>
          <a:xfrm>
            <a:off x="21985301" y="906468"/>
            <a:ext cx="1524002" cy="646549"/>
          </a:xfrm>
          <a:prstGeom prst="rect">
            <a:avLst/>
          </a:prstGeom>
          <a:ln w="12700">
            <a:miter lim="400000"/>
          </a:ln>
        </p:spPr>
      </p:pic>
      <p:sp>
        <p:nvSpPr>
          <p:cNvPr id="16" name="布局框架"/>
          <p:cNvSpPr txBox="1"/>
          <p:nvPr/>
        </p:nvSpPr>
        <p:spPr>
          <a:xfrm>
            <a:off x="1775882" y="6529027"/>
            <a:ext cx="1544491" cy="749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defTabSz="457200">
              <a:lnSpc>
                <a:spcPts val="5000"/>
              </a:lnSpc>
              <a:defRPr sz="2800">
                <a:latin typeface="PingFang SC Medium"/>
                <a:ea typeface="PingFang SC Medium"/>
                <a:cs typeface="PingFang SC Medium"/>
                <a:sym typeface="PingFang SC Medium"/>
              </a:defRPr>
            </a:lvl1pPr>
          </a:lstStyle>
          <a:p>
            <a:r>
              <a:rPr lang="zh-CN" altLang="en-US" dirty="0"/>
              <a:t>开发</a:t>
            </a:r>
            <a:r>
              <a:rPr lang="zh-CN" altLang="en-US" dirty="0" smtClean="0"/>
              <a:t>指南</a:t>
            </a:r>
            <a:endParaRPr dirty="0"/>
          </a:p>
        </p:txBody>
      </p:sp>
      <p:pic>
        <p:nvPicPr>
          <p:cNvPr id="2" name="图片 1"/>
          <p:cNvPicPr>
            <a:picLocks noChangeAspect="1"/>
          </p:cNvPicPr>
          <p:nvPr/>
        </p:nvPicPr>
        <p:blipFill>
          <a:blip r:embed="rId3"/>
          <a:stretch>
            <a:fillRect/>
          </a:stretch>
        </p:blipFill>
        <p:spPr>
          <a:xfrm>
            <a:off x="4929084" y="3575226"/>
            <a:ext cx="17697450" cy="5553075"/>
          </a:xfrm>
          <a:prstGeom prst="rect">
            <a:avLst/>
          </a:prstGeom>
        </p:spPr>
      </p:pic>
      <p:sp>
        <p:nvSpPr>
          <p:cNvPr id="12" name="矩形 11"/>
          <p:cNvSpPr/>
          <p:nvPr/>
        </p:nvSpPr>
        <p:spPr>
          <a:xfrm>
            <a:off x="4247935" y="939828"/>
            <a:ext cx="902811" cy="523220"/>
          </a:xfrm>
          <a:prstGeom prst="rect">
            <a:avLst/>
          </a:prstGeom>
        </p:spPr>
        <p:txBody>
          <a:bodyPr wrap="none">
            <a:spAutoFit/>
          </a:bodyPr>
          <a:lstStyle/>
          <a:p>
            <a:r>
              <a:rPr lang="zh-CN" altLang="en-US" sz="2800" dirty="0" smtClean="0">
                <a:solidFill>
                  <a:schemeClr val="bg2"/>
                </a:solidFill>
              </a:rPr>
              <a:t>指南</a:t>
            </a:r>
            <a:endParaRPr lang="zh-CN" altLang="en-US" sz="2800" dirty="0">
              <a:solidFill>
                <a:schemeClr val="bg2"/>
              </a:solidFill>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2"/>
          <a:stretch>
            <a:fillRect/>
          </a:stretch>
        </p:blipFill>
        <p:spPr>
          <a:xfrm>
            <a:off x="6806955" y="1972900"/>
            <a:ext cx="13011162" cy="4826099"/>
          </a:xfrm>
          <a:prstGeom prst="rect">
            <a:avLst/>
          </a:prstGeom>
        </p:spPr>
      </p:pic>
      <p:sp>
        <p:nvSpPr>
          <p:cNvPr id="184" name="矩形"/>
          <p:cNvSpPr/>
          <p:nvPr/>
        </p:nvSpPr>
        <p:spPr>
          <a:xfrm>
            <a:off x="-2817" y="466418"/>
            <a:ext cx="1501211" cy="1086599"/>
          </a:xfrm>
          <a:prstGeom prst="rect">
            <a:avLst/>
          </a:prstGeom>
          <a:solidFill>
            <a:srgbClr val="017EF9"/>
          </a:solidFill>
          <a:ln w="12700">
            <a:miter lim="400000"/>
          </a:ln>
        </p:spPr>
        <p:txBody>
          <a:bodyPr lIns="53577" tIns="53577" rIns="53577" bIns="53577" anchor="ctr"/>
          <a:lstStyle/>
          <a:p>
            <a:pPr>
              <a:defRPr sz="2800">
                <a:solidFill>
                  <a:srgbClr val="FFFFFF"/>
                </a:solidFill>
              </a:defRPr>
            </a:pPr>
            <a:endParaRPr/>
          </a:p>
        </p:txBody>
      </p:sp>
      <p:sp>
        <p:nvSpPr>
          <p:cNvPr id="185" name="02."/>
          <p:cNvSpPr txBox="1"/>
          <p:nvPr/>
        </p:nvSpPr>
        <p:spPr>
          <a:xfrm>
            <a:off x="317146" y="632451"/>
            <a:ext cx="920923" cy="7545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4200" b="1">
                <a:solidFill>
                  <a:srgbClr val="FFFFFF"/>
                </a:solidFill>
                <a:latin typeface="+mj-lt"/>
                <a:ea typeface="+mj-ea"/>
                <a:cs typeface="+mj-cs"/>
                <a:sym typeface="Helvetica Neue"/>
              </a:defRPr>
            </a:lvl1pPr>
          </a:lstStyle>
          <a:p>
            <a:r>
              <a:rPr smtClean="0"/>
              <a:t>0</a:t>
            </a:r>
            <a:r>
              <a:rPr lang="en-US" smtClean="0"/>
              <a:t>2</a:t>
            </a:r>
            <a:r>
              <a:rPr smtClean="0"/>
              <a:t>.</a:t>
            </a:r>
            <a:endParaRPr dirty="0"/>
          </a:p>
        </p:txBody>
      </p:sp>
      <p:pic>
        <p:nvPicPr>
          <p:cNvPr id="186" name="H3C标志+中文口号-红灰.png" descr="H3C标志+中文口号-红灰.png"/>
          <p:cNvPicPr>
            <a:picLocks noChangeAspect="1"/>
          </p:cNvPicPr>
          <p:nvPr/>
        </p:nvPicPr>
        <p:blipFill>
          <a:blip r:embed="rId3">
            <a:extLst/>
          </a:blip>
          <a:stretch>
            <a:fillRect/>
          </a:stretch>
        </p:blipFill>
        <p:spPr>
          <a:xfrm>
            <a:off x="21985301" y="906468"/>
            <a:ext cx="1524002" cy="646549"/>
          </a:xfrm>
          <a:prstGeom prst="rect">
            <a:avLst/>
          </a:prstGeom>
          <a:ln w="12700">
            <a:miter lim="400000"/>
          </a:ln>
        </p:spPr>
      </p:pic>
      <p:sp>
        <p:nvSpPr>
          <p:cNvPr id="46" name="1、左右布局，灵活性强，UI的限制小；…"/>
          <p:cNvSpPr txBox="1"/>
          <p:nvPr/>
        </p:nvSpPr>
        <p:spPr>
          <a:xfrm>
            <a:off x="1803516" y="3627629"/>
            <a:ext cx="13526218" cy="54734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577" tIns="53577" rIns="53577" bIns="53577" anchor="ctr">
            <a:spAutoFit/>
          </a:bodyPr>
          <a:lstStyle/>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sz="2000" dirty="0" smtClean="0"/>
              <a:t>1、</a:t>
            </a:r>
            <a:r>
              <a:rPr lang="en-US" altLang="zh-CN" sz="2000" dirty="0" smtClean="0">
                <a:sym typeface="PingFang SC Regular"/>
              </a:rPr>
              <a:t>Layout </a:t>
            </a:r>
            <a:r>
              <a:rPr lang="zh-CN" altLang="en-US" sz="2000" dirty="0" smtClean="0">
                <a:sym typeface="PingFang SC Regular"/>
              </a:rPr>
              <a:t>布局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sz="2000" dirty="0" smtClean="0"/>
              <a:t>2、</a:t>
            </a:r>
            <a:r>
              <a:rPr lang="en-US" altLang="zh-CN" sz="2000" dirty="0"/>
              <a:t>Color </a:t>
            </a:r>
            <a:r>
              <a:rPr lang="zh-CN" altLang="en-US" sz="2000" dirty="0" smtClean="0"/>
              <a:t>色彩  </a:t>
            </a:r>
            <a:endParaRPr lang="en-US" altLang="zh-CN" sz="2000" dirty="0" smtClean="0"/>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t>3</a:t>
            </a:r>
            <a:r>
              <a:rPr lang="zh-CN" altLang="en-US" sz="2000" dirty="0" smtClean="0"/>
              <a:t>、</a:t>
            </a:r>
            <a:r>
              <a:rPr lang="en-US" altLang="zh-CN" sz="2000" dirty="0" smtClean="0">
                <a:sym typeface="PingFang SC Regular"/>
              </a:rPr>
              <a:t>Font </a:t>
            </a:r>
            <a:r>
              <a:rPr lang="zh-CN" altLang="en-US" sz="2000" dirty="0" smtClean="0">
                <a:sym typeface="PingFang SC Regular"/>
              </a:rPr>
              <a:t>字体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4</a:t>
            </a:r>
            <a:r>
              <a:rPr lang="zh-CN" altLang="en-US" sz="2000" dirty="0" smtClean="0">
                <a:sym typeface="PingFang SC Regular"/>
              </a:rPr>
              <a:t>、</a:t>
            </a:r>
            <a:r>
              <a:rPr lang="en-US" altLang="zh-CN" sz="2000" dirty="0">
                <a:sym typeface="PingFang SC Regular"/>
              </a:rPr>
              <a:t>Border </a:t>
            </a:r>
            <a:r>
              <a:rPr lang="zh-CN" altLang="en-US" sz="2000" dirty="0" smtClean="0">
                <a:sym typeface="PingFang SC Regular"/>
              </a:rPr>
              <a:t>边框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5</a:t>
            </a:r>
            <a:r>
              <a:rPr lang="zh-CN" altLang="en-US" sz="2000" dirty="0" smtClean="0">
                <a:sym typeface="PingFang SC Regular"/>
              </a:rPr>
              <a:t>、</a:t>
            </a:r>
            <a:r>
              <a:rPr lang="en-US" altLang="zh-CN" sz="2000" dirty="0">
                <a:sym typeface="PingFang SC Regular"/>
              </a:rPr>
              <a:t>Icon </a:t>
            </a:r>
            <a:r>
              <a:rPr lang="zh-CN" altLang="en-US" sz="2000" dirty="0" smtClean="0">
                <a:sym typeface="PingFang SC Regular"/>
              </a:rPr>
              <a:t>图标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6</a:t>
            </a:r>
            <a:r>
              <a:rPr lang="zh-CN" altLang="en-US" sz="2000" dirty="0" smtClean="0">
                <a:sym typeface="PingFang SC Regular"/>
              </a:rPr>
              <a:t>、</a:t>
            </a:r>
            <a:r>
              <a:rPr lang="en-US" altLang="zh-CN" sz="2000" dirty="0">
                <a:sym typeface="PingFang SC Regular"/>
              </a:rPr>
              <a:t>Button </a:t>
            </a:r>
            <a:r>
              <a:rPr lang="zh-CN" altLang="en-US" sz="2000" dirty="0" smtClean="0">
                <a:sym typeface="PingFang SC Regular"/>
              </a:rPr>
              <a:t>按钮</a:t>
            </a:r>
          </a:p>
        </p:txBody>
      </p:sp>
      <p:sp>
        <p:nvSpPr>
          <p:cNvPr id="47" name="布局框架"/>
          <p:cNvSpPr txBox="1"/>
          <p:nvPr/>
        </p:nvSpPr>
        <p:spPr>
          <a:xfrm>
            <a:off x="1803516" y="2470075"/>
            <a:ext cx="1544491" cy="749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defTabSz="457200">
              <a:lnSpc>
                <a:spcPts val="5000"/>
              </a:lnSpc>
              <a:defRPr sz="2800">
                <a:latin typeface="PingFang SC Medium"/>
                <a:ea typeface="PingFang SC Medium"/>
                <a:cs typeface="PingFang SC Medium"/>
                <a:sym typeface="PingFang SC Medium"/>
              </a:defRPr>
            </a:lvl1pPr>
          </a:lstStyle>
          <a:p>
            <a:r>
              <a:rPr lang="zh-CN" altLang="en-US" dirty="0" smtClean="0"/>
              <a:t>通用类：</a:t>
            </a:r>
            <a:endParaRPr dirty="0"/>
          </a:p>
        </p:txBody>
      </p:sp>
      <p:sp>
        <p:nvSpPr>
          <p:cNvPr id="4" name="矩形 3"/>
          <p:cNvSpPr/>
          <p:nvPr/>
        </p:nvSpPr>
        <p:spPr>
          <a:xfrm>
            <a:off x="6843256" y="6228267"/>
            <a:ext cx="13135521" cy="586596"/>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69" name="文本框 68"/>
          <p:cNvSpPr txBox="1"/>
          <p:nvPr/>
        </p:nvSpPr>
        <p:spPr>
          <a:xfrm>
            <a:off x="20369474" y="6313576"/>
            <a:ext cx="1903564" cy="4159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FF0000"/>
                </a:solidFill>
                <a:effectLst/>
                <a:uFillTx/>
                <a:sym typeface="Helvetica Neue Medium"/>
              </a:rPr>
              <a:t>可展开查看代码</a:t>
            </a:r>
            <a:endParaRPr kumimoji="0" lang="zh-CN" altLang="en-US" sz="2000" b="0" i="0" u="none" strike="noStrike" cap="none" spc="0" normalizeH="0" baseline="0" dirty="0">
              <a:ln>
                <a:noFill/>
              </a:ln>
              <a:solidFill>
                <a:srgbClr val="FF0000"/>
              </a:solidFill>
              <a:effectLst/>
              <a:uFillTx/>
              <a:sym typeface="Helvetica Neue Medium"/>
            </a:endParaRPr>
          </a:p>
        </p:txBody>
      </p:sp>
      <p:pic>
        <p:nvPicPr>
          <p:cNvPr id="10" name="图片 9"/>
          <p:cNvPicPr>
            <a:picLocks noChangeAspect="1"/>
          </p:cNvPicPr>
          <p:nvPr/>
        </p:nvPicPr>
        <p:blipFill>
          <a:blip r:embed="rId4"/>
          <a:stretch>
            <a:fillRect/>
          </a:stretch>
        </p:blipFill>
        <p:spPr>
          <a:xfrm>
            <a:off x="6984864" y="7324291"/>
            <a:ext cx="12993913" cy="4896533"/>
          </a:xfrm>
          <a:prstGeom prst="rect">
            <a:avLst/>
          </a:prstGeom>
        </p:spPr>
      </p:pic>
      <p:sp>
        <p:nvSpPr>
          <p:cNvPr id="11" name="矩形 10"/>
          <p:cNvSpPr/>
          <p:nvPr/>
        </p:nvSpPr>
        <p:spPr>
          <a:xfrm>
            <a:off x="6984864" y="7324291"/>
            <a:ext cx="11975996" cy="767286"/>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2" name="矩形 11"/>
          <p:cNvSpPr/>
          <p:nvPr/>
        </p:nvSpPr>
        <p:spPr>
          <a:xfrm>
            <a:off x="6984864" y="8229600"/>
            <a:ext cx="11975996" cy="3991224"/>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78" name="文本框 77"/>
          <p:cNvSpPr txBox="1"/>
          <p:nvPr/>
        </p:nvSpPr>
        <p:spPr>
          <a:xfrm>
            <a:off x="5313621" y="7499945"/>
            <a:ext cx="1134122" cy="4159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lang="zh-CN" altLang="en-US" sz="2000" dirty="0" smtClean="0">
                <a:solidFill>
                  <a:srgbClr val="FF0000"/>
                </a:solidFill>
              </a:rPr>
              <a:t>使用</a:t>
            </a:r>
            <a:r>
              <a:rPr kumimoji="0" lang="zh-CN" altLang="en-US" sz="2000" b="0" i="0" u="none" strike="noStrike" cap="none" spc="0" normalizeH="0" baseline="0" dirty="0" smtClean="0">
                <a:ln>
                  <a:noFill/>
                </a:ln>
                <a:solidFill>
                  <a:srgbClr val="FF0000"/>
                </a:solidFill>
                <a:effectLst/>
                <a:uFillTx/>
                <a:sym typeface="Helvetica Neue Medium"/>
              </a:rPr>
              <a:t>说明</a:t>
            </a:r>
            <a:endParaRPr kumimoji="0" lang="zh-CN" altLang="en-US" sz="2000" b="0" i="0" u="none" strike="noStrike" cap="none" spc="0" normalizeH="0" baseline="0" dirty="0">
              <a:ln>
                <a:noFill/>
              </a:ln>
              <a:solidFill>
                <a:srgbClr val="FF0000"/>
              </a:solidFill>
              <a:effectLst/>
              <a:uFillTx/>
              <a:sym typeface="Helvetica Neue Medium"/>
            </a:endParaRPr>
          </a:p>
        </p:txBody>
      </p:sp>
      <p:sp>
        <p:nvSpPr>
          <p:cNvPr id="81" name="文本框 80"/>
          <p:cNvSpPr txBox="1"/>
          <p:nvPr/>
        </p:nvSpPr>
        <p:spPr>
          <a:xfrm>
            <a:off x="5313621" y="8324074"/>
            <a:ext cx="1134122" cy="4159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lang="en-US" altLang="zh-CN" sz="2000" dirty="0" smtClean="0">
                <a:solidFill>
                  <a:srgbClr val="FF0000"/>
                </a:solidFill>
              </a:rPr>
              <a:t>demo</a:t>
            </a:r>
            <a:r>
              <a:rPr lang="zh-CN" altLang="en-US" sz="2000" dirty="0" smtClean="0">
                <a:solidFill>
                  <a:srgbClr val="FF0000"/>
                </a:solidFill>
              </a:rPr>
              <a:t>代码</a:t>
            </a:r>
            <a:endParaRPr kumimoji="0" lang="zh-CN" altLang="en-US" sz="2000" b="0" i="0" u="none" strike="noStrike" cap="none" spc="0" normalizeH="0" baseline="0" dirty="0">
              <a:ln>
                <a:noFill/>
              </a:ln>
              <a:solidFill>
                <a:srgbClr val="FF0000"/>
              </a:solidFill>
              <a:effectLst/>
              <a:uFillTx/>
              <a:sym typeface="Helvetica Neue Medium"/>
            </a:endParaRPr>
          </a:p>
        </p:txBody>
      </p:sp>
      <p:sp>
        <p:nvSpPr>
          <p:cNvPr id="82" name="文本框 81"/>
          <p:cNvSpPr txBox="1"/>
          <p:nvPr/>
        </p:nvSpPr>
        <p:spPr>
          <a:xfrm>
            <a:off x="20338216" y="8116085"/>
            <a:ext cx="1647084" cy="4159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lang="zh-CN" altLang="en-US" sz="2000" dirty="0">
                <a:solidFill>
                  <a:srgbClr val="FF0000"/>
                </a:solidFill>
              </a:rPr>
              <a:t>一键</a:t>
            </a:r>
            <a:r>
              <a:rPr lang="zh-CN" altLang="en-US" sz="2000" dirty="0" smtClean="0">
                <a:solidFill>
                  <a:srgbClr val="FF0000"/>
                </a:solidFill>
              </a:rPr>
              <a:t>复制代码</a:t>
            </a:r>
            <a:endParaRPr kumimoji="0" lang="zh-CN" altLang="en-US" sz="2000" b="0" i="0" u="none" strike="noStrike" cap="none" spc="0" normalizeH="0" baseline="0" dirty="0">
              <a:ln>
                <a:noFill/>
              </a:ln>
              <a:solidFill>
                <a:srgbClr val="FF0000"/>
              </a:solidFill>
              <a:effectLst/>
              <a:uFillTx/>
              <a:sym typeface="Helvetica Neue Medium"/>
            </a:endParaRPr>
          </a:p>
        </p:txBody>
      </p:sp>
      <p:sp>
        <p:nvSpPr>
          <p:cNvPr id="15" name="矩形 14"/>
          <p:cNvSpPr/>
          <p:nvPr/>
        </p:nvSpPr>
        <p:spPr>
          <a:xfrm>
            <a:off x="19150642" y="7707934"/>
            <a:ext cx="828135" cy="1032117"/>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6" name="矩形 15"/>
          <p:cNvSpPr/>
          <p:nvPr/>
        </p:nvSpPr>
        <p:spPr>
          <a:xfrm>
            <a:off x="6843256" y="7194430"/>
            <a:ext cx="13256291" cy="5417389"/>
          </a:xfrm>
          <a:prstGeom prst="rect">
            <a:avLst/>
          </a:prstGeom>
          <a:no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7" name="矩形 16"/>
          <p:cNvSpPr/>
          <p:nvPr/>
        </p:nvSpPr>
        <p:spPr>
          <a:xfrm>
            <a:off x="6849375" y="2383810"/>
            <a:ext cx="13129402" cy="3766786"/>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87" name="文本框 86"/>
          <p:cNvSpPr txBox="1"/>
          <p:nvPr/>
        </p:nvSpPr>
        <p:spPr>
          <a:xfrm>
            <a:off x="20369474" y="4177960"/>
            <a:ext cx="1134122" cy="4159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3577" tIns="53577" rIns="53577" bIns="53577"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lang="en-US" altLang="zh-CN" sz="2000" dirty="0" smtClean="0">
                <a:solidFill>
                  <a:srgbClr val="FF0000"/>
                </a:solidFill>
              </a:rPr>
              <a:t>demo</a:t>
            </a:r>
            <a:r>
              <a:rPr lang="zh-CN" altLang="en-US" sz="2000" dirty="0" smtClean="0">
                <a:solidFill>
                  <a:srgbClr val="FF0000"/>
                </a:solidFill>
              </a:rPr>
              <a:t>样式</a:t>
            </a:r>
            <a:endParaRPr kumimoji="0" lang="zh-CN" altLang="en-US" sz="2000" b="0" i="0" u="none" strike="noStrike" cap="none" spc="0" normalizeH="0" baseline="0" dirty="0">
              <a:ln>
                <a:noFill/>
              </a:ln>
              <a:solidFill>
                <a:srgbClr val="FF0000"/>
              </a:solidFill>
              <a:effectLst/>
              <a:uFillTx/>
              <a:sym typeface="Helvetica Neue Medium"/>
            </a:endParaRPr>
          </a:p>
        </p:txBody>
      </p:sp>
      <p:cxnSp>
        <p:nvCxnSpPr>
          <p:cNvPr id="22" name="直接箭头连接符 21"/>
          <p:cNvCxnSpPr/>
          <p:nvPr/>
        </p:nvCxnSpPr>
        <p:spPr>
          <a:xfrm>
            <a:off x="19564709" y="6521564"/>
            <a:ext cx="773507" cy="0"/>
          </a:xfrm>
          <a:prstGeom prst="straightConnector1">
            <a:avLst/>
          </a:prstGeom>
          <a:noFill/>
          <a:ln w="25400" cap="flat">
            <a:solidFill>
              <a:srgbClr val="FF0000"/>
            </a:solidFill>
            <a:prstDash val="solid"/>
            <a:round/>
            <a:tailEnd type="triangle"/>
          </a:ln>
          <a:effectLst/>
          <a:sp3d/>
        </p:spPr>
        <p:style>
          <a:lnRef idx="0">
            <a:scrgbClr r="0" g="0" b="0"/>
          </a:lnRef>
          <a:fillRef idx="0">
            <a:scrgbClr r="0" g="0" b="0"/>
          </a:fillRef>
          <a:effectRef idx="0">
            <a:scrgbClr r="0" g="0" b="0"/>
          </a:effectRef>
          <a:fontRef idx="none"/>
        </p:style>
      </p:cxnSp>
      <p:cxnSp>
        <p:nvCxnSpPr>
          <p:cNvPr id="24" name="直接箭头连接符 23"/>
          <p:cNvCxnSpPr/>
          <p:nvPr/>
        </p:nvCxnSpPr>
        <p:spPr>
          <a:xfrm flipH="1">
            <a:off x="6551261" y="7707934"/>
            <a:ext cx="625917" cy="0"/>
          </a:xfrm>
          <a:prstGeom prst="straightConnector1">
            <a:avLst/>
          </a:prstGeom>
          <a:noFill/>
          <a:ln w="25400" cap="flat">
            <a:solidFill>
              <a:srgbClr val="FF0000"/>
            </a:solidFill>
            <a:prstDash val="solid"/>
            <a:round/>
            <a:tailEnd type="triangle"/>
          </a:ln>
          <a:effectLst/>
          <a:sp3d/>
        </p:spPr>
        <p:style>
          <a:lnRef idx="0">
            <a:scrgbClr r="0" g="0" b="0"/>
          </a:lnRef>
          <a:fillRef idx="0">
            <a:scrgbClr r="0" g="0" b="0"/>
          </a:fillRef>
          <a:effectRef idx="0">
            <a:scrgbClr r="0" g="0" b="0"/>
          </a:effectRef>
          <a:fontRef idx="none"/>
        </p:style>
      </p:cxnSp>
      <p:cxnSp>
        <p:nvCxnSpPr>
          <p:cNvPr id="26" name="直接箭头连接符 25"/>
          <p:cNvCxnSpPr/>
          <p:nvPr/>
        </p:nvCxnSpPr>
        <p:spPr>
          <a:xfrm flipH="1">
            <a:off x="6551261" y="8532062"/>
            <a:ext cx="608664" cy="0"/>
          </a:xfrm>
          <a:prstGeom prst="straightConnector1">
            <a:avLst/>
          </a:prstGeom>
          <a:noFill/>
          <a:ln w="25400" cap="flat">
            <a:solidFill>
              <a:srgbClr val="FF0000"/>
            </a:solidFill>
            <a:prstDash val="solid"/>
            <a:round/>
            <a:tailEnd type="triangle"/>
          </a:ln>
          <a:effectLst/>
          <a:sp3d/>
        </p:spPr>
        <p:style>
          <a:lnRef idx="0">
            <a:scrgbClr r="0" g="0" b="0"/>
          </a:lnRef>
          <a:fillRef idx="0">
            <a:scrgbClr r="0" g="0" b="0"/>
          </a:fillRef>
          <a:effectRef idx="0">
            <a:scrgbClr r="0" g="0" b="0"/>
          </a:effectRef>
          <a:fontRef idx="none"/>
        </p:style>
      </p:cxnSp>
      <p:sp>
        <p:nvSpPr>
          <p:cNvPr id="27" name="页面框架"/>
          <p:cNvSpPr txBox="1"/>
          <p:nvPr/>
        </p:nvSpPr>
        <p:spPr>
          <a:xfrm>
            <a:off x="1803516" y="837165"/>
            <a:ext cx="1961272" cy="6621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3600" b="1">
                <a:latin typeface="+mj-lt"/>
                <a:ea typeface="+mj-ea"/>
                <a:cs typeface="+mj-cs"/>
                <a:sym typeface="Helvetica Neue"/>
              </a:defRPr>
            </a:lvl1pPr>
          </a:lstStyle>
          <a:p>
            <a:r>
              <a:rPr lang="zh-CN" altLang="en-US" dirty="0"/>
              <a:t>站点介绍</a:t>
            </a:r>
            <a:endParaRPr lang="zh-CN" altLang="en-US" dirty="0">
              <a:solidFill>
                <a:schemeClr val="bg2"/>
              </a:solidFill>
            </a:endParaRPr>
          </a:p>
        </p:txBody>
      </p:sp>
      <p:sp>
        <p:nvSpPr>
          <p:cNvPr id="28" name="矩形 27"/>
          <p:cNvSpPr/>
          <p:nvPr/>
        </p:nvSpPr>
        <p:spPr>
          <a:xfrm>
            <a:off x="4247933" y="939828"/>
            <a:ext cx="902812" cy="523220"/>
          </a:xfrm>
          <a:prstGeom prst="rect">
            <a:avLst/>
          </a:prstGeom>
        </p:spPr>
        <p:txBody>
          <a:bodyPr wrap="none">
            <a:spAutoFit/>
          </a:bodyPr>
          <a:lstStyle/>
          <a:p>
            <a:r>
              <a:rPr lang="zh-CN" altLang="en-US" sz="2800" dirty="0">
                <a:solidFill>
                  <a:schemeClr val="bg2"/>
                </a:solidFill>
              </a:rPr>
              <a:t>组件</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矩形"/>
          <p:cNvSpPr/>
          <p:nvPr/>
        </p:nvSpPr>
        <p:spPr>
          <a:xfrm>
            <a:off x="-2817" y="466418"/>
            <a:ext cx="1501211" cy="1086599"/>
          </a:xfrm>
          <a:prstGeom prst="rect">
            <a:avLst/>
          </a:prstGeom>
          <a:solidFill>
            <a:srgbClr val="017EF9"/>
          </a:solidFill>
          <a:ln w="12700">
            <a:miter lim="400000"/>
          </a:ln>
        </p:spPr>
        <p:txBody>
          <a:bodyPr lIns="53577" tIns="53577" rIns="53577" bIns="53577" anchor="ctr"/>
          <a:lstStyle/>
          <a:p>
            <a:pPr>
              <a:defRPr sz="2800">
                <a:solidFill>
                  <a:srgbClr val="FFFFFF"/>
                </a:solidFill>
              </a:defRPr>
            </a:pPr>
            <a:endParaRPr/>
          </a:p>
        </p:txBody>
      </p:sp>
      <p:sp>
        <p:nvSpPr>
          <p:cNvPr id="185" name="02."/>
          <p:cNvSpPr txBox="1"/>
          <p:nvPr/>
        </p:nvSpPr>
        <p:spPr>
          <a:xfrm>
            <a:off x="317146" y="640024"/>
            <a:ext cx="861283" cy="7393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4200" b="1">
                <a:solidFill>
                  <a:srgbClr val="FFFFFF"/>
                </a:solidFill>
                <a:latin typeface="+mj-lt"/>
                <a:ea typeface="+mj-ea"/>
                <a:cs typeface="+mj-cs"/>
                <a:sym typeface="Helvetica Neue"/>
              </a:defRPr>
            </a:lvl1pPr>
          </a:lstStyle>
          <a:p>
            <a:r>
              <a:t>02.</a:t>
            </a:r>
          </a:p>
        </p:txBody>
      </p:sp>
      <p:pic>
        <p:nvPicPr>
          <p:cNvPr id="186" name="H3C标志+中文口号-红灰.png" descr="H3C标志+中文口号-红灰.png"/>
          <p:cNvPicPr>
            <a:picLocks noChangeAspect="1"/>
          </p:cNvPicPr>
          <p:nvPr/>
        </p:nvPicPr>
        <p:blipFill>
          <a:blip r:embed="rId2">
            <a:extLst/>
          </a:blip>
          <a:stretch>
            <a:fillRect/>
          </a:stretch>
        </p:blipFill>
        <p:spPr>
          <a:xfrm>
            <a:off x="21985301" y="906468"/>
            <a:ext cx="1524002" cy="646549"/>
          </a:xfrm>
          <a:prstGeom prst="rect">
            <a:avLst/>
          </a:prstGeom>
          <a:ln w="12700">
            <a:miter lim="400000"/>
          </a:ln>
        </p:spPr>
      </p:pic>
      <p:sp>
        <p:nvSpPr>
          <p:cNvPr id="46" name="1、左右布局，灵活性强，UI的限制小；…"/>
          <p:cNvSpPr txBox="1"/>
          <p:nvPr/>
        </p:nvSpPr>
        <p:spPr>
          <a:xfrm>
            <a:off x="1803516" y="3627629"/>
            <a:ext cx="13526218" cy="54734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577" tIns="53577" rIns="53577" bIns="53577" anchor="ctr">
            <a:spAutoFit/>
          </a:bodyPr>
          <a:lstStyle/>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sz="2000" dirty="0" smtClean="0"/>
              <a:t>1、</a:t>
            </a:r>
            <a:r>
              <a:rPr lang="en-US" altLang="zh-CN" sz="2000" dirty="0" smtClean="0">
                <a:sym typeface="PingFang SC Regular"/>
              </a:rPr>
              <a:t>Layout </a:t>
            </a:r>
            <a:r>
              <a:rPr lang="zh-CN" altLang="en-US" sz="2000" dirty="0" smtClean="0">
                <a:sym typeface="PingFang SC Regular"/>
              </a:rPr>
              <a:t>布局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sz="2000" dirty="0" smtClean="0"/>
              <a:t>2、</a:t>
            </a:r>
            <a:r>
              <a:rPr lang="en-US" altLang="zh-CN" sz="2000" dirty="0"/>
              <a:t>Color </a:t>
            </a:r>
            <a:r>
              <a:rPr lang="zh-CN" altLang="en-US" sz="2000" dirty="0" smtClean="0"/>
              <a:t>色彩  </a:t>
            </a:r>
            <a:endParaRPr lang="en-US" altLang="zh-CN" sz="2000" dirty="0" smtClean="0"/>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t>3</a:t>
            </a:r>
            <a:r>
              <a:rPr lang="zh-CN" altLang="en-US" sz="2000" dirty="0" smtClean="0"/>
              <a:t>、</a:t>
            </a:r>
            <a:r>
              <a:rPr lang="en-US" altLang="zh-CN" sz="2000" dirty="0" smtClean="0">
                <a:sym typeface="PingFang SC Regular"/>
              </a:rPr>
              <a:t>Font </a:t>
            </a:r>
            <a:r>
              <a:rPr lang="zh-CN" altLang="en-US" sz="2000" dirty="0" smtClean="0">
                <a:sym typeface="PingFang SC Regular"/>
              </a:rPr>
              <a:t>字体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4</a:t>
            </a:r>
            <a:r>
              <a:rPr lang="zh-CN" altLang="en-US" sz="2000" dirty="0" smtClean="0">
                <a:sym typeface="PingFang SC Regular"/>
              </a:rPr>
              <a:t>、</a:t>
            </a:r>
            <a:r>
              <a:rPr lang="en-US" altLang="zh-CN" sz="2000" dirty="0">
                <a:sym typeface="PingFang SC Regular"/>
              </a:rPr>
              <a:t>Border </a:t>
            </a:r>
            <a:r>
              <a:rPr lang="zh-CN" altLang="en-US" sz="2000" dirty="0" smtClean="0">
                <a:sym typeface="PingFang SC Regular"/>
              </a:rPr>
              <a:t>边框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5</a:t>
            </a:r>
            <a:r>
              <a:rPr lang="zh-CN" altLang="en-US" sz="2000" dirty="0" smtClean="0">
                <a:sym typeface="PingFang SC Regular"/>
              </a:rPr>
              <a:t>、</a:t>
            </a:r>
            <a:r>
              <a:rPr lang="en-US" altLang="zh-CN" sz="2000" dirty="0">
                <a:sym typeface="PingFang SC Regular"/>
              </a:rPr>
              <a:t>Icon </a:t>
            </a:r>
            <a:r>
              <a:rPr lang="zh-CN" altLang="en-US" sz="2000" dirty="0" smtClean="0">
                <a:sym typeface="PingFang SC Regular"/>
              </a:rPr>
              <a:t>图标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6</a:t>
            </a:r>
            <a:r>
              <a:rPr lang="zh-CN" altLang="en-US" sz="2000" dirty="0" smtClean="0">
                <a:sym typeface="PingFang SC Regular"/>
              </a:rPr>
              <a:t>、</a:t>
            </a:r>
            <a:r>
              <a:rPr lang="en-US" altLang="zh-CN" sz="2000" dirty="0">
                <a:sym typeface="PingFang SC Regular"/>
              </a:rPr>
              <a:t>Button </a:t>
            </a:r>
            <a:r>
              <a:rPr lang="zh-CN" altLang="en-US" sz="2000" dirty="0" smtClean="0">
                <a:sym typeface="PingFang SC Regular"/>
              </a:rPr>
              <a:t>按钮</a:t>
            </a:r>
          </a:p>
        </p:txBody>
      </p:sp>
      <p:sp>
        <p:nvSpPr>
          <p:cNvPr id="47" name="布局框架"/>
          <p:cNvSpPr txBox="1"/>
          <p:nvPr/>
        </p:nvSpPr>
        <p:spPr>
          <a:xfrm>
            <a:off x="1803516" y="2470075"/>
            <a:ext cx="1544491" cy="749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defTabSz="457200">
              <a:lnSpc>
                <a:spcPts val="5000"/>
              </a:lnSpc>
              <a:defRPr sz="2800">
                <a:latin typeface="PingFang SC Medium"/>
                <a:ea typeface="PingFang SC Medium"/>
                <a:cs typeface="PingFang SC Medium"/>
                <a:sym typeface="PingFang SC Medium"/>
              </a:defRPr>
            </a:lvl1pPr>
          </a:lstStyle>
          <a:p>
            <a:r>
              <a:rPr lang="zh-CN" altLang="en-US" dirty="0" smtClean="0"/>
              <a:t>通用类：</a:t>
            </a:r>
            <a:endParaRPr dirty="0"/>
          </a:p>
        </p:txBody>
      </p:sp>
      <p:pic>
        <p:nvPicPr>
          <p:cNvPr id="2" name="图片 1"/>
          <p:cNvPicPr>
            <a:picLocks noChangeAspect="1"/>
          </p:cNvPicPr>
          <p:nvPr/>
        </p:nvPicPr>
        <p:blipFill>
          <a:blip r:embed="rId3"/>
          <a:stretch>
            <a:fillRect/>
          </a:stretch>
        </p:blipFill>
        <p:spPr>
          <a:xfrm>
            <a:off x="7048377" y="2573918"/>
            <a:ext cx="7754551" cy="3427321"/>
          </a:xfrm>
          <a:prstGeom prst="rect">
            <a:avLst/>
          </a:prstGeom>
        </p:spPr>
      </p:pic>
      <p:pic>
        <p:nvPicPr>
          <p:cNvPr id="3" name="图片 2"/>
          <p:cNvPicPr>
            <a:picLocks noChangeAspect="1"/>
          </p:cNvPicPr>
          <p:nvPr/>
        </p:nvPicPr>
        <p:blipFill>
          <a:blip r:embed="rId4"/>
          <a:stretch>
            <a:fillRect/>
          </a:stretch>
        </p:blipFill>
        <p:spPr>
          <a:xfrm>
            <a:off x="7048377" y="6634439"/>
            <a:ext cx="7099046" cy="2349743"/>
          </a:xfrm>
          <a:prstGeom prst="rect">
            <a:avLst/>
          </a:prstGeom>
        </p:spPr>
      </p:pic>
      <p:pic>
        <p:nvPicPr>
          <p:cNvPr id="5" name="图片 4"/>
          <p:cNvPicPr>
            <a:picLocks noChangeAspect="1"/>
          </p:cNvPicPr>
          <p:nvPr/>
        </p:nvPicPr>
        <p:blipFill>
          <a:blip r:embed="rId5"/>
          <a:stretch>
            <a:fillRect/>
          </a:stretch>
        </p:blipFill>
        <p:spPr>
          <a:xfrm>
            <a:off x="15766759" y="2482803"/>
            <a:ext cx="7251050" cy="943923"/>
          </a:xfrm>
          <a:prstGeom prst="rect">
            <a:avLst/>
          </a:prstGeom>
        </p:spPr>
      </p:pic>
      <p:pic>
        <p:nvPicPr>
          <p:cNvPr id="6" name="图片 5"/>
          <p:cNvPicPr>
            <a:picLocks noChangeAspect="1"/>
          </p:cNvPicPr>
          <p:nvPr/>
        </p:nvPicPr>
        <p:blipFill>
          <a:blip r:embed="rId6"/>
          <a:stretch>
            <a:fillRect/>
          </a:stretch>
        </p:blipFill>
        <p:spPr>
          <a:xfrm>
            <a:off x="15766759" y="4092019"/>
            <a:ext cx="7211431" cy="2391109"/>
          </a:xfrm>
          <a:prstGeom prst="rect">
            <a:avLst/>
          </a:prstGeom>
        </p:spPr>
      </p:pic>
      <p:pic>
        <p:nvPicPr>
          <p:cNvPr id="7" name="图片 6"/>
          <p:cNvPicPr>
            <a:picLocks noChangeAspect="1"/>
          </p:cNvPicPr>
          <p:nvPr/>
        </p:nvPicPr>
        <p:blipFill>
          <a:blip r:embed="rId7"/>
          <a:stretch>
            <a:fillRect/>
          </a:stretch>
        </p:blipFill>
        <p:spPr>
          <a:xfrm>
            <a:off x="7048377" y="2546613"/>
            <a:ext cx="7099046" cy="1102900"/>
          </a:xfrm>
          <a:prstGeom prst="rect">
            <a:avLst/>
          </a:prstGeom>
        </p:spPr>
      </p:pic>
      <p:pic>
        <p:nvPicPr>
          <p:cNvPr id="8" name="图片 7"/>
          <p:cNvPicPr>
            <a:picLocks noChangeAspect="1"/>
          </p:cNvPicPr>
          <p:nvPr/>
        </p:nvPicPr>
        <p:blipFill>
          <a:blip r:embed="rId8"/>
          <a:stretch>
            <a:fillRect/>
          </a:stretch>
        </p:blipFill>
        <p:spPr>
          <a:xfrm>
            <a:off x="7048377" y="9235141"/>
            <a:ext cx="5925751" cy="3029645"/>
          </a:xfrm>
          <a:prstGeom prst="rect">
            <a:avLst/>
          </a:prstGeom>
        </p:spPr>
      </p:pic>
      <p:sp>
        <p:nvSpPr>
          <p:cNvPr id="15" name="页面框架"/>
          <p:cNvSpPr txBox="1"/>
          <p:nvPr/>
        </p:nvSpPr>
        <p:spPr>
          <a:xfrm>
            <a:off x="1803516" y="837165"/>
            <a:ext cx="1961272" cy="6621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3600" b="1">
                <a:latin typeface="+mj-lt"/>
                <a:ea typeface="+mj-ea"/>
                <a:cs typeface="+mj-cs"/>
                <a:sym typeface="Helvetica Neue"/>
              </a:defRPr>
            </a:lvl1pPr>
          </a:lstStyle>
          <a:p>
            <a:r>
              <a:rPr lang="zh-CN" altLang="en-US" dirty="0"/>
              <a:t>站点介绍</a:t>
            </a:r>
            <a:endParaRPr lang="zh-CN" altLang="en-US" dirty="0">
              <a:solidFill>
                <a:schemeClr val="bg2"/>
              </a:solidFill>
            </a:endParaRPr>
          </a:p>
        </p:txBody>
      </p:sp>
      <p:sp>
        <p:nvSpPr>
          <p:cNvPr id="16" name="矩形 15"/>
          <p:cNvSpPr/>
          <p:nvPr/>
        </p:nvSpPr>
        <p:spPr>
          <a:xfrm>
            <a:off x="4247933" y="939828"/>
            <a:ext cx="902812" cy="523220"/>
          </a:xfrm>
          <a:prstGeom prst="rect">
            <a:avLst/>
          </a:prstGeom>
        </p:spPr>
        <p:txBody>
          <a:bodyPr wrap="none">
            <a:spAutoFit/>
          </a:bodyPr>
          <a:lstStyle/>
          <a:p>
            <a:r>
              <a:rPr lang="zh-CN" altLang="en-US" sz="2800" dirty="0">
                <a:solidFill>
                  <a:schemeClr val="bg2"/>
                </a:solidFill>
              </a:rPr>
              <a:t>组件</a:t>
            </a:r>
          </a:p>
        </p:txBody>
      </p:sp>
    </p:spTree>
    <p:extLst>
      <p:ext uri="{BB962C8B-B14F-4D97-AF65-F5344CB8AC3E}">
        <p14:creationId xmlns:p14="http://schemas.microsoft.com/office/powerpoint/2010/main" val="328863086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2817" y="466418"/>
            <a:ext cx="1501211" cy="1086599"/>
          </a:xfrm>
          <a:prstGeom prst="rect">
            <a:avLst/>
          </a:prstGeom>
          <a:solidFill>
            <a:srgbClr val="017EF9"/>
          </a:solidFill>
          <a:ln w="12700">
            <a:miter lim="400000"/>
          </a:ln>
        </p:spPr>
        <p:txBody>
          <a:bodyPr lIns="53577" tIns="53577" rIns="53577" bIns="53577" anchor="ctr"/>
          <a:lstStyle/>
          <a:p>
            <a:pPr>
              <a:defRPr sz="2800">
                <a:solidFill>
                  <a:srgbClr val="FFFFFF"/>
                </a:solidFill>
              </a:defRPr>
            </a:pPr>
            <a:endParaRPr/>
          </a:p>
        </p:txBody>
      </p:sp>
      <p:sp>
        <p:nvSpPr>
          <p:cNvPr id="233" name="02."/>
          <p:cNvSpPr txBox="1"/>
          <p:nvPr/>
        </p:nvSpPr>
        <p:spPr>
          <a:xfrm>
            <a:off x="317146" y="640024"/>
            <a:ext cx="861283" cy="7393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4200" b="1">
                <a:solidFill>
                  <a:srgbClr val="FFFFFF"/>
                </a:solidFill>
                <a:latin typeface="+mj-lt"/>
                <a:ea typeface="+mj-ea"/>
                <a:cs typeface="+mj-cs"/>
                <a:sym typeface="Helvetica Neue"/>
              </a:defRPr>
            </a:lvl1pPr>
          </a:lstStyle>
          <a:p>
            <a:r>
              <a:t>02.</a:t>
            </a:r>
          </a:p>
        </p:txBody>
      </p:sp>
      <p:pic>
        <p:nvPicPr>
          <p:cNvPr id="234" name="H3C标志+中文口号-红灰.png" descr="H3C标志+中文口号-红灰.png"/>
          <p:cNvPicPr>
            <a:picLocks noChangeAspect="1"/>
          </p:cNvPicPr>
          <p:nvPr/>
        </p:nvPicPr>
        <p:blipFill>
          <a:blip r:embed="rId2">
            <a:extLst/>
          </a:blip>
          <a:stretch>
            <a:fillRect/>
          </a:stretch>
        </p:blipFill>
        <p:spPr>
          <a:xfrm>
            <a:off x="21985301" y="906468"/>
            <a:ext cx="1524002" cy="646549"/>
          </a:xfrm>
          <a:prstGeom prst="rect">
            <a:avLst/>
          </a:prstGeom>
          <a:ln w="12700">
            <a:miter lim="400000"/>
          </a:ln>
        </p:spPr>
      </p:pic>
      <p:sp>
        <p:nvSpPr>
          <p:cNvPr id="42" name="1、左右布局，灵活性强，UI的限制小；…"/>
          <p:cNvSpPr txBox="1"/>
          <p:nvPr/>
        </p:nvSpPr>
        <p:spPr>
          <a:xfrm>
            <a:off x="1800639" y="3474017"/>
            <a:ext cx="13526218" cy="35754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577" tIns="53577" rIns="53577" bIns="53577" anchor="ctr">
            <a:spAutoFit/>
          </a:bodyPr>
          <a:lstStyle/>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sz="2000" dirty="0" smtClean="0"/>
              <a:t>1、</a:t>
            </a:r>
            <a:r>
              <a:rPr lang="en-US" altLang="zh-CN" sz="2000" dirty="0" smtClean="0">
                <a:sym typeface="PingFang SC Regular"/>
              </a:rPr>
              <a:t>Table </a:t>
            </a:r>
            <a:r>
              <a:rPr lang="zh-CN" altLang="en-US" sz="2000" dirty="0" smtClean="0">
                <a:sym typeface="PingFang SC Regular"/>
              </a:rPr>
              <a:t>表格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sz="2000" dirty="0" smtClean="0"/>
              <a:t>2、</a:t>
            </a:r>
            <a:r>
              <a:rPr lang="en-US" altLang="zh-CN" sz="2000" dirty="0" smtClean="0">
                <a:sym typeface="PingFang SC Regular"/>
              </a:rPr>
              <a:t>Tree </a:t>
            </a:r>
            <a:r>
              <a:rPr lang="zh-CN" altLang="en-US" sz="2000" dirty="0" smtClean="0">
                <a:sym typeface="PingFang SC Regular"/>
              </a:rPr>
              <a:t>树形控件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t>3</a:t>
            </a:r>
            <a:r>
              <a:rPr lang="zh-CN" altLang="en-US" sz="2000" dirty="0" smtClean="0"/>
              <a:t>、</a:t>
            </a:r>
            <a:r>
              <a:rPr lang="en-US" altLang="zh-CN" sz="2000" dirty="0" smtClean="0">
                <a:sym typeface="PingFang SC Regular"/>
              </a:rPr>
              <a:t>Pagination </a:t>
            </a:r>
            <a:r>
              <a:rPr lang="zh-CN" altLang="en-US" sz="2000" dirty="0" smtClean="0">
                <a:sym typeface="PingFang SC Regular"/>
              </a:rPr>
              <a:t>分页  </a:t>
            </a:r>
            <a:endParaRPr lang="en-US" altLang="zh-CN" sz="2000" dirty="0" smtClean="0">
              <a:sym typeface="PingFang SC Regular"/>
            </a:endParaRPr>
          </a:p>
          <a:p>
            <a:pPr algn="l" defTabSz="642937">
              <a:lnSpc>
                <a:spcPct val="2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4</a:t>
            </a:r>
            <a:r>
              <a:rPr lang="zh-CN" altLang="en-US" sz="2000" dirty="0" smtClean="0">
                <a:sym typeface="PingFang SC Regular"/>
              </a:rPr>
              <a:t>、</a:t>
            </a:r>
            <a:r>
              <a:rPr lang="en-US" altLang="zh-CN" sz="2000" dirty="0" smtClean="0">
                <a:sym typeface="PingFang SC Regular"/>
              </a:rPr>
              <a:t>Badge </a:t>
            </a:r>
            <a:r>
              <a:rPr lang="zh-CN" altLang="en-US" sz="2000" dirty="0">
                <a:sym typeface="PingFang SC Regular"/>
              </a:rPr>
              <a:t>徽标</a:t>
            </a:r>
            <a:r>
              <a:rPr lang="zh-CN" altLang="en-US" sz="2000" dirty="0" smtClean="0">
                <a:sym typeface="PingFang SC Regular"/>
              </a:rPr>
              <a:t>数</a:t>
            </a:r>
            <a:endParaRPr lang="zh-CN" altLang="en-US" sz="2000" dirty="0">
              <a:sym typeface="PingFang SC Regular"/>
            </a:endParaRPr>
          </a:p>
        </p:txBody>
      </p:sp>
      <p:sp>
        <p:nvSpPr>
          <p:cNvPr id="43" name="布局框架"/>
          <p:cNvSpPr txBox="1"/>
          <p:nvPr/>
        </p:nvSpPr>
        <p:spPr>
          <a:xfrm>
            <a:off x="1800639" y="2517581"/>
            <a:ext cx="2262636" cy="749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defTabSz="457200">
              <a:lnSpc>
                <a:spcPts val="5000"/>
              </a:lnSpc>
              <a:defRPr sz="2800">
                <a:latin typeface="PingFang SC Medium"/>
                <a:ea typeface="PingFang SC Medium"/>
                <a:cs typeface="PingFang SC Medium"/>
                <a:sym typeface="PingFang SC Medium"/>
              </a:defRPr>
            </a:lvl1pPr>
          </a:lstStyle>
          <a:p>
            <a:r>
              <a:rPr lang="zh-CN" altLang="en-US" dirty="0" smtClean="0"/>
              <a:t>数据展示类：</a:t>
            </a:r>
            <a:endParaRPr dirty="0"/>
          </a:p>
        </p:txBody>
      </p:sp>
      <p:pic>
        <p:nvPicPr>
          <p:cNvPr id="3" name="图片 2"/>
          <p:cNvPicPr>
            <a:picLocks noChangeAspect="1"/>
          </p:cNvPicPr>
          <p:nvPr/>
        </p:nvPicPr>
        <p:blipFill>
          <a:blip r:embed="rId3"/>
          <a:stretch>
            <a:fillRect/>
          </a:stretch>
        </p:blipFill>
        <p:spPr>
          <a:xfrm>
            <a:off x="7856329" y="2735112"/>
            <a:ext cx="12363450" cy="2000250"/>
          </a:xfrm>
          <a:prstGeom prst="rect">
            <a:avLst/>
          </a:prstGeom>
        </p:spPr>
      </p:pic>
      <p:pic>
        <p:nvPicPr>
          <p:cNvPr id="4" name="图片 3"/>
          <p:cNvPicPr>
            <a:picLocks noChangeAspect="1"/>
          </p:cNvPicPr>
          <p:nvPr/>
        </p:nvPicPr>
        <p:blipFill>
          <a:blip r:embed="rId4"/>
          <a:stretch>
            <a:fillRect/>
          </a:stretch>
        </p:blipFill>
        <p:spPr>
          <a:xfrm>
            <a:off x="7856329" y="5361072"/>
            <a:ext cx="5972175" cy="1895475"/>
          </a:xfrm>
          <a:prstGeom prst="rect">
            <a:avLst/>
          </a:prstGeom>
        </p:spPr>
      </p:pic>
      <p:pic>
        <p:nvPicPr>
          <p:cNvPr id="5" name="图片 4"/>
          <p:cNvPicPr>
            <a:picLocks noChangeAspect="1"/>
          </p:cNvPicPr>
          <p:nvPr/>
        </p:nvPicPr>
        <p:blipFill>
          <a:blip r:embed="rId5"/>
          <a:stretch>
            <a:fillRect/>
          </a:stretch>
        </p:blipFill>
        <p:spPr>
          <a:xfrm>
            <a:off x="7856329" y="7628474"/>
            <a:ext cx="6515100" cy="1457325"/>
          </a:xfrm>
          <a:prstGeom prst="rect">
            <a:avLst/>
          </a:prstGeom>
        </p:spPr>
      </p:pic>
      <p:pic>
        <p:nvPicPr>
          <p:cNvPr id="6" name="图片 5"/>
          <p:cNvPicPr>
            <a:picLocks noChangeAspect="1"/>
          </p:cNvPicPr>
          <p:nvPr/>
        </p:nvPicPr>
        <p:blipFill>
          <a:blip r:embed="rId6"/>
          <a:stretch>
            <a:fillRect/>
          </a:stretch>
        </p:blipFill>
        <p:spPr>
          <a:xfrm>
            <a:off x="7856329" y="9664760"/>
            <a:ext cx="3171825" cy="647700"/>
          </a:xfrm>
          <a:prstGeom prst="rect">
            <a:avLst/>
          </a:prstGeom>
        </p:spPr>
      </p:pic>
      <p:sp>
        <p:nvSpPr>
          <p:cNvPr id="13" name="页面框架"/>
          <p:cNvSpPr txBox="1"/>
          <p:nvPr/>
        </p:nvSpPr>
        <p:spPr>
          <a:xfrm>
            <a:off x="1803516" y="837165"/>
            <a:ext cx="1961272" cy="6621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3600" b="1">
                <a:latin typeface="+mj-lt"/>
                <a:ea typeface="+mj-ea"/>
                <a:cs typeface="+mj-cs"/>
                <a:sym typeface="Helvetica Neue"/>
              </a:defRPr>
            </a:lvl1pPr>
          </a:lstStyle>
          <a:p>
            <a:r>
              <a:rPr lang="zh-CN" altLang="en-US" dirty="0"/>
              <a:t>站点介绍</a:t>
            </a:r>
            <a:endParaRPr lang="zh-CN" altLang="en-US" dirty="0">
              <a:solidFill>
                <a:schemeClr val="bg2"/>
              </a:solidFill>
            </a:endParaRPr>
          </a:p>
        </p:txBody>
      </p:sp>
      <p:sp>
        <p:nvSpPr>
          <p:cNvPr id="14" name="矩形 13"/>
          <p:cNvSpPr/>
          <p:nvPr/>
        </p:nvSpPr>
        <p:spPr>
          <a:xfrm>
            <a:off x="4247933" y="939828"/>
            <a:ext cx="902812" cy="523220"/>
          </a:xfrm>
          <a:prstGeom prst="rect">
            <a:avLst/>
          </a:prstGeom>
        </p:spPr>
        <p:txBody>
          <a:bodyPr wrap="none">
            <a:spAutoFit/>
          </a:bodyPr>
          <a:lstStyle/>
          <a:p>
            <a:r>
              <a:rPr lang="zh-CN" altLang="en-US" sz="2800" dirty="0">
                <a:solidFill>
                  <a:schemeClr val="bg2"/>
                </a:solidFill>
              </a:rPr>
              <a:t>组件</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2817" y="466418"/>
            <a:ext cx="1501211" cy="1086599"/>
          </a:xfrm>
          <a:prstGeom prst="rect">
            <a:avLst/>
          </a:prstGeom>
          <a:solidFill>
            <a:srgbClr val="017EF9"/>
          </a:solidFill>
          <a:ln w="12700">
            <a:miter lim="400000"/>
          </a:ln>
        </p:spPr>
        <p:txBody>
          <a:bodyPr lIns="53577" tIns="53577" rIns="53577" bIns="53577" anchor="ctr"/>
          <a:lstStyle/>
          <a:p>
            <a:pPr>
              <a:defRPr sz="2800">
                <a:solidFill>
                  <a:srgbClr val="FFFFFF"/>
                </a:solidFill>
              </a:defRPr>
            </a:pPr>
            <a:endParaRPr/>
          </a:p>
        </p:txBody>
      </p:sp>
      <p:sp>
        <p:nvSpPr>
          <p:cNvPr id="233" name="02."/>
          <p:cNvSpPr txBox="1"/>
          <p:nvPr/>
        </p:nvSpPr>
        <p:spPr>
          <a:xfrm>
            <a:off x="317146" y="640024"/>
            <a:ext cx="861283" cy="7393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4200" b="1">
                <a:solidFill>
                  <a:srgbClr val="FFFFFF"/>
                </a:solidFill>
                <a:latin typeface="+mj-lt"/>
                <a:ea typeface="+mj-ea"/>
                <a:cs typeface="+mj-cs"/>
                <a:sym typeface="Helvetica Neue"/>
              </a:defRPr>
            </a:lvl1pPr>
          </a:lstStyle>
          <a:p>
            <a:r>
              <a:t>02.</a:t>
            </a:r>
          </a:p>
        </p:txBody>
      </p:sp>
      <p:pic>
        <p:nvPicPr>
          <p:cNvPr id="234" name="H3C标志+中文口号-红灰.png" descr="H3C标志+中文口号-红灰.png"/>
          <p:cNvPicPr>
            <a:picLocks noChangeAspect="1"/>
          </p:cNvPicPr>
          <p:nvPr/>
        </p:nvPicPr>
        <p:blipFill>
          <a:blip r:embed="rId2">
            <a:extLst/>
          </a:blip>
          <a:stretch>
            <a:fillRect/>
          </a:stretch>
        </p:blipFill>
        <p:spPr>
          <a:xfrm>
            <a:off x="21985301" y="906468"/>
            <a:ext cx="1524002" cy="646549"/>
          </a:xfrm>
          <a:prstGeom prst="rect">
            <a:avLst/>
          </a:prstGeom>
          <a:ln w="12700">
            <a:miter lim="400000"/>
          </a:ln>
        </p:spPr>
      </p:pic>
      <p:sp>
        <p:nvSpPr>
          <p:cNvPr id="13" name="1、左右布局，灵活性强，UI的限制小；…"/>
          <p:cNvSpPr txBox="1"/>
          <p:nvPr/>
        </p:nvSpPr>
        <p:spPr>
          <a:xfrm>
            <a:off x="1800639" y="3625850"/>
            <a:ext cx="18824758" cy="8192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577" tIns="53577" rIns="53577" bIns="53577" anchor="ctr">
            <a:spAutoFit/>
          </a:bodyPr>
          <a:lstStyle/>
          <a:p>
            <a:pPr algn="l" defTabSz="642937">
              <a:lnSpc>
                <a:spcPct val="150000"/>
              </a:lnSpc>
              <a:spcBef>
                <a:spcPts val="1400"/>
              </a:spcBef>
              <a:defRPr sz="2000">
                <a:solidFill>
                  <a:srgbClr val="5E5E5E"/>
                </a:solidFill>
                <a:latin typeface="PingFang SC Regular"/>
                <a:ea typeface="PingFang SC Regular"/>
                <a:cs typeface="PingFang SC Regular"/>
                <a:sym typeface="PingFang SC Regular"/>
              </a:defRPr>
            </a:pPr>
            <a:r>
              <a:rPr sz="2000" dirty="0" smtClean="0"/>
              <a:t>1、</a:t>
            </a:r>
            <a:r>
              <a:rPr lang="en-US" altLang="zh-CN" sz="2000" dirty="0" smtClean="0">
                <a:sym typeface="PingFang SC Regular"/>
              </a:rPr>
              <a:t>Radio </a:t>
            </a:r>
            <a:r>
              <a:rPr lang="zh-CN" altLang="en-US" sz="2000" dirty="0">
                <a:sym typeface="PingFang SC Regular"/>
              </a:rPr>
              <a:t>单选</a:t>
            </a:r>
            <a:r>
              <a:rPr lang="zh-CN" altLang="en-US" sz="2000" dirty="0" smtClean="0">
                <a:sym typeface="PingFang SC Regular"/>
              </a:rPr>
              <a:t>框  </a:t>
            </a:r>
            <a:endParaRPr lang="en-US" altLang="zh-CN" sz="2000" dirty="0" smtClean="0">
              <a:sym typeface="PingFang SC Regular"/>
            </a:endParaRPr>
          </a:p>
          <a:p>
            <a:pPr algn="l" defTabSz="642937">
              <a:lnSpc>
                <a:spcPct val="150000"/>
              </a:lnSpc>
              <a:spcBef>
                <a:spcPts val="1400"/>
              </a:spcBef>
              <a:defRPr sz="2000">
                <a:solidFill>
                  <a:srgbClr val="5E5E5E"/>
                </a:solidFill>
                <a:latin typeface="PingFang SC Regular"/>
                <a:ea typeface="PingFang SC Regular"/>
                <a:cs typeface="PingFang SC Regular"/>
                <a:sym typeface="PingFang SC Regular"/>
              </a:defRPr>
            </a:pPr>
            <a:r>
              <a:rPr sz="2000" dirty="0" smtClean="0"/>
              <a:t>2、</a:t>
            </a:r>
            <a:r>
              <a:rPr lang="en-US" altLang="zh-CN" sz="2000" dirty="0">
                <a:sym typeface="PingFang SC Regular"/>
              </a:rPr>
              <a:t>CheckBox </a:t>
            </a:r>
            <a:r>
              <a:rPr lang="zh-CN" altLang="en-US" sz="2000" dirty="0">
                <a:sym typeface="PingFang SC Regular"/>
              </a:rPr>
              <a:t>多选</a:t>
            </a:r>
            <a:r>
              <a:rPr lang="zh-CN" altLang="en-US" sz="2000" dirty="0" smtClean="0">
                <a:sym typeface="PingFang SC Regular"/>
              </a:rPr>
              <a:t>框  </a:t>
            </a:r>
            <a:endParaRPr lang="en-US" altLang="zh-CN" sz="2000" dirty="0" smtClean="0">
              <a:sym typeface="PingFang SC Regular"/>
            </a:endParaRPr>
          </a:p>
          <a:p>
            <a:pPr algn="l" defTabSz="642937">
              <a:lnSpc>
                <a:spcPct val="1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t>3</a:t>
            </a:r>
            <a:r>
              <a:rPr lang="zh-CN" altLang="en-US" sz="2000" dirty="0" smtClean="0"/>
              <a:t>、</a:t>
            </a:r>
            <a:r>
              <a:rPr lang="en-US" altLang="zh-CN" sz="2000" dirty="0">
                <a:sym typeface="PingFang SC Regular"/>
              </a:rPr>
              <a:t>Select </a:t>
            </a:r>
            <a:r>
              <a:rPr lang="zh-CN" altLang="en-US" sz="2000" dirty="0">
                <a:sym typeface="PingFang SC Regular"/>
              </a:rPr>
              <a:t>选择</a:t>
            </a:r>
            <a:r>
              <a:rPr lang="zh-CN" altLang="en-US" sz="2000" dirty="0" smtClean="0">
                <a:sym typeface="PingFang SC Regular"/>
              </a:rPr>
              <a:t>器  </a:t>
            </a:r>
            <a:endParaRPr lang="en-US" altLang="zh-CN" sz="2000" dirty="0" smtClean="0">
              <a:sym typeface="PingFang SC Regular"/>
            </a:endParaRPr>
          </a:p>
          <a:p>
            <a:pPr algn="l" defTabSz="642937">
              <a:lnSpc>
                <a:spcPct val="1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4</a:t>
            </a:r>
            <a:r>
              <a:rPr lang="zh-CN" altLang="en-US" sz="2000" dirty="0" smtClean="0">
                <a:sym typeface="PingFang SC Regular"/>
              </a:rPr>
              <a:t>、</a:t>
            </a:r>
            <a:r>
              <a:rPr lang="en-US" altLang="zh-CN" sz="2000" dirty="0">
                <a:sym typeface="PingFang SC Regular"/>
              </a:rPr>
              <a:t>Input </a:t>
            </a:r>
            <a:r>
              <a:rPr lang="zh-CN" altLang="en-US" sz="2000" dirty="0">
                <a:sym typeface="PingFang SC Regular"/>
              </a:rPr>
              <a:t>输入</a:t>
            </a:r>
            <a:r>
              <a:rPr lang="zh-CN" altLang="en-US" sz="2000" dirty="0" smtClean="0">
                <a:sym typeface="PingFang SC Regular"/>
              </a:rPr>
              <a:t>框  </a:t>
            </a:r>
            <a:endParaRPr lang="en-US" altLang="zh-CN" sz="2000" dirty="0" smtClean="0">
              <a:sym typeface="PingFang SC Regular"/>
            </a:endParaRPr>
          </a:p>
          <a:p>
            <a:pPr algn="l" defTabSz="642937">
              <a:lnSpc>
                <a:spcPct val="1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5</a:t>
            </a:r>
            <a:r>
              <a:rPr lang="zh-CN" altLang="en-US" sz="2000" dirty="0" smtClean="0">
                <a:sym typeface="PingFang SC Regular"/>
              </a:rPr>
              <a:t>、</a:t>
            </a:r>
            <a:r>
              <a:rPr lang="en-US" altLang="zh-CN" sz="2000" dirty="0" err="1">
                <a:sym typeface="PingFang SC Regular"/>
              </a:rPr>
              <a:t>InputNumber</a:t>
            </a:r>
            <a:r>
              <a:rPr lang="en-US" altLang="zh-CN" sz="2000" dirty="0">
                <a:sym typeface="PingFang SC Regular"/>
              </a:rPr>
              <a:t> </a:t>
            </a:r>
            <a:r>
              <a:rPr lang="zh-CN" altLang="en-US" sz="2000" dirty="0">
                <a:sym typeface="PingFang SC Regular"/>
              </a:rPr>
              <a:t>数字输入</a:t>
            </a:r>
            <a:r>
              <a:rPr lang="zh-CN" altLang="en-US" sz="2000" dirty="0" smtClean="0">
                <a:sym typeface="PingFang SC Regular"/>
              </a:rPr>
              <a:t>框</a:t>
            </a:r>
            <a:r>
              <a:rPr lang="en-US" altLang="zh-CN" sz="2000" dirty="0">
                <a:sym typeface="PingFang SC Regular"/>
              </a:rPr>
              <a:t> </a:t>
            </a:r>
            <a:r>
              <a:rPr lang="en-US" altLang="zh-CN" sz="2000" dirty="0" smtClean="0">
                <a:sym typeface="PingFang SC Regular"/>
              </a:rPr>
              <a:t> </a:t>
            </a:r>
          </a:p>
          <a:p>
            <a:pPr algn="l" defTabSz="642937">
              <a:lnSpc>
                <a:spcPct val="1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olidFill>
                  <a:srgbClr val="5E5E5E"/>
                </a:solidFill>
                <a:latin typeface="PingFang SC Regular"/>
                <a:ea typeface="PingFang SC Regular"/>
                <a:cs typeface="PingFang SC Regular"/>
                <a:sym typeface="PingFang SC Regular"/>
              </a:rPr>
              <a:t>6</a:t>
            </a:r>
            <a:r>
              <a:rPr lang="zh-CN" altLang="en-US" sz="2000" dirty="0">
                <a:solidFill>
                  <a:srgbClr val="5E5E5E"/>
                </a:solidFill>
                <a:latin typeface="PingFang SC Regular"/>
                <a:ea typeface="PingFang SC Regular"/>
                <a:cs typeface="PingFang SC Regular"/>
                <a:sym typeface="PingFang SC Regular"/>
              </a:rPr>
              <a:t>、</a:t>
            </a:r>
            <a:r>
              <a:rPr lang="en-US" altLang="zh-CN" sz="2000" dirty="0" err="1">
                <a:solidFill>
                  <a:srgbClr val="5E5E5E"/>
                </a:solidFill>
                <a:latin typeface="PingFang SC Regular"/>
                <a:ea typeface="PingFang SC Regular"/>
                <a:cs typeface="PingFang SC Regular"/>
              </a:rPr>
              <a:t>TimePicker</a:t>
            </a:r>
            <a:r>
              <a:rPr lang="en-US" altLang="zh-CN" sz="2000" dirty="0">
                <a:solidFill>
                  <a:srgbClr val="5E5E5E"/>
                </a:solidFill>
                <a:latin typeface="PingFang SC Regular"/>
                <a:ea typeface="PingFang SC Regular"/>
                <a:cs typeface="PingFang SC Regular"/>
              </a:rPr>
              <a:t> </a:t>
            </a:r>
            <a:r>
              <a:rPr lang="zh-CN" altLang="en-US" sz="2000" dirty="0">
                <a:solidFill>
                  <a:srgbClr val="5E5E5E"/>
                </a:solidFill>
                <a:latin typeface="PingFang SC Regular"/>
                <a:ea typeface="PingFang SC Regular"/>
                <a:cs typeface="PingFang SC Regular"/>
              </a:rPr>
              <a:t>时间选择</a:t>
            </a:r>
            <a:r>
              <a:rPr lang="zh-CN" altLang="en-US" sz="2000" dirty="0" smtClean="0">
                <a:solidFill>
                  <a:srgbClr val="5E5E5E"/>
                </a:solidFill>
                <a:latin typeface="PingFang SC Regular"/>
                <a:ea typeface="PingFang SC Regular"/>
                <a:cs typeface="PingFang SC Regular"/>
              </a:rPr>
              <a:t>器  </a:t>
            </a:r>
            <a:endParaRPr lang="en-US" altLang="zh-CN" sz="2000" dirty="0" smtClean="0">
              <a:solidFill>
                <a:srgbClr val="5E5E5E"/>
              </a:solidFill>
              <a:latin typeface="PingFang SC Regular"/>
              <a:ea typeface="PingFang SC Regular"/>
              <a:cs typeface="PingFang SC Regular"/>
            </a:endParaRPr>
          </a:p>
          <a:p>
            <a:pPr algn="l" defTabSz="642937">
              <a:lnSpc>
                <a:spcPct val="1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olidFill>
                  <a:srgbClr val="5E5E5E"/>
                </a:solidFill>
                <a:latin typeface="PingFang SC Regular"/>
                <a:ea typeface="PingFang SC Regular"/>
                <a:cs typeface="PingFang SC Regular"/>
              </a:rPr>
              <a:t>7</a:t>
            </a:r>
            <a:r>
              <a:rPr lang="zh-CN" altLang="en-US" sz="2000" dirty="0" smtClean="0">
                <a:solidFill>
                  <a:srgbClr val="5E5E5E"/>
                </a:solidFill>
                <a:latin typeface="PingFang SC Regular"/>
                <a:ea typeface="PingFang SC Regular"/>
                <a:cs typeface="PingFang SC Regular"/>
              </a:rPr>
              <a:t>、</a:t>
            </a:r>
            <a:r>
              <a:rPr lang="en-US" altLang="zh-CN" sz="2000" dirty="0" err="1" smtClean="0">
                <a:sym typeface="PingFang SC Regular"/>
              </a:rPr>
              <a:t>DatePicker</a:t>
            </a:r>
            <a:r>
              <a:rPr lang="en-US" altLang="zh-CN" sz="2000" dirty="0" smtClean="0">
                <a:sym typeface="PingFang SC Regular"/>
              </a:rPr>
              <a:t> </a:t>
            </a:r>
            <a:r>
              <a:rPr lang="zh-CN" altLang="en-US" sz="2000" dirty="0" smtClean="0">
                <a:sym typeface="PingFang SC Regular"/>
              </a:rPr>
              <a:t>日期选择器  </a:t>
            </a:r>
            <a:endParaRPr lang="en-US" altLang="zh-CN" sz="2000" dirty="0" smtClean="0">
              <a:sym typeface="PingFang SC Regular"/>
            </a:endParaRPr>
          </a:p>
          <a:p>
            <a:pPr algn="l" defTabSz="642937">
              <a:lnSpc>
                <a:spcPct val="1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8</a:t>
            </a:r>
            <a:r>
              <a:rPr lang="zh-CN" altLang="en-US" sz="2000" dirty="0" smtClean="0">
                <a:sym typeface="PingFang SC Regular"/>
              </a:rPr>
              <a:t>、</a:t>
            </a:r>
            <a:r>
              <a:rPr lang="en-US" altLang="zh-CN" sz="2000" dirty="0" err="1" smtClean="0">
                <a:sym typeface="PingFang SC Regular"/>
              </a:rPr>
              <a:t>Cascader</a:t>
            </a:r>
            <a:r>
              <a:rPr lang="en-US" altLang="zh-CN" sz="2000" dirty="0" smtClean="0">
                <a:sym typeface="PingFang SC Regular"/>
              </a:rPr>
              <a:t> </a:t>
            </a:r>
            <a:r>
              <a:rPr lang="zh-CN" altLang="en-US" sz="2000" dirty="0" smtClean="0">
                <a:sym typeface="PingFang SC Regular"/>
              </a:rPr>
              <a:t>级联选择器  </a:t>
            </a:r>
            <a:endParaRPr lang="en-US" altLang="zh-CN" sz="2000" dirty="0" smtClean="0">
              <a:sym typeface="PingFang SC Regular"/>
            </a:endParaRPr>
          </a:p>
          <a:p>
            <a:pPr algn="l" defTabSz="642937">
              <a:lnSpc>
                <a:spcPct val="1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9</a:t>
            </a:r>
            <a:r>
              <a:rPr lang="zh-CN" altLang="en-US" sz="2000" dirty="0" smtClean="0">
                <a:sym typeface="PingFang SC Regular"/>
              </a:rPr>
              <a:t>、</a:t>
            </a:r>
            <a:r>
              <a:rPr lang="en-US" altLang="zh-CN" sz="2000" dirty="0" smtClean="0">
                <a:sym typeface="PingFang SC Regular"/>
              </a:rPr>
              <a:t>Slider </a:t>
            </a:r>
            <a:r>
              <a:rPr lang="zh-CN" altLang="en-US" sz="2000" dirty="0" smtClean="0">
                <a:sym typeface="PingFang SC Regular"/>
              </a:rPr>
              <a:t>滑块  </a:t>
            </a:r>
            <a:endParaRPr lang="en-US" altLang="zh-CN" sz="2000" dirty="0" smtClean="0">
              <a:sym typeface="PingFang SC Regular"/>
            </a:endParaRPr>
          </a:p>
          <a:p>
            <a:pPr algn="l" defTabSz="642937">
              <a:lnSpc>
                <a:spcPct val="1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10</a:t>
            </a:r>
            <a:r>
              <a:rPr lang="zh-CN" altLang="en-US" sz="2000" dirty="0" smtClean="0">
                <a:sym typeface="PingFang SC Regular"/>
              </a:rPr>
              <a:t>、</a:t>
            </a:r>
            <a:r>
              <a:rPr lang="en-US" altLang="zh-CN" sz="2000" dirty="0" smtClean="0">
                <a:sym typeface="PingFang SC Regular"/>
              </a:rPr>
              <a:t>Upload </a:t>
            </a:r>
            <a:r>
              <a:rPr lang="zh-CN" altLang="en-US" sz="2000" dirty="0" smtClean="0">
                <a:sym typeface="PingFang SC Regular"/>
              </a:rPr>
              <a:t>上传</a:t>
            </a:r>
            <a:r>
              <a:rPr lang="en-US" altLang="zh-CN" sz="2000" dirty="0" smtClean="0">
                <a:sym typeface="PingFang SC Regular"/>
              </a:rPr>
              <a:t>  </a:t>
            </a:r>
          </a:p>
          <a:p>
            <a:pPr algn="l" defTabSz="642937">
              <a:lnSpc>
                <a:spcPct val="1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11</a:t>
            </a:r>
            <a:r>
              <a:rPr lang="zh-CN" altLang="en-US" sz="2000" dirty="0" smtClean="0">
                <a:sym typeface="PingFang SC Regular"/>
              </a:rPr>
              <a:t>、</a:t>
            </a:r>
            <a:r>
              <a:rPr lang="en-US" altLang="zh-CN" sz="2000" dirty="0" smtClean="0">
                <a:sym typeface="PingFang SC Regular"/>
              </a:rPr>
              <a:t>Transfer </a:t>
            </a:r>
            <a:r>
              <a:rPr lang="zh-CN" altLang="en-US" sz="2000" dirty="0" smtClean="0">
                <a:sym typeface="PingFang SC Regular"/>
              </a:rPr>
              <a:t>穿梭框  </a:t>
            </a:r>
            <a:endParaRPr lang="en-US" altLang="zh-CN" sz="2000" dirty="0" smtClean="0">
              <a:sym typeface="PingFang SC Regular"/>
            </a:endParaRPr>
          </a:p>
          <a:p>
            <a:pPr algn="l" defTabSz="642937">
              <a:lnSpc>
                <a:spcPct val="1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12</a:t>
            </a:r>
            <a:r>
              <a:rPr lang="zh-CN" altLang="en-US" sz="2000" dirty="0" smtClean="0">
                <a:sym typeface="PingFang SC Regular"/>
              </a:rPr>
              <a:t>、</a:t>
            </a:r>
            <a:r>
              <a:rPr lang="en-US" altLang="zh-CN" sz="2000" dirty="0" smtClean="0">
                <a:sym typeface="PingFang SC Regular"/>
              </a:rPr>
              <a:t>AutoComplete </a:t>
            </a:r>
            <a:r>
              <a:rPr lang="zh-CN" altLang="en-US" sz="2000" dirty="0" smtClean="0">
                <a:sym typeface="PingFang SC Regular"/>
              </a:rPr>
              <a:t>文本联想  </a:t>
            </a:r>
            <a:endParaRPr lang="en-US" altLang="zh-CN" sz="2000" dirty="0" smtClean="0">
              <a:sym typeface="PingFang SC Regular"/>
            </a:endParaRPr>
          </a:p>
          <a:p>
            <a:pPr algn="l" defTabSz="642937">
              <a:lnSpc>
                <a:spcPct val="150000"/>
              </a:lnSpc>
              <a:spcBef>
                <a:spcPts val="1400"/>
              </a:spcBef>
              <a:defRPr sz="2000">
                <a:solidFill>
                  <a:srgbClr val="5E5E5E"/>
                </a:solidFill>
                <a:latin typeface="PingFang SC Regular"/>
                <a:ea typeface="PingFang SC Regular"/>
                <a:cs typeface="PingFang SC Regular"/>
                <a:sym typeface="PingFang SC Regular"/>
              </a:defRPr>
            </a:pPr>
            <a:r>
              <a:rPr lang="en-US" altLang="zh-CN" sz="2000" dirty="0" smtClean="0">
                <a:sym typeface="PingFang SC Regular"/>
              </a:rPr>
              <a:t>13</a:t>
            </a:r>
            <a:r>
              <a:rPr lang="zh-CN" altLang="en-US" sz="2000" dirty="0" smtClean="0">
                <a:sym typeface="PingFang SC Regular"/>
              </a:rPr>
              <a:t>、</a:t>
            </a:r>
            <a:r>
              <a:rPr lang="en-US" altLang="zh-CN" sz="2000" dirty="0" smtClean="0">
                <a:sym typeface="PingFang SC Regular"/>
              </a:rPr>
              <a:t>Form </a:t>
            </a:r>
            <a:r>
              <a:rPr lang="zh-CN" altLang="en-US" sz="2000" dirty="0" smtClean="0">
                <a:sym typeface="PingFang SC Regular"/>
              </a:rPr>
              <a:t>表单</a:t>
            </a:r>
            <a:endParaRPr lang="zh-CN" altLang="en-US" sz="2000" dirty="0">
              <a:sym typeface="PingFang SC Regular"/>
            </a:endParaRPr>
          </a:p>
        </p:txBody>
      </p:sp>
      <p:sp>
        <p:nvSpPr>
          <p:cNvPr id="14" name="布局框架"/>
          <p:cNvSpPr txBox="1"/>
          <p:nvPr/>
        </p:nvSpPr>
        <p:spPr>
          <a:xfrm>
            <a:off x="1800639" y="2570718"/>
            <a:ext cx="1544491" cy="749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defTabSz="457200">
              <a:lnSpc>
                <a:spcPts val="5000"/>
              </a:lnSpc>
              <a:defRPr sz="2800">
                <a:latin typeface="PingFang SC Medium"/>
                <a:ea typeface="PingFang SC Medium"/>
                <a:cs typeface="PingFang SC Medium"/>
                <a:sym typeface="PingFang SC Medium"/>
              </a:defRPr>
            </a:lvl1pPr>
          </a:lstStyle>
          <a:p>
            <a:r>
              <a:rPr lang="zh-CN" altLang="en-US" dirty="0"/>
              <a:t>表单</a:t>
            </a:r>
            <a:r>
              <a:rPr lang="zh-CN" altLang="en-US" dirty="0" smtClean="0"/>
              <a:t>类：</a:t>
            </a:r>
            <a:endParaRPr dirty="0"/>
          </a:p>
        </p:txBody>
      </p:sp>
      <p:pic>
        <p:nvPicPr>
          <p:cNvPr id="2" name="图片 1"/>
          <p:cNvPicPr>
            <a:picLocks noChangeAspect="1"/>
          </p:cNvPicPr>
          <p:nvPr/>
        </p:nvPicPr>
        <p:blipFill>
          <a:blip r:embed="rId3"/>
          <a:stretch>
            <a:fillRect/>
          </a:stretch>
        </p:blipFill>
        <p:spPr>
          <a:xfrm>
            <a:off x="11843708" y="3320119"/>
            <a:ext cx="4865240" cy="4719699"/>
          </a:xfrm>
          <a:prstGeom prst="rect">
            <a:avLst/>
          </a:prstGeom>
        </p:spPr>
      </p:pic>
      <p:pic>
        <p:nvPicPr>
          <p:cNvPr id="7" name="图片 6"/>
          <p:cNvPicPr>
            <a:picLocks noChangeAspect="1"/>
          </p:cNvPicPr>
          <p:nvPr/>
        </p:nvPicPr>
        <p:blipFill>
          <a:blip r:embed="rId4"/>
          <a:stretch>
            <a:fillRect/>
          </a:stretch>
        </p:blipFill>
        <p:spPr>
          <a:xfrm>
            <a:off x="11843708" y="8795791"/>
            <a:ext cx="4019550" cy="2076450"/>
          </a:xfrm>
          <a:prstGeom prst="rect">
            <a:avLst/>
          </a:prstGeom>
        </p:spPr>
      </p:pic>
      <p:sp>
        <p:nvSpPr>
          <p:cNvPr id="11" name="页面框架"/>
          <p:cNvSpPr txBox="1"/>
          <p:nvPr/>
        </p:nvSpPr>
        <p:spPr>
          <a:xfrm>
            <a:off x="1803516" y="837165"/>
            <a:ext cx="1961272" cy="6621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3577" tIns="53577" rIns="53577" bIns="53577" anchor="ctr">
            <a:spAutoFit/>
          </a:bodyPr>
          <a:lstStyle>
            <a:lvl1pPr algn="l">
              <a:defRPr sz="3600" b="1">
                <a:latin typeface="+mj-lt"/>
                <a:ea typeface="+mj-ea"/>
                <a:cs typeface="+mj-cs"/>
                <a:sym typeface="Helvetica Neue"/>
              </a:defRPr>
            </a:lvl1pPr>
          </a:lstStyle>
          <a:p>
            <a:r>
              <a:rPr lang="zh-CN" altLang="en-US" dirty="0"/>
              <a:t>站点介绍</a:t>
            </a:r>
            <a:endParaRPr lang="zh-CN" altLang="en-US" dirty="0">
              <a:solidFill>
                <a:schemeClr val="bg2"/>
              </a:solidFill>
            </a:endParaRPr>
          </a:p>
        </p:txBody>
      </p:sp>
      <p:sp>
        <p:nvSpPr>
          <p:cNvPr id="12" name="矩形 11"/>
          <p:cNvSpPr/>
          <p:nvPr/>
        </p:nvSpPr>
        <p:spPr>
          <a:xfrm>
            <a:off x="4247933" y="939828"/>
            <a:ext cx="902812" cy="523220"/>
          </a:xfrm>
          <a:prstGeom prst="rect">
            <a:avLst/>
          </a:prstGeom>
        </p:spPr>
        <p:txBody>
          <a:bodyPr wrap="none">
            <a:spAutoFit/>
          </a:bodyPr>
          <a:lstStyle/>
          <a:p>
            <a:r>
              <a:rPr lang="zh-CN" altLang="en-US" sz="2800" dirty="0">
                <a:solidFill>
                  <a:schemeClr val="bg2"/>
                </a:solidFill>
              </a:rPr>
              <a:t>组件</a:t>
            </a:r>
          </a:p>
        </p:txBody>
      </p:sp>
    </p:spTree>
    <p:extLst>
      <p:ext uri="{BB962C8B-B14F-4D97-AF65-F5344CB8AC3E}">
        <p14:creationId xmlns:p14="http://schemas.microsoft.com/office/powerpoint/2010/main" val="1944861608"/>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3577" tIns="53577" rIns="53577" bIns="53577"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3577" tIns="53577" rIns="53577" bIns="53577"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3577" tIns="53577" rIns="53577" bIns="53577"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3577" tIns="53577" rIns="53577" bIns="53577"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339</TotalTime>
  <Words>661</Words>
  <Application>Microsoft Office PowerPoint</Application>
  <PresentationFormat>自定义</PresentationFormat>
  <Paragraphs>142</Paragraphs>
  <Slides>16</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FZLanTingHeiS-R-GB</vt:lpstr>
      <vt:lpstr>Helvetica Light</vt:lpstr>
      <vt:lpstr>Helvetica Neue</vt:lpstr>
      <vt:lpstr>Helvetica Neue Light</vt:lpstr>
      <vt:lpstr>Helvetica Neue Medium</vt:lpstr>
      <vt:lpstr>Helvetica Neue Thin</vt:lpstr>
      <vt:lpstr>PingFang SC Medium</vt:lpstr>
      <vt:lpstr>PingFang SC Regular</vt:lpstr>
      <vt:lpstr>Helvetica</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cuichangxuan (IT)</dc:creator>
  <cp:lastModifiedBy>cuichangxuan (IT)</cp:lastModifiedBy>
  <cp:revision>254</cp:revision>
  <dcterms:modified xsi:type="dcterms:W3CDTF">2020-09-08T08:18:18Z</dcterms:modified>
</cp:coreProperties>
</file>