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  <p:sldMasterId id="2147483661" r:id="rId2"/>
    <p:sldMasterId id="2147483680" r:id="rId3"/>
    <p:sldMasterId id="2147483698" r:id="rId4"/>
    <p:sldMasterId id="2147483717" r:id="rId5"/>
  </p:sldMasterIdLst>
  <p:notesMasterIdLst>
    <p:notesMasterId r:id="rId15"/>
  </p:notesMasterIdLst>
  <p:handoutMasterIdLst>
    <p:handoutMasterId r:id="rId16"/>
  </p:handoutMasterIdLst>
  <p:sldIdLst>
    <p:sldId id="794" r:id="rId6"/>
    <p:sldId id="791" r:id="rId7"/>
    <p:sldId id="885" r:id="rId8"/>
    <p:sldId id="900" r:id="rId9"/>
    <p:sldId id="895" r:id="rId10"/>
    <p:sldId id="893" r:id="rId11"/>
    <p:sldId id="899" r:id="rId12"/>
    <p:sldId id="886" r:id="rId13"/>
    <p:sldId id="778" r:id="rId14"/>
  </p:sldIdLst>
  <p:sldSz cx="9144000" cy="5143500" type="screen16x9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1B3245-C396-4324-B033-DBBA010D3D65}">
          <p14:sldIdLst>
            <p14:sldId id="794"/>
            <p14:sldId id="791"/>
            <p14:sldId id="885"/>
            <p14:sldId id="900"/>
            <p14:sldId id="895"/>
            <p14:sldId id="893"/>
            <p14:sldId id="899"/>
            <p14:sldId id="886"/>
            <p14:sldId id="7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87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238">
          <p15:clr>
            <a:srgbClr val="A4A3A4"/>
          </p15:clr>
        </p15:guide>
        <p15:guide id="4" pos="3515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0">
          <p15:clr>
            <a:srgbClr val="A4A3A4"/>
          </p15:clr>
        </p15:guide>
        <p15:guide id="2" pos="2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75A"/>
    <a:srgbClr val="0097BE"/>
    <a:srgbClr val="C9D7CE"/>
    <a:srgbClr val="E6A722"/>
    <a:srgbClr val="BCCCDA"/>
    <a:srgbClr val="909090"/>
    <a:srgbClr val="004E76"/>
    <a:srgbClr val="DDDDDD"/>
    <a:srgbClr val="808080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0" autoAdjust="0"/>
    <p:restoredTop sz="96118" autoAdjust="0"/>
  </p:normalViewPr>
  <p:slideViewPr>
    <p:cSldViewPr>
      <p:cViewPr varScale="1">
        <p:scale>
          <a:sx n="115" d="100"/>
          <a:sy n="115" d="100"/>
        </p:scale>
        <p:origin x="120" y="48"/>
      </p:cViewPr>
      <p:guideLst>
        <p:guide orient="horz" pos="2087"/>
        <p:guide pos="2880"/>
        <p:guide pos="2238"/>
        <p:guide pos="3515"/>
        <p:guide pos="5511"/>
        <p:guide pos="249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4008" y="120"/>
      </p:cViewPr>
      <p:guideLst>
        <p:guide orient="horz" pos="3170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customXml" Target="../customXml/item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D1844-888A-4AE6-828D-5C6AE9040315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2549C6-DE8D-4E4A-961E-C75F994C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79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5E3B73-6D7C-40EF-AE3E-2A6A1CBB7D9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4AA51CA-5F86-4FFA-AF76-EFA20A259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6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0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5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2020/3/18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C720-6430-4A0B-81FB-5DB925028B9C}" type="datetime1">
              <a:rPr lang="en-US">
                <a:solidFill>
                  <a:srgbClr val="000000"/>
                </a:solidFill>
              </a:rPr>
              <a:t>3/18/2020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DCD29-4E39-433A-8EAB-9ABB14ACE7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2020/3/18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430463" y="1712913"/>
            <a:ext cx="6713537" cy="8588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857250" y="1712913"/>
            <a:ext cx="857250" cy="858838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714500" y="1712913"/>
            <a:ext cx="428625" cy="85883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143125" y="1712913"/>
            <a:ext cx="287338" cy="858838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1712913"/>
            <a:ext cx="6553200" cy="858838"/>
          </a:xfrm>
        </p:spPr>
        <p:txBody>
          <a:bodyPr anchor="ctr" anchorCtr="0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C720-6430-4A0B-81FB-5DB925028B9C}" type="datetime1">
              <a:rPr lang="en-US">
                <a:solidFill>
                  <a:srgbClr val="000000"/>
                </a:solidFill>
              </a:rPr>
              <a:t>3/18/2020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DCD29-4E39-433A-8EAB-9ABB14ACE7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2020/3/18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430463" y="1712913"/>
            <a:ext cx="6713537" cy="8588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857250" y="1712913"/>
            <a:ext cx="857250" cy="858838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714500" y="1712913"/>
            <a:ext cx="428625" cy="85883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143125" y="1712913"/>
            <a:ext cx="287338" cy="858838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1712913"/>
            <a:ext cx="6553200" cy="858838"/>
          </a:xfrm>
        </p:spPr>
        <p:txBody>
          <a:bodyPr anchor="ctr" anchorCtr="0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2020/3/18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C720-6430-4A0B-81FB-5DB925028B9C}" type="datetime1">
              <a:rPr lang="en-US">
                <a:solidFill>
                  <a:srgbClr val="000000"/>
                </a:solidFill>
              </a:rPr>
              <a:t>3/18/2020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DCD29-4E39-433A-8EAB-9ABB14ACE7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2020/3/18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430463" y="1712913"/>
            <a:ext cx="6713537" cy="8588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857250" y="1712913"/>
            <a:ext cx="857250" cy="858838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714500" y="1712913"/>
            <a:ext cx="428625" cy="85883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143125" y="1712913"/>
            <a:ext cx="287338" cy="858838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1712913"/>
            <a:ext cx="6553200" cy="858838"/>
          </a:xfrm>
        </p:spPr>
        <p:txBody>
          <a:bodyPr anchor="ctr" anchorCtr="0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B4B22F22-22CD-A34B-A1D9-0DAD6B532565}" type="datetimeFigureOut">
              <a:rPr kumimoji="1" lang="zh-CN" altLang="en-US" smtClean="0">
                <a:solidFill>
                  <a:srgbClr val="000000"/>
                </a:solidFill>
              </a:rPr>
              <a:t>2020/3/18</a:t>
            </a:fld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C0AACE60-5C22-7D43-B0FC-43AF9B1B94DA}" type="slidenum">
              <a:rPr kumimoji="1" lang="zh-CN" altLang="en-US" smtClean="0">
                <a:solidFill>
                  <a:srgbClr val="000000"/>
                </a:solidFill>
              </a:rPr>
              <a:t>‹#›</a:t>
            </a:fld>
            <a:endParaRPr kumimoji="1"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47DD21-EE4A-4F69-AECE-BC7C97FF86F5}" type="datetimeFigureOut">
              <a:rPr lang="zh-CN" altLang="en-US" smtClean="0">
                <a:solidFill>
                  <a:srgbClr val="000000"/>
                </a:solidFill>
              </a:rPr>
              <a:t>2020/3/18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6A4ED51-51A0-48C0-9E6A-1491F6FC4165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/>
          <a:srcRect t="11342" b="4007"/>
          <a:stretch>
            <a:fillRect/>
          </a:stretch>
        </p:blipFill>
        <p:spPr>
          <a:xfrm>
            <a:off x="0" y="0"/>
            <a:ext cx="9156948" cy="51435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588" y="3841750"/>
            <a:ext cx="9148763" cy="900113"/>
            <a:chOff x="-4763" y="3689350"/>
            <a:chExt cx="9148763" cy="900113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90512" y="3989388"/>
              <a:ext cx="295275" cy="295275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4763" y="3989388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85787" y="3989388"/>
              <a:ext cx="298450" cy="295275"/>
            </a:xfrm>
            <a:prstGeom prst="rect">
              <a:avLst/>
            </a:prstGeom>
            <a:solidFill>
              <a:srgbClr val="B5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90512" y="3689350"/>
              <a:ext cx="295275" cy="300038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-4763" y="3689350"/>
              <a:ext cx="295275" cy="300038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585787" y="3689350"/>
              <a:ext cx="298450" cy="3000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90512" y="4284663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-4763" y="4284663"/>
              <a:ext cx="295275" cy="295275"/>
            </a:xfrm>
            <a:prstGeom prst="rect">
              <a:avLst/>
            </a:prstGeom>
            <a:solidFill>
              <a:srgbClr val="33333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85787" y="4284663"/>
              <a:ext cx="298450" cy="295275"/>
            </a:xfrm>
            <a:prstGeom prst="rect">
              <a:avLst/>
            </a:prstGeom>
            <a:solidFill>
              <a:srgbClr val="E6E6E6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884237" y="3689350"/>
              <a:ext cx="8259763" cy="900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127918" y="3841750"/>
            <a:ext cx="7772400" cy="890588"/>
          </a:xfrm>
        </p:spPr>
        <p:txBody>
          <a:bodyPr anchor="ctr" anchorCtr="0">
            <a:no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SonarQube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介绍与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使用     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孙利国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0352" y="349874"/>
            <a:ext cx="977343" cy="421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1096" y="1677070"/>
            <a:ext cx="5020406" cy="1928615"/>
            <a:chOff x="1901096" y="1677070"/>
            <a:chExt cx="5020406" cy="192861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555776" y="3020541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防伪签名应用实例分享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901096" y="1679694"/>
              <a:ext cx="583833" cy="58252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901096" y="2350118"/>
              <a:ext cx="583833" cy="5851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01096" y="3023165"/>
              <a:ext cx="583833" cy="58252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55776" y="1677070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SonarQube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555776" y="2350118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SonarQube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 IDE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SonarQube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11362" y="3313113"/>
            <a:ext cx="2846464" cy="369332"/>
          </a:xfrm>
          <a:prstGeom prst="rect">
            <a:avLst/>
          </a:prstGeom>
          <a:solidFill>
            <a:srgbClr val="E6775A"/>
          </a:solidFill>
        </p:spPr>
        <p:txBody>
          <a:bodyPr wrap="square" rtlCol="0">
            <a:spAutoFit/>
          </a:bodyPr>
          <a:lstStyle/>
          <a:p>
            <a:pPr marL="107950" algn="ctr" eaLnBrk="1" latinLnBrk="0" hangingPunct="1"/>
            <a:r>
              <a:rPr lang="zh-CN" altLang="en-US" dirty="0" smtClean="0"/>
              <a:t>静态代码扫描、分析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499992" y="611238"/>
            <a:ext cx="4113926" cy="1085872"/>
            <a:chOff x="4670544" y="1995686"/>
            <a:chExt cx="4113926" cy="108587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0544" y="1995686"/>
              <a:ext cx="4113926" cy="108587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6626" y="2028839"/>
              <a:ext cx="1008112" cy="405921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630" y="1923678"/>
            <a:ext cx="3094650" cy="2668525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 rot="10800000">
            <a:off x="1931299" y="2150343"/>
            <a:ext cx="432048" cy="936104"/>
          </a:xfrm>
          <a:prstGeom prst="downArrow">
            <a:avLst/>
          </a:prstGeom>
          <a:solidFill>
            <a:srgbClr val="0097BE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86741" y="1203598"/>
            <a:ext cx="3121164" cy="720080"/>
            <a:chOff x="586741" y="1203598"/>
            <a:chExt cx="3121164" cy="720080"/>
          </a:xfrm>
        </p:grpSpPr>
        <p:sp>
          <p:nvSpPr>
            <p:cNvPr id="14" name="文本框 13"/>
            <p:cNvSpPr txBox="1"/>
            <p:nvPr/>
          </p:nvSpPr>
          <p:spPr>
            <a:xfrm>
              <a:off x="637067" y="1474540"/>
              <a:ext cx="1240428" cy="369332"/>
            </a:xfrm>
            <a:prstGeom prst="rect">
              <a:avLst/>
            </a:prstGeom>
            <a:solidFill>
              <a:srgbClr val="E6775A"/>
            </a:solidFill>
          </p:spPr>
          <p:txBody>
            <a:bodyPr wrap="square" rtlCol="0">
              <a:spAutoFit/>
            </a:bodyPr>
            <a:lstStyle/>
            <a:p>
              <a:pPr marL="107950" algn="ctr" eaLnBrk="1" latinLnBrk="0" hangingPunct="1"/>
              <a:r>
                <a:rPr lang="zh-CN" altLang="en-US" dirty="0" smtClean="0"/>
                <a:t>质量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86741" y="1203598"/>
              <a:ext cx="3121164" cy="72008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63347" y="1474540"/>
              <a:ext cx="1240428" cy="369332"/>
            </a:xfrm>
            <a:prstGeom prst="rect">
              <a:avLst/>
            </a:prstGeom>
            <a:solidFill>
              <a:srgbClr val="E6775A"/>
            </a:solidFill>
          </p:spPr>
          <p:txBody>
            <a:bodyPr wrap="square" rtlCol="0">
              <a:spAutoFit/>
            </a:bodyPr>
            <a:lstStyle/>
            <a:p>
              <a:pPr marL="107950" algn="ctr" eaLnBrk="1" latinLnBrk="0" hangingPunct="1"/>
              <a:r>
                <a:rPr lang="zh-CN" altLang="en-US" dirty="0"/>
                <a:t>安全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32937" y="1201058"/>
            <a:ext cx="6214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07950" eaLnBrk="1" latinLnBrk="0" hangingPunct="1"/>
            <a:r>
              <a:rPr lang="zh-CN" altLang="en-US" sz="1100" b="1" dirty="0" smtClean="0"/>
              <a:t>代码</a:t>
            </a:r>
            <a:endParaRPr lang="zh-CN" alt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SonarQube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21639" y="1349354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b="1" dirty="0" smtClean="0">
                <a:latin typeface="Menlo"/>
              </a:rPr>
              <a:t>不</a:t>
            </a:r>
            <a:r>
              <a:rPr lang="zh-CN" altLang="en-US" sz="1100" b="1" dirty="0">
                <a:latin typeface="Menlo"/>
              </a:rPr>
              <a:t>遵循代码标准</a:t>
            </a:r>
          </a:p>
          <a:p>
            <a:r>
              <a:rPr lang="en-US" altLang="zh-CN" sz="1100" dirty="0" smtClean="0">
                <a:latin typeface="Menlo"/>
              </a:rPr>
              <a:t>    sonar</a:t>
            </a:r>
            <a:r>
              <a:rPr lang="zh-CN" altLang="en-US" sz="1100" dirty="0">
                <a:latin typeface="Menlo"/>
              </a:rPr>
              <a:t>可以</a:t>
            </a:r>
            <a:r>
              <a:rPr lang="zh-CN" altLang="en-US" sz="1100" dirty="0" smtClean="0">
                <a:latin typeface="Menlo"/>
              </a:rPr>
              <a:t>通过检测</a:t>
            </a:r>
            <a:r>
              <a:rPr lang="zh-CN" altLang="en-US" sz="1100" dirty="0">
                <a:latin typeface="Menlo"/>
              </a:rPr>
              <a:t>工具规范代码编写。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b="1" dirty="0" smtClean="0">
                <a:latin typeface="Menlo"/>
              </a:rPr>
              <a:t>潜在</a:t>
            </a:r>
            <a:r>
              <a:rPr lang="zh-CN" altLang="en-US" sz="1100" b="1" dirty="0">
                <a:latin typeface="Menlo"/>
              </a:rPr>
              <a:t>的缺陷</a:t>
            </a:r>
          </a:p>
          <a:p>
            <a:r>
              <a:rPr lang="en-US" altLang="zh-CN" sz="1100" dirty="0" smtClean="0">
                <a:latin typeface="Menlo"/>
              </a:rPr>
              <a:t>    sonar</a:t>
            </a:r>
            <a:r>
              <a:rPr lang="zh-CN" altLang="en-US" sz="1100" dirty="0">
                <a:latin typeface="Menlo"/>
              </a:rPr>
              <a:t>可以</a:t>
            </a:r>
            <a:r>
              <a:rPr lang="zh-CN" altLang="en-US" sz="1100" dirty="0" smtClean="0">
                <a:latin typeface="Menlo"/>
              </a:rPr>
              <a:t>通过检测</a:t>
            </a:r>
            <a:r>
              <a:rPr lang="zh-CN" altLang="en-US" sz="1100" dirty="0">
                <a:latin typeface="Menlo"/>
              </a:rPr>
              <a:t>工具</a:t>
            </a:r>
            <a:r>
              <a:rPr lang="zh-CN" altLang="en-US" sz="1100" dirty="0" smtClean="0">
                <a:latin typeface="Menlo"/>
              </a:rPr>
              <a:t>检测</a:t>
            </a:r>
            <a:r>
              <a:rPr lang="zh-CN" altLang="en-US" sz="1100" dirty="0">
                <a:latin typeface="Menlo"/>
              </a:rPr>
              <a:t>出潜在的缺陷。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b="1" dirty="0" smtClean="0">
                <a:latin typeface="Menlo"/>
              </a:rPr>
              <a:t>糟糕</a:t>
            </a:r>
            <a:r>
              <a:rPr lang="zh-CN" altLang="en-US" sz="1100" b="1" dirty="0">
                <a:latin typeface="Menlo"/>
              </a:rPr>
              <a:t>的复杂度分布</a:t>
            </a:r>
          </a:p>
          <a:p>
            <a:r>
              <a:rPr lang="en-US" altLang="zh-CN" sz="1100" dirty="0">
                <a:latin typeface="Menlo"/>
              </a:rPr>
              <a:t> </a:t>
            </a:r>
            <a:r>
              <a:rPr lang="en-US" altLang="zh-CN" sz="1100" dirty="0" smtClean="0">
                <a:latin typeface="Menlo"/>
              </a:rPr>
              <a:t>   </a:t>
            </a:r>
            <a:r>
              <a:rPr lang="zh-CN" altLang="en-US" sz="1100" dirty="0" smtClean="0">
                <a:latin typeface="Menlo"/>
              </a:rPr>
              <a:t>对于</a:t>
            </a:r>
            <a:r>
              <a:rPr lang="zh-CN" altLang="en-US" sz="1100" dirty="0">
                <a:latin typeface="Menlo"/>
              </a:rPr>
              <a:t>程序中的任何组件的改变都将可能导致需要全面的回归测试。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b="1" dirty="0" smtClean="0">
                <a:latin typeface="Menlo"/>
              </a:rPr>
              <a:t>重复</a:t>
            </a:r>
            <a:endParaRPr lang="zh-CN" altLang="en-US" sz="1100" b="1" dirty="0">
              <a:latin typeface="Menlo"/>
            </a:endParaRPr>
          </a:p>
          <a:p>
            <a:r>
              <a:rPr lang="zh-CN" altLang="en-US" sz="1100" dirty="0" smtClean="0">
                <a:latin typeface="Menlo"/>
              </a:rPr>
              <a:t>    </a:t>
            </a:r>
            <a:r>
              <a:rPr lang="en-US" altLang="zh-CN" sz="1100" dirty="0" smtClean="0">
                <a:latin typeface="Menlo"/>
              </a:rPr>
              <a:t>sonar</a:t>
            </a:r>
            <a:r>
              <a:rPr lang="zh-CN" altLang="en-US" sz="1100" dirty="0">
                <a:latin typeface="Menlo"/>
              </a:rPr>
              <a:t>可以</a:t>
            </a:r>
            <a:r>
              <a:rPr lang="zh-CN" altLang="en-US" sz="1100" dirty="0" smtClean="0">
                <a:latin typeface="Menlo"/>
              </a:rPr>
              <a:t>展示源码中复制粘贴、重复</a:t>
            </a:r>
            <a:r>
              <a:rPr lang="zh-CN" altLang="en-US" sz="1100" dirty="0">
                <a:latin typeface="Menlo"/>
              </a:rPr>
              <a:t>严重的地方。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b="1" dirty="0" smtClean="0">
                <a:latin typeface="Menlo"/>
              </a:rPr>
              <a:t>注释</a:t>
            </a:r>
            <a:r>
              <a:rPr lang="zh-CN" altLang="en-US" sz="1100" b="1" dirty="0">
                <a:latin typeface="Menlo"/>
              </a:rPr>
              <a:t>不足或者过多</a:t>
            </a:r>
          </a:p>
          <a:p>
            <a:r>
              <a:rPr lang="zh-CN" altLang="en-US" sz="1100" dirty="0" smtClean="0">
                <a:latin typeface="Menlo"/>
              </a:rPr>
              <a:t>    没有</a:t>
            </a:r>
            <a:r>
              <a:rPr lang="zh-CN" altLang="en-US" sz="1100" dirty="0">
                <a:latin typeface="Menlo"/>
              </a:rPr>
              <a:t>注释将使代码可读性变差</a:t>
            </a:r>
            <a:r>
              <a:rPr lang="zh-CN" altLang="en-US" sz="1100" dirty="0" smtClean="0">
                <a:latin typeface="Menlo"/>
              </a:rPr>
              <a:t>，而过多又浪费精力去阅读。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b="1" dirty="0" smtClean="0">
                <a:latin typeface="Menlo"/>
              </a:rPr>
              <a:t>缺乏单元测试</a:t>
            </a:r>
          </a:p>
          <a:p>
            <a:r>
              <a:rPr lang="en-US" altLang="zh-CN" sz="1100" dirty="0" smtClean="0">
                <a:latin typeface="Menlo"/>
              </a:rPr>
              <a:t>    sonar</a:t>
            </a:r>
            <a:r>
              <a:rPr lang="zh-CN" altLang="en-US" sz="1100" dirty="0">
                <a:latin typeface="Menlo"/>
              </a:rPr>
              <a:t>可以很方便地统计并展示单元测试覆盖率。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b="1" dirty="0" smtClean="0">
                <a:latin typeface="Menlo"/>
              </a:rPr>
              <a:t>糟糕</a:t>
            </a:r>
            <a:r>
              <a:rPr lang="zh-CN" altLang="en-US" sz="1100" b="1" dirty="0">
                <a:latin typeface="Menlo"/>
              </a:rPr>
              <a:t>的</a:t>
            </a:r>
            <a:r>
              <a:rPr lang="zh-CN" altLang="en-US" sz="1100" b="1" dirty="0" smtClean="0">
                <a:latin typeface="Menlo"/>
              </a:rPr>
              <a:t>设计</a:t>
            </a:r>
            <a:endParaRPr lang="en-US" altLang="zh-CN" sz="1100" b="1" dirty="0" smtClean="0">
              <a:latin typeface="Menlo"/>
            </a:endParaRPr>
          </a:p>
          <a:p>
            <a:r>
              <a:rPr lang="zh-CN" altLang="en-US" sz="1100" smtClean="0"/>
              <a:t>       展示</a:t>
            </a:r>
            <a:r>
              <a:rPr lang="zh-CN" altLang="en-US" sz="1100" dirty="0"/>
              <a:t>包与包、类与类之间的相互依赖关系</a:t>
            </a:r>
            <a:endParaRPr lang="zh-CN" altLang="en-US" sz="1100" b="1" i="0" dirty="0">
              <a:effectLst/>
              <a:latin typeface="Menlo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64088" y="1995686"/>
            <a:ext cx="3178517" cy="584775"/>
          </a:xfrm>
          <a:prstGeom prst="rect">
            <a:avLst/>
          </a:prstGeom>
          <a:solidFill>
            <a:srgbClr val="E6775A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Sonar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能做什么？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709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901096" y="1677070"/>
            <a:ext cx="5020406" cy="1928615"/>
            <a:chOff x="1901096" y="1677070"/>
            <a:chExt cx="5020406" cy="1928615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555776" y="3020541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防伪签名应用实例分享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901096" y="1679694"/>
              <a:ext cx="583833" cy="58252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1901096" y="2350118"/>
              <a:ext cx="583833" cy="585144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1901096" y="3023165"/>
              <a:ext cx="583833" cy="58252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2555776" y="1677070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SonarQube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2555776" y="2350118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SonarQube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 IDE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7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9190" cy="582295"/>
            <a:chOff x="5" y="-10"/>
            <a:chExt cx="7794" cy="917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17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SonarQube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 IDE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11560" y="91556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本地开发环境安装</a:t>
            </a:r>
            <a:r>
              <a:rPr lang="en-US" altLang="zh-CN" dirty="0" smtClean="0"/>
              <a:t>sonar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2647955"/>
            <a:ext cx="25922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4D4D4D"/>
                </a:solidFill>
                <a:latin typeface="宋体" panose="02010600030101010101" pitchFamily="2" charset="-122"/>
              </a:rPr>
              <a:t>File-</a:t>
            </a:r>
            <a:r>
              <a:rPr lang="en-US" altLang="zh-CN" sz="1400" dirty="0">
                <a:solidFill>
                  <a:srgbClr val="4D4D4D"/>
                </a:solidFill>
                <a:latin typeface="宋体" panose="02010600030101010101" pitchFamily="2" charset="-122"/>
              </a:rPr>
              <a:t>&gt;</a:t>
            </a:r>
            <a:r>
              <a:rPr lang="en-US" altLang="zh-CN" sz="1400" dirty="0" smtClean="0">
                <a:solidFill>
                  <a:srgbClr val="4D4D4D"/>
                </a:solidFill>
                <a:latin typeface="宋体" panose="02010600030101010101" pitchFamily="2" charset="-122"/>
              </a:rPr>
              <a:t>Settings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4D4D4D"/>
                </a:solidFill>
                <a:latin typeface="宋体" panose="02010600030101010101" pitchFamily="2" charset="-122"/>
              </a:rPr>
              <a:t>-&gt;Plugins</a:t>
            </a:r>
            <a:endParaRPr lang="en-US" altLang="zh-CN" sz="1400" dirty="0">
              <a:solidFill>
                <a:srgbClr val="4D4D4D"/>
              </a:solidFill>
              <a:latin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宋体" panose="02010600030101010101" pitchFamily="2" charset="-122"/>
              </a:rPr>
              <a:t>选择</a:t>
            </a:r>
            <a:r>
              <a:rPr lang="en-US" altLang="zh-CN" sz="1400" dirty="0">
                <a:latin typeface="宋体" panose="02010600030101010101" pitchFamily="2" charset="-122"/>
              </a:rPr>
              <a:t>Browse </a:t>
            </a:r>
            <a:r>
              <a:rPr lang="en-US" altLang="zh-CN" sz="1400" dirty="0" smtClean="0">
                <a:latin typeface="宋体" panose="02010600030101010101" pitchFamily="2" charset="-122"/>
              </a:rPr>
              <a:t>repositories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宋体" panose="02010600030101010101" pitchFamily="2" charset="-122"/>
              </a:rPr>
              <a:t>搜索</a:t>
            </a:r>
            <a:r>
              <a:rPr lang="en-US" altLang="zh-CN" sz="1400" dirty="0" smtClean="0">
                <a:latin typeface="宋体" panose="02010600030101010101" pitchFamily="2" charset="-122"/>
              </a:rPr>
              <a:t>Sonar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宋体" panose="02010600030101010101" pitchFamily="2" charset="-122"/>
              </a:rPr>
              <a:t>选择</a:t>
            </a:r>
            <a:r>
              <a:rPr lang="en-US" altLang="zh-CN" sz="1400" dirty="0" err="1">
                <a:latin typeface="宋体" panose="02010600030101010101" pitchFamily="2" charset="-122"/>
              </a:rPr>
              <a:t>SonarLint</a:t>
            </a:r>
            <a:r>
              <a:rPr lang="zh-CN" altLang="en-US" sz="1400" dirty="0">
                <a:latin typeface="宋体" panose="02010600030101010101" pitchFamily="2" charset="-122"/>
              </a:rPr>
              <a:t>进行</a:t>
            </a:r>
            <a:r>
              <a:rPr lang="zh-CN" altLang="en-US" sz="1400" dirty="0" smtClean="0">
                <a:latin typeface="宋体" panose="02010600030101010101" pitchFamily="2" charset="-122"/>
              </a:rPr>
              <a:t>安装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宋体" panose="02010600030101010101" pitchFamily="2" charset="-122"/>
              </a:rPr>
              <a:t>重</a:t>
            </a:r>
            <a:r>
              <a:rPr lang="zh-CN" altLang="en-US" sz="1400" dirty="0">
                <a:latin typeface="宋体" panose="02010600030101010101" pitchFamily="2" charset="-122"/>
              </a:rPr>
              <a:t>启</a:t>
            </a:r>
            <a:r>
              <a:rPr lang="en-US" altLang="zh-CN" sz="1400" dirty="0">
                <a:latin typeface="宋体" panose="02010600030101010101" pitchFamily="2" charset="-122"/>
              </a:rPr>
              <a:t>IDEA</a:t>
            </a:r>
            <a:endParaRPr lang="zh-CN" altLang="en-US" sz="1400" dirty="0"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75656" y="2755678"/>
            <a:ext cx="32940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宋体" panose="02010600030101010101" pitchFamily="2" charset="-122"/>
              </a:rPr>
              <a:t>help-</a:t>
            </a:r>
            <a:r>
              <a:rPr lang="en-US" altLang="zh-CN" sz="1400" dirty="0">
                <a:latin typeface="宋体" panose="02010600030101010101" pitchFamily="2" charset="-122"/>
              </a:rPr>
              <a:t>&gt;</a:t>
            </a:r>
            <a:r>
              <a:rPr lang="en-US" altLang="zh-CN" sz="1400" dirty="0" smtClean="0">
                <a:latin typeface="宋体" panose="02010600030101010101" pitchFamily="2" charset="-122"/>
              </a:rPr>
              <a:t>Eclipse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宋体" panose="02010600030101010101" pitchFamily="2" charset="-122"/>
              </a:rPr>
              <a:t>-&gt;Marketplace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宋体" panose="02010600030101010101" pitchFamily="2" charset="-122"/>
              </a:rPr>
              <a:t>搜索</a:t>
            </a:r>
            <a:r>
              <a:rPr lang="en-US" altLang="zh-CN" sz="1400" dirty="0" smtClean="0">
                <a:latin typeface="宋体" panose="02010600030101010101" pitchFamily="2" charset="-122"/>
              </a:rPr>
              <a:t>sonar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宋体" panose="02010600030101010101" pitchFamily="2" charset="-122"/>
              </a:rPr>
              <a:t>选择</a:t>
            </a:r>
            <a:r>
              <a:rPr lang="en-US" altLang="zh-CN" sz="1400" dirty="0" err="1" smtClean="0">
                <a:latin typeface="宋体" panose="02010600030101010101" pitchFamily="2" charset="-122"/>
              </a:rPr>
              <a:t>sonarlint</a:t>
            </a:r>
            <a:r>
              <a:rPr lang="zh-CN" altLang="en-US" sz="1400" dirty="0" smtClean="0">
                <a:latin typeface="宋体" panose="02010600030101010101" pitchFamily="2" charset="-122"/>
              </a:rPr>
              <a:t>进行安装</a:t>
            </a:r>
            <a:endParaRPr lang="en-US" altLang="zh-CN" sz="1400" dirty="0" smtClean="0">
              <a:latin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宋体" panose="02010600030101010101" pitchFamily="2" charset="-122"/>
              </a:rPr>
              <a:t>重启</a:t>
            </a:r>
            <a:r>
              <a:rPr lang="en-US" altLang="zh-CN" sz="1400" dirty="0">
                <a:latin typeface="宋体" panose="02010600030101010101" pitchFamily="2" charset="-122"/>
              </a:rPr>
              <a:t>eclipse</a:t>
            </a:r>
            <a:endParaRPr lang="zh-CN" altLang="en-US" sz="1400" dirty="0">
              <a:latin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31" y="1440437"/>
            <a:ext cx="1320965" cy="1150707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746156" y="1580608"/>
            <a:ext cx="1018227" cy="1078347"/>
            <a:chOff x="1746156" y="1580608"/>
            <a:chExt cx="1018227" cy="10783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889" y="1580608"/>
              <a:ext cx="754759" cy="754759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746156" y="2381956"/>
              <a:ext cx="1018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4C4D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 IDE</a:t>
              </a:r>
              <a:endParaRPr lang="en-US" altLang="zh-CN" sz="1200" b="0" i="0" dirty="0">
                <a:solidFill>
                  <a:srgbClr val="4C4D4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901096" y="1677070"/>
            <a:ext cx="5020406" cy="1928615"/>
            <a:chOff x="1901096" y="1677070"/>
            <a:chExt cx="5020406" cy="1928615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555776" y="3020541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防伪签名应用实例分享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901096" y="1679694"/>
              <a:ext cx="583833" cy="58252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1901096" y="2350118"/>
              <a:ext cx="583833" cy="5851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1901096" y="3023165"/>
              <a:ext cx="583833" cy="58252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2555776" y="1677070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SonarQube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2555776" y="2350118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SonarQube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 IDE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96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9190" cy="582295"/>
            <a:chOff x="5" y="-10"/>
            <a:chExt cx="7794" cy="917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17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防伪签名应用实例分享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9552" y="2499742"/>
            <a:ext cx="328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本地安装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SonarLint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配置</a:t>
            </a:r>
            <a:r>
              <a:rPr lang="zh-CN" altLang="en-US" dirty="0" smtClean="0"/>
              <a:t>连接</a:t>
            </a:r>
            <a:r>
              <a:rPr lang="en-US" altLang="zh-CN" dirty="0" err="1" smtClean="0"/>
              <a:t>SonarQube</a:t>
            </a:r>
            <a:r>
              <a:rPr lang="en-US" altLang="zh-CN" dirty="0" smtClean="0"/>
              <a:t> </a:t>
            </a:r>
            <a:r>
              <a:rPr lang="en-US" altLang="zh-CN" dirty="0" smtClean="0"/>
              <a:t>server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代码扫描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608" y="987574"/>
            <a:ext cx="4914456" cy="2952328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560911" y="699542"/>
            <a:ext cx="3096344" cy="936104"/>
          </a:xfrm>
          <a:prstGeom prst="cloudCallout">
            <a:avLst>
              <a:gd name="adj1" fmla="val -17727"/>
              <a:gd name="adj2" fmla="val 119811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研发业务部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Sonar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</a:t>
            </a:r>
            <a:r>
              <a:rPr lang="en-US" altLang="zh-CN" sz="1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http://10.90.16.45:9000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608" y="3955487"/>
            <a:ext cx="984758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72" y="1760612"/>
            <a:ext cx="1440000" cy="62129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A6981E51165264DBFA77355E92481DA" ma:contentTypeVersion="1" ma:contentTypeDescription="新建文档。" ma:contentTypeScope="" ma:versionID="2d1b5db58fa85fb77a5ae29a379d76a6">
  <xsd:schema xmlns:xsd="http://www.w3.org/2001/XMLSchema" xmlns:xs="http://www.w3.org/2001/XMLSchema" xmlns:p="http://schemas.microsoft.com/office/2006/metadata/properties" xmlns:ns2="5daf7c9f-a16e-4e27-a4e8-a20f821a18aa" targetNamespace="http://schemas.microsoft.com/office/2006/metadata/properties" ma:root="true" ma:fieldsID="d0d50ebd8ca8a59e20b2050c0d206db4" ns2:_="">
    <xsd:import namespace="5daf7c9f-a16e-4e27-a4e8-a20f821a18a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f7c9f-a16e-4e27-a4e8-a20f821a1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4E6A19-D2F8-4959-8A0B-DDE75FE548D6}"/>
</file>

<file path=customXml/itemProps2.xml><?xml version="1.0" encoding="utf-8"?>
<ds:datastoreItem xmlns:ds="http://schemas.openxmlformats.org/officeDocument/2006/customXml" ds:itemID="{5818DFB1-07D5-429E-BE32-2ACF2D5811C0}"/>
</file>

<file path=customXml/itemProps3.xml><?xml version="1.0" encoding="utf-8"?>
<ds:datastoreItem xmlns:ds="http://schemas.openxmlformats.org/officeDocument/2006/customXml" ds:itemID="{52AED112-B516-47A4-9B0E-95CE98F692D2}"/>
</file>

<file path=docProps/app.xml><?xml version="1.0" encoding="utf-8"?>
<Properties xmlns="http://schemas.openxmlformats.org/officeDocument/2006/extended-properties" xmlns:vt="http://schemas.openxmlformats.org/officeDocument/2006/docPropsVTypes">
  <Template>新华三集团PPT模板-白底中文模板</Template>
  <TotalTime>561</TotalTime>
  <Words>258</Words>
  <Application>Microsoft Office PowerPoint</Application>
  <PresentationFormat>全屏显示(16:9)</PresentationFormat>
  <Paragraphs>65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Menlo</vt:lpstr>
      <vt:lpstr>华文细黑</vt:lpstr>
      <vt:lpstr>宋体</vt:lpstr>
      <vt:lpstr>微软雅黑</vt:lpstr>
      <vt:lpstr>Arial</vt:lpstr>
      <vt:lpstr>Calibri</vt:lpstr>
      <vt:lpstr>Wingdings</vt:lpstr>
      <vt:lpstr>新华三集团PPT模板-白底中文模板</vt:lpstr>
      <vt:lpstr>1_新华三集团PPT模板-白底中文模板</vt:lpstr>
      <vt:lpstr>2_新华三集团PPT模板-白底中文模板</vt:lpstr>
      <vt:lpstr>3_新华三集团PPT模板-白底中文模板</vt:lpstr>
      <vt:lpstr>4_新华三集团PPT模板-白底中文模板</vt:lpstr>
      <vt:lpstr>SonarQube介绍与使用     —孙利国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新华三集团PPT模板-白底中文模板</dc:title>
  <dc:creator>dingyuanmeng 11958</dc:creator>
  <cp:lastModifiedBy>sunliguo (IT)</cp:lastModifiedBy>
  <cp:revision>43</cp:revision>
  <cp:lastPrinted>2013-01-19T15:46:00Z</cp:lastPrinted>
  <dcterms:created xsi:type="dcterms:W3CDTF">2016-05-11T02:15:00Z</dcterms:created>
  <dcterms:modified xsi:type="dcterms:W3CDTF">2020-03-18T01:01:12Z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0x0101006A6981E51165264DBFA77355E92481DA</vt:lpwstr>
  </property>
  <property fmtid="{D5CDD505-2E9C-101B-9397-08002B2CF9AE}" pid="3" name="NXPowerLiteLastOptimized">
    <vt:lpwstr>2934491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  <property fmtid="{D5CDD505-2E9C-101B-9397-08002B2CF9AE}" pid="6" name="Version">
    <vt:i4>1</vt:i4>
  </property>
  <property fmtid="{D5CDD505-2E9C-101B-9397-08002B2CF9AE}" pid="7" name="_dlc_DocIdItemGuid">
    <vt:lpwstr>0b56cd30-8eb4-406f-9f62-eb71c23d2093</vt:lpwstr>
  </property>
  <property fmtid="{D5CDD505-2E9C-101B-9397-08002B2CF9AE}" pid="8" name="RMS">
    <vt:lpwstr/>
  </property>
  <property fmtid="{D5CDD505-2E9C-101B-9397-08002B2CF9AE}" pid="9" name="FileDownloads">
    <vt:lpwstr>58</vt:lpwstr>
  </property>
  <property fmtid="{D5CDD505-2E9C-101B-9397-08002B2CF9AE}" pid="10" name="FileComments">
    <vt:lpwstr>0</vt:lpwstr>
  </property>
  <property fmtid="{D5CDD505-2E9C-101B-9397-08002B2CF9AE}" pid="11" name="FileScore">
    <vt:lpwstr>0</vt:lpwstr>
  </property>
  <property fmtid="{D5CDD505-2E9C-101B-9397-08002B2CF9AE}" pid="12" name="EndDate">
    <vt:lpwstr>21-02-12</vt:lpwstr>
  </property>
  <property fmtid="{D5CDD505-2E9C-101B-9397-08002B2CF9AE}" pid="13" name="LinkComment">
    <vt:lpwstr>0</vt:lpwstr>
  </property>
  <property fmtid="{D5CDD505-2E9C-101B-9397-08002B2CF9AE}" pid="14" name="KSOProductBuildVer">
    <vt:lpwstr>2052-10.8.2.6837</vt:lpwstr>
  </property>
</Properties>
</file>