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PT Sans Narrow"/>
      <p:regular r:id="rId24"/>
      <p:bold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9DF707-8CC3-4DF4-814A-E51656C4C054}">
  <a:tblStyle styleId="{1F9DF707-8CC3-4DF4-814A-E51656C4C05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TSansNarrow-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regular.fntdata"/><Relationship Id="rId25" Type="http://schemas.openxmlformats.org/officeDocument/2006/relationships/font" Target="fonts/PTSansNarrow-bold.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Division_algorithm"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132d4ee0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132d4ee0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parameterized cache part, which helped us a lot especially on tuning the parameters to meet the constraints for the competition</a:t>
            </a:r>
            <a:r>
              <a:rPr lang="en"/>
              <a:t>. Parameterizing the number of cache sets is easy, so we can begin with the cacheline size.  At the very beginning, we actually did not plan to parameterize the cacheline size, but when it came to CP4, we found that if we wanted to keep our unified L2 cache, we had to reduce the cachelinesize. Here is how we parameterize it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132d4ee05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132d4ee05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second step is parameterizing the number of ways, the tricky part is how to parameterize the PLRU because different num of ways has different configuration of plru tree as well as the plru update logic. So, in order to do it as automatically as possible, we use a python script </a:t>
            </a:r>
            <a:r>
              <a:rPr lang="en"/>
              <a:t>which</a:t>
            </a:r>
            <a:r>
              <a:rPr lang="en"/>
              <a:t> can generate a sv module that is able to create the update logic according to different ways </a:t>
            </a:r>
            <a:r>
              <a:rPr lang="en">
                <a:solidFill>
                  <a:schemeClr val="dk1"/>
                </a:solidFill>
              </a:rPr>
              <a:t>li</a:t>
            </a:r>
            <a:r>
              <a:rPr lang="en">
                <a:solidFill>
                  <a:schemeClr val="dk1"/>
                </a:solidFill>
              </a:rPr>
              <a:t>ke graph on the left, </a:t>
            </a:r>
            <a:r>
              <a:rPr lang="en"/>
              <a:t>. ….And we also have a sv module that can instantiate some number of 2-to-1 muxes according to how we set the parameter num_ways, and the input to this module is plru_bits updated by the left module here. </a:t>
            </a:r>
            <a:r>
              <a:rPr lang="en"/>
              <a:t>o</a:t>
            </a:r>
            <a:r>
              <a:rPr lang="en"/>
              <a:t>n the right, is an example of how we generate the 4 way plru tree, as we can see, we instantiate 3 muxes here, and input the plru bits to get the </a:t>
            </a:r>
            <a:r>
              <a:rPr lang="en"/>
              <a:t>output</a:t>
            </a:r>
            <a:r>
              <a:rPr lang="en"/>
              <a:t> , which is the corresponding replace_way.</a:t>
            </a:r>
            <a:endParaRPr/>
          </a:p>
          <a:p>
            <a:pPr indent="0" lvl="0" marL="0" rtl="0" algn="l">
              <a:spcBef>
                <a:spcPts val="0"/>
              </a:spcBef>
              <a:spcAft>
                <a:spcPts val="0"/>
              </a:spcAft>
              <a:buNone/>
            </a:pPr>
            <a:r>
              <a:rPr lang="en"/>
              <a:t>Tree Array Data Structures:</a:t>
            </a:r>
            <a:endParaRPr/>
          </a:p>
          <a:p>
            <a:pPr indent="0" lvl="0" marL="0" rtl="0" algn="l">
              <a:spcBef>
                <a:spcPts val="0"/>
              </a:spcBef>
              <a:spcAft>
                <a:spcPts val="0"/>
              </a:spcAft>
              <a:buNone/>
            </a:pPr>
            <a:r>
              <a:rPr lang="en"/>
              <a:t>3 </a:t>
            </a:r>
            <a:r>
              <a:rPr lang="en"/>
              <a:t>level</a:t>
            </a:r>
            <a:r>
              <a:rPr lang="en"/>
              <a:t> tree for </a:t>
            </a:r>
            <a:r>
              <a:rPr lang="en"/>
              <a:t>example,</a:t>
            </a:r>
            <a:endParaRPr/>
          </a:p>
          <a:p>
            <a:pPr indent="0" lvl="0" marL="0" rtl="0" algn="l">
              <a:spcBef>
                <a:spcPts val="0"/>
              </a:spcBef>
              <a:spcAft>
                <a:spcPts val="0"/>
              </a:spcAft>
              <a:buNone/>
            </a:pPr>
            <a:r>
              <a:rPr lang="en"/>
              <a:t>[0,1,2,3,4,5,6]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00</a:t>
            </a:r>
            <a:br>
              <a:rPr lang="en"/>
            </a:br>
            <a:r>
              <a:rPr lang="en"/>
              <a:t>	</a:t>
            </a:r>
            <a:r>
              <a:rPr lang="en">
                <a:solidFill>
                  <a:schemeClr val="dk1"/>
                </a:solidFill>
              </a:rPr>
              <a:t>------------</a:t>
            </a:r>
            <a:r>
              <a:rPr lang="en"/>
              <a:t>- | -------------</a:t>
            </a:r>
            <a:endParaRPr/>
          </a:p>
          <a:p>
            <a:pPr indent="0" lvl="0" marL="0" rtl="0" algn="l">
              <a:spcBef>
                <a:spcPts val="0"/>
              </a:spcBef>
              <a:spcAft>
                <a:spcPts val="0"/>
              </a:spcAft>
              <a:buNone/>
            </a:pPr>
            <a:r>
              <a:rPr lang="en"/>
              <a:t>          /	                                   \</a:t>
            </a:r>
            <a:br>
              <a:rPr lang="en"/>
            </a:br>
            <a:r>
              <a:rPr lang="en"/>
              <a:t>        1                                      2</a:t>
            </a:r>
            <a:br>
              <a:rPr lang="en"/>
            </a:br>
            <a:r>
              <a:rPr lang="en"/>
              <a:t>      /     \                                 /    \</a:t>
            </a:r>
            <a:br>
              <a:rPr lang="en"/>
            </a:br>
            <a:r>
              <a:rPr lang="en"/>
              <a:t>    3      4                              5      6</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2cd7740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2cd7740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performance with different cache parameters, like different ways and different num of sets. We observe that larger cache size reduces the dmem stall cycles and also reduce the cache miss counts. But larger cache costs more areas.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132d4ee0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132d4ee0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we also make a simple eviction buffer for the CP3 consists of three states, namely idle, read and writeback. And this buffer is placed between the L1 D cache and the arbiter. The main function of it is basically do </a:t>
            </a:r>
            <a:r>
              <a:rPr lang="en"/>
              <a:t>the</a:t>
            </a:r>
            <a:r>
              <a:rPr lang="en"/>
              <a:t> write back at background so that we can save some d cache writeback cycles. On the right side is how much time it can save in terms of the writeback cycles. Compared with baseline, we can see it really save most of the writeback cycles, but on the other hand, it adds one more component on the path from cpu to memory, so it can add some additional access time for memory operations due to the longer path and also affect the frequency a little bit. </a:t>
            </a:r>
            <a:r>
              <a:rPr lang="en"/>
              <a:t>But in all, it still does some </a:t>
            </a:r>
            <a:r>
              <a:rPr lang="en"/>
              <a:t>positive</a:t>
            </a:r>
            <a:r>
              <a:rPr lang="en"/>
              <a:t> effect if we keep frequency the same.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2d83aaf5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2d83aaf5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The first reason is obvious, we have the strict area constraint which is 75,000</a:t>
            </a:r>
            <a:endParaRPr sz="1400"/>
          </a:p>
          <a:p>
            <a:pPr indent="-317500" lvl="1" marL="914400" rtl="0" algn="l">
              <a:spcBef>
                <a:spcPts val="0"/>
              </a:spcBef>
              <a:spcAft>
                <a:spcPts val="0"/>
              </a:spcAft>
              <a:buSzPts val="1400"/>
              <a:buAutoNum type="alphaLcPeriod"/>
            </a:pPr>
            <a:r>
              <a:rPr lang="en" sz="1400"/>
              <a:t>The first version of our CPU is around 77,000 without any advance features</a:t>
            </a:r>
            <a:endParaRPr sz="1400"/>
          </a:p>
          <a:p>
            <a:pPr indent="-317500" lvl="1" marL="914400" rtl="0" algn="l">
              <a:spcBef>
                <a:spcPts val="0"/>
              </a:spcBef>
              <a:spcAft>
                <a:spcPts val="0"/>
              </a:spcAft>
              <a:buSzPts val="1400"/>
              <a:buAutoNum type="alphaLcPeriod"/>
            </a:pPr>
            <a:r>
              <a:rPr lang="en" sz="1400"/>
              <a:t>After adding all the advance features, our design area even reached 130,000. It was almost doubling the area constraint</a:t>
            </a:r>
            <a:endParaRPr sz="1400"/>
          </a:p>
          <a:p>
            <a:pPr indent="-317500" lvl="0" marL="457200" rtl="0" algn="l">
              <a:spcBef>
                <a:spcPts val="0"/>
              </a:spcBef>
              <a:spcAft>
                <a:spcPts val="0"/>
              </a:spcAft>
              <a:buSzPts val="1400"/>
              <a:buAutoNum type="arabicPeriod"/>
            </a:pPr>
            <a:r>
              <a:rPr lang="en" sz="1400"/>
              <a:t>In order to optimize the area, we mainly focused on our cache, and some simplification of our M extension</a:t>
            </a:r>
            <a:endParaRPr sz="1400"/>
          </a:p>
          <a:p>
            <a:pPr indent="-317500" lvl="0" marL="457200" rtl="0" algn="l">
              <a:spcBef>
                <a:spcPts val="0"/>
              </a:spcBef>
              <a:spcAft>
                <a:spcPts val="0"/>
              </a:spcAft>
              <a:buSzPts val="1400"/>
              <a:buAutoNum type="arabicPeriod"/>
            </a:pPr>
            <a:r>
              <a:rPr lang="en" sz="1400"/>
              <a:t>In order to optimize the Max Frequency, we simplified our critical path through truncting our M extension and removing eviction buffer.</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a132d4ee0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a132d4ee0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253afd03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a253afd03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132d4ee0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a132d4ee0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132d4ee05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132d4ee05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132d4ee05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132d4ee05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139700" rtl="0" algn="l">
              <a:lnSpc>
                <a:spcPct val="13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132d4ee05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132d4ee05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a python script to generate the entire dadda tree.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classic multiplication would be the grade school </a:t>
            </a:r>
            <a:r>
              <a:rPr lang="en"/>
              <a:t>multiplication. The long multiplication that everyone know.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multiplying each row, you will just add those things up to get to your final result. This process can somehow be done in parallel.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here is the </a:t>
            </a:r>
            <a:r>
              <a:rPr lang="en"/>
              <a:t>idea</a:t>
            </a:r>
            <a:r>
              <a:rPr lang="en"/>
              <a:t> which dadda propose, is to reduce the parallel adds into different stages.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132d4ee05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132d4ee05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Pseudo Code from Wikipedia (</a:t>
            </a:r>
            <a:r>
              <a:rPr lang="en" u="sng">
                <a:solidFill>
                  <a:schemeClr val="hlink"/>
                </a:solidFill>
                <a:hlinkClick r:id="rId2"/>
              </a:rPr>
              <a:t>https://en.wikipedia.org/wiki/Division_algorithm</a:t>
            </a: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Long division</a:t>
            </a:r>
            <a:endParaRPr>
              <a:solidFill>
                <a:schemeClr val="dk1"/>
              </a:solidFill>
            </a:endParaRPr>
          </a:p>
          <a:p>
            <a:pPr indent="0" lvl="0" marL="0" rtl="0" algn="l">
              <a:spcBef>
                <a:spcPts val="0"/>
              </a:spcBef>
              <a:spcAft>
                <a:spcPts val="0"/>
              </a:spcAft>
              <a:buClr>
                <a:schemeClr val="dk1"/>
              </a:buClr>
              <a:buSzPts val="1100"/>
              <a:buFont typeface="Arial"/>
              <a:buNone/>
            </a:pPr>
            <a:r>
              <a:rPr b="1" lang="en" sz="1050">
                <a:solidFill>
                  <a:srgbClr val="008000"/>
                </a:solidFill>
                <a:latin typeface="Courier New"/>
                <a:ea typeface="Courier New"/>
                <a:cs typeface="Courier New"/>
                <a:sym typeface="Courier New"/>
              </a:rPr>
              <a:t>if</a:t>
            </a:r>
            <a:r>
              <a:rPr lang="en" sz="1050">
                <a:solidFill>
                  <a:schemeClr val="dk1"/>
                </a:solidFill>
                <a:latin typeface="Courier New"/>
                <a:ea typeface="Courier New"/>
                <a:cs typeface="Courier New"/>
                <a:sym typeface="Courier New"/>
              </a:rPr>
              <a:t> D </a:t>
            </a:r>
            <a:r>
              <a:rPr lang="en" sz="1050">
                <a:solidFill>
                  <a:srgbClr val="666666"/>
                </a:solidFill>
                <a:latin typeface="Courier New"/>
                <a:ea typeface="Courier New"/>
                <a:cs typeface="Courier New"/>
                <a:sym typeface="Courier New"/>
              </a:rPr>
              <a:t>=</a:t>
            </a:r>
            <a:r>
              <a:rPr lang="en" sz="1050">
                <a:solidFill>
                  <a:schemeClr val="dk1"/>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0</a:t>
            </a:r>
            <a:r>
              <a:rPr lang="en" sz="1050">
                <a:solidFill>
                  <a:schemeClr val="dk1"/>
                </a:solidFill>
                <a:latin typeface="Courier New"/>
                <a:ea typeface="Courier New"/>
                <a:cs typeface="Courier New"/>
                <a:sym typeface="Courier New"/>
              </a:rPr>
              <a:t> </a:t>
            </a:r>
            <a:r>
              <a:rPr b="1" lang="en" sz="1050">
                <a:solidFill>
                  <a:srgbClr val="008000"/>
                </a:solidFill>
                <a:latin typeface="Courier New"/>
                <a:ea typeface="Courier New"/>
                <a:cs typeface="Courier New"/>
                <a:sym typeface="Courier New"/>
              </a:rPr>
              <a:t>then</a:t>
            </a:r>
            <a:r>
              <a:rPr lang="en" sz="1050">
                <a:solidFill>
                  <a:schemeClr val="dk1"/>
                </a:solidFill>
                <a:latin typeface="Courier New"/>
                <a:ea typeface="Courier New"/>
                <a:cs typeface="Courier New"/>
                <a:sym typeface="Courier New"/>
              </a:rPr>
              <a:t> </a:t>
            </a:r>
            <a:r>
              <a:rPr lang="en" sz="1050">
                <a:solidFill>
                  <a:srgbClr val="008000"/>
                </a:solidFill>
                <a:latin typeface="Courier New"/>
                <a:ea typeface="Courier New"/>
                <a:cs typeface="Courier New"/>
                <a:sym typeface="Courier New"/>
              </a:rPr>
              <a:t>error</a:t>
            </a:r>
            <a:r>
              <a:rPr lang="en" sz="1050">
                <a:solidFill>
                  <a:schemeClr val="dk1"/>
                </a:solidFill>
                <a:latin typeface="Courier New"/>
                <a:ea typeface="Courier New"/>
                <a:cs typeface="Courier New"/>
                <a:sym typeface="Courier New"/>
              </a:rPr>
              <a:t>(DivisionByZeroException) </a:t>
            </a:r>
            <a:r>
              <a:rPr b="1" lang="en" sz="1050">
                <a:solidFill>
                  <a:srgbClr val="008000"/>
                </a:solidFill>
                <a:latin typeface="Courier New"/>
                <a:ea typeface="Courier New"/>
                <a:cs typeface="Courier New"/>
                <a:sym typeface="Courier New"/>
              </a:rPr>
              <a:t>end</a:t>
            </a:r>
            <a:endParaRPr sz="105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Q :</a:t>
            </a:r>
            <a:r>
              <a:rPr lang="en" sz="1050">
                <a:solidFill>
                  <a:srgbClr val="666666"/>
                </a:solidFill>
                <a:latin typeface="Courier New"/>
                <a:ea typeface="Courier New"/>
                <a:cs typeface="Courier New"/>
                <a:sym typeface="Courier New"/>
              </a:rPr>
              <a:t>=</a:t>
            </a:r>
            <a:r>
              <a:rPr lang="en" sz="1050">
                <a:solidFill>
                  <a:schemeClr val="dk1"/>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0</a:t>
            </a:r>
            <a:r>
              <a:rPr lang="en" sz="1050">
                <a:solidFill>
                  <a:schemeClr val="dk1"/>
                </a:solidFill>
                <a:latin typeface="Courier New"/>
                <a:ea typeface="Courier New"/>
                <a:cs typeface="Courier New"/>
                <a:sym typeface="Courier New"/>
              </a:rPr>
              <a:t>                  </a:t>
            </a:r>
            <a:r>
              <a:rPr i="1" lang="en" sz="1050">
                <a:solidFill>
                  <a:srgbClr val="3D7B7B"/>
                </a:solidFill>
                <a:latin typeface="Courier New"/>
                <a:ea typeface="Courier New"/>
                <a:cs typeface="Courier New"/>
                <a:sym typeface="Courier New"/>
              </a:rPr>
              <a:t>-- Initialize quotient and remainder to zero</a:t>
            </a:r>
            <a:endParaRPr sz="105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R :</a:t>
            </a:r>
            <a:r>
              <a:rPr lang="en" sz="1050">
                <a:solidFill>
                  <a:srgbClr val="666666"/>
                </a:solidFill>
                <a:latin typeface="Courier New"/>
                <a:ea typeface="Courier New"/>
                <a:cs typeface="Courier New"/>
                <a:sym typeface="Courier New"/>
              </a:rPr>
              <a:t>=</a:t>
            </a:r>
            <a:r>
              <a:rPr lang="en" sz="1050">
                <a:solidFill>
                  <a:schemeClr val="dk1"/>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0</a:t>
            </a:r>
            <a:r>
              <a:rPr lang="en"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50">
                <a:solidFill>
                  <a:srgbClr val="008000"/>
                </a:solidFill>
                <a:latin typeface="Courier New"/>
                <a:ea typeface="Courier New"/>
                <a:cs typeface="Courier New"/>
                <a:sym typeface="Courier New"/>
              </a:rPr>
              <a:t>for</a:t>
            </a:r>
            <a:r>
              <a:rPr lang="en" sz="1050">
                <a:solidFill>
                  <a:schemeClr val="dk1"/>
                </a:solidFill>
                <a:latin typeface="Courier New"/>
                <a:ea typeface="Courier New"/>
                <a:cs typeface="Courier New"/>
                <a:sym typeface="Courier New"/>
              </a:rPr>
              <a:t> i :</a:t>
            </a:r>
            <a:r>
              <a:rPr lang="en" sz="1050">
                <a:solidFill>
                  <a:srgbClr val="666666"/>
                </a:solidFill>
                <a:latin typeface="Courier New"/>
                <a:ea typeface="Courier New"/>
                <a:cs typeface="Courier New"/>
                <a:sym typeface="Courier New"/>
              </a:rPr>
              <a:t>=</a:t>
            </a:r>
            <a:r>
              <a:rPr lang="en" sz="1050">
                <a:solidFill>
                  <a:schemeClr val="dk1"/>
                </a:solidFill>
                <a:latin typeface="Courier New"/>
                <a:ea typeface="Courier New"/>
                <a:cs typeface="Courier New"/>
                <a:sym typeface="Courier New"/>
              </a:rPr>
              <a:t> n − </a:t>
            </a:r>
            <a:r>
              <a:rPr lang="en" sz="1050">
                <a:solidFill>
                  <a:srgbClr val="666666"/>
                </a:solidFill>
                <a:latin typeface="Courier New"/>
                <a:ea typeface="Courier New"/>
                <a:cs typeface="Courier New"/>
                <a:sym typeface="Courier New"/>
              </a:rPr>
              <a:t>1</a:t>
            </a:r>
            <a:r>
              <a:rPr lang="en" sz="1050">
                <a:solidFill>
                  <a:schemeClr val="dk1"/>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a:t>
            </a:r>
            <a:r>
              <a:rPr lang="en" sz="1050">
                <a:solidFill>
                  <a:schemeClr val="dk1"/>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0</a:t>
            </a:r>
            <a:r>
              <a:rPr lang="en" sz="1050">
                <a:solidFill>
                  <a:schemeClr val="dk1"/>
                </a:solidFill>
                <a:latin typeface="Courier New"/>
                <a:ea typeface="Courier New"/>
                <a:cs typeface="Courier New"/>
                <a:sym typeface="Courier New"/>
              </a:rPr>
              <a:t> </a:t>
            </a:r>
            <a:r>
              <a:rPr b="1" lang="en" sz="1050">
                <a:solidFill>
                  <a:srgbClr val="008000"/>
                </a:solidFill>
                <a:latin typeface="Courier New"/>
                <a:ea typeface="Courier New"/>
                <a:cs typeface="Courier New"/>
                <a:sym typeface="Courier New"/>
              </a:rPr>
              <a:t>do</a:t>
            </a:r>
            <a:r>
              <a:rPr lang="en" sz="1050">
                <a:solidFill>
                  <a:schemeClr val="dk1"/>
                </a:solidFill>
                <a:latin typeface="Courier New"/>
                <a:ea typeface="Courier New"/>
                <a:cs typeface="Courier New"/>
                <a:sym typeface="Courier New"/>
              </a:rPr>
              <a:t>  </a:t>
            </a:r>
            <a:r>
              <a:rPr i="1" lang="en" sz="1050">
                <a:solidFill>
                  <a:srgbClr val="3D7B7B"/>
                </a:solidFill>
                <a:latin typeface="Courier New"/>
                <a:ea typeface="Courier New"/>
                <a:cs typeface="Courier New"/>
                <a:sym typeface="Courier New"/>
              </a:rPr>
              <a:t>-- Where n is number of bits in N</a:t>
            </a:r>
            <a:endParaRPr sz="105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  R :</a:t>
            </a:r>
            <a:r>
              <a:rPr lang="en" sz="1050">
                <a:solidFill>
                  <a:srgbClr val="666666"/>
                </a:solidFill>
                <a:latin typeface="Courier New"/>
                <a:ea typeface="Courier New"/>
                <a:cs typeface="Courier New"/>
                <a:sym typeface="Courier New"/>
              </a:rPr>
              <a:t>=</a:t>
            </a:r>
            <a:r>
              <a:rPr lang="en" sz="1050">
                <a:solidFill>
                  <a:schemeClr val="dk1"/>
                </a:solidFill>
                <a:latin typeface="Courier New"/>
                <a:ea typeface="Courier New"/>
                <a:cs typeface="Courier New"/>
                <a:sym typeface="Courier New"/>
              </a:rPr>
              <a:t> R </a:t>
            </a:r>
            <a:r>
              <a:rPr lang="en" sz="1050">
                <a:solidFill>
                  <a:srgbClr val="666666"/>
                </a:solidFill>
                <a:latin typeface="Courier New"/>
                <a:ea typeface="Courier New"/>
                <a:cs typeface="Courier New"/>
                <a:sym typeface="Courier New"/>
              </a:rPr>
              <a:t>&lt;&lt;</a:t>
            </a:r>
            <a:r>
              <a:rPr lang="en" sz="1050">
                <a:solidFill>
                  <a:schemeClr val="dk1"/>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1</a:t>
            </a:r>
            <a:r>
              <a:rPr lang="en" sz="1050">
                <a:solidFill>
                  <a:schemeClr val="dk1"/>
                </a:solidFill>
                <a:latin typeface="Courier New"/>
                <a:ea typeface="Courier New"/>
                <a:cs typeface="Courier New"/>
                <a:sym typeface="Courier New"/>
              </a:rPr>
              <a:t>           </a:t>
            </a:r>
            <a:r>
              <a:rPr i="1" lang="en" sz="1050">
                <a:solidFill>
                  <a:srgbClr val="3D7B7B"/>
                </a:solidFill>
                <a:latin typeface="Courier New"/>
                <a:ea typeface="Courier New"/>
                <a:cs typeface="Courier New"/>
                <a:sym typeface="Courier New"/>
              </a:rPr>
              <a:t>-- Left-shift R by 1 bit</a:t>
            </a:r>
            <a:endParaRPr sz="105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  R(</a:t>
            </a:r>
            <a:r>
              <a:rPr lang="en" sz="1050">
                <a:solidFill>
                  <a:srgbClr val="666666"/>
                </a:solidFill>
                <a:latin typeface="Courier New"/>
                <a:ea typeface="Courier New"/>
                <a:cs typeface="Courier New"/>
                <a:sym typeface="Courier New"/>
              </a:rPr>
              <a:t>0</a:t>
            </a:r>
            <a:r>
              <a:rPr lang="en" sz="1050">
                <a:solidFill>
                  <a:schemeClr val="dk1"/>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a:t>
            </a:r>
            <a:r>
              <a:rPr lang="en" sz="1050">
                <a:solidFill>
                  <a:schemeClr val="dk1"/>
                </a:solidFill>
                <a:latin typeface="Courier New"/>
                <a:ea typeface="Courier New"/>
                <a:cs typeface="Courier New"/>
                <a:sym typeface="Courier New"/>
              </a:rPr>
              <a:t> N(i)          </a:t>
            </a:r>
            <a:r>
              <a:rPr i="1" lang="en" sz="1050">
                <a:solidFill>
                  <a:srgbClr val="3D7B7B"/>
                </a:solidFill>
                <a:latin typeface="Courier New"/>
                <a:ea typeface="Courier New"/>
                <a:cs typeface="Courier New"/>
                <a:sym typeface="Courier New"/>
              </a:rPr>
              <a:t>-- Set the least-significant bit of R equal to bit i of the numerator</a:t>
            </a:r>
            <a:endParaRPr sz="105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  </a:t>
            </a:r>
            <a:r>
              <a:rPr b="1" lang="en" sz="1050">
                <a:solidFill>
                  <a:srgbClr val="008000"/>
                </a:solidFill>
                <a:latin typeface="Courier New"/>
                <a:ea typeface="Courier New"/>
                <a:cs typeface="Courier New"/>
                <a:sym typeface="Courier New"/>
              </a:rPr>
              <a:t>if</a:t>
            </a:r>
            <a:r>
              <a:rPr lang="en" sz="1050">
                <a:solidFill>
                  <a:schemeClr val="dk1"/>
                </a:solidFill>
                <a:latin typeface="Courier New"/>
                <a:ea typeface="Courier New"/>
                <a:cs typeface="Courier New"/>
                <a:sym typeface="Courier New"/>
              </a:rPr>
              <a:t> R ≥ D </a:t>
            </a:r>
            <a:r>
              <a:rPr b="1" lang="en" sz="1050">
                <a:solidFill>
                  <a:srgbClr val="008000"/>
                </a:solidFill>
                <a:latin typeface="Courier New"/>
                <a:ea typeface="Courier New"/>
                <a:cs typeface="Courier New"/>
                <a:sym typeface="Courier New"/>
              </a:rPr>
              <a:t>then</a:t>
            </a:r>
            <a:endParaRPr sz="105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    R :</a:t>
            </a:r>
            <a:r>
              <a:rPr lang="en" sz="1050">
                <a:solidFill>
                  <a:srgbClr val="666666"/>
                </a:solidFill>
                <a:latin typeface="Courier New"/>
                <a:ea typeface="Courier New"/>
                <a:cs typeface="Courier New"/>
                <a:sym typeface="Courier New"/>
              </a:rPr>
              <a:t>=</a:t>
            </a:r>
            <a:r>
              <a:rPr lang="en" sz="1050">
                <a:solidFill>
                  <a:schemeClr val="dk1"/>
                </a:solidFill>
                <a:latin typeface="Courier New"/>
                <a:ea typeface="Courier New"/>
                <a:cs typeface="Courier New"/>
                <a:sym typeface="Courier New"/>
              </a:rPr>
              <a:t> R − D</a:t>
            </a:r>
            <a:endParaRPr sz="105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    Q(i) :</a:t>
            </a:r>
            <a:r>
              <a:rPr lang="en" sz="1050">
                <a:solidFill>
                  <a:srgbClr val="666666"/>
                </a:solidFill>
                <a:latin typeface="Courier New"/>
                <a:ea typeface="Courier New"/>
                <a:cs typeface="Courier New"/>
                <a:sym typeface="Courier New"/>
              </a:rPr>
              <a:t>=</a:t>
            </a:r>
            <a:r>
              <a:rPr lang="en" sz="1050">
                <a:solidFill>
                  <a:schemeClr val="dk1"/>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1</a:t>
            </a:r>
            <a:endParaRPr sz="105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  </a:t>
            </a:r>
            <a:r>
              <a:rPr b="1" lang="en" sz="1050">
                <a:solidFill>
                  <a:srgbClr val="008000"/>
                </a:solidFill>
                <a:latin typeface="Courier New"/>
                <a:ea typeface="Courier New"/>
                <a:cs typeface="Courier New"/>
                <a:sym typeface="Courier New"/>
              </a:rPr>
              <a:t>end</a:t>
            </a:r>
            <a:endParaRPr sz="1050">
              <a:solidFill>
                <a:schemeClr val="dk1"/>
              </a:solidFill>
              <a:latin typeface="Courier New"/>
              <a:ea typeface="Courier New"/>
              <a:cs typeface="Courier New"/>
              <a:sym typeface="Courier New"/>
            </a:endParaRPr>
          </a:p>
          <a:p>
            <a:pPr indent="0" lvl="0" marL="0" marR="139700" rtl="0" algn="l">
              <a:lnSpc>
                <a:spcPct val="130000"/>
              </a:lnSpc>
              <a:spcBef>
                <a:spcPts val="0"/>
              </a:spcBef>
              <a:spcAft>
                <a:spcPts val="0"/>
              </a:spcAft>
              <a:buClr>
                <a:schemeClr val="dk1"/>
              </a:buClr>
              <a:buSzPts val="1100"/>
              <a:buFont typeface="Arial"/>
              <a:buNone/>
            </a:pPr>
            <a:r>
              <a:rPr b="1" lang="en" sz="1050">
                <a:solidFill>
                  <a:srgbClr val="008000"/>
                </a:solidFill>
                <a:latin typeface="Courier New"/>
                <a:ea typeface="Courier New"/>
                <a:cs typeface="Courier New"/>
                <a:sym typeface="Courier New"/>
              </a:rPr>
              <a:t>End</a:t>
            </a:r>
            <a:br>
              <a:rPr b="1" lang="en" sz="1050">
                <a:solidFill>
                  <a:srgbClr val="008000"/>
                </a:solidFill>
                <a:latin typeface="Courier New"/>
                <a:ea typeface="Courier New"/>
                <a:cs typeface="Courier New"/>
                <a:sym typeface="Courier New"/>
              </a:rPr>
            </a:br>
            <a:br>
              <a:rPr b="1" lang="en" sz="1050">
                <a:solidFill>
                  <a:srgbClr val="008000"/>
                </a:solidFill>
                <a:latin typeface="Courier New"/>
                <a:ea typeface="Courier New"/>
                <a:cs typeface="Courier New"/>
                <a:sym typeface="Courier New"/>
              </a:rPr>
            </a:br>
            <a:r>
              <a:rPr lang="en" sz="1050">
                <a:solidFill>
                  <a:schemeClr val="dk1"/>
                </a:solidFill>
              </a:rPr>
              <a:t>To lazy, put it in Chinese</a:t>
            </a:r>
            <a:br>
              <a:rPr lang="en" sz="1050">
                <a:solidFill>
                  <a:schemeClr val="dk1"/>
                </a:solidFill>
              </a:rPr>
            </a:br>
            <a:r>
              <a:rPr lang="en" sz="1050">
                <a:solidFill>
                  <a:schemeClr val="dk1"/>
                </a:solidFill>
              </a:rPr>
              <a:t>将被除数扩展成16位的数据，低8位为被除数的值，高八位的值全为0。开始时，被除数扩展成16位数据传给data，然后运算。对比data的高八位和除数，如果除数 &lt; 高8位，此时商置1，赋值给data的最低位，然后将data高8位减去除数。最后将data向左移位一位，准备下一次比较。计算8次后。Data的高8位数据就为余数，低八位就为商。</a:t>
            </a:r>
            <a:endParaRPr sz="1050">
              <a:solidFill>
                <a:schemeClr val="dk1"/>
              </a:solidFill>
            </a:endParaRPr>
          </a:p>
          <a:p>
            <a:pPr indent="0" lvl="0" marL="0" marR="139700" rtl="0" algn="l">
              <a:lnSpc>
                <a:spcPct val="130000"/>
              </a:lnSpc>
              <a:spcBef>
                <a:spcPts val="0"/>
              </a:spcBef>
              <a:spcAft>
                <a:spcPts val="0"/>
              </a:spcAft>
              <a:buClr>
                <a:schemeClr val="dk1"/>
              </a:buClr>
              <a:buSzPts val="1100"/>
              <a:buFont typeface="Arial"/>
              <a:buNone/>
            </a:pPr>
            <a:r>
              <a:t/>
            </a:r>
            <a:endParaRPr sz="1050">
              <a:solidFill>
                <a:schemeClr val="dk1"/>
              </a:solidFill>
            </a:endParaRPr>
          </a:p>
          <a:p>
            <a:pPr indent="0" lvl="0" marL="0" marR="139700" rtl="0" algn="l">
              <a:lnSpc>
                <a:spcPct val="130000"/>
              </a:lnSpc>
              <a:spcBef>
                <a:spcPts val="0"/>
              </a:spcBef>
              <a:spcAft>
                <a:spcPts val="0"/>
              </a:spcAft>
              <a:buClr>
                <a:schemeClr val="dk1"/>
              </a:buClr>
              <a:buSzPts val="1100"/>
              <a:buFont typeface="Arial"/>
              <a:buNone/>
            </a:pPr>
            <a:r>
              <a:rPr lang="en" sz="1050">
                <a:solidFill>
                  <a:schemeClr val="dk1"/>
                </a:solidFill>
              </a:rPr>
              <a:t>For English speaker…</a:t>
            </a:r>
            <a:endParaRPr sz="1050">
              <a:solidFill>
                <a:schemeClr val="dk1"/>
              </a:solidFill>
            </a:endParaRPr>
          </a:p>
          <a:p>
            <a:pPr indent="0" lvl="0" marL="0" marR="139700" rtl="0" algn="l">
              <a:lnSpc>
                <a:spcPct val="130000"/>
              </a:lnSpc>
              <a:spcBef>
                <a:spcPts val="0"/>
              </a:spcBef>
              <a:spcAft>
                <a:spcPts val="0"/>
              </a:spcAft>
              <a:buClr>
                <a:schemeClr val="dk1"/>
              </a:buClr>
              <a:buSzPts val="1100"/>
              <a:buFont typeface="Arial"/>
              <a:buNone/>
            </a:pPr>
            <a:r>
              <a:rPr lang="en" sz="1050">
                <a:solidFill>
                  <a:schemeClr val="dk1"/>
                </a:solidFill>
              </a:rPr>
              <a:t>Extend the dividend to 16 bits. The lower 8 bits will be the dividend and upper 8 bit will be 0 at the beginning.</a:t>
            </a:r>
            <a:endParaRPr sz="1050">
              <a:solidFill>
                <a:schemeClr val="dk1"/>
              </a:solidFill>
            </a:endParaRPr>
          </a:p>
          <a:p>
            <a:pPr indent="0" lvl="0" marL="0" marR="139700" rtl="0" algn="l">
              <a:lnSpc>
                <a:spcPct val="130000"/>
              </a:lnSpc>
              <a:spcBef>
                <a:spcPts val="0"/>
              </a:spcBef>
              <a:spcAft>
                <a:spcPts val="0"/>
              </a:spcAft>
              <a:buClr>
                <a:schemeClr val="dk1"/>
              </a:buClr>
              <a:buSzPts val="1100"/>
              <a:buFont typeface="Arial"/>
              <a:buNone/>
            </a:pPr>
            <a:r>
              <a:rPr lang="en" sz="1050">
                <a:solidFill>
                  <a:schemeClr val="dk1"/>
                </a:solidFill>
              </a:rPr>
              <a:t>At start stage, the dividend is 0 extended to 16 bits and loaded into data. Then the operation begins. Compare the upper 8 bits with the divisor, if divisor &lt; upper 8 bits, set current quotient to be 1 and assign it to the LSB of data. Then, subtract the divisor from the upper 8 bits and left shift data once to prepare for next comparison. If divisor &gt; upper 8 bits, set current quotient to be 0 and assign it to the LSB of data. Then, only left shift the data once. After 8 iteration, the top 8 bits will be our remainder of the division, and the lower 8 bits will be our quotient of the division. </a:t>
            </a:r>
            <a:endParaRPr sz="105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132d4ee05_6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132d4ee05_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132d4ee0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132d4ee0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139700" rtl="0" algn="l">
              <a:lnSpc>
                <a:spcPct val="130000"/>
              </a:lnSpc>
              <a:spcBef>
                <a:spcPts val="0"/>
              </a:spcBef>
              <a:spcAft>
                <a:spcPts val="0"/>
              </a:spcAft>
              <a:buClr>
                <a:schemeClr val="dk1"/>
              </a:buClr>
              <a:buSzPts val="1100"/>
              <a:buFont typeface="Arial"/>
              <a:buNone/>
            </a:pPr>
            <a:r>
              <a:t/>
            </a:r>
            <a:endParaRPr b="1" sz="1050">
              <a:solidFill>
                <a:srgbClr val="008000"/>
              </a:solidFill>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2d83aaf5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2d83aaf5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2d83aaf5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2d83aaf5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From the previous slide, we have seen that this bad prefetcher is worse in all performance counters.</a:t>
            </a:r>
            <a:endParaRPr sz="1600"/>
          </a:p>
          <a:p>
            <a:pPr indent="0" lvl="0" marL="0" rtl="0" algn="l">
              <a:spcBef>
                <a:spcPts val="0"/>
              </a:spcBef>
              <a:spcAft>
                <a:spcPts val="0"/>
              </a:spcAft>
              <a:buNone/>
            </a:pPr>
            <a:r>
              <a:rPr lang="en" sz="1600"/>
              <a:t>That’s why both stall time increased.</a:t>
            </a:r>
            <a:endParaRPr sz="1600"/>
          </a:p>
          <a:p>
            <a:pPr indent="0" lvl="0" marL="0" rtl="0" algn="l">
              <a:spcBef>
                <a:spcPts val="0"/>
              </a:spcBef>
              <a:spcAft>
                <a:spcPts val="0"/>
              </a:spcAft>
              <a:buNone/>
            </a:pPr>
            <a:r>
              <a:rPr lang="en" sz="1600"/>
              <a:t>Actually, the number of instruction cache misses </a:t>
            </a:r>
            <a:r>
              <a:rPr lang="en" sz="1600"/>
              <a:t>stays the same.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The reason is because this prefetcher is sharing data bus bandwidth.</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We can improve this by moving prefetcher into arbiter. Arbiter is only triggered when there’s a miss from L1 cache.</a:t>
            </a:r>
            <a:endParaRPr sz="1600"/>
          </a:p>
          <a:p>
            <a:pPr indent="0" lvl="0" marL="0" rtl="0" algn="l">
              <a:spcBef>
                <a:spcPts val="0"/>
              </a:spcBef>
              <a:spcAft>
                <a:spcPts val="0"/>
              </a:spcAft>
              <a:buNone/>
            </a:pPr>
            <a:r>
              <a:rPr lang="en" sz="1600"/>
              <a:t>When L1 cache not miss, arbiter will be in idle state, then at that time, we can prefetch the next line of instruction into a buffer that sits in arbiter. </a:t>
            </a:r>
            <a:endParaRPr sz="16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Superscalar</a:t>
            </a:r>
            <a:endParaRPr/>
          </a:p>
        </p:txBody>
      </p:sp>
      <p:sp>
        <p:nvSpPr>
          <p:cNvPr id="67" name="Google Shape;67;p13"/>
          <p:cNvSpPr txBox="1"/>
          <p:nvPr>
            <p:ph idx="1" type="subTitle"/>
          </p:nvPr>
        </p:nvSpPr>
        <p:spPr>
          <a:xfrm>
            <a:off x="2137250" y="2774164"/>
            <a:ext cx="4870500" cy="79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400"/>
              <a:t>Dongming Liu, Elijah Ye, Tracy Miao</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Fully Parameterized Cache</a:t>
            </a:r>
            <a:endParaRPr/>
          </a:p>
        </p:txBody>
      </p:sp>
      <p:sp>
        <p:nvSpPr>
          <p:cNvPr id="131" name="Google Shape;131;p22"/>
          <p:cNvSpPr txBox="1"/>
          <p:nvPr>
            <p:ph idx="1" type="body"/>
          </p:nvPr>
        </p:nvSpPr>
        <p:spPr>
          <a:xfrm>
            <a:off x="60075" y="960800"/>
            <a:ext cx="8520600" cy="2930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Parameterizing</a:t>
            </a:r>
            <a:r>
              <a:rPr lang="en"/>
              <a:t> number of sets is easy!</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But how we parameterized our cacheline size?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i="1" lang="en" sz="1500"/>
              <a:t>– not only change the data width of corresponding components</a:t>
            </a:r>
            <a:endParaRPr i="1" sz="1500"/>
          </a:p>
          <a:p>
            <a:pPr indent="0" lvl="0" marL="0" rtl="0" algn="l">
              <a:lnSpc>
                <a:spcPct val="100000"/>
              </a:lnSpc>
              <a:spcBef>
                <a:spcPts val="0"/>
              </a:spcBef>
              <a:spcAft>
                <a:spcPts val="0"/>
              </a:spcAft>
              <a:buNone/>
            </a:pPr>
            <a:r>
              <a:t/>
            </a:r>
            <a:endParaRPr i="1" sz="1500"/>
          </a:p>
          <a:p>
            <a:pPr indent="0" lvl="0" marL="0" rtl="0" algn="l">
              <a:lnSpc>
                <a:spcPct val="100000"/>
              </a:lnSpc>
              <a:spcBef>
                <a:spcPts val="0"/>
              </a:spcBef>
              <a:spcAft>
                <a:spcPts val="0"/>
              </a:spcAft>
              <a:buNone/>
            </a:pPr>
            <a:r>
              <a:rPr i="1" lang="en" sz="1500"/>
              <a:t>– add one more bus adapter between Arbiter and L2 Cache</a:t>
            </a:r>
            <a:endParaRPr i="1" sz="1500"/>
          </a:p>
          <a:p>
            <a:pPr indent="0" lvl="0" marL="0" rtl="0" algn="l">
              <a:lnSpc>
                <a:spcPct val="100000"/>
              </a:lnSpc>
              <a:spcBef>
                <a:spcPts val="0"/>
              </a:spcBef>
              <a:spcAft>
                <a:spcPts val="0"/>
              </a:spcAft>
              <a:buNone/>
            </a:pPr>
            <a:r>
              <a:t/>
            </a:r>
            <a:endParaRPr i="1" sz="1500"/>
          </a:p>
          <a:p>
            <a:pPr indent="0" lvl="0" marL="0" rtl="0" algn="l">
              <a:lnSpc>
                <a:spcPct val="100000"/>
              </a:lnSpc>
              <a:spcBef>
                <a:spcPts val="0"/>
              </a:spcBef>
              <a:spcAft>
                <a:spcPts val="0"/>
              </a:spcAft>
              <a:buNone/>
            </a:pPr>
            <a:r>
              <a:rPr i="1" lang="en" sz="1500"/>
              <a:t>– in order to meet the area constraint &amp; keep our L2 Cache</a:t>
            </a:r>
            <a:endParaRPr i="1" sz="1500"/>
          </a:p>
        </p:txBody>
      </p:sp>
      <p:pic>
        <p:nvPicPr>
          <p:cNvPr id="132" name="Google Shape;132;p22"/>
          <p:cNvPicPr preferRelativeResize="0"/>
          <p:nvPr/>
        </p:nvPicPr>
        <p:blipFill>
          <a:blip r:embed="rId3">
            <a:alphaModFix/>
          </a:blip>
          <a:stretch>
            <a:fillRect/>
          </a:stretch>
        </p:blipFill>
        <p:spPr>
          <a:xfrm>
            <a:off x="6308350" y="13663"/>
            <a:ext cx="1711225" cy="4963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3"/>
          <p:cNvPicPr preferRelativeResize="0"/>
          <p:nvPr/>
        </p:nvPicPr>
        <p:blipFill>
          <a:blip r:embed="rId3">
            <a:alphaModFix/>
          </a:blip>
          <a:stretch>
            <a:fillRect/>
          </a:stretch>
        </p:blipFill>
        <p:spPr>
          <a:xfrm>
            <a:off x="5105275" y="346750"/>
            <a:ext cx="3823350" cy="4363299"/>
          </a:xfrm>
          <a:prstGeom prst="rect">
            <a:avLst/>
          </a:prstGeom>
          <a:noFill/>
          <a:ln>
            <a:noFill/>
          </a:ln>
        </p:spPr>
      </p:pic>
      <p:pic>
        <p:nvPicPr>
          <p:cNvPr id="138" name="Google Shape;138;p23"/>
          <p:cNvPicPr preferRelativeResize="0"/>
          <p:nvPr/>
        </p:nvPicPr>
        <p:blipFill>
          <a:blip r:embed="rId4">
            <a:alphaModFix/>
          </a:blip>
          <a:stretch>
            <a:fillRect/>
          </a:stretch>
        </p:blipFill>
        <p:spPr>
          <a:xfrm>
            <a:off x="364300" y="2411150"/>
            <a:ext cx="4497300" cy="2168025"/>
          </a:xfrm>
          <a:prstGeom prst="rect">
            <a:avLst/>
          </a:prstGeom>
          <a:noFill/>
          <a:ln>
            <a:noFill/>
          </a:ln>
        </p:spPr>
      </p:pic>
      <p:sp>
        <p:nvSpPr>
          <p:cNvPr id="139" name="Google Shape;139;p23"/>
          <p:cNvSpPr txBox="1"/>
          <p:nvPr>
            <p:ph type="title"/>
          </p:nvPr>
        </p:nvSpPr>
        <p:spPr>
          <a:xfrm>
            <a:off x="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Fully Parameterized Cache</a:t>
            </a:r>
            <a:endParaRPr/>
          </a:p>
        </p:txBody>
      </p:sp>
      <p:sp>
        <p:nvSpPr>
          <p:cNvPr id="140" name="Google Shape;140;p23"/>
          <p:cNvSpPr txBox="1"/>
          <p:nvPr/>
        </p:nvSpPr>
        <p:spPr>
          <a:xfrm>
            <a:off x="152750" y="653500"/>
            <a:ext cx="59757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How we parameterize PLRU?</a:t>
            </a:r>
            <a:endParaRPr sz="18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a:p>
            <a:pPr indent="0" lvl="0" marL="0" rtl="0" algn="l">
              <a:spcBef>
                <a:spcPts val="0"/>
              </a:spcBef>
              <a:spcAft>
                <a:spcPts val="0"/>
              </a:spcAft>
              <a:buNone/>
            </a:pPr>
            <a:r>
              <a:rPr i="1" lang="en" sz="1500">
                <a:solidFill>
                  <a:schemeClr val="dk2"/>
                </a:solidFill>
                <a:latin typeface="Open Sans"/>
                <a:ea typeface="Open Sans"/>
                <a:cs typeface="Open Sans"/>
                <a:sym typeface="Open Sans"/>
              </a:rPr>
              <a:t>– use python to generate PRLU bits update logic for different ways</a:t>
            </a:r>
            <a:endParaRPr i="1" sz="15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i="1" sz="1500">
              <a:solidFill>
                <a:schemeClr val="dk2"/>
              </a:solidFill>
              <a:latin typeface="Open Sans"/>
              <a:ea typeface="Open Sans"/>
              <a:cs typeface="Open Sans"/>
              <a:sym typeface="Open Sans"/>
            </a:endParaRPr>
          </a:p>
          <a:p>
            <a:pPr indent="0" lvl="0" marL="0" rtl="0" algn="l">
              <a:spcBef>
                <a:spcPts val="0"/>
              </a:spcBef>
              <a:spcAft>
                <a:spcPts val="0"/>
              </a:spcAft>
              <a:buNone/>
            </a:pPr>
            <a:r>
              <a:rPr i="1" lang="en" sz="1500">
                <a:solidFill>
                  <a:schemeClr val="dk2"/>
                </a:solidFill>
                <a:latin typeface="Open Sans"/>
                <a:ea typeface="Open Sans"/>
                <a:cs typeface="Open Sans"/>
                <a:sym typeface="Open Sans"/>
              </a:rPr>
              <a:t>– instantiate MUXes to build PLRU tree</a:t>
            </a:r>
            <a:endParaRPr i="1" sz="1500">
              <a:solidFill>
                <a:schemeClr val="dk2"/>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with Parameterized Cache</a:t>
            </a:r>
            <a:endParaRPr/>
          </a:p>
        </p:txBody>
      </p:sp>
      <p:pic>
        <p:nvPicPr>
          <p:cNvPr id="146" name="Google Shape;146;p24" title="图表"/>
          <p:cNvPicPr preferRelativeResize="0"/>
          <p:nvPr/>
        </p:nvPicPr>
        <p:blipFill>
          <a:blip r:embed="rId3">
            <a:alphaModFix/>
          </a:blip>
          <a:stretch>
            <a:fillRect/>
          </a:stretch>
        </p:blipFill>
        <p:spPr>
          <a:xfrm>
            <a:off x="4482450" y="592600"/>
            <a:ext cx="4267200" cy="2643728"/>
          </a:xfrm>
          <a:prstGeom prst="rect">
            <a:avLst/>
          </a:prstGeom>
          <a:noFill/>
          <a:ln>
            <a:noFill/>
          </a:ln>
        </p:spPr>
      </p:pic>
      <p:pic>
        <p:nvPicPr>
          <p:cNvPr id="147" name="Google Shape;147;p24" title="图表"/>
          <p:cNvPicPr preferRelativeResize="0"/>
          <p:nvPr/>
        </p:nvPicPr>
        <p:blipFill>
          <a:blip r:embed="rId4">
            <a:alphaModFix/>
          </a:blip>
          <a:stretch>
            <a:fillRect/>
          </a:stretch>
        </p:blipFill>
        <p:spPr>
          <a:xfrm>
            <a:off x="136050" y="593150"/>
            <a:ext cx="4270248" cy="264261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Eviction Buffer</a:t>
            </a:r>
            <a:endParaRPr/>
          </a:p>
        </p:txBody>
      </p:sp>
      <p:sp>
        <p:nvSpPr>
          <p:cNvPr id="153" name="Google Shape;153;p25"/>
          <p:cNvSpPr txBox="1"/>
          <p:nvPr>
            <p:ph idx="1" type="body"/>
          </p:nvPr>
        </p:nvSpPr>
        <p:spPr>
          <a:xfrm>
            <a:off x="0" y="870925"/>
            <a:ext cx="4576500" cy="13053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rgbClr val="000000"/>
              </a:buClr>
              <a:buSzPts val="1400"/>
              <a:buFont typeface="Arial"/>
              <a:buChar char="●"/>
            </a:pPr>
            <a:r>
              <a:rPr lang="en"/>
              <a:t>Do the write back at background</a:t>
            </a:r>
            <a:endParaRPr/>
          </a:p>
          <a:p>
            <a:pPr indent="-317500" lvl="0" marL="457200" rtl="0" algn="l">
              <a:lnSpc>
                <a:spcPct val="100000"/>
              </a:lnSpc>
              <a:spcBef>
                <a:spcPts val="0"/>
              </a:spcBef>
              <a:spcAft>
                <a:spcPts val="0"/>
              </a:spcAft>
              <a:buClr>
                <a:srgbClr val="000000"/>
              </a:buClr>
              <a:buSzPts val="1400"/>
              <a:buFont typeface="Arial"/>
              <a:buChar char="●"/>
            </a:pPr>
            <a:r>
              <a:rPr lang="en"/>
              <a:t>Save D Cache write back cycles</a:t>
            </a:r>
            <a:endParaRPr/>
          </a:p>
          <a:p>
            <a:pPr indent="0" lvl="0" marL="0" rtl="0" algn="l">
              <a:spcBef>
                <a:spcPts val="0"/>
              </a:spcBef>
              <a:spcAft>
                <a:spcPts val="1200"/>
              </a:spcAft>
              <a:buNone/>
            </a:pPr>
            <a:r>
              <a:t/>
            </a:r>
            <a:endParaRPr/>
          </a:p>
        </p:txBody>
      </p:sp>
      <p:pic>
        <p:nvPicPr>
          <p:cNvPr id="154" name="Google Shape;154;p25"/>
          <p:cNvPicPr preferRelativeResize="0"/>
          <p:nvPr/>
        </p:nvPicPr>
        <p:blipFill>
          <a:blip r:embed="rId3">
            <a:alphaModFix/>
          </a:blip>
          <a:stretch>
            <a:fillRect/>
          </a:stretch>
        </p:blipFill>
        <p:spPr>
          <a:xfrm>
            <a:off x="424675" y="1788175"/>
            <a:ext cx="1390725" cy="2942375"/>
          </a:xfrm>
          <a:prstGeom prst="rect">
            <a:avLst/>
          </a:prstGeom>
          <a:noFill/>
          <a:ln>
            <a:noFill/>
          </a:ln>
        </p:spPr>
      </p:pic>
      <p:pic>
        <p:nvPicPr>
          <p:cNvPr id="155" name="Google Shape;155;p25"/>
          <p:cNvPicPr preferRelativeResize="0"/>
          <p:nvPr/>
        </p:nvPicPr>
        <p:blipFill>
          <a:blip r:embed="rId4">
            <a:alphaModFix/>
          </a:blip>
          <a:stretch>
            <a:fillRect/>
          </a:stretch>
        </p:blipFill>
        <p:spPr>
          <a:xfrm>
            <a:off x="2091750" y="1926250"/>
            <a:ext cx="2674475" cy="2804301"/>
          </a:xfrm>
          <a:prstGeom prst="rect">
            <a:avLst/>
          </a:prstGeom>
          <a:noFill/>
          <a:ln>
            <a:noFill/>
          </a:ln>
        </p:spPr>
      </p:pic>
      <p:grpSp>
        <p:nvGrpSpPr>
          <p:cNvPr id="156" name="Google Shape;156;p25"/>
          <p:cNvGrpSpPr/>
          <p:nvPr/>
        </p:nvGrpSpPr>
        <p:grpSpPr>
          <a:xfrm>
            <a:off x="5210725" y="125238"/>
            <a:ext cx="3644090" cy="4720409"/>
            <a:chOff x="5071025" y="264350"/>
            <a:chExt cx="4072974" cy="4956851"/>
          </a:xfrm>
        </p:grpSpPr>
        <p:pic>
          <p:nvPicPr>
            <p:cNvPr id="157" name="Google Shape;157;p25" title="图表"/>
            <p:cNvPicPr preferRelativeResize="0"/>
            <p:nvPr/>
          </p:nvPicPr>
          <p:blipFill>
            <a:blip r:embed="rId5">
              <a:alphaModFix/>
            </a:blip>
            <a:stretch>
              <a:fillRect/>
            </a:stretch>
          </p:blipFill>
          <p:spPr>
            <a:xfrm>
              <a:off x="5071025" y="264350"/>
              <a:ext cx="4072974" cy="2518456"/>
            </a:xfrm>
            <a:prstGeom prst="rect">
              <a:avLst/>
            </a:prstGeom>
            <a:noFill/>
            <a:ln cap="flat" cmpd="sng" w="9525">
              <a:solidFill>
                <a:schemeClr val="dk2"/>
              </a:solidFill>
              <a:prstDash val="solid"/>
              <a:round/>
              <a:headEnd len="sm" w="sm" type="none"/>
              <a:tailEnd len="sm" w="sm" type="none"/>
            </a:ln>
          </p:spPr>
        </p:pic>
        <p:pic>
          <p:nvPicPr>
            <p:cNvPr id="158" name="Google Shape;158;p25" title="图表"/>
            <p:cNvPicPr preferRelativeResize="0"/>
            <p:nvPr/>
          </p:nvPicPr>
          <p:blipFill>
            <a:blip r:embed="rId6">
              <a:alphaModFix/>
            </a:blip>
            <a:stretch>
              <a:fillRect/>
            </a:stretch>
          </p:blipFill>
          <p:spPr>
            <a:xfrm>
              <a:off x="5072973" y="2706600"/>
              <a:ext cx="4069080" cy="2514601"/>
            </a:xfrm>
            <a:prstGeom prst="rect">
              <a:avLst/>
            </a:prstGeom>
            <a:noFill/>
            <a:ln cap="flat" cmpd="sng" w="9525">
              <a:solidFill>
                <a:schemeClr val="dk2"/>
              </a:solidFill>
              <a:prstDash val="solid"/>
              <a:round/>
              <a:headEnd len="sm" w="sm" type="none"/>
              <a:tailEnd len="sm" w="sm" type="none"/>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Trade off: Overview</a:t>
            </a:r>
            <a:endParaRPr/>
          </a:p>
        </p:txBody>
      </p:sp>
      <p:sp>
        <p:nvSpPr>
          <p:cNvPr id="164" name="Google Shape;164;p26"/>
          <p:cNvSpPr txBox="1"/>
          <p:nvPr>
            <p:ph idx="1" type="body"/>
          </p:nvPr>
        </p:nvSpPr>
        <p:spPr>
          <a:xfrm>
            <a:off x="311700" y="1266325"/>
            <a:ext cx="3784800" cy="33027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Reason</a:t>
            </a:r>
            <a:endParaRPr sz="2200"/>
          </a:p>
          <a:p>
            <a:pPr indent="-368300" lvl="0" marL="457200" rtl="0" algn="l">
              <a:spcBef>
                <a:spcPts val="0"/>
              </a:spcBef>
              <a:spcAft>
                <a:spcPts val="0"/>
              </a:spcAft>
              <a:buSzPts val="2200"/>
              <a:buChar char="-"/>
            </a:pPr>
            <a:r>
              <a:rPr lang="en" sz="2200"/>
              <a:t>Optimization</a:t>
            </a:r>
            <a:endParaRPr sz="2200"/>
          </a:p>
          <a:p>
            <a:pPr indent="-342900" lvl="1" marL="914400" rtl="0" algn="l">
              <a:spcBef>
                <a:spcPts val="0"/>
              </a:spcBef>
              <a:spcAft>
                <a:spcPts val="0"/>
              </a:spcAft>
              <a:buSzPts val="1800"/>
              <a:buChar char="-"/>
            </a:pPr>
            <a:r>
              <a:rPr lang="en" sz="1800"/>
              <a:t>Area</a:t>
            </a:r>
            <a:endParaRPr sz="1800"/>
          </a:p>
          <a:p>
            <a:pPr indent="-342900" lvl="1" marL="914400" rtl="0" algn="l">
              <a:spcBef>
                <a:spcPts val="0"/>
              </a:spcBef>
              <a:spcAft>
                <a:spcPts val="0"/>
              </a:spcAft>
              <a:buSzPts val="1800"/>
              <a:buChar char="-"/>
            </a:pPr>
            <a:r>
              <a:rPr lang="en" sz="1800"/>
              <a:t>Max Frequency</a:t>
            </a:r>
            <a:endParaRPr sz="1800"/>
          </a:p>
        </p:txBody>
      </p:sp>
      <p:pic>
        <p:nvPicPr>
          <p:cNvPr id="165" name="Google Shape;165;p26"/>
          <p:cNvPicPr preferRelativeResize="0"/>
          <p:nvPr/>
        </p:nvPicPr>
        <p:blipFill>
          <a:blip r:embed="rId3">
            <a:alphaModFix/>
          </a:blip>
          <a:stretch>
            <a:fillRect/>
          </a:stretch>
        </p:blipFill>
        <p:spPr>
          <a:xfrm>
            <a:off x="4215350" y="891100"/>
            <a:ext cx="4742700" cy="2371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Trade-off 1: Area</a:t>
            </a:r>
            <a:endParaRPr/>
          </a:p>
        </p:txBody>
      </p:sp>
      <p:sp>
        <p:nvSpPr>
          <p:cNvPr id="171" name="Google Shape;171;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36550" lvl="0" marL="457200" rtl="0" algn="l">
              <a:lnSpc>
                <a:spcPct val="100000"/>
              </a:lnSpc>
              <a:spcBef>
                <a:spcPts val="0"/>
              </a:spcBef>
              <a:spcAft>
                <a:spcPts val="0"/>
              </a:spcAft>
              <a:buSzPts val="1700"/>
              <a:buChar char="-"/>
            </a:pPr>
            <a:r>
              <a:rPr lang="en" sz="1700"/>
              <a:t>Number of ways</a:t>
            </a:r>
            <a:endParaRPr sz="1700"/>
          </a:p>
          <a:p>
            <a:pPr indent="-336550" lvl="1" marL="914400" rtl="0" algn="l">
              <a:lnSpc>
                <a:spcPct val="100000"/>
              </a:lnSpc>
              <a:spcBef>
                <a:spcPts val="0"/>
              </a:spcBef>
              <a:spcAft>
                <a:spcPts val="0"/>
              </a:spcAft>
              <a:buSzPts val="1700"/>
              <a:buChar char="-"/>
            </a:pPr>
            <a:r>
              <a:rPr b="1" lang="en" sz="1700"/>
              <a:t>4 way</a:t>
            </a:r>
            <a:r>
              <a:rPr lang="en" sz="1700"/>
              <a:t> L1 Data Cache to </a:t>
            </a:r>
            <a:r>
              <a:rPr b="1" lang="en" sz="1700"/>
              <a:t>1 way</a:t>
            </a:r>
            <a:r>
              <a:rPr lang="en" sz="1700"/>
              <a:t> </a:t>
            </a:r>
            <a:endParaRPr sz="1700"/>
          </a:p>
          <a:p>
            <a:pPr indent="-336550" lvl="1" marL="914400" rtl="0" algn="l">
              <a:lnSpc>
                <a:spcPct val="100000"/>
              </a:lnSpc>
              <a:spcBef>
                <a:spcPts val="0"/>
              </a:spcBef>
              <a:spcAft>
                <a:spcPts val="0"/>
              </a:spcAft>
              <a:buSzPts val="1700"/>
              <a:buChar char="-"/>
            </a:pPr>
            <a:r>
              <a:rPr b="1" lang="en" sz="1700"/>
              <a:t>4 way</a:t>
            </a:r>
            <a:r>
              <a:rPr lang="en" sz="1700"/>
              <a:t> L2 Unified Cache to </a:t>
            </a:r>
            <a:r>
              <a:rPr b="1" lang="en" sz="1700"/>
              <a:t>2 way </a:t>
            </a:r>
            <a:endParaRPr b="1" sz="1700"/>
          </a:p>
          <a:p>
            <a:pPr indent="-336550" lvl="0" marL="457200" rtl="0" algn="l">
              <a:lnSpc>
                <a:spcPct val="100000"/>
              </a:lnSpc>
              <a:spcBef>
                <a:spcPts val="0"/>
              </a:spcBef>
              <a:spcAft>
                <a:spcPts val="0"/>
              </a:spcAft>
              <a:buSzPts val="1700"/>
              <a:buChar char="-"/>
            </a:pPr>
            <a:r>
              <a:rPr lang="en" sz="1700"/>
              <a:t>Cacheline size</a:t>
            </a:r>
            <a:endParaRPr sz="1700"/>
          </a:p>
          <a:p>
            <a:pPr indent="-336550" lvl="1" marL="914400" rtl="0" algn="l">
              <a:lnSpc>
                <a:spcPct val="100000"/>
              </a:lnSpc>
              <a:spcBef>
                <a:spcPts val="0"/>
              </a:spcBef>
              <a:spcAft>
                <a:spcPts val="0"/>
              </a:spcAft>
              <a:buSzPts val="1700"/>
              <a:buChar char="-"/>
            </a:pPr>
            <a:r>
              <a:rPr lang="en" sz="1700"/>
              <a:t>L2 to L1 Bus Adaptor</a:t>
            </a:r>
            <a:endParaRPr sz="1700"/>
          </a:p>
          <a:p>
            <a:pPr indent="-336550" lvl="1" marL="914400" rtl="0" algn="l">
              <a:lnSpc>
                <a:spcPct val="100000"/>
              </a:lnSpc>
              <a:spcBef>
                <a:spcPts val="0"/>
              </a:spcBef>
              <a:spcAft>
                <a:spcPts val="0"/>
              </a:spcAft>
              <a:buSzPts val="1700"/>
              <a:buChar char="-"/>
            </a:pPr>
            <a:r>
              <a:rPr lang="en" sz="1700"/>
              <a:t>Change L1 cacheline size from </a:t>
            </a:r>
            <a:r>
              <a:rPr b="1" lang="en" sz="1700"/>
              <a:t>256 bits</a:t>
            </a:r>
            <a:r>
              <a:rPr lang="en" sz="1700"/>
              <a:t> to </a:t>
            </a:r>
            <a:r>
              <a:rPr b="1" lang="en" sz="1700"/>
              <a:t>128 bits</a:t>
            </a:r>
            <a:endParaRPr b="1" sz="1700"/>
          </a:p>
          <a:p>
            <a:pPr indent="-336550" lvl="0" marL="457200" rtl="0" algn="l">
              <a:lnSpc>
                <a:spcPct val="100000"/>
              </a:lnSpc>
              <a:spcBef>
                <a:spcPts val="0"/>
              </a:spcBef>
              <a:spcAft>
                <a:spcPts val="0"/>
              </a:spcAft>
              <a:buSzPts val="1700"/>
              <a:buChar char="-"/>
            </a:pPr>
            <a:r>
              <a:rPr lang="en" sz="1700"/>
              <a:t>M extension</a:t>
            </a:r>
            <a:endParaRPr sz="1700"/>
          </a:p>
          <a:p>
            <a:pPr indent="-336550" lvl="1" marL="914400" rtl="0" algn="l">
              <a:lnSpc>
                <a:spcPct val="100000"/>
              </a:lnSpc>
              <a:spcBef>
                <a:spcPts val="0"/>
              </a:spcBef>
              <a:spcAft>
                <a:spcPts val="0"/>
              </a:spcAft>
              <a:buSzPts val="1700"/>
              <a:buChar char="-"/>
            </a:pPr>
            <a:r>
              <a:rPr lang="en" sz="1700"/>
              <a:t>Only preserved </a:t>
            </a:r>
            <a:r>
              <a:rPr lang="en" sz="1700"/>
              <a:t>MUL and DIVU</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Stats on Area Differences</a:t>
            </a:r>
            <a:endParaRPr/>
          </a:p>
        </p:txBody>
      </p:sp>
      <p:sp>
        <p:nvSpPr>
          <p:cNvPr id="177" name="Google Shape;177;p28"/>
          <p:cNvSpPr txBox="1"/>
          <p:nvPr>
            <p:ph idx="1" type="body"/>
          </p:nvPr>
        </p:nvSpPr>
        <p:spPr>
          <a:xfrm>
            <a:off x="311700" y="1266325"/>
            <a:ext cx="40257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Area fluctuates as we change the clock period</a:t>
            </a:r>
            <a:endParaRPr/>
          </a:p>
          <a:p>
            <a:pPr indent="-342900" lvl="0" marL="457200" rtl="0" algn="l">
              <a:spcBef>
                <a:spcPts val="0"/>
              </a:spcBef>
              <a:spcAft>
                <a:spcPts val="0"/>
              </a:spcAft>
              <a:buSzPts val="1800"/>
              <a:buChar char="-"/>
            </a:pPr>
            <a:r>
              <a:rPr lang="en"/>
              <a:t>The second one might be over 75,000 in some clock period</a:t>
            </a:r>
            <a:endParaRPr/>
          </a:p>
        </p:txBody>
      </p:sp>
      <p:pic>
        <p:nvPicPr>
          <p:cNvPr id="178" name="Google Shape;178;p28"/>
          <p:cNvPicPr preferRelativeResize="0"/>
          <p:nvPr/>
        </p:nvPicPr>
        <p:blipFill>
          <a:blip r:embed="rId3">
            <a:alphaModFix/>
          </a:blip>
          <a:stretch>
            <a:fillRect/>
          </a:stretch>
        </p:blipFill>
        <p:spPr>
          <a:xfrm>
            <a:off x="4426525" y="1152425"/>
            <a:ext cx="4222300" cy="2966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Trade-off 2: Pushing to the highest frequency</a:t>
            </a:r>
            <a:endParaRPr/>
          </a:p>
        </p:txBody>
      </p:sp>
      <p:sp>
        <p:nvSpPr>
          <p:cNvPr id="184" name="Google Shape;184;p29"/>
          <p:cNvSpPr txBox="1"/>
          <p:nvPr>
            <p:ph idx="1" type="body"/>
          </p:nvPr>
        </p:nvSpPr>
        <p:spPr>
          <a:xfrm>
            <a:off x="311700" y="1266325"/>
            <a:ext cx="8333400" cy="33027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Truncting M Extension</a:t>
            </a:r>
            <a:endParaRPr sz="1900"/>
          </a:p>
          <a:p>
            <a:pPr indent="-323850" lvl="1" marL="914400" rtl="0" algn="l">
              <a:spcBef>
                <a:spcPts val="0"/>
              </a:spcBef>
              <a:spcAft>
                <a:spcPts val="0"/>
              </a:spcAft>
              <a:buSzPts val="1500"/>
              <a:buChar char="-"/>
            </a:pPr>
            <a:r>
              <a:rPr lang="en" sz="1500"/>
              <a:t>Only with MUL and DIVU left</a:t>
            </a:r>
            <a:endParaRPr sz="1500"/>
          </a:p>
          <a:p>
            <a:pPr indent="-323850" lvl="1" marL="914400" rtl="0" algn="l">
              <a:spcBef>
                <a:spcPts val="0"/>
              </a:spcBef>
              <a:spcAft>
                <a:spcPts val="0"/>
              </a:spcAft>
              <a:buSzPts val="1500"/>
              <a:buChar char="-"/>
            </a:pPr>
            <a:r>
              <a:rPr lang="en" sz="1500"/>
              <a:t>Pushed Max Frequency from </a:t>
            </a:r>
            <a:r>
              <a:rPr b="1" lang="en" sz="1500"/>
              <a:t>540 MHz</a:t>
            </a:r>
            <a:r>
              <a:rPr lang="en" sz="1500"/>
              <a:t> to </a:t>
            </a:r>
            <a:r>
              <a:rPr b="1" lang="en" sz="1500"/>
              <a:t>714 MHz</a:t>
            </a:r>
            <a:endParaRPr b="1" sz="1500"/>
          </a:p>
          <a:p>
            <a:pPr indent="-349250" lvl="0" marL="457200" rtl="0" algn="l">
              <a:spcBef>
                <a:spcPts val="0"/>
              </a:spcBef>
              <a:spcAft>
                <a:spcPts val="0"/>
              </a:spcAft>
              <a:buSzPts val="1900"/>
              <a:buChar char="-"/>
            </a:pPr>
            <a:r>
              <a:rPr lang="en" sz="1900"/>
              <a:t>Removing Eviction Buffer</a:t>
            </a:r>
            <a:endParaRPr sz="1900"/>
          </a:p>
          <a:p>
            <a:pPr indent="-323850" lvl="1" marL="914400" rtl="0" algn="l">
              <a:spcBef>
                <a:spcPts val="0"/>
              </a:spcBef>
              <a:spcAft>
                <a:spcPts val="0"/>
              </a:spcAft>
              <a:buSzPts val="1500"/>
              <a:buChar char="-"/>
            </a:pPr>
            <a:r>
              <a:rPr lang="en" sz="1500"/>
              <a:t>Though at the same frequency, it is better that we have Eviction Buffer. However, Eviction Buffer also limited our Max Frequency</a:t>
            </a:r>
            <a:endParaRPr sz="1500"/>
          </a:p>
          <a:p>
            <a:pPr indent="-323850" lvl="1" marL="914400" rtl="0" algn="l">
              <a:spcBef>
                <a:spcPts val="0"/>
              </a:spcBef>
              <a:spcAft>
                <a:spcPts val="0"/>
              </a:spcAft>
              <a:buSzPts val="1500"/>
              <a:buChar char="-"/>
            </a:pPr>
            <a:r>
              <a:rPr lang="en" sz="1500"/>
              <a:t>Once we removed it, we were able to push our Max Frequency from </a:t>
            </a:r>
            <a:r>
              <a:rPr b="1" lang="en" sz="1500"/>
              <a:t>714 MHz</a:t>
            </a:r>
            <a:r>
              <a:rPr lang="en" sz="1500"/>
              <a:t> to </a:t>
            </a:r>
            <a:r>
              <a:rPr b="1" lang="en" sz="1500"/>
              <a:t>740 MHz</a:t>
            </a:r>
            <a:r>
              <a:rPr lang="en" sz="1500"/>
              <a:t>, and thus, having a higher PD^2 and PD^3 which landed us at 3rd place</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t>CP1: RV32I ISA and basic pipelining</a:t>
            </a:r>
            <a:endParaRPr sz="1600"/>
          </a:p>
          <a:p>
            <a:pPr indent="0" lvl="0" marL="0" rtl="0" algn="l">
              <a:lnSpc>
                <a:spcPct val="100000"/>
              </a:lnSpc>
              <a:spcBef>
                <a:spcPts val="400"/>
              </a:spcBef>
              <a:spcAft>
                <a:spcPts val="0"/>
              </a:spcAft>
              <a:buNone/>
            </a:pPr>
            <a:r>
              <a:rPr lang="en" sz="1600"/>
              <a:t>CP2: L1 caches + hazards and static branch prediction</a:t>
            </a:r>
            <a:endParaRPr sz="1600"/>
          </a:p>
          <a:p>
            <a:pPr indent="0" lvl="0" marL="0" rtl="0" algn="l">
              <a:lnSpc>
                <a:spcPct val="100000"/>
              </a:lnSpc>
              <a:spcBef>
                <a:spcPts val="400"/>
              </a:spcBef>
              <a:spcAft>
                <a:spcPts val="0"/>
              </a:spcAft>
              <a:buNone/>
            </a:pPr>
            <a:r>
              <a:rPr lang="en" sz="1600"/>
              <a:t>CP3: Advanced Design Options</a:t>
            </a:r>
            <a:endParaRPr sz="1600"/>
          </a:p>
          <a:p>
            <a:pPr indent="-330200" lvl="0" marL="457200" rtl="0" algn="l">
              <a:lnSpc>
                <a:spcPct val="100000"/>
              </a:lnSpc>
              <a:spcBef>
                <a:spcPts val="400"/>
              </a:spcBef>
              <a:spcAft>
                <a:spcPts val="0"/>
              </a:spcAft>
              <a:buSzPts val="1600"/>
              <a:buChar char="-"/>
            </a:pPr>
            <a:r>
              <a:rPr lang="en" sz="1600"/>
              <a:t>M Extension (Dadda Tree)</a:t>
            </a:r>
            <a:endParaRPr sz="1600"/>
          </a:p>
          <a:p>
            <a:pPr indent="-330200" lvl="0" marL="457200" rtl="0" algn="l">
              <a:lnSpc>
                <a:spcPct val="100000"/>
              </a:lnSpc>
              <a:spcBef>
                <a:spcPts val="400"/>
              </a:spcBef>
              <a:spcAft>
                <a:spcPts val="0"/>
              </a:spcAft>
              <a:buSzPts val="1600"/>
              <a:buChar char="-"/>
            </a:pPr>
            <a:r>
              <a:rPr lang="en" sz="1600"/>
              <a:t>Cache System Overview + L2 Cache</a:t>
            </a:r>
            <a:endParaRPr sz="1600"/>
          </a:p>
          <a:p>
            <a:pPr indent="-330200" lvl="0" marL="457200" rtl="0" algn="l">
              <a:lnSpc>
                <a:spcPct val="100000"/>
              </a:lnSpc>
              <a:spcBef>
                <a:spcPts val="400"/>
              </a:spcBef>
              <a:spcAft>
                <a:spcPts val="0"/>
              </a:spcAft>
              <a:buSzPts val="1600"/>
              <a:buChar char="-"/>
            </a:pPr>
            <a:r>
              <a:rPr lang="en" sz="1600"/>
              <a:t>Next Line Prefetcher (Sad story QAQ)</a:t>
            </a:r>
            <a:endParaRPr sz="1600"/>
          </a:p>
          <a:p>
            <a:pPr indent="-330200" lvl="0" marL="457200" rtl="0" algn="l">
              <a:lnSpc>
                <a:spcPct val="100000"/>
              </a:lnSpc>
              <a:spcBef>
                <a:spcPts val="400"/>
              </a:spcBef>
              <a:spcAft>
                <a:spcPts val="0"/>
              </a:spcAft>
              <a:buSzPts val="1600"/>
              <a:buChar char="-"/>
            </a:pPr>
            <a:r>
              <a:rPr lang="en" sz="1600"/>
              <a:t>Fully </a:t>
            </a:r>
            <a:r>
              <a:rPr lang="en" sz="1600"/>
              <a:t>Parameterized</a:t>
            </a:r>
            <a:r>
              <a:rPr lang="en" sz="1600"/>
              <a:t> Cache</a:t>
            </a:r>
            <a:endParaRPr sz="1600"/>
          </a:p>
          <a:p>
            <a:pPr indent="0" lvl="0" marL="0" rtl="0" algn="l">
              <a:lnSpc>
                <a:spcPct val="100000"/>
              </a:lnSpc>
              <a:spcBef>
                <a:spcPts val="400"/>
              </a:spcBef>
              <a:spcAft>
                <a:spcPts val="0"/>
              </a:spcAft>
              <a:buNone/>
            </a:pPr>
            <a:r>
              <a:rPr lang="en" sz="1600"/>
              <a:t>CP4: Design Competition</a:t>
            </a:r>
            <a:endParaRPr sz="1600"/>
          </a:p>
          <a:p>
            <a:pPr indent="-330200" lvl="0" marL="457200" rtl="0" algn="l">
              <a:lnSpc>
                <a:spcPct val="100000"/>
              </a:lnSpc>
              <a:spcBef>
                <a:spcPts val="400"/>
              </a:spcBef>
              <a:spcAft>
                <a:spcPts val="0"/>
              </a:spcAft>
              <a:buSzPts val="1600"/>
              <a:buChar char="-"/>
            </a:pPr>
            <a:r>
              <a:rPr lang="en" sz="1600"/>
              <a:t>Trade-offs</a:t>
            </a:r>
            <a:endParaRPr sz="1600"/>
          </a:p>
          <a:p>
            <a:pPr indent="0" lvl="0" marL="0" rtl="0" algn="l">
              <a:lnSpc>
                <a:spcPct val="100000"/>
              </a:lnSpc>
              <a:spcBef>
                <a:spcPts val="400"/>
              </a:spcBef>
              <a:spcAft>
                <a:spcPts val="4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 Extension</a:t>
            </a:r>
            <a:endParaRPr/>
          </a:p>
        </p:txBody>
      </p:sp>
      <p:sp>
        <p:nvSpPr>
          <p:cNvPr id="79" name="Google Shape;79;p15"/>
          <p:cNvSpPr txBox="1"/>
          <p:nvPr>
            <p:ph idx="1" type="body"/>
          </p:nvPr>
        </p:nvSpPr>
        <p:spPr>
          <a:xfrm>
            <a:off x="311700" y="1266325"/>
            <a:ext cx="42603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Advance Multiplier (Dadda Tree)</a:t>
            </a:r>
            <a:endParaRPr/>
          </a:p>
          <a:p>
            <a:pPr indent="-342900" lvl="0" marL="457200" rtl="0" algn="l">
              <a:spcBef>
                <a:spcPts val="0"/>
              </a:spcBef>
              <a:spcAft>
                <a:spcPts val="0"/>
              </a:spcAft>
              <a:buSzPts val="1800"/>
              <a:buChar char="●"/>
            </a:pPr>
            <a:r>
              <a:rPr lang="en"/>
              <a:t>Simple Divider (Shift-Subtract)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Multiplier (Dadda Tree)</a:t>
            </a:r>
            <a:endParaRPr/>
          </a:p>
        </p:txBody>
      </p:sp>
      <p:pic>
        <p:nvPicPr>
          <p:cNvPr id="85" name="Google Shape;85;p16"/>
          <p:cNvPicPr preferRelativeResize="0"/>
          <p:nvPr/>
        </p:nvPicPr>
        <p:blipFill>
          <a:blip r:embed="rId3">
            <a:alphaModFix/>
          </a:blip>
          <a:stretch>
            <a:fillRect/>
          </a:stretch>
        </p:blipFill>
        <p:spPr>
          <a:xfrm>
            <a:off x="6641350" y="882763"/>
            <a:ext cx="2022395" cy="3686275"/>
          </a:xfrm>
          <a:prstGeom prst="rect">
            <a:avLst/>
          </a:prstGeom>
          <a:noFill/>
          <a:ln>
            <a:noFill/>
          </a:ln>
        </p:spPr>
      </p:pic>
      <p:sp>
        <p:nvSpPr>
          <p:cNvPr id="86" name="Google Shape;86;p16"/>
          <p:cNvSpPr txBox="1"/>
          <p:nvPr/>
        </p:nvSpPr>
        <p:spPr>
          <a:xfrm>
            <a:off x="6262200" y="4569025"/>
            <a:ext cx="27807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(8x8) Dadda Tree diagram from Wikipedia</a:t>
            </a:r>
            <a:endParaRPr sz="1000">
              <a:solidFill>
                <a:schemeClr val="dk2"/>
              </a:solidFill>
              <a:latin typeface="Open Sans"/>
              <a:ea typeface="Open Sans"/>
              <a:cs typeface="Open Sans"/>
              <a:sym typeface="Open Sans"/>
            </a:endParaRPr>
          </a:p>
        </p:txBody>
      </p:sp>
      <p:sp>
        <p:nvSpPr>
          <p:cNvPr id="87" name="Google Shape;87;p16"/>
          <p:cNvSpPr txBox="1"/>
          <p:nvPr/>
        </p:nvSpPr>
        <p:spPr>
          <a:xfrm>
            <a:off x="311700" y="1152425"/>
            <a:ext cx="5950500" cy="380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2"/>
                </a:solidFill>
                <a:latin typeface="Open Sans"/>
                <a:ea typeface="Open Sans"/>
                <a:cs typeface="Open Sans"/>
                <a:sym typeface="Open Sans"/>
              </a:rPr>
              <a:t>The algorithm from Wikipedia</a:t>
            </a:r>
            <a:endParaRPr sz="1000">
              <a:solidFill>
                <a:schemeClr val="dk2"/>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000">
              <a:solidFill>
                <a:schemeClr val="dk2"/>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chemeClr val="dk2"/>
                </a:solidFill>
                <a:latin typeface="Open Sans"/>
                <a:ea typeface="Open Sans"/>
                <a:cs typeface="Open Sans"/>
                <a:sym typeface="Open Sans"/>
              </a:rPr>
              <a:t>For each stage from … to 1, reduce each </a:t>
            </a:r>
            <a:r>
              <a:rPr lang="en" sz="1000">
                <a:solidFill>
                  <a:schemeClr val="dk2"/>
                </a:solidFill>
                <a:latin typeface="Open Sans"/>
                <a:ea typeface="Open Sans"/>
                <a:cs typeface="Open Sans"/>
                <a:sym typeface="Open Sans"/>
              </a:rPr>
              <a:t>column</a:t>
            </a:r>
            <a:r>
              <a:rPr lang="en" sz="1000">
                <a:solidFill>
                  <a:schemeClr val="dk2"/>
                </a:solidFill>
                <a:latin typeface="Open Sans"/>
                <a:ea typeface="Open Sans"/>
                <a:cs typeface="Open Sans"/>
                <a:sym typeface="Open Sans"/>
              </a:rPr>
              <a:t> start at the lowest weight column c_0 according to the following rules:</a:t>
            </a:r>
            <a:endParaRPr sz="1000">
              <a:solidFill>
                <a:schemeClr val="dk2"/>
              </a:solidFill>
              <a:latin typeface="Open Sans"/>
              <a:ea typeface="Open Sans"/>
              <a:cs typeface="Open Sans"/>
              <a:sym typeface="Open Sans"/>
            </a:endParaRPr>
          </a:p>
          <a:p>
            <a:pPr indent="-292100" lvl="0" marL="457200" rtl="0" algn="l">
              <a:lnSpc>
                <a:spcPct val="115000"/>
              </a:lnSpc>
              <a:spcBef>
                <a:spcPts val="0"/>
              </a:spcBef>
              <a:spcAft>
                <a:spcPts val="0"/>
              </a:spcAft>
              <a:buClr>
                <a:schemeClr val="dk2"/>
              </a:buClr>
              <a:buSzPts val="1000"/>
              <a:buFont typeface="Open Sans"/>
              <a:buAutoNum type="arabicPeriod"/>
            </a:pPr>
            <a:r>
              <a:rPr lang="en" sz="1000">
                <a:solidFill>
                  <a:schemeClr val="dk2"/>
                </a:solidFill>
                <a:latin typeface="Open Sans"/>
                <a:ea typeface="Open Sans"/>
                <a:cs typeface="Open Sans"/>
                <a:sym typeface="Open Sans"/>
              </a:rPr>
              <a:t>If height of c_i &lt;= d_j , not reduction, move to c_(i+1)</a:t>
            </a:r>
            <a:endParaRPr sz="1000">
              <a:solidFill>
                <a:schemeClr val="dk2"/>
              </a:solidFill>
              <a:latin typeface="Open Sans"/>
              <a:ea typeface="Open Sans"/>
              <a:cs typeface="Open Sans"/>
              <a:sym typeface="Open Sans"/>
            </a:endParaRPr>
          </a:p>
          <a:p>
            <a:pPr indent="-292100" lvl="0" marL="457200" rtl="0" algn="l">
              <a:lnSpc>
                <a:spcPct val="115000"/>
              </a:lnSpc>
              <a:spcBef>
                <a:spcPts val="0"/>
              </a:spcBef>
              <a:spcAft>
                <a:spcPts val="0"/>
              </a:spcAft>
              <a:buClr>
                <a:schemeClr val="dk2"/>
              </a:buClr>
              <a:buSzPts val="1000"/>
              <a:buFont typeface="Open Sans"/>
              <a:buAutoNum type="arabicPeriod"/>
            </a:pPr>
            <a:r>
              <a:rPr lang="en" sz="1000">
                <a:solidFill>
                  <a:schemeClr val="dk2"/>
                </a:solidFill>
                <a:latin typeface="Open Sans"/>
                <a:ea typeface="Open Sans"/>
                <a:cs typeface="Open Sans"/>
                <a:sym typeface="Open Sans"/>
              </a:rPr>
              <a:t>If height of c_i &lt;= d_j , add the top two elements in a half-adder, placing the result at the bottom of the column and the carry at the bottom of column c_(i+1), then move to column c_(i+1)</a:t>
            </a:r>
            <a:endParaRPr sz="1000">
              <a:solidFill>
                <a:schemeClr val="dk2"/>
              </a:solidFill>
              <a:latin typeface="Open Sans"/>
              <a:ea typeface="Open Sans"/>
              <a:cs typeface="Open Sans"/>
              <a:sym typeface="Open Sans"/>
            </a:endParaRPr>
          </a:p>
          <a:p>
            <a:pPr indent="-292100" lvl="0" marL="457200" rtl="0" algn="l">
              <a:lnSpc>
                <a:spcPct val="115000"/>
              </a:lnSpc>
              <a:spcBef>
                <a:spcPts val="0"/>
              </a:spcBef>
              <a:spcAft>
                <a:spcPts val="0"/>
              </a:spcAft>
              <a:buClr>
                <a:schemeClr val="dk2"/>
              </a:buClr>
              <a:buSzPts val="1000"/>
              <a:buFont typeface="Open Sans"/>
              <a:buAutoNum type="arabicPeriod"/>
            </a:pPr>
            <a:r>
              <a:rPr lang="en" sz="1000">
                <a:solidFill>
                  <a:schemeClr val="dk2"/>
                </a:solidFill>
                <a:latin typeface="Open Sans"/>
                <a:ea typeface="Open Sans"/>
                <a:cs typeface="Open Sans"/>
                <a:sym typeface="Open Sans"/>
              </a:rPr>
              <a:t>Else, add the top three elements in a full-adder, placing the result at the bottom of the column and the carry at the bottom of column c_(i+1), restart step 1</a:t>
            </a:r>
            <a:endParaRPr sz="1000">
              <a:solidFill>
                <a:schemeClr val="dk2"/>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000">
              <a:solidFill>
                <a:schemeClr val="dk2"/>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chemeClr val="dk2"/>
                </a:solidFill>
                <a:latin typeface="Open Sans"/>
                <a:ea typeface="Open Sans"/>
                <a:cs typeface="Open Sans"/>
                <a:sym typeface="Open Sans"/>
              </a:rPr>
              <a:t>It produces two rows of bits at the end</a:t>
            </a:r>
            <a:endParaRPr sz="1000">
              <a:solidFill>
                <a:schemeClr val="dk2"/>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chemeClr val="dk2"/>
                </a:solidFill>
                <a:latin typeface="Open Sans"/>
                <a:ea typeface="Open Sans"/>
                <a:cs typeface="Open Sans"/>
                <a:sym typeface="Open Sans"/>
              </a:rPr>
              <a:t>The </a:t>
            </a:r>
            <a:r>
              <a:rPr lang="en" sz="1000">
                <a:solidFill>
                  <a:schemeClr val="dk2"/>
                </a:solidFill>
                <a:latin typeface="Open Sans"/>
                <a:ea typeface="Open Sans"/>
                <a:cs typeface="Open Sans"/>
                <a:sym typeface="Open Sans"/>
              </a:rPr>
              <a:t>result</a:t>
            </a:r>
            <a:r>
              <a:rPr lang="en" sz="1000">
                <a:solidFill>
                  <a:schemeClr val="dk2"/>
                </a:solidFill>
                <a:latin typeface="Open Sans"/>
                <a:ea typeface="Open Sans"/>
                <a:cs typeface="Open Sans"/>
                <a:sym typeface="Open Sans"/>
              </a:rPr>
              <a:t> of the multiplication is the sum of the two rows of bits</a:t>
            </a:r>
            <a:endParaRPr sz="1000">
              <a:solidFill>
                <a:schemeClr val="dk2"/>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000">
              <a:solidFill>
                <a:schemeClr val="dk2"/>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chemeClr val="dk2"/>
                </a:solidFill>
                <a:latin typeface="Open Sans"/>
                <a:ea typeface="Open Sans"/>
                <a:cs typeface="Open Sans"/>
                <a:sym typeface="Open Sans"/>
              </a:rPr>
              <a:t>Note: </a:t>
            </a:r>
            <a:endParaRPr sz="1000">
              <a:solidFill>
                <a:schemeClr val="dk2"/>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chemeClr val="dk2"/>
                </a:solidFill>
                <a:latin typeface="Open Sans"/>
                <a:ea typeface="Open Sans"/>
                <a:cs typeface="Open Sans"/>
                <a:sym typeface="Open Sans"/>
              </a:rPr>
              <a:t>j is the stage index, i is the column index</a:t>
            </a:r>
            <a:endParaRPr sz="1000">
              <a:solidFill>
                <a:schemeClr val="dk2"/>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chemeClr val="dk2"/>
                </a:solidFill>
                <a:latin typeface="Open Sans"/>
                <a:ea typeface="Open Sans"/>
                <a:cs typeface="Open Sans"/>
                <a:sym typeface="Open Sans"/>
              </a:rPr>
              <a:t>d</a:t>
            </a:r>
            <a:r>
              <a:rPr lang="en" sz="1000">
                <a:solidFill>
                  <a:schemeClr val="dk2"/>
                </a:solidFill>
                <a:latin typeface="Open Sans"/>
                <a:ea typeface="Open Sans"/>
                <a:cs typeface="Open Sans"/>
                <a:sym typeface="Open Sans"/>
              </a:rPr>
              <a:t>_j is defined by: d_1 = 2, d_(j+1) = floor( 1.5 * d_j )</a:t>
            </a:r>
            <a:endParaRPr sz="1000">
              <a:solidFill>
                <a:schemeClr val="dk2"/>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chemeClr val="dk2"/>
                </a:solidFill>
                <a:latin typeface="Open Sans"/>
                <a:ea typeface="Open Sans"/>
                <a:cs typeface="Open Sans"/>
                <a:sym typeface="Open Sans"/>
              </a:rPr>
              <a:t>The initial value of j is chosen as the largest value such that d_j &lt; min(n_1, n_2) where n_1 and n_2 are the number of bits in the input multiplicand and multiplier.</a:t>
            </a:r>
            <a:endParaRPr sz="1000">
              <a:solidFill>
                <a:schemeClr val="dk2"/>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000">
              <a:solidFill>
                <a:schemeClr val="dk2"/>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chemeClr val="dk2"/>
                </a:solidFill>
                <a:latin typeface="Open Sans"/>
                <a:ea typeface="Open Sans"/>
                <a:cs typeface="Open Sans"/>
                <a:sym typeface="Open Sans"/>
              </a:rPr>
              <a:t>d_1 = 2,  d_2 = 3,  d_3 = 4 ,  d_4 = 6,  d_5 = 9, d_6 = 13 … </a:t>
            </a:r>
            <a:endParaRPr sz="1000">
              <a:solidFill>
                <a:schemeClr val="dk2"/>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000">
              <a:solidFill>
                <a:schemeClr val="dk2"/>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000">
              <a:solidFill>
                <a:schemeClr val="dk2"/>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000">
              <a:solidFill>
                <a:schemeClr val="dk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Simple Divider (Shift-Subtract)</a:t>
            </a:r>
            <a:endParaRPr/>
          </a:p>
        </p:txBody>
      </p:sp>
      <p:sp>
        <p:nvSpPr>
          <p:cNvPr id="93" name="Google Shape;93;p17"/>
          <p:cNvSpPr txBox="1"/>
          <p:nvPr>
            <p:ph idx="1" type="body"/>
          </p:nvPr>
        </p:nvSpPr>
        <p:spPr>
          <a:xfrm>
            <a:off x="311700" y="1266325"/>
            <a:ext cx="2765100" cy="33027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en" sz="1100">
                <a:solidFill>
                  <a:srgbClr val="000000"/>
                </a:solidFill>
                <a:latin typeface="Arial"/>
                <a:ea typeface="Arial"/>
                <a:cs typeface="Arial"/>
                <a:sym typeface="Arial"/>
              </a:rPr>
              <a:t>We implement a simple </a:t>
            </a:r>
            <a:r>
              <a:rPr lang="en" sz="1100">
                <a:solidFill>
                  <a:srgbClr val="000000"/>
                </a:solidFill>
                <a:latin typeface="Arial"/>
                <a:ea typeface="Arial"/>
                <a:cs typeface="Arial"/>
                <a:sym typeface="Arial"/>
              </a:rPr>
              <a:t>long</a:t>
            </a:r>
            <a:r>
              <a:rPr lang="en" sz="1100">
                <a:solidFill>
                  <a:srgbClr val="000000"/>
                </a:solidFill>
                <a:latin typeface="Arial"/>
                <a:ea typeface="Arial"/>
                <a:cs typeface="Arial"/>
                <a:sym typeface="Arial"/>
              </a:rPr>
              <a:t> division divider</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000000"/>
                </a:solidFill>
                <a:latin typeface="Arial"/>
                <a:ea typeface="Arial"/>
                <a:cs typeface="Arial"/>
                <a:sym typeface="Arial"/>
              </a:rPr>
              <a:t>The </a:t>
            </a:r>
            <a:r>
              <a:rPr lang="en" sz="1100">
                <a:solidFill>
                  <a:srgbClr val="000000"/>
                </a:solidFill>
                <a:latin typeface="Arial"/>
                <a:ea typeface="Arial"/>
                <a:cs typeface="Arial"/>
                <a:sym typeface="Arial"/>
              </a:rPr>
              <a:t>pseudo-code</a:t>
            </a:r>
            <a:r>
              <a:rPr lang="en" sz="1100">
                <a:solidFill>
                  <a:srgbClr val="000000"/>
                </a:solidFill>
                <a:latin typeface="Arial"/>
                <a:ea typeface="Arial"/>
                <a:cs typeface="Arial"/>
                <a:sym typeface="Arial"/>
              </a:rPr>
              <a:t> from Wikipedia</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1050">
                <a:solidFill>
                  <a:srgbClr val="008000"/>
                </a:solidFill>
                <a:latin typeface="Courier New"/>
                <a:ea typeface="Courier New"/>
                <a:cs typeface="Courier New"/>
                <a:sym typeface="Courier New"/>
              </a:rPr>
              <a:t>if</a:t>
            </a:r>
            <a:r>
              <a:rPr lang="en" sz="1050">
                <a:solidFill>
                  <a:srgbClr val="000000"/>
                </a:solidFill>
                <a:latin typeface="Courier New"/>
                <a:ea typeface="Courier New"/>
                <a:cs typeface="Courier New"/>
                <a:sym typeface="Courier New"/>
              </a:rPr>
              <a:t> D </a:t>
            </a:r>
            <a:r>
              <a:rPr lang="en" sz="1050">
                <a:solidFill>
                  <a:srgbClr val="666666"/>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0</a:t>
            </a:r>
            <a:r>
              <a:rPr lang="en" sz="1050">
                <a:solidFill>
                  <a:srgbClr val="000000"/>
                </a:solidFill>
                <a:latin typeface="Courier New"/>
                <a:ea typeface="Courier New"/>
                <a:cs typeface="Courier New"/>
                <a:sym typeface="Courier New"/>
              </a:rPr>
              <a:t> </a:t>
            </a:r>
            <a:r>
              <a:rPr b="1" lang="en" sz="1050">
                <a:solidFill>
                  <a:srgbClr val="008000"/>
                </a:solidFill>
                <a:latin typeface="Courier New"/>
                <a:ea typeface="Courier New"/>
                <a:cs typeface="Courier New"/>
                <a:sym typeface="Courier New"/>
              </a:rPr>
              <a:t>then</a:t>
            </a:r>
            <a:r>
              <a:rPr lang="en" sz="1050">
                <a:solidFill>
                  <a:srgbClr val="000000"/>
                </a:solidFill>
                <a:latin typeface="Courier New"/>
                <a:ea typeface="Courier New"/>
                <a:cs typeface="Courier New"/>
                <a:sym typeface="Courier New"/>
              </a:rPr>
              <a:t> </a:t>
            </a:r>
            <a:r>
              <a:rPr lang="en" sz="1050">
                <a:solidFill>
                  <a:srgbClr val="008000"/>
                </a:solidFill>
                <a:latin typeface="Courier New"/>
                <a:ea typeface="Courier New"/>
                <a:cs typeface="Courier New"/>
                <a:sym typeface="Courier New"/>
              </a:rPr>
              <a:t>error</a:t>
            </a:r>
            <a:r>
              <a:rPr lang="en" sz="1050">
                <a:solidFill>
                  <a:srgbClr val="000000"/>
                </a:solidFill>
                <a:latin typeface="Courier New"/>
                <a:ea typeface="Courier New"/>
                <a:cs typeface="Courier New"/>
                <a:sym typeface="Courier New"/>
              </a:rPr>
              <a:t>(DivisionByZeroException) </a:t>
            </a:r>
            <a:r>
              <a:rPr b="1" lang="en" sz="1050">
                <a:solidFill>
                  <a:srgbClr val="008000"/>
                </a:solidFill>
                <a:latin typeface="Courier New"/>
                <a:ea typeface="Courier New"/>
                <a:cs typeface="Courier New"/>
                <a:sym typeface="Courier New"/>
              </a:rPr>
              <a:t>end</a:t>
            </a:r>
            <a:endParaRPr sz="105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00"/>
                </a:solidFill>
                <a:latin typeface="Courier New"/>
                <a:ea typeface="Courier New"/>
                <a:cs typeface="Courier New"/>
                <a:sym typeface="Courier New"/>
              </a:rPr>
              <a:t>Q :</a:t>
            </a:r>
            <a:r>
              <a:rPr lang="en" sz="1050">
                <a:solidFill>
                  <a:srgbClr val="666666"/>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0</a:t>
            </a:r>
            <a:r>
              <a:rPr lang="en" sz="1050">
                <a:solidFill>
                  <a:srgbClr val="000000"/>
                </a:solidFill>
                <a:latin typeface="Courier New"/>
                <a:ea typeface="Courier New"/>
                <a:cs typeface="Courier New"/>
                <a:sym typeface="Courier New"/>
              </a:rPr>
              <a:t>                  </a:t>
            </a:r>
            <a:r>
              <a:rPr i="1" lang="en" sz="1050">
                <a:solidFill>
                  <a:srgbClr val="3D7B7B"/>
                </a:solidFill>
                <a:latin typeface="Courier New"/>
                <a:ea typeface="Courier New"/>
                <a:cs typeface="Courier New"/>
                <a:sym typeface="Courier New"/>
              </a:rPr>
              <a:t>-- Initialize quotient and remainder to zero</a:t>
            </a:r>
            <a:endParaRPr sz="105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00"/>
                </a:solidFill>
                <a:latin typeface="Courier New"/>
                <a:ea typeface="Courier New"/>
                <a:cs typeface="Courier New"/>
                <a:sym typeface="Courier New"/>
              </a:rPr>
              <a:t>R :</a:t>
            </a:r>
            <a:r>
              <a:rPr lang="en" sz="1050">
                <a:solidFill>
                  <a:srgbClr val="666666"/>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0</a:t>
            </a:r>
            <a:r>
              <a:rPr lang="en" sz="1050">
                <a:solidFill>
                  <a:srgbClr val="000000"/>
                </a:solidFill>
                <a:latin typeface="Courier New"/>
                <a:ea typeface="Courier New"/>
                <a:cs typeface="Courier New"/>
                <a:sym typeface="Courier New"/>
              </a:rPr>
              <a:t>  </a:t>
            </a:r>
            <a:endParaRPr sz="105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i="1" lang="en" sz="1050">
                <a:solidFill>
                  <a:srgbClr val="3D7B7B"/>
                </a:solidFill>
                <a:latin typeface="Courier New"/>
                <a:ea typeface="Courier New"/>
                <a:cs typeface="Courier New"/>
                <a:sym typeface="Courier New"/>
              </a:rPr>
              <a:t>-- Where n is number of bits in N</a:t>
            </a:r>
            <a:r>
              <a:rPr lang="en" sz="1050">
                <a:solidFill>
                  <a:srgbClr val="000000"/>
                </a:solidFill>
                <a:latin typeface="Courier New"/>
                <a:ea typeface="Courier New"/>
                <a:cs typeface="Courier New"/>
                <a:sym typeface="Courier New"/>
              </a:rPr>
              <a:t>                   </a:t>
            </a:r>
            <a:endParaRPr sz="105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rgbClr val="008000"/>
                </a:solidFill>
                <a:latin typeface="Courier New"/>
                <a:ea typeface="Courier New"/>
                <a:cs typeface="Courier New"/>
                <a:sym typeface="Courier New"/>
              </a:rPr>
              <a:t>for</a:t>
            </a:r>
            <a:r>
              <a:rPr lang="en" sz="1050">
                <a:solidFill>
                  <a:srgbClr val="000000"/>
                </a:solidFill>
                <a:latin typeface="Courier New"/>
                <a:ea typeface="Courier New"/>
                <a:cs typeface="Courier New"/>
                <a:sym typeface="Courier New"/>
              </a:rPr>
              <a:t> i :</a:t>
            </a:r>
            <a:r>
              <a:rPr lang="en" sz="1050">
                <a:solidFill>
                  <a:srgbClr val="666666"/>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 n − </a:t>
            </a:r>
            <a:r>
              <a:rPr lang="en" sz="1050">
                <a:solidFill>
                  <a:srgbClr val="666666"/>
                </a:solidFill>
                <a:latin typeface="Courier New"/>
                <a:ea typeface="Courier New"/>
                <a:cs typeface="Courier New"/>
                <a:sym typeface="Courier New"/>
              </a:rPr>
              <a:t>1</a:t>
            </a:r>
            <a:r>
              <a:rPr lang="en" sz="1050">
                <a:solidFill>
                  <a:srgbClr val="000000"/>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0</a:t>
            </a:r>
            <a:r>
              <a:rPr lang="en" sz="1050">
                <a:solidFill>
                  <a:srgbClr val="000000"/>
                </a:solidFill>
                <a:latin typeface="Courier New"/>
                <a:ea typeface="Courier New"/>
                <a:cs typeface="Courier New"/>
                <a:sym typeface="Courier New"/>
              </a:rPr>
              <a:t> </a:t>
            </a:r>
            <a:r>
              <a:rPr b="1" lang="en" sz="1050">
                <a:solidFill>
                  <a:srgbClr val="008000"/>
                </a:solidFill>
                <a:latin typeface="Courier New"/>
                <a:ea typeface="Courier New"/>
                <a:cs typeface="Courier New"/>
                <a:sym typeface="Courier New"/>
              </a:rPr>
              <a:t>do</a:t>
            </a:r>
            <a:r>
              <a:rPr lang="en" sz="1050">
                <a:solidFill>
                  <a:srgbClr val="000000"/>
                </a:solidFill>
                <a:latin typeface="Courier New"/>
                <a:ea typeface="Courier New"/>
                <a:cs typeface="Courier New"/>
                <a:sym typeface="Courier New"/>
              </a:rPr>
              <a:t>  </a:t>
            </a:r>
            <a:endParaRPr i="1" sz="1050">
              <a:solidFill>
                <a:srgbClr val="3D7B7B"/>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00"/>
                </a:solidFill>
                <a:latin typeface="Courier New"/>
                <a:ea typeface="Courier New"/>
                <a:cs typeface="Courier New"/>
                <a:sym typeface="Courier New"/>
              </a:rPr>
              <a:t>  R :</a:t>
            </a:r>
            <a:r>
              <a:rPr lang="en" sz="1050">
                <a:solidFill>
                  <a:srgbClr val="666666"/>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 R </a:t>
            </a:r>
            <a:r>
              <a:rPr lang="en" sz="1050">
                <a:solidFill>
                  <a:srgbClr val="666666"/>
                </a:solidFill>
                <a:latin typeface="Courier New"/>
                <a:ea typeface="Courier New"/>
                <a:cs typeface="Courier New"/>
                <a:sym typeface="Courier New"/>
              </a:rPr>
              <a:t>&lt;&lt;</a:t>
            </a:r>
            <a:r>
              <a:rPr lang="en" sz="1050">
                <a:solidFill>
                  <a:srgbClr val="000000"/>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1</a:t>
            </a:r>
            <a:r>
              <a:rPr lang="en" sz="1050">
                <a:solidFill>
                  <a:srgbClr val="000000"/>
                </a:solidFill>
                <a:latin typeface="Courier New"/>
                <a:ea typeface="Courier New"/>
                <a:cs typeface="Courier New"/>
                <a:sym typeface="Courier New"/>
              </a:rPr>
              <a:t>    </a:t>
            </a:r>
            <a:r>
              <a:rPr i="1" lang="en" sz="1050">
                <a:solidFill>
                  <a:srgbClr val="3D7B7B"/>
                </a:solidFill>
                <a:latin typeface="Courier New"/>
                <a:ea typeface="Courier New"/>
                <a:cs typeface="Courier New"/>
                <a:sym typeface="Courier New"/>
              </a:rPr>
              <a:t>-- Left-shift R by 1 bit</a:t>
            </a:r>
            <a:endParaRPr sz="105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00"/>
                </a:solidFill>
                <a:latin typeface="Courier New"/>
                <a:ea typeface="Courier New"/>
                <a:cs typeface="Courier New"/>
                <a:sym typeface="Courier New"/>
              </a:rPr>
              <a:t>  R(</a:t>
            </a:r>
            <a:r>
              <a:rPr lang="en" sz="1050">
                <a:solidFill>
                  <a:srgbClr val="666666"/>
                </a:solidFill>
                <a:latin typeface="Courier New"/>
                <a:ea typeface="Courier New"/>
                <a:cs typeface="Courier New"/>
                <a:sym typeface="Courier New"/>
              </a:rPr>
              <a:t>0</a:t>
            </a:r>
            <a:r>
              <a:rPr lang="en" sz="1050">
                <a:solidFill>
                  <a:srgbClr val="000000"/>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 N(i)   </a:t>
            </a:r>
            <a:r>
              <a:rPr i="1" lang="en" sz="1050">
                <a:solidFill>
                  <a:srgbClr val="3D7B7B"/>
                </a:solidFill>
                <a:latin typeface="Courier New"/>
                <a:ea typeface="Courier New"/>
                <a:cs typeface="Courier New"/>
                <a:sym typeface="Courier New"/>
              </a:rPr>
              <a:t>-- Set the least-significant bit of R equal to bit i of the numerator</a:t>
            </a:r>
            <a:endParaRPr sz="105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00"/>
                </a:solidFill>
                <a:latin typeface="Courier New"/>
                <a:ea typeface="Courier New"/>
                <a:cs typeface="Courier New"/>
                <a:sym typeface="Courier New"/>
              </a:rPr>
              <a:t>  </a:t>
            </a:r>
            <a:r>
              <a:rPr b="1" lang="en" sz="1050">
                <a:solidFill>
                  <a:srgbClr val="008000"/>
                </a:solidFill>
                <a:latin typeface="Courier New"/>
                <a:ea typeface="Courier New"/>
                <a:cs typeface="Courier New"/>
                <a:sym typeface="Courier New"/>
              </a:rPr>
              <a:t>if</a:t>
            </a:r>
            <a:r>
              <a:rPr lang="en" sz="1050">
                <a:solidFill>
                  <a:srgbClr val="000000"/>
                </a:solidFill>
                <a:latin typeface="Courier New"/>
                <a:ea typeface="Courier New"/>
                <a:cs typeface="Courier New"/>
                <a:sym typeface="Courier New"/>
              </a:rPr>
              <a:t> R ≥ D </a:t>
            </a:r>
            <a:r>
              <a:rPr b="1" lang="en" sz="1050">
                <a:solidFill>
                  <a:srgbClr val="008000"/>
                </a:solidFill>
                <a:latin typeface="Courier New"/>
                <a:ea typeface="Courier New"/>
                <a:cs typeface="Courier New"/>
                <a:sym typeface="Courier New"/>
              </a:rPr>
              <a:t>then</a:t>
            </a:r>
            <a:endParaRPr sz="105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00"/>
                </a:solidFill>
                <a:latin typeface="Courier New"/>
                <a:ea typeface="Courier New"/>
                <a:cs typeface="Courier New"/>
                <a:sym typeface="Courier New"/>
              </a:rPr>
              <a:t>    R :</a:t>
            </a:r>
            <a:r>
              <a:rPr lang="en" sz="1050">
                <a:solidFill>
                  <a:srgbClr val="666666"/>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 R − D</a:t>
            </a:r>
            <a:endParaRPr sz="105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00"/>
                </a:solidFill>
                <a:latin typeface="Courier New"/>
                <a:ea typeface="Courier New"/>
                <a:cs typeface="Courier New"/>
                <a:sym typeface="Courier New"/>
              </a:rPr>
              <a:t>    Q(i) :</a:t>
            </a:r>
            <a:r>
              <a:rPr lang="en" sz="1050">
                <a:solidFill>
                  <a:srgbClr val="666666"/>
                </a:solidFill>
                <a:latin typeface="Courier New"/>
                <a:ea typeface="Courier New"/>
                <a:cs typeface="Courier New"/>
                <a:sym typeface="Courier New"/>
              </a:rPr>
              <a:t>=</a:t>
            </a:r>
            <a:r>
              <a:rPr lang="en" sz="1050">
                <a:solidFill>
                  <a:srgbClr val="000000"/>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1</a:t>
            </a:r>
            <a:endParaRPr sz="105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00"/>
                </a:solidFill>
                <a:latin typeface="Courier New"/>
                <a:ea typeface="Courier New"/>
                <a:cs typeface="Courier New"/>
                <a:sym typeface="Courier New"/>
              </a:rPr>
              <a:t>  </a:t>
            </a:r>
            <a:r>
              <a:rPr b="1" lang="en" sz="1050">
                <a:solidFill>
                  <a:srgbClr val="008000"/>
                </a:solidFill>
                <a:latin typeface="Courier New"/>
                <a:ea typeface="Courier New"/>
                <a:cs typeface="Courier New"/>
                <a:sym typeface="Courier New"/>
              </a:rPr>
              <a:t>end</a:t>
            </a:r>
            <a:endParaRPr sz="1050">
              <a:solidFill>
                <a:srgbClr val="000000"/>
              </a:solidFill>
              <a:latin typeface="Courier New"/>
              <a:ea typeface="Courier New"/>
              <a:cs typeface="Courier New"/>
              <a:sym typeface="Courier New"/>
            </a:endParaRPr>
          </a:p>
          <a:p>
            <a:pPr indent="0" lvl="0" marL="0" marR="139700" rtl="0" algn="l">
              <a:lnSpc>
                <a:spcPct val="130000"/>
              </a:lnSpc>
              <a:spcBef>
                <a:spcPts val="0"/>
              </a:spcBef>
              <a:spcAft>
                <a:spcPts val="0"/>
              </a:spcAft>
              <a:buNone/>
            </a:pPr>
            <a:r>
              <a:rPr b="1" lang="en" sz="1050">
                <a:solidFill>
                  <a:srgbClr val="008000"/>
                </a:solidFill>
                <a:latin typeface="Courier New"/>
                <a:ea typeface="Courier New"/>
                <a:cs typeface="Courier New"/>
                <a:sym typeface="Courier New"/>
              </a:rPr>
              <a:t>end</a:t>
            </a:r>
            <a:endParaRPr/>
          </a:p>
        </p:txBody>
      </p:sp>
      <p:graphicFrame>
        <p:nvGraphicFramePr>
          <p:cNvPr id="94" name="Google Shape;94;p17"/>
          <p:cNvGraphicFramePr/>
          <p:nvPr/>
        </p:nvGraphicFramePr>
        <p:xfrm>
          <a:off x="3391100" y="1266325"/>
          <a:ext cx="3000000" cy="3000000"/>
        </p:xfrm>
        <a:graphic>
          <a:graphicData uri="http://schemas.openxmlformats.org/drawingml/2006/table">
            <a:tbl>
              <a:tblPr>
                <a:noFill/>
                <a:tableStyleId>{1F9DF707-8CC3-4DF4-814A-E51656C4C054}</a:tableStyleId>
              </a:tblPr>
              <a:tblGrid>
                <a:gridCol w="504600"/>
                <a:gridCol w="1447525"/>
                <a:gridCol w="815300"/>
                <a:gridCol w="1177200"/>
                <a:gridCol w="1645100"/>
              </a:tblGrid>
              <a:tr h="274775">
                <a:tc>
                  <a:txBody>
                    <a:bodyPr/>
                    <a:lstStyle/>
                    <a:p>
                      <a:pPr indent="0" lvl="0" marL="0" rtl="0" algn="l">
                        <a:spcBef>
                          <a:spcPts val="0"/>
                        </a:spcBef>
                        <a:spcAft>
                          <a:spcPts val="0"/>
                        </a:spcAft>
                        <a:buNone/>
                      </a:pPr>
                      <a:r>
                        <a:t/>
                      </a:r>
                      <a:endParaRPr sz="1000"/>
                    </a:p>
                  </a:txBody>
                  <a:tcPr marT="0" marB="0" marR="91425" marL="91425"/>
                </a:tc>
                <a:tc>
                  <a:txBody>
                    <a:bodyPr/>
                    <a:lstStyle/>
                    <a:p>
                      <a:pPr indent="0" lvl="0" marL="0" rtl="0" algn="l">
                        <a:spcBef>
                          <a:spcPts val="0"/>
                        </a:spcBef>
                        <a:spcAft>
                          <a:spcPts val="0"/>
                        </a:spcAft>
                        <a:buNone/>
                      </a:pPr>
                      <a:r>
                        <a:rPr lang="en" sz="1000"/>
                        <a:t>next_data</a:t>
                      </a:r>
                      <a:endParaRPr sz="1000"/>
                    </a:p>
                  </a:txBody>
                  <a:tcPr marT="0" marB="0" marR="91425" marL="91425"/>
                </a:tc>
                <a:tc>
                  <a:txBody>
                    <a:bodyPr/>
                    <a:lstStyle/>
                    <a:p>
                      <a:pPr indent="0" lvl="0" marL="0" rtl="0" algn="l">
                        <a:spcBef>
                          <a:spcPts val="0"/>
                        </a:spcBef>
                        <a:spcAft>
                          <a:spcPts val="0"/>
                        </a:spcAft>
                        <a:buNone/>
                      </a:pPr>
                      <a:r>
                        <a:rPr lang="en" sz="1000"/>
                        <a:t>d</a:t>
                      </a:r>
                      <a:r>
                        <a:rPr lang="en" sz="1000"/>
                        <a:t>ivisor</a:t>
                      </a:r>
                      <a:endParaRPr sz="1000"/>
                    </a:p>
                  </a:txBody>
                  <a:tcPr marT="0" marB="0" marR="91425" marL="91425"/>
                </a:tc>
                <a:tc>
                  <a:txBody>
                    <a:bodyPr/>
                    <a:lstStyle/>
                    <a:p>
                      <a:pPr indent="0" lvl="0" marL="0" rtl="0" algn="l">
                        <a:spcBef>
                          <a:spcPts val="0"/>
                        </a:spcBef>
                        <a:spcAft>
                          <a:spcPts val="0"/>
                        </a:spcAft>
                        <a:buNone/>
                      </a:pPr>
                      <a:r>
                        <a:rPr lang="en" sz="1000"/>
                        <a:t>Result (quotient)</a:t>
                      </a:r>
                      <a:endParaRPr sz="1000"/>
                    </a:p>
                  </a:txBody>
                  <a:tcPr marT="0" marB="0" marR="91425" marL="91425"/>
                </a:tc>
                <a:tc>
                  <a:txBody>
                    <a:bodyPr/>
                    <a:lstStyle/>
                    <a:p>
                      <a:pPr indent="0" lvl="0" marL="0" rtl="0" algn="l">
                        <a:spcBef>
                          <a:spcPts val="0"/>
                        </a:spcBef>
                        <a:spcAft>
                          <a:spcPts val="0"/>
                        </a:spcAft>
                        <a:buNone/>
                      </a:pPr>
                      <a:r>
                        <a:rPr lang="en" sz="1000"/>
                        <a:t>data</a:t>
                      </a:r>
                      <a:endParaRPr sz="1000"/>
                    </a:p>
                  </a:txBody>
                  <a:tcPr marT="0" marB="0" marR="91425" marL="91425"/>
                </a:tc>
              </a:tr>
              <a:tr h="320825">
                <a:tc>
                  <a:txBody>
                    <a:bodyPr/>
                    <a:lstStyle/>
                    <a:p>
                      <a:pPr indent="0" lvl="0" marL="0" rtl="0" algn="l">
                        <a:spcBef>
                          <a:spcPts val="0"/>
                        </a:spcBef>
                        <a:spcAft>
                          <a:spcPts val="0"/>
                        </a:spcAft>
                        <a:buNone/>
                      </a:pPr>
                      <a:r>
                        <a:rPr lang="en" sz="1000"/>
                        <a:t>start</a:t>
                      </a:r>
                      <a:endParaRPr sz="1000"/>
                    </a:p>
                  </a:txBody>
                  <a:tcPr marT="91425" marB="91425" marR="91425" marL="91425"/>
                </a:tc>
                <a:tc>
                  <a:txBody>
                    <a:bodyPr/>
                    <a:lstStyle/>
                    <a:p>
                      <a:pPr indent="0" lvl="0" marL="0" rtl="0" algn="l">
                        <a:spcBef>
                          <a:spcPts val="0"/>
                        </a:spcBef>
                        <a:spcAft>
                          <a:spcPts val="0"/>
                        </a:spcAft>
                        <a:buNone/>
                      </a:pPr>
                      <a:r>
                        <a:rPr lang="en" sz="1000"/>
                        <a:t>00000000 01001110</a:t>
                      </a:r>
                      <a:endParaRPr sz="1000"/>
                    </a:p>
                  </a:txBody>
                  <a:tcPr marT="91425" marB="91425" marR="91425" marL="91425"/>
                </a:tc>
                <a:tc>
                  <a:txBody>
                    <a:bodyPr/>
                    <a:lstStyle/>
                    <a:p>
                      <a:pPr indent="0" lvl="0" marL="0" rtl="0" algn="l">
                        <a:spcBef>
                          <a:spcPts val="0"/>
                        </a:spcBef>
                        <a:spcAft>
                          <a:spcPts val="0"/>
                        </a:spcAft>
                        <a:buNone/>
                      </a:pPr>
                      <a:r>
                        <a:rPr lang="en" sz="1000"/>
                        <a:t>00100010</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t>00000000 01001110</a:t>
                      </a:r>
                      <a:endParaRPr sz="1000"/>
                    </a:p>
                  </a:txBody>
                  <a:tcPr marT="91425" marB="91425" marR="91425" marL="91425"/>
                </a:tc>
              </a:tr>
              <a:tr h="309325">
                <a:tc>
                  <a:txBody>
                    <a:bodyPr/>
                    <a:lstStyle/>
                    <a:p>
                      <a:pPr indent="0" lvl="0" marL="0" rtl="0" algn="l">
                        <a:spcBef>
                          <a:spcPts val="0"/>
                        </a:spcBef>
                        <a:spcAft>
                          <a:spcPts val="0"/>
                        </a:spcAft>
                        <a:buNone/>
                      </a:pPr>
                      <a:r>
                        <a:rPr lang="en" sz="1000"/>
                        <a:t>shift</a:t>
                      </a:r>
                      <a:endParaRPr sz="1000"/>
                    </a:p>
                  </a:txBody>
                  <a:tcPr marT="91425" marB="91425" marR="91425" marL="91425"/>
                </a:tc>
                <a:tc>
                  <a:txBody>
                    <a:bodyPr/>
                    <a:lstStyle/>
                    <a:p>
                      <a:pPr indent="0" lvl="0" marL="0" rtl="0" algn="l">
                        <a:spcBef>
                          <a:spcPts val="0"/>
                        </a:spcBef>
                        <a:spcAft>
                          <a:spcPts val="0"/>
                        </a:spcAft>
                        <a:buNone/>
                      </a:pPr>
                      <a:r>
                        <a:rPr lang="en" sz="1000"/>
                        <a:t>00000000 10011100</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t>00000000(0)</a:t>
                      </a:r>
                      <a:endParaRPr sz="1000"/>
                    </a:p>
                  </a:txBody>
                  <a:tcPr marT="91425" marB="91425" marR="91425" marL="91425"/>
                </a:tc>
                <a:tc>
                  <a:txBody>
                    <a:bodyPr/>
                    <a:lstStyle/>
                    <a:p>
                      <a:pPr indent="0" lvl="0" marL="0" rtl="0" algn="l">
                        <a:spcBef>
                          <a:spcPts val="0"/>
                        </a:spcBef>
                        <a:spcAft>
                          <a:spcPts val="0"/>
                        </a:spcAft>
                        <a:buNone/>
                      </a:pPr>
                      <a:r>
                        <a:rPr lang="en" sz="1000"/>
                        <a:t>00000000 10011100</a:t>
                      </a:r>
                      <a:endParaRPr sz="1000"/>
                    </a:p>
                  </a:txBody>
                  <a:tcPr marT="91425" marB="91425" marR="91425" marL="91425"/>
                </a:tc>
              </a:tr>
              <a:tr h="309325">
                <a:tc>
                  <a:txBody>
                    <a:bodyPr/>
                    <a:lstStyle/>
                    <a:p>
                      <a:pPr indent="0" lvl="0" marL="0" rtl="0" algn="l">
                        <a:spcBef>
                          <a:spcPts val="0"/>
                        </a:spcBef>
                        <a:spcAft>
                          <a:spcPts val="0"/>
                        </a:spcAft>
                        <a:buNone/>
                      </a:pPr>
                      <a:r>
                        <a:rPr lang="en" sz="1000"/>
                        <a:t>shift</a:t>
                      </a:r>
                      <a:endParaRPr sz="1000"/>
                    </a:p>
                  </a:txBody>
                  <a:tcPr marT="91425" marB="91425" marR="91425" marL="91425"/>
                </a:tc>
                <a:tc>
                  <a:txBody>
                    <a:bodyPr/>
                    <a:lstStyle/>
                    <a:p>
                      <a:pPr indent="0" lvl="0" marL="0" rtl="0" algn="l">
                        <a:spcBef>
                          <a:spcPts val="0"/>
                        </a:spcBef>
                        <a:spcAft>
                          <a:spcPts val="0"/>
                        </a:spcAft>
                        <a:buNone/>
                      </a:pPr>
                      <a:r>
                        <a:rPr lang="en" sz="1000"/>
                        <a:t>00000001 00111000</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t>00000001(0)</a:t>
                      </a:r>
                      <a:endParaRPr sz="1000"/>
                    </a:p>
                  </a:txBody>
                  <a:tcPr marT="91425" marB="91425" marR="91425" marL="91425"/>
                </a:tc>
                <a:tc>
                  <a:txBody>
                    <a:bodyPr/>
                    <a:lstStyle/>
                    <a:p>
                      <a:pPr indent="0" lvl="0" marL="0" rtl="0" algn="l">
                        <a:spcBef>
                          <a:spcPts val="0"/>
                        </a:spcBef>
                        <a:spcAft>
                          <a:spcPts val="0"/>
                        </a:spcAft>
                        <a:buNone/>
                      </a:pPr>
                      <a:r>
                        <a:rPr lang="en" sz="1000"/>
                        <a:t>00000001 00111000</a:t>
                      </a:r>
                      <a:endParaRPr sz="1000"/>
                    </a:p>
                  </a:txBody>
                  <a:tcPr marT="91425" marB="91425" marR="91425" marL="91425"/>
                </a:tc>
              </a:tr>
              <a:tr h="309325">
                <a:tc>
                  <a:txBody>
                    <a:bodyPr/>
                    <a:lstStyle/>
                    <a:p>
                      <a:pPr indent="0" lvl="0" marL="0" rtl="0" algn="l">
                        <a:spcBef>
                          <a:spcPts val="0"/>
                        </a:spcBef>
                        <a:spcAft>
                          <a:spcPts val="0"/>
                        </a:spcAft>
                        <a:buNone/>
                      </a:pPr>
                      <a:r>
                        <a:rPr lang="en" sz="1000"/>
                        <a:t>shift</a:t>
                      </a:r>
                      <a:endParaRPr sz="1000"/>
                    </a:p>
                  </a:txBody>
                  <a:tcPr marT="91425" marB="91425" marR="91425" marL="91425"/>
                </a:tc>
                <a:tc>
                  <a:txBody>
                    <a:bodyPr/>
                    <a:lstStyle/>
                    <a:p>
                      <a:pPr indent="0" lvl="0" marL="0" rtl="0" algn="l">
                        <a:spcBef>
                          <a:spcPts val="0"/>
                        </a:spcBef>
                        <a:spcAft>
                          <a:spcPts val="0"/>
                        </a:spcAft>
                        <a:buNone/>
                      </a:pPr>
                      <a:r>
                        <a:rPr lang="en" sz="1000"/>
                        <a:t>00000010 01110000</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t>00000010(0)</a:t>
                      </a:r>
                      <a:endParaRPr sz="1000"/>
                    </a:p>
                  </a:txBody>
                  <a:tcPr marT="91425" marB="91425" marR="91425" marL="91425"/>
                </a:tc>
                <a:tc>
                  <a:txBody>
                    <a:bodyPr/>
                    <a:lstStyle/>
                    <a:p>
                      <a:pPr indent="0" lvl="0" marL="0" rtl="0" algn="l">
                        <a:spcBef>
                          <a:spcPts val="0"/>
                        </a:spcBef>
                        <a:spcAft>
                          <a:spcPts val="0"/>
                        </a:spcAft>
                        <a:buNone/>
                      </a:pPr>
                      <a:r>
                        <a:rPr lang="en" sz="1000"/>
                        <a:t>00000010 01110000</a:t>
                      </a:r>
                      <a:endParaRPr sz="1000"/>
                    </a:p>
                  </a:txBody>
                  <a:tcPr marT="91425" marB="91425" marR="91425" marL="91425"/>
                </a:tc>
              </a:tr>
              <a:tr h="309325">
                <a:tc>
                  <a:txBody>
                    <a:bodyPr/>
                    <a:lstStyle/>
                    <a:p>
                      <a:pPr indent="0" lvl="0" marL="0" rtl="0" algn="l">
                        <a:spcBef>
                          <a:spcPts val="0"/>
                        </a:spcBef>
                        <a:spcAft>
                          <a:spcPts val="0"/>
                        </a:spcAft>
                        <a:buNone/>
                      </a:pPr>
                      <a:r>
                        <a:rPr lang="en" sz="1000"/>
                        <a:t>shift</a:t>
                      </a:r>
                      <a:endParaRPr sz="1000"/>
                    </a:p>
                  </a:txBody>
                  <a:tcPr marT="91425" marB="91425" marR="91425" marL="91425"/>
                </a:tc>
                <a:tc>
                  <a:txBody>
                    <a:bodyPr/>
                    <a:lstStyle/>
                    <a:p>
                      <a:pPr indent="0" lvl="0" marL="0" rtl="0" algn="l">
                        <a:spcBef>
                          <a:spcPts val="0"/>
                        </a:spcBef>
                        <a:spcAft>
                          <a:spcPts val="0"/>
                        </a:spcAft>
                        <a:buNone/>
                      </a:pPr>
                      <a:r>
                        <a:rPr lang="en" sz="1000"/>
                        <a:t>00000100 11100000</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t>00000100(0)</a:t>
                      </a:r>
                      <a:endParaRPr sz="1000"/>
                    </a:p>
                  </a:txBody>
                  <a:tcPr marT="91425" marB="91425" marR="91425" marL="91425"/>
                </a:tc>
                <a:tc>
                  <a:txBody>
                    <a:bodyPr/>
                    <a:lstStyle/>
                    <a:p>
                      <a:pPr indent="0" lvl="0" marL="0" rtl="0" algn="l">
                        <a:spcBef>
                          <a:spcPts val="0"/>
                        </a:spcBef>
                        <a:spcAft>
                          <a:spcPts val="0"/>
                        </a:spcAft>
                        <a:buNone/>
                      </a:pPr>
                      <a:r>
                        <a:rPr lang="en" sz="1000"/>
                        <a:t>00000100 11100000</a:t>
                      </a:r>
                      <a:endParaRPr sz="1000"/>
                    </a:p>
                  </a:txBody>
                  <a:tcPr marT="91425" marB="91425" marR="91425" marL="91425"/>
                </a:tc>
              </a:tr>
              <a:tr h="309325">
                <a:tc>
                  <a:txBody>
                    <a:bodyPr/>
                    <a:lstStyle/>
                    <a:p>
                      <a:pPr indent="0" lvl="0" marL="0" rtl="0" algn="l">
                        <a:spcBef>
                          <a:spcPts val="0"/>
                        </a:spcBef>
                        <a:spcAft>
                          <a:spcPts val="0"/>
                        </a:spcAft>
                        <a:buNone/>
                      </a:pPr>
                      <a:r>
                        <a:rPr lang="en" sz="1000"/>
                        <a:t>shift</a:t>
                      </a:r>
                      <a:endParaRPr sz="1000"/>
                    </a:p>
                  </a:txBody>
                  <a:tcPr marT="91425" marB="91425" marR="91425" marL="91425"/>
                </a:tc>
                <a:tc>
                  <a:txBody>
                    <a:bodyPr/>
                    <a:lstStyle/>
                    <a:p>
                      <a:pPr indent="0" lvl="0" marL="0" rtl="0" algn="l">
                        <a:spcBef>
                          <a:spcPts val="0"/>
                        </a:spcBef>
                        <a:spcAft>
                          <a:spcPts val="0"/>
                        </a:spcAft>
                        <a:buNone/>
                      </a:pPr>
                      <a:r>
                        <a:rPr lang="en" sz="1000"/>
                        <a:t>00001001 11000000</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t>00001001(0)</a:t>
                      </a:r>
                      <a:endParaRPr sz="1000"/>
                    </a:p>
                  </a:txBody>
                  <a:tcPr marT="91425" marB="91425" marR="91425" marL="91425"/>
                </a:tc>
                <a:tc>
                  <a:txBody>
                    <a:bodyPr/>
                    <a:lstStyle/>
                    <a:p>
                      <a:pPr indent="0" lvl="0" marL="0" rtl="0" algn="l">
                        <a:spcBef>
                          <a:spcPts val="0"/>
                        </a:spcBef>
                        <a:spcAft>
                          <a:spcPts val="0"/>
                        </a:spcAft>
                        <a:buNone/>
                      </a:pPr>
                      <a:r>
                        <a:rPr lang="en" sz="1000"/>
                        <a:t>00001001 11000000</a:t>
                      </a:r>
                      <a:endParaRPr sz="1000"/>
                    </a:p>
                  </a:txBody>
                  <a:tcPr marT="91425" marB="91425" marR="91425" marL="91425"/>
                </a:tc>
              </a:tr>
              <a:tr h="309325">
                <a:tc>
                  <a:txBody>
                    <a:bodyPr/>
                    <a:lstStyle/>
                    <a:p>
                      <a:pPr indent="0" lvl="0" marL="0" rtl="0" algn="l">
                        <a:spcBef>
                          <a:spcPts val="0"/>
                        </a:spcBef>
                        <a:spcAft>
                          <a:spcPts val="0"/>
                        </a:spcAft>
                        <a:buNone/>
                      </a:pPr>
                      <a:r>
                        <a:rPr lang="en" sz="1000"/>
                        <a:t>shift</a:t>
                      </a:r>
                      <a:endParaRPr sz="1000"/>
                    </a:p>
                  </a:txBody>
                  <a:tcPr marT="91425" marB="91425" marR="91425" marL="91425"/>
                </a:tc>
                <a:tc>
                  <a:txBody>
                    <a:bodyPr/>
                    <a:lstStyle/>
                    <a:p>
                      <a:pPr indent="0" lvl="0" marL="0" rtl="0" algn="l">
                        <a:spcBef>
                          <a:spcPts val="0"/>
                        </a:spcBef>
                        <a:spcAft>
                          <a:spcPts val="0"/>
                        </a:spcAft>
                        <a:buNone/>
                      </a:pPr>
                      <a:r>
                        <a:rPr lang="en" sz="1000"/>
                        <a:t>00010011 10000000</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0" marL="91425"/>
                </a:tc>
                <a:tc>
                  <a:txBody>
                    <a:bodyPr/>
                    <a:lstStyle/>
                    <a:p>
                      <a:pPr indent="0" lvl="0" marL="0" rtl="0" algn="l">
                        <a:spcBef>
                          <a:spcPts val="0"/>
                        </a:spcBef>
                        <a:spcAft>
                          <a:spcPts val="0"/>
                        </a:spcAft>
                        <a:buNone/>
                      </a:pPr>
                      <a:r>
                        <a:rPr lang="en" sz="1000"/>
                        <a:t>00010011(0)</a:t>
                      </a:r>
                      <a:endParaRPr sz="1000"/>
                    </a:p>
                  </a:txBody>
                  <a:tcPr marT="91425" marB="91425" marR="0" marL="91425"/>
                </a:tc>
                <a:tc>
                  <a:txBody>
                    <a:bodyPr/>
                    <a:lstStyle/>
                    <a:p>
                      <a:pPr indent="0" lvl="0" marL="0" rtl="0" algn="l">
                        <a:spcBef>
                          <a:spcPts val="0"/>
                        </a:spcBef>
                        <a:spcAft>
                          <a:spcPts val="0"/>
                        </a:spcAft>
                        <a:buNone/>
                      </a:pPr>
                      <a:r>
                        <a:rPr lang="en" sz="1000"/>
                        <a:t>00010011 10000000</a:t>
                      </a:r>
                      <a:endParaRPr sz="1000"/>
                    </a:p>
                  </a:txBody>
                  <a:tcPr marT="91425" marB="91425" marR="91425" marL="91425"/>
                </a:tc>
              </a:tr>
              <a:tr h="309325">
                <a:tc>
                  <a:txBody>
                    <a:bodyPr/>
                    <a:lstStyle/>
                    <a:p>
                      <a:pPr indent="0" lvl="0" marL="0" rtl="0" algn="l">
                        <a:spcBef>
                          <a:spcPts val="0"/>
                        </a:spcBef>
                        <a:spcAft>
                          <a:spcPts val="0"/>
                        </a:spcAft>
                        <a:buNone/>
                      </a:pPr>
                      <a:r>
                        <a:rPr lang="en" sz="1000"/>
                        <a:t>s</a:t>
                      </a:r>
                      <a:r>
                        <a:rPr lang="en" sz="1000"/>
                        <a:t>hift</a:t>
                      </a:r>
                      <a:endParaRPr sz="1000"/>
                    </a:p>
                  </a:txBody>
                  <a:tcPr marT="91425" marB="91425" marR="91425" marL="91425"/>
                </a:tc>
                <a:tc>
                  <a:txBody>
                    <a:bodyPr/>
                    <a:lstStyle/>
                    <a:p>
                      <a:pPr indent="0" lvl="0" marL="0" rtl="0" algn="l">
                        <a:spcBef>
                          <a:spcPts val="0"/>
                        </a:spcBef>
                        <a:spcAft>
                          <a:spcPts val="0"/>
                        </a:spcAft>
                        <a:buNone/>
                      </a:pPr>
                      <a:r>
                        <a:rPr lang="en" sz="1000"/>
                        <a:t>00100111 00000000</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t>00000101(1)</a:t>
                      </a:r>
                      <a:endParaRPr sz="1000"/>
                    </a:p>
                  </a:txBody>
                  <a:tcPr marT="91425" marB="91425" marR="91425" marL="91425"/>
                </a:tc>
                <a:tc>
                  <a:txBody>
                    <a:bodyPr/>
                    <a:lstStyle/>
                    <a:p>
                      <a:pPr indent="0" lvl="0" marL="0" rtl="0" algn="l">
                        <a:spcBef>
                          <a:spcPts val="0"/>
                        </a:spcBef>
                        <a:spcAft>
                          <a:spcPts val="0"/>
                        </a:spcAft>
                        <a:buNone/>
                      </a:pPr>
                      <a:r>
                        <a:rPr lang="en" sz="1000"/>
                        <a:t>00100111 00000000</a:t>
                      </a:r>
                      <a:endParaRPr sz="1000"/>
                    </a:p>
                  </a:txBody>
                  <a:tcPr marT="91425" marB="91425" marR="91425" marL="91425"/>
                </a:tc>
              </a:tr>
              <a:tr h="309325">
                <a:tc>
                  <a:txBody>
                    <a:bodyPr/>
                    <a:lstStyle/>
                    <a:p>
                      <a:pPr indent="0" lvl="0" marL="0" rtl="0" algn="l">
                        <a:spcBef>
                          <a:spcPts val="0"/>
                        </a:spcBef>
                        <a:spcAft>
                          <a:spcPts val="0"/>
                        </a:spcAft>
                        <a:buNone/>
                      </a:pPr>
                      <a:r>
                        <a:rPr lang="en" sz="1000"/>
                        <a:t>shift</a:t>
                      </a:r>
                      <a:endParaRPr sz="1000"/>
                    </a:p>
                  </a:txBody>
                  <a:tcPr marT="91425" marB="91425" marR="91425" marL="91425"/>
                </a:tc>
                <a:tc>
                  <a:txBody>
                    <a:bodyPr/>
                    <a:lstStyle/>
                    <a:p>
                      <a:pPr indent="0" lvl="0" marL="0" rtl="0" algn="l">
                        <a:spcBef>
                          <a:spcPts val="0"/>
                        </a:spcBef>
                        <a:spcAft>
                          <a:spcPts val="0"/>
                        </a:spcAft>
                        <a:buNone/>
                      </a:pPr>
                      <a:r>
                        <a:rPr lang="en" sz="1000"/>
                        <a:t>00000101 00000001</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t>00001010(0)</a:t>
                      </a:r>
                      <a:endParaRPr sz="1000"/>
                    </a:p>
                  </a:txBody>
                  <a:tcPr marT="91425" marB="91425" marR="91425" marL="91425"/>
                </a:tc>
                <a:tc>
                  <a:txBody>
                    <a:bodyPr/>
                    <a:lstStyle/>
                    <a:p>
                      <a:pPr indent="0" lvl="0" marL="0" rtl="0" algn="l">
                        <a:spcBef>
                          <a:spcPts val="0"/>
                        </a:spcBef>
                        <a:spcAft>
                          <a:spcPts val="0"/>
                        </a:spcAft>
                        <a:buNone/>
                      </a:pPr>
                      <a:r>
                        <a:rPr lang="en" sz="1000"/>
                        <a:t>00001010 00000010</a:t>
                      </a:r>
                      <a:endParaRPr sz="1000"/>
                    </a:p>
                  </a:txBody>
                  <a:tcPr marT="91425" marB="91425" marR="91425" marL="91425"/>
                </a:tc>
              </a:tr>
            </a:tbl>
          </a:graphicData>
        </a:graphic>
      </p:graphicFrame>
      <p:sp>
        <p:nvSpPr>
          <p:cNvPr id="95" name="Google Shape;95;p17"/>
          <p:cNvSpPr txBox="1"/>
          <p:nvPr/>
        </p:nvSpPr>
        <p:spPr>
          <a:xfrm>
            <a:off x="3654225" y="4569025"/>
            <a:ext cx="51780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Open Sans"/>
                <a:ea typeface="Open Sans"/>
                <a:cs typeface="Open Sans"/>
                <a:sym typeface="Open Sans"/>
              </a:rPr>
              <a:t>8-bit division example of 78 divided 34, the quotient = 2 (data lower half), </a:t>
            </a:r>
            <a:endParaRPr sz="1000">
              <a:solidFill>
                <a:schemeClr val="dk2"/>
              </a:solidFill>
              <a:latin typeface="Open Sans"/>
              <a:ea typeface="Open Sans"/>
              <a:cs typeface="Open Sans"/>
              <a:sym typeface="Open Sans"/>
            </a:endParaRPr>
          </a:p>
          <a:p>
            <a:pPr indent="0" lvl="0" marL="0" rtl="0" algn="l">
              <a:spcBef>
                <a:spcPts val="0"/>
              </a:spcBef>
              <a:spcAft>
                <a:spcPts val="0"/>
              </a:spcAft>
              <a:buNone/>
            </a:pPr>
            <a:r>
              <a:rPr lang="en" sz="1000">
                <a:solidFill>
                  <a:schemeClr val="dk2"/>
                </a:solidFill>
                <a:latin typeface="Open Sans"/>
                <a:ea typeface="Open Sans"/>
                <a:cs typeface="Open Sans"/>
                <a:sym typeface="Open Sans"/>
              </a:rPr>
              <a:t>Remainder = 10 (data upper half)</a:t>
            </a:r>
            <a:endParaRPr sz="1000">
              <a:solidFill>
                <a:schemeClr val="dk2"/>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with M Extension</a:t>
            </a:r>
            <a:endParaRPr/>
          </a:p>
        </p:txBody>
      </p:sp>
      <p:sp>
        <p:nvSpPr>
          <p:cNvPr id="101" name="Google Shape;101;p18"/>
          <p:cNvSpPr txBox="1"/>
          <p:nvPr>
            <p:ph idx="1" type="body"/>
          </p:nvPr>
        </p:nvSpPr>
        <p:spPr>
          <a:xfrm>
            <a:off x="328300" y="1095525"/>
            <a:ext cx="3913500" cy="374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1200"/>
              </a:spcAft>
              <a:buNone/>
            </a:pPr>
            <a:r>
              <a:rPr lang="en"/>
              <a:t>Testing with a </a:t>
            </a:r>
            <a:r>
              <a:rPr lang="en"/>
              <a:t>clock period of 10000 ps</a:t>
            </a:r>
            <a:endParaRPr/>
          </a:p>
        </p:txBody>
      </p:sp>
      <p:pic>
        <p:nvPicPr>
          <p:cNvPr id="102" name="Google Shape;102;p18" title="Chart"/>
          <p:cNvPicPr preferRelativeResize="0"/>
          <p:nvPr/>
        </p:nvPicPr>
        <p:blipFill rotWithShape="1">
          <a:blip r:embed="rId3">
            <a:alphaModFix/>
          </a:blip>
          <a:srcRect b="1649" l="0" r="0" t="-1650"/>
          <a:stretch/>
        </p:blipFill>
        <p:spPr>
          <a:xfrm>
            <a:off x="328300" y="1470225"/>
            <a:ext cx="2920774" cy="2690375"/>
          </a:xfrm>
          <a:prstGeom prst="rect">
            <a:avLst/>
          </a:prstGeom>
          <a:noFill/>
          <a:ln>
            <a:noFill/>
          </a:ln>
        </p:spPr>
      </p:pic>
      <p:pic>
        <p:nvPicPr>
          <p:cNvPr id="103" name="Google Shape;103;p18" title="Chart"/>
          <p:cNvPicPr preferRelativeResize="0"/>
          <p:nvPr/>
        </p:nvPicPr>
        <p:blipFill>
          <a:blip r:embed="rId4">
            <a:alphaModFix/>
          </a:blip>
          <a:stretch>
            <a:fillRect/>
          </a:stretch>
        </p:blipFill>
        <p:spPr>
          <a:xfrm>
            <a:off x="3249075" y="1470225"/>
            <a:ext cx="2920774" cy="2690379"/>
          </a:xfrm>
          <a:prstGeom prst="rect">
            <a:avLst/>
          </a:prstGeom>
          <a:noFill/>
          <a:ln>
            <a:noFill/>
          </a:ln>
        </p:spPr>
      </p:pic>
      <p:pic>
        <p:nvPicPr>
          <p:cNvPr id="104" name="Google Shape;104;p18" title="Chart"/>
          <p:cNvPicPr preferRelativeResize="0"/>
          <p:nvPr/>
        </p:nvPicPr>
        <p:blipFill>
          <a:blip r:embed="rId5">
            <a:alphaModFix/>
          </a:blip>
          <a:stretch>
            <a:fillRect/>
          </a:stretch>
        </p:blipFill>
        <p:spPr>
          <a:xfrm>
            <a:off x="6169850" y="1470225"/>
            <a:ext cx="2645826" cy="2690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Cache System Overview</a:t>
            </a:r>
            <a:endParaRPr/>
          </a:p>
        </p:txBody>
      </p:sp>
      <p:sp>
        <p:nvSpPr>
          <p:cNvPr id="110" name="Google Shape;110;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Things we do differently…</a:t>
            </a:r>
            <a:endParaRPr/>
          </a:p>
        </p:txBody>
      </p:sp>
      <p:pic>
        <p:nvPicPr>
          <p:cNvPr id="111" name="Google Shape;111;p19"/>
          <p:cNvPicPr preferRelativeResize="0"/>
          <p:nvPr/>
        </p:nvPicPr>
        <p:blipFill>
          <a:blip r:embed="rId3">
            <a:alphaModFix/>
          </a:blip>
          <a:stretch>
            <a:fillRect/>
          </a:stretch>
        </p:blipFill>
        <p:spPr>
          <a:xfrm>
            <a:off x="5404951" y="157950"/>
            <a:ext cx="3427349" cy="4714720"/>
          </a:xfrm>
          <a:prstGeom prst="rect">
            <a:avLst/>
          </a:prstGeom>
          <a:noFill/>
          <a:ln>
            <a:noFill/>
          </a:ln>
        </p:spPr>
      </p:pic>
      <p:pic>
        <p:nvPicPr>
          <p:cNvPr id="112" name="Google Shape;112;p19"/>
          <p:cNvPicPr preferRelativeResize="0"/>
          <p:nvPr/>
        </p:nvPicPr>
        <p:blipFill>
          <a:blip r:embed="rId4">
            <a:alphaModFix/>
          </a:blip>
          <a:stretch>
            <a:fillRect/>
          </a:stretch>
        </p:blipFill>
        <p:spPr>
          <a:xfrm>
            <a:off x="4853194" y="0"/>
            <a:ext cx="3725563" cy="5143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with Next Line Prefetcher </a:t>
            </a:r>
            <a:endParaRPr/>
          </a:p>
        </p:txBody>
      </p:sp>
      <p:pic>
        <p:nvPicPr>
          <p:cNvPr id="118" name="Google Shape;118;p20"/>
          <p:cNvPicPr preferRelativeResize="0"/>
          <p:nvPr/>
        </p:nvPicPr>
        <p:blipFill>
          <a:blip r:embed="rId3">
            <a:alphaModFix/>
          </a:blip>
          <a:stretch>
            <a:fillRect/>
          </a:stretch>
        </p:blipFill>
        <p:spPr>
          <a:xfrm>
            <a:off x="311700" y="1480250"/>
            <a:ext cx="8162201" cy="2725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65934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the Stats</a:t>
            </a:r>
            <a:endParaRPr/>
          </a:p>
        </p:txBody>
      </p:sp>
      <p:sp>
        <p:nvSpPr>
          <p:cNvPr id="124" name="Google Shape;124;p21"/>
          <p:cNvSpPr txBox="1"/>
          <p:nvPr>
            <p:ph idx="1" type="body"/>
          </p:nvPr>
        </p:nvSpPr>
        <p:spPr>
          <a:xfrm>
            <a:off x="311700" y="1266325"/>
            <a:ext cx="65934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Worse in all performance counter</a:t>
            </a:r>
            <a:endParaRPr/>
          </a:p>
          <a:p>
            <a:pPr indent="-342900" lvl="0" marL="457200" rtl="0" algn="l">
              <a:spcBef>
                <a:spcPts val="0"/>
              </a:spcBef>
              <a:spcAft>
                <a:spcPts val="0"/>
              </a:spcAft>
              <a:buSzPts val="1800"/>
              <a:buChar char="-"/>
            </a:pPr>
            <a:r>
              <a:rPr lang="en"/>
              <a:t>Shared data bandwidth</a:t>
            </a:r>
            <a:endParaRPr/>
          </a:p>
          <a:p>
            <a:pPr indent="-342900" lvl="0" marL="457200" rtl="0" algn="l">
              <a:spcBef>
                <a:spcPts val="0"/>
              </a:spcBef>
              <a:spcAft>
                <a:spcPts val="0"/>
              </a:spcAft>
              <a:buSzPts val="1800"/>
              <a:buChar char="-"/>
            </a:pPr>
            <a:r>
              <a:rPr lang="en"/>
              <a:t>Things to do differently</a:t>
            </a:r>
            <a:endParaRPr/>
          </a:p>
          <a:p>
            <a:pPr indent="-317500" lvl="1" marL="914400" rtl="0" algn="l">
              <a:spcBef>
                <a:spcPts val="0"/>
              </a:spcBef>
              <a:spcAft>
                <a:spcPts val="0"/>
              </a:spcAft>
              <a:buSzPts val="1400"/>
              <a:buChar char="-"/>
            </a:pPr>
            <a:r>
              <a:rPr lang="en"/>
              <a:t>Utilizing</a:t>
            </a:r>
            <a:r>
              <a:rPr lang="en"/>
              <a:t> idle state correctly in arbiter</a:t>
            </a:r>
            <a:endParaRPr/>
          </a:p>
        </p:txBody>
      </p:sp>
      <p:pic>
        <p:nvPicPr>
          <p:cNvPr id="125" name="Google Shape;125;p21"/>
          <p:cNvPicPr preferRelativeResize="0"/>
          <p:nvPr/>
        </p:nvPicPr>
        <p:blipFill>
          <a:blip r:embed="rId3">
            <a:alphaModFix/>
          </a:blip>
          <a:stretch>
            <a:fillRect/>
          </a:stretch>
        </p:blipFill>
        <p:spPr>
          <a:xfrm>
            <a:off x="6990675" y="687350"/>
            <a:ext cx="2074150" cy="3190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