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413" r:id="rId2"/>
    <p:sldId id="466" r:id="rId3"/>
    <p:sldId id="468" r:id="rId4"/>
    <p:sldId id="469" r:id="rId5"/>
    <p:sldId id="471" r:id="rId6"/>
    <p:sldId id="473" r:id="rId7"/>
    <p:sldId id="474" r:id="rId8"/>
    <p:sldId id="484" r:id="rId9"/>
    <p:sldId id="508" r:id="rId10"/>
    <p:sldId id="517" r:id="rId11"/>
    <p:sldId id="475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476" r:id="rId20"/>
    <p:sldId id="485" r:id="rId21"/>
    <p:sldId id="486" r:id="rId22"/>
    <p:sldId id="478" r:id="rId23"/>
    <p:sldId id="520" r:id="rId24"/>
    <p:sldId id="504" r:id="rId25"/>
    <p:sldId id="521" r:id="rId26"/>
    <p:sldId id="522" r:id="rId27"/>
    <p:sldId id="523" r:id="rId28"/>
    <p:sldId id="524" r:id="rId29"/>
    <p:sldId id="481" r:id="rId30"/>
    <p:sldId id="488" r:id="rId31"/>
    <p:sldId id="526" r:id="rId32"/>
  </p:sldIdLst>
  <p:sldSz cx="9144000" cy="6858000" type="screen4x3"/>
  <p:notesSz cx="6845300" cy="939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>
          <p15:clr>
            <a:srgbClr val="A4A3A4"/>
          </p15:clr>
        </p15:guide>
        <p15:guide id="2" pos="51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F2D"/>
    <a:srgbClr val="999999"/>
    <a:srgbClr val="C3C16F"/>
    <a:srgbClr val="4798AB"/>
    <a:srgbClr val="FFFF00"/>
    <a:srgbClr val="FF3300"/>
    <a:srgbClr val="0033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9" autoAdjust="0"/>
    <p:restoredTop sz="99823" autoAdjust="0"/>
  </p:normalViewPr>
  <p:slideViewPr>
    <p:cSldViewPr>
      <p:cViewPr varScale="1">
        <p:scale>
          <a:sx n="122" d="100"/>
          <a:sy n="122" d="100"/>
        </p:scale>
        <p:origin x="1284" y="102"/>
      </p:cViewPr>
      <p:guideLst>
        <p:guide orient="horz" pos="3360"/>
        <p:guide pos="513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5563" y="9067800"/>
            <a:ext cx="670083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114" tIns="50944" rIns="97114" bIns="50944">
            <a:spAutoFit/>
          </a:bodyPr>
          <a:lstStyle>
            <a:lvl1pPr defTabSz="620713" eaLnBrk="0" hangingPunct="0">
              <a:tabLst>
                <a:tab pos="2424113" algn="l"/>
                <a:tab pos="4905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3100" indent="-188913" defTabSz="620713" eaLnBrk="0" hangingPunct="0">
              <a:tabLst>
                <a:tab pos="2424113" algn="l"/>
                <a:tab pos="4905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00175" defTabSz="620713" eaLnBrk="0" hangingPunct="0">
              <a:tabLst>
                <a:tab pos="2424113" algn="l"/>
                <a:tab pos="4905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0825" defTabSz="620713" eaLnBrk="0" hangingPunct="0">
              <a:tabLst>
                <a:tab pos="2424113" algn="l"/>
                <a:tab pos="4905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8338" defTabSz="620713" eaLnBrk="0" hangingPunct="0">
              <a:tabLst>
                <a:tab pos="2424113" algn="l"/>
                <a:tab pos="4905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5538" defTabSz="620713" eaLnBrk="0" fontAlgn="base" hangingPunct="0">
              <a:spcBef>
                <a:spcPct val="0"/>
              </a:spcBef>
              <a:spcAft>
                <a:spcPct val="0"/>
              </a:spcAft>
              <a:tabLst>
                <a:tab pos="2424113" algn="l"/>
                <a:tab pos="4905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2738" defTabSz="620713" eaLnBrk="0" fontAlgn="base" hangingPunct="0">
              <a:spcBef>
                <a:spcPct val="0"/>
              </a:spcBef>
              <a:spcAft>
                <a:spcPct val="0"/>
              </a:spcAft>
              <a:tabLst>
                <a:tab pos="2424113" algn="l"/>
                <a:tab pos="4905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9938" defTabSz="620713" eaLnBrk="0" fontAlgn="base" hangingPunct="0">
              <a:spcBef>
                <a:spcPct val="0"/>
              </a:spcBef>
              <a:spcAft>
                <a:spcPct val="0"/>
              </a:spcAft>
              <a:tabLst>
                <a:tab pos="2424113" algn="l"/>
                <a:tab pos="4905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7138" defTabSz="620713" eaLnBrk="0" fontAlgn="base" hangingPunct="0">
              <a:spcBef>
                <a:spcPct val="0"/>
              </a:spcBef>
              <a:spcAft>
                <a:spcPct val="0"/>
              </a:spcAft>
              <a:tabLst>
                <a:tab pos="2424113" algn="l"/>
                <a:tab pos="4905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800" b="1"/>
              <a:t>Copyright © 2005, Cisco Systems, Inc. All rights reserved. Printed in USA.</a:t>
            </a:r>
            <a:br>
              <a:rPr lang="en-US" sz="800" b="1"/>
            </a:br>
            <a:r>
              <a:rPr lang="en-US" sz="800" b="1"/>
              <a:t>Presentation_ID.scr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50813" y="9080500"/>
            <a:ext cx="6542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94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102350" y="8702675"/>
            <a:ext cx="4381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5563" y="8882063"/>
            <a:ext cx="25574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67" tIns="50185" rIns="95667" bIns="50185">
            <a:spAutoFit/>
          </a:bodyPr>
          <a:lstStyle>
            <a:lvl1pPr defTabSz="611188" eaLnBrk="0" hangingPunct="0"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3575" indent="-187325" defTabSz="611188" eaLnBrk="0" hangingPunct="0"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9538" defTabSz="611188" eaLnBrk="0" hangingPunct="0"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98600" defTabSz="611188" eaLnBrk="0" hangingPunct="0"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09763" defTabSz="611188" eaLnBrk="0" hangingPunct="0"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66963" defTabSz="611188" eaLnBrk="0" fontAlgn="base" hangingPunct="0">
              <a:spcBef>
                <a:spcPct val="0"/>
              </a:spcBef>
              <a:spcAft>
                <a:spcPct val="0"/>
              </a:spcAft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24163" defTabSz="611188" eaLnBrk="0" fontAlgn="base" hangingPunct="0">
              <a:spcBef>
                <a:spcPct val="0"/>
              </a:spcBef>
              <a:spcAft>
                <a:spcPct val="0"/>
              </a:spcAft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81363" defTabSz="611188" eaLnBrk="0" fontAlgn="base" hangingPunct="0">
              <a:spcBef>
                <a:spcPct val="0"/>
              </a:spcBef>
              <a:spcAft>
                <a:spcPct val="0"/>
              </a:spcAft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38563" defTabSz="611188" eaLnBrk="0" fontAlgn="base" hangingPunct="0">
              <a:spcBef>
                <a:spcPct val="0"/>
              </a:spcBef>
              <a:spcAft>
                <a:spcPct val="0"/>
              </a:spcAft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800" b="1"/>
              <a:t>© 2005, Cisco Systems, Inc. All rights reserved.</a:t>
            </a:r>
          </a:p>
          <a:p>
            <a:r>
              <a:rPr lang="en-US" sz="800" b="1"/>
              <a:t>Presentation_ID.scr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49225" y="8896350"/>
            <a:ext cx="6496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89613" y="8775700"/>
            <a:ext cx="7937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sz="800"/>
            </a:lvl1pPr>
          </a:lstStyle>
          <a:p>
            <a:fld id="{A2671470-DC54-4664-A114-06CF6493AA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3308" name="Rectangle 12"/>
          <p:cNvSpPr>
            <a:spLocks noChangeAspect="1" noChangeArrowheads="1" noTextEdit="1"/>
          </p:cNvSpPr>
          <p:nvPr>
            <p:ph type="sldImg" idx="2"/>
          </p:nvPr>
        </p:nvSpPr>
        <p:spPr bwMode="auto">
          <a:xfrm>
            <a:off x="760413" y="247650"/>
            <a:ext cx="5378450" cy="40338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4425950"/>
            <a:ext cx="5976937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481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9AA725-40DC-474C-B46D-94C06194ACD5}" type="slidenum">
              <a:rPr lang="en-US"/>
              <a:pPr/>
              <a:t>1</a:t>
            </a:fld>
            <a:endParaRPr lang="en-US"/>
          </a:p>
        </p:txBody>
      </p:sp>
      <p:sp>
        <p:nvSpPr>
          <p:cNvPr id="611330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284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708BF-7E76-43B9-B9A7-C3093D8A550B}" type="slidenum">
              <a:rPr lang="en-US"/>
              <a:pPr/>
              <a:t>2</a:t>
            </a:fld>
            <a:endParaRPr lang="en-US"/>
          </a:p>
        </p:txBody>
      </p:sp>
      <p:sp>
        <p:nvSpPr>
          <p:cNvPr id="821250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076325" y="708025"/>
            <a:ext cx="4692650" cy="3519488"/>
          </a:xfrm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5638"/>
            <a:ext cx="5019675" cy="42275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05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C3876-058C-4929-9EA4-2EB1E21F39F3}" type="slidenum">
              <a:rPr lang="en-US"/>
              <a:pPr/>
              <a:t>10</a:t>
            </a:fld>
            <a:endParaRPr lang="en-US"/>
          </a:p>
        </p:txBody>
      </p:sp>
      <p:sp>
        <p:nvSpPr>
          <p:cNvPr id="901122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64050"/>
            <a:ext cx="5473700" cy="4229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4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BA0F3-2B1A-42C6-ACB9-B86FD20204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4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A9BCC-A26E-4E89-80E7-B5D8C206B0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2ABDE-39B7-4CDD-867D-5DC8319F5C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5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B9DD749-A7D1-451A-BD54-D69769669E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2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891B6-F5A0-4263-A2D8-EBE5BDE794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9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51398-A273-415B-A0AD-C31C1EE74C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9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89D07-F75D-4597-AC04-C73509C36C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2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8FC09-3EE5-4760-9BB1-4A3AB717C8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8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4CA9E-D033-4A44-8456-588C1DF680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7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1C8352-E0BF-445E-9EE1-A2E031E8CD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8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69FF9-5E57-44D2-B076-1A69918120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2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B4BA2-6143-45D6-8000-0F163F7BB3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9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47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847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8847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F51CDE3-33DB-4F88-87E6-AC67AD8F27D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021" name="Rectangle 85"/>
          <p:cNvSpPr>
            <a:spLocks noGrp="1" noChangeArrowheads="1"/>
          </p:cNvSpPr>
          <p:nvPr>
            <p:ph type="subTitle" idx="1"/>
          </p:nvPr>
        </p:nvSpPr>
        <p:spPr>
          <a:xfrm>
            <a:off x="1435100" y="4435475"/>
            <a:ext cx="6940550" cy="59372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/>
              <a:t>Jonathan Rosenberg</a:t>
            </a:r>
          </a:p>
          <a:p>
            <a:pPr>
              <a:lnSpc>
                <a:spcPct val="70000"/>
              </a:lnSpc>
            </a:pPr>
            <a:r>
              <a:rPr lang="en-US"/>
              <a:t>Cisco Fellow</a:t>
            </a:r>
          </a:p>
          <a:p>
            <a:pPr>
              <a:lnSpc>
                <a:spcPct val="70000"/>
              </a:lnSpc>
            </a:pPr>
            <a:r>
              <a:rPr lang="en-US"/>
              <a:t>Cisco</a:t>
            </a:r>
          </a:p>
        </p:txBody>
      </p:sp>
      <p:pic>
        <p:nvPicPr>
          <p:cNvPr id="552022" name="Picture 86" descr="ice-gla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00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2020" name="Rectangle 8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sz="4000">
                <a:solidFill>
                  <a:schemeClr val="tx1"/>
                </a:solidFill>
              </a:rPr>
              <a:t>Interactive Connectivity Establishment: ICE</a:t>
            </a:r>
            <a:br>
              <a:rPr lang="en-US" sz="4000">
                <a:solidFill>
                  <a:schemeClr val="tx1"/>
                </a:solidFill>
              </a:rPr>
            </a:br>
            <a:endParaRPr lang="en-US" sz="4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Visualization: Priority Space</a:t>
            </a:r>
          </a:p>
        </p:txBody>
      </p:sp>
      <p:sp>
        <p:nvSpPr>
          <p:cNvPr id="900099" name="Rectangle 3"/>
          <p:cNvSpPr>
            <a:spLocks noChangeArrowheads="1"/>
          </p:cNvSpPr>
          <p:nvPr/>
        </p:nvSpPr>
        <p:spPr bwMode="auto">
          <a:xfrm>
            <a:off x="1219200" y="1524000"/>
            <a:ext cx="16764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Host</a:t>
            </a:r>
          </a:p>
          <a:p>
            <a:pPr algn="ctr"/>
            <a:r>
              <a:rPr lang="en-US"/>
              <a:t>Candidates</a:t>
            </a:r>
          </a:p>
        </p:txBody>
      </p:sp>
      <p:sp>
        <p:nvSpPr>
          <p:cNvPr id="900100" name="Rectangle 4"/>
          <p:cNvSpPr>
            <a:spLocks noChangeArrowheads="1"/>
          </p:cNvSpPr>
          <p:nvPr/>
        </p:nvSpPr>
        <p:spPr bwMode="auto">
          <a:xfrm>
            <a:off x="1219200" y="4038600"/>
            <a:ext cx="16764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Reflexive</a:t>
            </a:r>
          </a:p>
          <a:p>
            <a:pPr algn="ctr"/>
            <a:r>
              <a:rPr lang="en-US"/>
              <a:t>Candidates</a:t>
            </a:r>
          </a:p>
        </p:txBody>
      </p:sp>
      <p:sp>
        <p:nvSpPr>
          <p:cNvPr id="900101" name="Text Box 5"/>
          <p:cNvSpPr txBox="1">
            <a:spLocks noChangeArrowheads="1"/>
          </p:cNvSpPr>
          <p:nvPr/>
        </p:nvSpPr>
        <p:spPr bwMode="auto">
          <a:xfrm>
            <a:off x="288925" y="1408113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65535</a:t>
            </a:r>
          </a:p>
        </p:txBody>
      </p:sp>
      <p:sp>
        <p:nvSpPr>
          <p:cNvPr id="900103" name="Rectangle 7"/>
          <p:cNvSpPr>
            <a:spLocks noChangeArrowheads="1"/>
          </p:cNvSpPr>
          <p:nvPr/>
        </p:nvSpPr>
        <p:spPr bwMode="auto">
          <a:xfrm>
            <a:off x="3429000" y="1524000"/>
            <a:ext cx="1676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Interface 1</a:t>
            </a:r>
          </a:p>
        </p:txBody>
      </p:sp>
      <p:sp>
        <p:nvSpPr>
          <p:cNvPr id="900104" name="Rectangle 8"/>
          <p:cNvSpPr>
            <a:spLocks noChangeArrowheads="1"/>
          </p:cNvSpPr>
          <p:nvPr/>
        </p:nvSpPr>
        <p:spPr bwMode="auto">
          <a:xfrm>
            <a:off x="3429000" y="2895600"/>
            <a:ext cx="1676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Interface 2</a:t>
            </a:r>
          </a:p>
        </p:txBody>
      </p:sp>
      <p:sp>
        <p:nvSpPr>
          <p:cNvPr id="900105" name="AutoShape 9"/>
          <p:cNvSpPr>
            <a:spLocks/>
          </p:cNvSpPr>
          <p:nvPr/>
        </p:nvSpPr>
        <p:spPr bwMode="auto">
          <a:xfrm>
            <a:off x="2971800" y="1524000"/>
            <a:ext cx="381000" cy="2438400"/>
          </a:xfrm>
          <a:prstGeom prst="leftBrace">
            <a:avLst>
              <a:gd name="adj1" fmla="val 5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0109" name="Rectangle 13"/>
          <p:cNvSpPr>
            <a:spLocks noChangeArrowheads="1"/>
          </p:cNvSpPr>
          <p:nvPr/>
        </p:nvSpPr>
        <p:spPr bwMode="auto">
          <a:xfrm>
            <a:off x="6019800" y="1524000"/>
            <a:ext cx="1676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RTP</a:t>
            </a:r>
          </a:p>
        </p:txBody>
      </p:sp>
      <p:sp>
        <p:nvSpPr>
          <p:cNvPr id="900110" name="Rectangle 14"/>
          <p:cNvSpPr>
            <a:spLocks noChangeArrowheads="1"/>
          </p:cNvSpPr>
          <p:nvPr/>
        </p:nvSpPr>
        <p:spPr bwMode="auto">
          <a:xfrm>
            <a:off x="6019800" y="1981200"/>
            <a:ext cx="1676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RTCP</a:t>
            </a:r>
          </a:p>
        </p:txBody>
      </p:sp>
      <p:sp>
        <p:nvSpPr>
          <p:cNvPr id="900112" name="AutoShape 16"/>
          <p:cNvSpPr>
            <a:spLocks/>
          </p:cNvSpPr>
          <p:nvPr/>
        </p:nvSpPr>
        <p:spPr bwMode="auto">
          <a:xfrm>
            <a:off x="5486400" y="1524000"/>
            <a:ext cx="381000" cy="990600"/>
          </a:xfrm>
          <a:prstGeom prst="leftBrace">
            <a:avLst>
              <a:gd name="adj1" fmla="val 2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3" name="Rectangle 3"/>
          <p:cNvSpPr>
            <a:spLocks noGrp="1" noChangeArrowheads="1"/>
          </p:cNvSpPr>
          <p:nvPr>
            <p:ph type="title"/>
          </p:nvPr>
        </p:nvSpPr>
        <p:spPr>
          <a:xfrm>
            <a:off x="508000" y="442913"/>
            <a:ext cx="8226425" cy="533400"/>
          </a:xfrm>
        </p:spPr>
        <p:txBody>
          <a:bodyPr/>
          <a:lstStyle/>
          <a:p>
            <a:r>
              <a:rPr lang="en-US"/>
              <a:t>Encoding the Offer</a:t>
            </a:r>
          </a:p>
        </p:txBody>
      </p:sp>
      <p:sp>
        <p:nvSpPr>
          <p:cNvPr id="8345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3657600" cy="5029200"/>
          </a:xfrm>
        </p:spPr>
        <p:txBody>
          <a:bodyPr/>
          <a:lstStyle/>
          <a:p>
            <a:r>
              <a:rPr lang="en-US" sz="2400"/>
              <a:t>Each candidate is placed into an a=candidate attribute of the offer</a:t>
            </a:r>
          </a:p>
          <a:p>
            <a:r>
              <a:rPr lang="en-US" sz="2400"/>
              <a:t>Each candidate line has</a:t>
            </a:r>
          </a:p>
          <a:p>
            <a:pPr lvl="1"/>
            <a:r>
              <a:rPr lang="en-US" sz="2000"/>
              <a:t>IP address and port</a:t>
            </a:r>
          </a:p>
          <a:p>
            <a:pPr lvl="1"/>
            <a:r>
              <a:rPr lang="en-US" sz="2000"/>
              <a:t>Component ID</a:t>
            </a:r>
          </a:p>
          <a:p>
            <a:pPr lvl="1"/>
            <a:r>
              <a:rPr lang="en-US" sz="2000"/>
              <a:t>Foundation</a:t>
            </a:r>
          </a:p>
          <a:p>
            <a:pPr lvl="1"/>
            <a:r>
              <a:rPr lang="en-US" sz="2000"/>
              <a:t>Transport Protocol</a:t>
            </a:r>
          </a:p>
          <a:p>
            <a:pPr lvl="1"/>
            <a:r>
              <a:rPr lang="en-US" sz="2000"/>
              <a:t>Priority</a:t>
            </a:r>
          </a:p>
          <a:p>
            <a:pPr lvl="1"/>
            <a:r>
              <a:rPr lang="en-US" sz="2000"/>
              <a:t>Type</a:t>
            </a:r>
          </a:p>
          <a:p>
            <a:pPr lvl="1"/>
            <a:r>
              <a:rPr lang="en-US" sz="2000"/>
              <a:t>“Related Address”</a:t>
            </a:r>
          </a:p>
          <a:p>
            <a:endParaRPr lang="en-US" sz="2400"/>
          </a:p>
        </p:txBody>
      </p:sp>
      <p:sp>
        <p:nvSpPr>
          <p:cNvPr id="834565" name="Rectangle 5"/>
          <p:cNvSpPr>
            <a:spLocks noChangeArrowheads="1"/>
          </p:cNvSpPr>
          <p:nvPr/>
        </p:nvSpPr>
        <p:spPr bwMode="auto">
          <a:xfrm>
            <a:off x="4038600" y="2133600"/>
            <a:ext cx="4648200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v=0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o=jdoe 2890844526 2890842807 IN IP4 10.0.1.1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s=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c=IN IP4 192.0.2.3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t=0 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a=ice-pwd:asd88fgpdd777uzjYhagZg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a=ice-ufrag:8hhY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m=audio 45664 RTP/AVP 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a=rtpmap:0 PCMU/8000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a=candidate:1 1 UDP 2130706178 10.0.1.1 8998 typ local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a=candidate:2 1 UDP 1694498562 192.0.2.3 45664 typ srflx raddr 10.0.1.1 rport 8998</a:t>
            </a:r>
            <a:r>
              <a:rPr lang="en-US" sz="140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442913"/>
            <a:ext cx="8226425" cy="533400"/>
          </a:xfrm>
        </p:spPr>
        <p:txBody>
          <a:bodyPr/>
          <a:lstStyle/>
          <a:p>
            <a:r>
              <a:rPr lang="en-US"/>
              <a:t>Encoding the Offer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3657600" cy="5029200"/>
          </a:xfrm>
        </p:spPr>
        <p:txBody>
          <a:bodyPr/>
          <a:lstStyle/>
          <a:p>
            <a:r>
              <a:rPr lang="en-US" sz="2400"/>
              <a:t>Each candidate is placed into an a=candidate attribute of the offer</a:t>
            </a:r>
          </a:p>
          <a:p>
            <a:r>
              <a:rPr lang="en-US" sz="2400"/>
              <a:t>Each candidate line has</a:t>
            </a:r>
          </a:p>
          <a:p>
            <a:pPr lvl="1"/>
            <a:r>
              <a:rPr lang="en-US" sz="2000">
                <a:solidFill>
                  <a:srgbClr val="FF3300"/>
                </a:solidFill>
              </a:rPr>
              <a:t>IP address and port</a:t>
            </a:r>
          </a:p>
          <a:p>
            <a:pPr lvl="1"/>
            <a:r>
              <a:rPr lang="en-US" sz="2000"/>
              <a:t>Component ID</a:t>
            </a:r>
          </a:p>
          <a:p>
            <a:pPr lvl="1"/>
            <a:r>
              <a:rPr lang="en-US" sz="2000"/>
              <a:t>Foundation</a:t>
            </a:r>
          </a:p>
          <a:p>
            <a:pPr lvl="1"/>
            <a:r>
              <a:rPr lang="en-US" sz="2000"/>
              <a:t>Transport Protocol</a:t>
            </a:r>
          </a:p>
          <a:p>
            <a:pPr lvl="1"/>
            <a:r>
              <a:rPr lang="en-US" sz="2000"/>
              <a:t>Priority</a:t>
            </a:r>
          </a:p>
          <a:p>
            <a:pPr lvl="1"/>
            <a:r>
              <a:rPr lang="en-US" sz="2000"/>
              <a:t>Type</a:t>
            </a:r>
          </a:p>
          <a:p>
            <a:pPr lvl="1"/>
            <a:r>
              <a:rPr lang="en-US" sz="2000"/>
              <a:t>“Related Address”</a:t>
            </a:r>
          </a:p>
          <a:p>
            <a:endParaRPr lang="en-US" sz="2400"/>
          </a:p>
        </p:txBody>
      </p:sp>
      <p:sp>
        <p:nvSpPr>
          <p:cNvPr id="890884" name="Rectangle 4"/>
          <p:cNvSpPr>
            <a:spLocks noChangeArrowheads="1"/>
          </p:cNvSpPr>
          <p:nvPr/>
        </p:nvSpPr>
        <p:spPr bwMode="auto">
          <a:xfrm>
            <a:off x="4038600" y="2133600"/>
            <a:ext cx="4648200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v=0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o=jdoe 2890844526 2890842807 IN IP4 10.0.1.1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s=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c=IN IP4 192.0.2.3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t=0 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a=ice-pwd:asd88fgpdd777uzjYhagZg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a=ice-ufrag:8hhY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m=audio 45664 RTP/AVP 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a=rtpmap:0 PCMU/8000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a=candidate:1 1 UDP 2130706178 </a:t>
            </a:r>
            <a:r>
              <a:rPr lang="en-US" sz="1400" b="1">
                <a:solidFill>
                  <a:srgbClr val="FF3300"/>
                </a:solidFill>
                <a:latin typeface="Courier New" panose="02070309020205020404" pitchFamily="49" charset="0"/>
              </a:rPr>
              <a:t>10.0.1.1 8998</a:t>
            </a:r>
            <a:r>
              <a:rPr lang="en-US" sz="1400" b="1">
                <a:latin typeface="Courier New" panose="02070309020205020404" pitchFamily="49" charset="0"/>
              </a:rPr>
              <a:t> typ local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a=candidate:2 1 UDP 1694498562 192.0.2.3 45664 typ srflx raddr 10.0.1.1 rport 8998</a:t>
            </a:r>
            <a:r>
              <a:rPr lang="en-US" sz="140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442913"/>
            <a:ext cx="8226425" cy="533400"/>
          </a:xfrm>
        </p:spPr>
        <p:txBody>
          <a:bodyPr/>
          <a:lstStyle/>
          <a:p>
            <a:r>
              <a:rPr lang="en-US"/>
              <a:t>Encoding the Offer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3657600" cy="5029200"/>
          </a:xfrm>
        </p:spPr>
        <p:txBody>
          <a:bodyPr/>
          <a:lstStyle/>
          <a:p>
            <a:r>
              <a:rPr lang="en-US" sz="2400"/>
              <a:t>Each candidate is placed into an a=candidate attribute of the offer</a:t>
            </a:r>
          </a:p>
          <a:p>
            <a:r>
              <a:rPr lang="en-US" sz="2400"/>
              <a:t>Each candidate line has</a:t>
            </a:r>
          </a:p>
          <a:p>
            <a:pPr lvl="1"/>
            <a:r>
              <a:rPr lang="en-US" sz="2000"/>
              <a:t>IP address and port</a:t>
            </a:r>
          </a:p>
          <a:p>
            <a:pPr lvl="1"/>
            <a:r>
              <a:rPr lang="en-US" sz="2000">
                <a:solidFill>
                  <a:srgbClr val="FF3300"/>
                </a:solidFill>
              </a:rPr>
              <a:t>Component ID</a:t>
            </a:r>
          </a:p>
          <a:p>
            <a:pPr lvl="1"/>
            <a:r>
              <a:rPr lang="en-US" sz="2000"/>
              <a:t>Foundation</a:t>
            </a:r>
          </a:p>
          <a:p>
            <a:pPr lvl="1"/>
            <a:r>
              <a:rPr lang="en-US" sz="2000"/>
              <a:t>Transport Protocol</a:t>
            </a:r>
          </a:p>
          <a:p>
            <a:pPr lvl="1"/>
            <a:r>
              <a:rPr lang="en-US" sz="2000"/>
              <a:t>Priority</a:t>
            </a:r>
          </a:p>
          <a:p>
            <a:pPr lvl="1"/>
            <a:r>
              <a:rPr lang="en-US" sz="2000"/>
              <a:t>Type</a:t>
            </a:r>
          </a:p>
          <a:p>
            <a:pPr lvl="1"/>
            <a:r>
              <a:rPr lang="en-US" sz="2000"/>
              <a:t>“Related Address”</a:t>
            </a:r>
          </a:p>
          <a:p>
            <a:endParaRPr lang="en-US" sz="2400"/>
          </a:p>
        </p:txBody>
      </p:sp>
      <p:sp>
        <p:nvSpPr>
          <p:cNvPr id="891908" name="Rectangle 4"/>
          <p:cNvSpPr>
            <a:spLocks noChangeArrowheads="1"/>
          </p:cNvSpPr>
          <p:nvPr/>
        </p:nvSpPr>
        <p:spPr bwMode="auto">
          <a:xfrm>
            <a:off x="4038600" y="2133600"/>
            <a:ext cx="4648200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v=0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o=jdoe 2890844526 2890842807 IN IP4 10.0.1.1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s=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c=IN IP4 192.0.2.3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t=0 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a=ice-pwd:asd88fgpdd777uzjYhagZg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a=ice-ufrag:8hhY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m=audio 45664 RTP/AVP 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a=rtpmap:0 PCMU/8000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a=candidate:1 </a:t>
            </a:r>
            <a:r>
              <a:rPr lang="en-US" sz="1400" b="1">
                <a:solidFill>
                  <a:srgbClr val="FF33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>
                <a:latin typeface="Courier New" panose="02070309020205020404" pitchFamily="49" charset="0"/>
              </a:rPr>
              <a:t> UDP 2130706178 10.0.1.1 8998 typ local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a=candidate:2 1 UDP 1694498562 192.0.2.3 45664 typ srflx raddr 10.0.1.1 rport 8998</a:t>
            </a:r>
            <a:r>
              <a:rPr lang="en-US" sz="140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442913"/>
            <a:ext cx="8226425" cy="533400"/>
          </a:xfrm>
        </p:spPr>
        <p:txBody>
          <a:bodyPr/>
          <a:lstStyle/>
          <a:p>
            <a:r>
              <a:rPr lang="en-US"/>
              <a:t>Encoding the Offer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3657600" cy="5029200"/>
          </a:xfrm>
        </p:spPr>
        <p:txBody>
          <a:bodyPr/>
          <a:lstStyle/>
          <a:p>
            <a:r>
              <a:rPr lang="en-US" sz="2400"/>
              <a:t>Each candidate is placed into an a=candidate attribute of the offer</a:t>
            </a:r>
          </a:p>
          <a:p>
            <a:r>
              <a:rPr lang="en-US" sz="2400"/>
              <a:t>Each candidate line has</a:t>
            </a:r>
          </a:p>
          <a:p>
            <a:pPr lvl="1"/>
            <a:r>
              <a:rPr lang="en-US" sz="2000"/>
              <a:t>IP address and port</a:t>
            </a:r>
          </a:p>
          <a:p>
            <a:pPr lvl="1"/>
            <a:r>
              <a:rPr lang="en-US" sz="2000"/>
              <a:t>Component ID</a:t>
            </a:r>
          </a:p>
          <a:p>
            <a:pPr lvl="1"/>
            <a:r>
              <a:rPr lang="en-US" sz="2000">
                <a:solidFill>
                  <a:srgbClr val="FF3300"/>
                </a:solidFill>
              </a:rPr>
              <a:t>Foundation</a:t>
            </a:r>
          </a:p>
          <a:p>
            <a:pPr lvl="1"/>
            <a:r>
              <a:rPr lang="en-US" sz="2000"/>
              <a:t>Transport Protocol</a:t>
            </a:r>
          </a:p>
          <a:p>
            <a:pPr lvl="1"/>
            <a:r>
              <a:rPr lang="en-US" sz="2000"/>
              <a:t>Priority</a:t>
            </a:r>
          </a:p>
          <a:p>
            <a:pPr lvl="1"/>
            <a:r>
              <a:rPr lang="en-US" sz="2000"/>
              <a:t>Type</a:t>
            </a:r>
          </a:p>
          <a:p>
            <a:pPr lvl="1"/>
            <a:r>
              <a:rPr lang="en-US" sz="2000"/>
              <a:t>“Related Address”</a:t>
            </a:r>
          </a:p>
          <a:p>
            <a:endParaRPr lang="en-US" sz="2400"/>
          </a:p>
        </p:txBody>
      </p:sp>
      <p:sp>
        <p:nvSpPr>
          <p:cNvPr id="892932" name="Rectangle 4"/>
          <p:cNvSpPr>
            <a:spLocks noChangeArrowheads="1"/>
          </p:cNvSpPr>
          <p:nvPr/>
        </p:nvSpPr>
        <p:spPr bwMode="auto">
          <a:xfrm>
            <a:off x="4038600" y="2133600"/>
            <a:ext cx="4648200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v=0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o=jdoe 2890844526 2890842807 IN IP4 10.0.1.1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s=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c=IN IP4 192.0.2.3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t=0 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a=ice-pwd:asd88fgpdd777uzjYhagZg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a=ice-ufrag:8hhY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m=audio 45664 RTP/AVP 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a=rtpmap:0 PCMU/8000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a=candidate:</a:t>
            </a:r>
            <a:r>
              <a:rPr lang="en-US" sz="1400" b="1">
                <a:solidFill>
                  <a:srgbClr val="FF33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>
                <a:latin typeface="Courier New" panose="02070309020205020404" pitchFamily="49" charset="0"/>
              </a:rPr>
              <a:t> 1 UDP 2130706178 10.0.1.1 8998 typ local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a=candidate:2 1 UDP 1694498562 192.0.2.3 45664 typ srflx raddr 10.0.1.1 rport 8998</a:t>
            </a:r>
            <a:r>
              <a:rPr lang="en-US" sz="14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892933" name="Text Box 5"/>
          <p:cNvSpPr txBox="1">
            <a:spLocks noChangeArrowheads="1"/>
          </p:cNvSpPr>
          <p:nvPr/>
        </p:nvSpPr>
        <p:spPr bwMode="auto">
          <a:xfrm>
            <a:off x="4191000" y="5334000"/>
            <a:ext cx="47879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/>
          <a:p>
            <a:r>
              <a:rPr lang="en-US"/>
              <a:t>Foundation is the same for all candidates</a:t>
            </a:r>
          </a:p>
          <a:p>
            <a:r>
              <a:rPr lang="en-US"/>
              <a:t>Of the same type, from the same interface</a:t>
            </a:r>
          </a:p>
          <a:p>
            <a:r>
              <a:rPr lang="en-US"/>
              <a:t>And STUN server. Used as part of the Frozen</a:t>
            </a:r>
            <a:br>
              <a:rPr lang="en-US"/>
            </a:br>
            <a:r>
              <a:rPr lang="en-US"/>
              <a:t>algorithm (later)</a:t>
            </a: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442913"/>
            <a:ext cx="8226425" cy="533400"/>
          </a:xfrm>
        </p:spPr>
        <p:txBody>
          <a:bodyPr/>
          <a:lstStyle/>
          <a:p>
            <a:r>
              <a:rPr lang="en-US"/>
              <a:t>Encoding the Offer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3657600" cy="5029200"/>
          </a:xfrm>
        </p:spPr>
        <p:txBody>
          <a:bodyPr/>
          <a:lstStyle/>
          <a:p>
            <a:r>
              <a:rPr lang="en-US" sz="2400"/>
              <a:t>Each candidate is placed into an a=candidate attribute of the offer</a:t>
            </a:r>
          </a:p>
          <a:p>
            <a:r>
              <a:rPr lang="en-US" sz="2400"/>
              <a:t>Each candidate line has</a:t>
            </a:r>
          </a:p>
          <a:p>
            <a:pPr lvl="1"/>
            <a:r>
              <a:rPr lang="en-US" sz="2000"/>
              <a:t>IP address and port</a:t>
            </a:r>
          </a:p>
          <a:p>
            <a:pPr lvl="1"/>
            <a:r>
              <a:rPr lang="en-US" sz="2000"/>
              <a:t>Component ID</a:t>
            </a:r>
          </a:p>
          <a:p>
            <a:pPr lvl="1"/>
            <a:r>
              <a:rPr lang="en-US" sz="2000"/>
              <a:t>Foundation</a:t>
            </a:r>
          </a:p>
          <a:p>
            <a:pPr lvl="1"/>
            <a:r>
              <a:rPr lang="en-US" sz="2000">
                <a:solidFill>
                  <a:srgbClr val="FF3300"/>
                </a:solidFill>
              </a:rPr>
              <a:t>Transport Protocol</a:t>
            </a:r>
          </a:p>
          <a:p>
            <a:pPr lvl="1"/>
            <a:r>
              <a:rPr lang="en-US" sz="2000"/>
              <a:t>Priority</a:t>
            </a:r>
          </a:p>
          <a:p>
            <a:pPr lvl="1"/>
            <a:r>
              <a:rPr lang="en-US" sz="2000"/>
              <a:t>Type</a:t>
            </a:r>
          </a:p>
          <a:p>
            <a:pPr lvl="1"/>
            <a:r>
              <a:rPr lang="en-US" sz="2000"/>
              <a:t>“Related Address”</a:t>
            </a:r>
          </a:p>
          <a:p>
            <a:endParaRPr lang="en-US" sz="2400"/>
          </a:p>
        </p:txBody>
      </p:sp>
      <p:sp>
        <p:nvSpPr>
          <p:cNvPr id="893956" name="Rectangle 4"/>
          <p:cNvSpPr>
            <a:spLocks noChangeArrowheads="1"/>
          </p:cNvSpPr>
          <p:nvPr/>
        </p:nvSpPr>
        <p:spPr bwMode="auto">
          <a:xfrm>
            <a:off x="4038600" y="2133600"/>
            <a:ext cx="4648200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v=0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o=jdoe 2890844526 2890842807 IN IP4 10.0.1.1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s=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c=IN IP4 192.0.2.3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t=0 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a=ice-pwd:asd88fgpdd777uzjYhagZg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a=ice-ufrag:8hhY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m=audio 45664 RTP/AVP 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a=rtpmap:0 PCMU/8000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a=candidate:1 1 </a:t>
            </a:r>
            <a:r>
              <a:rPr lang="en-US" sz="1400" b="1">
                <a:solidFill>
                  <a:srgbClr val="FF3300"/>
                </a:solidFill>
                <a:latin typeface="Courier New" panose="02070309020205020404" pitchFamily="49" charset="0"/>
              </a:rPr>
              <a:t>UDP</a:t>
            </a:r>
            <a:r>
              <a:rPr lang="en-US" sz="1400" b="1">
                <a:latin typeface="Courier New" panose="02070309020205020404" pitchFamily="49" charset="0"/>
              </a:rPr>
              <a:t> 2130706178 10.0.1.1 8998 typ local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a=candidate:2 1 UDP 1694498562 192.0.2.3 45664 typ srflx raddr 10.0.1.1 rport 8998</a:t>
            </a:r>
            <a:r>
              <a:rPr lang="en-US" sz="14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893957" name="Text Box 5"/>
          <p:cNvSpPr txBox="1">
            <a:spLocks noChangeArrowheads="1"/>
          </p:cNvSpPr>
          <p:nvPr/>
        </p:nvSpPr>
        <p:spPr bwMode="auto">
          <a:xfrm>
            <a:off x="4394200" y="5486400"/>
            <a:ext cx="3759200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/>
          <a:p>
            <a:r>
              <a:rPr lang="en-US"/>
              <a:t>Only UDP defined in ICE-12. </a:t>
            </a:r>
            <a:br>
              <a:rPr lang="en-US"/>
            </a:br>
            <a:r>
              <a:rPr lang="en-US"/>
              <a:t>Draft-ietf-mmusic-ice-tcp</a:t>
            </a:r>
            <a:br>
              <a:rPr lang="en-US"/>
            </a:br>
            <a:r>
              <a:rPr lang="en-US"/>
              <a:t>defines several TCP types and TLS</a:t>
            </a:r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442913"/>
            <a:ext cx="8226425" cy="533400"/>
          </a:xfrm>
        </p:spPr>
        <p:txBody>
          <a:bodyPr/>
          <a:lstStyle/>
          <a:p>
            <a:r>
              <a:rPr lang="en-US"/>
              <a:t>Encoding the Offer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3657600" cy="5029200"/>
          </a:xfrm>
        </p:spPr>
        <p:txBody>
          <a:bodyPr/>
          <a:lstStyle/>
          <a:p>
            <a:r>
              <a:rPr lang="en-US" sz="2400"/>
              <a:t>Each candidate is placed into an a=candidate attribute of the offer</a:t>
            </a:r>
          </a:p>
          <a:p>
            <a:r>
              <a:rPr lang="en-US" sz="2400"/>
              <a:t>Each candidate line has</a:t>
            </a:r>
          </a:p>
          <a:p>
            <a:pPr lvl="1"/>
            <a:r>
              <a:rPr lang="en-US" sz="2000"/>
              <a:t>IP address and port</a:t>
            </a:r>
          </a:p>
          <a:p>
            <a:pPr lvl="1"/>
            <a:r>
              <a:rPr lang="en-US" sz="2000"/>
              <a:t>Component ID</a:t>
            </a:r>
          </a:p>
          <a:p>
            <a:pPr lvl="1"/>
            <a:r>
              <a:rPr lang="en-US" sz="2000"/>
              <a:t>Foundation</a:t>
            </a:r>
          </a:p>
          <a:p>
            <a:pPr lvl="1"/>
            <a:r>
              <a:rPr lang="en-US" sz="2000"/>
              <a:t>Transport Protocol</a:t>
            </a:r>
          </a:p>
          <a:p>
            <a:pPr lvl="1"/>
            <a:r>
              <a:rPr lang="en-US" sz="2000">
                <a:solidFill>
                  <a:srgbClr val="FF3300"/>
                </a:solidFill>
              </a:rPr>
              <a:t>Priority</a:t>
            </a:r>
          </a:p>
          <a:p>
            <a:pPr lvl="1"/>
            <a:r>
              <a:rPr lang="en-US" sz="2000"/>
              <a:t>Type</a:t>
            </a:r>
          </a:p>
          <a:p>
            <a:pPr lvl="1"/>
            <a:r>
              <a:rPr lang="en-US" sz="2000"/>
              <a:t>“Related Address”</a:t>
            </a:r>
          </a:p>
          <a:p>
            <a:endParaRPr lang="en-US" sz="2400"/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4038600" y="2133600"/>
            <a:ext cx="4648200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v=0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o=jdoe 2890844526 2890842807 IN IP4 10.0.1.1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s=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c=IN IP4 192.0.2.3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t=0 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a=ice-pwd:asd88fgpdd777uzjYhagZg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a=ice-ufrag:8hhY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m=audio 45664 RTP/AVP 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a=rtpmap:0 PCMU/8000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a=candidate:1 1 UDP </a:t>
            </a:r>
            <a:r>
              <a:rPr lang="en-US" sz="1400" b="1">
                <a:solidFill>
                  <a:srgbClr val="FF3300"/>
                </a:solidFill>
                <a:latin typeface="Courier New" panose="02070309020205020404" pitchFamily="49" charset="0"/>
              </a:rPr>
              <a:t>2130706178</a:t>
            </a:r>
            <a:r>
              <a:rPr lang="en-US" sz="1400" b="1">
                <a:latin typeface="Courier New" panose="02070309020205020404" pitchFamily="49" charset="0"/>
              </a:rPr>
              <a:t> 10.0.1.1 8998 typ local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a=candidate:2 1 UDP 1694498562 192.0.2.3 45664 typ srflx raddr 10.0.1.1 rport 8998</a:t>
            </a:r>
            <a:r>
              <a:rPr lang="en-US" sz="140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442913"/>
            <a:ext cx="8226425" cy="533400"/>
          </a:xfrm>
        </p:spPr>
        <p:txBody>
          <a:bodyPr/>
          <a:lstStyle/>
          <a:p>
            <a:r>
              <a:rPr lang="en-US"/>
              <a:t>Encoding the Offer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3657600" cy="5029200"/>
          </a:xfrm>
        </p:spPr>
        <p:txBody>
          <a:bodyPr/>
          <a:lstStyle/>
          <a:p>
            <a:r>
              <a:rPr lang="en-US" sz="2400"/>
              <a:t>Each candidate is placed into an a=candidate attribute of the offer</a:t>
            </a:r>
          </a:p>
          <a:p>
            <a:r>
              <a:rPr lang="en-US" sz="2400"/>
              <a:t>Each candidate line has</a:t>
            </a:r>
          </a:p>
          <a:p>
            <a:pPr lvl="1"/>
            <a:r>
              <a:rPr lang="en-US" sz="2000"/>
              <a:t>IP address and port</a:t>
            </a:r>
          </a:p>
          <a:p>
            <a:pPr lvl="1"/>
            <a:r>
              <a:rPr lang="en-US" sz="2000"/>
              <a:t>Component ID</a:t>
            </a:r>
          </a:p>
          <a:p>
            <a:pPr lvl="1"/>
            <a:r>
              <a:rPr lang="en-US" sz="2000"/>
              <a:t>Foundation</a:t>
            </a:r>
          </a:p>
          <a:p>
            <a:pPr lvl="1"/>
            <a:r>
              <a:rPr lang="en-US" sz="2000"/>
              <a:t>Transport Protocol</a:t>
            </a:r>
          </a:p>
          <a:p>
            <a:pPr lvl="1"/>
            <a:r>
              <a:rPr lang="en-US" sz="2000"/>
              <a:t>Priority</a:t>
            </a:r>
          </a:p>
          <a:p>
            <a:pPr lvl="1"/>
            <a:r>
              <a:rPr lang="en-US" sz="2000">
                <a:solidFill>
                  <a:srgbClr val="FF3300"/>
                </a:solidFill>
              </a:rPr>
              <a:t>Type</a:t>
            </a:r>
          </a:p>
          <a:p>
            <a:pPr lvl="1"/>
            <a:r>
              <a:rPr lang="en-US" sz="2000"/>
              <a:t>“Related Address”</a:t>
            </a:r>
          </a:p>
          <a:p>
            <a:endParaRPr lang="en-US" sz="2400"/>
          </a:p>
        </p:txBody>
      </p:sp>
      <p:sp>
        <p:nvSpPr>
          <p:cNvPr id="896004" name="Rectangle 4"/>
          <p:cNvSpPr>
            <a:spLocks noChangeArrowheads="1"/>
          </p:cNvSpPr>
          <p:nvPr/>
        </p:nvSpPr>
        <p:spPr bwMode="auto">
          <a:xfrm>
            <a:off x="4038600" y="2133600"/>
            <a:ext cx="4648200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v=0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o=jdoe 2890844526 2890842807 IN IP4 10.0.1.1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s=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c=IN IP4 192.0.2.3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t=0 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a=ice-pwd:asd88fgpdd777uzjYhagZg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a=ice-ufrag:8hhY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m=audio 45664 RTP/AVP 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a=rtpmap:0 PCMU/8000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a=candidate:1 1 UDP 2130706178 10.0.1.1 8998 </a:t>
            </a:r>
            <a:r>
              <a:rPr lang="en-US" sz="1400" b="1">
                <a:solidFill>
                  <a:srgbClr val="FF3300"/>
                </a:solidFill>
                <a:latin typeface="Courier New" panose="02070309020205020404" pitchFamily="49" charset="0"/>
              </a:rPr>
              <a:t>typ local</a:t>
            </a:r>
            <a:r>
              <a:rPr lang="en-US" sz="1400" b="1">
                <a:latin typeface="Courier New" panose="02070309020205020404" pitchFamily="49" charset="0"/>
              </a:rPr>
              <a:t>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a=candidate:2 1 UDP 1694498562 192.0.2.3 45664 typ srflx raddr 10.0.1.1 rport 8998</a:t>
            </a:r>
            <a:r>
              <a:rPr lang="en-US" sz="140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442913"/>
            <a:ext cx="8226425" cy="533400"/>
          </a:xfrm>
        </p:spPr>
        <p:txBody>
          <a:bodyPr/>
          <a:lstStyle/>
          <a:p>
            <a:r>
              <a:rPr lang="en-US"/>
              <a:t>Encoding the Offer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3657600" cy="5029200"/>
          </a:xfrm>
        </p:spPr>
        <p:txBody>
          <a:bodyPr/>
          <a:lstStyle/>
          <a:p>
            <a:r>
              <a:rPr lang="en-US" sz="2400"/>
              <a:t>Each candidate is placed into an a=candidate attribute of the offer</a:t>
            </a:r>
          </a:p>
          <a:p>
            <a:r>
              <a:rPr lang="en-US" sz="2400"/>
              <a:t>Each candidate line has</a:t>
            </a:r>
          </a:p>
          <a:p>
            <a:pPr lvl="1"/>
            <a:r>
              <a:rPr lang="en-US" sz="2000"/>
              <a:t>IP address and port</a:t>
            </a:r>
          </a:p>
          <a:p>
            <a:pPr lvl="1"/>
            <a:r>
              <a:rPr lang="en-US" sz="2000"/>
              <a:t>Component ID</a:t>
            </a:r>
          </a:p>
          <a:p>
            <a:pPr lvl="1"/>
            <a:r>
              <a:rPr lang="en-US" sz="2000"/>
              <a:t>Foundation</a:t>
            </a:r>
          </a:p>
          <a:p>
            <a:pPr lvl="1"/>
            <a:r>
              <a:rPr lang="en-US" sz="2000"/>
              <a:t>Transport Protocol</a:t>
            </a:r>
          </a:p>
          <a:p>
            <a:pPr lvl="1"/>
            <a:r>
              <a:rPr lang="en-US" sz="2000"/>
              <a:t>Priority</a:t>
            </a:r>
          </a:p>
          <a:p>
            <a:pPr lvl="1"/>
            <a:r>
              <a:rPr lang="en-US" sz="2000"/>
              <a:t>Type</a:t>
            </a:r>
          </a:p>
          <a:p>
            <a:pPr lvl="1"/>
            <a:r>
              <a:rPr lang="en-US" sz="2000">
                <a:solidFill>
                  <a:srgbClr val="FF3300"/>
                </a:solidFill>
              </a:rPr>
              <a:t>“Related Address”</a:t>
            </a:r>
          </a:p>
          <a:p>
            <a:endParaRPr lang="en-US" sz="2400"/>
          </a:p>
        </p:txBody>
      </p:sp>
      <p:sp>
        <p:nvSpPr>
          <p:cNvPr id="897028" name="Rectangle 4"/>
          <p:cNvSpPr>
            <a:spLocks noChangeArrowheads="1"/>
          </p:cNvSpPr>
          <p:nvPr/>
        </p:nvSpPr>
        <p:spPr bwMode="auto">
          <a:xfrm>
            <a:off x="4038600" y="2133600"/>
            <a:ext cx="4648200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v=0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o=jdoe 2890844526 2890842807 IN IP4 10.0.1.1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s=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c=IN IP4 192.0.2.3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t=0 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a=ice-pwd:asd88fgpdd777uzjYhagZg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a=ice-ufrag:8hhY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m=audio 45664 RTP/AVP 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a=rtpmap:0 PCMU/8000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a=candidate:1 1 UDP 2130706178 10.0.1.1 8998 typ local </a:t>
            </a:r>
          </a:p>
          <a:p>
            <a:pPr eaLnBrk="0" hangingPunct="0"/>
            <a:r>
              <a:rPr lang="en-US" sz="1400" b="1">
                <a:latin typeface="Courier New" panose="02070309020205020404" pitchFamily="49" charset="0"/>
              </a:rPr>
              <a:t>a=candidate:2 1 UDP 1694498562 192.0.2.3 45664 typ srflx </a:t>
            </a:r>
            <a:r>
              <a:rPr lang="en-US" sz="1400" b="1">
                <a:solidFill>
                  <a:srgbClr val="FF3300"/>
                </a:solidFill>
                <a:latin typeface="Courier New" panose="02070309020205020404" pitchFamily="49" charset="0"/>
              </a:rPr>
              <a:t>raddr 10.0.1.1 rport 8998</a:t>
            </a:r>
            <a:r>
              <a:rPr lang="en-US" sz="14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897029" name="Text Box 5"/>
          <p:cNvSpPr txBox="1">
            <a:spLocks noChangeArrowheads="1"/>
          </p:cNvSpPr>
          <p:nvPr/>
        </p:nvSpPr>
        <p:spPr bwMode="auto">
          <a:xfrm>
            <a:off x="4343400" y="5562600"/>
            <a:ext cx="3987800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/>
          <a:p>
            <a:r>
              <a:rPr lang="en-US"/>
              <a:t>Optional information. For relayed</a:t>
            </a:r>
            <a:br>
              <a:rPr lang="en-US"/>
            </a:br>
            <a:r>
              <a:rPr lang="en-US"/>
              <a:t>candidates, gives the server reflexive.</a:t>
            </a:r>
            <a:br>
              <a:rPr lang="en-US"/>
            </a:br>
            <a:r>
              <a:rPr lang="en-US"/>
              <a:t>For server reflexive, gives the host.</a:t>
            </a:r>
          </a:p>
        </p:txBody>
      </p:sp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442913"/>
            <a:ext cx="8226425" cy="533400"/>
          </a:xfrm>
        </p:spPr>
        <p:txBody>
          <a:bodyPr/>
          <a:lstStyle/>
          <a:p>
            <a:r>
              <a:rPr lang="en-US"/>
              <a:t>ICE Step 3: Initiation</a:t>
            </a:r>
          </a:p>
        </p:txBody>
      </p:sp>
      <p:sp>
        <p:nvSpPr>
          <p:cNvPr id="835602" name="Cloud"/>
          <p:cNvSpPr>
            <a:spLocks noChangeAspect="1" noEditPoints="1" noChangeArrowheads="1"/>
          </p:cNvSpPr>
          <p:nvPr/>
        </p:nvSpPr>
        <p:spPr bwMode="auto">
          <a:xfrm flipH="1">
            <a:off x="5105400" y="3429000"/>
            <a:ext cx="2743200" cy="18303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DDDDDD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sz="3000" b="1"/>
          </a:p>
        </p:txBody>
      </p:sp>
      <p:sp>
        <p:nvSpPr>
          <p:cNvPr id="835603" name="Rectangle 19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5425" cy="4525963"/>
          </a:xfrm>
        </p:spPr>
        <p:txBody>
          <a:bodyPr/>
          <a:lstStyle/>
          <a:p>
            <a:r>
              <a:rPr lang="en-US" sz="2800"/>
              <a:t>Caller sends a SIP INVITE as normal</a:t>
            </a:r>
          </a:p>
          <a:p>
            <a:r>
              <a:rPr lang="en-US" sz="2800"/>
              <a:t>No ICE processing by proxies</a:t>
            </a:r>
          </a:p>
          <a:p>
            <a:r>
              <a:rPr lang="en-US" sz="2800"/>
              <a:t>SIP itself traverses NAT using SIP outbound and rport</a:t>
            </a:r>
          </a:p>
        </p:txBody>
      </p:sp>
      <p:pic>
        <p:nvPicPr>
          <p:cNvPr id="835604" name="Picture 20" descr="V400_op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257800"/>
            <a:ext cx="393700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5605" name="Picture 21" descr="V400_op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257800"/>
            <a:ext cx="393700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5606" name="Rectangle 22"/>
          <p:cNvSpPr>
            <a:spLocks noChangeArrowheads="1"/>
          </p:cNvSpPr>
          <p:nvPr/>
        </p:nvSpPr>
        <p:spPr bwMode="auto">
          <a:xfrm>
            <a:off x="6248400" y="1905000"/>
            <a:ext cx="685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/>
              <a:t>SIP</a:t>
            </a:r>
          </a:p>
          <a:p>
            <a:pPr algn="ctr">
              <a:lnSpc>
                <a:spcPct val="90000"/>
              </a:lnSpc>
            </a:pPr>
            <a:r>
              <a:rPr lang="en-US" sz="1600" b="1"/>
              <a:t>Proxy</a:t>
            </a:r>
          </a:p>
        </p:txBody>
      </p:sp>
      <p:sp>
        <p:nvSpPr>
          <p:cNvPr id="835607" name="Line 23"/>
          <p:cNvSpPr>
            <a:spLocks noChangeShapeType="1"/>
          </p:cNvSpPr>
          <p:nvPr/>
        </p:nvSpPr>
        <p:spPr bwMode="auto">
          <a:xfrm flipV="1">
            <a:off x="5562600" y="2667000"/>
            <a:ext cx="838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35608" name="Line 24"/>
          <p:cNvSpPr>
            <a:spLocks noChangeShapeType="1"/>
          </p:cNvSpPr>
          <p:nvPr/>
        </p:nvSpPr>
        <p:spPr bwMode="auto">
          <a:xfrm>
            <a:off x="6705600" y="2743200"/>
            <a:ext cx="6096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35609" name="Text Box 25"/>
          <p:cNvSpPr txBox="1">
            <a:spLocks noChangeArrowheads="1"/>
          </p:cNvSpPr>
          <p:nvPr/>
        </p:nvSpPr>
        <p:spPr bwMode="auto">
          <a:xfrm>
            <a:off x="5410200" y="2819400"/>
            <a:ext cx="81915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/>
              <a:t>INVITE</a:t>
            </a: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NAT?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4267200" cy="4525963"/>
          </a:xfrm>
        </p:spPr>
        <p:txBody>
          <a:bodyPr/>
          <a:lstStyle/>
          <a:p>
            <a:r>
              <a:rPr lang="en-US" sz="2400"/>
              <a:t>Network Address Translation (NAT)</a:t>
            </a:r>
          </a:p>
          <a:p>
            <a:pPr lvl="1"/>
            <a:r>
              <a:rPr lang="en-US" sz="2000"/>
              <a:t>Creates address binding between internal private and external public address</a:t>
            </a:r>
          </a:p>
          <a:p>
            <a:pPr lvl="1"/>
            <a:r>
              <a:rPr lang="en-US" sz="2000"/>
              <a:t>Modifies IP Addresses/Ports in Packets</a:t>
            </a:r>
          </a:p>
          <a:p>
            <a:pPr lvl="1"/>
            <a:r>
              <a:rPr lang="en-US" sz="2000"/>
              <a:t>Benefits</a:t>
            </a:r>
          </a:p>
          <a:p>
            <a:pPr lvl="2"/>
            <a:r>
              <a:rPr lang="en-US" sz="1800"/>
              <a:t>Avoids network renumbering on change of provider</a:t>
            </a:r>
          </a:p>
          <a:p>
            <a:pPr lvl="2"/>
            <a:r>
              <a:rPr lang="en-US" sz="1800"/>
              <a:t>Allows multiplexing of multiple private addresses into a single public address ($$ savings)</a:t>
            </a:r>
          </a:p>
          <a:p>
            <a:pPr lvl="2"/>
            <a:r>
              <a:rPr lang="en-US" sz="1800"/>
              <a:t>Maintains privacy of internal addresses</a:t>
            </a:r>
          </a:p>
        </p:txBody>
      </p:sp>
      <p:sp>
        <p:nvSpPr>
          <p:cNvPr id="820228" name="Rectangle 4"/>
          <p:cNvSpPr>
            <a:spLocks noChangeArrowheads="1"/>
          </p:cNvSpPr>
          <p:nvPr/>
        </p:nvSpPr>
        <p:spPr bwMode="auto">
          <a:xfrm>
            <a:off x="4945063" y="3297238"/>
            <a:ext cx="455612" cy="90011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 b="1">
                <a:ea typeface="ＭＳ Ｐゴシック" panose="020B0600070205080204" pitchFamily="34" charset="-128"/>
              </a:rPr>
              <a:t>Client</a:t>
            </a:r>
          </a:p>
        </p:txBody>
      </p:sp>
      <p:sp>
        <p:nvSpPr>
          <p:cNvPr id="820229" name="Text Box 5"/>
          <p:cNvSpPr txBox="1">
            <a:spLocks noChangeArrowheads="1"/>
          </p:cNvSpPr>
          <p:nvPr/>
        </p:nvSpPr>
        <p:spPr bwMode="auto">
          <a:xfrm>
            <a:off x="6159500" y="3375025"/>
            <a:ext cx="3683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ea typeface="ＭＳ Ｐゴシック" panose="020B0600070205080204" pitchFamily="34" charset="-128"/>
              </a:rPr>
              <a:t>N</a:t>
            </a:r>
          </a:p>
          <a:p>
            <a:pPr algn="ctr" eaLnBrk="0" hangingPunct="0"/>
            <a:r>
              <a:rPr lang="en-US" sz="2000" b="1">
                <a:ea typeface="ＭＳ Ｐゴシック" panose="020B0600070205080204" pitchFamily="34" charset="-128"/>
              </a:rPr>
              <a:t>A</a:t>
            </a:r>
          </a:p>
          <a:p>
            <a:pPr algn="ctr" eaLnBrk="0" hangingPunct="0"/>
            <a:r>
              <a:rPr lang="en-US" sz="2000" b="1">
                <a:ea typeface="ＭＳ Ｐゴシック" panose="020B0600070205080204" pitchFamily="34" charset="-128"/>
              </a:rPr>
              <a:t>T</a:t>
            </a:r>
          </a:p>
        </p:txBody>
      </p:sp>
      <p:sp>
        <p:nvSpPr>
          <p:cNvPr id="820230" name="Line 6"/>
          <p:cNvSpPr>
            <a:spLocks noChangeShapeType="1"/>
          </p:cNvSpPr>
          <p:nvPr/>
        </p:nvSpPr>
        <p:spPr bwMode="auto">
          <a:xfrm flipV="1">
            <a:off x="5514975" y="3719513"/>
            <a:ext cx="2543175" cy="1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31" name="Rectangle 7"/>
          <p:cNvSpPr>
            <a:spLocks noChangeArrowheads="1"/>
          </p:cNvSpPr>
          <p:nvPr/>
        </p:nvSpPr>
        <p:spPr bwMode="auto">
          <a:xfrm>
            <a:off x="6167438" y="2849563"/>
            <a:ext cx="414337" cy="194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>
                <a:ea typeface="ＭＳ Ｐゴシック" panose="020B0600070205080204" pitchFamily="34" charset="-128"/>
              </a:rPr>
              <a:t>N</a:t>
            </a:r>
          </a:p>
          <a:p>
            <a:pPr algn="ctr" eaLnBrk="0" hangingPunct="0"/>
            <a:r>
              <a:rPr lang="en-US" sz="2000" b="1">
                <a:ea typeface="ＭＳ Ｐゴシック" panose="020B0600070205080204" pitchFamily="34" charset="-128"/>
              </a:rPr>
              <a:t>A</a:t>
            </a:r>
          </a:p>
          <a:p>
            <a:pPr algn="ctr" eaLnBrk="0" hangingPunct="0"/>
            <a:r>
              <a:rPr lang="en-US" sz="2000" b="1">
                <a:ea typeface="ＭＳ Ｐゴシック" panose="020B0600070205080204" pitchFamily="34" charset="-128"/>
              </a:rPr>
              <a:t>T</a:t>
            </a:r>
          </a:p>
        </p:txBody>
      </p:sp>
      <p:sp>
        <p:nvSpPr>
          <p:cNvPr id="820232" name="Text Box 8"/>
          <p:cNvSpPr txBox="1">
            <a:spLocks noChangeArrowheads="1"/>
          </p:cNvSpPr>
          <p:nvPr/>
        </p:nvSpPr>
        <p:spPr bwMode="auto">
          <a:xfrm>
            <a:off x="6818313" y="2057400"/>
            <a:ext cx="14144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ea typeface="ＭＳ Ｐゴシック" panose="020B0600070205080204" pitchFamily="34" charset="-128"/>
              </a:rPr>
              <a:t>S: 1.2.3.4:8877</a:t>
            </a:r>
          </a:p>
          <a:p>
            <a:pPr algn="ctr" eaLnBrk="0" hangingPunct="0"/>
            <a:r>
              <a:rPr lang="en-US" sz="1400" b="1">
                <a:ea typeface="ＭＳ Ｐゴシック" panose="020B0600070205080204" pitchFamily="34" charset="-128"/>
              </a:rPr>
              <a:t>D: 67.22.3.1:80</a:t>
            </a:r>
          </a:p>
        </p:txBody>
      </p:sp>
      <p:sp>
        <p:nvSpPr>
          <p:cNvPr id="820233" name="Text Box 9"/>
          <p:cNvSpPr txBox="1">
            <a:spLocks noChangeArrowheads="1"/>
          </p:cNvSpPr>
          <p:nvPr/>
        </p:nvSpPr>
        <p:spPr bwMode="auto">
          <a:xfrm>
            <a:off x="5076825" y="4795838"/>
            <a:ext cx="288131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>
                <a:ea typeface="ＭＳ Ｐゴシック" panose="020B0600070205080204" pitchFamily="34" charset="-128"/>
              </a:rPr>
              <a:t>Binding Table</a:t>
            </a:r>
          </a:p>
          <a:p>
            <a:pPr algn="ctr" eaLnBrk="0" hangingPunct="0"/>
            <a:endParaRPr lang="en-US" sz="1600" b="1">
              <a:ea typeface="ＭＳ Ｐゴシック" panose="020B0600070205080204" pitchFamily="34" charset="-128"/>
            </a:endParaRPr>
          </a:p>
          <a:p>
            <a:pPr algn="ctr" eaLnBrk="0" hangingPunct="0"/>
            <a:r>
              <a:rPr lang="en-US" sz="1600" b="1">
                <a:ea typeface="ＭＳ Ｐゴシック" panose="020B0600070205080204" pitchFamily="34" charset="-128"/>
              </a:rPr>
              <a:t>Internal          External</a:t>
            </a:r>
          </a:p>
          <a:p>
            <a:pPr algn="ctr" eaLnBrk="0" hangingPunct="0"/>
            <a:r>
              <a:rPr lang="en-US" sz="1600" b="1">
                <a:ea typeface="ＭＳ Ｐゴシック" panose="020B0600070205080204" pitchFamily="34" charset="-128"/>
              </a:rPr>
              <a:t>10.0.1.1:6554 -&gt; 1.2.3.4:8877</a:t>
            </a:r>
          </a:p>
        </p:txBody>
      </p:sp>
      <p:sp>
        <p:nvSpPr>
          <p:cNvPr id="820234" name="Text Box 10"/>
          <p:cNvSpPr txBox="1">
            <a:spLocks noChangeArrowheads="1"/>
          </p:cNvSpPr>
          <p:nvPr/>
        </p:nvSpPr>
        <p:spPr bwMode="auto">
          <a:xfrm>
            <a:off x="4918075" y="2057400"/>
            <a:ext cx="15033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ea typeface="ＭＳ Ｐゴシック" panose="020B0600070205080204" pitchFamily="34" charset="-128"/>
              </a:rPr>
              <a:t>S: 10.0.1.1:6554</a:t>
            </a:r>
          </a:p>
          <a:p>
            <a:pPr algn="ctr" eaLnBrk="0" hangingPunct="0"/>
            <a:r>
              <a:rPr lang="en-US" sz="1400" b="1">
                <a:ea typeface="ＭＳ Ｐゴシック" panose="020B0600070205080204" pitchFamily="34" charset="-128"/>
              </a:rPr>
              <a:t>D: 67.22.3.1:80</a:t>
            </a:r>
          </a:p>
        </p:txBody>
      </p:sp>
      <p:sp>
        <p:nvSpPr>
          <p:cNvPr id="820235" name="Rectangle 11"/>
          <p:cNvSpPr>
            <a:spLocks noChangeArrowheads="1"/>
          </p:cNvSpPr>
          <p:nvPr/>
        </p:nvSpPr>
        <p:spPr bwMode="auto">
          <a:xfrm>
            <a:off x="5181600" y="26670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a typeface="ＭＳ Ｐゴシック" panose="020B0600070205080204" pitchFamily="34" charset="-128"/>
              </a:rPr>
              <a:t>IP Pkt</a:t>
            </a:r>
          </a:p>
        </p:txBody>
      </p:sp>
      <p:sp>
        <p:nvSpPr>
          <p:cNvPr id="820236" name="Rectangle 12"/>
          <p:cNvSpPr>
            <a:spLocks noChangeArrowheads="1"/>
          </p:cNvSpPr>
          <p:nvPr/>
        </p:nvSpPr>
        <p:spPr bwMode="auto">
          <a:xfrm>
            <a:off x="7010400" y="26670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a typeface="ＭＳ Ｐゴシック" panose="020B0600070205080204" pitchFamily="34" charset="-128"/>
              </a:rPr>
              <a:t>IP Pkt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457200"/>
            <a:ext cx="8226425" cy="533400"/>
          </a:xfrm>
        </p:spPr>
        <p:txBody>
          <a:bodyPr/>
          <a:lstStyle/>
          <a:p>
            <a:r>
              <a:rPr lang="en-US"/>
              <a:t>ICE Step 4: Allocation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371600"/>
            <a:ext cx="4037013" cy="5029200"/>
          </a:xfrm>
        </p:spPr>
        <p:txBody>
          <a:bodyPr/>
          <a:lstStyle/>
          <a:p>
            <a:r>
              <a:rPr lang="en-US" sz="2800"/>
              <a:t>Called party does exactly same processing as caller and obtains its candidates</a:t>
            </a:r>
          </a:p>
          <a:p>
            <a:r>
              <a:rPr lang="en-US" sz="2800"/>
              <a:t>Recommended to not yet ring the phone!</a:t>
            </a:r>
          </a:p>
          <a:p>
            <a:pPr lvl="1"/>
            <a:endParaRPr lang="en-US" sz="2400"/>
          </a:p>
        </p:txBody>
      </p:sp>
      <p:pic>
        <p:nvPicPr>
          <p:cNvPr id="844804" name="Picture 4" descr="V400_op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410200"/>
            <a:ext cx="393700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4805" name="Cloud"/>
          <p:cNvSpPr>
            <a:spLocks noChangeAspect="1" noEditPoints="1" noChangeArrowheads="1"/>
          </p:cNvSpPr>
          <p:nvPr/>
        </p:nvSpPr>
        <p:spPr bwMode="auto">
          <a:xfrm flipH="1">
            <a:off x="5105400" y="3429000"/>
            <a:ext cx="2743200" cy="18303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DDDDDD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sz="3000" b="1"/>
          </a:p>
        </p:txBody>
      </p:sp>
      <p:sp>
        <p:nvSpPr>
          <p:cNvPr id="844806" name="Rectangle 6"/>
          <p:cNvSpPr>
            <a:spLocks noChangeArrowheads="1"/>
          </p:cNvSpPr>
          <p:nvPr/>
        </p:nvSpPr>
        <p:spPr bwMode="auto">
          <a:xfrm>
            <a:off x="6248400" y="1905000"/>
            <a:ext cx="685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/>
              <a:t>STUN</a:t>
            </a:r>
          </a:p>
          <a:p>
            <a:pPr algn="ctr">
              <a:lnSpc>
                <a:spcPct val="90000"/>
              </a:lnSpc>
            </a:pPr>
            <a:r>
              <a:rPr lang="en-US" sz="1600" b="1"/>
              <a:t>Server</a:t>
            </a:r>
          </a:p>
        </p:txBody>
      </p:sp>
      <p:sp>
        <p:nvSpPr>
          <p:cNvPr id="844808" name="Rectangle 8"/>
          <p:cNvSpPr>
            <a:spLocks noChangeArrowheads="1"/>
          </p:cNvSpPr>
          <p:nvPr/>
        </p:nvSpPr>
        <p:spPr bwMode="auto">
          <a:xfrm>
            <a:off x="6248400" y="3886200"/>
            <a:ext cx="685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/>
              <a:t>NAT</a:t>
            </a:r>
          </a:p>
        </p:txBody>
      </p:sp>
      <p:sp>
        <p:nvSpPr>
          <p:cNvPr id="844809" name="Rectangle 9"/>
          <p:cNvSpPr>
            <a:spLocks noChangeArrowheads="1"/>
          </p:cNvSpPr>
          <p:nvPr/>
        </p:nvSpPr>
        <p:spPr bwMode="auto">
          <a:xfrm>
            <a:off x="6248400" y="4419600"/>
            <a:ext cx="685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/>
              <a:t>NAT</a:t>
            </a:r>
          </a:p>
        </p:txBody>
      </p:sp>
      <p:sp>
        <p:nvSpPr>
          <p:cNvPr id="844810" name="Oval 10"/>
          <p:cNvSpPr>
            <a:spLocks noChangeArrowheads="1"/>
          </p:cNvSpPr>
          <p:nvPr/>
        </p:nvSpPr>
        <p:spPr bwMode="auto">
          <a:xfrm>
            <a:off x="6324600" y="5486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sp>
        <p:nvSpPr>
          <p:cNvPr id="844811" name="Oval 11"/>
          <p:cNvSpPr>
            <a:spLocks noChangeArrowheads="1"/>
          </p:cNvSpPr>
          <p:nvPr/>
        </p:nvSpPr>
        <p:spPr bwMode="auto">
          <a:xfrm>
            <a:off x="6477000" y="38100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sp>
        <p:nvSpPr>
          <p:cNvPr id="844813" name="Oval 13"/>
          <p:cNvSpPr>
            <a:spLocks noChangeArrowheads="1"/>
          </p:cNvSpPr>
          <p:nvPr/>
        </p:nvSpPr>
        <p:spPr bwMode="auto">
          <a:xfrm>
            <a:off x="6553200" y="1752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sp>
        <p:nvSpPr>
          <p:cNvPr id="844816" name="Line 16"/>
          <p:cNvSpPr>
            <a:spLocks noChangeShapeType="1"/>
          </p:cNvSpPr>
          <p:nvPr/>
        </p:nvSpPr>
        <p:spPr bwMode="auto">
          <a:xfrm flipV="1">
            <a:off x="6477000" y="26670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44817" name="Line 17"/>
          <p:cNvSpPr>
            <a:spLocks noChangeShapeType="1"/>
          </p:cNvSpPr>
          <p:nvPr/>
        </p:nvSpPr>
        <p:spPr bwMode="auto">
          <a:xfrm>
            <a:off x="6629400" y="26670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44820" name="Text Box 20"/>
          <p:cNvSpPr txBox="1">
            <a:spLocks noChangeArrowheads="1"/>
          </p:cNvSpPr>
          <p:nvPr/>
        </p:nvSpPr>
        <p:spPr bwMode="auto">
          <a:xfrm>
            <a:off x="5486400" y="2743200"/>
            <a:ext cx="873125" cy="4762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/>
              <a:t>Allocate</a:t>
            </a:r>
          </a:p>
          <a:p>
            <a:pPr>
              <a:lnSpc>
                <a:spcPct val="90000"/>
              </a:lnSpc>
            </a:pPr>
            <a:r>
              <a:rPr lang="en-US" sz="1400" b="1"/>
              <a:t>Request</a:t>
            </a:r>
          </a:p>
        </p:txBody>
      </p:sp>
      <p:sp>
        <p:nvSpPr>
          <p:cNvPr id="844821" name="Text Box 21"/>
          <p:cNvSpPr txBox="1">
            <a:spLocks noChangeArrowheads="1"/>
          </p:cNvSpPr>
          <p:nvPr/>
        </p:nvSpPr>
        <p:spPr bwMode="auto">
          <a:xfrm>
            <a:off x="6705600" y="2743200"/>
            <a:ext cx="1020763" cy="4762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/>
              <a:t>Allocate</a:t>
            </a:r>
          </a:p>
          <a:p>
            <a:pPr>
              <a:lnSpc>
                <a:spcPct val="90000"/>
              </a:lnSpc>
            </a:pPr>
            <a:r>
              <a:rPr lang="en-US" sz="1400" b="1"/>
              <a:t>Response</a:t>
            </a:r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442913"/>
            <a:ext cx="8226425" cy="533400"/>
          </a:xfrm>
        </p:spPr>
        <p:txBody>
          <a:bodyPr/>
          <a:lstStyle/>
          <a:p>
            <a:r>
              <a:rPr lang="en-US"/>
              <a:t>ICE Step 5: Information</a:t>
            </a:r>
          </a:p>
        </p:txBody>
      </p:sp>
      <p:sp>
        <p:nvSpPr>
          <p:cNvPr id="845827" name="Cloud"/>
          <p:cNvSpPr>
            <a:spLocks noChangeAspect="1" noEditPoints="1" noChangeArrowheads="1"/>
          </p:cNvSpPr>
          <p:nvPr/>
        </p:nvSpPr>
        <p:spPr bwMode="auto">
          <a:xfrm flipH="1">
            <a:off x="5105400" y="3429000"/>
            <a:ext cx="2743200" cy="18303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DDDDDD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sz="3000" b="1"/>
          </a:p>
        </p:txBody>
      </p:sp>
      <p:sp>
        <p:nvSpPr>
          <p:cNvPr id="84582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5425" cy="4525963"/>
          </a:xfrm>
        </p:spPr>
        <p:txBody>
          <a:bodyPr/>
          <a:lstStyle/>
          <a:p>
            <a:r>
              <a:rPr lang="en-US" sz="2400"/>
              <a:t>Caller sends a provisional response containing its SDP with candidates and priorities</a:t>
            </a:r>
          </a:p>
          <a:p>
            <a:pPr lvl="1"/>
            <a:r>
              <a:rPr lang="en-US" sz="2000"/>
              <a:t>Can also happen in 2xx, but this flow is “best”</a:t>
            </a:r>
          </a:p>
          <a:p>
            <a:r>
              <a:rPr lang="en-US" sz="2400"/>
              <a:t>Provisional response is periodically retransmitted</a:t>
            </a:r>
          </a:p>
          <a:p>
            <a:r>
              <a:rPr lang="en-US" sz="2400"/>
              <a:t>As with INVITE, no processing by proxies</a:t>
            </a:r>
          </a:p>
          <a:p>
            <a:r>
              <a:rPr lang="en-US" sz="2400"/>
              <a:t>Phone has still not rung yet</a:t>
            </a:r>
          </a:p>
        </p:txBody>
      </p:sp>
      <p:pic>
        <p:nvPicPr>
          <p:cNvPr id="845829" name="Picture 5" descr="V400_op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257800"/>
            <a:ext cx="393700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5830" name="Picture 6" descr="V400_op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257800"/>
            <a:ext cx="393700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5831" name="Rectangle 7"/>
          <p:cNvSpPr>
            <a:spLocks noChangeArrowheads="1"/>
          </p:cNvSpPr>
          <p:nvPr/>
        </p:nvSpPr>
        <p:spPr bwMode="auto">
          <a:xfrm>
            <a:off x="6248400" y="1905000"/>
            <a:ext cx="685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/>
              <a:t>SIP</a:t>
            </a:r>
          </a:p>
          <a:p>
            <a:pPr algn="ctr">
              <a:lnSpc>
                <a:spcPct val="90000"/>
              </a:lnSpc>
            </a:pPr>
            <a:r>
              <a:rPr lang="en-US" sz="1600" b="1"/>
              <a:t>Proxy</a:t>
            </a: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5562600" y="2667000"/>
            <a:ext cx="838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45833" name="Line 9"/>
          <p:cNvSpPr>
            <a:spLocks noChangeShapeType="1"/>
          </p:cNvSpPr>
          <p:nvPr/>
        </p:nvSpPr>
        <p:spPr bwMode="auto">
          <a:xfrm>
            <a:off x="6705600" y="2743200"/>
            <a:ext cx="6096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45834" name="Text Box 10"/>
          <p:cNvSpPr txBox="1">
            <a:spLocks noChangeArrowheads="1"/>
          </p:cNvSpPr>
          <p:nvPr/>
        </p:nvSpPr>
        <p:spPr bwMode="auto">
          <a:xfrm>
            <a:off x="5410200" y="2819400"/>
            <a:ext cx="503238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/>
              <a:t>1xx</a:t>
            </a:r>
          </a:p>
        </p:txBody>
      </p:sp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442913"/>
            <a:ext cx="8226425" cy="533400"/>
          </a:xfrm>
        </p:spPr>
        <p:txBody>
          <a:bodyPr/>
          <a:lstStyle/>
          <a:p>
            <a:r>
              <a:rPr lang="en-US"/>
              <a:t>ICE Step 6: Verification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43025"/>
            <a:ext cx="4343400" cy="5029200"/>
          </a:xfrm>
        </p:spPr>
        <p:txBody>
          <a:bodyPr/>
          <a:lstStyle/>
          <a:p>
            <a:r>
              <a:rPr lang="en-US" sz="2000"/>
              <a:t>Each agent pairs up its candidates (local) with its peers (remote)  to form candidate pairs</a:t>
            </a:r>
          </a:p>
          <a:p>
            <a:r>
              <a:rPr lang="en-US" sz="2000"/>
              <a:t>Each agent sends a connectivity check every 20ms, in pair priority order</a:t>
            </a:r>
          </a:p>
          <a:p>
            <a:pPr lvl="1"/>
            <a:r>
              <a:rPr lang="en-US" sz="1800"/>
              <a:t> Binding Request from the local candidate to the remote candidate</a:t>
            </a:r>
          </a:p>
          <a:p>
            <a:r>
              <a:rPr lang="en-US" sz="2000"/>
              <a:t>Upon receipt of the request the peer agent generates a response</a:t>
            </a:r>
          </a:p>
          <a:p>
            <a:pPr lvl="1"/>
            <a:r>
              <a:rPr lang="en-US" sz="1800"/>
              <a:t> Contains a mapped address indicating the source IP and port seen in the request</a:t>
            </a:r>
          </a:p>
          <a:p>
            <a:r>
              <a:rPr lang="en-US" sz="2000"/>
              <a:t>If the response is received the check has succeeded</a:t>
            </a:r>
          </a:p>
        </p:txBody>
      </p:sp>
      <p:grpSp>
        <p:nvGrpSpPr>
          <p:cNvPr id="837671" name="Group 39"/>
          <p:cNvGrpSpPr>
            <a:grpSpLocks/>
          </p:cNvGrpSpPr>
          <p:nvPr/>
        </p:nvGrpSpPr>
        <p:grpSpPr bwMode="auto">
          <a:xfrm>
            <a:off x="4724400" y="1676400"/>
            <a:ext cx="1600200" cy="4535488"/>
            <a:chOff x="3648" y="1104"/>
            <a:chExt cx="1008" cy="2857"/>
          </a:xfrm>
        </p:grpSpPr>
        <p:sp>
          <p:nvSpPr>
            <p:cNvPr id="837659" name="Cloud"/>
            <p:cNvSpPr>
              <a:spLocks noChangeAspect="1" noEditPoints="1" noChangeArrowheads="1"/>
            </p:cNvSpPr>
            <p:nvPr/>
          </p:nvSpPr>
          <p:spPr bwMode="auto">
            <a:xfrm flipH="1">
              <a:off x="3648" y="2160"/>
              <a:ext cx="1008" cy="1153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1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300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7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7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0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0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50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10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DDDDDD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3000" b="1"/>
            </a:p>
          </p:txBody>
        </p:sp>
        <p:sp>
          <p:nvSpPr>
            <p:cNvPr id="837660" name="Rectangle 28"/>
            <p:cNvSpPr>
              <a:spLocks noChangeArrowheads="1"/>
            </p:cNvSpPr>
            <p:nvPr/>
          </p:nvSpPr>
          <p:spPr bwMode="auto">
            <a:xfrm>
              <a:off x="3936" y="1200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1"/>
                <a:t>STUN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1"/>
                <a:t>Server</a:t>
              </a:r>
            </a:p>
          </p:txBody>
        </p:sp>
        <p:sp>
          <p:nvSpPr>
            <p:cNvPr id="837661" name="Rectangle 29"/>
            <p:cNvSpPr>
              <a:spLocks noChangeArrowheads="1"/>
            </p:cNvSpPr>
            <p:nvPr/>
          </p:nvSpPr>
          <p:spPr bwMode="auto">
            <a:xfrm>
              <a:off x="3936" y="2448"/>
              <a:ext cx="432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1"/>
                <a:t>NAT</a:t>
              </a:r>
            </a:p>
          </p:txBody>
        </p:sp>
        <p:sp>
          <p:nvSpPr>
            <p:cNvPr id="837662" name="Rectangle 30"/>
            <p:cNvSpPr>
              <a:spLocks noChangeArrowheads="1"/>
            </p:cNvSpPr>
            <p:nvPr/>
          </p:nvSpPr>
          <p:spPr bwMode="auto">
            <a:xfrm>
              <a:off x="3936" y="2784"/>
              <a:ext cx="432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1"/>
                <a:t>NAT</a:t>
              </a:r>
            </a:p>
          </p:txBody>
        </p:sp>
        <p:sp>
          <p:nvSpPr>
            <p:cNvPr id="837663" name="Oval 31"/>
            <p:cNvSpPr>
              <a:spLocks noChangeArrowheads="1"/>
            </p:cNvSpPr>
            <p:nvPr/>
          </p:nvSpPr>
          <p:spPr bwMode="auto">
            <a:xfrm>
              <a:off x="3984" y="3456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sp>
          <p:nvSpPr>
            <p:cNvPr id="837664" name="Oval 32"/>
            <p:cNvSpPr>
              <a:spLocks noChangeArrowheads="1"/>
            </p:cNvSpPr>
            <p:nvPr/>
          </p:nvSpPr>
          <p:spPr bwMode="auto">
            <a:xfrm>
              <a:off x="4080" y="2400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sp>
          <p:nvSpPr>
            <p:cNvPr id="837665" name="Oval 33"/>
            <p:cNvSpPr>
              <a:spLocks noChangeArrowheads="1"/>
            </p:cNvSpPr>
            <p:nvPr/>
          </p:nvSpPr>
          <p:spPr bwMode="auto">
            <a:xfrm>
              <a:off x="4128" y="1104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pic>
          <p:nvPicPr>
            <p:cNvPr id="837670" name="Picture 38" descr="V400_open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3408"/>
              <a:ext cx="248" cy="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7672" name="Group 40"/>
          <p:cNvGrpSpPr>
            <a:grpSpLocks/>
          </p:cNvGrpSpPr>
          <p:nvPr/>
        </p:nvGrpSpPr>
        <p:grpSpPr bwMode="auto">
          <a:xfrm>
            <a:off x="7010400" y="1676400"/>
            <a:ext cx="1600200" cy="4535488"/>
            <a:chOff x="3648" y="1104"/>
            <a:chExt cx="1008" cy="2857"/>
          </a:xfrm>
        </p:grpSpPr>
        <p:sp>
          <p:nvSpPr>
            <p:cNvPr id="837673" name="Cloud"/>
            <p:cNvSpPr>
              <a:spLocks noChangeAspect="1" noEditPoints="1" noChangeArrowheads="1"/>
            </p:cNvSpPr>
            <p:nvPr/>
          </p:nvSpPr>
          <p:spPr bwMode="auto">
            <a:xfrm flipH="1">
              <a:off x="3648" y="2160"/>
              <a:ext cx="1008" cy="1153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1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300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7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7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0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0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50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10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DDDDDD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3000" b="1"/>
            </a:p>
          </p:txBody>
        </p:sp>
        <p:sp>
          <p:nvSpPr>
            <p:cNvPr id="837674" name="Rectangle 42"/>
            <p:cNvSpPr>
              <a:spLocks noChangeArrowheads="1"/>
            </p:cNvSpPr>
            <p:nvPr/>
          </p:nvSpPr>
          <p:spPr bwMode="auto">
            <a:xfrm>
              <a:off x="3936" y="1200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1"/>
                <a:t>STUN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1"/>
                <a:t>Server</a:t>
              </a:r>
            </a:p>
          </p:txBody>
        </p:sp>
        <p:sp>
          <p:nvSpPr>
            <p:cNvPr id="837675" name="Rectangle 43"/>
            <p:cNvSpPr>
              <a:spLocks noChangeArrowheads="1"/>
            </p:cNvSpPr>
            <p:nvPr/>
          </p:nvSpPr>
          <p:spPr bwMode="auto">
            <a:xfrm>
              <a:off x="3936" y="2448"/>
              <a:ext cx="432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1"/>
                <a:t>NAT</a:t>
              </a:r>
            </a:p>
          </p:txBody>
        </p:sp>
        <p:sp>
          <p:nvSpPr>
            <p:cNvPr id="837676" name="Rectangle 44"/>
            <p:cNvSpPr>
              <a:spLocks noChangeArrowheads="1"/>
            </p:cNvSpPr>
            <p:nvPr/>
          </p:nvSpPr>
          <p:spPr bwMode="auto">
            <a:xfrm>
              <a:off x="3936" y="2784"/>
              <a:ext cx="432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1"/>
                <a:t>NAT</a:t>
              </a:r>
            </a:p>
          </p:txBody>
        </p:sp>
        <p:sp>
          <p:nvSpPr>
            <p:cNvPr id="837677" name="Oval 45"/>
            <p:cNvSpPr>
              <a:spLocks noChangeArrowheads="1"/>
            </p:cNvSpPr>
            <p:nvPr/>
          </p:nvSpPr>
          <p:spPr bwMode="auto">
            <a:xfrm>
              <a:off x="3984" y="3456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sp>
          <p:nvSpPr>
            <p:cNvPr id="837678" name="Oval 46"/>
            <p:cNvSpPr>
              <a:spLocks noChangeArrowheads="1"/>
            </p:cNvSpPr>
            <p:nvPr/>
          </p:nvSpPr>
          <p:spPr bwMode="auto">
            <a:xfrm>
              <a:off x="4080" y="2400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sp>
          <p:nvSpPr>
            <p:cNvPr id="837679" name="Oval 47"/>
            <p:cNvSpPr>
              <a:spLocks noChangeArrowheads="1"/>
            </p:cNvSpPr>
            <p:nvPr/>
          </p:nvSpPr>
          <p:spPr bwMode="auto">
            <a:xfrm>
              <a:off x="4128" y="1104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pic>
          <p:nvPicPr>
            <p:cNvPr id="837680" name="Picture 48" descr="V400_open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3408"/>
              <a:ext cx="248" cy="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7681" name="Line 49"/>
          <p:cNvSpPr>
            <a:spLocks noChangeShapeType="1"/>
          </p:cNvSpPr>
          <p:nvPr/>
        </p:nvSpPr>
        <p:spPr bwMode="auto">
          <a:xfrm>
            <a:off x="5410200" y="54864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37682" name="Line 50"/>
          <p:cNvSpPr>
            <a:spLocks noChangeShapeType="1"/>
          </p:cNvSpPr>
          <p:nvPr/>
        </p:nvSpPr>
        <p:spPr bwMode="auto">
          <a:xfrm flipV="1">
            <a:off x="5410200" y="3810000"/>
            <a:ext cx="2362200" cy="1676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37683" name="Line 51"/>
          <p:cNvSpPr>
            <a:spLocks noChangeShapeType="1"/>
          </p:cNvSpPr>
          <p:nvPr/>
        </p:nvSpPr>
        <p:spPr bwMode="auto">
          <a:xfrm>
            <a:off x="5486400" y="3810000"/>
            <a:ext cx="2133600" cy="1676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37684" name="Line 52"/>
          <p:cNvSpPr>
            <a:spLocks noChangeShapeType="1"/>
          </p:cNvSpPr>
          <p:nvPr/>
        </p:nvSpPr>
        <p:spPr bwMode="auto">
          <a:xfrm flipH="1">
            <a:off x="5334000" y="3810000"/>
            <a:ext cx="152400" cy="16002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37685" name="Line 53"/>
          <p:cNvSpPr>
            <a:spLocks noChangeShapeType="1"/>
          </p:cNvSpPr>
          <p:nvPr/>
        </p:nvSpPr>
        <p:spPr bwMode="auto">
          <a:xfrm flipH="1">
            <a:off x="7620000" y="3810000"/>
            <a:ext cx="152400" cy="1600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37686" name="Line 54"/>
          <p:cNvSpPr>
            <a:spLocks noChangeShapeType="1"/>
          </p:cNvSpPr>
          <p:nvPr/>
        </p:nvSpPr>
        <p:spPr bwMode="auto">
          <a:xfrm flipV="1">
            <a:off x="5334000" y="1752600"/>
            <a:ext cx="2514600" cy="3657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37687" name="Line 55"/>
          <p:cNvSpPr>
            <a:spLocks noChangeShapeType="1"/>
          </p:cNvSpPr>
          <p:nvPr/>
        </p:nvSpPr>
        <p:spPr bwMode="auto">
          <a:xfrm flipV="1">
            <a:off x="7620000" y="1752600"/>
            <a:ext cx="228600" cy="3657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37688" name="Line 56"/>
          <p:cNvSpPr>
            <a:spLocks noChangeShapeType="1"/>
          </p:cNvSpPr>
          <p:nvPr/>
        </p:nvSpPr>
        <p:spPr bwMode="auto">
          <a:xfrm>
            <a:off x="5562600" y="1752600"/>
            <a:ext cx="2057400" cy="3657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37689" name="Line 57"/>
          <p:cNvSpPr>
            <a:spLocks noChangeShapeType="1"/>
          </p:cNvSpPr>
          <p:nvPr/>
        </p:nvSpPr>
        <p:spPr bwMode="auto">
          <a:xfrm flipH="1">
            <a:off x="5334000" y="1752600"/>
            <a:ext cx="228600" cy="3657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37690" name="Text Box 58"/>
          <p:cNvSpPr txBox="1">
            <a:spLocks noChangeArrowheads="1"/>
          </p:cNvSpPr>
          <p:nvPr/>
        </p:nvSpPr>
        <p:spPr bwMode="auto">
          <a:xfrm>
            <a:off x="6629400" y="5181600"/>
            <a:ext cx="2778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/>
              <a:t>1</a:t>
            </a:r>
          </a:p>
        </p:txBody>
      </p:sp>
      <p:sp>
        <p:nvSpPr>
          <p:cNvPr id="837691" name="Text Box 59"/>
          <p:cNvSpPr txBox="1">
            <a:spLocks noChangeArrowheads="1"/>
          </p:cNvSpPr>
          <p:nvPr/>
        </p:nvSpPr>
        <p:spPr bwMode="auto">
          <a:xfrm>
            <a:off x="7086600" y="3886200"/>
            <a:ext cx="2778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/>
              <a:t>2</a:t>
            </a:r>
          </a:p>
        </p:txBody>
      </p:sp>
      <p:sp>
        <p:nvSpPr>
          <p:cNvPr id="837692" name="Text Box 60"/>
          <p:cNvSpPr txBox="1">
            <a:spLocks noChangeArrowheads="1"/>
          </p:cNvSpPr>
          <p:nvPr/>
        </p:nvSpPr>
        <p:spPr bwMode="auto">
          <a:xfrm>
            <a:off x="6324600" y="4267200"/>
            <a:ext cx="2778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/>
              <a:t>3</a:t>
            </a:r>
          </a:p>
        </p:txBody>
      </p:sp>
      <p:sp>
        <p:nvSpPr>
          <p:cNvPr id="837693" name="Text Box 61"/>
          <p:cNvSpPr txBox="1">
            <a:spLocks noChangeArrowheads="1"/>
          </p:cNvSpPr>
          <p:nvPr/>
        </p:nvSpPr>
        <p:spPr bwMode="auto">
          <a:xfrm>
            <a:off x="7772400" y="2743200"/>
            <a:ext cx="2778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/>
              <a:t>4</a:t>
            </a:r>
          </a:p>
        </p:txBody>
      </p:sp>
      <p:sp>
        <p:nvSpPr>
          <p:cNvPr id="837694" name="Text Box 62"/>
          <p:cNvSpPr txBox="1">
            <a:spLocks noChangeArrowheads="1"/>
          </p:cNvSpPr>
          <p:nvPr/>
        </p:nvSpPr>
        <p:spPr bwMode="auto">
          <a:xfrm>
            <a:off x="5257800" y="2590800"/>
            <a:ext cx="2778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/>
              <a:t>5</a:t>
            </a:r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Pairing up Candidates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239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Pairs are sorted in order of decreasing pair priority</a:t>
            </a:r>
          </a:p>
          <a:p>
            <a:pPr>
              <a:lnSpc>
                <a:spcPct val="90000"/>
              </a:lnSpc>
            </a:pPr>
            <a:r>
              <a:rPr lang="en-US" sz="2400"/>
              <a:t>Each agent will end up with the same list</a:t>
            </a:r>
          </a:p>
          <a:p>
            <a:pPr>
              <a:lnSpc>
                <a:spcPct val="90000"/>
              </a:lnSpc>
            </a:pPr>
            <a:r>
              <a:rPr lang="en-US" sz="2400"/>
              <a:t>Last term serves as a tie breaker</a:t>
            </a:r>
          </a:p>
          <a:p>
            <a:pPr>
              <a:lnSpc>
                <a:spcPct val="90000"/>
              </a:lnSpc>
            </a:pPr>
            <a:r>
              <a:rPr lang="en-US" sz="2400"/>
              <a:t>Min/Max results in highest priority for pair with two host RTP candidates, lowest for pair with two relayed RTCP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906244" name="Rectangle 4"/>
          <p:cNvSpPr>
            <a:spLocks noChangeArrowheads="1"/>
          </p:cNvSpPr>
          <p:nvPr/>
        </p:nvSpPr>
        <p:spPr bwMode="auto">
          <a:xfrm>
            <a:off x="781050" y="2362200"/>
            <a:ext cx="73723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pPr eaLnBrk="0" hangingPunct="0"/>
            <a:r>
              <a:rPr lang="en-US"/>
              <a:t>pair priority = 2^32*MIN(O-P,A-P) + 2*MAX(O-P,A-P) + (O-P&gt;A-P?1:0) </a:t>
            </a:r>
          </a:p>
        </p:txBody>
      </p:sp>
      <p:sp>
        <p:nvSpPr>
          <p:cNvPr id="906246" name="Rectangle 6"/>
          <p:cNvSpPr>
            <a:spLocks noChangeArrowheads="1"/>
          </p:cNvSpPr>
          <p:nvPr/>
        </p:nvSpPr>
        <p:spPr bwMode="auto">
          <a:xfrm>
            <a:off x="609600" y="2895600"/>
            <a:ext cx="35814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pPr algn="ctr"/>
            <a:r>
              <a:rPr lang="en-US"/>
              <a:t>Minimum Priority</a:t>
            </a:r>
          </a:p>
        </p:txBody>
      </p:sp>
      <p:sp>
        <p:nvSpPr>
          <p:cNvPr id="906248" name="Rectangle 8"/>
          <p:cNvSpPr>
            <a:spLocks noChangeArrowheads="1"/>
          </p:cNvSpPr>
          <p:nvPr/>
        </p:nvSpPr>
        <p:spPr bwMode="auto">
          <a:xfrm>
            <a:off x="4191000" y="2895600"/>
            <a:ext cx="35814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pPr algn="ctr"/>
            <a:r>
              <a:rPr lang="en-US"/>
              <a:t>Maximum Priority</a:t>
            </a:r>
          </a:p>
        </p:txBody>
      </p:sp>
      <p:sp>
        <p:nvSpPr>
          <p:cNvPr id="906249" name="Rectangle 9"/>
          <p:cNvSpPr>
            <a:spLocks noChangeArrowheads="1"/>
          </p:cNvSpPr>
          <p:nvPr/>
        </p:nvSpPr>
        <p:spPr bwMode="auto">
          <a:xfrm>
            <a:off x="7620000" y="2895600"/>
            <a:ext cx="1524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pPr algn="ctr"/>
            <a:endParaRPr lang="en-US"/>
          </a:p>
        </p:txBody>
      </p:sp>
      <p:sp>
        <p:nvSpPr>
          <p:cNvPr id="906250" name="Rectangle 10"/>
          <p:cNvSpPr>
            <a:spLocks noChangeArrowheads="1"/>
          </p:cNvSpPr>
          <p:nvPr/>
        </p:nvSpPr>
        <p:spPr bwMode="auto">
          <a:xfrm>
            <a:off x="609600" y="2895600"/>
            <a:ext cx="1524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pPr algn="ctr"/>
            <a:endParaRPr lang="en-US"/>
          </a:p>
        </p:txBody>
      </p:sp>
      <p:sp>
        <p:nvSpPr>
          <p:cNvPr id="906251" name="Text Box 11"/>
          <p:cNvSpPr txBox="1">
            <a:spLocks noChangeArrowheads="1"/>
          </p:cNvSpPr>
          <p:nvPr/>
        </p:nvSpPr>
        <p:spPr bwMode="auto">
          <a:xfrm>
            <a:off x="7842250" y="2936875"/>
            <a:ext cx="8382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/>
          <a:p>
            <a:r>
              <a:rPr lang="en-US"/>
              <a:t>64 bits</a:t>
            </a:r>
          </a:p>
        </p:txBody>
      </p:sp>
      <p:sp>
        <p:nvSpPr>
          <p:cNvPr id="906252" name="Text Box 12"/>
          <p:cNvSpPr txBox="1">
            <a:spLocks noChangeArrowheads="1"/>
          </p:cNvSpPr>
          <p:nvPr/>
        </p:nvSpPr>
        <p:spPr bwMode="auto">
          <a:xfrm>
            <a:off x="6400800" y="1295400"/>
            <a:ext cx="25273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/>
          <a:p>
            <a:r>
              <a:rPr lang="en-US"/>
              <a:t>O-P: Offerers Priority</a:t>
            </a:r>
          </a:p>
          <a:p>
            <a:r>
              <a:rPr lang="en-US"/>
              <a:t>A-P: Answerers Priority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Peer Reflexive Candidates</a:t>
            </a:r>
          </a:p>
        </p:txBody>
      </p:sp>
      <p:sp>
        <p:nvSpPr>
          <p:cNvPr id="8806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5425" cy="4525963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2400"/>
              <a:t>Connectivity checks can produce additional candidates</a:t>
            </a:r>
          </a:p>
          <a:p>
            <a:pPr lvl="1">
              <a:lnSpc>
                <a:spcPct val="75000"/>
              </a:lnSpc>
            </a:pPr>
            <a:r>
              <a:rPr lang="en-US" sz="2000"/>
              <a:t>Peer reflexive candidates</a:t>
            </a:r>
          </a:p>
          <a:p>
            <a:pPr>
              <a:lnSpc>
                <a:spcPct val="75000"/>
              </a:lnSpc>
            </a:pPr>
            <a:r>
              <a:rPr lang="en-US" sz="2400"/>
              <a:t>Typically happens when there is a symmetric NAT between users</a:t>
            </a:r>
          </a:p>
          <a:p>
            <a:pPr>
              <a:lnSpc>
                <a:spcPct val="75000"/>
              </a:lnSpc>
            </a:pPr>
            <a:r>
              <a:rPr lang="en-US" sz="2400"/>
              <a:t>Peer reflexive candidate will be discovered by both users</a:t>
            </a:r>
          </a:p>
          <a:p>
            <a:pPr lvl="1">
              <a:lnSpc>
                <a:spcPct val="75000"/>
              </a:lnSpc>
            </a:pPr>
            <a:r>
              <a:rPr lang="en-US" sz="2000"/>
              <a:t>For user A, from the Response</a:t>
            </a:r>
          </a:p>
          <a:p>
            <a:pPr lvl="1">
              <a:lnSpc>
                <a:spcPct val="75000"/>
              </a:lnSpc>
            </a:pPr>
            <a:r>
              <a:rPr lang="en-US" sz="2000"/>
              <a:t>For user B, from the Request</a:t>
            </a:r>
          </a:p>
          <a:p>
            <a:pPr>
              <a:lnSpc>
                <a:spcPct val="75000"/>
              </a:lnSpc>
            </a:pPr>
            <a:r>
              <a:rPr lang="en-US" sz="2400"/>
              <a:t>Allows direct media even in the presence of symmetric NAT!</a:t>
            </a:r>
          </a:p>
        </p:txBody>
      </p:sp>
      <p:pic>
        <p:nvPicPr>
          <p:cNvPr id="880646" name="Picture 6" descr="V400_op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562600"/>
            <a:ext cx="393700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647" name="Picture 7" descr="V400_op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522913"/>
            <a:ext cx="393700" cy="87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653" name="Line 13"/>
          <p:cNvSpPr>
            <a:spLocks noChangeShapeType="1"/>
          </p:cNvSpPr>
          <p:nvPr/>
        </p:nvSpPr>
        <p:spPr bwMode="auto">
          <a:xfrm>
            <a:off x="5867400" y="14859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80654" name="Line 14"/>
          <p:cNvSpPr>
            <a:spLocks noChangeShapeType="1"/>
          </p:cNvSpPr>
          <p:nvPr/>
        </p:nvSpPr>
        <p:spPr bwMode="auto">
          <a:xfrm>
            <a:off x="8153400" y="14859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80655" name="Line 15"/>
          <p:cNvSpPr>
            <a:spLocks noChangeShapeType="1"/>
          </p:cNvSpPr>
          <p:nvPr/>
        </p:nvSpPr>
        <p:spPr bwMode="auto">
          <a:xfrm>
            <a:off x="6705600" y="14859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80656" name="Rectangle 16"/>
          <p:cNvSpPr>
            <a:spLocks noChangeArrowheads="1"/>
          </p:cNvSpPr>
          <p:nvPr/>
        </p:nvSpPr>
        <p:spPr bwMode="auto">
          <a:xfrm>
            <a:off x="6477000" y="5562600"/>
            <a:ext cx="5334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/>
              <a:t>Sym</a:t>
            </a:r>
          </a:p>
          <a:p>
            <a:pPr algn="ctr">
              <a:lnSpc>
                <a:spcPct val="90000"/>
              </a:lnSpc>
            </a:pPr>
            <a:r>
              <a:rPr lang="en-US" sz="1600" b="1"/>
              <a:t>NAT</a:t>
            </a:r>
          </a:p>
        </p:txBody>
      </p:sp>
      <p:sp>
        <p:nvSpPr>
          <p:cNvPr id="880657" name="Line 17"/>
          <p:cNvSpPr>
            <a:spLocks noChangeShapeType="1"/>
          </p:cNvSpPr>
          <p:nvPr/>
        </p:nvSpPr>
        <p:spPr bwMode="auto">
          <a:xfrm>
            <a:off x="5943600" y="167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80658" name="Line 18"/>
          <p:cNvSpPr>
            <a:spLocks noChangeShapeType="1"/>
          </p:cNvSpPr>
          <p:nvPr/>
        </p:nvSpPr>
        <p:spPr bwMode="auto">
          <a:xfrm>
            <a:off x="6705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80659" name="Line 19"/>
          <p:cNvSpPr>
            <a:spLocks noChangeShapeType="1"/>
          </p:cNvSpPr>
          <p:nvPr/>
        </p:nvSpPr>
        <p:spPr bwMode="auto">
          <a:xfrm flipH="1">
            <a:off x="67818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80660" name="Line 20"/>
          <p:cNvSpPr>
            <a:spLocks noChangeShapeType="1"/>
          </p:cNvSpPr>
          <p:nvPr/>
        </p:nvSpPr>
        <p:spPr bwMode="auto">
          <a:xfrm flipH="1">
            <a:off x="5943600" y="2590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80661" name="AutoShape 21"/>
          <p:cNvSpPr>
            <a:spLocks noChangeArrowheads="1"/>
          </p:cNvSpPr>
          <p:nvPr/>
        </p:nvSpPr>
        <p:spPr bwMode="auto">
          <a:xfrm>
            <a:off x="4572000" y="2057400"/>
            <a:ext cx="1447800" cy="685800"/>
          </a:xfrm>
          <a:prstGeom prst="wedgeRectCallout">
            <a:avLst>
              <a:gd name="adj1" fmla="val 93968"/>
              <a:gd name="adj2" fmla="val -8958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b="1"/>
              <a:t>NAT allocates new binding towards B</a:t>
            </a:r>
          </a:p>
        </p:txBody>
      </p:sp>
      <p:sp>
        <p:nvSpPr>
          <p:cNvPr id="880662" name="Text Box 22"/>
          <p:cNvSpPr txBox="1">
            <a:spLocks noChangeArrowheads="1"/>
          </p:cNvSpPr>
          <p:nvPr/>
        </p:nvSpPr>
        <p:spPr bwMode="auto">
          <a:xfrm>
            <a:off x="6013450" y="1423988"/>
            <a:ext cx="12223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b="1"/>
              <a:t>STUN Request</a:t>
            </a:r>
          </a:p>
        </p:txBody>
      </p:sp>
      <p:sp>
        <p:nvSpPr>
          <p:cNvPr id="880663" name="Text Box 23"/>
          <p:cNvSpPr txBox="1">
            <a:spLocks noChangeArrowheads="1"/>
          </p:cNvSpPr>
          <p:nvPr/>
        </p:nvSpPr>
        <p:spPr bwMode="auto">
          <a:xfrm>
            <a:off x="6858000" y="1981200"/>
            <a:ext cx="13493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b="1"/>
              <a:t>STUN Response</a:t>
            </a:r>
          </a:p>
        </p:txBody>
      </p:sp>
      <p:sp>
        <p:nvSpPr>
          <p:cNvPr id="880664" name="Text Box 24"/>
          <p:cNvSpPr txBox="1">
            <a:spLocks noChangeArrowheads="1"/>
          </p:cNvSpPr>
          <p:nvPr/>
        </p:nvSpPr>
        <p:spPr bwMode="auto">
          <a:xfrm>
            <a:off x="5480050" y="5810250"/>
            <a:ext cx="3667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b="1"/>
              <a:t>A</a:t>
            </a:r>
          </a:p>
        </p:txBody>
      </p:sp>
      <p:sp>
        <p:nvSpPr>
          <p:cNvPr id="880665" name="Text Box 25"/>
          <p:cNvSpPr txBox="1">
            <a:spLocks noChangeArrowheads="1"/>
          </p:cNvSpPr>
          <p:nvPr/>
        </p:nvSpPr>
        <p:spPr bwMode="auto">
          <a:xfrm>
            <a:off x="8305800" y="5715000"/>
            <a:ext cx="3667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b="1"/>
              <a:t>B</a:t>
            </a:r>
          </a:p>
        </p:txBody>
      </p:sp>
      <p:sp>
        <p:nvSpPr>
          <p:cNvPr id="880666" name="AutoShape 26"/>
          <p:cNvSpPr>
            <a:spLocks noChangeArrowheads="1"/>
          </p:cNvSpPr>
          <p:nvPr/>
        </p:nvSpPr>
        <p:spPr bwMode="auto">
          <a:xfrm>
            <a:off x="7543800" y="3086100"/>
            <a:ext cx="1447800" cy="685800"/>
          </a:xfrm>
          <a:prstGeom prst="wedgeRectCallout">
            <a:avLst>
              <a:gd name="adj1" fmla="val -13597"/>
              <a:gd name="adj2" fmla="val -15509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b="1"/>
              <a:t>B informs A of new binding</a:t>
            </a:r>
          </a:p>
        </p:txBody>
      </p:sp>
      <p:sp>
        <p:nvSpPr>
          <p:cNvPr id="880667" name="AutoShape 27"/>
          <p:cNvSpPr>
            <a:spLocks noChangeArrowheads="1"/>
          </p:cNvSpPr>
          <p:nvPr/>
        </p:nvSpPr>
        <p:spPr bwMode="auto">
          <a:xfrm>
            <a:off x="5410200" y="4038600"/>
            <a:ext cx="1447800" cy="838200"/>
          </a:xfrm>
          <a:prstGeom prst="wedgeRectCallout">
            <a:avLst>
              <a:gd name="adj1" fmla="val -10199"/>
              <a:gd name="adj2" fmla="val -191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b="1"/>
              <a:t>A learns a new local candidate towards B!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ICE Step 7: Coordination 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ICE needs to finalize on a candidate pair for each component of each media stream</a:t>
            </a:r>
          </a:p>
          <a:p>
            <a:pPr lvl="1"/>
            <a:r>
              <a:rPr lang="en-US"/>
              <a:t>More than one may work</a:t>
            </a:r>
          </a:p>
          <a:p>
            <a:r>
              <a:rPr lang="en-US"/>
              <a:t>Each agent needs to conclude on the same set of pairs</a:t>
            </a:r>
          </a:p>
          <a:p>
            <a:r>
              <a:rPr lang="en-US"/>
              <a:t>Finalization takes place without SIP signaling – all through STUN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Agent Roles</a:t>
            </a: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agent acts as the controlling agent, the other as the passive agent</a:t>
            </a:r>
          </a:p>
          <a:p>
            <a:r>
              <a:rPr lang="en-US"/>
              <a:t>Controlling agent is normally the offerer, unless offerer signals it only supports passive role (see later)</a:t>
            </a:r>
          </a:p>
          <a:p>
            <a:r>
              <a:rPr lang="en-US"/>
              <a:t>Controlling agent responsible for</a:t>
            </a:r>
          </a:p>
          <a:p>
            <a:pPr lvl="1"/>
            <a:r>
              <a:rPr lang="en-US"/>
              <a:t>Deciding when STUN checks should finish</a:t>
            </a:r>
          </a:p>
          <a:p>
            <a:pPr lvl="1"/>
            <a:r>
              <a:rPr lang="en-US"/>
              <a:t>Deciding which pairs to use once it is finished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not just use the first pair?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ICE checks proceed in priority order</a:t>
            </a:r>
          </a:p>
          <a:p>
            <a:pPr lvl="1"/>
            <a:r>
              <a:rPr lang="en-US"/>
              <a:t>So why not just stop once the first check succeeds, and use that?</a:t>
            </a:r>
          </a:p>
          <a:p>
            <a:r>
              <a:rPr lang="en-US"/>
              <a:t>Several reasons</a:t>
            </a:r>
          </a:p>
          <a:p>
            <a:pPr lvl="1"/>
            <a:r>
              <a:rPr lang="en-US"/>
              <a:t>Packet loss on a higher priority check may delay it from finishing – giving checks more time may produce better results</a:t>
            </a:r>
          </a:p>
          <a:p>
            <a:pPr lvl="1"/>
            <a:r>
              <a:rPr lang="en-US"/>
              <a:t>An agent may have other criteria for choosing pairs (for example – RTT estimates!)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Signaling Completion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When controlling agent is done, it inserts a flag into a STUN check</a:t>
            </a:r>
          </a:p>
          <a:p>
            <a:pPr>
              <a:lnSpc>
                <a:spcPct val="80000"/>
              </a:lnSpc>
            </a:pPr>
            <a:r>
              <a:rPr lang="en-US" sz="2400"/>
              <a:t>If passive agent had successfully completed a check in reverse direction, it stops checks for that component of that stream</a:t>
            </a:r>
          </a:p>
          <a:p>
            <a:pPr>
              <a:lnSpc>
                <a:spcPct val="80000"/>
              </a:lnSpc>
            </a:pPr>
            <a:r>
              <a:rPr lang="en-US" sz="2400"/>
              <a:t>Both agents use the pair generated by the check that included the flag</a:t>
            </a:r>
          </a:p>
          <a:p>
            <a:pPr>
              <a:lnSpc>
                <a:spcPct val="80000"/>
              </a:lnSpc>
            </a:pPr>
            <a:r>
              <a:rPr lang="en-US" sz="2400"/>
              <a:t>When ‘done’ – ring the phone!</a:t>
            </a:r>
          </a:p>
        </p:txBody>
      </p:sp>
      <p:pic>
        <p:nvPicPr>
          <p:cNvPr id="913413" name="Picture 5" descr="V400_op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257800"/>
            <a:ext cx="393700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3414" name="Picture 6" descr="V400_op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5334000"/>
            <a:ext cx="393700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3415" name="Line 7"/>
          <p:cNvSpPr>
            <a:spLocks noChangeShapeType="1"/>
          </p:cNvSpPr>
          <p:nvPr/>
        </p:nvSpPr>
        <p:spPr bwMode="auto">
          <a:xfrm>
            <a:off x="56388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913416" name="Line 8"/>
          <p:cNvSpPr>
            <a:spLocks noChangeShapeType="1"/>
          </p:cNvSpPr>
          <p:nvPr/>
        </p:nvSpPr>
        <p:spPr bwMode="auto">
          <a:xfrm>
            <a:off x="78486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913417" name="Text Box 9"/>
          <p:cNvSpPr txBox="1">
            <a:spLocks noChangeArrowheads="1"/>
          </p:cNvSpPr>
          <p:nvPr/>
        </p:nvSpPr>
        <p:spPr bwMode="auto">
          <a:xfrm>
            <a:off x="5251450" y="6137275"/>
            <a:ext cx="12573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/>
          <a:p>
            <a:r>
              <a:rPr lang="en-US"/>
              <a:t>Controlling</a:t>
            </a:r>
          </a:p>
        </p:txBody>
      </p:sp>
      <p:sp>
        <p:nvSpPr>
          <p:cNvPr id="913418" name="Text Box 10"/>
          <p:cNvSpPr txBox="1">
            <a:spLocks noChangeArrowheads="1"/>
          </p:cNvSpPr>
          <p:nvPr/>
        </p:nvSpPr>
        <p:spPr bwMode="auto">
          <a:xfrm>
            <a:off x="7537450" y="6061075"/>
            <a:ext cx="9652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/>
          <a:p>
            <a:r>
              <a:rPr lang="en-US"/>
              <a:t>Passive</a:t>
            </a:r>
          </a:p>
        </p:txBody>
      </p:sp>
      <p:sp>
        <p:nvSpPr>
          <p:cNvPr id="913423" name="Line 15"/>
          <p:cNvSpPr>
            <a:spLocks noChangeShapeType="1"/>
          </p:cNvSpPr>
          <p:nvPr/>
        </p:nvSpPr>
        <p:spPr bwMode="auto">
          <a:xfrm>
            <a:off x="5715000" y="3657600"/>
            <a:ext cx="1981200" cy="228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913424" name="Text Box 16"/>
          <p:cNvSpPr txBox="1">
            <a:spLocks noChangeArrowheads="1"/>
          </p:cNvSpPr>
          <p:nvPr/>
        </p:nvSpPr>
        <p:spPr bwMode="auto">
          <a:xfrm>
            <a:off x="6019800" y="3352800"/>
            <a:ext cx="18351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/>
          <a:p>
            <a:r>
              <a:rPr lang="en-US"/>
              <a:t>STUN Request+</a:t>
            </a:r>
          </a:p>
          <a:p>
            <a:r>
              <a:rPr lang="en-US"/>
              <a:t>flag</a:t>
            </a:r>
          </a:p>
        </p:txBody>
      </p:sp>
      <p:sp>
        <p:nvSpPr>
          <p:cNvPr id="913425" name="Line 17"/>
          <p:cNvSpPr>
            <a:spLocks noChangeShapeType="1"/>
          </p:cNvSpPr>
          <p:nvPr/>
        </p:nvSpPr>
        <p:spPr bwMode="auto">
          <a:xfrm flipH="1">
            <a:off x="5791200" y="4038600"/>
            <a:ext cx="1828800" cy="228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913426" name="Text Box 18"/>
          <p:cNvSpPr txBox="1">
            <a:spLocks noChangeArrowheads="1"/>
          </p:cNvSpPr>
          <p:nvPr/>
        </p:nvSpPr>
        <p:spPr bwMode="auto">
          <a:xfrm>
            <a:off x="5791200" y="4267200"/>
            <a:ext cx="1879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/>
          <a:p>
            <a:r>
              <a:rPr lang="en-US"/>
              <a:t>STUN Response</a:t>
            </a:r>
          </a:p>
        </p:txBody>
      </p:sp>
      <p:sp>
        <p:nvSpPr>
          <p:cNvPr id="913429" name="Line 21"/>
          <p:cNvSpPr>
            <a:spLocks noChangeShapeType="1"/>
          </p:cNvSpPr>
          <p:nvPr/>
        </p:nvSpPr>
        <p:spPr bwMode="auto">
          <a:xfrm flipH="1">
            <a:off x="5715000" y="2133600"/>
            <a:ext cx="1905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913430" name="Line 22"/>
          <p:cNvSpPr>
            <a:spLocks noChangeShapeType="1"/>
          </p:cNvSpPr>
          <p:nvPr/>
        </p:nvSpPr>
        <p:spPr bwMode="auto">
          <a:xfrm>
            <a:off x="5791200" y="25908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913431" name="Text Box 23"/>
          <p:cNvSpPr txBox="1">
            <a:spLocks noChangeArrowheads="1"/>
          </p:cNvSpPr>
          <p:nvPr/>
        </p:nvSpPr>
        <p:spPr bwMode="auto">
          <a:xfrm>
            <a:off x="5867400" y="1828800"/>
            <a:ext cx="17018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/>
          <a:p>
            <a:r>
              <a:rPr lang="en-US"/>
              <a:t>STUN Request</a:t>
            </a:r>
          </a:p>
        </p:txBody>
      </p:sp>
      <p:sp>
        <p:nvSpPr>
          <p:cNvPr id="913432" name="Text Box 24"/>
          <p:cNvSpPr txBox="1">
            <a:spLocks noChangeArrowheads="1"/>
          </p:cNvSpPr>
          <p:nvPr/>
        </p:nvSpPr>
        <p:spPr bwMode="auto">
          <a:xfrm>
            <a:off x="5638800" y="2819400"/>
            <a:ext cx="1879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/>
          <a:p>
            <a:r>
              <a:rPr lang="en-US"/>
              <a:t>STUN Response</a:t>
            </a:r>
          </a:p>
        </p:txBody>
      </p:sp>
      <p:sp>
        <p:nvSpPr>
          <p:cNvPr id="913434" name="Line 26"/>
          <p:cNvSpPr>
            <a:spLocks noChangeShapeType="1"/>
          </p:cNvSpPr>
          <p:nvPr/>
        </p:nvSpPr>
        <p:spPr bwMode="auto">
          <a:xfrm flipH="1">
            <a:off x="79248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913435" name="Text Box 27"/>
          <p:cNvSpPr txBox="1">
            <a:spLocks noChangeArrowheads="1"/>
          </p:cNvSpPr>
          <p:nvPr/>
        </p:nvSpPr>
        <p:spPr bwMode="auto">
          <a:xfrm>
            <a:off x="8299450" y="3775075"/>
            <a:ext cx="6731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/>
          <a:p>
            <a:r>
              <a:rPr lang="en-US"/>
              <a:t>done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ICE Step 8: Communication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5425" cy="4525963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sz="2800"/>
              <a:t>Media can flow in each direction once pairs have been selected by the controlling agent for each component</a:t>
            </a:r>
          </a:p>
          <a:p>
            <a:pPr>
              <a:spcBef>
                <a:spcPct val="100000"/>
              </a:spcBef>
            </a:pPr>
            <a:r>
              <a:rPr lang="en-US" sz="2800"/>
              <a:t>Allows “early media” in both directions</a:t>
            </a:r>
          </a:p>
        </p:txBody>
      </p:sp>
      <p:grpSp>
        <p:nvGrpSpPr>
          <p:cNvPr id="840725" name="Group 21"/>
          <p:cNvGrpSpPr>
            <a:grpSpLocks/>
          </p:cNvGrpSpPr>
          <p:nvPr/>
        </p:nvGrpSpPr>
        <p:grpSpPr bwMode="auto">
          <a:xfrm>
            <a:off x="4876800" y="1828800"/>
            <a:ext cx="1600200" cy="4535488"/>
            <a:chOff x="3648" y="1104"/>
            <a:chExt cx="1008" cy="2857"/>
          </a:xfrm>
        </p:grpSpPr>
        <p:sp>
          <p:nvSpPr>
            <p:cNvPr id="840726" name="Cloud"/>
            <p:cNvSpPr>
              <a:spLocks noChangeAspect="1" noEditPoints="1" noChangeArrowheads="1"/>
            </p:cNvSpPr>
            <p:nvPr/>
          </p:nvSpPr>
          <p:spPr bwMode="auto">
            <a:xfrm flipH="1">
              <a:off x="3648" y="2160"/>
              <a:ext cx="1008" cy="1153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1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300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7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7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0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0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50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10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DDDDDD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3000" b="1"/>
            </a:p>
          </p:txBody>
        </p:sp>
        <p:sp>
          <p:nvSpPr>
            <p:cNvPr id="840727" name="Rectangle 23"/>
            <p:cNvSpPr>
              <a:spLocks noChangeArrowheads="1"/>
            </p:cNvSpPr>
            <p:nvPr/>
          </p:nvSpPr>
          <p:spPr bwMode="auto">
            <a:xfrm>
              <a:off x="3936" y="1200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1"/>
                <a:t>STUN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1"/>
                <a:t>Server</a:t>
              </a:r>
            </a:p>
          </p:txBody>
        </p:sp>
        <p:sp>
          <p:nvSpPr>
            <p:cNvPr id="840728" name="Rectangle 24"/>
            <p:cNvSpPr>
              <a:spLocks noChangeArrowheads="1"/>
            </p:cNvSpPr>
            <p:nvPr/>
          </p:nvSpPr>
          <p:spPr bwMode="auto">
            <a:xfrm>
              <a:off x="3936" y="2448"/>
              <a:ext cx="432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1"/>
                <a:t>NAT</a:t>
              </a:r>
            </a:p>
          </p:txBody>
        </p:sp>
        <p:sp>
          <p:nvSpPr>
            <p:cNvPr id="840729" name="Rectangle 25"/>
            <p:cNvSpPr>
              <a:spLocks noChangeArrowheads="1"/>
            </p:cNvSpPr>
            <p:nvPr/>
          </p:nvSpPr>
          <p:spPr bwMode="auto">
            <a:xfrm>
              <a:off x="3936" y="2784"/>
              <a:ext cx="432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1"/>
                <a:t>NAT</a:t>
              </a:r>
            </a:p>
          </p:txBody>
        </p:sp>
        <p:sp>
          <p:nvSpPr>
            <p:cNvPr id="840730" name="Oval 26"/>
            <p:cNvSpPr>
              <a:spLocks noChangeArrowheads="1"/>
            </p:cNvSpPr>
            <p:nvPr/>
          </p:nvSpPr>
          <p:spPr bwMode="auto">
            <a:xfrm>
              <a:off x="3984" y="3456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sp>
          <p:nvSpPr>
            <p:cNvPr id="840731" name="Oval 27"/>
            <p:cNvSpPr>
              <a:spLocks noChangeArrowheads="1"/>
            </p:cNvSpPr>
            <p:nvPr/>
          </p:nvSpPr>
          <p:spPr bwMode="auto">
            <a:xfrm>
              <a:off x="4080" y="2400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sp>
          <p:nvSpPr>
            <p:cNvPr id="840732" name="Oval 28"/>
            <p:cNvSpPr>
              <a:spLocks noChangeArrowheads="1"/>
            </p:cNvSpPr>
            <p:nvPr/>
          </p:nvSpPr>
          <p:spPr bwMode="auto">
            <a:xfrm>
              <a:off x="4128" y="1104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pic>
          <p:nvPicPr>
            <p:cNvPr id="840733" name="Picture 29" descr="V400_open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3408"/>
              <a:ext cx="248" cy="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0734" name="Group 30"/>
          <p:cNvGrpSpPr>
            <a:grpSpLocks/>
          </p:cNvGrpSpPr>
          <p:nvPr/>
        </p:nvGrpSpPr>
        <p:grpSpPr bwMode="auto">
          <a:xfrm>
            <a:off x="7162800" y="1828800"/>
            <a:ext cx="1600200" cy="4535488"/>
            <a:chOff x="3648" y="1104"/>
            <a:chExt cx="1008" cy="2857"/>
          </a:xfrm>
        </p:grpSpPr>
        <p:sp>
          <p:nvSpPr>
            <p:cNvPr id="840735" name="Cloud"/>
            <p:cNvSpPr>
              <a:spLocks noChangeAspect="1" noEditPoints="1" noChangeArrowheads="1"/>
            </p:cNvSpPr>
            <p:nvPr/>
          </p:nvSpPr>
          <p:spPr bwMode="auto">
            <a:xfrm flipH="1">
              <a:off x="3648" y="2160"/>
              <a:ext cx="1008" cy="1153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1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300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7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7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0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0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50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10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DDDDDD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3000" b="1"/>
            </a:p>
          </p:txBody>
        </p:sp>
        <p:sp>
          <p:nvSpPr>
            <p:cNvPr id="840736" name="Rectangle 32"/>
            <p:cNvSpPr>
              <a:spLocks noChangeArrowheads="1"/>
            </p:cNvSpPr>
            <p:nvPr/>
          </p:nvSpPr>
          <p:spPr bwMode="auto">
            <a:xfrm>
              <a:off x="3936" y="1200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1"/>
                <a:t>STUN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1"/>
                <a:t>Server</a:t>
              </a:r>
            </a:p>
          </p:txBody>
        </p:sp>
        <p:sp>
          <p:nvSpPr>
            <p:cNvPr id="840737" name="Rectangle 33"/>
            <p:cNvSpPr>
              <a:spLocks noChangeArrowheads="1"/>
            </p:cNvSpPr>
            <p:nvPr/>
          </p:nvSpPr>
          <p:spPr bwMode="auto">
            <a:xfrm>
              <a:off x="3936" y="2448"/>
              <a:ext cx="432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1"/>
                <a:t>NAT</a:t>
              </a:r>
            </a:p>
          </p:txBody>
        </p:sp>
        <p:sp>
          <p:nvSpPr>
            <p:cNvPr id="840738" name="Rectangle 34"/>
            <p:cNvSpPr>
              <a:spLocks noChangeArrowheads="1"/>
            </p:cNvSpPr>
            <p:nvPr/>
          </p:nvSpPr>
          <p:spPr bwMode="auto">
            <a:xfrm>
              <a:off x="3936" y="2784"/>
              <a:ext cx="432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1"/>
                <a:t>NAT</a:t>
              </a:r>
            </a:p>
          </p:txBody>
        </p:sp>
        <p:sp>
          <p:nvSpPr>
            <p:cNvPr id="840739" name="Oval 35"/>
            <p:cNvSpPr>
              <a:spLocks noChangeArrowheads="1"/>
            </p:cNvSpPr>
            <p:nvPr/>
          </p:nvSpPr>
          <p:spPr bwMode="auto">
            <a:xfrm>
              <a:off x="3984" y="3456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sp>
          <p:nvSpPr>
            <p:cNvPr id="840740" name="Oval 36"/>
            <p:cNvSpPr>
              <a:spLocks noChangeArrowheads="1"/>
            </p:cNvSpPr>
            <p:nvPr/>
          </p:nvSpPr>
          <p:spPr bwMode="auto">
            <a:xfrm>
              <a:off x="4080" y="2400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sp>
          <p:nvSpPr>
            <p:cNvPr id="840741" name="Oval 37"/>
            <p:cNvSpPr>
              <a:spLocks noChangeArrowheads="1"/>
            </p:cNvSpPr>
            <p:nvPr/>
          </p:nvSpPr>
          <p:spPr bwMode="auto">
            <a:xfrm>
              <a:off x="4128" y="1104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pic>
          <p:nvPicPr>
            <p:cNvPr id="840742" name="Picture 38" descr="V400_open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3408"/>
              <a:ext cx="248" cy="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40746" name="Line 42"/>
          <p:cNvSpPr>
            <a:spLocks noChangeShapeType="1"/>
          </p:cNvSpPr>
          <p:nvPr/>
        </p:nvSpPr>
        <p:spPr bwMode="auto">
          <a:xfrm flipH="1">
            <a:off x="5486400" y="3962400"/>
            <a:ext cx="152400" cy="16002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40747" name="Line 43"/>
          <p:cNvSpPr>
            <a:spLocks noChangeShapeType="1"/>
          </p:cNvSpPr>
          <p:nvPr/>
        </p:nvSpPr>
        <p:spPr bwMode="auto">
          <a:xfrm flipH="1">
            <a:off x="7772400" y="3962400"/>
            <a:ext cx="152400" cy="16002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40757" name="Line 53"/>
          <p:cNvSpPr>
            <a:spLocks noChangeShapeType="1"/>
          </p:cNvSpPr>
          <p:nvPr/>
        </p:nvSpPr>
        <p:spPr bwMode="auto">
          <a:xfrm>
            <a:off x="5638800" y="3962400"/>
            <a:ext cx="22860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this bad for SIP?</a:t>
            </a:r>
          </a:p>
        </p:txBody>
      </p:sp>
      <p:sp>
        <p:nvSpPr>
          <p:cNvPr id="8243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47800"/>
            <a:ext cx="4572000" cy="476408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/>
              <a:t>Client will generate SIP INVITE and 200 OK responses with private addresses</a:t>
            </a:r>
          </a:p>
          <a:p>
            <a:pPr lvl="1">
              <a:lnSpc>
                <a:spcPct val="85000"/>
              </a:lnSpc>
            </a:pPr>
            <a:r>
              <a:rPr lang="en-US" sz="2000"/>
              <a:t> In the SDP as the target for receipt of media</a:t>
            </a:r>
          </a:p>
          <a:p>
            <a:pPr lvl="1">
              <a:lnSpc>
                <a:spcPct val="85000"/>
              </a:lnSpc>
            </a:pPr>
            <a:r>
              <a:rPr lang="en-US" sz="2000"/>
              <a:t> In the Contact of a REGISTER as the target for incoming INVITE</a:t>
            </a:r>
          </a:p>
          <a:p>
            <a:pPr lvl="1">
              <a:lnSpc>
                <a:spcPct val="85000"/>
              </a:lnSpc>
            </a:pPr>
            <a:r>
              <a:rPr lang="en-US" sz="2000"/>
              <a:t>In the Via of a request as the target for the response</a:t>
            </a:r>
          </a:p>
          <a:p>
            <a:pPr>
              <a:lnSpc>
                <a:spcPct val="85000"/>
              </a:lnSpc>
            </a:pPr>
            <a:r>
              <a:rPr lang="en-US" sz="2400"/>
              <a:t>Recipient will not be able to send packets to this private address</a:t>
            </a:r>
          </a:p>
          <a:p>
            <a:pPr lvl="1">
              <a:lnSpc>
                <a:spcPct val="85000"/>
              </a:lnSpc>
            </a:pPr>
            <a:r>
              <a:rPr lang="en-US" sz="2000"/>
              <a:t> Media is discarded</a:t>
            </a:r>
          </a:p>
          <a:p>
            <a:pPr lvl="1">
              <a:lnSpc>
                <a:spcPct val="85000"/>
              </a:lnSpc>
            </a:pPr>
            <a:r>
              <a:rPr lang="en-US" sz="2000"/>
              <a:t> Incoming calls are not delivered</a:t>
            </a:r>
          </a:p>
          <a:p>
            <a:pPr lvl="1">
              <a:lnSpc>
                <a:spcPct val="85000"/>
              </a:lnSpc>
            </a:pPr>
            <a:r>
              <a:rPr lang="en-US" sz="2000"/>
              <a:t> Responses are not received</a:t>
            </a:r>
          </a:p>
        </p:txBody>
      </p:sp>
      <p:sp>
        <p:nvSpPr>
          <p:cNvPr id="824326" name="Rectangle 6"/>
          <p:cNvSpPr>
            <a:spLocks noChangeArrowheads="1"/>
          </p:cNvSpPr>
          <p:nvPr/>
        </p:nvSpPr>
        <p:spPr bwMode="auto">
          <a:xfrm>
            <a:off x="4945063" y="3297238"/>
            <a:ext cx="455612" cy="90011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 b="1">
                <a:ea typeface="ＭＳ Ｐゴシック" panose="020B0600070205080204" pitchFamily="34" charset="-128"/>
              </a:rPr>
              <a:t>Client</a:t>
            </a:r>
          </a:p>
        </p:txBody>
      </p:sp>
      <p:sp>
        <p:nvSpPr>
          <p:cNvPr id="824327" name="Line 7"/>
          <p:cNvSpPr>
            <a:spLocks noChangeShapeType="1"/>
          </p:cNvSpPr>
          <p:nvPr/>
        </p:nvSpPr>
        <p:spPr bwMode="auto">
          <a:xfrm flipV="1">
            <a:off x="5514975" y="3733800"/>
            <a:ext cx="3324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28" name="Rectangle 8"/>
          <p:cNvSpPr>
            <a:spLocks noChangeArrowheads="1"/>
          </p:cNvSpPr>
          <p:nvPr/>
        </p:nvSpPr>
        <p:spPr bwMode="auto">
          <a:xfrm>
            <a:off x="6167438" y="2849563"/>
            <a:ext cx="414337" cy="194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>
                <a:ea typeface="ＭＳ Ｐゴシック" panose="020B0600070205080204" pitchFamily="34" charset="-128"/>
              </a:rPr>
              <a:t>N</a:t>
            </a:r>
          </a:p>
          <a:p>
            <a:pPr algn="ctr" eaLnBrk="0" hangingPunct="0"/>
            <a:r>
              <a:rPr lang="en-US" sz="2000" b="1">
                <a:ea typeface="ＭＳ Ｐゴシック" panose="020B0600070205080204" pitchFamily="34" charset="-128"/>
              </a:rPr>
              <a:t>A</a:t>
            </a:r>
          </a:p>
          <a:p>
            <a:pPr algn="ctr" eaLnBrk="0" hangingPunct="0"/>
            <a:r>
              <a:rPr lang="en-US" sz="2000" b="1">
                <a:ea typeface="ＭＳ Ｐゴシック" panose="020B0600070205080204" pitchFamily="34" charset="-128"/>
              </a:rPr>
              <a:t>T</a:t>
            </a:r>
          </a:p>
        </p:txBody>
      </p:sp>
      <p:sp>
        <p:nvSpPr>
          <p:cNvPr id="824329" name="Text Box 9"/>
          <p:cNvSpPr txBox="1">
            <a:spLocks noChangeArrowheads="1"/>
          </p:cNvSpPr>
          <p:nvPr/>
        </p:nvSpPr>
        <p:spPr bwMode="auto">
          <a:xfrm>
            <a:off x="6858000" y="2590800"/>
            <a:ext cx="1736725" cy="10826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/>
              <a:t>INVITE</a:t>
            </a:r>
          </a:p>
          <a:p>
            <a:pPr>
              <a:lnSpc>
                <a:spcPct val="90000"/>
              </a:lnSpc>
            </a:pPr>
            <a:endParaRPr lang="en-US" sz="1800" b="1"/>
          </a:p>
          <a:p>
            <a:pPr>
              <a:lnSpc>
                <a:spcPct val="90000"/>
              </a:lnSpc>
            </a:pPr>
            <a:r>
              <a:rPr lang="en-US" sz="1800" b="1"/>
              <a:t>Send media to</a:t>
            </a:r>
            <a:br>
              <a:rPr lang="en-US" sz="1800" b="1"/>
            </a:br>
            <a:r>
              <a:rPr lang="en-US" sz="1800" b="1"/>
              <a:t>10.0.1.1:8228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ICE Step 9: Confirmation</a:t>
            </a:r>
          </a:p>
        </p:txBody>
      </p:sp>
      <p:sp>
        <p:nvSpPr>
          <p:cNvPr id="8509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55638" y="1636713"/>
            <a:ext cx="3894137" cy="3925887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2400"/>
              <a:t>200 OK and ACK work as normal</a:t>
            </a:r>
          </a:p>
          <a:p>
            <a:pPr lvl="1">
              <a:lnSpc>
                <a:spcPct val="75000"/>
              </a:lnSpc>
            </a:pPr>
            <a:r>
              <a:rPr lang="en-US" sz="2000"/>
              <a:t>200 mirrors SDP from provisional</a:t>
            </a:r>
          </a:p>
          <a:p>
            <a:pPr>
              <a:lnSpc>
                <a:spcPct val="75000"/>
              </a:lnSpc>
            </a:pPr>
            <a:r>
              <a:rPr lang="en-US" sz="2400"/>
              <a:t>If m/c-line in original INVITE didn’t match candidate pairs selected by ICE, controlling agent does a re-INVITE to place them in m/c-line</a:t>
            </a:r>
          </a:p>
          <a:p>
            <a:pPr>
              <a:lnSpc>
                <a:spcPct val="75000"/>
              </a:lnSpc>
            </a:pPr>
            <a:r>
              <a:rPr lang="en-US" sz="2400"/>
              <a:t>Re-INVITE ensures that ‘middleboxes’ have the correct media address</a:t>
            </a:r>
          </a:p>
          <a:p>
            <a:pPr lvl="1">
              <a:lnSpc>
                <a:spcPct val="75000"/>
              </a:lnSpc>
            </a:pPr>
            <a:r>
              <a:rPr lang="en-US" sz="2000"/>
              <a:t> QoS installation (i.e., IMS or Packetcable)</a:t>
            </a:r>
          </a:p>
          <a:p>
            <a:pPr lvl="1">
              <a:lnSpc>
                <a:spcPct val="75000"/>
              </a:lnSpc>
            </a:pPr>
            <a:r>
              <a:rPr lang="en-US" sz="2000"/>
              <a:t> Diagnostic tools</a:t>
            </a:r>
          </a:p>
          <a:p>
            <a:pPr lvl="1">
              <a:lnSpc>
                <a:spcPct val="75000"/>
              </a:lnSpc>
            </a:pPr>
            <a:r>
              <a:rPr lang="en-US" sz="2000"/>
              <a:t> Monitoring applications</a:t>
            </a:r>
          </a:p>
          <a:p>
            <a:pPr lvl="1">
              <a:lnSpc>
                <a:spcPct val="75000"/>
              </a:lnSpc>
            </a:pPr>
            <a:r>
              <a:rPr lang="en-US" sz="2000"/>
              <a:t> Firewalls</a:t>
            </a:r>
          </a:p>
        </p:txBody>
      </p:sp>
      <p:pic>
        <p:nvPicPr>
          <p:cNvPr id="850957" name="Picture 13" descr="V400_op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257800"/>
            <a:ext cx="393700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0958" name="Picture 14" descr="V400_op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5334000"/>
            <a:ext cx="393700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0959" name="Line 15"/>
          <p:cNvSpPr>
            <a:spLocks noChangeShapeType="1"/>
          </p:cNvSpPr>
          <p:nvPr/>
        </p:nvSpPr>
        <p:spPr bwMode="auto">
          <a:xfrm>
            <a:off x="56388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50960" name="Line 16"/>
          <p:cNvSpPr>
            <a:spLocks noChangeShapeType="1"/>
          </p:cNvSpPr>
          <p:nvPr/>
        </p:nvSpPr>
        <p:spPr bwMode="auto">
          <a:xfrm>
            <a:off x="78486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50961" name="Text Box 17"/>
          <p:cNvSpPr txBox="1">
            <a:spLocks noChangeArrowheads="1"/>
          </p:cNvSpPr>
          <p:nvPr/>
        </p:nvSpPr>
        <p:spPr bwMode="auto">
          <a:xfrm>
            <a:off x="5251450" y="6137275"/>
            <a:ext cx="8763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/>
          <a:p>
            <a:r>
              <a:rPr lang="en-US"/>
              <a:t>Offerer</a:t>
            </a:r>
          </a:p>
        </p:txBody>
      </p:sp>
      <p:sp>
        <p:nvSpPr>
          <p:cNvPr id="850962" name="Text Box 18"/>
          <p:cNvSpPr txBox="1">
            <a:spLocks noChangeArrowheads="1"/>
          </p:cNvSpPr>
          <p:nvPr/>
        </p:nvSpPr>
        <p:spPr bwMode="auto">
          <a:xfrm>
            <a:off x="7537450" y="6061075"/>
            <a:ext cx="11303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/>
          <a:p>
            <a:r>
              <a:rPr lang="en-US"/>
              <a:t>Answerer</a:t>
            </a:r>
          </a:p>
        </p:txBody>
      </p:sp>
      <p:sp>
        <p:nvSpPr>
          <p:cNvPr id="850966" name="Line 22"/>
          <p:cNvSpPr>
            <a:spLocks noChangeShapeType="1"/>
          </p:cNvSpPr>
          <p:nvPr/>
        </p:nvSpPr>
        <p:spPr bwMode="auto">
          <a:xfrm flipH="1">
            <a:off x="5791200" y="20574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50967" name="Line 23"/>
          <p:cNvSpPr>
            <a:spLocks noChangeShapeType="1"/>
          </p:cNvSpPr>
          <p:nvPr/>
        </p:nvSpPr>
        <p:spPr bwMode="auto">
          <a:xfrm>
            <a:off x="5715000" y="3657600"/>
            <a:ext cx="1981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50968" name="Text Box 24"/>
          <p:cNvSpPr txBox="1">
            <a:spLocks noChangeArrowheads="1"/>
          </p:cNvSpPr>
          <p:nvPr/>
        </p:nvSpPr>
        <p:spPr bwMode="auto">
          <a:xfrm>
            <a:off x="6019800" y="3352800"/>
            <a:ext cx="12700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/>
          <a:p>
            <a:r>
              <a:rPr lang="en-US"/>
              <a:t>Re-INVITE</a:t>
            </a:r>
          </a:p>
        </p:txBody>
      </p:sp>
      <p:sp>
        <p:nvSpPr>
          <p:cNvPr id="850969" name="Line 25"/>
          <p:cNvSpPr>
            <a:spLocks noChangeShapeType="1"/>
          </p:cNvSpPr>
          <p:nvPr/>
        </p:nvSpPr>
        <p:spPr bwMode="auto">
          <a:xfrm flipH="1">
            <a:off x="5791200" y="40386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50970" name="Text Box 26"/>
          <p:cNvSpPr txBox="1">
            <a:spLocks noChangeArrowheads="1"/>
          </p:cNvSpPr>
          <p:nvPr/>
        </p:nvSpPr>
        <p:spPr bwMode="auto">
          <a:xfrm>
            <a:off x="5791200" y="4267200"/>
            <a:ext cx="9398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/>
          <a:p>
            <a:r>
              <a:rPr lang="en-US"/>
              <a:t>200 OK</a:t>
            </a:r>
          </a:p>
        </p:txBody>
      </p:sp>
      <p:sp>
        <p:nvSpPr>
          <p:cNvPr id="850974" name="Text Box 30"/>
          <p:cNvSpPr txBox="1">
            <a:spLocks noChangeArrowheads="1"/>
          </p:cNvSpPr>
          <p:nvPr/>
        </p:nvSpPr>
        <p:spPr bwMode="auto">
          <a:xfrm>
            <a:off x="6623050" y="1793875"/>
            <a:ext cx="9398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/>
          <a:p>
            <a:r>
              <a:rPr lang="en-US"/>
              <a:t>200 OK</a:t>
            </a:r>
          </a:p>
        </p:txBody>
      </p:sp>
      <p:sp>
        <p:nvSpPr>
          <p:cNvPr id="850975" name="Line 31"/>
          <p:cNvSpPr>
            <a:spLocks noChangeShapeType="1"/>
          </p:cNvSpPr>
          <p:nvPr/>
        </p:nvSpPr>
        <p:spPr bwMode="auto">
          <a:xfrm>
            <a:off x="5791200" y="2514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50976" name="Text Box 32"/>
          <p:cNvSpPr txBox="1">
            <a:spLocks noChangeArrowheads="1"/>
          </p:cNvSpPr>
          <p:nvPr/>
        </p:nvSpPr>
        <p:spPr bwMode="auto">
          <a:xfrm>
            <a:off x="6775450" y="2555875"/>
            <a:ext cx="6350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/>
          <a:p>
            <a:r>
              <a:rPr lang="en-US"/>
              <a:t>ACK</a:t>
            </a:r>
          </a:p>
        </p:txBody>
      </p:sp>
      <p:sp>
        <p:nvSpPr>
          <p:cNvPr id="850977" name="Line 33"/>
          <p:cNvSpPr>
            <a:spLocks noChangeShapeType="1"/>
          </p:cNvSpPr>
          <p:nvPr/>
        </p:nvSpPr>
        <p:spPr bwMode="auto">
          <a:xfrm>
            <a:off x="5867400" y="4724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50978" name="Text Box 34"/>
          <p:cNvSpPr txBox="1">
            <a:spLocks noChangeArrowheads="1"/>
          </p:cNvSpPr>
          <p:nvPr/>
        </p:nvSpPr>
        <p:spPr bwMode="auto">
          <a:xfrm>
            <a:off x="6851650" y="4765675"/>
            <a:ext cx="6350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/>
          <a:p>
            <a:r>
              <a:rPr lang="en-US"/>
              <a:t>ACK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this bad for SIP?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4495800" cy="476408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/>
              <a:t>Client will generate SIP INVITE and 200 OK responses with private addresses</a:t>
            </a:r>
          </a:p>
          <a:p>
            <a:pPr lvl="1">
              <a:lnSpc>
                <a:spcPct val="85000"/>
              </a:lnSpc>
            </a:pPr>
            <a:r>
              <a:rPr lang="en-US" sz="2000"/>
              <a:t> In the SDP as the target for receipt of media</a:t>
            </a:r>
          </a:p>
          <a:p>
            <a:pPr lvl="1">
              <a:lnSpc>
                <a:spcPct val="85000"/>
              </a:lnSpc>
            </a:pPr>
            <a:r>
              <a:rPr lang="en-US" sz="2000"/>
              <a:t> In the Contact of a REGISTER as the target for incoming INVITE</a:t>
            </a:r>
          </a:p>
          <a:p>
            <a:pPr lvl="1">
              <a:lnSpc>
                <a:spcPct val="85000"/>
              </a:lnSpc>
            </a:pPr>
            <a:r>
              <a:rPr lang="en-US" sz="2000"/>
              <a:t>In the Via of a request as the target for the response</a:t>
            </a:r>
          </a:p>
          <a:p>
            <a:pPr>
              <a:lnSpc>
                <a:spcPct val="85000"/>
              </a:lnSpc>
            </a:pPr>
            <a:r>
              <a:rPr lang="en-US" sz="2400"/>
              <a:t>Recipient will not be able to send packets to this private address</a:t>
            </a:r>
          </a:p>
          <a:p>
            <a:pPr lvl="1">
              <a:lnSpc>
                <a:spcPct val="85000"/>
              </a:lnSpc>
            </a:pPr>
            <a:r>
              <a:rPr lang="en-US" sz="2000"/>
              <a:t> Media is discarded</a:t>
            </a:r>
          </a:p>
          <a:p>
            <a:pPr lvl="1">
              <a:lnSpc>
                <a:spcPct val="85000"/>
              </a:lnSpc>
            </a:pPr>
            <a:r>
              <a:rPr lang="en-US" sz="2000"/>
              <a:t> Incoming calls are not delivered</a:t>
            </a:r>
          </a:p>
          <a:p>
            <a:pPr lvl="1">
              <a:lnSpc>
                <a:spcPct val="85000"/>
              </a:lnSpc>
            </a:pPr>
            <a:r>
              <a:rPr lang="en-US" sz="2000"/>
              <a:t> Responses are not received</a:t>
            </a:r>
          </a:p>
        </p:txBody>
      </p:sp>
      <p:sp>
        <p:nvSpPr>
          <p:cNvPr id="826372" name="Rectangle 4"/>
          <p:cNvSpPr>
            <a:spLocks noChangeArrowheads="1"/>
          </p:cNvSpPr>
          <p:nvPr/>
        </p:nvSpPr>
        <p:spPr bwMode="auto">
          <a:xfrm>
            <a:off x="4945063" y="3297238"/>
            <a:ext cx="455612" cy="90011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 b="1">
                <a:ea typeface="ＭＳ Ｐゴシック" panose="020B0600070205080204" pitchFamily="34" charset="-128"/>
              </a:rPr>
              <a:t>Client</a:t>
            </a:r>
          </a:p>
        </p:txBody>
      </p:sp>
      <p:sp>
        <p:nvSpPr>
          <p:cNvPr id="826373" name="Line 5"/>
          <p:cNvSpPr>
            <a:spLocks noChangeShapeType="1"/>
          </p:cNvSpPr>
          <p:nvPr/>
        </p:nvSpPr>
        <p:spPr bwMode="auto">
          <a:xfrm flipV="1">
            <a:off x="5514975" y="3733800"/>
            <a:ext cx="3324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74" name="Rectangle 6"/>
          <p:cNvSpPr>
            <a:spLocks noChangeArrowheads="1"/>
          </p:cNvSpPr>
          <p:nvPr/>
        </p:nvSpPr>
        <p:spPr bwMode="auto">
          <a:xfrm>
            <a:off x="6167438" y="2849563"/>
            <a:ext cx="414337" cy="194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>
                <a:ea typeface="ＭＳ Ｐゴシック" panose="020B0600070205080204" pitchFamily="34" charset="-128"/>
              </a:rPr>
              <a:t>N</a:t>
            </a:r>
          </a:p>
          <a:p>
            <a:pPr algn="ctr" eaLnBrk="0" hangingPunct="0"/>
            <a:r>
              <a:rPr lang="en-US" sz="2000" b="1">
                <a:ea typeface="ＭＳ Ｐゴシック" panose="020B0600070205080204" pitchFamily="34" charset="-128"/>
              </a:rPr>
              <a:t>A</a:t>
            </a:r>
          </a:p>
          <a:p>
            <a:pPr algn="ctr" eaLnBrk="0" hangingPunct="0"/>
            <a:r>
              <a:rPr lang="en-US" sz="2000" b="1">
                <a:ea typeface="ＭＳ Ｐゴシック" panose="020B0600070205080204" pitchFamily="34" charset="-128"/>
              </a:rPr>
              <a:t>T</a:t>
            </a:r>
          </a:p>
        </p:txBody>
      </p:sp>
      <p:sp>
        <p:nvSpPr>
          <p:cNvPr id="826375" name="Text Box 7"/>
          <p:cNvSpPr txBox="1">
            <a:spLocks noChangeArrowheads="1"/>
          </p:cNvSpPr>
          <p:nvPr/>
        </p:nvSpPr>
        <p:spPr bwMode="auto">
          <a:xfrm>
            <a:off x="6858000" y="2590800"/>
            <a:ext cx="1736725" cy="10826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/>
              <a:t>INVITE</a:t>
            </a:r>
          </a:p>
          <a:p>
            <a:pPr>
              <a:lnSpc>
                <a:spcPct val="90000"/>
              </a:lnSpc>
            </a:pPr>
            <a:endParaRPr lang="en-US" sz="1800" b="1"/>
          </a:p>
          <a:p>
            <a:pPr>
              <a:lnSpc>
                <a:spcPct val="90000"/>
              </a:lnSpc>
            </a:pPr>
            <a:r>
              <a:rPr lang="en-US" sz="1800" b="1"/>
              <a:t>Send media to</a:t>
            </a:r>
            <a:br>
              <a:rPr lang="en-US" sz="1800" b="1"/>
            </a:br>
            <a:r>
              <a:rPr lang="en-US" sz="1800" b="1"/>
              <a:t>10.0.1.1:8228</a:t>
            </a:r>
          </a:p>
        </p:txBody>
      </p:sp>
      <p:sp>
        <p:nvSpPr>
          <p:cNvPr id="826376" name="Rectangle 8"/>
          <p:cNvSpPr>
            <a:spLocks noChangeArrowheads="1"/>
          </p:cNvSpPr>
          <p:nvPr/>
        </p:nvSpPr>
        <p:spPr bwMode="auto">
          <a:xfrm>
            <a:off x="914400" y="2590800"/>
            <a:ext cx="3505200" cy="609600"/>
          </a:xfrm>
          <a:prstGeom prst="rect">
            <a:avLst/>
          </a:prstGeom>
          <a:solidFill>
            <a:srgbClr val="FFFF00">
              <a:alpha val="6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sp>
        <p:nvSpPr>
          <p:cNvPr id="826377" name="Line 9"/>
          <p:cNvSpPr>
            <a:spLocks noChangeShapeType="1"/>
          </p:cNvSpPr>
          <p:nvPr/>
        </p:nvSpPr>
        <p:spPr bwMode="auto">
          <a:xfrm flipH="1">
            <a:off x="4343400" y="17526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26378" name="Text Box 10"/>
          <p:cNvSpPr txBox="1">
            <a:spLocks noChangeArrowheads="1"/>
          </p:cNvSpPr>
          <p:nvPr/>
        </p:nvSpPr>
        <p:spPr bwMode="auto">
          <a:xfrm>
            <a:off x="5937250" y="1435100"/>
            <a:ext cx="20447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/>
              <a:t>Hardest problem,</a:t>
            </a:r>
            <a:br>
              <a:rPr lang="en-US" sz="1800" b="1"/>
            </a:br>
            <a:r>
              <a:rPr lang="en-US" sz="1800" b="1"/>
              <a:t>solved by ICE</a:t>
            </a:r>
          </a:p>
        </p:txBody>
      </p:sp>
      <p:sp>
        <p:nvSpPr>
          <p:cNvPr id="826379" name="Line 11"/>
          <p:cNvSpPr>
            <a:spLocks noChangeShapeType="1"/>
          </p:cNvSpPr>
          <p:nvPr/>
        </p:nvSpPr>
        <p:spPr bwMode="auto">
          <a:xfrm flipH="1" flipV="1">
            <a:off x="4191000" y="3657600"/>
            <a:ext cx="1219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26380" name="Text Box 12"/>
          <p:cNvSpPr txBox="1">
            <a:spLocks noChangeArrowheads="1"/>
          </p:cNvSpPr>
          <p:nvPr/>
        </p:nvSpPr>
        <p:spPr bwMode="auto">
          <a:xfrm>
            <a:off x="5403850" y="5168900"/>
            <a:ext cx="16764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/>
              <a:t>Solved by SIP</a:t>
            </a:r>
            <a:br>
              <a:rPr lang="en-US" sz="1800" b="1"/>
            </a:br>
            <a:r>
              <a:rPr lang="en-US" sz="1800" b="1"/>
              <a:t>Outbound</a:t>
            </a:r>
          </a:p>
        </p:txBody>
      </p:sp>
      <p:sp>
        <p:nvSpPr>
          <p:cNvPr id="826381" name="Line 13"/>
          <p:cNvSpPr>
            <a:spLocks noChangeShapeType="1"/>
          </p:cNvSpPr>
          <p:nvPr/>
        </p:nvSpPr>
        <p:spPr bwMode="auto">
          <a:xfrm flipH="1" flipV="1">
            <a:off x="3810000" y="4419600"/>
            <a:ext cx="1143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26382" name="Text Box 14"/>
          <p:cNvSpPr txBox="1">
            <a:spLocks noChangeArrowheads="1"/>
          </p:cNvSpPr>
          <p:nvPr/>
        </p:nvSpPr>
        <p:spPr bwMode="auto">
          <a:xfrm>
            <a:off x="5022850" y="5875338"/>
            <a:ext cx="165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/>
              <a:t>Solved by rport</a:t>
            </a:r>
            <a:br>
              <a:rPr lang="en-US" sz="1600" b="1"/>
            </a:br>
            <a:r>
              <a:rPr lang="en-US" sz="1600" b="1"/>
              <a:t>(RFC 3581)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IETFs Answer: Interactive Connectivity Establishment (ICE)</a:t>
            </a:r>
          </a:p>
        </p:txBody>
      </p:sp>
      <p:sp>
        <p:nvSpPr>
          <p:cNvPr id="8294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5425" cy="4525963"/>
          </a:xfrm>
        </p:spPr>
        <p:txBody>
          <a:bodyPr/>
          <a:lstStyle/>
          <a:p>
            <a:pPr marL="381000" indent="-381000">
              <a:lnSpc>
                <a:spcPct val="85000"/>
              </a:lnSpc>
              <a:buFont typeface="Arial" panose="020B0604020202020204" pitchFamily="34" charset="0"/>
              <a:buAutoNum type="arabicPeriod"/>
            </a:pPr>
            <a:r>
              <a:rPr lang="en-US" sz="2000"/>
              <a:t>ICE makes use of Simple Traversal Underneath NAT (STUN) and Traversal Using Relay NAT (TURN)</a:t>
            </a:r>
          </a:p>
          <a:p>
            <a:pPr marL="381000" indent="-381000">
              <a:lnSpc>
                <a:spcPct val="85000"/>
              </a:lnSpc>
              <a:buFont typeface="Arial" panose="020B0604020202020204" pitchFamily="34" charset="0"/>
              <a:buAutoNum type="arabicPeriod"/>
            </a:pPr>
            <a:r>
              <a:rPr lang="en-US" sz="2000"/>
              <a:t>ICE is a form of p2p NAT traversal</a:t>
            </a:r>
          </a:p>
          <a:p>
            <a:pPr marL="381000" indent="-381000">
              <a:lnSpc>
                <a:spcPct val="85000"/>
              </a:lnSpc>
              <a:buFont typeface="Arial" panose="020B0604020202020204" pitchFamily="34" charset="0"/>
              <a:buAutoNum type="arabicPeriod"/>
            </a:pPr>
            <a:r>
              <a:rPr lang="en-US" sz="2000"/>
              <a:t>ICE only requires a network to provide STUN and TURN servers</a:t>
            </a:r>
          </a:p>
          <a:p>
            <a:pPr marL="381000" indent="-381000">
              <a:lnSpc>
                <a:spcPct val="85000"/>
              </a:lnSpc>
              <a:buFont typeface="Arial" panose="020B0604020202020204" pitchFamily="34" charset="0"/>
              <a:buAutoNum type="arabicPeriod"/>
            </a:pPr>
            <a:r>
              <a:rPr lang="en-US" sz="2000"/>
              <a:t>ICE allows for media to flow even in very challenging network conditions</a:t>
            </a:r>
          </a:p>
          <a:p>
            <a:pPr marL="381000" indent="-381000">
              <a:lnSpc>
                <a:spcPct val="85000"/>
              </a:lnSpc>
              <a:buFont typeface="Arial" panose="020B0604020202020204" pitchFamily="34" charset="0"/>
              <a:buAutoNum type="arabicPeriod"/>
            </a:pPr>
            <a:r>
              <a:rPr lang="en-US" sz="2000"/>
              <a:t>ICE can make sure the phone doesn’t ring unless media connectivity exists</a:t>
            </a:r>
          </a:p>
        </p:txBody>
      </p:sp>
      <p:sp>
        <p:nvSpPr>
          <p:cNvPr id="82944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51375" y="1600200"/>
            <a:ext cx="4035425" cy="4525963"/>
          </a:xfrm>
        </p:spPr>
        <p:txBody>
          <a:bodyPr/>
          <a:lstStyle/>
          <a:p>
            <a:pPr marL="304800" indent="-304800">
              <a:lnSpc>
                <a:spcPct val="85000"/>
              </a:lnSpc>
              <a:buFont typeface="Arial" panose="020B0604020202020204" pitchFamily="34" charset="0"/>
              <a:buAutoNum type="arabicPeriod" startAt="6"/>
            </a:pPr>
            <a:r>
              <a:rPr lang="en-US" sz="2000"/>
              <a:t>ICE dynamically discovers the shortest path for media to travel between endpoints</a:t>
            </a:r>
          </a:p>
          <a:p>
            <a:pPr marL="304800" indent="-304800">
              <a:lnSpc>
                <a:spcPct val="85000"/>
              </a:lnSpc>
              <a:buFont typeface="Arial" panose="020B0604020202020204" pitchFamily="34" charset="0"/>
              <a:buAutoNum type="arabicPeriod" startAt="6"/>
            </a:pPr>
            <a:r>
              <a:rPr lang="en-US" sz="2000"/>
              <a:t>ICE has a side effect of eliminating a key DoS attack on SIP (Voice Hammer)</a:t>
            </a:r>
          </a:p>
          <a:p>
            <a:pPr marL="304800" indent="-304800">
              <a:lnSpc>
                <a:spcPct val="85000"/>
              </a:lnSpc>
              <a:buFont typeface="Arial" panose="020B0604020202020204" pitchFamily="34" charset="0"/>
              <a:buAutoNum type="arabicPeriod" startAt="6"/>
            </a:pPr>
            <a:r>
              <a:rPr lang="en-US" sz="2000"/>
              <a:t>ICE works through nearly any type of NAT and firewall</a:t>
            </a:r>
          </a:p>
          <a:p>
            <a:pPr marL="304800" indent="-304800">
              <a:lnSpc>
                <a:spcPct val="85000"/>
              </a:lnSpc>
              <a:buFont typeface="Arial" panose="020B0604020202020204" pitchFamily="34" charset="0"/>
              <a:buAutoNum type="arabicPeriod" startAt="6"/>
            </a:pPr>
            <a:r>
              <a:rPr lang="en-US" sz="2000"/>
              <a:t>ICE does not require the endpoint to discover the NATs, their type, or their presence</a:t>
            </a:r>
          </a:p>
          <a:p>
            <a:pPr marL="304800" indent="-304800">
              <a:lnSpc>
                <a:spcPct val="85000"/>
              </a:lnSpc>
              <a:buFont typeface="Arial" panose="020B0604020202020204" pitchFamily="34" charset="0"/>
              <a:buAutoNum type="arabicPeriod" startAt="6"/>
            </a:pPr>
            <a:r>
              <a:rPr lang="en-US" sz="2000"/>
              <a:t> ICE only uses relays in the worst case – when BOTH sides are behind symmetric NAT</a:t>
            </a:r>
          </a:p>
        </p:txBody>
      </p:sp>
      <p:sp>
        <p:nvSpPr>
          <p:cNvPr id="829446" name="Text Box 6"/>
          <p:cNvSpPr txBox="1">
            <a:spLocks noChangeArrowheads="1"/>
          </p:cNvSpPr>
          <p:nvPr/>
        </p:nvSpPr>
        <p:spPr bwMode="auto">
          <a:xfrm>
            <a:off x="2954338" y="5715000"/>
            <a:ext cx="32353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000" b="1"/>
              <a:t>Top 10 ICE Facts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6575" y="463550"/>
            <a:ext cx="8226425" cy="533400"/>
          </a:xfrm>
        </p:spPr>
        <p:txBody>
          <a:bodyPr/>
          <a:lstStyle/>
          <a:p>
            <a:r>
              <a:rPr lang="en-US"/>
              <a:t>The ICE 9-Step Program to Recovery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384300"/>
            <a:ext cx="8226425" cy="5029200"/>
          </a:xfrm>
          <a:ln/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800"/>
              <a:t>Step 1: Allocation</a:t>
            </a:r>
          </a:p>
          <a:p>
            <a:pPr>
              <a:spcBef>
                <a:spcPct val="30000"/>
              </a:spcBef>
            </a:pPr>
            <a:r>
              <a:rPr lang="en-US" sz="2800"/>
              <a:t>Step 2: Prioritization</a:t>
            </a:r>
          </a:p>
          <a:p>
            <a:pPr>
              <a:spcBef>
                <a:spcPct val="30000"/>
              </a:spcBef>
            </a:pPr>
            <a:r>
              <a:rPr lang="en-US" sz="2800"/>
              <a:t>Step 3: Initiation</a:t>
            </a:r>
          </a:p>
          <a:p>
            <a:pPr>
              <a:spcBef>
                <a:spcPct val="30000"/>
              </a:spcBef>
            </a:pPr>
            <a:r>
              <a:rPr lang="en-US" sz="2800"/>
              <a:t>Step 4: Allocation</a:t>
            </a:r>
          </a:p>
          <a:p>
            <a:pPr>
              <a:spcBef>
                <a:spcPct val="30000"/>
              </a:spcBef>
            </a:pPr>
            <a:r>
              <a:rPr lang="en-US" sz="2800"/>
              <a:t>Step 5: Information</a:t>
            </a:r>
          </a:p>
          <a:p>
            <a:pPr>
              <a:spcBef>
                <a:spcPct val="30000"/>
              </a:spcBef>
            </a:pPr>
            <a:r>
              <a:rPr lang="en-US" sz="2800"/>
              <a:t>Step 6: Verification</a:t>
            </a:r>
          </a:p>
          <a:p>
            <a:pPr>
              <a:spcBef>
                <a:spcPct val="30000"/>
              </a:spcBef>
            </a:pPr>
            <a:r>
              <a:rPr lang="en-US" sz="2800"/>
              <a:t>Step 7: Coordination</a:t>
            </a:r>
          </a:p>
          <a:p>
            <a:pPr>
              <a:spcBef>
                <a:spcPct val="30000"/>
              </a:spcBef>
            </a:pPr>
            <a:r>
              <a:rPr lang="en-US" sz="2800"/>
              <a:t>Step 8: Communication</a:t>
            </a:r>
          </a:p>
          <a:p>
            <a:pPr>
              <a:spcBef>
                <a:spcPct val="30000"/>
              </a:spcBef>
            </a:pPr>
            <a:r>
              <a:rPr lang="en-US" sz="2800"/>
              <a:t>Step 9: Confirmation</a:t>
            </a: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457200"/>
            <a:ext cx="8226425" cy="533400"/>
          </a:xfrm>
        </p:spPr>
        <p:txBody>
          <a:bodyPr/>
          <a:lstStyle/>
          <a:p>
            <a:r>
              <a:rPr lang="en-US"/>
              <a:t>ICE Step 1: Allocation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371600"/>
            <a:ext cx="4037013" cy="5029200"/>
          </a:xfrm>
        </p:spPr>
        <p:txBody>
          <a:bodyPr/>
          <a:lstStyle/>
          <a:p>
            <a:r>
              <a:rPr lang="en-US" sz="2800"/>
              <a:t>Before Making a Call, the Client Gathers </a:t>
            </a:r>
            <a:r>
              <a:rPr lang="en-US" sz="2800" u="sng"/>
              <a:t>Candidates</a:t>
            </a:r>
          </a:p>
          <a:p>
            <a:r>
              <a:rPr lang="en-US" sz="2800"/>
              <a:t>Each candidate is a potential address for receiving media</a:t>
            </a:r>
          </a:p>
          <a:p>
            <a:r>
              <a:rPr lang="en-US" sz="2800"/>
              <a:t>Three different types of candidates</a:t>
            </a:r>
          </a:p>
          <a:p>
            <a:pPr lvl="1"/>
            <a:r>
              <a:rPr lang="en-US" sz="2400"/>
              <a:t> Host Candidates </a:t>
            </a:r>
          </a:p>
          <a:p>
            <a:pPr lvl="1"/>
            <a:r>
              <a:rPr lang="en-US" sz="2400"/>
              <a:t> Server Reflexive Candidates</a:t>
            </a:r>
          </a:p>
          <a:p>
            <a:pPr lvl="1"/>
            <a:r>
              <a:rPr lang="en-US" sz="2400"/>
              <a:t> Relayed Candidates</a:t>
            </a:r>
          </a:p>
        </p:txBody>
      </p:sp>
      <p:pic>
        <p:nvPicPr>
          <p:cNvPr id="833557" name="Picture 21" descr="V400_op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410200"/>
            <a:ext cx="393700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3558" name="Cloud"/>
          <p:cNvSpPr>
            <a:spLocks noChangeAspect="1" noEditPoints="1" noChangeArrowheads="1"/>
          </p:cNvSpPr>
          <p:nvPr/>
        </p:nvSpPr>
        <p:spPr bwMode="auto">
          <a:xfrm flipH="1">
            <a:off x="5105400" y="3429000"/>
            <a:ext cx="2743200" cy="18303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DDDDDD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sz="3000" b="1"/>
          </a:p>
        </p:txBody>
      </p:sp>
      <p:sp>
        <p:nvSpPr>
          <p:cNvPr id="833559" name="Rectangle 23"/>
          <p:cNvSpPr>
            <a:spLocks noChangeArrowheads="1"/>
          </p:cNvSpPr>
          <p:nvPr/>
        </p:nvSpPr>
        <p:spPr bwMode="auto">
          <a:xfrm>
            <a:off x="6248400" y="1905000"/>
            <a:ext cx="685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/>
              <a:t>Relay</a:t>
            </a:r>
          </a:p>
        </p:txBody>
      </p:sp>
      <p:sp>
        <p:nvSpPr>
          <p:cNvPr id="833562" name="Text Box 26"/>
          <p:cNvSpPr txBox="1">
            <a:spLocks noChangeArrowheads="1"/>
          </p:cNvSpPr>
          <p:nvPr/>
        </p:nvSpPr>
        <p:spPr bwMode="auto">
          <a:xfrm>
            <a:off x="4078288" y="5410200"/>
            <a:ext cx="14763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b="1"/>
              <a:t>Host</a:t>
            </a:r>
          </a:p>
          <a:p>
            <a:pPr>
              <a:lnSpc>
                <a:spcPct val="90000"/>
              </a:lnSpc>
            </a:pPr>
            <a:r>
              <a:rPr lang="en-US" sz="1200" b="1"/>
              <a:t>Candidates reside</a:t>
            </a:r>
            <a:br>
              <a:rPr lang="en-US" sz="1200" b="1"/>
            </a:br>
            <a:r>
              <a:rPr lang="en-US" sz="1200" b="1"/>
              <a:t>on the agent itself</a:t>
            </a:r>
          </a:p>
        </p:txBody>
      </p:sp>
      <p:sp>
        <p:nvSpPr>
          <p:cNvPr id="833563" name="Text Box 27"/>
          <p:cNvSpPr txBox="1">
            <a:spLocks noChangeArrowheads="1"/>
          </p:cNvSpPr>
          <p:nvPr/>
        </p:nvSpPr>
        <p:spPr bwMode="auto">
          <a:xfrm>
            <a:off x="7010400" y="3057525"/>
            <a:ext cx="19050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b="1"/>
              <a:t>Server Reflexive candidates</a:t>
            </a:r>
          </a:p>
          <a:p>
            <a:pPr>
              <a:lnSpc>
                <a:spcPct val="90000"/>
              </a:lnSpc>
            </a:pPr>
            <a:r>
              <a:rPr lang="en-US" sz="1200" b="1"/>
              <a:t>are addresses residing on a NAT</a:t>
            </a:r>
          </a:p>
        </p:txBody>
      </p:sp>
      <p:sp>
        <p:nvSpPr>
          <p:cNvPr id="833565" name="Rectangle 29"/>
          <p:cNvSpPr>
            <a:spLocks noChangeArrowheads="1"/>
          </p:cNvSpPr>
          <p:nvPr/>
        </p:nvSpPr>
        <p:spPr bwMode="auto">
          <a:xfrm>
            <a:off x="6248400" y="3886200"/>
            <a:ext cx="685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/>
              <a:t>NAT</a:t>
            </a:r>
          </a:p>
        </p:txBody>
      </p:sp>
      <p:sp>
        <p:nvSpPr>
          <p:cNvPr id="833566" name="Rectangle 30"/>
          <p:cNvSpPr>
            <a:spLocks noChangeArrowheads="1"/>
          </p:cNvSpPr>
          <p:nvPr/>
        </p:nvSpPr>
        <p:spPr bwMode="auto">
          <a:xfrm>
            <a:off x="6248400" y="4419600"/>
            <a:ext cx="685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/>
              <a:t>NAT</a:t>
            </a:r>
          </a:p>
        </p:txBody>
      </p:sp>
      <p:sp>
        <p:nvSpPr>
          <p:cNvPr id="833567" name="Oval 31"/>
          <p:cNvSpPr>
            <a:spLocks noChangeArrowheads="1"/>
          </p:cNvSpPr>
          <p:nvPr/>
        </p:nvSpPr>
        <p:spPr bwMode="auto">
          <a:xfrm>
            <a:off x="6324600" y="5486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sp>
        <p:nvSpPr>
          <p:cNvPr id="833568" name="Line 32"/>
          <p:cNvSpPr>
            <a:spLocks noChangeShapeType="1"/>
          </p:cNvSpPr>
          <p:nvPr/>
        </p:nvSpPr>
        <p:spPr bwMode="auto">
          <a:xfrm flipV="1">
            <a:off x="5562600" y="5638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33569" name="Oval 33"/>
          <p:cNvSpPr>
            <a:spLocks noChangeArrowheads="1"/>
          </p:cNvSpPr>
          <p:nvPr/>
        </p:nvSpPr>
        <p:spPr bwMode="auto">
          <a:xfrm>
            <a:off x="6477000" y="38100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sp>
        <p:nvSpPr>
          <p:cNvPr id="833570" name="Line 34"/>
          <p:cNvSpPr>
            <a:spLocks noChangeShapeType="1"/>
          </p:cNvSpPr>
          <p:nvPr/>
        </p:nvSpPr>
        <p:spPr bwMode="auto">
          <a:xfrm flipH="1">
            <a:off x="6629400" y="3429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33571" name="Oval 35"/>
          <p:cNvSpPr>
            <a:spLocks noChangeArrowheads="1"/>
          </p:cNvSpPr>
          <p:nvPr/>
        </p:nvSpPr>
        <p:spPr bwMode="auto">
          <a:xfrm>
            <a:off x="6553200" y="1752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sp>
        <p:nvSpPr>
          <p:cNvPr id="833572" name="Text Box 36"/>
          <p:cNvSpPr txBox="1">
            <a:spLocks noChangeArrowheads="1"/>
          </p:cNvSpPr>
          <p:nvPr/>
        </p:nvSpPr>
        <p:spPr bwMode="auto">
          <a:xfrm>
            <a:off x="7010400" y="1524000"/>
            <a:ext cx="19050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b="1"/>
              <a:t>Relayed candidates reside on a host acting</a:t>
            </a:r>
            <a:br>
              <a:rPr lang="en-US" sz="1200" b="1"/>
            </a:br>
            <a:r>
              <a:rPr lang="en-US" sz="1200" b="1"/>
              <a:t>as a relay towards the</a:t>
            </a:r>
            <a:br>
              <a:rPr lang="en-US" sz="1200" b="1"/>
            </a:br>
            <a:r>
              <a:rPr lang="en-US" sz="1200" b="1"/>
              <a:t>agent</a:t>
            </a:r>
          </a:p>
        </p:txBody>
      </p:sp>
      <p:sp>
        <p:nvSpPr>
          <p:cNvPr id="833573" name="Line 37"/>
          <p:cNvSpPr>
            <a:spLocks noChangeShapeType="1"/>
          </p:cNvSpPr>
          <p:nvPr/>
        </p:nvSpPr>
        <p:spPr bwMode="auto">
          <a:xfrm flipH="1">
            <a:off x="6705600" y="1676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457200"/>
            <a:ext cx="8226425" cy="533400"/>
          </a:xfrm>
        </p:spPr>
        <p:txBody>
          <a:bodyPr/>
          <a:lstStyle/>
          <a:p>
            <a:r>
              <a:rPr lang="en-US"/>
              <a:t>Using STUN to Obtain Candidates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371600"/>
            <a:ext cx="4514850" cy="50292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sz="2400"/>
              <a:t>Server reflexive and relayed candidates are learned by talking to a STUN server using the Relay Usage</a:t>
            </a:r>
          </a:p>
          <a:p>
            <a:pPr>
              <a:spcBef>
                <a:spcPct val="10000"/>
              </a:spcBef>
            </a:pPr>
            <a:r>
              <a:rPr lang="en-US" sz="2400"/>
              <a:t>Client sends query to STUN relay server</a:t>
            </a:r>
          </a:p>
          <a:p>
            <a:pPr>
              <a:spcBef>
                <a:spcPct val="10000"/>
              </a:spcBef>
            </a:pPr>
            <a:r>
              <a:rPr lang="en-US" sz="2400"/>
              <a:t>Query passes through NAT, creates bindings</a:t>
            </a:r>
          </a:p>
          <a:p>
            <a:pPr>
              <a:spcBef>
                <a:spcPct val="10000"/>
              </a:spcBef>
            </a:pPr>
            <a:r>
              <a:rPr lang="en-US" sz="2400"/>
              <a:t>STUN relay server allocates a relayed address and also reports back source address of request to client</a:t>
            </a:r>
          </a:p>
          <a:p>
            <a:pPr lvl="1">
              <a:spcBef>
                <a:spcPct val="10000"/>
              </a:spcBef>
            </a:pPr>
            <a:r>
              <a:rPr lang="en-US" sz="2000"/>
              <a:t> This will be the server reflexive address</a:t>
            </a:r>
          </a:p>
          <a:p>
            <a:pPr lvl="1"/>
            <a:endParaRPr lang="en-US" sz="2000"/>
          </a:p>
        </p:txBody>
      </p:sp>
      <p:pic>
        <p:nvPicPr>
          <p:cNvPr id="843787" name="Picture 11" descr="V400_op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410200"/>
            <a:ext cx="393700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3788" name="Cloud"/>
          <p:cNvSpPr>
            <a:spLocks noChangeAspect="1" noEditPoints="1" noChangeArrowheads="1"/>
          </p:cNvSpPr>
          <p:nvPr/>
        </p:nvSpPr>
        <p:spPr bwMode="auto">
          <a:xfrm flipH="1">
            <a:off x="5105400" y="3429000"/>
            <a:ext cx="2743200" cy="18303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DDDDDD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sz="3000" b="1"/>
          </a:p>
        </p:txBody>
      </p:sp>
      <p:sp>
        <p:nvSpPr>
          <p:cNvPr id="843789" name="Rectangle 13"/>
          <p:cNvSpPr>
            <a:spLocks noChangeArrowheads="1"/>
          </p:cNvSpPr>
          <p:nvPr/>
        </p:nvSpPr>
        <p:spPr bwMode="auto">
          <a:xfrm>
            <a:off x="6248400" y="1905000"/>
            <a:ext cx="685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/>
              <a:t>STUN</a:t>
            </a:r>
          </a:p>
          <a:p>
            <a:pPr algn="ctr">
              <a:lnSpc>
                <a:spcPct val="90000"/>
              </a:lnSpc>
            </a:pPr>
            <a:r>
              <a:rPr lang="en-US" sz="1600" b="1"/>
              <a:t>Server</a:t>
            </a:r>
          </a:p>
        </p:txBody>
      </p:sp>
      <p:sp>
        <p:nvSpPr>
          <p:cNvPr id="843791" name="Text Box 15"/>
          <p:cNvSpPr txBox="1">
            <a:spLocks noChangeArrowheads="1"/>
          </p:cNvSpPr>
          <p:nvPr/>
        </p:nvSpPr>
        <p:spPr bwMode="auto">
          <a:xfrm>
            <a:off x="7086600" y="3810000"/>
            <a:ext cx="1905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b="1"/>
              <a:t>1.2.3.4:1000</a:t>
            </a:r>
          </a:p>
        </p:txBody>
      </p:sp>
      <p:sp>
        <p:nvSpPr>
          <p:cNvPr id="843792" name="Rectangle 16"/>
          <p:cNvSpPr>
            <a:spLocks noChangeArrowheads="1"/>
          </p:cNvSpPr>
          <p:nvPr/>
        </p:nvSpPr>
        <p:spPr bwMode="auto">
          <a:xfrm>
            <a:off x="6248400" y="3886200"/>
            <a:ext cx="685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/>
              <a:t>NAT</a:t>
            </a:r>
          </a:p>
        </p:txBody>
      </p:sp>
      <p:sp>
        <p:nvSpPr>
          <p:cNvPr id="843793" name="Rectangle 17"/>
          <p:cNvSpPr>
            <a:spLocks noChangeArrowheads="1"/>
          </p:cNvSpPr>
          <p:nvPr/>
        </p:nvSpPr>
        <p:spPr bwMode="auto">
          <a:xfrm>
            <a:off x="6248400" y="4419600"/>
            <a:ext cx="685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/>
              <a:t>NAT</a:t>
            </a:r>
          </a:p>
        </p:txBody>
      </p:sp>
      <p:sp>
        <p:nvSpPr>
          <p:cNvPr id="843794" name="Oval 18"/>
          <p:cNvSpPr>
            <a:spLocks noChangeArrowheads="1"/>
          </p:cNvSpPr>
          <p:nvPr/>
        </p:nvSpPr>
        <p:spPr bwMode="auto">
          <a:xfrm>
            <a:off x="6324600" y="5486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sp>
        <p:nvSpPr>
          <p:cNvPr id="843796" name="Oval 20"/>
          <p:cNvSpPr>
            <a:spLocks noChangeArrowheads="1"/>
          </p:cNvSpPr>
          <p:nvPr/>
        </p:nvSpPr>
        <p:spPr bwMode="auto">
          <a:xfrm>
            <a:off x="6477000" y="38100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sp>
        <p:nvSpPr>
          <p:cNvPr id="843797" name="Line 21"/>
          <p:cNvSpPr>
            <a:spLocks noChangeShapeType="1"/>
          </p:cNvSpPr>
          <p:nvPr/>
        </p:nvSpPr>
        <p:spPr bwMode="auto">
          <a:xfrm flipH="1" flipV="1">
            <a:off x="6629400" y="37338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43798" name="Oval 22"/>
          <p:cNvSpPr>
            <a:spLocks noChangeArrowheads="1"/>
          </p:cNvSpPr>
          <p:nvPr/>
        </p:nvSpPr>
        <p:spPr bwMode="auto">
          <a:xfrm>
            <a:off x="6553200" y="1752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sp>
        <p:nvSpPr>
          <p:cNvPr id="843799" name="Text Box 23"/>
          <p:cNvSpPr txBox="1">
            <a:spLocks noChangeArrowheads="1"/>
          </p:cNvSpPr>
          <p:nvPr/>
        </p:nvSpPr>
        <p:spPr bwMode="auto">
          <a:xfrm>
            <a:off x="7010400" y="1524000"/>
            <a:ext cx="1905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b="1"/>
              <a:t>12.13.14.15:8200</a:t>
            </a:r>
          </a:p>
        </p:txBody>
      </p:sp>
      <p:sp>
        <p:nvSpPr>
          <p:cNvPr id="843800" name="Line 24"/>
          <p:cNvSpPr>
            <a:spLocks noChangeShapeType="1"/>
          </p:cNvSpPr>
          <p:nvPr/>
        </p:nvSpPr>
        <p:spPr bwMode="auto">
          <a:xfrm flipH="1">
            <a:off x="6705600" y="1676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43801" name="Line 25"/>
          <p:cNvSpPr>
            <a:spLocks noChangeShapeType="1"/>
          </p:cNvSpPr>
          <p:nvPr/>
        </p:nvSpPr>
        <p:spPr bwMode="auto">
          <a:xfrm flipV="1">
            <a:off x="6477000" y="26670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43802" name="Line 26"/>
          <p:cNvSpPr>
            <a:spLocks noChangeShapeType="1"/>
          </p:cNvSpPr>
          <p:nvPr/>
        </p:nvSpPr>
        <p:spPr bwMode="auto">
          <a:xfrm>
            <a:off x="6629400" y="26670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43803" name="Line 27"/>
          <p:cNvSpPr>
            <a:spLocks noChangeShapeType="1"/>
          </p:cNvSpPr>
          <p:nvPr/>
        </p:nvSpPr>
        <p:spPr bwMode="auto">
          <a:xfrm flipV="1">
            <a:off x="5562600" y="5638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43804" name="Text Box 28"/>
          <p:cNvSpPr txBox="1">
            <a:spLocks noChangeArrowheads="1"/>
          </p:cNvSpPr>
          <p:nvPr/>
        </p:nvSpPr>
        <p:spPr bwMode="auto">
          <a:xfrm>
            <a:off x="4953000" y="5791200"/>
            <a:ext cx="1905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b="1"/>
              <a:t>10.0.1.1:500</a:t>
            </a:r>
          </a:p>
        </p:txBody>
      </p:sp>
      <p:sp>
        <p:nvSpPr>
          <p:cNvPr id="843805" name="Text Box 29"/>
          <p:cNvSpPr txBox="1">
            <a:spLocks noChangeArrowheads="1"/>
          </p:cNvSpPr>
          <p:nvPr/>
        </p:nvSpPr>
        <p:spPr bwMode="auto">
          <a:xfrm>
            <a:off x="5486400" y="2743200"/>
            <a:ext cx="873125" cy="4762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/>
              <a:t>Allocate</a:t>
            </a:r>
          </a:p>
          <a:p>
            <a:pPr>
              <a:lnSpc>
                <a:spcPct val="90000"/>
              </a:lnSpc>
            </a:pPr>
            <a:r>
              <a:rPr lang="en-US" sz="1400" b="1"/>
              <a:t>Request</a:t>
            </a:r>
          </a:p>
        </p:txBody>
      </p:sp>
      <p:sp>
        <p:nvSpPr>
          <p:cNvPr id="843806" name="Text Box 30"/>
          <p:cNvSpPr txBox="1">
            <a:spLocks noChangeArrowheads="1"/>
          </p:cNvSpPr>
          <p:nvPr/>
        </p:nvSpPr>
        <p:spPr bwMode="auto">
          <a:xfrm>
            <a:off x="6705600" y="2743200"/>
            <a:ext cx="2286000" cy="8604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/>
              <a:t>Allocate</a:t>
            </a:r>
          </a:p>
          <a:p>
            <a:pPr>
              <a:lnSpc>
                <a:spcPct val="90000"/>
              </a:lnSpc>
            </a:pPr>
            <a:r>
              <a:rPr lang="en-US" sz="1400" b="1"/>
              <a:t>Response</a:t>
            </a:r>
            <a:br>
              <a:rPr lang="en-US" sz="1400" b="1"/>
            </a:br>
            <a:r>
              <a:rPr lang="en-US" sz="1400" b="1"/>
              <a:t>reflexive=1.2.3.4:1000</a:t>
            </a:r>
            <a:br>
              <a:rPr lang="en-US" sz="1400" b="1"/>
            </a:br>
            <a:r>
              <a:rPr lang="en-US" sz="1400" b="1"/>
              <a:t>relayed=12.13.14.15:8200</a:t>
            </a: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ICE Step 2: Prioritization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229600" cy="2895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Type-Preference: Preference for type (host, server reflexive, relayed)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Usually 0 for relayed, 126 for host</a:t>
            </a:r>
          </a:p>
          <a:p>
            <a:pPr>
              <a:lnSpc>
                <a:spcPct val="80000"/>
              </a:lnSpc>
            </a:pPr>
            <a:r>
              <a:rPr lang="en-US" sz="2000"/>
              <a:t>Local Preference: Amongst candidates of same type, preference for them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If host is multihomed, preference by interface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If host has multiple STUN servers, preference for that server</a:t>
            </a:r>
          </a:p>
          <a:p>
            <a:pPr>
              <a:lnSpc>
                <a:spcPct val="80000"/>
              </a:lnSpc>
            </a:pPr>
            <a:r>
              <a:rPr lang="en-US" sz="2000"/>
              <a:t>Component ID as described previously</a:t>
            </a:r>
          </a:p>
          <a:p>
            <a:pPr>
              <a:lnSpc>
                <a:spcPct val="80000"/>
              </a:lnSpc>
            </a:pPr>
            <a:r>
              <a:rPr lang="en-US" sz="2000"/>
              <a:t>This algorithm is only SHOULD strength</a:t>
            </a:r>
          </a:p>
        </p:txBody>
      </p:sp>
      <p:sp>
        <p:nvSpPr>
          <p:cNvPr id="889860" name="Rectangle 4"/>
          <p:cNvSpPr>
            <a:spLocks noChangeArrowheads="1"/>
          </p:cNvSpPr>
          <p:nvPr/>
        </p:nvSpPr>
        <p:spPr bwMode="auto">
          <a:xfrm>
            <a:off x="1905000" y="1616075"/>
            <a:ext cx="5353050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pPr eaLnBrk="0" hangingPunct="0"/>
            <a:r>
              <a:rPr lang="en-US">
                <a:latin typeface="Courier New" panose="02070309020205020404" pitchFamily="49" charset="0"/>
              </a:rPr>
              <a:t>priority = (2^24)*(type preference)</a:t>
            </a:r>
          </a:p>
          <a:p>
            <a:pPr eaLnBrk="0" hangingPunct="0"/>
            <a:r>
              <a:rPr lang="en-US">
                <a:latin typeface="Courier New" panose="02070309020205020404" pitchFamily="49" charset="0"/>
              </a:rPr>
              <a:t>          +(2^8)*(local preference)</a:t>
            </a:r>
          </a:p>
          <a:p>
            <a:pPr eaLnBrk="0" hangingPunct="0"/>
            <a:r>
              <a:rPr lang="en-US">
                <a:latin typeface="Courier New" panose="02070309020205020404" pitchFamily="49" charset="0"/>
              </a:rPr>
              <a:t>          +(2^0)*(256 - component ID) </a:t>
            </a:r>
          </a:p>
        </p:txBody>
      </p:sp>
      <p:sp>
        <p:nvSpPr>
          <p:cNvPr id="889863" name="Rectangle 7"/>
          <p:cNvSpPr>
            <a:spLocks noChangeArrowheads="1"/>
          </p:cNvSpPr>
          <p:nvPr/>
        </p:nvSpPr>
        <p:spPr bwMode="auto">
          <a:xfrm>
            <a:off x="2590800" y="2895600"/>
            <a:ext cx="35052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pPr algn="ctr"/>
            <a:r>
              <a:rPr lang="en-US"/>
              <a:t>Local Preference</a:t>
            </a:r>
          </a:p>
        </p:txBody>
      </p:sp>
      <p:sp>
        <p:nvSpPr>
          <p:cNvPr id="889864" name="Rectangle 8"/>
          <p:cNvSpPr>
            <a:spLocks noChangeArrowheads="1"/>
          </p:cNvSpPr>
          <p:nvPr/>
        </p:nvSpPr>
        <p:spPr bwMode="auto">
          <a:xfrm>
            <a:off x="6096000" y="2895600"/>
            <a:ext cx="17526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pPr algn="ctr"/>
            <a:r>
              <a:rPr lang="en-US"/>
              <a:t>Component ID</a:t>
            </a:r>
          </a:p>
        </p:txBody>
      </p:sp>
      <p:sp>
        <p:nvSpPr>
          <p:cNvPr id="889866" name="Rectangle 10"/>
          <p:cNvSpPr>
            <a:spLocks noChangeArrowheads="1"/>
          </p:cNvSpPr>
          <p:nvPr/>
        </p:nvSpPr>
        <p:spPr bwMode="auto">
          <a:xfrm>
            <a:off x="838200" y="2895600"/>
            <a:ext cx="17526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pPr algn="ctr"/>
            <a:r>
              <a:rPr lang="en-US"/>
              <a:t>Type Preference</a:t>
            </a:r>
          </a:p>
        </p:txBody>
      </p:sp>
      <p:sp>
        <p:nvSpPr>
          <p:cNvPr id="889868" name="Text Box 12"/>
          <p:cNvSpPr txBox="1">
            <a:spLocks noChangeArrowheads="1"/>
          </p:cNvSpPr>
          <p:nvPr/>
        </p:nvSpPr>
        <p:spPr bwMode="auto">
          <a:xfrm>
            <a:off x="8153400" y="2895600"/>
            <a:ext cx="8382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/>
          <a:p>
            <a:r>
              <a:rPr lang="en-US"/>
              <a:t>32 bits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124" tIns="41061" rIns="82124" bIns="41061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124" tIns="41061" rIns="82124" bIns="41061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</TotalTime>
  <Pages>28</Pages>
  <Words>2087</Words>
  <Application>Microsoft Office PowerPoint</Application>
  <PresentationFormat>On-screen Show (4:3)</PresentationFormat>
  <Paragraphs>453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ＭＳ Ｐゴシック</vt:lpstr>
      <vt:lpstr>Times New Roman</vt:lpstr>
      <vt:lpstr>Courier New</vt:lpstr>
      <vt:lpstr>Default Design</vt:lpstr>
      <vt:lpstr>Interactive Connectivity Establishment: ICE </vt:lpstr>
      <vt:lpstr>What is NAT?</vt:lpstr>
      <vt:lpstr>Why is this bad for SIP?</vt:lpstr>
      <vt:lpstr>Why is this bad for SIP?</vt:lpstr>
      <vt:lpstr>IETFs Answer: Interactive Connectivity Establishment (ICE)</vt:lpstr>
      <vt:lpstr>The ICE 9-Step Program to Recovery</vt:lpstr>
      <vt:lpstr>ICE Step 1: Allocation</vt:lpstr>
      <vt:lpstr>Using STUN to Obtain Candidates</vt:lpstr>
      <vt:lpstr>ICE Step 2: Prioritization</vt:lpstr>
      <vt:lpstr>Visualization: Priority Space</vt:lpstr>
      <vt:lpstr>Encoding the Offer</vt:lpstr>
      <vt:lpstr>Encoding the Offer</vt:lpstr>
      <vt:lpstr>Encoding the Offer</vt:lpstr>
      <vt:lpstr>Encoding the Offer</vt:lpstr>
      <vt:lpstr>Encoding the Offer</vt:lpstr>
      <vt:lpstr>Encoding the Offer</vt:lpstr>
      <vt:lpstr>Encoding the Offer</vt:lpstr>
      <vt:lpstr>Encoding the Offer</vt:lpstr>
      <vt:lpstr>ICE Step 3: Initiation</vt:lpstr>
      <vt:lpstr>ICE Step 4: Allocation</vt:lpstr>
      <vt:lpstr>ICE Step 5: Information</vt:lpstr>
      <vt:lpstr>ICE Step 6: Verification</vt:lpstr>
      <vt:lpstr>Pairing up Candidates</vt:lpstr>
      <vt:lpstr>Peer Reflexive Candidates</vt:lpstr>
      <vt:lpstr>ICE Step 7: Coordination </vt:lpstr>
      <vt:lpstr>Agent Roles</vt:lpstr>
      <vt:lpstr>Why not just use the first pair?</vt:lpstr>
      <vt:lpstr>Signaling Completion</vt:lpstr>
      <vt:lpstr>ICE Step 8: Communication</vt:lpstr>
      <vt:lpstr>ICE Step 9: Confirmation</vt:lpstr>
      <vt:lpstr>Questions?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Connectivity Establishment: ICE</dc:title>
  <dc:subject>Guide for Creating Powerpoint Presentations</dc:subject>
  <dc:creator>Jonathan Rosenberg</dc:creator>
  <cp:keywords/>
  <dc:description/>
  <cp:lastModifiedBy>Jonathan Rosenberg</cp:lastModifiedBy>
  <cp:revision>54</cp:revision>
  <cp:lastPrinted>1999-01-27T00:54:54Z</cp:lastPrinted>
  <dcterms:created xsi:type="dcterms:W3CDTF">2006-09-26T19:16:19Z</dcterms:created>
  <dcterms:modified xsi:type="dcterms:W3CDTF">2013-12-14T17:40:16Z</dcterms:modified>
</cp:coreProperties>
</file>