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1"/>
  </p:notesMasterIdLst>
  <p:handoutMasterIdLst>
    <p:handoutMasterId r:id="rId32"/>
  </p:handoutMasterIdLst>
  <p:sldIdLst>
    <p:sldId id="413" r:id="rId2"/>
    <p:sldId id="527" r:id="rId3"/>
    <p:sldId id="528" r:id="rId4"/>
    <p:sldId id="529" r:id="rId5"/>
    <p:sldId id="530" r:id="rId6"/>
    <p:sldId id="473" r:id="rId7"/>
    <p:sldId id="474" r:id="rId8"/>
    <p:sldId id="484" r:id="rId9"/>
    <p:sldId id="507" r:id="rId10"/>
    <p:sldId id="508" r:id="rId11"/>
    <p:sldId id="517" r:id="rId12"/>
    <p:sldId id="476" r:id="rId13"/>
    <p:sldId id="485" r:id="rId14"/>
    <p:sldId id="486" r:id="rId15"/>
    <p:sldId id="478" r:id="rId16"/>
    <p:sldId id="487" r:id="rId17"/>
    <p:sldId id="520" r:id="rId18"/>
    <p:sldId id="503" r:id="rId19"/>
    <p:sldId id="518" r:id="rId20"/>
    <p:sldId id="519" r:id="rId21"/>
    <p:sldId id="504" r:id="rId22"/>
    <p:sldId id="521" r:id="rId23"/>
    <p:sldId id="522" r:id="rId24"/>
    <p:sldId id="523" r:id="rId25"/>
    <p:sldId id="524" r:id="rId26"/>
    <p:sldId id="525" r:id="rId27"/>
    <p:sldId id="481" r:id="rId28"/>
    <p:sldId id="488" r:id="rId29"/>
    <p:sldId id="526" r:id="rId30"/>
  </p:sldIdLst>
  <p:sldSz cx="9144000" cy="6858000" type="screen4x3"/>
  <p:notesSz cx="6642100" cy="9652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51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F2D"/>
    <a:srgbClr val="999999"/>
    <a:srgbClr val="C3C16F"/>
    <a:srgbClr val="4798AB"/>
    <a:srgbClr val="FFFF00"/>
    <a:srgbClr val="FF3300"/>
    <a:srgbClr val="0033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9823" autoAdjust="0"/>
  </p:normalViewPr>
  <p:slideViewPr>
    <p:cSldViewPr>
      <p:cViewPr varScale="1">
        <p:scale>
          <a:sx n="116" d="100"/>
          <a:sy n="116" d="100"/>
        </p:scale>
        <p:origin x="1476" y="90"/>
      </p:cViewPr>
      <p:guideLst>
        <p:guide orient="horz" pos="3360"/>
        <p:guide pos="5136"/>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3975" y="9312275"/>
            <a:ext cx="65024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114" tIns="50944" rIns="97114" bIns="50944">
            <a:spAutoFit/>
          </a:bodyPr>
          <a:lstStyle>
            <a:lvl1pPr defTabSz="620713" eaLnBrk="0" hangingPunct="0">
              <a:tabLst>
                <a:tab pos="2424113" algn="l"/>
                <a:tab pos="4905375" algn="l"/>
              </a:tabLst>
              <a:defRPr sz="2400">
                <a:solidFill>
                  <a:schemeClr val="tx1"/>
                </a:solidFill>
                <a:latin typeface="Arial" panose="020B0604020202020204" pitchFamily="34" charset="0"/>
              </a:defRPr>
            </a:lvl1pPr>
            <a:lvl2pPr marL="673100" indent="-188913" defTabSz="620713" eaLnBrk="0" hangingPunct="0">
              <a:tabLst>
                <a:tab pos="2424113" algn="l"/>
                <a:tab pos="4905375" algn="l"/>
              </a:tabLst>
              <a:defRPr sz="2400">
                <a:solidFill>
                  <a:schemeClr val="tx1"/>
                </a:solidFill>
                <a:latin typeface="Arial" panose="020B0604020202020204" pitchFamily="34" charset="0"/>
              </a:defRPr>
            </a:lvl2pPr>
            <a:lvl3pPr marL="1400175" defTabSz="620713" eaLnBrk="0" hangingPunct="0">
              <a:tabLst>
                <a:tab pos="2424113" algn="l"/>
                <a:tab pos="4905375" algn="l"/>
              </a:tabLst>
              <a:defRPr sz="2400">
                <a:solidFill>
                  <a:schemeClr val="tx1"/>
                </a:solidFill>
                <a:latin typeface="Arial" panose="020B0604020202020204" pitchFamily="34" charset="0"/>
              </a:defRPr>
            </a:lvl3pPr>
            <a:lvl4pPr marL="1520825" defTabSz="620713" eaLnBrk="0" hangingPunct="0">
              <a:tabLst>
                <a:tab pos="2424113" algn="l"/>
                <a:tab pos="4905375" algn="l"/>
              </a:tabLst>
              <a:defRPr sz="2400">
                <a:solidFill>
                  <a:schemeClr val="tx1"/>
                </a:solidFill>
                <a:latin typeface="Arial" panose="020B0604020202020204" pitchFamily="34" charset="0"/>
              </a:defRPr>
            </a:lvl4pPr>
            <a:lvl5pPr marL="1938338" defTabSz="620713" eaLnBrk="0" hangingPunct="0">
              <a:tabLst>
                <a:tab pos="2424113" algn="l"/>
                <a:tab pos="4905375" algn="l"/>
              </a:tabLst>
              <a:defRPr sz="2400">
                <a:solidFill>
                  <a:schemeClr val="tx1"/>
                </a:solidFill>
                <a:latin typeface="Arial" panose="020B0604020202020204" pitchFamily="34" charset="0"/>
              </a:defRPr>
            </a:lvl5pPr>
            <a:lvl6pPr marL="2395538" defTabSz="620713" eaLnBrk="0" fontAlgn="base" hangingPunct="0">
              <a:spcBef>
                <a:spcPct val="0"/>
              </a:spcBef>
              <a:spcAft>
                <a:spcPct val="0"/>
              </a:spcAft>
              <a:tabLst>
                <a:tab pos="2424113" algn="l"/>
                <a:tab pos="4905375" algn="l"/>
              </a:tabLst>
              <a:defRPr sz="2400">
                <a:solidFill>
                  <a:schemeClr val="tx1"/>
                </a:solidFill>
                <a:latin typeface="Arial" panose="020B0604020202020204" pitchFamily="34" charset="0"/>
              </a:defRPr>
            </a:lvl6pPr>
            <a:lvl7pPr marL="2852738" defTabSz="620713" eaLnBrk="0" fontAlgn="base" hangingPunct="0">
              <a:spcBef>
                <a:spcPct val="0"/>
              </a:spcBef>
              <a:spcAft>
                <a:spcPct val="0"/>
              </a:spcAft>
              <a:tabLst>
                <a:tab pos="2424113" algn="l"/>
                <a:tab pos="4905375" algn="l"/>
              </a:tabLst>
              <a:defRPr sz="2400">
                <a:solidFill>
                  <a:schemeClr val="tx1"/>
                </a:solidFill>
                <a:latin typeface="Arial" panose="020B0604020202020204" pitchFamily="34" charset="0"/>
              </a:defRPr>
            </a:lvl7pPr>
            <a:lvl8pPr marL="3309938" defTabSz="620713" eaLnBrk="0" fontAlgn="base" hangingPunct="0">
              <a:spcBef>
                <a:spcPct val="0"/>
              </a:spcBef>
              <a:spcAft>
                <a:spcPct val="0"/>
              </a:spcAft>
              <a:tabLst>
                <a:tab pos="2424113" algn="l"/>
                <a:tab pos="4905375" algn="l"/>
              </a:tabLst>
              <a:defRPr sz="2400">
                <a:solidFill>
                  <a:schemeClr val="tx1"/>
                </a:solidFill>
                <a:latin typeface="Arial" panose="020B0604020202020204" pitchFamily="34" charset="0"/>
              </a:defRPr>
            </a:lvl8pPr>
            <a:lvl9pPr marL="3767138" defTabSz="620713" eaLnBrk="0" fontAlgn="base" hangingPunct="0">
              <a:spcBef>
                <a:spcPct val="0"/>
              </a:spcBef>
              <a:spcAft>
                <a:spcPct val="0"/>
              </a:spcAft>
              <a:tabLst>
                <a:tab pos="2424113" algn="l"/>
                <a:tab pos="4905375" algn="l"/>
              </a:tabLst>
              <a:defRPr sz="2400">
                <a:solidFill>
                  <a:schemeClr val="tx1"/>
                </a:solidFill>
                <a:latin typeface="Arial" panose="020B0604020202020204" pitchFamily="34" charset="0"/>
              </a:defRPr>
            </a:lvl9pPr>
          </a:lstStyle>
          <a:p>
            <a:r>
              <a:rPr lang="en-US" sz="800" b="1"/>
              <a:t>Copyright © 2005, Cisco Systems, Inc. All rights reserved. Printed in USA.</a:t>
            </a:r>
            <a:br>
              <a:rPr lang="en-US" sz="800" b="1"/>
            </a:br>
            <a:r>
              <a:rPr lang="en-US" sz="800" b="1"/>
              <a:t>Presentation_ID.scr</a:t>
            </a:r>
          </a:p>
        </p:txBody>
      </p:sp>
      <p:sp>
        <p:nvSpPr>
          <p:cNvPr id="3077" name="Line 5"/>
          <p:cNvSpPr>
            <a:spLocks noChangeShapeType="1"/>
          </p:cNvSpPr>
          <p:nvPr/>
        </p:nvSpPr>
        <p:spPr bwMode="auto">
          <a:xfrm>
            <a:off x="146050" y="9326563"/>
            <a:ext cx="63484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67363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5921375" y="8937625"/>
            <a:ext cx="425450" cy="22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5" name="Rectangle 9"/>
          <p:cNvSpPr>
            <a:spLocks noChangeArrowheads="1"/>
          </p:cNvSpPr>
          <p:nvPr/>
        </p:nvSpPr>
        <p:spPr bwMode="auto">
          <a:xfrm>
            <a:off x="53975" y="9121775"/>
            <a:ext cx="24812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lvl1pPr defTabSz="611188" eaLnBrk="0" hangingPunct="0">
              <a:tabLst>
                <a:tab pos="2387600" algn="l"/>
                <a:tab pos="4830763" algn="l"/>
              </a:tabLst>
              <a:defRPr sz="2400">
                <a:solidFill>
                  <a:schemeClr val="tx1"/>
                </a:solidFill>
                <a:latin typeface="Arial" panose="020B0604020202020204" pitchFamily="34" charset="0"/>
              </a:defRPr>
            </a:lvl1pPr>
            <a:lvl2pPr marL="663575" indent="-187325" defTabSz="611188" eaLnBrk="0" hangingPunct="0">
              <a:tabLst>
                <a:tab pos="2387600" algn="l"/>
                <a:tab pos="4830763" algn="l"/>
              </a:tabLst>
              <a:defRPr sz="2400">
                <a:solidFill>
                  <a:schemeClr val="tx1"/>
                </a:solidFill>
                <a:latin typeface="Arial" panose="020B0604020202020204" pitchFamily="34" charset="0"/>
              </a:defRPr>
            </a:lvl2pPr>
            <a:lvl3pPr marL="1379538" defTabSz="611188" eaLnBrk="0" hangingPunct="0">
              <a:tabLst>
                <a:tab pos="2387600" algn="l"/>
                <a:tab pos="4830763" algn="l"/>
              </a:tabLst>
              <a:defRPr sz="2400">
                <a:solidFill>
                  <a:schemeClr val="tx1"/>
                </a:solidFill>
                <a:latin typeface="Arial" panose="020B0604020202020204" pitchFamily="34" charset="0"/>
              </a:defRPr>
            </a:lvl3pPr>
            <a:lvl4pPr marL="1498600" defTabSz="611188" eaLnBrk="0" hangingPunct="0">
              <a:tabLst>
                <a:tab pos="2387600" algn="l"/>
                <a:tab pos="4830763" algn="l"/>
              </a:tabLst>
              <a:defRPr sz="2400">
                <a:solidFill>
                  <a:schemeClr val="tx1"/>
                </a:solidFill>
                <a:latin typeface="Arial" panose="020B0604020202020204" pitchFamily="34" charset="0"/>
              </a:defRPr>
            </a:lvl4pPr>
            <a:lvl5pPr marL="1909763" defTabSz="611188" eaLnBrk="0" hangingPunct="0">
              <a:tabLst>
                <a:tab pos="2387600" algn="l"/>
                <a:tab pos="4830763" algn="l"/>
              </a:tabLst>
              <a:defRPr sz="2400">
                <a:solidFill>
                  <a:schemeClr val="tx1"/>
                </a:solidFill>
                <a:latin typeface="Arial" panose="020B0604020202020204" pitchFamily="34" charset="0"/>
              </a:defRPr>
            </a:lvl5pPr>
            <a:lvl6pPr marL="2366963" defTabSz="611188"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defRPr>
            </a:lvl6pPr>
            <a:lvl7pPr marL="2824163" defTabSz="611188"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defRPr>
            </a:lvl7pPr>
            <a:lvl8pPr marL="3281363" defTabSz="611188"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defRPr>
            </a:lvl8pPr>
            <a:lvl9pPr marL="3738563" defTabSz="611188"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defRPr>
            </a:lvl9pPr>
          </a:lstStyle>
          <a:p>
            <a:r>
              <a:rPr lang="en-US" sz="800" b="1"/>
              <a:t>© 2005, Cisco Systems, Inc. All rights reserved.</a:t>
            </a:r>
          </a:p>
          <a:p>
            <a:r>
              <a:rPr lang="en-US" sz="800" b="1"/>
              <a:t>Presentation_ID.scr</a:t>
            </a:r>
          </a:p>
        </p:txBody>
      </p:sp>
      <p:sp>
        <p:nvSpPr>
          <p:cNvPr id="183306" name="Line 10"/>
          <p:cNvSpPr>
            <a:spLocks noChangeShapeType="1"/>
          </p:cNvSpPr>
          <p:nvPr/>
        </p:nvSpPr>
        <p:spPr bwMode="auto">
          <a:xfrm>
            <a:off x="144463" y="9136063"/>
            <a:ext cx="63039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618163" y="9012238"/>
            <a:ext cx="769937"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819" tIns="0" rIns="18819" bIns="0" numCol="1" anchor="b" anchorCtr="0" compatLnSpc="1">
            <a:prstTxWarp prst="textNoShape">
              <a:avLst/>
            </a:prstTxWarp>
          </a:bodyPr>
          <a:lstStyle>
            <a:lvl1pPr algn="r" defTabSz="903288" eaLnBrk="0" hangingPunct="0">
              <a:defRPr sz="800"/>
            </a:lvl1pPr>
          </a:lstStyle>
          <a:p>
            <a:fld id="{55DAAF46-191D-42FC-AB6E-6BD85A36622B}"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585788" y="254000"/>
            <a:ext cx="5524500" cy="4143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384175" y="4545013"/>
            <a:ext cx="5799138"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67" tIns="50185" rIns="95667" bIns="50185"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29464905"/>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panose="020B0604020202020204" pitchFamily="34"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panose="020B0604020202020204" pitchFamily="34"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panose="020B0604020202020204" pitchFamily="34"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panose="020B0604020202020204" pitchFamily="34"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15F8674-D132-4FF1-BBE6-0F69AE626AF2}" type="slidenum">
              <a:rPr lang="en-US"/>
              <a:pPr/>
              <a:t>1</a:t>
            </a:fld>
            <a:endParaRPr 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44136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DD14BD1-FA61-44D0-8579-8CB21EED3E07}" type="slidenum">
              <a:rPr lang="en-US"/>
              <a:pPr/>
              <a:t>10</a:t>
            </a:fld>
            <a:endParaRPr lang="en-US"/>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209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CE80894-8104-4B8E-B104-9B385B1398D9}" type="slidenum">
              <a:rPr lang="en-US"/>
              <a:pPr/>
              <a:t>11</a:t>
            </a:fld>
            <a:endParaRPr lang="en-US"/>
          </a:p>
        </p:txBody>
      </p:sp>
      <p:sp>
        <p:nvSpPr>
          <p:cNvPr id="901122" name="Rectangle 2"/>
          <p:cNvSpPr>
            <a:spLocks noGrp="1" noRot="1" noChangeAspect="1" noChangeArrowheads="1" noTextEdit="1"/>
          </p:cNvSpPr>
          <p:nvPr>
            <p:ph type="sldImg"/>
          </p:nvPr>
        </p:nvSpPr>
        <p:spPr>
          <a:xfrm>
            <a:off x="908050" y="723900"/>
            <a:ext cx="4826000" cy="3619500"/>
          </a:xfrm>
          <a:ln/>
        </p:spPr>
      </p:sp>
      <p:sp>
        <p:nvSpPr>
          <p:cNvPr id="901123" name="Rectangle 3"/>
          <p:cNvSpPr>
            <a:spLocks noGrp="1" noChangeArrowheads="1"/>
          </p:cNvSpPr>
          <p:nvPr>
            <p:ph type="body" idx="1"/>
          </p:nvPr>
        </p:nvSpPr>
        <p:spPr>
          <a:xfrm>
            <a:off x="665163" y="4584700"/>
            <a:ext cx="5311775" cy="4343400"/>
          </a:xfrm>
        </p:spPr>
        <p:txBody>
          <a:bodyPr/>
          <a:lstStyle/>
          <a:p>
            <a:endParaRPr lang="en-US"/>
          </a:p>
        </p:txBody>
      </p:sp>
    </p:spTree>
    <p:extLst>
      <p:ext uri="{BB962C8B-B14F-4D97-AF65-F5344CB8AC3E}">
        <p14:creationId xmlns:p14="http://schemas.microsoft.com/office/powerpoint/2010/main" val="2831550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FFD9B8A-4332-4AAE-9F0F-0F84C60CFB47}" type="slidenum">
              <a:rPr lang="en-US"/>
              <a:pPr/>
              <a:t>12</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1252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0BAACA1-7A50-46F8-B67A-2F5D5D7C7207}" type="slidenum">
              <a:rPr lang="en-US"/>
              <a:pPr/>
              <a:t>13</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658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B62462F-B1CD-46D2-856F-B31BB2054290}" type="slidenum">
              <a:rPr lang="en-US"/>
              <a:pPr/>
              <a:t>14</a:t>
            </a:fld>
            <a:endParaRPr lang="en-US"/>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191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0164E59-DF69-40DA-9002-4997BE558551}" type="slidenum">
              <a:rPr lang="en-US"/>
              <a:pPr/>
              <a:t>15</a:t>
            </a:fld>
            <a:endParaRPr 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78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E3698EA-ABA1-4CB5-9B2C-E2490ADAD6D6}" type="slidenum">
              <a:rPr lang="en-US"/>
              <a:pPr/>
              <a:t>16</a:t>
            </a:fld>
            <a:endParaRPr lang="en-US"/>
          </a:p>
        </p:txBody>
      </p:sp>
      <p:sp>
        <p:nvSpPr>
          <p:cNvPr id="949250" name="Rectangle 2"/>
          <p:cNvSpPr>
            <a:spLocks noGrp="1" noRot="1" noChangeAspec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4766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FCB2927-2C0A-4DEB-A429-B8CDF1D883AC}" type="slidenum">
              <a:rPr lang="en-US"/>
              <a:pPr/>
              <a:t>17</a:t>
            </a:fld>
            <a:endParaRPr lang="en-US"/>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5400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D1BEA6D-8FCB-4429-BFAE-0A778D108C36}" type="slidenum">
              <a:rPr lang="en-US"/>
              <a:pPr/>
              <a:t>18</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1600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B98D78C-C1BD-453D-9D3D-E0075DA04382}" type="slidenum">
              <a:rPr lang="en-US"/>
              <a:pPr/>
              <a:t>19</a:t>
            </a:fld>
            <a:endParaRPr lang="en-US"/>
          </a:p>
        </p:txBody>
      </p:sp>
      <p:sp>
        <p:nvSpPr>
          <p:cNvPr id="903170" name="Rectangle 2"/>
          <p:cNvSpPr>
            <a:spLocks noGrp="1" noRot="1" noChangeAspect="1" noChangeArrowheads="1" noTextEdit="1"/>
          </p:cNvSpPr>
          <p:nvPr>
            <p:ph type="sldImg"/>
          </p:nvPr>
        </p:nvSpPr>
        <p:spPr>
          <a:xfrm>
            <a:off x="908050" y="723900"/>
            <a:ext cx="4826000" cy="3619500"/>
          </a:xfrm>
          <a:ln/>
        </p:spPr>
      </p:sp>
      <p:sp>
        <p:nvSpPr>
          <p:cNvPr id="903171" name="Rectangle 3"/>
          <p:cNvSpPr>
            <a:spLocks noGrp="1" noChangeArrowheads="1"/>
          </p:cNvSpPr>
          <p:nvPr>
            <p:ph type="body" idx="1"/>
          </p:nvPr>
        </p:nvSpPr>
        <p:spPr>
          <a:xfrm>
            <a:off x="665163" y="4584700"/>
            <a:ext cx="5311775" cy="4343400"/>
          </a:xfrm>
        </p:spPr>
        <p:txBody>
          <a:bodyPr/>
          <a:lstStyle/>
          <a:p>
            <a:endParaRPr lang="en-US"/>
          </a:p>
        </p:txBody>
      </p:sp>
    </p:spTree>
    <p:extLst>
      <p:ext uri="{BB962C8B-B14F-4D97-AF65-F5344CB8AC3E}">
        <p14:creationId xmlns:p14="http://schemas.microsoft.com/office/powerpoint/2010/main" val="339676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EBBC03F-4F55-4AC9-A3B2-D663014C5BA1}" type="slidenum">
              <a:rPr lang="en-US"/>
              <a:pPr/>
              <a:t>2</a:t>
            </a:fld>
            <a:endParaRPr lang="en-US"/>
          </a:p>
        </p:txBody>
      </p:sp>
      <p:sp>
        <p:nvSpPr>
          <p:cNvPr id="920578" name="Rectangle 2"/>
          <p:cNvSpPr>
            <a:spLocks noGrp="1" noRot="1" noChangeAspect="1" noChangeArrowheads="1" noTextEdit="1"/>
          </p:cNvSpPr>
          <p:nvPr>
            <p:ph type="sldImg"/>
          </p:nvPr>
        </p:nvSpPr>
        <p:spPr>
          <a:xfrm>
            <a:off x="908050" y="723900"/>
            <a:ext cx="4826000" cy="3619500"/>
          </a:xfrm>
          <a:ln/>
        </p:spPr>
      </p:sp>
      <p:sp>
        <p:nvSpPr>
          <p:cNvPr id="920579" name="Rectangle 3"/>
          <p:cNvSpPr>
            <a:spLocks noGrp="1" noChangeArrowheads="1"/>
          </p:cNvSpPr>
          <p:nvPr>
            <p:ph type="body" idx="1"/>
          </p:nvPr>
        </p:nvSpPr>
        <p:spPr>
          <a:xfrm>
            <a:off x="487363" y="4556125"/>
            <a:ext cx="5672137" cy="4284663"/>
          </a:xfrm>
        </p:spPr>
        <p:txBody>
          <a:bodyPr/>
          <a:lstStyle/>
          <a:p>
            <a:endParaRPr lang="en-US"/>
          </a:p>
        </p:txBody>
      </p:sp>
    </p:spTree>
    <p:extLst>
      <p:ext uri="{BB962C8B-B14F-4D97-AF65-F5344CB8AC3E}">
        <p14:creationId xmlns:p14="http://schemas.microsoft.com/office/powerpoint/2010/main" val="3810746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EB202AD-0634-4372-9BF2-77AC7FA0C3BA}" type="slidenum">
              <a:rPr lang="en-US"/>
              <a:pPr/>
              <a:t>20</a:t>
            </a:fld>
            <a:endParaRPr lang="en-US"/>
          </a:p>
        </p:txBody>
      </p:sp>
      <p:sp>
        <p:nvSpPr>
          <p:cNvPr id="905218" name="Rectangle 2"/>
          <p:cNvSpPr>
            <a:spLocks noGrp="1" noRot="1" noChangeAspect="1" noChangeArrowheads="1" noTextEdit="1"/>
          </p:cNvSpPr>
          <p:nvPr>
            <p:ph type="sldImg"/>
          </p:nvPr>
        </p:nvSpPr>
        <p:spPr>
          <a:xfrm>
            <a:off x="908050" y="723900"/>
            <a:ext cx="4826000" cy="3619500"/>
          </a:xfrm>
          <a:ln/>
        </p:spPr>
      </p:sp>
      <p:sp>
        <p:nvSpPr>
          <p:cNvPr id="905219" name="Rectangle 3"/>
          <p:cNvSpPr>
            <a:spLocks noGrp="1" noChangeArrowheads="1"/>
          </p:cNvSpPr>
          <p:nvPr>
            <p:ph type="body" idx="1"/>
          </p:nvPr>
        </p:nvSpPr>
        <p:spPr>
          <a:xfrm>
            <a:off x="665163" y="4584700"/>
            <a:ext cx="5311775" cy="4343400"/>
          </a:xfrm>
        </p:spPr>
        <p:txBody>
          <a:bodyPr/>
          <a:lstStyle/>
          <a:p>
            <a:endParaRPr lang="en-US"/>
          </a:p>
        </p:txBody>
      </p:sp>
    </p:spTree>
    <p:extLst>
      <p:ext uri="{BB962C8B-B14F-4D97-AF65-F5344CB8AC3E}">
        <p14:creationId xmlns:p14="http://schemas.microsoft.com/office/powerpoint/2010/main" val="463157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3582387-6463-45DE-A7F2-5FC659639B0F}" type="slidenum">
              <a:rPr lang="en-US"/>
              <a:pPr/>
              <a:t>21</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7194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E23598D-BF50-411D-B838-641B193F4E0A}" type="slidenum">
              <a:rPr lang="en-US"/>
              <a:pPr/>
              <a:t>22</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8784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94D64FC-9FB5-4670-885F-E2AEB69B3188}" type="slidenum">
              <a:rPr lang="en-US"/>
              <a:pPr/>
              <a:t>23</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263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E224B65-C774-4545-83E9-F93CF72CFBBE}" type="slidenum">
              <a:rPr lang="en-US"/>
              <a:pPr/>
              <a:t>24</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7579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1977D28-24E6-47DD-A922-CD6B0B57CF75}" type="slidenum">
              <a:rPr lang="en-US"/>
              <a:pPr/>
              <a:t>25</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0235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950CA1D-22B8-4773-89BC-AD065DE040FA}" type="slidenum">
              <a:rPr lang="en-US"/>
              <a:pPr/>
              <a:t>26</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7932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6694C27-6F57-4AA1-9E1E-F4D432690B90}" type="slidenum">
              <a:rPr lang="en-US"/>
              <a:pPr/>
              <a:t>27</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6180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6D5F100-C5F4-4A73-B9C6-3E28000C9139}" type="slidenum">
              <a:rPr lang="en-US"/>
              <a:pPr/>
              <a:t>28</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7817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654024F-5E80-4733-A564-EDA4326AB10A}" type="slidenum">
              <a:rPr lang="en-US"/>
              <a:pPr/>
              <a:t>29</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677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10E4FF-ADC7-4EA1-A033-758B4914E383}" type="slidenum">
              <a:rPr lang="en-US"/>
              <a:pPr/>
              <a:t>3</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659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8E0936F-8F5C-4963-BAC3-93AAC82B8444}" type="slidenum">
              <a:rPr lang="en-US"/>
              <a:pPr/>
              <a:t>4</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559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5D48EA5-D0BD-4E24-9820-0FD868A45786}" type="slidenum">
              <a:rPr lang="en-US"/>
              <a:pPr/>
              <a:t>5</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06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689ED6-F13E-4185-AEC1-1B8FCABC2DDC}" type="slidenum">
              <a:rPr lang="en-US"/>
              <a:pPr/>
              <a:t>6</a:t>
            </a:fld>
            <a:endParaRPr 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724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B22591E-F6E4-4255-846B-F8A8AB2B65D4}" type="slidenum">
              <a:rPr lang="en-US"/>
              <a:pPr/>
              <a:t>7</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823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D02319E-D476-41A5-B2AC-CC51317862D7}" type="slidenum">
              <a:rPr lang="en-US"/>
              <a:pPr/>
              <a:t>8</a:t>
            </a:fld>
            <a:endParaRPr 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644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A2B6100-B39D-4D63-976E-31B4482C4B5A}" type="slidenum">
              <a:rPr lang="en-US"/>
              <a:pPr/>
              <a:t>9</a:t>
            </a:fld>
            <a:endParaRPr 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00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208A1E-57E3-43F7-8CE9-DDCF2AF70B19}" type="slidenum">
              <a:rPr lang="en-US"/>
              <a:pPr/>
              <a:t>‹#›</a:t>
            </a:fld>
            <a:endParaRPr lang="en-US"/>
          </a:p>
        </p:txBody>
      </p:sp>
    </p:spTree>
    <p:extLst>
      <p:ext uri="{BB962C8B-B14F-4D97-AF65-F5344CB8AC3E}">
        <p14:creationId xmlns:p14="http://schemas.microsoft.com/office/powerpoint/2010/main" val="213273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47821B-1D93-495F-A0B2-79B44606ED2A}" type="slidenum">
              <a:rPr lang="en-US"/>
              <a:pPr/>
              <a:t>‹#›</a:t>
            </a:fld>
            <a:endParaRPr lang="en-US"/>
          </a:p>
        </p:txBody>
      </p:sp>
    </p:spTree>
    <p:extLst>
      <p:ext uri="{BB962C8B-B14F-4D97-AF65-F5344CB8AC3E}">
        <p14:creationId xmlns:p14="http://schemas.microsoft.com/office/powerpoint/2010/main" val="120846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03FA70-3CEC-48C8-B4A3-4693FDD2A325}" type="slidenum">
              <a:rPr lang="en-US"/>
              <a:pPr/>
              <a:t>‹#›</a:t>
            </a:fld>
            <a:endParaRPr lang="en-US"/>
          </a:p>
        </p:txBody>
      </p:sp>
    </p:spTree>
    <p:extLst>
      <p:ext uri="{BB962C8B-B14F-4D97-AF65-F5344CB8AC3E}">
        <p14:creationId xmlns:p14="http://schemas.microsoft.com/office/powerpoint/2010/main" val="590511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8B38007-1403-4707-A6F9-83E174E22BF1}" type="slidenum">
              <a:rPr lang="en-US"/>
              <a:pPr/>
              <a:t>‹#›</a:t>
            </a:fld>
            <a:endParaRPr lang="en-US"/>
          </a:p>
        </p:txBody>
      </p:sp>
    </p:spTree>
    <p:extLst>
      <p:ext uri="{BB962C8B-B14F-4D97-AF65-F5344CB8AC3E}">
        <p14:creationId xmlns:p14="http://schemas.microsoft.com/office/powerpoint/2010/main" val="229713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6BACCE-4817-46CF-841E-7F7A5993BE7B}" type="slidenum">
              <a:rPr lang="en-US"/>
              <a:pPr/>
              <a:t>‹#›</a:t>
            </a:fld>
            <a:endParaRPr lang="en-US"/>
          </a:p>
        </p:txBody>
      </p:sp>
    </p:spTree>
    <p:extLst>
      <p:ext uri="{BB962C8B-B14F-4D97-AF65-F5344CB8AC3E}">
        <p14:creationId xmlns:p14="http://schemas.microsoft.com/office/powerpoint/2010/main" val="238081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5F72FD-42B7-446A-8966-32DEAD43635F}" type="slidenum">
              <a:rPr lang="en-US"/>
              <a:pPr/>
              <a:t>‹#›</a:t>
            </a:fld>
            <a:endParaRPr lang="en-US"/>
          </a:p>
        </p:txBody>
      </p:sp>
    </p:spTree>
    <p:extLst>
      <p:ext uri="{BB962C8B-B14F-4D97-AF65-F5344CB8AC3E}">
        <p14:creationId xmlns:p14="http://schemas.microsoft.com/office/powerpoint/2010/main" val="51104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B1BE0D-3F60-484D-BDB3-4F2DF715DE39}" type="slidenum">
              <a:rPr lang="en-US"/>
              <a:pPr/>
              <a:t>‹#›</a:t>
            </a:fld>
            <a:endParaRPr lang="en-US"/>
          </a:p>
        </p:txBody>
      </p:sp>
    </p:spTree>
    <p:extLst>
      <p:ext uri="{BB962C8B-B14F-4D97-AF65-F5344CB8AC3E}">
        <p14:creationId xmlns:p14="http://schemas.microsoft.com/office/powerpoint/2010/main" val="10224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E765680-50EC-48B0-A29C-E4ADA19A3CB4}" type="slidenum">
              <a:rPr lang="en-US"/>
              <a:pPr/>
              <a:t>‹#›</a:t>
            </a:fld>
            <a:endParaRPr lang="en-US"/>
          </a:p>
        </p:txBody>
      </p:sp>
    </p:spTree>
    <p:extLst>
      <p:ext uri="{BB962C8B-B14F-4D97-AF65-F5344CB8AC3E}">
        <p14:creationId xmlns:p14="http://schemas.microsoft.com/office/powerpoint/2010/main" val="72132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ABC9D3F-D635-4425-A314-FFDE3ED0316E}" type="slidenum">
              <a:rPr lang="en-US"/>
              <a:pPr/>
              <a:t>‹#›</a:t>
            </a:fld>
            <a:endParaRPr lang="en-US"/>
          </a:p>
        </p:txBody>
      </p:sp>
    </p:spTree>
    <p:extLst>
      <p:ext uri="{BB962C8B-B14F-4D97-AF65-F5344CB8AC3E}">
        <p14:creationId xmlns:p14="http://schemas.microsoft.com/office/powerpoint/2010/main" val="12997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A550659-FFB9-4E2C-BF4B-EAE4DABFBABB}" type="slidenum">
              <a:rPr lang="en-US"/>
              <a:pPr/>
              <a:t>‹#›</a:t>
            </a:fld>
            <a:endParaRPr lang="en-US"/>
          </a:p>
        </p:txBody>
      </p:sp>
    </p:spTree>
    <p:extLst>
      <p:ext uri="{BB962C8B-B14F-4D97-AF65-F5344CB8AC3E}">
        <p14:creationId xmlns:p14="http://schemas.microsoft.com/office/powerpoint/2010/main" val="147698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9DCC440-4EDA-46E9-9C32-887EBC4CB414}" type="slidenum">
              <a:rPr lang="en-US"/>
              <a:pPr/>
              <a:t>‹#›</a:t>
            </a:fld>
            <a:endParaRPr lang="en-US"/>
          </a:p>
        </p:txBody>
      </p:sp>
    </p:spTree>
    <p:extLst>
      <p:ext uri="{BB962C8B-B14F-4D97-AF65-F5344CB8AC3E}">
        <p14:creationId xmlns:p14="http://schemas.microsoft.com/office/powerpoint/2010/main" val="43869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E16B726-3B44-498C-8C2F-077906843F2B}" type="slidenum">
              <a:rPr lang="en-US"/>
              <a:pPr/>
              <a:t>‹#›</a:t>
            </a:fld>
            <a:endParaRPr lang="en-US"/>
          </a:p>
        </p:txBody>
      </p:sp>
    </p:spTree>
    <p:extLst>
      <p:ext uri="{BB962C8B-B14F-4D97-AF65-F5344CB8AC3E}">
        <p14:creationId xmlns:p14="http://schemas.microsoft.com/office/powerpoint/2010/main" val="24861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8473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847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8847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8847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966368A-7A9B-4355-8FD1-FE163F7FF71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021" name="Rectangle 85"/>
          <p:cNvSpPr>
            <a:spLocks noGrp="1" noChangeArrowheads="1"/>
          </p:cNvSpPr>
          <p:nvPr>
            <p:ph type="subTitle" idx="1"/>
          </p:nvPr>
        </p:nvSpPr>
        <p:spPr>
          <a:xfrm>
            <a:off x="1435100" y="4435475"/>
            <a:ext cx="6940550" cy="593725"/>
          </a:xfrm>
        </p:spPr>
        <p:txBody>
          <a:bodyPr/>
          <a:lstStyle/>
          <a:p>
            <a:pPr>
              <a:lnSpc>
                <a:spcPct val="70000"/>
              </a:lnSpc>
            </a:pPr>
            <a:r>
              <a:rPr lang="en-US"/>
              <a:t>Jonathan Rosenberg</a:t>
            </a:r>
          </a:p>
          <a:p>
            <a:pPr>
              <a:lnSpc>
                <a:spcPct val="70000"/>
              </a:lnSpc>
            </a:pPr>
            <a:r>
              <a:rPr lang="en-US"/>
              <a:t>Cisco</a:t>
            </a:r>
          </a:p>
        </p:txBody>
      </p:sp>
      <p:pic>
        <p:nvPicPr>
          <p:cNvPr id="552022" name="Picture 86" descr="ice-g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02088"/>
          </a:xfrm>
          <a:prstGeom prst="rect">
            <a:avLst/>
          </a:prstGeom>
          <a:noFill/>
          <a:extLst>
            <a:ext uri="{909E8E84-426E-40DD-AFC4-6F175D3DCCD1}">
              <a14:hiddenFill xmlns:a14="http://schemas.microsoft.com/office/drawing/2010/main">
                <a:solidFill>
                  <a:srgbClr val="FFFFFF"/>
                </a:solidFill>
              </a14:hiddenFill>
            </a:ext>
          </a:extLst>
        </p:spPr>
      </p:pic>
      <p:sp>
        <p:nvSpPr>
          <p:cNvPr id="552020" name="Rectangle 84"/>
          <p:cNvSpPr>
            <a:spLocks noGrp="1" noChangeArrowheads="1"/>
          </p:cNvSpPr>
          <p:nvPr>
            <p:ph type="ctrTitle"/>
          </p:nvPr>
        </p:nvSpPr>
        <p:spPr>
          <a:xfrm>
            <a:off x="685800" y="2130425"/>
            <a:ext cx="7772400" cy="1470025"/>
          </a:xfrm>
        </p:spPr>
        <p:txBody>
          <a:bodyPr anchor="ctr"/>
          <a:lstStyle/>
          <a:p>
            <a:r>
              <a:rPr lang="en-US" sz="4000">
                <a:solidFill>
                  <a:schemeClr val="tx1"/>
                </a:solidFill>
              </a:rPr>
              <a:t>Interactive Connectivity Establishment: ICE</a:t>
            </a:r>
            <a:br>
              <a:rPr lang="en-US" sz="4000">
                <a:solidFill>
                  <a:schemeClr val="tx1"/>
                </a:solidFill>
              </a:rPr>
            </a:br>
            <a:endParaRPr lang="en-US" sz="400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t>ICE Step 2: Prioritization</a:t>
            </a:r>
          </a:p>
        </p:txBody>
      </p:sp>
      <p:sp>
        <p:nvSpPr>
          <p:cNvPr id="889859" name="Rectangle 3"/>
          <p:cNvSpPr>
            <a:spLocks noGrp="1" noChangeArrowheads="1"/>
          </p:cNvSpPr>
          <p:nvPr>
            <p:ph type="body" idx="1"/>
          </p:nvPr>
        </p:nvSpPr>
        <p:spPr>
          <a:xfrm>
            <a:off x="457200" y="3733800"/>
            <a:ext cx="8229600" cy="2895600"/>
          </a:xfrm>
        </p:spPr>
        <p:txBody>
          <a:bodyPr/>
          <a:lstStyle/>
          <a:p>
            <a:pPr>
              <a:lnSpc>
                <a:spcPct val="80000"/>
              </a:lnSpc>
            </a:pPr>
            <a:r>
              <a:rPr lang="en-US" sz="2000"/>
              <a:t>Type-Preference: Preference for type (host, server reflexive, relayed)</a:t>
            </a:r>
          </a:p>
          <a:p>
            <a:pPr lvl="1">
              <a:lnSpc>
                <a:spcPct val="80000"/>
              </a:lnSpc>
            </a:pPr>
            <a:r>
              <a:rPr lang="en-US" sz="1800"/>
              <a:t>Usually 0 for relayed, 126 for host</a:t>
            </a:r>
          </a:p>
          <a:p>
            <a:pPr>
              <a:lnSpc>
                <a:spcPct val="80000"/>
              </a:lnSpc>
            </a:pPr>
            <a:r>
              <a:rPr lang="en-US" sz="2000"/>
              <a:t>Local Preference: Amongst candidates of same type, preference for them</a:t>
            </a:r>
          </a:p>
          <a:p>
            <a:pPr lvl="1">
              <a:lnSpc>
                <a:spcPct val="80000"/>
              </a:lnSpc>
            </a:pPr>
            <a:r>
              <a:rPr lang="en-US" sz="1800"/>
              <a:t>If host is multihomed, preference by interface</a:t>
            </a:r>
          </a:p>
          <a:p>
            <a:pPr lvl="1">
              <a:lnSpc>
                <a:spcPct val="80000"/>
              </a:lnSpc>
            </a:pPr>
            <a:r>
              <a:rPr lang="en-US" sz="1800"/>
              <a:t>If host has multiple STUN or TURN servers, preference for that server</a:t>
            </a:r>
          </a:p>
          <a:p>
            <a:pPr>
              <a:lnSpc>
                <a:spcPct val="80000"/>
              </a:lnSpc>
            </a:pPr>
            <a:r>
              <a:rPr lang="en-US" sz="2000"/>
              <a:t>Component ID for grouping candidates that all must work as an atomic unit</a:t>
            </a:r>
          </a:p>
          <a:p>
            <a:pPr>
              <a:lnSpc>
                <a:spcPct val="80000"/>
              </a:lnSpc>
            </a:pPr>
            <a:r>
              <a:rPr lang="en-US" sz="2000"/>
              <a:t>This algorithm is only SHOULD strength</a:t>
            </a:r>
          </a:p>
        </p:txBody>
      </p:sp>
      <p:sp>
        <p:nvSpPr>
          <p:cNvPr id="889860" name="Rectangle 4"/>
          <p:cNvSpPr>
            <a:spLocks noChangeArrowheads="1"/>
          </p:cNvSpPr>
          <p:nvPr/>
        </p:nvSpPr>
        <p:spPr bwMode="auto">
          <a:xfrm>
            <a:off x="1905000" y="1616075"/>
            <a:ext cx="535305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spAutoFit/>
          </a:bodyPr>
          <a:lstStyle/>
          <a:p>
            <a:pPr eaLnBrk="0" hangingPunct="0"/>
            <a:r>
              <a:rPr lang="en-US">
                <a:latin typeface="Courier New" panose="02070309020205020404" pitchFamily="49" charset="0"/>
              </a:rPr>
              <a:t>priority = (2^24)*(type preference)</a:t>
            </a:r>
          </a:p>
          <a:p>
            <a:pPr eaLnBrk="0" hangingPunct="0"/>
            <a:r>
              <a:rPr lang="en-US">
                <a:latin typeface="Courier New" panose="02070309020205020404" pitchFamily="49" charset="0"/>
              </a:rPr>
              <a:t>          +(2^8)*(local preference)</a:t>
            </a:r>
          </a:p>
          <a:p>
            <a:pPr eaLnBrk="0" hangingPunct="0"/>
            <a:r>
              <a:rPr lang="en-US">
                <a:latin typeface="Courier New" panose="02070309020205020404" pitchFamily="49" charset="0"/>
              </a:rPr>
              <a:t>          +(2^0)*(256 - component ID) </a:t>
            </a:r>
          </a:p>
        </p:txBody>
      </p:sp>
      <p:sp>
        <p:nvSpPr>
          <p:cNvPr id="889863" name="Rectangle 7"/>
          <p:cNvSpPr>
            <a:spLocks noChangeArrowheads="1"/>
          </p:cNvSpPr>
          <p:nvPr/>
        </p:nvSpPr>
        <p:spPr bwMode="auto">
          <a:xfrm>
            <a:off x="2590800" y="2895600"/>
            <a:ext cx="35052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a:t>Local Preference</a:t>
            </a:r>
          </a:p>
        </p:txBody>
      </p:sp>
      <p:sp>
        <p:nvSpPr>
          <p:cNvPr id="889864" name="Rectangle 8"/>
          <p:cNvSpPr>
            <a:spLocks noChangeArrowheads="1"/>
          </p:cNvSpPr>
          <p:nvPr/>
        </p:nvSpPr>
        <p:spPr bwMode="auto">
          <a:xfrm>
            <a:off x="6096000" y="2895600"/>
            <a:ext cx="17526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a:t>Component ID</a:t>
            </a:r>
          </a:p>
        </p:txBody>
      </p:sp>
      <p:sp>
        <p:nvSpPr>
          <p:cNvPr id="889866" name="Rectangle 10"/>
          <p:cNvSpPr>
            <a:spLocks noChangeArrowheads="1"/>
          </p:cNvSpPr>
          <p:nvPr/>
        </p:nvSpPr>
        <p:spPr bwMode="auto">
          <a:xfrm>
            <a:off x="838200" y="2895600"/>
            <a:ext cx="17526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a:t>Type Preference</a:t>
            </a:r>
          </a:p>
        </p:txBody>
      </p:sp>
      <p:sp>
        <p:nvSpPr>
          <p:cNvPr id="889868" name="Text Box 12"/>
          <p:cNvSpPr txBox="1">
            <a:spLocks noChangeArrowheads="1"/>
          </p:cNvSpPr>
          <p:nvPr/>
        </p:nvSpPr>
        <p:spPr bwMode="auto">
          <a:xfrm>
            <a:off x="8153400" y="2895600"/>
            <a:ext cx="838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32 bits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a:t>Visualization: Priority Space</a:t>
            </a:r>
          </a:p>
        </p:txBody>
      </p:sp>
      <p:sp>
        <p:nvSpPr>
          <p:cNvPr id="900099" name="Rectangle 3"/>
          <p:cNvSpPr>
            <a:spLocks noChangeArrowheads="1"/>
          </p:cNvSpPr>
          <p:nvPr/>
        </p:nvSpPr>
        <p:spPr bwMode="auto">
          <a:xfrm>
            <a:off x="1219200" y="1524000"/>
            <a:ext cx="16764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Host</a:t>
            </a:r>
          </a:p>
          <a:p>
            <a:pPr algn="ctr"/>
            <a:r>
              <a:rPr lang="en-US"/>
              <a:t>Candidates</a:t>
            </a:r>
          </a:p>
        </p:txBody>
      </p:sp>
      <p:sp>
        <p:nvSpPr>
          <p:cNvPr id="900100" name="Rectangle 4"/>
          <p:cNvSpPr>
            <a:spLocks noChangeArrowheads="1"/>
          </p:cNvSpPr>
          <p:nvPr/>
        </p:nvSpPr>
        <p:spPr bwMode="auto">
          <a:xfrm>
            <a:off x="1219200" y="4038600"/>
            <a:ext cx="16764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Server</a:t>
            </a:r>
          </a:p>
          <a:p>
            <a:pPr algn="ctr"/>
            <a:r>
              <a:rPr lang="en-US"/>
              <a:t>Reflexive</a:t>
            </a:r>
          </a:p>
          <a:p>
            <a:pPr algn="ctr"/>
            <a:r>
              <a:rPr lang="en-US"/>
              <a:t>Candidates</a:t>
            </a:r>
          </a:p>
        </p:txBody>
      </p:sp>
      <p:sp>
        <p:nvSpPr>
          <p:cNvPr id="900101" name="Text Box 5"/>
          <p:cNvSpPr txBox="1">
            <a:spLocks noChangeArrowheads="1"/>
          </p:cNvSpPr>
          <p:nvPr/>
        </p:nvSpPr>
        <p:spPr bwMode="auto">
          <a:xfrm>
            <a:off x="288925" y="1408113"/>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65535</a:t>
            </a:r>
          </a:p>
        </p:txBody>
      </p:sp>
      <p:sp>
        <p:nvSpPr>
          <p:cNvPr id="900103" name="Rectangle 7"/>
          <p:cNvSpPr>
            <a:spLocks noChangeArrowheads="1"/>
          </p:cNvSpPr>
          <p:nvPr/>
        </p:nvSpPr>
        <p:spPr bwMode="auto">
          <a:xfrm>
            <a:off x="3429000" y="1524000"/>
            <a:ext cx="1676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Interface 1</a:t>
            </a:r>
          </a:p>
        </p:txBody>
      </p:sp>
      <p:sp>
        <p:nvSpPr>
          <p:cNvPr id="900104" name="Rectangle 8"/>
          <p:cNvSpPr>
            <a:spLocks noChangeArrowheads="1"/>
          </p:cNvSpPr>
          <p:nvPr/>
        </p:nvSpPr>
        <p:spPr bwMode="auto">
          <a:xfrm>
            <a:off x="3429000" y="2895600"/>
            <a:ext cx="1676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Interface 2</a:t>
            </a:r>
          </a:p>
        </p:txBody>
      </p:sp>
      <p:sp>
        <p:nvSpPr>
          <p:cNvPr id="900105" name="AutoShape 9"/>
          <p:cNvSpPr>
            <a:spLocks/>
          </p:cNvSpPr>
          <p:nvPr/>
        </p:nvSpPr>
        <p:spPr bwMode="auto">
          <a:xfrm>
            <a:off x="2971800" y="1524000"/>
            <a:ext cx="381000" cy="2438400"/>
          </a:xfrm>
          <a:prstGeom prst="leftBrace">
            <a:avLst>
              <a:gd name="adj1" fmla="val 5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0109" name="Rectangle 13"/>
          <p:cNvSpPr>
            <a:spLocks noChangeArrowheads="1"/>
          </p:cNvSpPr>
          <p:nvPr/>
        </p:nvSpPr>
        <p:spPr bwMode="auto">
          <a:xfrm>
            <a:off x="6019800" y="15240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Component 1</a:t>
            </a:r>
          </a:p>
        </p:txBody>
      </p:sp>
      <p:sp>
        <p:nvSpPr>
          <p:cNvPr id="900110" name="Rectangle 14"/>
          <p:cNvSpPr>
            <a:spLocks noChangeArrowheads="1"/>
          </p:cNvSpPr>
          <p:nvPr/>
        </p:nvSpPr>
        <p:spPr bwMode="auto">
          <a:xfrm>
            <a:off x="6019800" y="19812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Component 2</a:t>
            </a:r>
          </a:p>
        </p:txBody>
      </p:sp>
      <p:sp>
        <p:nvSpPr>
          <p:cNvPr id="900112" name="AutoShape 16"/>
          <p:cNvSpPr>
            <a:spLocks/>
          </p:cNvSpPr>
          <p:nvPr/>
        </p:nvSpPr>
        <p:spPr bwMode="auto">
          <a:xfrm>
            <a:off x="5486400" y="1524000"/>
            <a:ext cx="381000" cy="990600"/>
          </a:xfrm>
          <a:prstGeom prst="lef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508000" y="442913"/>
            <a:ext cx="8226425" cy="533400"/>
          </a:xfrm>
        </p:spPr>
        <p:txBody>
          <a:bodyPr/>
          <a:lstStyle/>
          <a:p>
            <a:r>
              <a:rPr lang="en-US"/>
              <a:t>ICE Step 3: Initiation</a:t>
            </a:r>
          </a:p>
        </p:txBody>
      </p:sp>
      <p:sp>
        <p:nvSpPr>
          <p:cNvPr id="835602" name="Cloud"/>
          <p:cNvSpPr>
            <a:spLocks noChangeAspect="1" noEditPoints="1" noChangeArrowheads="1"/>
          </p:cNvSpPr>
          <p:nvPr/>
        </p:nvSpPr>
        <p:spPr bwMode="auto">
          <a:xfrm flipH="1">
            <a:off x="5105400" y="3429000"/>
            <a:ext cx="2743200" cy="18303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35603" name="Rectangle 19"/>
          <p:cNvSpPr>
            <a:spLocks noGrp="1" noChangeArrowheads="1"/>
          </p:cNvSpPr>
          <p:nvPr>
            <p:ph type="body" sz="half" idx="1"/>
          </p:nvPr>
        </p:nvSpPr>
        <p:spPr>
          <a:xfrm>
            <a:off x="457200" y="1219200"/>
            <a:ext cx="4035425" cy="5334000"/>
          </a:xfrm>
        </p:spPr>
        <p:txBody>
          <a:bodyPr/>
          <a:lstStyle/>
          <a:p>
            <a:pPr>
              <a:lnSpc>
                <a:spcPct val="80000"/>
              </a:lnSpc>
            </a:pPr>
            <a:r>
              <a:rPr lang="en-US" sz="2400" dirty="0"/>
              <a:t>Originator sends an offer message to recipient through rendezvous server</a:t>
            </a:r>
          </a:p>
          <a:p>
            <a:pPr lvl="1">
              <a:lnSpc>
                <a:spcPct val="80000"/>
              </a:lnSpc>
            </a:pPr>
            <a:r>
              <a:rPr lang="en-US" sz="2000" dirty="0"/>
              <a:t>i.e., SDP offer in SIP INVITE</a:t>
            </a:r>
          </a:p>
          <a:p>
            <a:pPr>
              <a:lnSpc>
                <a:spcPct val="80000"/>
              </a:lnSpc>
            </a:pPr>
            <a:r>
              <a:rPr lang="en-US" sz="2400" dirty="0"/>
              <a:t>Offer contains, </a:t>
            </a:r>
          </a:p>
          <a:p>
            <a:pPr lvl="1">
              <a:lnSpc>
                <a:spcPct val="80000"/>
              </a:lnSpc>
            </a:pPr>
            <a:r>
              <a:rPr lang="en-US" sz="2000" dirty="0"/>
              <a:t>for each candidate:</a:t>
            </a:r>
          </a:p>
          <a:p>
            <a:pPr lvl="2">
              <a:lnSpc>
                <a:spcPct val="80000"/>
              </a:lnSpc>
            </a:pPr>
            <a:r>
              <a:rPr lang="en-US" sz="1800" dirty="0"/>
              <a:t>IP address and port</a:t>
            </a:r>
          </a:p>
          <a:p>
            <a:pPr lvl="2">
              <a:lnSpc>
                <a:spcPct val="80000"/>
              </a:lnSpc>
            </a:pPr>
            <a:r>
              <a:rPr lang="en-US" sz="1800" dirty="0"/>
              <a:t>Component ID</a:t>
            </a:r>
          </a:p>
          <a:p>
            <a:pPr lvl="2">
              <a:lnSpc>
                <a:spcPct val="80000"/>
              </a:lnSpc>
            </a:pPr>
            <a:r>
              <a:rPr lang="en-US" sz="1800" dirty="0"/>
              <a:t>Foundation</a:t>
            </a:r>
          </a:p>
          <a:p>
            <a:pPr lvl="2">
              <a:lnSpc>
                <a:spcPct val="80000"/>
              </a:lnSpc>
            </a:pPr>
            <a:r>
              <a:rPr lang="en-US" sz="1800" dirty="0"/>
              <a:t>Transport Protocol</a:t>
            </a:r>
          </a:p>
          <a:p>
            <a:pPr lvl="2">
              <a:lnSpc>
                <a:spcPct val="80000"/>
              </a:lnSpc>
            </a:pPr>
            <a:r>
              <a:rPr lang="en-US" sz="1800" dirty="0"/>
              <a:t>Priority</a:t>
            </a:r>
          </a:p>
          <a:p>
            <a:pPr lvl="2">
              <a:lnSpc>
                <a:spcPct val="80000"/>
              </a:lnSpc>
            </a:pPr>
            <a:r>
              <a:rPr lang="en-US" sz="1800" dirty="0"/>
              <a:t>Type</a:t>
            </a:r>
          </a:p>
          <a:p>
            <a:pPr lvl="2">
              <a:lnSpc>
                <a:spcPct val="80000"/>
              </a:lnSpc>
            </a:pPr>
            <a:r>
              <a:rPr lang="en-US" sz="1800" dirty="0"/>
              <a:t>Related Address</a:t>
            </a:r>
          </a:p>
          <a:p>
            <a:pPr lvl="1">
              <a:lnSpc>
                <a:spcPct val="80000"/>
              </a:lnSpc>
            </a:pPr>
            <a:r>
              <a:rPr lang="en-US" sz="2000" dirty="0"/>
              <a:t>Username fragment and Password</a:t>
            </a:r>
          </a:p>
          <a:p>
            <a:pPr>
              <a:lnSpc>
                <a:spcPct val="80000"/>
              </a:lnSpc>
            </a:pPr>
            <a:endParaRPr lang="en-US" sz="2400" dirty="0"/>
          </a:p>
          <a:p>
            <a:pPr lvl="1">
              <a:lnSpc>
                <a:spcPct val="80000"/>
              </a:lnSpc>
            </a:pPr>
            <a:endParaRPr lang="en-US" sz="2000" dirty="0"/>
          </a:p>
        </p:txBody>
      </p:sp>
      <p:pic>
        <p:nvPicPr>
          <p:cNvPr id="835604" name="Picture 20"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0200" y="5257800"/>
            <a:ext cx="393700" cy="877888"/>
          </a:xfrm>
          <a:prstGeom prst="rect">
            <a:avLst/>
          </a:prstGeom>
          <a:noFill/>
          <a:extLst>
            <a:ext uri="{909E8E84-426E-40DD-AFC4-6F175D3DCCD1}">
              <a14:hiddenFill xmlns:a14="http://schemas.microsoft.com/office/drawing/2010/main">
                <a:solidFill>
                  <a:srgbClr val="FFFFFF"/>
                </a:solidFill>
              </a14:hiddenFill>
            </a:ext>
          </a:extLst>
        </p:spPr>
      </p:pic>
      <p:pic>
        <p:nvPicPr>
          <p:cNvPr id="835605" name="Picture 21"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52578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835606" name="Rectangle 22"/>
          <p:cNvSpPr>
            <a:spLocks noChangeArrowheads="1"/>
          </p:cNvSpPr>
          <p:nvPr/>
        </p:nvSpPr>
        <p:spPr bwMode="auto">
          <a:xfrm>
            <a:off x="6248400" y="1905000"/>
            <a:ext cx="685800" cy="685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RVz</a:t>
            </a:r>
          </a:p>
          <a:p>
            <a:pPr algn="ctr">
              <a:lnSpc>
                <a:spcPct val="90000"/>
              </a:lnSpc>
            </a:pPr>
            <a:r>
              <a:rPr lang="en-US" sz="1600" b="1"/>
              <a:t>Srvr</a:t>
            </a:r>
          </a:p>
        </p:txBody>
      </p:sp>
      <p:sp>
        <p:nvSpPr>
          <p:cNvPr id="835607" name="Line 23"/>
          <p:cNvSpPr>
            <a:spLocks noChangeShapeType="1"/>
          </p:cNvSpPr>
          <p:nvPr/>
        </p:nvSpPr>
        <p:spPr bwMode="auto">
          <a:xfrm flipV="1">
            <a:off x="5562600" y="2667000"/>
            <a:ext cx="8382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5608" name="Line 24"/>
          <p:cNvSpPr>
            <a:spLocks noChangeShapeType="1"/>
          </p:cNvSpPr>
          <p:nvPr/>
        </p:nvSpPr>
        <p:spPr bwMode="auto">
          <a:xfrm>
            <a:off x="6705600" y="2743200"/>
            <a:ext cx="6096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5609" name="Text Box 25"/>
          <p:cNvSpPr txBox="1">
            <a:spLocks noChangeArrowheads="1"/>
          </p:cNvSpPr>
          <p:nvPr/>
        </p:nvSpPr>
        <p:spPr bwMode="auto">
          <a:xfrm>
            <a:off x="5410200" y="2819400"/>
            <a:ext cx="65246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600" b="1"/>
              <a:t>Offer</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508000" y="457200"/>
            <a:ext cx="8226425" cy="533400"/>
          </a:xfrm>
        </p:spPr>
        <p:txBody>
          <a:bodyPr/>
          <a:lstStyle/>
          <a:p>
            <a:r>
              <a:rPr lang="en-US"/>
              <a:t>ICE Step 4: Allocation</a:t>
            </a:r>
          </a:p>
        </p:txBody>
      </p:sp>
      <p:sp>
        <p:nvSpPr>
          <p:cNvPr id="844803" name="Rectangle 3"/>
          <p:cNvSpPr>
            <a:spLocks noGrp="1" noChangeArrowheads="1"/>
          </p:cNvSpPr>
          <p:nvPr>
            <p:ph type="body" sz="half" idx="1"/>
          </p:nvPr>
        </p:nvSpPr>
        <p:spPr>
          <a:xfrm>
            <a:off x="514350" y="1371600"/>
            <a:ext cx="4037013" cy="5029200"/>
          </a:xfrm>
        </p:spPr>
        <p:txBody>
          <a:bodyPr/>
          <a:lstStyle/>
          <a:p>
            <a:r>
              <a:rPr lang="en-US" sz="2800"/>
              <a:t>Recipient party does exactly same processing as originator and obtains its candidates</a:t>
            </a:r>
          </a:p>
          <a:p>
            <a:r>
              <a:rPr lang="en-US" sz="2800"/>
              <a:t>Recommended to not yet ring the phone (for SIP)!</a:t>
            </a:r>
          </a:p>
          <a:p>
            <a:pPr lvl="1"/>
            <a:endParaRPr lang="en-US" sz="2400"/>
          </a:p>
        </p:txBody>
      </p:sp>
      <p:pic>
        <p:nvPicPr>
          <p:cNvPr id="844804" name="Picture 4"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0800" y="54102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844805" name="Cloud"/>
          <p:cNvSpPr>
            <a:spLocks noChangeAspect="1" noEditPoints="1" noChangeArrowheads="1"/>
          </p:cNvSpPr>
          <p:nvPr/>
        </p:nvSpPr>
        <p:spPr bwMode="auto">
          <a:xfrm flipH="1">
            <a:off x="5105400" y="3429000"/>
            <a:ext cx="2743200" cy="18303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44806" name="Rectangle 6"/>
          <p:cNvSpPr>
            <a:spLocks noChangeArrowheads="1"/>
          </p:cNvSpPr>
          <p:nvPr/>
        </p:nvSpPr>
        <p:spPr bwMode="auto">
          <a:xfrm>
            <a:off x="6248400" y="1905000"/>
            <a:ext cx="685800" cy="685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TURN</a:t>
            </a:r>
          </a:p>
          <a:p>
            <a:pPr algn="ctr">
              <a:lnSpc>
                <a:spcPct val="90000"/>
              </a:lnSpc>
            </a:pPr>
            <a:r>
              <a:rPr lang="en-US" sz="1600" b="1"/>
              <a:t>Server</a:t>
            </a:r>
          </a:p>
        </p:txBody>
      </p:sp>
      <p:sp>
        <p:nvSpPr>
          <p:cNvPr id="844808" name="Rectangle 8"/>
          <p:cNvSpPr>
            <a:spLocks noChangeArrowheads="1"/>
          </p:cNvSpPr>
          <p:nvPr/>
        </p:nvSpPr>
        <p:spPr bwMode="auto">
          <a:xfrm>
            <a:off x="6248400" y="3886200"/>
            <a:ext cx="685800" cy="304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4809" name="Rectangle 9"/>
          <p:cNvSpPr>
            <a:spLocks noChangeArrowheads="1"/>
          </p:cNvSpPr>
          <p:nvPr/>
        </p:nvSpPr>
        <p:spPr bwMode="auto">
          <a:xfrm>
            <a:off x="6248400" y="4419600"/>
            <a:ext cx="685800" cy="304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4810" name="Oval 10"/>
          <p:cNvSpPr>
            <a:spLocks noChangeArrowheads="1"/>
          </p:cNvSpPr>
          <p:nvPr/>
        </p:nvSpPr>
        <p:spPr bwMode="auto">
          <a:xfrm>
            <a:off x="6324600" y="54864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4811" name="Oval 11"/>
          <p:cNvSpPr>
            <a:spLocks noChangeArrowheads="1"/>
          </p:cNvSpPr>
          <p:nvPr/>
        </p:nvSpPr>
        <p:spPr bwMode="auto">
          <a:xfrm>
            <a:off x="6477000" y="38100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4813" name="Oval 13"/>
          <p:cNvSpPr>
            <a:spLocks noChangeArrowheads="1"/>
          </p:cNvSpPr>
          <p:nvPr/>
        </p:nvSpPr>
        <p:spPr bwMode="auto">
          <a:xfrm>
            <a:off x="6553200" y="17526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4816" name="Line 16"/>
          <p:cNvSpPr>
            <a:spLocks noChangeShapeType="1"/>
          </p:cNvSpPr>
          <p:nvPr/>
        </p:nvSpPr>
        <p:spPr bwMode="auto">
          <a:xfrm flipV="1">
            <a:off x="6477000" y="26670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4817" name="Line 17"/>
          <p:cNvSpPr>
            <a:spLocks noChangeShapeType="1"/>
          </p:cNvSpPr>
          <p:nvPr/>
        </p:nvSpPr>
        <p:spPr bwMode="auto">
          <a:xfrm>
            <a:off x="6629400" y="26670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4820" name="Text Box 20"/>
          <p:cNvSpPr txBox="1">
            <a:spLocks noChangeArrowheads="1"/>
          </p:cNvSpPr>
          <p:nvPr/>
        </p:nvSpPr>
        <p:spPr bwMode="auto">
          <a:xfrm>
            <a:off x="5486400" y="2743200"/>
            <a:ext cx="873125" cy="4762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400" b="1"/>
              <a:t>Allocate</a:t>
            </a:r>
          </a:p>
          <a:p>
            <a:pPr>
              <a:lnSpc>
                <a:spcPct val="90000"/>
              </a:lnSpc>
            </a:pPr>
            <a:r>
              <a:rPr lang="en-US" sz="1400" b="1"/>
              <a:t>Request</a:t>
            </a:r>
          </a:p>
        </p:txBody>
      </p:sp>
      <p:sp>
        <p:nvSpPr>
          <p:cNvPr id="844821" name="Text Box 21"/>
          <p:cNvSpPr txBox="1">
            <a:spLocks noChangeArrowheads="1"/>
          </p:cNvSpPr>
          <p:nvPr/>
        </p:nvSpPr>
        <p:spPr bwMode="auto">
          <a:xfrm>
            <a:off x="6705600" y="2743200"/>
            <a:ext cx="1020763" cy="4762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400" b="1"/>
              <a:t>Allocate</a:t>
            </a:r>
          </a:p>
          <a:p>
            <a:pPr>
              <a:lnSpc>
                <a:spcPct val="90000"/>
              </a:lnSpc>
            </a:pPr>
            <a:r>
              <a:rPr lang="en-US" sz="1400" b="1"/>
              <a:t>Response</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508000" y="442913"/>
            <a:ext cx="8226425" cy="533400"/>
          </a:xfrm>
        </p:spPr>
        <p:txBody>
          <a:bodyPr/>
          <a:lstStyle/>
          <a:p>
            <a:r>
              <a:rPr lang="en-US"/>
              <a:t>ICE Step 5: Information</a:t>
            </a:r>
          </a:p>
        </p:txBody>
      </p:sp>
      <p:sp>
        <p:nvSpPr>
          <p:cNvPr id="845827" name="Cloud"/>
          <p:cNvSpPr>
            <a:spLocks noChangeAspect="1" noEditPoints="1" noChangeArrowheads="1"/>
          </p:cNvSpPr>
          <p:nvPr/>
        </p:nvSpPr>
        <p:spPr bwMode="auto">
          <a:xfrm flipH="1">
            <a:off x="5105400" y="3429000"/>
            <a:ext cx="2743200" cy="18303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45828" name="Rectangle 4"/>
          <p:cNvSpPr>
            <a:spLocks noGrp="1" noChangeArrowheads="1"/>
          </p:cNvSpPr>
          <p:nvPr>
            <p:ph type="body" sz="half" idx="1"/>
          </p:nvPr>
        </p:nvSpPr>
        <p:spPr>
          <a:xfrm>
            <a:off x="457200" y="1600200"/>
            <a:ext cx="4035425" cy="4525963"/>
          </a:xfrm>
        </p:spPr>
        <p:txBody>
          <a:bodyPr/>
          <a:lstStyle/>
          <a:p>
            <a:r>
              <a:rPr lang="en-US" sz="2400"/>
              <a:t>Recipient sends response containing an answer</a:t>
            </a:r>
          </a:p>
          <a:p>
            <a:r>
              <a:rPr lang="en-US" sz="2400"/>
              <a:t>Answer contains same information as offer did</a:t>
            </a:r>
          </a:p>
        </p:txBody>
      </p:sp>
      <p:pic>
        <p:nvPicPr>
          <p:cNvPr id="845829" name="Picture 5"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0200" y="5257800"/>
            <a:ext cx="393700" cy="877888"/>
          </a:xfrm>
          <a:prstGeom prst="rect">
            <a:avLst/>
          </a:prstGeom>
          <a:noFill/>
          <a:extLst>
            <a:ext uri="{909E8E84-426E-40DD-AFC4-6F175D3DCCD1}">
              <a14:hiddenFill xmlns:a14="http://schemas.microsoft.com/office/drawing/2010/main">
                <a:solidFill>
                  <a:srgbClr val="FFFFFF"/>
                </a:solidFill>
              </a14:hiddenFill>
            </a:ext>
          </a:extLst>
        </p:spPr>
      </p:pic>
      <p:pic>
        <p:nvPicPr>
          <p:cNvPr id="845830" name="Picture 6"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52578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845831" name="Rectangle 7"/>
          <p:cNvSpPr>
            <a:spLocks noChangeArrowheads="1"/>
          </p:cNvSpPr>
          <p:nvPr/>
        </p:nvSpPr>
        <p:spPr bwMode="auto">
          <a:xfrm>
            <a:off x="6248400" y="1905000"/>
            <a:ext cx="685800" cy="685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Rvz</a:t>
            </a:r>
          </a:p>
          <a:p>
            <a:pPr algn="ctr">
              <a:lnSpc>
                <a:spcPct val="90000"/>
              </a:lnSpc>
            </a:pPr>
            <a:r>
              <a:rPr lang="en-US" sz="1600" b="1"/>
              <a:t>Srvr</a:t>
            </a:r>
          </a:p>
        </p:txBody>
      </p:sp>
      <p:sp>
        <p:nvSpPr>
          <p:cNvPr id="845832" name="Line 8"/>
          <p:cNvSpPr>
            <a:spLocks noChangeShapeType="1"/>
          </p:cNvSpPr>
          <p:nvPr/>
        </p:nvSpPr>
        <p:spPr bwMode="auto">
          <a:xfrm flipV="1">
            <a:off x="5562600" y="2667000"/>
            <a:ext cx="838200" cy="2438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5833" name="Line 9"/>
          <p:cNvSpPr>
            <a:spLocks noChangeShapeType="1"/>
          </p:cNvSpPr>
          <p:nvPr/>
        </p:nvSpPr>
        <p:spPr bwMode="auto">
          <a:xfrm>
            <a:off x="6705600" y="2743200"/>
            <a:ext cx="609600" cy="2438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5834" name="Text Box 10"/>
          <p:cNvSpPr txBox="1">
            <a:spLocks noChangeArrowheads="1"/>
          </p:cNvSpPr>
          <p:nvPr/>
        </p:nvSpPr>
        <p:spPr bwMode="auto">
          <a:xfrm>
            <a:off x="5410200" y="2819400"/>
            <a:ext cx="865188"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600" b="1"/>
              <a:t>answer</a:t>
            </a: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508000" y="442913"/>
            <a:ext cx="8226425" cy="533400"/>
          </a:xfrm>
        </p:spPr>
        <p:txBody>
          <a:bodyPr/>
          <a:lstStyle/>
          <a:p>
            <a:r>
              <a:rPr lang="en-US"/>
              <a:t>ICE Step 6: Verification</a:t>
            </a:r>
          </a:p>
        </p:txBody>
      </p:sp>
      <p:sp>
        <p:nvSpPr>
          <p:cNvPr id="837635" name="Rectangle 3"/>
          <p:cNvSpPr>
            <a:spLocks noGrp="1" noChangeArrowheads="1"/>
          </p:cNvSpPr>
          <p:nvPr>
            <p:ph type="body" sz="half" idx="1"/>
          </p:nvPr>
        </p:nvSpPr>
        <p:spPr>
          <a:xfrm>
            <a:off x="228600" y="1343025"/>
            <a:ext cx="4343400" cy="5029200"/>
          </a:xfrm>
        </p:spPr>
        <p:txBody>
          <a:bodyPr/>
          <a:lstStyle/>
          <a:p>
            <a:r>
              <a:rPr lang="en-US" sz="2000"/>
              <a:t>Each agent pairs up its candidates (local) with its peers (remote)  to form candidate pairs</a:t>
            </a:r>
          </a:p>
          <a:p>
            <a:r>
              <a:rPr lang="en-US" sz="2000"/>
              <a:t>Each agent sends a connectivity check at media pacing, in pair priority order</a:t>
            </a:r>
          </a:p>
          <a:p>
            <a:pPr lvl="1"/>
            <a:r>
              <a:rPr lang="en-US" sz="1800"/>
              <a:t> Binding Request from the local candidate to the remote candidate</a:t>
            </a:r>
          </a:p>
          <a:p>
            <a:r>
              <a:rPr lang="en-US" sz="2000"/>
              <a:t>Upon receipt of the request the peer agent generates a response</a:t>
            </a:r>
          </a:p>
          <a:p>
            <a:pPr lvl="1"/>
            <a:r>
              <a:rPr lang="en-US" sz="1800"/>
              <a:t> Contains a mapped address indicating the source IP and port seen in the request</a:t>
            </a:r>
          </a:p>
          <a:p>
            <a:r>
              <a:rPr lang="en-US" sz="2000"/>
              <a:t>If the response is received the check has succeeded</a:t>
            </a:r>
          </a:p>
        </p:txBody>
      </p:sp>
      <p:grpSp>
        <p:nvGrpSpPr>
          <p:cNvPr id="837671" name="Group 39"/>
          <p:cNvGrpSpPr>
            <a:grpSpLocks/>
          </p:cNvGrpSpPr>
          <p:nvPr/>
        </p:nvGrpSpPr>
        <p:grpSpPr bwMode="auto">
          <a:xfrm>
            <a:off x="4724400" y="1676400"/>
            <a:ext cx="1600200" cy="4535488"/>
            <a:chOff x="3648" y="1104"/>
            <a:chExt cx="1008" cy="2857"/>
          </a:xfrm>
        </p:grpSpPr>
        <p:sp>
          <p:nvSpPr>
            <p:cNvPr id="837659" name="Cloud"/>
            <p:cNvSpPr>
              <a:spLocks noChangeAspect="1" noEditPoints="1" noChangeArrowheads="1"/>
            </p:cNvSpPr>
            <p:nvPr/>
          </p:nvSpPr>
          <p:spPr bwMode="auto">
            <a:xfrm flipH="1">
              <a:off x="3648" y="2160"/>
              <a:ext cx="1008" cy="115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37660" name="Rectangle 28"/>
            <p:cNvSpPr>
              <a:spLocks noChangeArrowheads="1"/>
            </p:cNvSpPr>
            <p:nvPr/>
          </p:nvSpPr>
          <p:spPr bwMode="auto">
            <a:xfrm>
              <a:off x="3936" y="1200"/>
              <a:ext cx="432" cy="43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TURN</a:t>
              </a:r>
            </a:p>
            <a:p>
              <a:pPr algn="ctr">
                <a:lnSpc>
                  <a:spcPct val="90000"/>
                </a:lnSpc>
              </a:pPr>
              <a:r>
                <a:rPr lang="en-US" sz="1600" b="1"/>
                <a:t>Server</a:t>
              </a:r>
            </a:p>
          </p:txBody>
        </p:sp>
        <p:sp>
          <p:nvSpPr>
            <p:cNvPr id="837661" name="Rectangle 29"/>
            <p:cNvSpPr>
              <a:spLocks noChangeArrowheads="1"/>
            </p:cNvSpPr>
            <p:nvPr/>
          </p:nvSpPr>
          <p:spPr bwMode="auto">
            <a:xfrm>
              <a:off x="3936" y="2448"/>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37662" name="Rectangle 30"/>
            <p:cNvSpPr>
              <a:spLocks noChangeArrowheads="1"/>
            </p:cNvSpPr>
            <p:nvPr/>
          </p:nvSpPr>
          <p:spPr bwMode="auto">
            <a:xfrm>
              <a:off x="3936" y="2784"/>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37663" name="Oval 31"/>
            <p:cNvSpPr>
              <a:spLocks noChangeArrowheads="1"/>
            </p:cNvSpPr>
            <p:nvPr/>
          </p:nvSpPr>
          <p:spPr bwMode="auto">
            <a:xfrm>
              <a:off x="3984" y="3456"/>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37664" name="Oval 32"/>
            <p:cNvSpPr>
              <a:spLocks noChangeArrowheads="1"/>
            </p:cNvSpPr>
            <p:nvPr/>
          </p:nvSpPr>
          <p:spPr bwMode="auto">
            <a:xfrm>
              <a:off x="4080" y="2400"/>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37665" name="Oval 33"/>
            <p:cNvSpPr>
              <a:spLocks noChangeArrowheads="1"/>
            </p:cNvSpPr>
            <p:nvPr/>
          </p:nvSpPr>
          <p:spPr bwMode="auto">
            <a:xfrm>
              <a:off x="4128" y="1104"/>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pic>
          <p:nvPicPr>
            <p:cNvPr id="837670" name="Picture 38"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2" y="3408"/>
              <a:ext cx="248" cy="5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7672" name="Group 40"/>
          <p:cNvGrpSpPr>
            <a:grpSpLocks/>
          </p:cNvGrpSpPr>
          <p:nvPr/>
        </p:nvGrpSpPr>
        <p:grpSpPr bwMode="auto">
          <a:xfrm>
            <a:off x="7010400" y="1676400"/>
            <a:ext cx="1600200" cy="4535488"/>
            <a:chOff x="3648" y="1104"/>
            <a:chExt cx="1008" cy="2857"/>
          </a:xfrm>
        </p:grpSpPr>
        <p:sp>
          <p:nvSpPr>
            <p:cNvPr id="837673" name="Cloud"/>
            <p:cNvSpPr>
              <a:spLocks noChangeAspect="1" noEditPoints="1" noChangeArrowheads="1"/>
            </p:cNvSpPr>
            <p:nvPr/>
          </p:nvSpPr>
          <p:spPr bwMode="auto">
            <a:xfrm flipH="1">
              <a:off x="3648" y="2160"/>
              <a:ext cx="1008" cy="115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37674" name="Rectangle 42"/>
            <p:cNvSpPr>
              <a:spLocks noChangeArrowheads="1"/>
            </p:cNvSpPr>
            <p:nvPr/>
          </p:nvSpPr>
          <p:spPr bwMode="auto">
            <a:xfrm>
              <a:off x="3936" y="1200"/>
              <a:ext cx="432" cy="43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TURN</a:t>
              </a:r>
            </a:p>
            <a:p>
              <a:pPr algn="ctr">
                <a:lnSpc>
                  <a:spcPct val="90000"/>
                </a:lnSpc>
              </a:pPr>
              <a:r>
                <a:rPr lang="en-US" sz="1600" b="1"/>
                <a:t>Server</a:t>
              </a:r>
            </a:p>
          </p:txBody>
        </p:sp>
        <p:sp>
          <p:nvSpPr>
            <p:cNvPr id="837675" name="Rectangle 43"/>
            <p:cNvSpPr>
              <a:spLocks noChangeArrowheads="1"/>
            </p:cNvSpPr>
            <p:nvPr/>
          </p:nvSpPr>
          <p:spPr bwMode="auto">
            <a:xfrm>
              <a:off x="3936" y="2448"/>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37676" name="Rectangle 44"/>
            <p:cNvSpPr>
              <a:spLocks noChangeArrowheads="1"/>
            </p:cNvSpPr>
            <p:nvPr/>
          </p:nvSpPr>
          <p:spPr bwMode="auto">
            <a:xfrm>
              <a:off x="3936" y="2784"/>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37677" name="Oval 45"/>
            <p:cNvSpPr>
              <a:spLocks noChangeArrowheads="1"/>
            </p:cNvSpPr>
            <p:nvPr/>
          </p:nvSpPr>
          <p:spPr bwMode="auto">
            <a:xfrm>
              <a:off x="3984" y="3456"/>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37678" name="Oval 46"/>
            <p:cNvSpPr>
              <a:spLocks noChangeArrowheads="1"/>
            </p:cNvSpPr>
            <p:nvPr/>
          </p:nvSpPr>
          <p:spPr bwMode="auto">
            <a:xfrm>
              <a:off x="4080" y="2400"/>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37679" name="Oval 47"/>
            <p:cNvSpPr>
              <a:spLocks noChangeArrowheads="1"/>
            </p:cNvSpPr>
            <p:nvPr/>
          </p:nvSpPr>
          <p:spPr bwMode="auto">
            <a:xfrm>
              <a:off x="4128" y="1104"/>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pic>
          <p:nvPicPr>
            <p:cNvPr id="837680" name="Picture 48"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2" y="3408"/>
              <a:ext cx="248" cy="553"/>
            </a:xfrm>
            <a:prstGeom prst="rect">
              <a:avLst/>
            </a:prstGeom>
            <a:noFill/>
            <a:extLst>
              <a:ext uri="{909E8E84-426E-40DD-AFC4-6F175D3DCCD1}">
                <a14:hiddenFill xmlns:a14="http://schemas.microsoft.com/office/drawing/2010/main">
                  <a:solidFill>
                    <a:srgbClr val="FFFFFF"/>
                  </a:solidFill>
                </a14:hiddenFill>
              </a:ext>
            </a:extLst>
          </p:spPr>
        </p:pic>
      </p:grpSp>
      <p:sp>
        <p:nvSpPr>
          <p:cNvPr id="837681" name="Line 49"/>
          <p:cNvSpPr>
            <a:spLocks noChangeShapeType="1"/>
          </p:cNvSpPr>
          <p:nvPr/>
        </p:nvSpPr>
        <p:spPr bwMode="auto">
          <a:xfrm>
            <a:off x="5410200" y="54864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2" name="Line 50"/>
          <p:cNvSpPr>
            <a:spLocks noChangeShapeType="1"/>
          </p:cNvSpPr>
          <p:nvPr/>
        </p:nvSpPr>
        <p:spPr bwMode="auto">
          <a:xfrm flipV="1">
            <a:off x="5410200" y="3810000"/>
            <a:ext cx="2362200" cy="16764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3" name="Line 51"/>
          <p:cNvSpPr>
            <a:spLocks noChangeShapeType="1"/>
          </p:cNvSpPr>
          <p:nvPr/>
        </p:nvSpPr>
        <p:spPr bwMode="auto">
          <a:xfrm>
            <a:off x="5486400" y="3810000"/>
            <a:ext cx="2133600" cy="167640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4" name="Line 52"/>
          <p:cNvSpPr>
            <a:spLocks noChangeShapeType="1"/>
          </p:cNvSpPr>
          <p:nvPr/>
        </p:nvSpPr>
        <p:spPr bwMode="auto">
          <a:xfrm flipH="1">
            <a:off x="5334000" y="3810000"/>
            <a:ext cx="152400" cy="160020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5" name="Line 53"/>
          <p:cNvSpPr>
            <a:spLocks noChangeShapeType="1"/>
          </p:cNvSpPr>
          <p:nvPr/>
        </p:nvSpPr>
        <p:spPr bwMode="auto">
          <a:xfrm flipH="1">
            <a:off x="7620000" y="3810000"/>
            <a:ext cx="152400" cy="16002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6" name="Line 54"/>
          <p:cNvSpPr>
            <a:spLocks noChangeShapeType="1"/>
          </p:cNvSpPr>
          <p:nvPr/>
        </p:nvSpPr>
        <p:spPr bwMode="auto">
          <a:xfrm flipV="1">
            <a:off x="5334000" y="1752600"/>
            <a:ext cx="2514600" cy="3657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7" name="Line 55"/>
          <p:cNvSpPr>
            <a:spLocks noChangeShapeType="1"/>
          </p:cNvSpPr>
          <p:nvPr/>
        </p:nvSpPr>
        <p:spPr bwMode="auto">
          <a:xfrm flipV="1">
            <a:off x="7620000" y="1752600"/>
            <a:ext cx="228600" cy="3657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8" name="Line 56"/>
          <p:cNvSpPr>
            <a:spLocks noChangeShapeType="1"/>
          </p:cNvSpPr>
          <p:nvPr/>
        </p:nvSpPr>
        <p:spPr bwMode="auto">
          <a:xfrm>
            <a:off x="5562600" y="1752600"/>
            <a:ext cx="2057400" cy="365760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89" name="Line 57"/>
          <p:cNvSpPr>
            <a:spLocks noChangeShapeType="1"/>
          </p:cNvSpPr>
          <p:nvPr/>
        </p:nvSpPr>
        <p:spPr bwMode="auto">
          <a:xfrm flipH="1">
            <a:off x="5334000" y="1752600"/>
            <a:ext cx="228600" cy="365760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7690" name="Text Box 58"/>
          <p:cNvSpPr txBox="1">
            <a:spLocks noChangeArrowheads="1"/>
          </p:cNvSpPr>
          <p:nvPr/>
        </p:nvSpPr>
        <p:spPr bwMode="auto">
          <a:xfrm>
            <a:off x="6629400" y="5181600"/>
            <a:ext cx="27781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600" b="1"/>
              <a:t>1</a:t>
            </a:r>
          </a:p>
        </p:txBody>
      </p:sp>
      <p:sp>
        <p:nvSpPr>
          <p:cNvPr id="837691" name="Text Box 59"/>
          <p:cNvSpPr txBox="1">
            <a:spLocks noChangeArrowheads="1"/>
          </p:cNvSpPr>
          <p:nvPr/>
        </p:nvSpPr>
        <p:spPr bwMode="auto">
          <a:xfrm>
            <a:off x="7086600" y="3886200"/>
            <a:ext cx="27781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600" b="1"/>
              <a:t>2</a:t>
            </a:r>
          </a:p>
        </p:txBody>
      </p:sp>
      <p:sp>
        <p:nvSpPr>
          <p:cNvPr id="837692" name="Text Box 60"/>
          <p:cNvSpPr txBox="1">
            <a:spLocks noChangeArrowheads="1"/>
          </p:cNvSpPr>
          <p:nvPr/>
        </p:nvSpPr>
        <p:spPr bwMode="auto">
          <a:xfrm>
            <a:off x="6324600" y="4267200"/>
            <a:ext cx="27781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600" b="1"/>
              <a:t>3</a:t>
            </a:r>
          </a:p>
        </p:txBody>
      </p:sp>
      <p:sp>
        <p:nvSpPr>
          <p:cNvPr id="837693" name="Text Box 61"/>
          <p:cNvSpPr txBox="1">
            <a:spLocks noChangeArrowheads="1"/>
          </p:cNvSpPr>
          <p:nvPr/>
        </p:nvSpPr>
        <p:spPr bwMode="auto">
          <a:xfrm>
            <a:off x="7772400" y="2743200"/>
            <a:ext cx="27781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600" b="1"/>
              <a:t>4</a:t>
            </a:r>
          </a:p>
        </p:txBody>
      </p:sp>
      <p:sp>
        <p:nvSpPr>
          <p:cNvPr id="837694" name="Text Box 62"/>
          <p:cNvSpPr txBox="1">
            <a:spLocks noChangeArrowheads="1"/>
          </p:cNvSpPr>
          <p:nvPr/>
        </p:nvSpPr>
        <p:spPr bwMode="auto">
          <a:xfrm>
            <a:off x="5257800" y="2590800"/>
            <a:ext cx="27781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600" b="1"/>
              <a:t>5</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t>Authenticating STUN</a:t>
            </a:r>
          </a:p>
        </p:txBody>
      </p:sp>
      <p:sp>
        <p:nvSpPr>
          <p:cNvPr id="846852" name="Rectangle 4"/>
          <p:cNvSpPr>
            <a:spLocks noGrp="1" noChangeArrowheads="1"/>
          </p:cNvSpPr>
          <p:nvPr>
            <p:ph type="body" sz="half" idx="1"/>
          </p:nvPr>
        </p:nvSpPr>
        <p:spPr>
          <a:xfrm>
            <a:off x="457200" y="1600200"/>
            <a:ext cx="3743325" cy="4525963"/>
          </a:xfrm>
        </p:spPr>
        <p:txBody>
          <a:bodyPr/>
          <a:lstStyle/>
          <a:p>
            <a:pPr>
              <a:lnSpc>
                <a:spcPct val="85000"/>
              </a:lnSpc>
            </a:pPr>
            <a:r>
              <a:rPr lang="en-US" sz="2000" dirty="0"/>
              <a:t>STUN Connectivity checks are authenticated and integrity protected</a:t>
            </a:r>
          </a:p>
          <a:p>
            <a:pPr>
              <a:lnSpc>
                <a:spcPct val="85000"/>
              </a:lnSpc>
            </a:pPr>
            <a:r>
              <a:rPr lang="en-US" sz="2000" dirty="0"/>
              <a:t>Authentication is based on a username and password</a:t>
            </a:r>
          </a:p>
          <a:p>
            <a:pPr>
              <a:lnSpc>
                <a:spcPct val="85000"/>
              </a:lnSpc>
            </a:pPr>
            <a:r>
              <a:rPr lang="en-US" sz="2000" dirty="0"/>
              <a:t>Username is constructed by combining username fragments exchanged in offer and answer separated by colon</a:t>
            </a:r>
          </a:p>
          <a:p>
            <a:pPr>
              <a:lnSpc>
                <a:spcPct val="85000"/>
              </a:lnSpc>
            </a:pPr>
            <a:r>
              <a:rPr lang="en-US" sz="2000" dirty="0"/>
              <a:t>Password is exchanged in offer/answer</a:t>
            </a:r>
          </a:p>
          <a:p>
            <a:pPr>
              <a:lnSpc>
                <a:spcPct val="85000"/>
              </a:lnSpc>
            </a:pPr>
            <a:r>
              <a:rPr lang="en-US" sz="2000" dirty="0"/>
              <a:t>Username and password are same for all candidates in a media stream</a:t>
            </a:r>
          </a:p>
        </p:txBody>
      </p:sp>
      <p:sp>
        <p:nvSpPr>
          <p:cNvPr id="846854" name="Cloud"/>
          <p:cNvSpPr>
            <a:spLocks noChangeAspect="1" noEditPoints="1" noChangeArrowheads="1"/>
          </p:cNvSpPr>
          <p:nvPr/>
        </p:nvSpPr>
        <p:spPr bwMode="auto">
          <a:xfrm flipH="1">
            <a:off x="5105400" y="3429000"/>
            <a:ext cx="2743200" cy="18303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pic>
        <p:nvPicPr>
          <p:cNvPr id="846855" name="Picture 7"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5400" y="5257800"/>
            <a:ext cx="393700" cy="877888"/>
          </a:xfrm>
          <a:prstGeom prst="rect">
            <a:avLst/>
          </a:prstGeom>
          <a:noFill/>
          <a:extLst>
            <a:ext uri="{909E8E84-426E-40DD-AFC4-6F175D3DCCD1}">
              <a14:hiddenFill xmlns:a14="http://schemas.microsoft.com/office/drawing/2010/main">
                <a:solidFill>
                  <a:srgbClr val="FFFFFF"/>
                </a:solidFill>
              </a14:hiddenFill>
            </a:ext>
          </a:extLst>
        </p:spPr>
      </p:pic>
      <p:pic>
        <p:nvPicPr>
          <p:cNvPr id="846856" name="Picture 8"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52578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846857" name="Rectangle 9"/>
          <p:cNvSpPr>
            <a:spLocks noChangeArrowheads="1"/>
          </p:cNvSpPr>
          <p:nvPr/>
        </p:nvSpPr>
        <p:spPr bwMode="auto">
          <a:xfrm>
            <a:off x="6248400" y="1905000"/>
            <a:ext cx="685800" cy="685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dirty="0" err="1"/>
              <a:t>Rvz</a:t>
            </a:r>
            <a:endParaRPr lang="en-US" sz="1600" b="1" dirty="0"/>
          </a:p>
          <a:p>
            <a:pPr algn="ctr">
              <a:lnSpc>
                <a:spcPct val="90000"/>
              </a:lnSpc>
            </a:pPr>
            <a:r>
              <a:rPr lang="en-US" sz="1600" b="1" dirty="0" err="1"/>
              <a:t>Srvr</a:t>
            </a:r>
            <a:endParaRPr lang="en-US" sz="1600" b="1" dirty="0"/>
          </a:p>
        </p:txBody>
      </p:sp>
      <p:sp>
        <p:nvSpPr>
          <p:cNvPr id="846861" name="Freeform 13"/>
          <p:cNvSpPr>
            <a:spLocks/>
          </p:cNvSpPr>
          <p:nvPr/>
        </p:nvSpPr>
        <p:spPr bwMode="auto">
          <a:xfrm>
            <a:off x="5486400" y="2590800"/>
            <a:ext cx="1905000" cy="2590800"/>
          </a:xfrm>
          <a:custGeom>
            <a:avLst/>
            <a:gdLst>
              <a:gd name="T0" fmla="*/ 0 w 1200"/>
              <a:gd name="T1" fmla="*/ 1632 h 1632"/>
              <a:gd name="T2" fmla="*/ 672 w 1200"/>
              <a:gd name="T3" fmla="*/ 0 h 1632"/>
              <a:gd name="T4" fmla="*/ 1200 w 1200"/>
              <a:gd name="T5" fmla="*/ 1632 h 1632"/>
            </a:gdLst>
            <a:ahLst/>
            <a:cxnLst>
              <a:cxn ang="0">
                <a:pos x="T0" y="T1"/>
              </a:cxn>
              <a:cxn ang="0">
                <a:pos x="T2" y="T3"/>
              </a:cxn>
              <a:cxn ang="0">
                <a:pos x="T4" y="T5"/>
              </a:cxn>
            </a:cxnLst>
            <a:rect l="0" t="0" r="r" b="b"/>
            <a:pathLst>
              <a:path w="1200" h="1632">
                <a:moveTo>
                  <a:pt x="0" y="1632"/>
                </a:moveTo>
                <a:cubicBezTo>
                  <a:pt x="236" y="816"/>
                  <a:pt x="472" y="0"/>
                  <a:pt x="672" y="0"/>
                </a:cubicBezTo>
                <a:cubicBezTo>
                  <a:pt x="872" y="0"/>
                  <a:pt x="1036" y="816"/>
                  <a:pt x="1200" y="163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6862" name="Freeform 14"/>
          <p:cNvSpPr>
            <a:spLocks/>
          </p:cNvSpPr>
          <p:nvPr/>
        </p:nvSpPr>
        <p:spPr bwMode="auto">
          <a:xfrm>
            <a:off x="5562600" y="2971800"/>
            <a:ext cx="1752600" cy="2209800"/>
          </a:xfrm>
          <a:custGeom>
            <a:avLst/>
            <a:gdLst>
              <a:gd name="T0" fmla="*/ 1104 w 1104"/>
              <a:gd name="T1" fmla="*/ 1392 h 1392"/>
              <a:gd name="T2" fmla="*/ 672 w 1104"/>
              <a:gd name="T3" fmla="*/ 0 h 1392"/>
              <a:gd name="T4" fmla="*/ 0 w 1104"/>
              <a:gd name="T5" fmla="*/ 1392 h 1392"/>
            </a:gdLst>
            <a:ahLst/>
            <a:cxnLst>
              <a:cxn ang="0">
                <a:pos x="T0" y="T1"/>
              </a:cxn>
              <a:cxn ang="0">
                <a:pos x="T2" y="T3"/>
              </a:cxn>
              <a:cxn ang="0">
                <a:pos x="T4" y="T5"/>
              </a:cxn>
            </a:cxnLst>
            <a:rect l="0" t="0" r="r" b="b"/>
            <a:pathLst>
              <a:path w="1104" h="1392">
                <a:moveTo>
                  <a:pt x="1104" y="1392"/>
                </a:moveTo>
                <a:cubicBezTo>
                  <a:pt x="980" y="696"/>
                  <a:pt x="856" y="0"/>
                  <a:pt x="672" y="0"/>
                </a:cubicBezTo>
                <a:cubicBezTo>
                  <a:pt x="488" y="0"/>
                  <a:pt x="244" y="696"/>
                  <a:pt x="0" y="139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6863" name="Text Box 15"/>
          <p:cNvSpPr txBox="1">
            <a:spLocks noChangeArrowheads="1"/>
          </p:cNvSpPr>
          <p:nvPr/>
        </p:nvSpPr>
        <p:spPr bwMode="auto">
          <a:xfrm>
            <a:off x="4343400" y="2209800"/>
            <a:ext cx="1685925" cy="6683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400" b="1" dirty="0"/>
              <a:t>Offer</a:t>
            </a:r>
          </a:p>
          <a:p>
            <a:pPr>
              <a:lnSpc>
                <a:spcPct val="90000"/>
              </a:lnSpc>
            </a:pPr>
            <a:r>
              <a:rPr lang="en-US" sz="1400" b="1" dirty="0" err="1"/>
              <a:t>Ufrag</a:t>
            </a:r>
            <a:r>
              <a:rPr lang="en-US" sz="1400" b="1" dirty="0"/>
              <a:t>: AUF</a:t>
            </a:r>
          </a:p>
          <a:p>
            <a:pPr>
              <a:lnSpc>
                <a:spcPct val="90000"/>
              </a:lnSpc>
            </a:pPr>
            <a:r>
              <a:rPr lang="en-US" sz="1400" b="1" dirty="0" err="1"/>
              <a:t>Password:APASS</a:t>
            </a:r>
            <a:endParaRPr lang="en-US" sz="1400" b="1" dirty="0"/>
          </a:p>
        </p:txBody>
      </p:sp>
      <p:sp>
        <p:nvSpPr>
          <p:cNvPr id="846864" name="Text Box 16"/>
          <p:cNvSpPr txBox="1">
            <a:spLocks noChangeArrowheads="1"/>
          </p:cNvSpPr>
          <p:nvPr/>
        </p:nvSpPr>
        <p:spPr bwMode="auto">
          <a:xfrm>
            <a:off x="7153275" y="2209800"/>
            <a:ext cx="1685925" cy="6683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400" b="1" dirty="0"/>
              <a:t>Answer</a:t>
            </a:r>
          </a:p>
          <a:p>
            <a:pPr>
              <a:lnSpc>
                <a:spcPct val="90000"/>
              </a:lnSpc>
            </a:pPr>
            <a:r>
              <a:rPr lang="en-US" sz="1400" b="1" dirty="0" err="1"/>
              <a:t>Ufrag</a:t>
            </a:r>
            <a:r>
              <a:rPr lang="en-US" sz="1400" b="1" dirty="0"/>
              <a:t>: BUF</a:t>
            </a:r>
          </a:p>
          <a:p>
            <a:pPr>
              <a:lnSpc>
                <a:spcPct val="90000"/>
              </a:lnSpc>
            </a:pPr>
            <a:r>
              <a:rPr lang="en-US" sz="1400" b="1" dirty="0" err="1"/>
              <a:t>Password:BPASS</a:t>
            </a:r>
            <a:endParaRPr lang="en-US" sz="1400" b="1" dirty="0"/>
          </a:p>
        </p:txBody>
      </p:sp>
      <p:sp>
        <p:nvSpPr>
          <p:cNvPr id="846865" name="Line 17"/>
          <p:cNvSpPr>
            <a:spLocks noChangeShapeType="1"/>
          </p:cNvSpPr>
          <p:nvPr/>
        </p:nvSpPr>
        <p:spPr bwMode="auto">
          <a:xfrm>
            <a:off x="5715000" y="5257800"/>
            <a:ext cx="1524000"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6866" name="Text Box 18"/>
          <p:cNvSpPr txBox="1">
            <a:spLocks noChangeArrowheads="1"/>
          </p:cNvSpPr>
          <p:nvPr/>
        </p:nvSpPr>
        <p:spPr bwMode="auto">
          <a:xfrm>
            <a:off x="5638800" y="4800600"/>
            <a:ext cx="16684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200" b="1"/>
              <a:t>Username: BUF:AUF</a:t>
            </a:r>
          </a:p>
          <a:p>
            <a:pPr algn="ctr">
              <a:lnSpc>
                <a:spcPct val="90000"/>
              </a:lnSpc>
            </a:pPr>
            <a:r>
              <a:rPr lang="en-US" sz="1200" b="1"/>
              <a:t>Password: BPASS</a:t>
            </a:r>
          </a:p>
        </p:txBody>
      </p:sp>
      <p:sp>
        <p:nvSpPr>
          <p:cNvPr id="846867" name="Line 19"/>
          <p:cNvSpPr>
            <a:spLocks noChangeShapeType="1"/>
          </p:cNvSpPr>
          <p:nvPr/>
        </p:nvSpPr>
        <p:spPr bwMode="auto">
          <a:xfrm>
            <a:off x="5715000" y="5562600"/>
            <a:ext cx="1524000" cy="0"/>
          </a:xfrm>
          <a:prstGeom prst="line">
            <a:avLst/>
          </a:prstGeom>
          <a:noFill/>
          <a:ln w="38100">
            <a:solidFill>
              <a:srgbClr val="00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6868" name="Text Box 20"/>
          <p:cNvSpPr txBox="1">
            <a:spLocks noChangeArrowheads="1"/>
          </p:cNvSpPr>
          <p:nvPr/>
        </p:nvSpPr>
        <p:spPr bwMode="auto">
          <a:xfrm>
            <a:off x="5715000" y="5638800"/>
            <a:ext cx="16684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200" b="1"/>
              <a:t>Username: AUF:BUF</a:t>
            </a:r>
          </a:p>
          <a:p>
            <a:pPr algn="ctr">
              <a:lnSpc>
                <a:spcPct val="90000"/>
              </a:lnSpc>
            </a:pPr>
            <a:r>
              <a:rPr lang="en-US" sz="1200" b="1"/>
              <a:t>Password: APASS</a:t>
            </a:r>
          </a:p>
        </p:txBody>
      </p:sp>
      <p:sp>
        <p:nvSpPr>
          <p:cNvPr id="846869" name="Text Box 21"/>
          <p:cNvSpPr txBox="1">
            <a:spLocks noChangeArrowheads="1"/>
          </p:cNvSpPr>
          <p:nvPr/>
        </p:nvSpPr>
        <p:spPr bwMode="auto">
          <a:xfrm>
            <a:off x="5791200" y="5257800"/>
            <a:ext cx="1346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400" b="1" i="1"/>
              <a:t>Stun requests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Pairing up Candidates</a:t>
            </a:r>
          </a:p>
        </p:txBody>
      </p:sp>
      <p:sp>
        <p:nvSpPr>
          <p:cNvPr id="906243" name="Rectangle 3"/>
          <p:cNvSpPr>
            <a:spLocks noGrp="1" noChangeArrowheads="1"/>
          </p:cNvSpPr>
          <p:nvPr>
            <p:ph type="body" idx="1"/>
          </p:nvPr>
        </p:nvSpPr>
        <p:spPr>
          <a:xfrm>
            <a:off x="457200" y="3886200"/>
            <a:ext cx="8229600" cy="2239963"/>
          </a:xfrm>
        </p:spPr>
        <p:txBody>
          <a:bodyPr/>
          <a:lstStyle/>
          <a:p>
            <a:pPr>
              <a:lnSpc>
                <a:spcPct val="90000"/>
              </a:lnSpc>
            </a:pPr>
            <a:r>
              <a:rPr lang="en-US" sz="2400"/>
              <a:t>Pairs are sorted in order of decreasing pair priority</a:t>
            </a:r>
          </a:p>
          <a:p>
            <a:pPr>
              <a:lnSpc>
                <a:spcPct val="90000"/>
              </a:lnSpc>
            </a:pPr>
            <a:r>
              <a:rPr lang="en-US" sz="2400"/>
              <a:t>Each agent will end up with the same list</a:t>
            </a:r>
          </a:p>
          <a:p>
            <a:pPr>
              <a:lnSpc>
                <a:spcPct val="90000"/>
              </a:lnSpc>
            </a:pPr>
            <a:r>
              <a:rPr lang="en-US" sz="2400"/>
              <a:t>Last term serves as a tie breaker</a:t>
            </a:r>
          </a:p>
          <a:p>
            <a:pPr>
              <a:lnSpc>
                <a:spcPct val="90000"/>
              </a:lnSpc>
            </a:pPr>
            <a:r>
              <a:rPr lang="en-US" sz="2400"/>
              <a:t>Min/Max results in highest priority for pair with two host RTP candidates, lowest for pair with two relayed RTCP</a:t>
            </a:r>
          </a:p>
          <a:p>
            <a:pPr>
              <a:lnSpc>
                <a:spcPct val="90000"/>
              </a:lnSpc>
            </a:pPr>
            <a:endParaRPr lang="en-US" sz="2400"/>
          </a:p>
        </p:txBody>
      </p:sp>
      <p:sp>
        <p:nvSpPr>
          <p:cNvPr id="906244" name="Rectangle 4"/>
          <p:cNvSpPr>
            <a:spLocks noChangeArrowheads="1"/>
          </p:cNvSpPr>
          <p:nvPr/>
        </p:nvSpPr>
        <p:spPr bwMode="auto">
          <a:xfrm>
            <a:off x="781050" y="2362200"/>
            <a:ext cx="737235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spAutoFit/>
          </a:bodyPr>
          <a:lstStyle/>
          <a:p>
            <a:pPr eaLnBrk="0" hangingPunct="0"/>
            <a:r>
              <a:rPr lang="en-US"/>
              <a:t>pair priority = 2^32*MIN(O-P,A-P) + 2*MAX(O-P,A-P) + (O-P&gt;A-P?1:0) </a:t>
            </a:r>
          </a:p>
        </p:txBody>
      </p:sp>
      <p:sp>
        <p:nvSpPr>
          <p:cNvPr id="906246" name="Rectangle 6"/>
          <p:cNvSpPr>
            <a:spLocks noChangeArrowheads="1"/>
          </p:cNvSpPr>
          <p:nvPr/>
        </p:nvSpPr>
        <p:spPr bwMode="auto">
          <a:xfrm>
            <a:off x="609600" y="2895600"/>
            <a:ext cx="35814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a:t>Minimum Priority</a:t>
            </a:r>
          </a:p>
        </p:txBody>
      </p:sp>
      <p:sp>
        <p:nvSpPr>
          <p:cNvPr id="906248" name="Rectangle 8"/>
          <p:cNvSpPr>
            <a:spLocks noChangeArrowheads="1"/>
          </p:cNvSpPr>
          <p:nvPr/>
        </p:nvSpPr>
        <p:spPr bwMode="auto">
          <a:xfrm>
            <a:off x="4191000" y="2895600"/>
            <a:ext cx="35814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a:t>Maximum Priority</a:t>
            </a:r>
          </a:p>
        </p:txBody>
      </p:sp>
      <p:sp>
        <p:nvSpPr>
          <p:cNvPr id="906249" name="Rectangle 9"/>
          <p:cNvSpPr>
            <a:spLocks noChangeArrowheads="1"/>
          </p:cNvSpPr>
          <p:nvPr/>
        </p:nvSpPr>
        <p:spPr bwMode="auto">
          <a:xfrm>
            <a:off x="7620000" y="2895600"/>
            <a:ext cx="1524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endParaRPr lang="en-US"/>
          </a:p>
        </p:txBody>
      </p:sp>
      <p:sp>
        <p:nvSpPr>
          <p:cNvPr id="906250" name="Rectangle 10"/>
          <p:cNvSpPr>
            <a:spLocks noChangeArrowheads="1"/>
          </p:cNvSpPr>
          <p:nvPr/>
        </p:nvSpPr>
        <p:spPr bwMode="auto">
          <a:xfrm>
            <a:off x="609600" y="2895600"/>
            <a:ext cx="1524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endParaRPr lang="en-US"/>
          </a:p>
        </p:txBody>
      </p:sp>
      <p:sp>
        <p:nvSpPr>
          <p:cNvPr id="906251" name="Text Box 11"/>
          <p:cNvSpPr txBox="1">
            <a:spLocks noChangeArrowheads="1"/>
          </p:cNvSpPr>
          <p:nvPr/>
        </p:nvSpPr>
        <p:spPr bwMode="auto">
          <a:xfrm>
            <a:off x="7842250" y="2936875"/>
            <a:ext cx="838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64 bits</a:t>
            </a:r>
          </a:p>
        </p:txBody>
      </p:sp>
      <p:sp>
        <p:nvSpPr>
          <p:cNvPr id="906252" name="Text Box 12"/>
          <p:cNvSpPr txBox="1">
            <a:spLocks noChangeArrowheads="1"/>
          </p:cNvSpPr>
          <p:nvPr/>
        </p:nvSpPr>
        <p:spPr bwMode="auto">
          <a:xfrm>
            <a:off x="6400800" y="1295400"/>
            <a:ext cx="25273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O-P: Offerers Priority</a:t>
            </a:r>
          </a:p>
          <a:p>
            <a:r>
              <a:rPr lang="en-US"/>
              <a:t>A-P: Answerers Priority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p:txBody>
          <a:bodyPr/>
          <a:lstStyle/>
          <a:p>
            <a:r>
              <a:rPr lang="en-US"/>
              <a:t>Frozen Algorithm</a:t>
            </a:r>
          </a:p>
        </p:txBody>
      </p:sp>
      <p:sp>
        <p:nvSpPr>
          <p:cNvPr id="877572" name="Rectangle 4"/>
          <p:cNvSpPr>
            <a:spLocks noGrp="1" noChangeArrowheads="1"/>
          </p:cNvSpPr>
          <p:nvPr>
            <p:ph type="body" idx="1"/>
          </p:nvPr>
        </p:nvSpPr>
        <p:spPr/>
        <p:txBody>
          <a:bodyPr/>
          <a:lstStyle/>
          <a:p>
            <a:pPr>
              <a:lnSpc>
                <a:spcPct val="75000"/>
              </a:lnSpc>
            </a:pPr>
            <a:r>
              <a:rPr lang="en-US" sz="2400"/>
              <a:t>ICE provides an optimization called the </a:t>
            </a:r>
            <a:r>
              <a:rPr lang="en-US" sz="2400" i="1"/>
              <a:t>Frozen</a:t>
            </a:r>
            <a:r>
              <a:rPr lang="en-US" sz="2400"/>
              <a:t> algorithm</a:t>
            </a:r>
          </a:p>
          <a:p>
            <a:pPr>
              <a:lnSpc>
                <a:spcPct val="75000"/>
              </a:lnSpc>
            </a:pPr>
            <a:r>
              <a:rPr lang="en-US" sz="2400"/>
              <a:t>Applicable when checks need to be done for multiple components or sessions</a:t>
            </a:r>
          </a:p>
          <a:p>
            <a:pPr>
              <a:lnSpc>
                <a:spcPct val="75000"/>
              </a:lnSpc>
            </a:pPr>
            <a:r>
              <a:rPr lang="en-US" sz="2400"/>
              <a:t>Main idea is to use the results of a previous check to predict the likelihood of a future one working</a:t>
            </a:r>
          </a:p>
          <a:p>
            <a:pPr>
              <a:lnSpc>
                <a:spcPct val="75000"/>
              </a:lnSpc>
            </a:pPr>
            <a:r>
              <a:rPr lang="en-US" sz="2400"/>
              <a:t>Basic algorithm</a:t>
            </a:r>
          </a:p>
          <a:p>
            <a:pPr lvl="1">
              <a:lnSpc>
                <a:spcPct val="75000"/>
              </a:lnSpc>
            </a:pPr>
            <a:r>
              <a:rPr lang="en-US" sz="2000"/>
              <a:t> First, check the candidate pairs for first component of the first session</a:t>
            </a:r>
          </a:p>
          <a:p>
            <a:pPr lvl="1">
              <a:lnSpc>
                <a:spcPct val="75000"/>
              </a:lnSpc>
            </a:pPr>
            <a:r>
              <a:rPr lang="en-US" sz="2000"/>
              <a:t> Once one succeeds, then check the other components for the first session that are “similar”</a:t>
            </a:r>
          </a:p>
          <a:p>
            <a:pPr lvl="1">
              <a:lnSpc>
                <a:spcPct val="75000"/>
              </a:lnSpc>
            </a:pPr>
            <a:r>
              <a:rPr lang="en-US" sz="2000"/>
              <a:t> Once those are done, check all other components for all other media streams that are “similar”</a:t>
            </a:r>
          </a:p>
          <a:p>
            <a:pPr lvl="1">
              <a:lnSpc>
                <a:spcPct val="75000"/>
              </a:lnSpc>
            </a:pPr>
            <a:r>
              <a:rPr lang="en-US" sz="2000"/>
              <a:t> Candidates are similar when they are of the same type and obtained from the same interface and STUN or TURN server</a:t>
            </a:r>
          </a:p>
          <a:p>
            <a:pPr lvl="2">
              <a:lnSpc>
                <a:spcPct val="75000"/>
              </a:lnSpc>
            </a:pPr>
            <a:r>
              <a:rPr lang="en-US" sz="1800"/>
              <a:t>Same </a:t>
            </a:r>
            <a:r>
              <a:rPr lang="en-US" sz="1800" u="sng"/>
              <a:t>foundation</a:t>
            </a:r>
          </a:p>
          <a:p>
            <a:pPr>
              <a:lnSpc>
                <a:spcPct val="75000"/>
              </a:lnSpc>
            </a:pPr>
            <a:endParaRPr lang="en-US" sz="2400" u="sn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a:t>Visualizing Frozen Algorithm</a:t>
            </a:r>
          </a:p>
        </p:txBody>
      </p:sp>
      <p:sp>
        <p:nvSpPr>
          <p:cNvPr id="902147" name="Rectangle 3"/>
          <p:cNvSpPr>
            <a:spLocks noChangeArrowheads="1"/>
          </p:cNvSpPr>
          <p:nvPr/>
        </p:nvSpPr>
        <p:spPr bwMode="auto">
          <a:xfrm>
            <a:off x="1219200" y="1524000"/>
            <a:ext cx="16764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Host</a:t>
            </a:r>
          </a:p>
          <a:p>
            <a:pPr algn="ctr"/>
            <a:r>
              <a:rPr lang="en-US"/>
              <a:t>Candidates</a:t>
            </a:r>
          </a:p>
        </p:txBody>
      </p:sp>
      <p:sp>
        <p:nvSpPr>
          <p:cNvPr id="902148" name="Rectangle 4"/>
          <p:cNvSpPr>
            <a:spLocks noChangeArrowheads="1"/>
          </p:cNvSpPr>
          <p:nvPr/>
        </p:nvSpPr>
        <p:spPr bwMode="auto">
          <a:xfrm>
            <a:off x="1219200" y="4038600"/>
            <a:ext cx="16764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Server</a:t>
            </a:r>
          </a:p>
          <a:p>
            <a:pPr algn="ctr"/>
            <a:r>
              <a:rPr lang="en-US"/>
              <a:t>Reflexive</a:t>
            </a:r>
          </a:p>
          <a:p>
            <a:pPr algn="ctr"/>
            <a:r>
              <a:rPr lang="en-US"/>
              <a:t>Candidates</a:t>
            </a:r>
          </a:p>
        </p:txBody>
      </p:sp>
      <p:sp>
        <p:nvSpPr>
          <p:cNvPr id="902149" name="Text Box 5"/>
          <p:cNvSpPr txBox="1">
            <a:spLocks noChangeArrowheads="1"/>
          </p:cNvSpPr>
          <p:nvPr/>
        </p:nvSpPr>
        <p:spPr bwMode="auto">
          <a:xfrm>
            <a:off x="288925" y="14081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9999</a:t>
            </a:r>
          </a:p>
        </p:txBody>
      </p:sp>
      <p:sp>
        <p:nvSpPr>
          <p:cNvPr id="902150" name="Text Box 6"/>
          <p:cNvSpPr txBox="1">
            <a:spLocks noChangeArrowheads="1"/>
          </p:cNvSpPr>
          <p:nvPr/>
        </p:nvSpPr>
        <p:spPr bwMode="auto">
          <a:xfrm>
            <a:off x="381000" y="38862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8999</a:t>
            </a:r>
          </a:p>
        </p:txBody>
      </p:sp>
      <p:sp>
        <p:nvSpPr>
          <p:cNvPr id="902151" name="Rectangle 7"/>
          <p:cNvSpPr>
            <a:spLocks noChangeArrowheads="1"/>
          </p:cNvSpPr>
          <p:nvPr/>
        </p:nvSpPr>
        <p:spPr bwMode="auto">
          <a:xfrm>
            <a:off x="3429000" y="1524000"/>
            <a:ext cx="1676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Interface 1</a:t>
            </a:r>
          </a:p>
        </p:txBody>
      </p:sp>
      <p:sp>
        <p:nvSpPr>
          <p:cNvPr id="902152" name="Rectangle 8"/>
          <p:cNvSpPr>
            <a:spLocks noChangeArrowheads="1"/>
          </p:cNvSpPr>
          <p:nvPr/>
        </p:nvSpPr>
        <p:spPr bwMode="auto">
          <a:xfrm>
            <a:off x="3429000" y="2895600"/>
            <a:ext cx="1676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Interface 2</a:t>
            </a:r>
          </a:p>
        </p:txBody>
      </p:sp>
      <p:sp>
        <p:nvSpPr>
          <p:cNvPr id="902153" name="AutoShape 9"/>
          <p:cNvSpPr>
            <a:spLocks/>
          </p:cNvSpPr>
          <p:nvPr/>
        </p:nvSpPr>
        <p:spPr bwMode="auto">
          <a:xfrm>
            <a:off x="2971800" y="1524000"/>
            <a:ext cx="381000" cy="2438400"/>
          </a:xfrm>
          <a:prstGeom prst="leftBrace">
            <a:avLst>
              <a:gd name="adj1" fmla="val 5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54" name="Rectangle 10"/>
          <p:cNvSpPr>
            <a:spLocks noChangeArrowheads="1"/>
          </p:cNvSpPr>
          <p:nvPr/>
        </p:nvSpPr>
        <p:spPr bwMode="auto">
          <a:xfrm>
            <a:off x="5410200" y="15240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Component 1</a:t>
            </a:r>
          </a:p>
        </p:txBody>
      </p:sp>
      <p:sp>
        <p:nvSpPr>
          <p:cNvPr id="902155" name="Rectangle 11"/>
          <p:cNvSpPr>
            <a:spLocks noChangeArrowheads="1"/>
          </p:cNvSpPr>
          <p:nvPr/>
        </p:nvSpPr>
        <p:spPr bwMode="auto">
          <a:xfrm>
            <a:off x="5410200" y="21336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Component 2</a:t>
            </a:r>
          </a:p>
        </p:txBody>
      </p:sp>
      <p:sp>
        <p:nvSpPr>
          <p:cNvPr id="902156" name="AutoShape 12"/>
          <p:cNvSpPr>
            <a:spLocks/>
          </p:cNvSpPr>
          <p:nvPr/>
        </p:nvSpPr>
        <p:spPr bwMode="auto">
          <a:xfrm>
            <a:off x="5181600" y="15240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60" name="Rectangle 16"/>
          <p:cNvSpPr>
            <a:spLocks noChangeArrowheads="1"/>
          </p:cNvSpPr>
          <p:nvPr/>
        </p:nvSpPr>
        <p:spPr bwMode="auto">
          <a:xfrm>
            <a:off x="1219200" y="15240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61" name="Rectangle 17"/>
          <p:cNvSpPr>
            <a:spLocks noChangeArrowheads="1"/>
          </p:cNvSpPr>
          <p:nvPr/>
        </p:nvSpPr>
        <p:spPr bwMode="auto">
          <a:xfrm>
            <a:off x="1219200" y="28956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62" name="Rectangle 18"/>
          <p:cNvSpPr>
            <a:spLocks noChangeArrowheads="1"/>
          </p:cNvSpPr>
          <p:nvPr/>
        </p:nvSpPr>
        <p:spPr bwMode="auto">
          <a:xfrm>
            <a:off x="1219200" y="40386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63" name="Rectangle 19"/>
          <p:cNvSpPr>
            <a:spLocks noChangeArrowheads="1"/>
          </p:cNvSpPr>
          <p:nvPr/>
        </p:nvSpPr>
        <p:spPr bwMode="auto">
          <a:xfrm>
            <a:off x="1219200" y="51816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164" name="Line 20"/>
          <p:cNvSpPr>
            <a:spLocks noChangeShapeType="1"/>
          </p:cNvSpPr>
          <p:nvPr/>
        </p:nvSpPr>
        <p:spPr bwMode="auto">
          <a:xfrm>
            <a:off x="2971800" y="5334000"/>
            <a:ext cx="1600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65" name="Text Box 21"/>
          <p:cNvSpPr txBox="1">
            <a:spLocks noChangeArrowheads="1"/>
          </p:cNvSpPr>
          <p:nvPr/>
        </p:nvSpPr>
        <p:spPr bwMode="auto">
          <a:xfrm>
            <a:off x="4937125" y="5141913"/>
            <a:ext cx="419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Pairs containing the red candidate pairs</a:t>
            </a:r>
          </a:p>
          <a:p>
            <a:r>
              <a:rPr lang="en-US" dirty="0"/>
              <a:t>Will be Waiting, all others Frozen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1pPr>
            <a:lvl2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2pPr>
            <a:lvl3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3pPr>
            <a:lvl4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4pPr>
            <a:lvl5pPr algn="ct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5pPr>
            <a:lvl6pPr marL="4572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6pPr>
            <a:lvl7pPr marL="9144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7pPr>
            <a:lvl8pPr marL="13716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8pPr>
            <a:lvl9pPr marL="1828800" algn="ct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400">
                <a:solidFill>
                  <a:schemeClr val="tx2"/>
                </a:solidFill>
                <a:latin typeface="Arial" panose="020B0604020202020204" pitchFamily="34" charset="0"/>
              </a:defRPr>
            </a:lvl9pPr>
          </a:lstStyle>
          <a:p>
            <a:r>
              <a:rPr lang="en-GB" b="1"/>
              <a:t>Note Well</a:t>
            </a:r>
          </a:p>
        </p:txBody>
      </p:sp>
      <p:sp>
        <p:nvSpPr>
          <p:cNvPr id="919555" name="Rectangle 3"/>
          <p:cNvSpPr>
            <a:spLocks noChangeArrowheads="1"/>
          </p:cNvSpPr>
          <p:nvPr/>
        </p:nvSpPr>
        <p:spPr bwMode="auto">
          <a:xfrm>
            <a:off x="0" y="9144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90000"/>
              </a:lnSpc>
              <a:buFontTx/>
              <a:buNone/>
            </a:pPr>
            <a:r>
              <a:rPr lang="en-GB" sz="1800" b="1" dirty="0"/>
              <a:t>     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a:lnSpc>
                <a:spcPct val="90000"/>
              </a:lnSpc>
            </a:pPr>
            <a:r>
              <a:rPr lang="en-GB" sz="1800" b="1" dirty="0"/>
              <a:t>the IETF plenary session, </a:t>
            </a:r>
          </a:p>
          <a:p>
            <a:pPr>
              <a:lnSpc>
                <a:spcPct val="90000"/>
              </a:lnSpc>
            </a:pPr>
            <a:r>
              <a:rPr lang="en-GB" sz="1800" b="1" dirty="0"/>
              <a:t>any IETF working group or portion thereof, </a:t>
            </a:r>
          </a:p>
          <a:p>
            <a:pPr>
              <a:lnSpc>
                <a:spcPct val="90000"/>
              </a:lnSpc>
            </a:pPr>
            <a:r>
              <a:rPr lang="en-GB" sz="1800" b="1" dirty="0"/>
              <a:t>the IESG, or any member thereof on behalf of the IESG, </a:t>
            </a:r>
          </a:p>
          <a:p>
            <a:pPr>
              <a:lnSpc>
                <a:spcPct val="90000"/>
              </a:lnSpc>
            </a:pPr>
            <a:r>
              <a:rPr lang="en-GB" sz="1800" b="1" dirty="0"/>
              <a:t>the IAB or any member thereof on behalf of the IAB, </a:t>
            </a:r>
          </a:p>
          <a:p>
            <a:pPr>
              <a:lnSpc>
                <a:spcPct val="90000"/>
              </a:lnSpc>
            </a:pPr>
            <a:r>
              <a:rPr lang="en-GB" sz="1800" b="1" dirty="0"/>
              <a:t>any IETF mailing list, including the IETF list itself, any working group or design team list, or any other list functioning under IETF auspices, </a:t>
            </a:r>
          </a:p>
          <a:p>
            <a:pPr>
              <a:lnSpc>
                <a:spcPct val="90000"/>
              </a:lnSpc>
            </a:pPr>
            <a:r>
              <a:rPr lang="en-GB" sz="1800" b="1" dirty="0"/>
              <a:t>the RFC Editor or the Internet-Drafts function </a:t>
            </a:r>
          </a:p>
          <a:p>
            <a:pPr>
              <a:lnSpc>
                <a:spcPct val="90000"/>
              </a:lnSpc>
              <a:buFontTx/>
              <a:buNone/>
            </a:pPr>
            <a:r>
              <a:rPr lang="en-GB" sz="1800" b="1" dirty="0"/>
              <a:t/>
            </a:r>
            <a:br>
              <a:rPr lang="en-GB" sz="1800" b="1" dirty="0"/>
            </a:br>
            <a:r>
              <a:rPr lang="en-GB" sz="1800" b="1" dirty="0"/>
              <a:t>All IETF Contributions are subject to the rules of RFC 3978 (updated by RFC 4878) and RFC 3979. Statements made outside of an IETF session, mailing list or other function, that are clearly not intended to be input to an IETF activity, group or function, are not IETF Contributions in the context of this notice. </a:t>
            </a:r>
          </a:p>
          <a:p>
            <a:pPr>
              <a:lnSpc>
                <a:spcPct val="90000"/>
              </a:lnSpc>
              <a:buFontTx/>
              <a:buNone/>
            </a:pPr>
            <a:r>
              <a:rPr lang="en-GB" sz="1800" b="1" dirty="0"/>
              <a:t>     Please consult RFC 3978 (updated by RFC 4878) for details. </a:t>
            </a:r>
          </a:p>
          <a:p>
            <a:pPr>
              <a:lnSpc>
                <a:spcPct val="90000"/>
              </a:lnSpc>
              <a:buFontTx/>
              <a:buNone/>
            </a:pPr>
            <a:endParaRPr lang="en-GB"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Visualizing Frozen Algorithm</a:t>
            </a:r>
          </a:p>
        </p:txBody>
      </p:sp>
      <p:sp>
        <p:nvSpPr>
          <p:cNvPr id="904195" name="Rectangle 3"/>
          <p:cNvSpPr>
            <a:spLocks noChangeArrowheads="1"/>
          </p:cNvSpPr>
          <p:nvPr/>
        </p:nvSpPr>
        <p:spPr bwMode="auto">
          <a:xfrm>
            <a:off x="1219200" y="1524000"/>
            <a:ext cx="16764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Host</a:t>
            </a:r>
          </a:p>
          <a:p>
            <a:pPr algn="ctr"/>
            <a:r>
              <a:rPr lang="en-US"/>
              <a:t>Candidates</a:t>
            </a:r>
          </a:p>
        </p:txBody>
      </p:sp>
      <p:sp>
        <p:nvSpPr>
          <p:cNvPr id="904196" name="Rectangle 4"/>
          <p:cNvSpPr>
            <a:spLocks noChangeArrowheads="1"/>
          </p:cNvSpPr>
          <p:nvPr/>
        </p:nvSpPr>
        <p:spPr bwMode="auto">
          <a:xfrm>
            <a:off x="1219200" y="4038600"/>
            <a:ext cx="16764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Server</a:t>
            </a:r>
          </a:p>
          <a:p>
            <a:pPr algn="ctr"/>
            <a:r>
              <a:rPr lang="en-US"/>
              <a:t>Reflexive</a:t>
            </a:r>
          </a:p>
          <a:p>
            <a:pPr algn="ctr"/>
            <a:r>
              <a:rPr lang="en-US"/>
              <a:t>Candidates</a:t>
            </a:r>
          </a:p>
        </p:txBody>
      </p:sp>
      <p:sp>
        <p:nvSpPr>
          <p:cNvPr id="904197" name="Text Box 5"/>
          <p:cNvSpPr txBox="1">
            <a:spLocks noChangeArrowheads="1"/>
          </p:cNvSpPr>
          <p:nvPr/>
        </p:nvSpPr>
        <p:spPr bwMode="auto">
          <a:xfrm>
            <a:off x="288925" y="14081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9999</a:t>
            </a:r>
          </a:p>
        </p:txBody>
      </p:sp>
      <p:sp>
        <p:nvSpPr>
          <p:cNvPr id="904198" name="Text Box 6"/>
          <p:cNvSpPr txBox="1">
            <a:spLocks noChangeArrowheads="1"/>
          </p:cNvSpPr>
          <p:nvPr/>
        </p:nvSpPr>
        <p:spPr bwMode="auto">
          <a:xfrm>
            <a:off x="381000" y="38862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8999</a:t>
            </a:r>
          </a:p>
        </p:txBody>
      </p:sp>
      <p:sp>
        <p:nvSpPr>
          <p:cNvPr id="904199" name="Rectangle 7"/>
          <p:cNvSpPr>
            <a:spLocks noChangeArrowheads="1"/>
          </p:cNvSpPr>
          <p:nvPr/>
        </p:nvSpPr>
        <p:spPr bwMode="auto">
          <a:xfrm>
            <a:off x="3429000" y="1524000"/>
            <a:ext cx="1676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Interface 1</a:t>
            </a:r>
          </a:p>
        </p:txBody>
      </p:sp>
      <p:sp>
        <p:nvSpPr>
          <p:cNvPr id="904200" name="Rectangle 8"/>
          <p:cNvSpPr>
            <a:spLocks noChangeArrowheads="1"/>
          </p:cNvSpPr>
          <p:nvPr/>
        </p:nvSpPr>
        <p:spPr bwMode="auto">
          <a:xfrm>
            <a:off x="3429000" y="2895600"/>
            <a:ext cx="1676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Interface 2</a:t>
            </a:r>
          </a:p>
        </p:txBody>
      </p:sp>
      <p:sp>
        <p:nvSpPr>
          <p:cNvPr id="904202" name="Rectangle 10"/>
          <p:cNvSpPr>
            <a:spLocks noChangeArrowheads="1"/>
          </p:cNvSpPr>
          <p:nvPr/>
        </p:nvSpPr>
        <p:spPr bwMode="auto">
          <a:xfrm>
            <a:off x="5410200" y="15240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Component 1</a:t>
            </a:r>
          </a:p>
        </p:txBody>
      </p:sp>
      <p:sp>
        <p:nvSpPr>
          <p:cNvPr id="904203" name="Rectangle 11"/>
          <p:cNvSpPr>
            <a:spLocks noChangeArrowheads="1"/>
          </p:cNvSpPr>
          <p:nvPr/>
        </p:nvSpPr>
        <p:spPr bwMode="auto">
          <a:xfrm>
            <a:off x="5410200" y="21336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Component 2</a:t>
            </a:r>
          </a:p>
        </p:txBody>
      </p:sp>
      <p:sp>
        <p:nvSpPr>
          <p:cNvPr id="904204" name="AutoShape 12"/>
          <p:cNvSpPr>
            <a:spLocks/>
          </p:cNvSpPr>
          <p:nvPr/>
        </p:nvSpPr>
        <p:spPr bwMode="auto">
          <a:xfrm>
            <a:off x="5181600" y="15240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212" name="Line 20"/>
          <p:cNvSpPr>
            <a:spLocks noChangeShapeType="1"/>
          </p:cNvSpPr>
          <p:nvPr/>
        </p:nvSpPr>
        <p:spPr bwMode="auto">
          <a:xfrm>
            <a:off x="2971800" y="3429000"/>
            <a:ext cx="16002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13" name="Text Box 21"/>
          <p:cNvSpPr txBox="1">
            <a:spLocks noChangeArrowheads="1"/>
          </p:cNvSpPr>
          <p:nvPr/>
        </p:nvSpPr>
        <p:spPr bwMode="auto">
          <a:xfrm>
            <a:off x="4937125" y="5141913"/>
            <a:ext cx="39433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Check on interface succeeds</a:t>
            </a:r>
          </a:p>
          <a:p>
            <a:r>
              <a:rPr lang="en-US"/>
              <a:t>(in Green). Component 2</a:t>
            </a:r>
            <a:br>
              <a:rPr lang="en-US"/>
            </a:br>
            <a:r>
              <a:rPr lang="en-US"/>
              <a:t>for same foundation</a:t>
            </a:r>
            <a:br>
              <a:rPr lang="en-US"/>
            </a:br>
            <a:r>
              <a:rPr lang="en-US"/>
              <a:t>is now Waiting to go and will be done</a:t>
            </a:r>
          </a:p>
          <a:p>
            <a:r>
              <a:rPr lang="en-US"/>
              <a:t>next</a:t>
            </a:r>
          </a:p>
        </p:txBody>
      </p:sp>
      <p:sp>
        <p:nvSpPr>
          <p:cNvPr id="904215" name="AutoShape 23"/>
          <p:cNvSpPr>
            <a:spLocks/>
          </p:cNvSpPr>
          <p:nvPr/>
        </p:nvSpPr>
        <p:spPr bwMode="auto">
          <a:xfrm>
            <a:off x="2971800" y="1524000"/>
            <a:ext cx="381000" cy="2438400"/>
          </a:xfrm>
          <a:prstGeom prst="leftBrace">
            <a:avLst>
              <a:gd name="adj1" fmla="val 5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216" name="Rectangle 24"/>
          <p:cNvSpPr>
            <a:spLocks noChangeArrowheads="1"/>
          </p:cNvSpPr>
          <p:nvPr/>
        </p:nvSpPr>
        <p:spPr bwMode="auto">
          <a:xfrm>
            <a:off x="1219200" y="15240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217" name="Rectangle 25"/>
          <p:cNvSpPr>
            <a:spLocks noChangeArrowheads="1"/>
          </p:cNvSpPr>
          <p:nvPr/>
        </p:nvSpPr>
        <p:spPr bwMode="auto">
          <a:xfrm>
            <a:off x="1219200" y="2895600"/>
            <a:ext cx="1676400" cy="4572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218" name="Rectangle 26"/>
          <p:cNvSpPr>
            <a:spLocks noChangeArrowheads="1"/>
          </p:cNvSpPr>
          <p:nvPr/>
        </p:nvSpPr>
        <p:spPr bwMode="auto">
          <a:xfrm>
            <a:off x="1219200" y="40386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219" name="Rectangle 27"/>
          <p:cNvSpPr>
            <a:spLocks noChangeArrowheads="1"/>
          </p:cNvSpPr>
          <p:nvPr/>
        </p:nvSpPr>
        <p:spPr bwMode="auto">
          <a:xfrm>
            <a:off x="1219200" y="51816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220" name="Rectangle 28"/>
          <p:cNvSpPr>
            <a:spLocks noChangeArrowheads="1"/>
          </p:cNvSpPr>
          <p:nvPr/>
        </p:nvSpPr>
        <p:spPr bwMode="auto">
          <a:xfrm>
            <a:off x="1219200" y="3429000"/>
            <a:ext cx="1676400" cy="457200"/>
          </a:xfrm>
          <a:prstGeom prst="rect">
            <a:avLst/>
          </a:prstGeom>
          <a:solidFill>
            <a:srgbClr val="FC4F2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r>
              <a:rPr lang="en-US"/>
              <a:t>Peer Reflexive Candidates</a:t>
            </a:r>
          </a:p>
        </p:txBody>
      </p:sp>
      <p:sp>
        <p:nvSpPr>
          <p:cNvPr id="880644" name="Rectangle 4"/>
          <p:cNvSpPr>
            <a:spLocks noGrp="1" noChangeArrowheads="1"/>
          </p:cNvSpPr>
          <p:nvPr>
            <p:ph type="body" sz="half" idx="1"/>
          </p:nvPr>
        </p:nvSpPr>
        <p:spPr>
          <a:xfrm>
            <a:off x="457200" y="1600200"/>
            <a:ext cx="4035425" cy="4525963"/>
          </a:xfrm>
        </p:spPr>
        <p:txBody>
          <a:bodyPr/>
          <a:lstStyle/>
          <a:p>
            <a:pPr>
              <a:lnSpc>
                <a:spcPct val="75000"/>
              </a:lnSpc>
            </a:pPr>
            <a:r>
              <a:rPr lang="en-US" sz="2400" dirty="0"/>
              <a:t>Connectivity checks can produce additional candidates</a:t>
            </a:r>
          </a:p>
          <a:p>
            <a:pPr lvl="1">
              <a:lnSpc>
                <a:spcPct val="75000"/>
              </a:lnSpc>
            </a:pPr>
            <a:r>
              <a:rPr lang="en-US" sz="2000" dirty="0"/>
              <a:t>Peer reflexive candidates</a:t>
            </a:r>
          </a:p>
          <a:p>
            <a:pPr>
              <a:lnSpc>
                <a:spcPct val="75000"/>
              </a:lnSpc>
            </a:pPr>
            <a:r>
              <a:rPr lang="en-US" sz="2400" dirty="0"/>
              <a:t>Typically happens when there is a symmetric NAT between users</a:t>
            </a:r>
          </a:p>
          <a:p>
            <a:pPr>
              <a:lnSpc>
                <a:spcPct val="75000"/>
              </a:lnSpc>
            </a:pPr>
            <a:r>
              <a:rPr lang="en-US" sz="2400" dirty="0"/>
              <a:t>Peer reflexive candidate will be discovered by both users</a:t>
            </a:r>
          </a:p>
          <a:p>
            <a:pPr lvl="1">
              <a:lnSpc>
                <a:spcPct val="75000"/>
              </a:lnSpc>
            </a:pPr>
            <a:r>
              <a:rPr lang="en-US" sz="2000" dirty="0"/>
              <a:t>For user A, from the Response</a:t>
            </a:r>
          </a:p>
          <a:p>
            <a:pPr lvl="1">
              <a:lnSpc>
                <a:spcPct val="75000"/>
              </a:lnSpc>
            </a:pPr>
            <a:r>
              <a:rPr lang="en-US" sz="2000" dirty="0"/>
              <a:t>For user B, from the Request</a:t>
            </a:r>
          </a:p>
          <a:p>
            <a:pPr>
              <a:lnSpc>
                <a:spcPct val="75000"/>
              </a:lnSpc>
            </a:pPr>
            <a:r>
              <a:rPr lang="en-US" sz="2400" dirty="0"/>
              <a:t>Allows direct media even in the presence of symmetric NAT!</a:t>
            </a:r>
          </a:p>
        </p:txBody>
      </p:sp>
      <p:pic>
        <p:nvPicPr>
          <p:cNvPr id="880646" name="Picture 6"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200" y="5562600"/>
            <a:ext cx="393700" cy="877888"/>
          </a:xfrm>
          <a:prstGeom prst="rect">
            <a:avLst/>
          </a:prstGeom>
          <a:noFill/>
          <a:extLst>
            <a:ext uri="{909E8E84-426E-40DD-AFC4-6F175D3DCCD1}">
              <a14:hiddenFill xmlns:a14="http://schemas.microsoft.com/office/drawing/2010/main">
                <a:solidFill>
                  <a:srgbClr val="FFFFFF"/>
                </a:solidFill>
              </a14:hiddenFill>
            </a:ext>
          </a:extLst>
        </p:spPr>
      </p:pic>
      <p:pic>
        <p:nvPicPr>
          <p:cNvPr id="880647" name="Picture 7"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01000" y="5522913"/>
            <a:ext cx="393700" cy="877887"/>
          </a:xfrm>
          <a:prstGeom prst="rect">
            <a:avLst/>
          </a:prstGeom>
          <a:noFill/>
          <a:extLst>
            <a:ext uri="{909E8E84-426E-40DD-AFC4-6F175D3DCCD1}">
              <a14:hiddenFill xmlns:a14="http://schemas.microsoft.com/office/drawing/2010/main">
                <a:solidFill>
                  <a:srgbClr val="FFFFFF"/>
                </a:solidFill>
              </a14:hiddenFill>
            </a:ext>
          </a:extLst>
        </p:spPr>
      </p:pic>
      <p:sp>
        <p:nvSpPr>
          <p:cNvPr id="880653" name="Line 13"/>
          <p:cNvSpPr>
            <a:spLocks noChangeShapeType="1"/>
          </p:cNvSpPr>
          <p:nvPr/>
        </p:nvSpPr>
        <p:spPr bwMode="auto">
          <a:xfrm>
            <a:off x="5867400" y="1485900"/>
            <a:ext cx="0" cy="388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80654" name="Line 14"/>
          <p:cNvSpPr>
            <a:spLocks noChangeShapeType="1"/>
          </p:cNvSpPr>
          <p:nvPr/>
        </p:nvSpPr>
        <p:spPr bwMode="auto">
          <a:xfrm>
            <a:off x="8153400" y="1485900"/>
            <a:ext cx="0" cy="388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80655" name="Line 15"/>
          <p:cNvSpPr>
            <a:spLocks noChangeShapeType="1"/>
          </p:cNvSpPr>
          <p:nvPr/>
        </p:nvSpPr>
        <p:spPr bwMode="auto">
          <a:xfrm>
            <a:off x="6705600" y="1485900"/>
            <a:ext cx="0" cy="388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80656" name="Rectangle 16"/>
          <p:cNvSpPr>
            <a:spLocks noChangeArrowheads="1"/>
          </p:cNvSpPr>
          <p:nvPr/>
        </p:nvSpPr>
        <p:spPr bwMode="auto">
          <a:xfrm>
            <a:off x="6477000" y="5562600"/>
            <a:ext cx="5334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Sym</a:t>
            </a:r>
          </a:p>
          <a:p>
            <a:pPr algn="ctr">
              <a:lnSpc>
                <a:spcPct val="90000"/>
              </a:lnSpc>
            </a:pPr>
            <a:r>
              <a:rPr lang="en-US" sz="1600" b="1"/>
              <a:t>NAT</a:t>
            </a:r>
          </a:p>
        </p:txBody>
      </p:sp>
      <p:sp>
        <p:nvSpPr>
          <p:cNvPr id="880657" name="Line 17"/>
          <p:cNvSpPr>
            <a:spLocks noChangeShapeType="1"/>
          </p:cNvSpPr>
          <p:nvPr/>
        </p:nvSpPr>
        <p:spPr bwMode="auto">
          <a:xfrm>
            <a:off x="5943600" y="1676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80658" name="Line 18"/>
          <p:cNvSpPr>
            <a:spLocks noChangeShapeType="1"/>
          </p:cNvSpPr>
          <p:nvPr/>
        </p:nvSpPr>
        <p:spPr bwMode="auto">
          <a:xfrm>
            <a:off x="6705600" y="1752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80659" name="Line 19"/>
          <p:cNvSpPr>
            <a:spLocks noChangeShapeType="1"/>
          </p:cNvSpPr>
          <p:nvPr/>
        </p:nvSpPr>
        <p:spPr bwMode="auto">
          <a:xfrm flipH="1">
            <a:off x="6781800" y="22860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80660" name="Line 20"/>
          <p:cNvSpPr>
            <a:spLocks noChangeShapeType="1"/>
          </p:cNvSpPr>
          <p:nvPr/>
        </p:nvSpPr>
        <p:spPr bwMode="auto">
          <a:xfrm flipH="1">
            <a:off x="5943600" y="2590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80661" name="AutoShape 21"/>
          <p:cNvSpPr>
            <a:spLocks noChangeArrowheads="1"/>
          </p:cNvSpPr>
          <p:nvPr/>
        </p:nvSpPr>
        <p:spPr bwMode="auto">
          <a:xfrm>
            <a:off x="4572000" y="2057400"/>
            <a:ext cx="1447800" cy="685800"/>
          </a:xfrm>
          <a:prstGeom prst="wedgeRectCallout">
            <a:avLst>
              <a:gd name="adj1" fmla="val 93968"/>
              <a:gd name="adj2" fmla="val -89583"/>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400" b="1"/>
              <a:t>NAT allocates new binding towards B</a:t>
            </a:r>
          </a:p>
        </p:txBody>
      </p:sp>
      <p:sp>
        <p:nvSpPr>
          <p:cNvPr id="880662" name="Text Box 22"/>
          <p:cNvSpPr txBox="1">
            <a:spLocks noChangeArrowheads="1"/>
          </p:cNvSpPr>
          <p:nvPr/>
        </p:nvSpPr>
        <p:spPr bwMode="auto">
          <a:xfrm>
            <a:off x="6013450" y="1423988"/>
            <a:ext cx="1222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STUN Request</a:t>
            </a:r>
          </a:p>
        </p:txBody>
      </p:sp>
      <p:sp>
        <p:nvSpPr>
          <p:cNvPr id="880663" name="Text Box 23"/>
          <p:cNvSpPr txBox="1">
            <a:spLocks noChangeArrowheads="1"/>
          </p:cNvSpPr>
          <p:nvPr/>
        </p:nvSpPr>
        <p:spPr bwMode="auto">
          <a:xfrm>
            <a:off x="6858000" y="1981200"/>
            <a:ext cx="1349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STUN Response</a:t>
            </a:r>
          </a:p>
        </p:txBody>
      </p:sp>
      <p:sp>
        <p:nvSpPr>
          <p:cNvPr id="880664" name="Text Box 24"/>
          <p:cNvSpPr txBox="1">
            <a:spLocks noChangeArrowheads="1"/>
          </p:cNvSpPr>
          <p:nvPr/>
        </p:nvSpPr>
        <p:spPr bwMode="auto">
          <a:xfrm>
            <a:off x="5480050" y="5810250"/>
            <a:ext cx="3667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2200" b="1"/>
              <a:t>A</a:t>
            </a:r>
          </a:p>
        </p:txBody>
      </p:sp>
      <p:sp>
        <p:nvSpPr>
          <p:cNvPr id="880665" name="Text Box 25"/>
          <p:cNvSpPr txBox="1">
            <a:spLocks noChangeArrowheads="1"/>
          </p:cNvSpPr>
          <p:nvPr/>
        </p:nvSpPr>
        <p:spPr bwMode="auto">
          <a:xfrm>
            <a:off x="8305800" y="5715000"/>
            <a:ext cx="3667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2200" b="1"/>
              <a:t>B</a:t>
            </a:r>
          </a:p>
        </p:txBody>
      </p:sp>
      <p:sp>
        <p:nvSpPr>
          <p:cNvPr id="880666" name="AutoShape 26"/>
          <p:cNvSpPr>
            <a:spLocks noChangeArrowheads="1"/>
          </p:cNvSpPr>
          <p:nvPr/>
        </p:nvSpPr>
        <p:spPr bwMode="auto">
          <a:xfrm>
            <a:off x="7543800" y="3086100"/>
            <a:ext cx="1447800" cy="685800"/>
          </a:xfrm>
          <a:prstGeom prst="wedgeRectCallout">
            <a:avLst>
              <a:gd name="adj1" fmla="val -13597"/>
              <a:gd name="adj2" fmla="val -155093"/>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400" b="1"/>
              <a:t>B informs A of new binding</a:t>
            </a:r>
          </a:p>
        </p:txBody>
      </p:sp>
      <p:sp>
        <p:nvSpPr>
          <p:cNvPr id="880667" name="AutoShape 27"/>
          <p:cNvSpPr>
            <a:spLocks noChangeArrowheads="1"/>
          </p:cNvSpPr>
          <p:nvPr/>
        </p:nvSpPr>
        <p:spPr bwMode="auto">
          <a:xfrm>
            <a:off x="5410200" y="4038600"/>
            <a:ext cx="1447800" cy="838200"/>
          </a:xfrm>
          <a:prstGeom prst="wedgeRectCallout">
            <a:avLst>
              <a:gd name="adj1" fmla="val -10199"/>
              <a:gd name="adj2" fmla="val -191667"/>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400" b="1"/>
              <a:t>A learns a new local candidate towards 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lstStyle/>
          <a:p>
            <a:r>
              <a:rPr lang="en-US"/>
              <a:t>ICE Step 7: Coordination </a:t>
            </a:r>
          </a:p>
        </p:txBody>
      </p:sp>
      <p:sp>
        <p:nvSpPr>
          <p:cNvPr id="910339" name="Rectangle 3"/>
          <p:cNvSpPr>
            <a:spLocks noGrp="1" noChangeArrowheads="1"/>
          </p:cNvSpPr>
          <p:nvPr>
            <p:ph type="body" idx="1"/>
          </p:nvPr>
        </p:nvSpPr>
        <p:spPr/>
        <p:txBody>
          <a:bodyPr/>
          <a:lstStyle/>
          <a:p>
            <a:r>
              <a:rPr lang="en-US"/>
              <a:t>ICE needs to finalize on a candidate pair for each component of each media stream</a:t>
            </a:r>
          </a:p>
          <a:p>
            <a:pPr lvl="1"/>
            <a:r>
              <a:rPr lang="en-US"/>
              <a:t>More than one may work</a:t>
            </a:r>
          </a:p>
          <a:p>
            <a:r>
              <a:rPr lang="en-US"/>
              <a:t>Each agent needs to conclude on the same set of pairs</a:t>
            </a:r>
          </a:p>
          <a:p>
            <a:r>
              <a:rPr lang="en-US"/>
              <a:t>Finalization takes place without signaling through rendezvous server – all through STUN</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a:t>Agent Roles</a:t>
            </a:r>
          </a:p>
        </p:txBody>
      </p:sp>
      <p:sp>
        <p:nvSpPr>
          <p:cNvPr id="911363" name="Rectangle 3"/>
          <p:cNvSpPr>
            <a:spLocks noGrp="1" noChangeArrowheads="1"/>
          </p:cNvSpPr>
          <p:nvPr>
            <p:ph type="body" idx="1"/>
          </p:nvPr>
        </p:nvSpPr>
        <p:spPr/>
        <p:txBody>
          <a:bodyPr/>
          <a:lstStyle/>
          <a:p>
            <a:r>
              <a:rPr lang="en-US"/>
              <a:t>One agent acts as the controlling agent, the other as the controlled agent</a:t>
            </a:r>
          </a:p>
          <a:p>
            <a:r>
              <a:rPr lang="en-US"/>
              <a:t>Controlling agent is normally the offerer, unless offerer signals it is an ICE lite implementation</a:t>
            </a:r>
          </a:p>
          <a:p>
            <a:r>
              <a:rPr lang="en-US"/>
              <a:t>Controlling agent responsible for</a:t>
            </a:r>
          </a:p>
          <a:p>
            <a:pPr lvl="1"/>
            <a:r>
              <a:rPr lang="en-US"/>
              <a:t>Deciding when STUN checks should finish</a:t>
            </a:r>
          </a:p>
          <a:p>
            <a:pPr lvl="1"/>
            <a:r>
              <a:rPr lang="en-US"/>
              <a:t>Deciding which pairs to use once it is finished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Why not just use the first pair?</a:t>
            </a:r>
          </a:p>
        </p:txBody>
      </p:sp>
      <p:sp>
        <p:nvSpPr>
          <p:cNvPr id="912387" name="Rectangle 3"/>
          <p:cNvSpPr>
            <a:spLocks noGrp="1" noChangeArrowheads="1"/>
          </p:cNvSpPr>
          <p:nvPr>
            <p:ph type="body" idx="1"/>
          </p:nvPr>
        </p:nvSpPr>
        <p:spPr/>
        <p:txBody>
          <a:bodyPr/>
          <a:lstStyle/>
          <a:p>
            <a:r>
              <a:rPr lang="en-US"/>
              <a:t>ICE checks proceed in priority order</a:t>
            </a:r>
          </a:p>
          <a:p>
            <a:pPr lvl="1"/>
            <a:r>
              <a:rPr lang="en-US"/>
              <a:t>So why not just stop once the first check succeeds, and use that?</a:t>
            </a:r>
          </a:p>
          <a:p>
            <a:r>
              <a:rPr lang="en-US"/>
              <a:t>Several reasons</a:t>
            </a:r>
          </a:p>
          <a:p>
            <a:pPr lvl="1"/>
            <a:r>
              <a:rPr lang="en-US"/>
              <a:t>Packet loss on a higher priority check may delay it from finishing – giving checks more time may produce better results</a:t>
            </a:r>
          </a:p>
          <a:p>
            <a:pPr lvl="1"/>
            <a:r>
              <a:rPr lang="en-US"/>
              <a:t>An agent may have other criteria for choosing pairs (for example – RTT estimates!)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Signaling Completion</a:t>
            </a:r>
          </a:p>
        </p:txBody>
      </p:sp>
      <p:sp>
        <p:nvSpPr>
          <p:cNvPr id="913411" name="Rectangle 3"/>
          <p:cNvSpPr>
            <a:spLocks noGrp="1" noChangeArrowheads="1"/>
          </p:cNvSpPr>
          <p:nvPr>
            <p:ph type="body" sz="half" idx="1"/>
          </p:nvPr>
        </p:nvSpPr>
        <p:spPr/>
        <p:txBody>
          <a:bodyPr/>
          <a:lstStyle/>
          <a:p>
            <a:pPr>
              <a:lnSpc>
                <a:spcPct val="90000"/>
              </a:lnSpc>
            </a:pPr>
            <a:r>
              <a:rPr lang="en-US" sz="2400"/>
              <a:t>When controlling agent is done, it inserts a flag into a STUN check</a:t>
            </a:r>
          </a:p>
          <a:p>
            <a:pPr>
              <a:lnSpc>
                <a:spcPct val="90000"/>
              </a:lnSpc>
            </a:pPr>
            <a:r>
              <a:rPr lang="en-US" sz="2400"/>
              <a:t>If controlled agent had successfully completed a check in reverse direction, it stops checks for that component of that stream</a:t>
            </a:r>
          </a:p>
          <a:p>
            <a:pPr>
              <a:lnSpc>
                <a:spcPct val="90000"/>
              </a:lnSpc>
            </a:pPr>
            <a:r>
              <a:rPr lang="en-US" sz="2400"/>
              <a:t>Both agents use the pair generated by the check that included the flag</a:t>
            </a:r>
          </a:p>
        </p:txBody>
      </p:sp>
      <p:pic>
        <p:nvPicPr>
          <p:cNvPr id="913413" name="Picture 5"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0200" y="5257800"/>
            <a:ext cx="393700" cy="877888"/>
          </a:xfrm>
          <a:prstGeom prst="rect">
            <a:avLst/>
          </a:prstGeom>
          <a:noFill/>
          <a:extLst>
            <a:ext uri="{909E8E84-426E-40DD-AFC4-6F175D3DCCD1}">
              <a14:hiddenFill xmlns:a14="http://schemas.microsoft.com/office/drawing/2010/main">
                <a:solidFill>
                  <a:srgbClr val="FFFFFF"/>
                </a:solidFill>
              </a14:hiddenFill>
            </a:ext>
          </a:extLst>
        </p:spPr>
      </p:pic>
      <p:pic>
        <p:nvPicPr>
          <p:cNvPr id="913414" name="Picture 6"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59700" y="53340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913415" name="Line 7"/>
          <p:cNvSpPr>
            <a:spLocks noChangeShapeType="1"/>
          </p:cNvSpPr>
          <p:nvPr/>
        </p:nvSpPr>
        <p:spPr bwMode="auto">
          <a:xfrm>
            <a:off x="5638800" y="1752600"/>
            <a:ext cx="0" cy="327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13416" name="Line 8"/>
          <p:cNvSpPr>
            <a:spLocks noChangeShapeType="1"/>
          </p:cNvSpPr>
          <p:nvPr/>
        </p:nvSpPr>
        <p:spPr bwMode="auto">
          <a:xfrm>
            <a:off x="7848600" y="1752600"/>
            <a:ext cx="0" cy="327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13417" name="Text Box 9"/>
          <p:cNvSpPr txBox="1">
            <a:spLocks noChangeArrowheads="1"/>
          </p:cNvSpPr>
          <p:nvPr/>
        </p:nvSpPr>
        <p:spPr bwMode="auto">
          <a:xfrm>
            <a:off x="5251450" y="6137275"/>
            <a:ext cx="12573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Controlling</a:t>
            </a:r>
          </a:p>
        </p:txBody>
      </p:sp>
      <p:sp>
        <p:nvSpPr>
          <p:cNvPr id="913418" name="Text Box 10"/>
          <p:cNvSpPr txBox="1">
            <a:spLocks noChangeArrowheads="1"/>
          </p:cNvSpPr>
          <p:nvPr/>
        </p:nvSpPr>
        <p:spPr bwMode="auto">
          <a:xfrm>
            <a:off x="7537450" y="6061075"/>
            <a:ext cx="12065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Controlled</a:t>
            </a:r>
          </a:p>
        </p:txBody>
      </p:sp>
      <p:sp>
        <p:nvSpPr>
          <p:cNvPr id="913423" name="Line 15"/>
          <p:cNvSpPr>
            <a:spLocks noChangeShapeType="1"/>
          </p:cNvSpPr>
          <p:nvPr/>
        </p:nvSpPr>
        <p:spPr bwMode="auto">
          <a:xfrm>
            <a:off x="5715000" y="3657600"/>
            <a:ext cx="1981200" cy="22860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13424" name="Text Box 16"/>
          <p:cNvSpPr txBox="1">
            <a:spLocks noChangeArrowheads="1"/>
          </p:cNvSpPr>
          <p:nvPr/>
        </p:nvSpPr>
        <p:spPr bwMode="auto">
          <a:xfrm>
            <a:off x="6019800" y="3352800"/>
            <a:ext cx="183515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STUN Request+</a:t>
            </a:r>
          </a:p>
          <a:p>
            <a:r>
              <a:rPr lang="en-US"/>
              <a:t>flag</a:t>
            </a:r>
          </a:p>
        </p:txBody>
      </p:sp>
      <p:sp>
        <p:nvSpPr>
          <p:cNvPr id="913425" name="Line 17"/>
          <p:cNvSpPr>
            <a:spLocks noChangeShapeType="1"/>
          </p:cNvSpPr>
          <p:nvPr/>
        </p:nvSpPr>
        <p:spPr bwMode="auto">
          <a:xfrm flipH="1">
            <a:off x="5791200" y="4038600"/>
            <a:ext cx="1828800" cy="22860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13426" name="Text Box 18"/>
          <p:cNvSpPr txBox="1">
            <a:spLocks noChangeArrowheads="1"/>
          </p:cNvSpPr>
          <p:nvPr/>
        </p:nvSpPr>
        <p:spPr bwMode="auto">
          <a:xfrm>
            <a:off x="5791200" y="4267200"/>
            <a:ext cx="1879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STUN Response</a:t>
            </a:r>
          </a:p>
        </p:txBody>
      </p:sp>
      <p:sp>
        <p:nvSpPr>
          <p:cNvPr id="913429" name="Line 21"/>
          <p:cNvSpPr>
            <a:spLocks noChangeShapeType="1"/>
          </p:cNvSpPr>
          <p:nvPr/>
        </p:nvSpPr>
        <p:spPr bwMode="auto">
          <a:xfrm flipH="1">
            <a:off x="5715000" y="2133600"/>
            <a:ext cx="1905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13430" name="Line 22"/>
          <p:cNvSpPr>
            <a:spLocks noChangeShapeType="1"/>
          </p:cNvSpPr>
          <p:nvPr/>
        </p:nvSpPr>
        <p:spPr bwMode="auto">
          <a:xfrm>
            <a:off x="5791200" y="2590800"/>
            <a:ext cx="1828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13431" name="Text Box 23"/>
          <p:cNvSpPr txBox="1">
            <a:spLocks noChangeArrowheads="1"/>
          </p:cNvSpPr>
          <p:nvPr/>
        </p:nvSpPr>
        <p:spPr bwMode="auto">
          <a:xfrm>
            <a:off x="5867400" y="1828800"/>
            <a:ext cx="17018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STUN Request</a:t>
            </a:r>
          </a:p>
        </p:txBody>
      </p:sp>
      <p:sp>
        <p:nvSpPr>
          <p:cNvPr id="913432" name="Text Box 24"/>
          <p:cNvSpPr txBox="1">
            <a:spLocks noChangeArrowheads="1"/>
          </p:cNvSpPr>
          <p:nvPr/>
        </p:nvSpPr>
        <p:spPr bwMode="auto">
          <a:xfrm>
            <a:off x="5638800" y="2819400"/>
            <a:ext cx="1879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STUN Response</a:t>
            </a:r>
          </a:p>
        </p:txBody>
      </p:sp>
      <p:sp>
        <p:nvSpPr>
          <p:cNvPr id="913434" name="Line 26"/>
          <p:cNvSpPr>
            <a:spLocks noChangeShapeType="1"/>
          </p:cNvSpPr>
          <p:nvPr/>
        </p:nvSpPr>
        <p:spPr bwMode="auto">
          <a:xfrm flipH="1">
            <a:off x="7924800" y="3962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13435" name="Text Box 27"/>
          <p:cNvSpPr txBox="1">
            <a:spLocks noChangeArrowheads="1"/>
          </p:cNvSpPr>
          <p:nvPr/>
        </p:nvSpPr>
        <p:spPr bwMode="auto">
          <a:xfrm>
            <a:off x="8299450" y="3775075"/>
            <a:ext cx="6731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done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a:t>ICE Lite</a:t>
            </a:r>
          </a:p>
        </p:txBody>
      </p:sp>
      <p:sp>
        <p:nvSpPr>
          <p:cNvPr id="915460" name="Rectangle 4"/>
          <p:cNvSpPr>
            <a:spLocks noGrp="1" noChangeArrowheads="1"/>
          </p:cNvSpPr>
          <p:nvPr>
            <p:ph type="body" sz="half" idx="1"/>
          </p:nvPr>
        </p:nvSpPr>
        <p:spPr/>
        <p:txBody>
          <a:bodyPr/>
          <a:lstStyle/>
          <a:p>
            <a:pPr>
              <a:lnSpc>
                <a:spcPct val="80000"/>
              </a:lnSpc>
            </a:pPr>
            <a:r>
              <a:rPr lang="en-US" sz="2400" dirty="0"/>
              <a:t>ICE Supports an implementation level called “ICE lite”</a:t>
            </a:r>
          </a:p>
          <a:p>
            <a:pPr>
              <a:lnSpc>
                <a:spcPct val="80000"/>
              </a:lnSpc>
            </a:pPr>
            <a:r>
              <a:rPr lang="en-US" sz="2400" dirty="0"/>
              <a:t>Used for endpoints that always have public IP</a:t>
            </a:r>
          </a:p>
          <a:p>
            <a:pPr lvl="1">
              <a:lnSpc>
                <a:spcPct val="80000"/>
              </a:lnSpc>
            </a:pPr>
            <a:r>
              <a:rPr lang="en-US" sz="2000" dirty="0"/>
              <a:t>PSTN gateways</a:t>
            </a:r>
          </a:p>
          <a:p>
            <a:pPr lvl="1">
              <a:lnSpc>
                <a:spcPct val="80000"/>
              </a:lnSpc>
            </a:pPr>
            <a:r>
              <a:rPr lang="en-US" sz="2000" dirty="0"/>
              <a:t>Media servers</a:t>
            </a:r>
          </a:p>
          <a:p>
            <a:pPr lvl="1">
              <a:lnSpc>
                <a:spcPct val="80000"/>
              </a:lnSpc>
            </a:pPr>
            <a:r>
              <a:rPr lang="en-US" sz="2000" dirty="0"/>
              <a:t>Conference servers</a:t>
            </a:r>
          </a:p>
          <a:p>
            <a:pPr>
              <a:lnSpc>
                <a:spcPct val="80000"/>
              </a:lnSpc>
            </a:pPr>
            <a:r>
              <a:rPr lang="en-US" sz="2400" dirty="0"/>
              <a:t>These endpoints need to run ICE for ICE to be used, but don’t themselves have a “NAT problem”</a:t>
            </a:r>
          </a:p>
        </p:txBody>
      </p:sp>
      <p:sp>
        <p:nvSpPr>
          <p:cNvPr id="915461" name="Rectangle 5"/>
          <p:cNvSpPr>
            <a:spLocks noGrp="1" noChangeArrowheads="1"/>
          </p:cNvSpPr>
          <p:nvPr>
            <p:ph type="body" sz="half" idx="2"/>
          </p:nvPr>
        </p:nvSpPr>
        <p:spPr/>
        <p:txBody>
          <a:bodyPr/>
          <a:lstStyle/>
          <a:p>
            <a:pPr>
              <a:lnSpc>
                <a:spcPct val="80000"/>
              </a:lnSpc>
            </a:pPr>
            <a:r>
              <a:rPr lang="en-US" sz="2400"/>
              <a:t>An agent signals its “lite” in offer or answer</a:t>
            </a:r>
          </a:p>
          <a:p>
            <a:pPr>
              <a:lnSpc>
                <a:spcPct val="80000"/>
              </a:lnSpc>
            </a:pPr>
            <a:r>
              <a:rPr lang="en-US" sz="2400"/>
              <a:t>If both agents are “lite” no checks or state machinery is used</a:t>
            </a:r>
          </a:p>
          <a:p>
            <a:pPr>
              <a:lnSpc>
                <a:spcPct val="80000"/>
              </a:lnSpc>
            </a:pPr>
            <a:r>
              <a:rPr lang="en-US" sz="2400"/>
              <a:t>A lite agent has a single v4 candidate (host only) and only needs to</a:t>
            </a:r>
          </a:p>
          <a:p>
            <a:pPr lvl="1">
              <a:lnSpc>
                <a:spcPct val="80000"/>
              </a:lnSpc>
            </a:pPr>
            <a:r>
              <a:rPr lang="en-US" sz="2000"/>
              <a:t>Receive a STUN check and send a response</a:t>
            </a:r>
          </a:p>
          <a:p>
            <a:pPr lvl="1">
              <a:lnSpc>
                <a:spcPct val="80000"/>
              </a:lnSpc>
            </a:pPr>
            <a:r>
              <a:rPr lang="en-US" sz="2000"/>
              <a:t>Process offers and answers</a:t>
            </a:r>
          </a:p>
          <a:p>
            <a:pPr lvl="1">
              <a:lnSpc>
                <a:spcPct val="80000"/>
              </a:lnSpc>
            </a:pPr>
            <a:r>
              <a:rPr lang="en-US" sz="2000"/>
              <a:t>Use the candidate pair based on “done” flag in STUN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a:t>ICE Step 8: Communication</a:t>
            </a:r>
          </a:p>
        </p:txBody>
      </p:sp>
      <p:sp>
        <p:nvSpPr>
          <p:cNvPr id="840707" name="Rectangle 3"/>
          <p:cNvSpPr>
            <a:spLocks noGrp="1" noChangeArrowheads="1"/>
          </p:cNvSpPr>
          <p:nvPr>
            <p:ph type="body" sz="half" idx="1"/>
          </p:nvPr>
        </p:nvSpPr>
        <p:spPr>
          <a:xfrm>
            <a:off x="457200" y="1600200"/>
            <a:ext cx="4035425" cy="4525963"/>
          </a:xfrm>
        </p:spPr>
        <p:txBody>
          <a:bodyPr/>
          <a:lstStyle/>
          <a:p>
            <a:pPr>
              <a:spcBef>
                <a:spcPct val="100000"/>
              </a:spcBef>
            </a:pPr>
            <a:r>
              <a:rPr lang="en-US" sz="2800"/>
              <a:t>Media can flow in each direction once pairs have been selected by the controlling agent for each component</a:t>
            </a:r>
          </a:p>
          <a:p>
            <a:pPr>
              <a:spcBef>
                <a:spcPct val="100000"/>
              </a:spcBef>
            </a:pPr>
            <a:r>
              <a:rPr lang="en-US" sz="2800"/>
              <a:t>Allows “early media” in both directions</a:t>
            </a:r>
          </a:p>
        </p:txBody>
      </p:sp>
      <p:grpSp>
        <p:nvGrpSpPr>
          <p:cNvPr id="840725" name="Group 21"/>
          <p:cNvGrpSpPr>
            <a:grpSpLocks/>
          </p:cNvGrpSpPr>
          <p:nvPr/>
        </p:nvGrpSpPr>
        <p:grpSpPr bwMode="auto">
          <a:xfrm>
            <a:off x="4876800" y="1828800"/>
            <a:ext cx="1600200" cy="4535488"/>
            <a:chOff x="3648" y="1104"/>
            <a:chExt cx="1008" cy="2857"/>
          </a:xfrm>
        </p:grpSpPr>
        <p:sp>
          <p:nvSpPr>
            <p:cNvPr id="840726" name="Cloud"/>
            <p:cNvSpPr>
              <a:spLocks noChangeAspect="1" noEditPoints="1" noChangeArrowheads="1"/>
            </p:cNvSpPr>
            <p:nvPr/>
          </p:nvSpPr>
          <p:spPr bwMode="auto">
            <a:xfrm flipH="1">
              <a:off x="3648" y="2160"/>
              <a:ext cx="1008" cy="115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40727" name="Rectangle 23"/>
            <p:cNvSpPr>
              <a:spLocks noChangeArrowheads="1"/>
            </p:cNvSpPr>
            <p:nvPr/>
          </p:nvSpPr>
          <p:spPr bwMode="auto">
            <a:xfrm>
              <a:off x="3936" y="1200"/>
              <a:ext cx="432" cy="43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STUN</a:t>
              </a:r>
            </a:p>
            <a:p>
              <a:pPr algn="ctr">
                <a:lnSpc>
                  <a:spcPct val="90000"/>
                </a:lnSpc>
              </a:pPr>
              <a:r>
                <a:rPr lang="en-US" sz="1600" b="1"/>
                <a:t>Server</a:t>
              </a:r>
            </a:p>
          </p:txBody>
        </p:sp>
        <p:sp>
          <p:nvSpPr>
            <p:cNvPr id="840728" name="Rectangle 24"/>
            <p:cNvSpPr>
              <a:spLocks noChangeArrowheads="1"/>
            </p:cNvSpPr>
            <p:nvPr/>
          </p:nvSpPr>
          <p:spPr bwMode="auto">
            <a:xfrm>
              <a:off x="3936" y="2448"/>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0729" name="Rectangle 25"/>
            <p:cNvSpPr>
              <a:spLocks noChangeArrowheads="1"/>
            </p:cNvSpPr>
            <p:nvPr/>
          </p:nvSpPr>
          <p:spPr bwMode="auto">
            <a:xfrm>
              <a:off x="3936" y="2784"/>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0730" name="Oval 26"/>
            <p:cNvSpPr>
              <a:spLocks noChangeArrowheads="1"/>
            </p:cNvSpPr>
            <p:nvPr/>
          </p:nvSpPr>
          <p:spPr bwMode="auto">
            <a:xfrm>
              <a:off x="3984" y="3456"/>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0731" name="Oval 27"/>
            <p:cNvSpPr>
              <a:spLocks noChangeArrowheads="1"/>
            </p:cNvSpPr>
            <p:nvPr/>
          </p:nvSpPr>
          <p:spPr bwMode="auto">
            <a:xfrm>
              <a:off x="4080" y="2400"/>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0732" name="Oval 28"/>
            <p:cNvSpPr>
              <a:spLocks noChangeArrowheads="1"/>
            </p:cNvSpPr>
            <p:nvPr/>
          </p:nvSpPr>
          <p:spPr bwMode="auto">
            <a:xfrm>
              <a:off x="4128" y="1104"/>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pic>
          <p:nvPicPr>
            <p:cNvPr id="840733" name="Picture 29"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2" y="3408"/>
              <a:ext cx="248" cy="5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40734" name="Group 30"/>
          <p:cNvGrpSpPr>
            <a:grpSpLocks/>
          </p:cNvGrpSpPr>
          <p:nvPr/>
        </p:nvGrpSpPr>
        <p:grpSpPr bwMode="auto">
          <a:xfrm>
            <a:off x="7162800" y="1828800"/>
            <a:ext cx="1600200" cy="4535488"/>
            <a:chOff x="3648" y="1104"/>
            <a:chExt cx="1008" cy="2857"/>
          </a:xfrm>
        </p:grpSpPr>
        <p:sp>
          <p:nvSpPr>
            <p:cNvPr id="840735" name="Cloud"/>
            <p:cNvSpPr>
              <a:spLocks noChangeAspect="1" noEditPoints="1" noChangeArrowheads="1"/>
            </p:cNvSpPr>
            <p:nvPr/>
          </p:nvSpPr>
          <p:spPr bwMode="auto">
            <a:xfrm flipH="1">
              <a:off x="3648" y="2160"/>
              <a:ext cx="1008" cy="115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40736" name="Rectangle 32"/>
            <p:cNvSpPr>
              <a:spLocks noChangeArrowheads="1"/>
            </p:cNvSpPr>
            <p:nvPr/>
          </p:nvSpPr>
          <p:spPr bwMode="auto">
            <a:xfrm>
              <a:off x="3936" y="1200"/>
              <a:ext cx="432" cy="43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STUN</a:t>
              </a:r>
            </a:p>
            <a:p>
              <a:pPr algn="ctr">
                <a:lnSpc>
                  <a:spcPct val="90000"/>
                </a:lnSpc>
              </a:pPr>
              <a:r>
                <a:rPr lang="en-US" sz="1600" b="1"/>
                <a:t>Server</a:t>
              </a:r>
            </a:p>
          </p:txBody>
        </p:sp>
        <p:sp>
          <p:nvSpPr>
            <p:cNvPr id="840737" name="Rectangle 33"/>
            <p:cNvSpPr>
              <a:spLocks noChangeArrowheads="1"/>
            </p:cNvSpPr>
            <p:nvPr/>
          </p:nvSpPr>
          <p:spPr bwMode="auto">
            <a:xfrm>
              <a:off x="3936" y="2448"/>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0738" name="Rectangle 34"/>
            <p:cNvSpPr>
              <a:spLocks noChangeArrowheads="1"/>
            </p:cNvSpPr>
            <p:nvPr/>
          </p:nvSpPr>
          <p:spPr bwMode="auto">
            <a:xfrm>
              <a:off x="3936" y="2784"/>
              <a:ext cx="432" cy="19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0739" name="Oval 35"/>
            <p:cNvSpPr>
              <a:spLocks noChangeArrowheads="1"/>
            </p:cNvSpPr>
            <p:nvPr/>
          </p:nvSpPr>
          <p:spPr bwMode="auto">
            <a:xfrm>
              <a:off x="3984" y="3456"/>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0740" name="Oval 36"/>
            <p:cNvSpPr>
              <a:spLocks noChangeArrowheads="1"/>
            </p:cNvSpPr>
            <p:nvPr/>
          </p:nvSpPr>
          <p:spPr bwMode="auto">
            <a:xfrm>
              <a:off x="4080" y="2400"/>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0741" name="Oval 37"/>
            <p:cNvSpPr>
              <a:spLocks noChangeArrowheads="1"/>
            </p:cNvSpPr>
            <p:nvPr/>
          </p:nvSpPr>
          <p:spPr bwMode="auto">
            <a:xfrm>
              <a:off x="4128" y="1104"/>
              <a:ext cx="96" cy="9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pic>
          <p:nvPicPr>
            <p:cNvPr id="840742" name="Picture 38"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2" y="3408"/>
              <a:ext cx="248" cy="553"/>
            </a:xfrm>
            <a:prstGeom prst="rect">
              <a:avLst/>
            </a:prstGeom>
            <a:noFill/>
            <a:extLst>
              <a:ext uri="{909E8E84-426E-40DD-AFC4-6F175D3DCCD1}">
                <a14:hiddenFill xmlns:a14="http://schemas.microsoft.com/office/drawing/2010/main">
                  <a:solidFill>
                    <a:srgbClr val="FFFFFF"/>
                  </a:solidFill>
                </a14:hiddenFill>
              </a:ext>
            </a:extLst>
          </p:spPr>
        </p:pic>
      </p:grpSp>
      <p:sp>
        <p:nvSpPr>
          <p:cNvPr id="840746" name="Line 42"/>
          <p:cNvSpPr>
            <a:spLocks noChangeShapeType="1"/>
          </p:cNvSpPr>
          <p:nvPr/>
        </p:nvSpPr>
        <p:spPr bwMode="auto">
          <a:xfrm flipH="1">
            <a:off x="5486400" y="3962400"/>
            <a:ext cx="152400" cy="160020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0747" name="Line 43"/>
          <p:cNvSpPr>
            <a:spLocks noChangeShapeType="1"/>
          </p:cNvSpPr>
          <p:nvPr/>
        </p:nvSpPr>
        <p:spPr bwMode="auto">
          <a:xfrm flipH="1">
            <a:off x="7772400" y="3962400"/>
            <a:ext cx="152400" cy="160020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0757" name="Line 53"/>
          <p:cNvSpPr>
            <a:spLocks noChangeShapeType="1"/>
          </p:cNvSpPr>
          <p:nvPr/>
        </p:nvSpPr>
        <p:spPr bwMode="auto">
          <a:xfrm>
            <a:off x="5638800" y="3962400"/>
            <a:ext cx="22860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a:t>ICE Step 9: SIP-specific “fix-up”</a:t>
            </a:r>
          </a:p>
        </p:txBody>
      </p:sp>
      <p:sp>
        <p:nvSpPr>
          <p:cNvPr id="850948" name="Rectangle 4"/>
          <p:cNvSpPr>
            <a:spLocks noGrp="1" noChangeArrowheads="1"/>
          </p:cNvSpPr>
          <p:nvPr>
            <p:ph type="body" sz="half" idx="1"/>
          </p:nvPr>
        </p:nvSpPr>
        <p:spPr>
          <a:xfrm>
            <a:off x="655638" y="1636713"/>
            <a:ext cx="3894137" cy="3925887"/>
          </a:xfrm>
        </p:spPr>
        <p:txBody>
          <a:bodyPr/>
          <a:lstStyle/>
          <a:p>
            <a:pPr>
              <a:lnSpc>
                <a:spcPct val="75000"/>
              </a:lnSpc>
            </a:pPr>
            <a:r>
              <a:rPr lang="en-US" sz="2400"/>
              <a:t>If m/c-line in original INVITE didn’t match candidate pairs selected by ICE, controlling agent does a re-INVITE to place them in m/c-line</a:t>
            </a:r>
          </a:p>
          <a:p>
            <a:pPr>
              <a:lnSpc>
                <a:spcPct val="75000"/>
              </a:lnSpc>
            </a:pPr>
            <a:r>
              <a:rPr lang="en-US" sz="2400"/>
              <a:t>Re-INVITE ensures that ‘middleboxes’ have the correct media address</a:t>
            </a:r>
          </a:p>
          <a:p>
            <a:pPr lvl="1">
              <a:lnSpc>
                <a:spcPct val="75000"/>
              </a:lnSpc>
            </a:pPr>
            <a:r>
              <a:rPr lang="en-US" sz="2000"/>
              <a:t> QoS installation (i.e., IMS or Packetcable)</a:t>
            </a:r>
          </a:p>
          <a:p>
            <a:pPr lvl="1">
              <a:lnSpc>
                <a:spcPct val="75000"/>
              </a:lnSpc>
            </a:pPr>
            <a:r>
              <a:rPr lang="en-US" sz="2000"/>
              <a:t> Diagnostic tools</a:t>
            </a:r>
          </a:p>
          <a:p>
            <a:pPr lvl="1">
              <a:lnSpc>
                <a:spcPct val="75000"/>
              </a:lnSpc>
            </a:pPr>
            <a:r>
              <a:rPr lang="en-US" sz="2000"/>
              <a:t> Monitoring applications</a:t>
            </a:r>
          </a:p>
          <a:p>
            <a:pPr lvl="1">
              <a:lnSpc>
                <a:spcPct val="75000"/>
              </a:lnSpc>
            </a:pPr>
            <a:r>
              <a:rPr lang="en-US" sz="2000"/>
              <a:t> Firewalls</a:t>
            </a:r>
          </a:p>
        </p:txBody>
      </p:sp>
      <p:pic>
        <p:nvPicPr>
          <p:cNvPr id="850957" name="Picture 13"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5450" y="3962400"/>
            <a:ext cx="393700" cy="877888"/>
          </a:xfrm>
          <a:prstGeom prst="rect">
            <a:avLst/>
          </a:prstGeom>
          <a:noFill/>
          <a:extLst>
            <a:ext uri="{909E8E84-426E-40DD-AFC4-6F175D3DCCD1}">
              <a14:hiddenFill xmlns:a14="http://schemas.microsoft.com/office/drawing/2010/main">
                <a:solidFill>
                  <a:srgbClr val="FFFFFF"/>
                </a:solidFill>
              </a14:hiddenFill>
            </a:ext>
          </a:extLst>
        </p:spPr>
      </p:pic>
      <p:pic>
        <p:nvPicPr>
          <p:cNvPr id="850958" name="Picture 14"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4950" y="40386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850959" name="Line 15"/>
          <p:cNvSpPr>
            <a:spLocks noChangeShapeType="1"/>
          </p:cNvSpPr>
          <p:nvPr/>
        </p:nvSpPr>
        <p:spPr bwMode="auto">
          <a:xfrm>
            <a:off x="5734050" y="17526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50960" name="Line 16"/>
          <p:cNvSpPr>
            <a:spLocks noChangeShapeType="1"/>
          </p:cNvSpPr>
          <p:nvPr/>
        </p:nvSpPr>
        <p:spPr bwMode="auto">
          <a:xfrm>
            <a:off x="7943850" y="17526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50961" name="Text Box 17"/>
          <p:cNvSpPr txBox="1">
            <a:spLocks noChangeArrowheads="1"/>
          </p:cNvSpPr>
          <p:nvPr/>
        </p:nvSpPr>
        <p:spPr bwMode="auto">
          <a:xfrm>
            <a:off x="5346700" y="4841875"/>
            <a:ext cx="8763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Offerer</a:t>
            </a:r>
          </a:p>
        </p:txBody>
      </p:sp>
      <p:sp>
        <p:nvSpPr>
          <p:cNvPr id="850962" name="Text Box 18"/>
          <p:cNvSpPr txBox="1">
            <a:spLocks noChangeArrowheads="1"/>
          </p:cNvSpPr>
          <p:nvPr/>
        </p:nvSpPr>
        <p:spPr bwMode="auto">
          <a:xfrm>
            <a:off x="7632700" y="4765675"/>
            <a:ext cx="11303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Answerer</a:t>
            </a:r>
          </a:p>
        </p:txBody>
      </p:sp>
      <p:sp>
        <p:nvSpPr>
          <p:cNvPr id="850967" name="Line 23"/>
          <p:cNvSpPr>
            <a:spLocks noChangeShapeType="1"/>
          </p:cNvSpPr>
          <p:nvPr/>
        </p:nvSpPr>
        <p:spPr bwMode="auto">
          <a:xfrm>
            <a:off x="5810250" y="2362200"/>
            <a:ext cx="1981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50968" name="Text Box 24"/>
          <p:cNvSpPr txBox="1">
            <a:spLocks noChangeArrowheads="1"/>
          </p:cNvSpPr>
          <p:nvPr/>
        </p:nvSpPr>
        <p:spPr bwMode="auto">
          <a:xfrm>
            <a:off x="6115050" y="2057400"/>
            <a:ext cx="12700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Re-INVITE</a:t>
            </a:r>
          </a:p>
        </p:txBody>
      </p:sp>
      <p:sp>
        <p:nvSpPr>
          <p:cNvPr id="850969" name="Line 25"/>
          <p:cNvSpPr>
            <a:spLocks noChangeShapeType="1"/>
          </p:cNvSpPr>
          <p:nvPr/>
        </p:nvSpPr>
        <p:spPr bwMode="auto">
          <a:xfrm flipH="1">
            <a:off x="5886450" y="2743200"/>
            <a:ext cx="1828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50970" name="Text Box 26"/>
          <p:cNvSpPr txBox="1">
            <a:spLocks noChangeArrowheads="1"/>
          </p:cNvSpPr>
          <p:nvPr/>
        </p:nvSpPr>
        <p:spPr bwMode="auto">
          <a:xfrm>
            <a:off x="5886450" y="2971800"/>
            <a:ext cx="9398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200 OK</a:t>
            </a:r>
          </a:p>
        </p:txBody>
      </p:sp>
      <p:sp>
        <p:nvSpPr>
          <p:cNvPr id="850977" name="Line 33"/>
          <p:cNvSpPr>
            <a:spLocks noChangeShapeType="1"/>
          </p:cNvSpPr>
          <p:nvPr/>
        </p:nvSpPr>
        <p:spPr bwMode="auto">
          <a:xfrm>
            <a:off x="5962650" y="3429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50978" name="Text Box 34"/>
          <p:cNvSpPr txBox="1">
            <a:spLocks noChangeArrowheads="1"/>
          </p:cNvSpPr>
          <p:nvPr/>
        </p:nvSpPr>
        <p:spPr bwMode="auto">
          <a:xfrm>
            <a:off x="6946900" y="3470275"/>
            <a:ext cx="6350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a:t>ACK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Ground Rules</a:t>
            </a:r>
          </a:p>
        </p:txBody>
      </p:sp>
      <p:sp>
        <p:nvSpPr>
          <p:cNvPr id="921603" name="Rectangle 3"/>
          <p:cNvSpPr>
            <a:spLocks noGrp="1" noChangeArrowheads="1"/>
          </p:cNvSpPr>
          <p:nvPr>
            <p:ph type="body" idx="1"/>
          </p:nvPr>
        </p:nvSpPr>
        <p:spPr/>
        <p:txBody>
          <a:bodyPr/>
          <a:lstStyle/>
          <a:p>
            <a:pPr>
              <a:lnSpc>
                <a:spcPct val="90000"/>
              </a:lnSpc>
            </a:pPr>
            <a:r>
              <a:rPr lang="en-US" sz="2800" dirty="0"/>
              <a:t>If you take lunch, please get $20 to me before Friday noon</a:t>
            </a:r>
          </a:p>
          <a:p>
            <a:pPr lvl="1">
              <a:lnSpc>
                <a:spcPct val="90000"/>
              </a:lnSpc>
            </a:pPr>
            <a:r>
              <a:rPr lang="en-US" sz="2400" dirty="0"/>
              <a:t>I am picking up the cost of this and will pay the difference for freeloaders!</a:t>
            </a:r>
          </a:p>
          <a:p>
            <a:pPr>
              <a:lnSpc>
                <a:spcPct val="90000"/>
              </a:lnSpc>
            </a:pPr>
            <a:r>
              <a:rPr lang="en-US" sz="2800" dirty="0"/>
              <a:t>This is a TUTORIAL, not a normal working group meeting</a:t>
            </a:r>
          </a:p>
          <a:p>
            <a:pPr lvl="1">
              <a:lnSpc>
                <a:spcPct val="90000"/>
              </a:lnSpc>
            </a:pPr>
            <a:r>
              <a:rPr lang="en-US" sz="2400" dirty="0"/>
              <a:t>Goal is education, not argumentation</a:t>
            </a:r>
          </a:p>
          <a:p>
            <a:pPr lvl="1">
              <a:lnSpc>
                <a:spcPct val="90000"/>
              </a:lnSpc>
            </a:pPr>
            <a:r>
              <a:rPr lang="en-US" sz="2400" dirty="0"/>
              <a:t>Hecklers and complainers, please hold your tongues</a:t>
            </a:r>
          </a:p>
          <a:p>
            <a:pPr>
              <a:lnSpc>
                <a:spcPct val="90000"/>
              </a:lnSpc>
            </a:pPr>
            <a:r>
              <a:rPr lang="en-US" sz="2800" dirty="0"/>
              <a:t>Questions are welcome and encouraged</a:t>
            </a:r>
          </a:p>
          <a:p>
            <a:pPr lvl="1">
              <a:lnSpc>
                <a:spcPct val="90000"/>
              </a:lnSpc>
            </a:pPr>
            <a:r>
              <a:rPr lang="en-US" sz="2400" dirty="0"/>
              <a:t>No question is too dumb</a:t>
            </a:r>
          </a:p>
          <a:p>
            <a:pPr lvl="1">
              <a:lnSpc>
                <a:spcPct val="90000"/>
              </a:lnSpc>
            </a:pPr>
            <a:r>
              <a:rPr lang="en-US" sz="2400" dirty="0"/>
              <a:t>I will assume no SIP knowledge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sz="4000" dirty="0"/>
              <a:t>The NAT Problem for Session Oriented Protocols</a:t>
            </a:r>
          </a:p>
        </p:txBody>
      </p:sp>
      <p:sp>
        <p:nvSpPr>
          <p:cNvPr id="961540" name="Rectangle 4"/>
          <p:cNvSpPr>
            <a:spLocks noChangeArrowheads="1"/>
          </p:cNvSpPr>
          <p:nvPr/>
        </p:nvSpPr>
        <p:spPr bwMode="auto">
          <a:xfrm>
            <a:off x="914400" y="4495800"/>
            <a:ext cx="990600" cy="914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dirty="0"/>
              <a:t>Client 1</a:t>
            </a:r>
          </a:p>
        </p:txBody>
      </p:sp>
      <p:sp>
        <p:nvSpPr>
          <p:cNvPr id="961541" name="Rectangle 5"/>
          <p:cNvSpPr>
            <a:spLocks noChangeArrowheads="1"/>
          </p:cNvSpPr>
          <p:nvPr/>
        </p:nvSpPr>
        <p:spPr bwMode="auto">
          <a:xfrm>
            <a:off x="6324600" y="4419600"/>
            <a:ext cx="990600" cy="914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a:t>Client 2</a:t>
            </a:r>
          </a:p>
        </p:txBody>
      </p:sp>
      <p:sp>
        <p:nvSpPr>
          <p:cNvPr id="961542" name="Rectangle 6"/>
          <p:cNvSpPr>
            <a:spLocks noChangeArrowheads="1"/>
          </p:cNvSpPr>
          <p:nvPr/>
        </p:nvSpPr>
        <p:spPr bwMode="auto">
          <a:xfrm>
            <a:off x="3581400" y="1524000"/>
            <a:ext cx="1295400" cy="1219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sz="1600" dirty="0"/>
              <a:t>Rendezvous</a:t>
            </a:r>
          </a:p>
          <a:p>
            <a:pPr algn="ctr"/>
            <a:r>
              <a:rPr lang="en-US" sz="1600" dirty="0"/>
              <a:t>Server</a:t>
            </a:r>
          </a:p>
        </p:txBody>
      </p:sp>
      <p:sp>
        <p:nvSpPr>
          <p:cNvPr id="961543" name="Line 7"/>
          <p:cNvSpPr>
            <a:spLocks noChangeShapeType="1"/>
          </p:cNvSpPr>
          <p:nvPr/>
        </p:nvSpPr>
        <p:spPr bwMode="auto">
          <a:xfrm flipV="1">
            <a:off x="1828800" y="2514600"/>
            <a:ext cx="15240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61544" name="Line 8"/>
          <p:cNvSpPr>
            <a:spLocks noChangeShapeType="1"/>
          </p:cNvSpPr>
          <p:nvPr/>
        </p:nvSpPr>
        <p:spPr bwMode="auto">
          <a:xfrm>
            <a:off x="5029200" y="2438400"/>
            <a:ext cx="13716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61545" name="Rectangle 9"/>
          <p:cNvSpPr>
            <a:spLocks noChangeArrowheads="1"/>
          </p:cNvSpPr>
          <p:nvPr/>
        </p:nvSpPr>
        <p:spPr bwMode="auto">
          <a:xfrm>
            <a:off x="2057400" y="3276600"/>
            <a:ext cx="990600" cy="228600"/>
          </a:xfrm>
          <a:prstGeom prst="rect">
            <a:avLst/>
          </a:prstGeom>
          <a:solidFill>
            <a:schemeClr val="accent1">
              <a:alpha val="49001"/>
            </a:schemeClr>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sz="1600" dirty="0"/>
              <a:t>NAT</a:t>
            </a:r>
          </a:p>
        </p:txBody>
      </p:sp>
      <p:sp>
        <p:nvSpPr>
          <p:cNvPr id="961546" name="Rectangle 10"/>
          <p:cNvSpPr>
            <a:spLocks noChangeArrowheads="1"/>
          </p:cNvSpPr>
          <p:nvPr/>
        </p:nvSpPr>
        <p:spPr bwMode="auto">
          <a:xfrm>
            <a:off x="5181600" y="3200400"/>
            <a:ext cx="990600" cy="228600"/>
          </a:xfrm>
          <a:prstGeom prst="rect">
            <a:avLst/>
          </a:prstGeom>
          <a:solidFill>
            <a:schemeClr val="accent1">
              <a:alpha val="49001"/>
            </a:schemeClr>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pPr algn="ctr"/>
            <a:r>
              <a:rPr lang="en-US" sz="1600" dirty="0"/>
              <a:t>NAT</a:t>
            </a:r>
          </a:p>
        </p:txBody>
      </p:sp>
      <p:sp>
        <p:nvSpPr>
          <p:cNvPr id="961547" name="Line 11"/>
          <p:cNvSpPr>
            <a:spLocks noChangeShapeType="1"/>
          </p:cNvSpPr>
          <p:nvPr/>
        </p:nvSpPr>
        <p:spPr bwMode="auto">
          <a:xfrm>
            <a:off x="2133600" y="472440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61548" name="Line 12"/>
          <p:cNvSpPr>
            <a:spLocks noChangeShapeType="1"/>
          </p:cNvSpPr>
          <p:nvPr/>
        </p:nvSpPr>
        <p:spPr bwMode="auto">
          <a:xfrm flipH="1">
            <a:off x="4876800" y="1524000"/>
            <a:ext cx="2057400" cy="516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61549" name="Text Box 13"/>
          <p:cNvSpPr txBox="1">
            <a:spLocks noChangeArrowheads="1"/>
          </p:cNvSpPr>
          <p:nvPr/>
        </p:nvSpPr>
        <p:spPr bwMode="auto">
          <a:xfrm>
            <a:off x="6934200" y="1412875"/>
            <a:ext cx="2209800" cy="119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square" lIns="82124" tIns="41061" rIns="82124" bIns="41061">
            <a:spAutoFit/>
          </a:bodyPr>
          <a:lstStyle/>
          <a:p>
            <a:r>
              <a:rPr lang="en-US" dirty="0"/>
              <a:t>Persistent</a:t>
            </a:r>
          </a:p>
          <a:p>
            <a:r>
              <a:rPr lang="en-US" dirty="0"/>
              <a:t>C-S connections</a:t>
            </a:r>
          </a:p>
          <a:p>
            <a:r>
              <a:rPr lang="en-US" dirty="0"/>
              <a:t>(</a:t>
            </a:r>
            <a:r>
              <a:rPr lang="en-US" dirty="0" err="1"/>
              <a:t>i.e</a:t>
            </a:r>
            <a:r>
              <a:rPr lang="en-US" dirty="0" err="1" smtClean="0"/>
              <a:t>.,SIP,STUN</a:t>
            </a:r>
            <a:r>
              <a:rPr lang="en-US" dirty="0" smtClean="0"/>
              <a:t>,</a:t>
            </a:r>
          </a:p>
          <a:p>
            <a:r>
              <a:rPr lang="en-US" dirty="0" smtClean="0"/>
              <a:t>TURN) </a:t>
            </a:r>
            <a:r>
              <a:rPr lang="en-US" dirty="0" err="1" smtClean="0"/>
              <a:t>toall</a:t>
            </a:r>
            <a:r>
              <a:rPr lang="en-US" dirty="0" smtClean="0"/>
              <a:t> clients</a:t>
            </a:r>
            <a:endParaRPr lang="en-US" dirty="0"/>
          </a:p>
        </p:txBody>
      </p:sp>
      <p:sp>
        <p:nvSpPr>
          <p:cNvPr id="961550" name="Line 14"/>
          <p:cNvSpPr>
            <a:spLocks noChangeShapeType="1"/>
          </p:cNvSpPr>
          <p:nvPr/>
        </p:nvSpPr>
        <p:spPr bwMode="auto">
          <a:xfrm flipH="1" flipV="1">
            <a:off x="4419600" y="4953000"/>
            <a:ext cx="381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961552" name="Text Box 16"/>
          <p:cNvSpPr txBox="1">
            <a:spLocks noChangeArrowheads="1"/>
          </p:cNvSpPr>
          <p:nvPr/>
        </p:nvSpPr>
        <p:spPr bwMode="auto">
          <a:xfrm>
            <a:off x="4953000" y="5638800"/>
            <a:ext cx="3479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p>
            <a:r>
              <a:rPr lang="en-US" dirty="0"/>
              <a:t>Desire is to establish a ‘direct’</a:t>
            </a:r>
          </a:p>
          <a:p>
            <a:r>
              <a:rPr lang="en-US" dirty="0"/>
              <a:t>session for high bandwidth,</a:t>
            </a:r>
            <a:br>
              <a:rPr lang="en-US" dirty="0"/>
            </a:br>
            <a:r>
              <a:rPr lang="en-US" dirty="0"/>
              <a:t>brief interactions between clients</a:t>
            </a:r>
            <a:br>
              <a:rPr lang="en-US" dirty="0"/>
            </a:br>
            <a:r>
              <a:rPr lang="en-US" dirty="0"/>
              <a:t>(i.e., RTP)</a:t>
            </a:r>
          </a:p>
        </p:txBody>
      </p:sp>
      <p:sp>
        <p:nvSpPr>
          <p:cNvPr id="2" name="文本框 1"/>
          <p:cNvSpPr txBox="1"/>
          <p:nvPr/>
        </p:nvSpPr>
        <p:spPr>
          <a:xfrm>
            <a:off x="2286000" y="5029200"/>
            <a:ext cx="1219200" cy="923330"/>
          </a:xfrm>
          <a:prstGeom prst="rect">
            <a:avLst/>
          </a:prstGeom>
          <a:noFill/>
        </p:spPr>
        <p:txBody>
          <a:bodyPr wrap="square" rtlCol="0">
            <a:spAutoFit/>
          </a:bodyPr>
          <a:lstStyle/>
          <a:p>
            <a:r>
              <a:rPr lang="en-US" altLang="zh-CN" dirty="0" smtClean="0"/>
              <a:t>By STUN for Cone NAT</a:t>
            </a:r>
            <a:endParaRPr lang="zh-CN" altLang="en-US" dirty="0"/>
          </a:p>
        </p:txBody>
      </p:sp>
      <p:sp>
        <p:nvSpPr>
          <p:cNvPr id="3" name="文本框 2"/>
          <p:cNvSpPr txBox="1"/>
          <p:nvPr/>
        </p:nvSpPr>
        <p:spPr>
          <a:xfrm>
            <a:off x="304800" y="1828800"/>
            <a:ext cx="1752600" cy="923330"/>
          </a:xfrm>
          <a:prstGeom prst="rect">
            <a:avLst/>
          </a:prstGeom>
          <a:noFill/>
        </p:spPr>
        <p:txBody>
          <a:bodyPr wrap="square" rtlCol="0">
            <a:spAutoFit/>
          </a:bodyPr>
          <a:lstStyle/>
          <a:p>
            <a:r>
              <a:rPr lang="en-US" altLang="zh-CN" dirty="0" smtClean="0"/>
              <a:t>By TURN for  Symmetric NAT</a:t>
            </a:r>
            <a:endParaRPr lang="zh-CN" altLang="en-US" dirty="0"/>
          </a:p>
        </p:txBody>
      </p:sp>
      <p:cxnSp>
        <p:nvCxnSpPr>
          <p:cNvPr id="6" name="直接箭头连接符 5"/>
          <p:cNvCxnSpPr>
            <a:stCxn id="3" idx="3"/>
          </p:cNvCxnSpPr>
          <p:nvPr/>
        </p:nvCxnSpPr>
        <p:spPr bwMode="auto">
          <a:xfrm>
            <a:off x="2057400" y="2290465"/>
            <a:ext cx="990600" cy="4616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796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dirty="0"/>
              <a:t>ICE Design Goals</a:t>
            </a:r>
          </a:p>
        </p:txBody>
      </p:sp>
      <p:sp>
        <p:nvSpPr>
          <p:cNvPr id="963587" name="Rectangle 3"/>
          <p:cNvSpPr>
            <a:spLocks noGrp="1" noChangeArrowheads="1"/>
          </p:cNvSpPr>
          <p:nvPr>
            <p:ph type="body" idx="1"/>
          </p:nvPr>
        </p:nvSpPr>
        <p:spPr/>
        <p:txBody>
          <a:bodyPr/>
          <a:lstStyle/>
          <a:p>
            <a:pPr>
              <a:lnSpc>
                <a:spcPct val="80000"/>
              </a:lnSpc>
            </a:pPr>
            <a:r>
              <a:rPr lang="en-US" sz="2800" dirty="0"/>
              <a:t>Make no assumptions on:</a:t>
            </a:r>
          </a:p>
          <a:p>
            <a:pPr lvl="1">
              <a:lnSpc>
                <a:spcPct val="80000"/>
              </a:lnSpc>
            </a:pPr>
            <a:r>
              <a:rPr lang="en-US" sz="2400" dirty="0"/>
              <a:t>Network topologies</a:t>
            </a:r>
          </a:p>
          <a:p>
            <a:pPr lvl="1">
              <a:lnSpc>
                <a:spcPct val="80000"/>
              </a:lnSpc>
            </a:pPr>
            <a:r>
              <a:rPr lang="en-US" sz="2400" dirty="0"/>
              <a:t>NAT behaviors</a:t>
            </a:r>
          </a:p>
          <a:p>
            <a:pPr lvl="1">
              <a:lnSpc>
                <a:spcPct val="80000"/>
              </a:lnSpc>
            </a:pPr>
            <a:r>
              <a:rPr lang="en-US" sz="2400" dirty="0"/>
              <a:t>NAT location or presence</a:t>
            </a:r>
          </a:p>
          <a:p>
            <a:pPr>
              <a:lnSpc>
                <a:spcPct val="80000"/>
              </a:lnSpc>
            </a:pPr>
            <a:r>
              <a:rPr lang="en-US" sz="2800" dirty="0"/>
              <a:t>High reliability is essential – 90% is not good enough</a:t>
            </a:r>
          </a:p>
          <a:p>
            <a:pPr>
              <a:lnSpc>
                <a:spcPct val="80000"/>
              </a:lnSpc>
            </a:pPr>
            <a:r>
              <a:rPr lang="en-US" sz="2800" dirty="0"/>
              <a:t>Simple topologies yield simple flows and faster establishment, complex topologies yield complex flows and slower establishment</a:t>
            </a:r>
          </a:p>
          <a:p>
            <a:pPr>
              <a:lnSpc>
                <a:spcPct val="80000"/>
              </a:lnSpc>
            </a:pPr>
            <a:r>
              <a:rPr lang="en-US" sz="2800" dirty="0"/>
              <a:t>Try to minimize “length” of the path between clients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536575" y="463550"/>
            <a:ext cx="8226425" cy="533400"/>
          </a:xfrm>
        </p:spPr>
        <p:txBody>
          <a:bodyPr/>
          <a:lstStyle/>
          <a:p>
            <a:r>
              <a:rPr lang="en-US" dirty="0"/>
              <a:t>The ICE 9-Step Program to Recovery</a:t>
            </a:r>
          </a:p>
        </p:txBody>
      </p:sp>
      <p:sp>
        <p:nvSpPr>
          <p:cNvPr id="832515" name="Rectangle 3"/>
          <p:cNvSpPr>
            <a:spLocks noGrp="1" noChangeArrowheads="1"/>
          </p:cNvSpPr>
          <p:nvPr>
            <p:ph type="body" idx="1"/>
          </p:nvPr>
        </p:nvSpPr>
        <p:spPr>
          <a:xfrm>
            <a:off x="531813" y="1384300"/>
            <a:ext cx="8226425" cy="5029200"/>
          </a:xfrm>
          <a:ln/>
        </p:spPr>
        <p:txBody>
          <a:bodyPr/>
          <a:lstStyle/>
          <a:p>
            <a:pPr>
              <a:spcBef>
                <a:spcPct val="30000"/>
              </a:spcBef>
            </a:pPr>
            <a:r>
              <a:rPr lang="en-US" sz="2800" dirty="0"/>
              <a:t>Step 1: Allocation</a:t>
            </a:r>
          </a:p>
          <a:p>
            <a:pPr>
              <a:spcBef>
                <a:spcPct val="30000"/>
              </a:spcBef>
            </a:pPr>
            <a:r>
              <a:rPr lang="en-US" sz="2800" dirty="0"/>
              <a:t>Step 2: Prioritization</a:t>
            </a:r>
          </a:p>
          <a:p>
            <a:pPr>
              <a:spcBef>
                <a:spcPct val="30000"/>
              </a:spcBef>
            </a:pPr>
            <a:r>
              <a:rPr lang="en-US" sz="2800" dirty="0"/>
              <a:t>Step 3: Initiation</a:t>
            </a:r>
          </a:p>
          <a:p>
            <a:pPr>
              <a:spcBef>
                <a:spcPct val="30000"/>
              </a:spcBef>
            </a:pPr>
            <a:r>
              <a:rPr lang="en-US" sz="2800" dirty="0"/>
              <a:t>Step 4: Allocation</a:t>
            </a:r>
          </a:p>
          <a:p>
            <a:pPr>
              <a:spcBef>
                <a:spcPct val="30000"/>
              </a:spcBef>
            </a:pPr>
            <a:r>
              <a:rPr lang="en-US" sz="2800" dirty="0"/>
              <a:t>Step 5: Information</a:t>
            </a:r>
          </a:p>
          <a:p>
            <a:pPr>
              <a:spcBef>
                <a:spcPct val="30000"/>
              </a:spcBef>
            </a:pPr>
            <a:r>
              <a:rPr lang="en-US" sz="2800" dirty="0"/>
              <a:t>Step 6: Verification</a:t>
            </a:r>
          </a:p>
          <a:p>
            <a:pPr>
              <a:spcBef>
                <a:spcPct val="30000"/>
              </a:spcBef>
            </a:pPr>
            <a:r>
              <a:rPr lang="en-US" sz="2800" dirty="0"/>
              <a:t>Step 7: Coordination</a:t>
            </a:r>
          </a:p>
          <a:p>
            <a:pPr>
              <a:spcBef>
                <a:spcPct val="30000"/>
              </a:spcBef>
            </a:pPr>
            <a:r>
              <a:rPr lang="en-US" sz="2800" dirty="0"/>
              <a:t>Step 8: Communication</a:t>
            </a:r>
          </a:p>
          <a:p>
            <a:pPr>
              <a:spcBef>
                <a:spcPct val="30000"/>
              </a:spcBef>
            </a:pPr>
            <a:r>
              <a:rPr lang="en-US" sz="2800" dirty="0"/>
              <a:t>Step 9: Confirmation</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508000" y="457200"/>
            <a:ext cx="8226425" cy="533400"/>
          </a:xfrm>
        </p:spPr>
        <p:txBody>
          <a:bodyPr/>
          <a:lstStyle/>
          <a:p>
            <a:r>
              <a:rPr lang="en-US"/>
              <a:t>ICE Step 1: Allocation</a:t>
            </a:r>
          </a:p>
        </p:txBody>
      </p:sp>
      <p:sp>
        <p:nvSpPr>
          <p:cNvPr id="833539" name="Rectangle 3"/>
          <p:cNvSpPr>
            <a:spLocks noGrp="1" noChangeArrowheads="1"/>
          </p:cNvSpPr>
          <p:nvPr>
            <p:ph type="body" sz="half" idx="1"/>
          </p:nvPr>
        </p:nvSpPr>
        <p:spPr>
          <a:xfrm>
            <a:off x="514350" y="1371600"/>
            <a:ext cx="4037013" cy="5029200"/>
          </a:xfrm>
        </p:spPr>
        <p:txBody>
          <a:bodyPr/>
          <a:lstStyle/>
          <a:p>
            <a:r>
              <a:rPr lang="en-US" sz="2800"/>
              <a:t>Before initiating the session, the Client Gathers </a:t>
            </a:r>
            <a:r>
              <a:rPr lang="en-US" sz="2800" u="sng"/>
              <a:t>Candidates</a:t>
            </a:r>
          </a:p>
          <a:p>
            <a:r>
              <a:rPr lang="en-US" sz="2800"/>
              <a:t>Each candidate is a potential address for receiving traffic</a:t>
            </a:r>
          </a:p>
          <a:p>
            <a:r>
              <a:rPr lang="en-US" sz="2800"/>
              <a:t>Three different types of candidates</a:t>
            </a:r>
          </a:p>
          <a:p>
            <a:pPr lvl="1"/>
            <a:r>
              <a:rPr lang="en-US" sz="2400"/>
              <a:t> Host Candidates </a:t>
            </a:r>
          </a:p>
          <a:p>
            <a:pPr lvl="1"/>
            <a:r>
              <a:rPr lang="en-US" sz="2400"/>
              <a:t> Server Reflexive Candidates</a:t>
            </a:r>
          </a:p>
          <a:p>
            <a:pPr lvl="1"/>
            <a:r>
              <a:rPr lang="en-US" sz="2400"/>
              <a:t> Relayed Candidates</a:t>
            </a:r>
          </a:p>
        </p:txBody>
      </p:sp>
      <p:pic>
        <p:nvPicPr>
          <p:cNvPr id="833557" name="Picture 21"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0800" y="54102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833558" name="Cloud"/>
          <p:cNvSpPr>
            <a:spLocks noChangeAspect="1" noEditPoints="1" noChangeArrowheads="1"/>
          </p:cNvSpPr>
          <p:nvPr/>
        </p:nvSpPr>
        <p:spPr bwMode="auto">
          <a:xfrm flipH="1">
            <a:off x="5105400" y="3429000"/>
            <a:ext cx="2743200" cy="18303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33559" name="Rectangle 23"/>
          <p:cNvSpPr>
            <a:spLocks noChangeArrowheads="1"/>
          </p:cNvSpPr>
          <p:nvPr/>
        </p:nvSpPr>
        <p:spPr bwMode="auto">
          <a:xfrm>
            <a:off x="6248400" y="1905000"/>
            <a:ext cx="685800" cy="685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Relay</a:t>
            </a:r>
          </a:p>
        </p:txBody>
      </p:sp>
      <p:sp>
        <p:nvSpPr>
          <p:cNvPr id="833562" name="Text Box 26"/>
          <p:cNvSpPr txBox="1">
            <a:spLocks noChangeArrowheads="1"/>
          </p:cNvSpPr>
          <p:nvPr/>
        </p:nvSpPr>
        <p:spPr bwMode="auto">
          <a:xfrm>
            <a:off x="4078288" y="5410200"/>
            <a:ext cx="14763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Host</a:t>
            </a:r>
          </a:p>
          <a:p>
            <a:pPr>
              <a:lnSpc>
                <a:spcPct val="90000"/>
              </a:lnSpc>
            </a:pPr>
            <a:r>
              <a:rPr lang="en-US" sz="1200" b="1"/>
              <a:t>Candidates reside</a:t>
            </a:r>
            <a:br>
              <a:rPr lang="en-US" sz="1200" b="1"/>
            </a:br>
            <a:r>
              <a:rPr lang="en-US" sz="1200" b="1"/>
              <a:t>on the agent itself</a:t>
            </a:r>
          </a:p>
        </p:txBody>
      </p:sp>
      <p:sp>
        <p:nvSpPr>
          <p:cNvPr id="833563" name="Text Box 27"/>
          <p:cNvSpPr txBox="1">
            <a:spLocks noChangeArrowheads="1"/>
          </p:cNvSpPr>
          <p:nvPr/>
        </p:nvSpPr>
        <p:spPr bwMode="auto">
          <a:xfrm>
            <a:off x="7010400" y="3057525"/>
            <a:ext cx="1905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Server Reflexive candidates</a:t>
            </a:r>
          </a:p>
          <a:p>
            <a:pPr>
              <a:lnSpc>
                <a:spcPct val="90000"/>
              </a:lnSpc>
            </a:pPr>
            <a:r>
              <a:rPr lang="en-US" sz="1200" b="1"/>
              <a:t>are addresses residing on a NAT</a:t>
            </a:r>
          </a:p>
        </p:txBody>
      </p:sp>
      <p:sp>
        <p:nvSpPr>
          <p:cNvPr id="833565" name="Rectangle 29"/>
          <p:cNvSpPr>
            <a:spLocks noChangeArrowheads="1"/>
          </p:cNvSpPr>
          <p:nvPr/>
        </p:nvSpPr>
        <p:spPr bwMode="auto">
          <a:xfrm>
            <a:off x="6248400" y="3886200"/>
            <a:ext cx="685800" cy="304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33566" name="Rectangle 30"/>
          <p:cNvSpPr>
            <a:spLocks noChangeArrowheads="1"/>
          </p:cNvSpPr>
          <p:nvPr/>
        </p:nvSpPr>
        <p:spPr bwMode="auto">
          <a:xfrm>
            <a:off x="6248400" y="4419600"/>
            <a:ext cx="685800" cy="304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33567" name="Oval 31"/>
          <p:cNvSpPr>
            <a:spLocks noChangeArrowheads="1"/>
          </p:cNvSpPr>
          <p:nvPr/>
        </p:nvSpPr>
        <p:spPr bwMode="auto">
          <a:xfrm>
            <a:off x="6324600" y="54864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33568" name="Line 32"/>
          <p:cNvSpPr>
            <a:spLocks noChangeShapeType="1"/>
          </p:cNvSpPr>
          <p:nvPr/>
        </p:nvSpPr>
        <p:spPr bwMode="auto">
          <a:xfrm flipV="1">
            <a:off x="5562600" y="5638800"/>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3569" name="Oval 33"/>
          <p:cNvSpPr>
            <a:spLocks noChangeArrowheads="1"/>
          </p:cNvSpPr>
          <p:nvPr/>
        </p:nvSpPr>
        <p:spPr bwMode="auto">
          <a:xfrm>
            <a:off x="6477000" y="38100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33570" name="Line 34"/>
          <p:cNvSpPr>
            <a:spLocks noChangeShapeType="1"/>
          </p:cNvSpPr>
          <p:nvPr/>
        </p:nvSpPr>
        <p:spPr bwMode="auto">
          <a:xfrm flipH="1">
            <a:off x="6629400" y="34290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33571" name="Oval 35"/>
          <p:cNvSpPr>
            <a:spLocks noChangeArrowheads="1"/>
          </p:cNvSpPr>
          <p:nvPr/>
        </p:nvSpPr>
        <p:spPr bwMode="auto">
          <a:xfrm>
            <a:off x="6553200" y="17526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33572" name="Text Box 36"/>
          <p:cNvSpPr txBox="1">
            <a:spLocks noChangeArrowheads="1"/>
          </p:cNvSpPr>
          <p:nvPr/>
        </p:nvSpPr>
        <p:spPr bwMode="auto">
          <a:xfrm>
            <a:off x="7010400" y="1524000"/>
            <a:ext cx="1905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Relayed candidates reside on a host acting</a:t>
            </a:r>
            <a:br>
              <a:rPr lang="en-US" sz="1200" b="1"/>
            </a:br>
            <a:r>
              <a:rPr lang="en-US" sz="1200" b="1"/>
              <a:t>as a relay towards the</a:t>
            </a:r>
            <a:br>
              <a:rPr lang="en-US" sz="1200" b="1"/>
            </a:br>
            <a:r>
              <a:rPr lang="en-US" sz="1200" b="1"/>
              <a:t>agent</a:t>
            </a:r>
          </a:p>
        </p:txBody>
      </p:sp>
      <p:sp>
        <p:nvSpPr>
          <p:cNvPr id="833573" name="Line 37"/>
          <p:cNvSpPr>
            <a:spLocks noChangeShapeType="1"/>
          </p:cNvSpPr>
          <p:nvPr/>
        </p:nvSpPr>
        <p:spPr bwMode="auto">
          <a:xfrm flipH="1">
            <a:off x="6705600" y="16764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508000" y="457200"/>
            <a:ext cx="8226425" cy="533400"/>
          </a:xfrm>
        </p:spPr>
        <p:txBody>
          <a:bodyPr/>
          <a:lstStyle/>
          <a:p>
            <a:r>
              <a:rPr lang="en-US"/>
              <a:t>Using TURN to Obtain Candidates</a:t>
            </a:r>
          </a:p>
        </p:txBody>
      </p:sp>
      <p:sp>
        <p:nvSpPr>
          <p:cNvPr id="843779" name="Rectangle 3"/>
          <p:cNvSpPr>
            <a:spLocks noGrp="1" noChangeArrowheads="1"/>
          </p:cNvSpPr>
          <p:nvPr>
            <p:ph type="body" sz="half" idx="1"/>
          </p:nvPr>
        </p:nvSpPr>
        <p:spPr>
          <a:xfrm>
            <a:off x="514350" y="1371600"/>
            <a:ext cx="4514850" cy="5029200"/>
          </a:xfrm>
        </p:spPr>
        <p:txBody>
          <a:bodyPr/>
          <a:lstStyle/>
          <a:p>
            <a:pPr>
              <a:spcBef>
                <a:spcPct val="10000"/>
              </a:spcBef>
            </a:pPr>
            <a:r>
              <a:rPr lang="en-US" sz="2400"/>
              <a:t>Server reflexive and relayed candidates are learned jointly by talking to a TURN server</a:t>
            </a:r>
          </a:p>
          <a:p>
            <a:pPr>
              <a:spcBef>
                <a:spcPct val="10000"/>
              </a:spcBef>
            </a:pPr>
            <a:r>
              <a:rPr lang="en-US" sz="2400"/>
              <a:t>Client sends query to TURN server</a:t>
            </a:r>
          </a:p>
          <a:p>
            <a:pPr>
              <a:spcBef>
                <a:spcPct val="10000"/>
              </a:spcBef>
            </a:pPr>
            <a:r>
              <a:rPr lang="en-US" sz="2400"/>
              <a:t>Query passes through NAT, creates bindings</a:t>
            </a:r>
          </a:p>
          <a:p>
            <a:pPr>
              <a:spcBef>
                <a:spcPct val="10000"/>
              </a:spcBef>
            </a:pPr>
            <a:r>
              <a:rPr lang="en-US" sz="2400"/>
              <a:t>TURN server allocates a relayed address and also reports back source address of request to client</a:t>
            </a:r>
          </a:p>
          <a:p>
            <a:pPr lvl="1">
              <a:spcBef>
                <a:spcPct val="10000"/>
              </a:spcBef>
            </a:pPr>
            <a:r>
              <a:rPr lang="en-US" sz="2000"/>
              <a:t> This will be the server reflexive address</a:t>
            </a:r>
          </a:p>
          <a:p>
            <a:pPr lvl="1"/>
            <a:endParaRPr lang="en-US" sz="2000"/>
          </a:p>
        </p:txBody>
      </p:sp>
      <p:pic>
        <p:nvPicPr>
          <p:cNvPr id="843787" name="Picture 11" descr="V400_ope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0800" y="5410200"/>
            <a:ext cx="393700" cy="877888"/>
          </a:xfrm>
          <a:prstGeom prst="rect">
            <a:avLst/>
          </a:prstGeom>
          <a:noFill/>
          <a:extLst>
            <a:ext uri="{909E8E84-426E-40DD-AFC4-6F175D3DCCD1}">
              <a14:hiddenFill xmlns:a14="http://schemas.microsoft.com/office/drawing/2010/main">
                <a:solidFill>
                  <a:srgbClr val="FFFFFF"/>
                </a:solidFill>
              </a14:hiddenFill>
            </a:ext>
          </a:extLst>
        </p:spPr>
      </p:pic>
      <p:sp>
        <p:nvSpPr>
          <p:cNvPr id="843788" name="Cloud"/>
          <p:cNvSpPr>
            <a:spLocks noChangeAspect="1" noEditPoints="1" noChangeArrowheads="1"/>
          </p:cNvSpPr>
          <p:nvPr/>
        </p:nvSpPr>
        <p:spPr bwMode="auto">
          <a:xfrm flipH="1">
            <a:off x="5105400" y="3429000"/>
            <a:ext cx="2743200" cy="18303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DDDDD"/>
          </a:solidFill>
          <a:ln w="9525" algn="ctr">
            <a:solidFill>
              <a:srgbClr val="808080"/>
            </a:solidFill>
            <a:miter lim="800000"/>
            <a:headEnd/>
            <a:tailEnd/>
          </a:ln>
          <a:effectLst/>
          <a:extLst>
            <a:ext uri="{AF507438-7753-43E0-B8FC-AC1667EBCBE1}">
              <a14:hiddenEffects xmlns:a14="http://schemas.microsoft.com/office/drawing/2010/main">
                <a:effectLst>
                  <a:outerShdw dist="117088" dir="4648272" algn="ctr" rotWithShape="0">
                    <a:srgbClr val="808080"/>
                  </a:outerShdw>
                </a:effectLst>
              </a14:hiddenEffects>
            </a:ext>
          </a:extLst>
        </p:spPr>
        <p:txBody>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endParaRPr lang="en-US" sz="3000" b="1"/>
          </a:p>
        </p:txBody>
      </p:sp>
      <p:sp>
        <p:nvSpPr>
          <p:cNvPr id="843789" name="Rectangle 13"/>
          <p:cNvSpPr>
            <a:spLocks noChangeArrowheads="1"/>
          </p:cNvSpPr>
          <p:nvPr/>
        </p:nvSpPr>
        <p:spPr bwMode="auto">
          <a:xfrm>
            <a:off x="6248400" y="1905000"/>
            <a:ext cx="685800" cy="685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TURN</a:t>
            </a:r>
          </a:p>
          <a:p>
            <a:pPr algn="ctr">
              <a:lnSpc>
                <a:spcPct val="90000"/>
              </a:lnSpc>
            </a:pPr>
            <a:r>
              <a:rPr lang="en-US" sz="1600" b="1"/>
              <a:t>Server</a:t>
            </a:r>
          </a:p>
        </p:txBody>
      </p:sp>
      <p:sp>
        <p:nvSpPr>
          <p:cNvPr id="843791" name="Text Box 15"/>
          <p:cNvSpPr txBox="1">
            <a:spLocks noChangeArrowheads="1"/>
          </p:cNvSpPr>
          <p:nvPr/>
        </p:nvSpPr>
        <p:spPr bwMode="auto">
          <a:xfrm>
            <a:off x="7086600" y="3810000"/>
            <a:ext cx="1905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1.2.3.4:1000</a:t>
            </a:r>
          </a:p>
        </p:txBody>
      </p:sp>
      <p:sp>
        <p:nvSpPr>
          <p:cNvPr id="843792" name="Rectangle 16"/>
          <p:cNvSpPr>
            <a:spLocks noChangeArrowheads="1"/>
          </p:cNvSpPr>
          <p:nvPr/>
        </p:nvSpPr>
        <p:spPr bwMode="auto">
          <a:xfrm>
            <a:off x="6248400" y="3886200"/>
            <a:ext cx="685800" cy="304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3793" name="Rectangle 17"/>
          <p:cNvSpPr>
            <a:spLocks noChangeArrowheads="1"/>
          </p:cNvSpPr>
          <p:nvPr/>
        </p:nvSpPr>
        <p:spPr bwMode="auto">
          <a:xfrm>
            <a:off x="6248400" y="4419600"/>
            <a:ext cx="685800" cy="3048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US" sz="1600" b="1"/>
              <a:t>NAT</a:t>
            </a:r>
          </a:p>
        </p:txBody>
      </p:sp>
      <p:sp>
        <p:nvSpPr>
          <p:cNvPr id="843794" name="Oval 18"/>
          <p:cNvSpPr>
            <a:spLocks noChangeArrowheads="1"/>
          </p:cNvSpPr>
          <p:nvPr/>
        </p:nvSpPr>
        <p:spPr bwMode="auto">
          <a:xfrm>
            <a:off x="6324600" y="54864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3796" name="Oval 20"/>
          <p:cNvSpPr>
            <a:spLocks noChangeArrowheads="1"/>
          </p:cNvSpPr>
          <p:nvPr/>
        </p:nvSpPr>
        <p:spPr bwMode="auto">
          <a:xfrm>
            <a:off x="6477000" y="38100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3797" name="Line 21"/>
          <p:cNvSpPr>
            <a:spLocks noChangeShapeType="1"/>
          </p:cNvSpPr>
          <p:nvPr/>
        </p:nvSpPr>
        <p:spPr bwMode="auto">
          <a:xfrm flipH="1" flipV="1">
            <a:off x="6629400" y="37338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3798" name="Oval 22"/>
          <p:cNvSpPr>
            <a:spLocks noChangeArrowheads="1"/>
          </p:cNvSpPr>
          <p:nvPr/>
        </p:nvSpPr>
        <p:spPr bwMode="auto">
          <a:xfrm>
            <a:off x="6553200" y="1752600"/>
            <a:ext cx="152400" cy="152400"/>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843799" name="Text Box 23"/>
          <p:cNvSpPr txBox="1">
            <a:spLocks noChangeArrowheads="1"/>
          </p:cNvSpPr>
          <p:nvPr/>
        </p:nvSpPr>
        <p:spPr bwMode="auto">
          <a:xfrm>
            <a:off x="7010400" y="1524000"/>
            <a:ext cx="1905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12.13.14.15:8200</a:t>
            </a:r>
          </a:p>
        </p:txBody>
      </p:sp>
      <p:sp>
        <p:nvSpPr>
          <p:cNvPr id="843800" name="Line 24"/>
          <p:cNvSpPr>
            <a:spLocks noChangeShapeType="1"/>
          </p:cNvSpPr>
          <p:nvPr/>
        </p:nvSpPr>
        <p:spPr bwMode="auto">
          <a:xfrm flipH="1">
            <a:off x="6705600" y="16764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3801" name="Line 25"/>
          <p:cNvSpPr>
            <a:spLocks noChangeShapeType="1"/>
          </p:cNvSpPr>
          <p:nvPr/>
        </p:nvSpPr>
        <p:spPr bwMode="auto">
          <a:xfrm flipV="1">
            <a:off x="6477000" y="26670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3802" name="Line 26"/>
          <p:cNvSpPr>
            <a:spLocks noChangeShapeType="1"/>
          </p:cNvSpPr>
          <p:nvPr/>
        </p:nvSpPr>
        <p:spPr bwMode="auto">
          <a:xfrm>
            <a:off x="6629400" y="26670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3803" name="Line 27"/>
          <p:cNvSpPr>
            <a:spLocks noChangeShapeType="1"/>
          </p:cNvSpPr>
          <p:nvPr/>
        </p:nvSpPr>
        <p:spPr bwMode="auto">
          <a:xfrm flipV="1">
            <a:off x="5562600" y="5638800"/>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43804" name="Text Box 28"/>
          <p:cNvSpPr txBox="1">
            <a:spLocks noChangeArrowheads="1"/>
          </p:cNvSpPr>
          <p:nvPr/>
        </p:nvSpPr>
        <p:spPr bwMode="auto">
          <a:xfrm>
            <a:off x="4953000" y="5791200"/>
            <a:ext cx="1905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200" b="1"/>
              <a:t>10.0.1.1:500</a:t>
            </a:r>
          </a:p>
        </p:txBody>
      </p:sp>
      <p:sp>
        <p:nvSpPr>
          <p:cNvPr id="843805" name="Text Box 29"/>
          <p:cNvSpPr txBox="1">
            <a:spLocks noChangeArrowheads="1"/>
          </p:cNvSpPr>
          <p:nvPr/>
        </p:nvSpPr>
        <p:spPr bwMode="auto">
          <a:xfrm>
            <a:off x="5486400" y="2743200"/>
            <a:ext cx="873125" cy="4762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400" b="1"/>
              <a:t>Allocate</a:t>
            </a:r>
          </a:p>
          <a:p>
            <a:pPr>
              <a:lnSpc>
                <a:spcPct val="90000"/>
              </a:lnSpc>
            </a:pPr>
            <a:r>
              <a:rPr lang="en-US" sz="1400" b="1"/>
              <a:t>Request</a:t>
            </a:r>
          </a:p>
        </p:txBody>
      </p:sp>
      <p:sp>
        <p:nvSpPr>
          <p:cNvPr id="843806" name="Text Box 30"/>
          <p:cNvSpPr txBox="1">
            <a:spLocks noChangeArrowheads="1"/>
          </p:cNvSpPr>
          <p:nvPr/>
        </p:nvSpPr>
        <p:spPr bwMode="auto">
          <a:xfrm>
            <a:off x="6705600" y="2743200"/>
            <a:ext cx="2286000" cy="8604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eaLnBrk="0" hangingPunct="0">
              <a:defRPr sz="2400">
                <a:solidFill>
                  <a:schemeClr val="tx1"/>
                </a:solidFill>
                <a:latin typeface="Arial" panose="020B0604020202020204" pitchFamily="34" charset="0"/>
              </a:defRPr>
            </a:lvl1pPr>
            <a:lvl2pPr defTabSz="814388" eaLnBrk="0" hangingPunct="0">
              <a:defRPr sz="2400">
                <a:solidFill>
                  <a:schemeClr val="tx1"/>
                </a:solidFill>
                <a:latin typeface="Arial" panose="020B0604020202020204" pitchFamily="34" charset="0"/>
              </a:defRPr>
            </a:lvl2pPr>
            <a:lvl3pPr defTabSz="814388" eaLnBrk="0" hangingPunct="0">
              <a:defRPr sz="2400">
                <a:solidFill>
                  <a:schemeClr val="tx1"/>
                </a:solidFill>
                <a:latin typeface="Arial" panose="020B0604020202020204" pitchFamily="34" charset="0"/>
              </a:defRPr>
            </a:lvl3pPr>
            <a:lvl4pPr defTabSz="814388" eaLnBrk="0" hangingPunct="0">
              <a:defRPr sz="2400">
                <a:solidFill>
                  <a:schemeClr val="tx1"/>
                </a:solidFill>
                <a:latin typeface="Arial" panose="020B0604020202020204" pitchFamily="34" charset="0"/>
              </a:defRPr>
            </a:lvl4pPr>
            <a:lvl5pPr defTabSz="814388" eaLnBrk="0" hangingPunct="0">
              <a:defRPr sz="2400">
                <a:solidFill>
                  <a:schemeClr val="tx1"/>
                </a:solidFill>
                <a:latin typeface="Arial" panose="020B0604020202020204" pitchFamily="34" charset="0"/>
              </a:defRPr>
            </a:lvl5pPr>
            <a:lvl6pPr defTabSz="814388" eaLnBrk="0" fontAlgn="base" hangingPunct="0">
              <a:spcBef>
                <a:spcPct val="0"/>
              </a:spcBef>
              <a:spcAft>
                <a:spcPct val="0"/>
              </a:spcAft>
              <a:defRPr sz="2400">
                <a:solidFill>
                  <a:schemeClr val="tx1"/>
                </a:solidFill>
                <a:latin typeface="Arial" panose="020B0604020202020204" pitchFamily="34" charset="0"/>
              </a:defRPr>
            </a:lvl6pPr>
            <a:lvl7pPr defTabSz="814388" eaLnBrk="0" fontAlgn="base" hangingPunct="0">
              <a:spcBef>
                <a:spcPct val="0"/>
              </a:spcBef>
              <a:spcAft>
                <a:spcPct val="0"/>
              </a:spcAft>
              <a:defRPr sz="2400">
                <a:solidFill>
                  <a:schemeClr val="tx1"/>
                </a:solidFill>
                <a:latin typeface="Arial" panose="020B0604020202020204" pitchFamily="34" charset="0"/>
              </a:defRPr>
            </a:lvl7pPr>
            <a:lvl8pPr defTabSz="814388" eaLnBrk="0" fontAlgn="base" hangingPunct="0">
              <a:spcBef>
                <a:spcPct val="0"/>
              </a:spcBef>
              <a:spcAft>
                <a:spcPct val="0"/>
              </a:spcAft>
              <a:defRPr sz="2400">
                <a:solidFill>
                  <a:schemeClr val="tx1"/>
                </a:solidFill>
                <a:latin typeface="Arial" panose="020B0604020202020204" pitchFamily="34" charset="0"/>
              </a:defRPr>
            </a:lvl8pPr>
            <a:lvl9pPr defTabSz="81438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US" sz="1400" b="1"/>
              <a:t>Allocate</a:t>
            </a:r>
          </a:p>
          <a:p>
            <a:pPr>
              <a:lnSpc>
                <a:spcPct val="90000"/>
              </a:lnSpc>
            </a:pPr>
            <a:r>
              <a:rPr lang="en-US" sz="1400" b="1"/>
              <a:t>Response</a:t>
            </a:r>
            <a:br>
              <a:rPr lang="en-US" sz="1400" b="1"/>
            </a:br>
            <a:r>
              <a:rPr lang="en-US" sz="1400" b="1"/>
              <a:t>reflexive=1.2.3.4:1000</a:t>
            </a:r>
            <a:br>
              <a:rPr lang="en-US" sz="1400" b="1"/>
            </a:br>
            <a:r>
              <a:rPr lang="en-US" sz="1400" b="1"/>
              <a:t>relayed=12.13.14.15:8200</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r>
              <a:rPr lang="en-US" dirty="0"/>
              <a:t>Pacing of Allocations</a:t>
            </a:r>
          </a:p>
        </p:txBody>
      </p:sp>
      <p:sp>
        <p:nvSpPr>
          <p:cNvPr id="887811" name="Rectangle 3"/>
          <p:cNvSpPr>
            <a:spLocks noGrp="1" noChangeArrowheads="1"/>
          </p:cNvSpPr>
          <p:nvPr>
            <p:ph type="body" sz="half" idx="1"/>
          </p:nvPr>
        </p:nvSpPr>
        <p:spPr/>
        <p:txBody>
          <a:bodyPr/>
          <a:lstStyle/>
          <a:p>
            <a:pPr>
              <a:lnSpc>
                <a:spcPct val="90000"/>
              </a:lnSpc>
            </a:pPr>
            <a:r>
              <a:rPr lang="en-US" sz="2400" dirty="0"/>
              <a:t>If a client has</a:t>
            </a:r>
          </a:p>
          <a:p>
            <a:pPr lvl="1">
              <a:lnSpc>
                <a:spcPct val="90000"/>
              </a:lnSpc>
            </a:pPr>
            <a:r>
              <a:rPr lang="en-US" sz="2000" dirty="0"/>
              <a:t>Multiple interfaces</a:t>
            </a:r>
          </a:p>
          <a:p>
            <a:pPr lvl="1">
              <a:lnSpc>
                <a:spcPct val="90000"/>
              </a:lnSpc>
            </a:pPr>
            <a:r>
              <a:rPr lang="en-US" sz="2000" dirty="0"/>
              <a:t>Multiple IP address versions</a:t>
            </a:r>
          </a:p>
          <a:p>
            <a:pPr lvl="1">
              <a:lnSpc>
                <a:spcPct val="90000"/>
              </a:lnSpc>
            </a:pPr>
            <a:r>
              <a:rPr lang="en-US" sz="2000" dirty="0"/>
              <a:t>Multiple STUN servers</a:t>
            </a:r>
          </a:p>
          <a:p>
            <a:pPr lvl="1">
              <a:lnSpc>
                <a:spcPct val="90000"/>
              </a:lnSpc>
            </a:pPr>
            <a:r>
              <a:rPr lang="en-US" sz="2000" dirty="0"/>
              <a:t>Multiple media streams</a:t>
            </a:r>
          </a:p>
          <a:p>
            <a:pPr lvl="1">
              <a:lnSpc>
                <a:spcPct val="90000"/>
              </a:lnSpc>
            </a:pPr>
            <a:r>
              <a:rPr lang="en-US" sz="2000" dirty="0"/>
              <a:t>Multiple components</a:t>
            </a:r>
          </a:p>
          <a:p>
            <a:pPr>
              <a:lnSpc>
                <a:spcPct val="90000"/>
              </a:lnSpc>
            </a:pPr>
            <a:r>
              <a:rPr lang="en-US" sz="2400" dirty="0"/>
              <a:t>This can produce a lot of allocation traffic</a:t>
            </a:r>
          </a:p>
          <a:p>
            <a:pPr>
              <a:lnSpc>
                <a:spcPct val="90000"/>
              </a:lnSpc>
            </a:pPr>
            <a:r>
              <a:rPr lang="en-US" sz="2400" dirty="0"/>
              <a:t>Two problems</a:t>
            </a:r>
          </a:p>
          <a:p>
            <a:pPr lvl="1">
              <a:lnSpc>
                <a:spcPct val="90000"/>
              </a:lnSpc>
            </a:pPr>
            <a:r>
              <a:rPr lang="en-US" sz="2000" dirty="0"/>
              <a:t>Network congestion</a:t>
            </a:r>
          </a:p>
          <a:p>
            <a:pPr lvl="1">
              <a:lnSpc>
                <a:spcPct val="90000"/>
              </a:lnSpc>
            </a:pPr>
            <a:r>
              <a:rPr lang="en-US" sz="2000" dirty="0"/>
              <a:t>NAT Overload</a:t>
            </a:r>
          </a:p>
        </p:txBody>
      </p:sp>
      <p:sp>
        <p:nvSpPr>
          <p:cNvPr id="887812" name="Rectangle 4"/>
          <p:cNvSpPr>
            <a:spLocks noGrp="1" noChangeArrowheads="1"/>
          </p:cNvSpPr>
          <p:nvPr>
            <p:ph type="body" sz="half" idx="2"/>
          </p:nvPr>
        </p:nvSpPr>
        <p:spPr/>
        <p:txBody>
          <a:bodyPr/>
          <a:lstStyle/>
          <a:p>
            <a:r>
              <a:rPr lang="en-US" sz="2800" dirty="0"/>
              <a:t>NAT Overload has been reported in the wild – NATs fail to maintain bindings when created too fast</a:t>
            </a:r>
          </a:p>
          <a:p>
            <a:r>
              <a:rPr lang="en-US" sz="2800" dirty="0"/>
              <a:t>For this reason, ICE paces allocations</a:t>
            </a:r>
          </a:p>
          <a:p>
            <a:pPr lvl="1"/>
            <a:r>
              <a:rPr lang="en-US" sz="2400" dirty="0"/>
              <a:t>Tries to align with media rate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6852</TotalTime>
  <Pages>28</Pages>
  <Words>1788</Words>
  <Application>Microsoft Office PowerPoint</Application>
  <PresentationFormat>全屏显示(4:3)</PresentationFormat>
  <Paragraphs>361</Paragraphs>
  <Slides>29</Slides>
  <Notes>29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29</vt:i4>
      </vt:variant>
    </vt:vector>
  </HeadingPairs>
  <TitlesOfParts>
    <vt:vector size="32" baseType="lpstr">
      <vt:lpstr>Arial</vt:lpstr>
      <vt:lpstr>Courier New</vt:lpstr>
      <vt:lpstr>Default Design</vt:lpstr>
      <vt:lpstr>Interactive Connectivity Establishment: ICE </vt:lpstr>
      <vt:lpstr>PowerPoint 演示文稿</vt:lpstr>
      <vt:lpstr>Ground Rules</vt:lpstr>
      <vt:lpstr>The NAT Problem for Session Oriented Protocols</vt:lpstr>
      <vt:lpstr>ICE Design Goals</vt:lpstr>
      <vt:lpstr>The ICE 9-Step Program to Recovery</vt:lpstr>
      <vt:lpstr>ICE Step 1: Allocation</vt:lpstr>
      <vt:lpstr>Using TURN to Obtain Candidates</vt:lpstr>
      <vt:lpstr>Pacing of Allocations</vt:lpstr>
      <vt:lpstr>ICE Step 2: Prioritization</vt:lpstr>
      <vt:lpstr>Visualization: Priority Space</vt:lpstr>
      <vt:lpstr>ICE Step 3: Initiation</vt:lpstr>
      <vt:lpstr>ICE Step 4: Allocation</vt:lpstr>
      <vt:lpstr>ICE Step 5: Information</vt:lpstr>
      <vt:lpstr>ICE Step 6: Verification</vt:lpstr>
      <vt:lpstr>Authenticating STUN</vt:lpstr>
      <vt:lpstr>Pairing up Candidates</vt:lpstr>
      <vt:lpstr>Frozen Algorithm</vt:lpstr>
      <vt:lpstr>Visualizing Frozen Algorithm</vt:lpstr>
      <vt:lpstr>Visualizing Frozen Algorithm</vt:lpstr>
      <vt:lpstr>Peer Reflexive Candidates</vt:lpstr>
      <vt:lpstr>ICE Step 7: Coordination </vt:lpstr>
      <vt:lpstr>Agent Roles</vt:lpstr>
      <vt:lpstr>Why not just use the first pair?</vt:lpstr>
      <vt:lpstr>Signaling Completion</vt:lpstr>
      <vt:lpstr>ICE Lite</vt:lpstr>
      <vt:lpstr>ICE Step 8: Communication</vt:lpstr>
      <vt:lpstr>ICE Step 9: SIP-specific “fix-up”</vt:lpstr>
      <vt:lpstr>Questions?</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Connectivity Establishment: ICE</dc:title>
  <dc:subject>Guide for Creating Powerpoint Presentations</dc:subject>
  <dc:creator>Jonathan Rosenberg</dc:creator>
  <cp:keywords/>
  <dc:description/>
  <cp:lastModifiedBy>qxb-810</cp:lastModifiedBy>
  <cp:revision>67</cp:revision>
  <cp:lastPrinted>1999-01-27T00:54:54Z</cp:lastPrinted>
  <dcterms:created xsi:type="dcterms:W3CDTF">2006-09-26T19:16:19Z</dcterms:created>
  <dcterms:modified xsi:type="dcterms:W3CDTF">2018-02-11T02:53:31Z</dcterms:modified>
</cp:coreProperties>
</file>