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0" r:id="rId3"/>
    <p:sldId id="271" r:id="rId4"/>
    <p:sldId id="273" r:id="rId5"/>
    <p:sldId id="274" r:id="rId6"/>
    <p:sldId id="351" r:id="rId7"/>
    <p:sldId id="365" r:id="rId8"/>
    <p:sldId id="368" r:id="rId9"/>
    <p:sldId id="369" r:id="rId10"/>
    <p:sldId id="278" r:id="rId11"/>
    <p:sldId id="367" r:id="rId12"/>
    <p:sldId id="3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379" autoAdjust="0"/>
  </p:normalViewPr>
  <p:slideViewPr>
    <p:cSldViewPr snapToGrid="0" showGuides="1">
      <p:cViewPr varScale="1">
        <p:scale>
          <a:sx n="47" d="100"/>
          <a:sy n="47" d="100"/>
        </p:scale>
        <p:origin x="104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59BD6-0D62-4F52-B53F-F708C2558B5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CAC5-C57D-441E-BE22-75AA6544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https://www.pexels.com/photo/people-near-table-3184639/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1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https://www.pexels.com/photo/photo-of-people-sitting-near-wooden-table-3183190/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https://www.pexels.com/photo/photo-of-people-near-computers-3183159/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https://www.pexels.com/photo/business-businessman-contemporary-corporate-532220/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0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https://www.pexels.com/photo/apple-laptop-notebook-office-39284/</a:t>
            </a:r>
          </a:p>
          <a:p>
            <a:r>
              <a:rPr lang="en-US" dirty="0"/>
              <a:t>https://www.pexels.com/photo/two-imac-s-with-keyboard-and-phones-on-desk-326503/</a:t>
            </a:r>
          </a:p>
          <a:p>
            <a:r>
              <a:rPr lang="en-US" dirty="0"/>
              <a:t>https://www.pexels.com/photo/photo-of-imac-near-macbook-1029757/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https://www.pexels.com/photo/people-near-table-3184639/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24C37-E7BC-024A-B56A-7A5D28A798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0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8BB5F8-C10A-414F-8FCE-9B6389CBE8A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10449" y="2"/>
            <a:ext cx="6781552" cy="6858000"/>
          </a:xfrm>
          <a:custGeom>
            <a:avLst/>
            <a:gdLst>
              <a:gd name="connsiteX0" fmla="*/ 4354289 w 6781552"/>
              <a:gd name="connsiteY0" fmla="*/ 0 h 6858000"/>
              <a:gd name="connsiteX1" fmla="*/ 6781552 w 6781552"/>
              <a:gd name="connsiteY1" fmla="*/ 0 h 6858000"/>
              <a:gd name="connsiteX2" fmla="*/ 6781552 w 6781552"/>
              <a:gd name="connsiteY2" fmla="*/ 6858000 h 6858000"/>
              <a:gd name="connsiteX3" fmla="*/ 1974703 w 6781552"/>
              <a:gd name="connsiteY3" fmla="*/ 6857999 h 6858000"/>
              <a:gd name="connsiteX4" fmla="*/ 0 w 6781552"/>
              <a:gd name="connsiteY4" fmla="*/ 52065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1552" h="6858000">
                <a:moveTo>
                  <a:pt x="4354289" y="0"/>
                </a:moveTo>
                <a:lnTo>
                  <a:pt x="6781552" y="0"/>
                </a:lnTo>
                <a:lnTo>
                  <a:pt x="6781552" y="6858000"/>
                </a:lnTo>
                <a:lnTo>
                  <a:pt x="1974703" y="6857999"/>
                </a:lnTo>
                <a:lnTo>
                  <a:pt x="0" y="52065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2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77AA52-165A-BD4E-9517-FBB013B0CA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0640" y="1581912"/>
            <a:ext cx="9570720" cy="3694176"/>
          </a:xfrm>
          <a:custGeom>
            <a:avLst/>
            <a:gdLst>
              <a:gd name="connsiteX0" fmla="*/ 0 w 9570720"/>
              <a:gd name="connsiteY0" fmla="*/ 0 h 3694176"/>
              <a:gd name="connsiteX1" fmla="*/ 9570720 w 9570720"/>
              <a:gd name="connsiteY1" fmla="*/ 0 h 3694176"/>
              <a:gd name="connsiteX2" fmla="*/ 9570720 w 9570720"/>
              <a:gd name="connsiteY2" fmla="*/ 3694176 h 3694176"/>
              <a:gd name="connsiteX3" fmla="*/ 0 w 9570720"/>
              <a:gd name="connsiteY3" fmla="*/ 3694176 h 369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0720" h="3694176">
                <a:moveTo>
                  <a:pt x="0" y="0"/>
                </a:moveTo>
                <a:lnTo>
                  <a:pt x="9570720" y="0"/>
                </a:lnTo>
                <a:lnTo>
                  <a:pt x="9570720" y="3694176"/>
                </a:lnTo>
                <a:lnTo>
                  <a:pt x="0" y="36941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8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137C60F-607F-4004-878B-C5AACBCEAC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4961981" cy="6857999"/>
          </a:xfrm>
          <a:custGeom>
            <a:avLst/>
            <a:gdLst>
              <a:gd name="connsiteX0" fmla="*/ 0 w 4961981"/>
              <a:gd name="connsiteY0" fmla="*/ 0 h 6857999"/>
              <a:gd name="connsiteX1" fmla="*/ 3561958 w 4961981"/>
              <a:gd name="connsiteY1" fmla="*/ 0 h 6857999"/>
              <a:gd name="connsiteX2" fmla="*/ 4961981 w 4961981"/>
              <a:gd name="connsiteY2" fmla="*/ 3429000 h 6857999"/>
              <a:gd name="connsiteX3" fmla="*/ 3561958 w 4961981"/>
              <a:gd name="connsiteY3" fmla="*/ 6857999 h 6857999"/>
              <a:gd name="connsiteX4" fmla="*/ 0 w 4961981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981" h="6857999">
                <a:moveTo>
                  <a:pt x="0" y="0"/>
                </a:moveTo>
                <a:lnTo>
                  <a:pt x="3561958" y="0"/>
                </a:lnTo>
                <a:lnTo>
                  <a:pt x="4961981" y="3429000"/>
                </a:lnTo>
                <a:lnTo>
                  <a:pt x="356195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2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8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2CBE3F-72F3-4A43-8DD5-A586198D5F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82979" y="2929746"/>
            <a:ext cx="3516913" cy="3318933"/>
          </a:xfrm>
          <a:custGeom>
            <a:avLst/>
            <a:gdLst>
              <a:gd name="connsiteX0" fmla="*/ 0 w 3516913"/>
              <a:gd name="connsiteY0" fmla="*/ 0 h 3318933"/>
              <a:gd name="connsiteX1" fmla="*/ 3516913 w 3516913"/>
              <a:gd name="connsiteY1" fmla="*/ 0 h 3318933"/>
              <a:gd name="connsiteX2" fmla="*/ 3516913 w 3516913"/>
              <a:gd name="connsiteY2" fmla="*/ 3318933 h 3318933"/>
              <a:gd name="connsiteX3" fmla="*/ 0 w 3516913"/>
              <a:gd name="connsiteY3" fmla="*/ 3318933 h 33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913" h="3318933">
                <a:moveTo>
                  <a:pt x="0" y="0"/>
                </a:moveTo>
                <a:lnTo>
                  <a:pt x="3516913" y="0"/>
                </a:lnTo>
                <a:lnTo>
                  <a:pt x="3516913" y="3318933"/>
                </a:lnTo>
                <a:lnTo>
                  <a:pt x="0" y="33189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87B22BB-1A6F-484A-8F4C-35A54AC77B3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337545" y="1270279"/>
            <a:ext cx="3516913" cy="3318933"/>
          </a:xfrm>
          <a:custGeom>
            <a:avLst/>
            <a:gdLst>
              <a:gd name="connsiteX0" fmla="*/ 0 w 3516913"/>
              <a:gd name="connsiteY0" fmla="*/ 0 h 3318933"/>
              <a:gd name="connsiteX1" fmla="*/ 3516913 w 3516913"/>
              <a:gd name="connsiteY1" fmla="*/ 0 h 3318933"/>
              <a:gd name="connsiteX2" fmla="*/ 3516913 w 3516913"/>
              <a:gd name="connsiteY2" fmla="*/ 3318933 h 3318933"/>
              <a:gd name="connsiteX3" fmla="*/ 0 w 3516913"/>
              <a:gd name="connsiteY3" fmla="*/ 3318933 h 33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913" h="3318933">
                <a:moveTo>
                  <a:pt x="0" y="0"/>
                </a:moveTo>
                <a:lnTo>
                  <a:pt x="3516913" y="0"/>
                </a:lnTo>
                <a:lnTo>
                  <a:pt x="3516913" y="3318933"/>
                </a:lnTo>
                <a:lnTo>
                  <a:pt x="0" y="33189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CFB5B8C-7F40-5D49-82AE-BA623B32E5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92111" y="2929745"/>
            <a:ext cx="3516913" cy="3318933"/>
          </a:xfrm>
          <a:custGeom>
            <a:avLst/>
            <a:gdLst>
              <a:gd name="connsiteX0" fmla="*/ 0 w 3516913"/>
              <a:gd name="connsiteY0" fmla="*/ 0 h 3318933"/>
              <a:gd name="connsiteX1" fmla="*/ 3516913 w 3516913"/>
              <a:gd name="connsiteY1" fmla="*/ 0 h 3318933"/>
              <a:gd name="connsiteX2" fmla="*/ 3516913 w 3516913"/>
              <a:gd name="connsiteY2" fmla="*/ 3318933 h 3318933"/>
              <a:gd name="connsiteX3" fmla="*/ 0 w 3516913"/>
              <a:gd name="connsiteY3" fmla="*/ 3318933 h 33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913" h="3318933">
                <a:moveTo>
                  <a:pt x="0" y="0"/>
                </a:moveTo>
                <a:lnTo>
                  <a:pt x="3516913" y="0"/>
                </a:lnTo>
                <a:lnTo>
                  <a:pt x="3516913" y="3318933"/>
                </a:lnTo>
                <a:lnTo>
                  <a:pt x="0" y="33189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0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4AA00-05D1-44C0-833E-8088ACEA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7E051-DB28-46C2-9D5D-8CFF8CCB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0761-ECE2-4DB9-8608-A8F5A75F3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DBAA-0F30-4651-83AA-5707F53302A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2375-C252-4787-89D7-202629970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AA97-A573-4386-AFE6-5FC2E8387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7A21-521C-4852-AF75-F212975419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1AB8F-2D6F-4DA2-99F8-FFDC574BCCAB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C3902-CB5A-42DA-A29E-02C75D6A6A5F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2691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AD468F8-0D3F-4E0B-A8D9-1F50BA5293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B64C2A-0FA4-4E4C-A1D5-891A482FE1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2C72F3-66FF-A14B-AA3A-A39AEA1110E1}"/>
              </a:ext>
            </a:extLst>
          </p:cNvPr>
          <p:cNvSpPr/>
          <p:nvPr/>
        </p:nvSpPr>
        <p:spPr>
          <a:xfrm>
            <a:off x="7138600" y="1701807"/>
            <a:ext cx="5010912" cy="5010912"/>
          </a:xfrm>
          <a:prstGeom prst="ellipse">
            <a:avLst/>
          </a:prstGeom>
          <a:solidFill>
            <a:schemeClr val="accent6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1FCFAEE4-DF75-A046-BCDC-1FE17CAE9484}"/>
              </a:ext>
            </a:extLst>
          </p:cNvPr>
          <p:cNvSpPr/>
          <p:nvPr/>
        </p:nvSpPr>
        <p:spPr>
          <a:xfrm>
            <a:off x="1282931" y="-1384069"/>
            <a:ext cx="9626138" cy="9626138"/>
          </a:xfrm>
          <a:prstGeom prst="donut">
            <a:avLst>
              <a:gd name="adj" fmla="val 961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F204B-7E39-4D5D-A1A1-082C3046B5A2}"/>
              </a:ext>
            </a:extLst>
          </p:cNvPr>
          <p:cNvSpPr txBox="1"/>
          <p:nvPr/>
        </p:nvSpPr>
        <p:spPr>
          <a:xfrm>
            <a:off x="2184400" y="1556526"/>
            <a:ext cx="5405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Public Sentiment Analysis on USAID After Trump’s Withdrawal</a:t>
            </a:r>
            <a:endParaRPr lang="en-US" sz="6000" b="1" dirty="0">
              <a:solidFill>
                <a:schemeClr val="accent6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C16CF-C27D-4535-A3B9-CAEE49AED636}"/>
              </a:ext>
            </a:extLst>
          </p:cNvPr>
          <p:cNvSpPr txBox="1"/>
          <p:nvPr/>
        </p:nvSpPr>
        <p:spPr>
          <a:xfrm rot="10800000" flipV="1">
            <a:off x="3677919" y="5783770"/>
            <a:ext cx="391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Medium Cond" panose="020B0606030402020204" pitchFamily="34" charset="0"/>
              </a:rPr>
              <a:t>Team members :</a:t>
            </a:r>
          </a:p>
          <a:p>
            <a:pPr algn="ctr"/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Medium Cond" panose="020B0606030402020204" pitchFamily="34" charset="0"/>
              </a:rPr>
              <a:t> Tracy Otieno, Stephen Muligwa, Boniface ,</a:t>
            </a:r>
          </a:p>
          <a:p>
            <a:pPr algn="ctr"/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Medium Cond" panose="020B0606030402020204" pitchFamily="34" charset="0"/>
              </a:rPr>
              <a:t> Julius Wakahaba ,Dorothy Awino</a:t>
            </a:r>
          </a:p>
          <a:p>
            <a:pPr algn="ctr"/>
            <a:endParaRPr lang="en-US" spc="6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F5761-A486-482A-93DA-14717330048F}"/>
              </a:ext>
            </a:extLst>
          </p:cNvPr>
          <p:cNvSpPr/>
          <p:nvPr/>
        </p:nvSpPr>
        <p:spPr>
          <a:xfrm rot="3840802">
            <a:off x="603281" y="1204968"/>
            <a:ext cx="993677" cy="993677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B39A0-4A21-4B61-9B01-DA332514E3CA}"/>
              </a:ext>
            </a:extLst>
          </p:cNvPr>
          <p:cNvSpPr/>
          <p:nvPr/>
        </p:nvSpPr>
        <p:spPr>
          <a:xfrm rot="2700000">
            <a:off x="1553563" y="156009"/>
            <a:ext cx="1055761" cy="10557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187977-A207-43CB-87A2-1297E8129341}"/>
              </a:ext>
            </a:extLst>
          </p:cNvPr>
          <p:cNvSpPr/>
          <p:nvPr/>
        </p:nvSpPr>
        <p:spPr>
          <a:xfrm rot="2257653">
            <a:off x="900395" y="689806"/>
            <a:ext cx="1005274" cy="918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E:\websites\free-power-point-templates\2012\logos.png">
            <a:extLst>
              <a:ext uri="{FF2B5EF4-FFF2-40B4-BE49-F238E27FC236}">
                <a16:creationId xmlns:a16="http://schemas.microsoft.com/office/drawing/2014/main" id="{99672AB7-ED95-48B7-97E1-79E7D87D8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45427" y="6525016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AA5A1-7420-6231-78B8-DCECE83C0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32" y="1"/>
            <a:ext cx="4439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7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F880F1A-BE5D-4540-8116-BABE8DE7C8D1}"/>
              </a:ext>
            </a:extLst>
          </p:cNvPr>
          <p:cNvSpPr/>
          <p:nvPr/>
        </p:nvSpPr>
        <p:spPr>
          <a:xfrm>
            <a:off x="0" y="6629810"/>
            <a:ext cx="12192000" cy="240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8822A-3244-4155-8BAA-26B8AF31D284}"/>
              </a:ext>
            </a:extLst>
          </p:cNvPr>
          <p:cNvSpPr/>
          <p:nvPr/>
        </p:nvSpPr>
        <p:spPr>
          <a:xfrm>
            <a:off x="0" y="6582565"/>
            <a:ext cx="12192000" cy="2401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D391D3-58D8-4A38-AB2F-B8CBFAEBCDA2}"/>
              </a:ext>
            </a:extLst>
          </p:cNvPr>
          <p:cNvSpPr/>
          <p:nvPr/>
        </p:nvSpPr>
        <p:spPr>
          <a:xfrm rot="2700000">
            <a:off x="10932507" y="462016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71C04D-D557-46B0-83AF-188620432CAF}"/>
              </a:ext>
            </a:extLst>
          </p:cNvPr>
          <p:cNvSpPr/>
          <p:nvPr/>
        </p:nvSpPr>
        <p:spPr>
          <a:xfrm rot="2700000">
            <a:off x="324674" y="164178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0">
            <a:extLst>
              <a:ext uri="{FF2B5EF4-FFF2-40B4-BE49-F238E27FC236}">
                <a16:creationId xmlns:a16="http://schemas.microsoft.com/office/drawing/2014/main" id="{6E39D853-B75C-4F13-8B0C-3962E7C5BD66}"/>
              </a:ext>
            </a:extLst>
          </p:cNvPr>
          <p:cNvSpPr/>
          <p:nvPr/>
        </p:nvSpPr>
        <p:spPr>
          <a:xfrm>
            <a:off x="11295165" y="120727"/>
            <a:ext cx="607269" cy="550935"/>
          </a:xfrm>
          <a:custGeom>
            <a:avLst/>
            <a:gdLst>
              <a:gd name="connsiteX0" fmla="*/ 0 w 1263351"/>
              <a:gd name="connsiteY0" fmla="*/ 1028924 h 1146155"/>
              <a:gd name="connsiteX1" fmla="*/ 117231 w 1263351"/>
              <a:gd name="connsiteY1" fmla="*/ 1028924 h 1146155"/>
              <a:gd name="connsiteX2" fmla="*/ 117231 w 1263351"/>
              <a:gd name="connsiteY2" fmla="*/ 1146155 h 1146155"/>
              <a:gd name="connsiteX3" fmla="*/ 0 w 1263351"/>
              <a:gd name="connsiteY3" fmla="*/ 1146155 h 1146155"/>
              <a:gd name="connsiteX4" fmla="*/ 286530 w 1263351"/>
              <a:gd name="connsiteY4" fmla="*/ 1028923 h 1146155"/>
              <a:gd name="connsiteX5" fmla="*/ 403761 w 1263351"/>
              <a:gd name="connsiteY5" fmla="*/ 1028923 h 1146155"/>
              <a:gd name="connsiteX6" fmla="*/ 403761 w 1263351"/>
              <a:gd name="connsiteY6" fmla="*/ 1146154 h 1146155"/>
              <a:gd name="connsiteX7" fmla="*/ 286530 w 1263351"/>
              <a:gd name="connsiteY7" fmla="*/ 1146154 h 1146155"/>
              <a:gd name="connsiteX8" fmla="*/ 573060 w 1263351"/>
              <a:gd name="connsiteY8" fmla="*/ 1028922 h 1146155"/>
              <a:gd name="connsiteX9" fmla="*/ 690291 w 1263351"/>
              <a:gd name="connsiteY9" fmla="*/ 1028922 h 1146155"/>
              <a:gd name="connsiteX10" fmla="*/ 690291 w 1263351"/>
              <a:gd name="connsiteY10" fmla="*/ 1146153 h 1146155"/>
              <a:gd name="connsiteX11" fmla="*/ 573060 w 1263351"/>
              <a:gd name="connsiteY11" fmla="*/ 1146153 h 1146155"/>
              <a:gd name="connsiteX12" fmla="*/ 859590 w 1263351"/>
              <a:gd name="connsiteY12" fmla="*/ 1028921 h 1146155"/>
              <a:gd name="connsiteX13" fmla="*/ 976821 w 1263351"/>
              <a:gd name="connsiteY13" fmla="*/ 1028921 h 1146155"/>
              <a:gd name="connsiteX14" fmla="*/ 976821 w 1263351"/>
              <a:gd name="connsiteY14" fmla="*/ 1146152 h 1146155"/>
              <a:gd name="connsiteX15" fmla="*/ 859590 w 1263351"/>
              <a:gd name="connsiteY15" fmla="*/ 1146152 h 1146155"/>
              <a:gd name="connsiteX16" fmla="*/ 1146120 w 1263351"/>
              <a:gd name="connsiteY16" fmla="*/ 1028920 h 1146155"/>
              <a:gd name="connsiteX17" fmla="*/ 1263351 w 1263351"/>
              <a:gd name="connsiteY17" fmla="*/ 1028920 h 1146155"/>
              <a:gd name="connsiteX18" fmla="*/ 1263351 w 1263351"/>
              <a:gd name="connsiteY18" fmla="*/ 1146151 h 1146155"/>
              <a:gd name="connsiteX19" fmla="*/ 1146120 w 1263351"/>
              <a:gd name="connsiteY19" fmla="*/ 1146151 h 1146155"/>
              <a:gd name="connsiteX20" fmla="*/ 0 w 1263351"/>
              <a:gd name="connsiteY20" fmla="*/ 771694 h 1146155"/>
              <a:gd name="connsiteX21" fmla="*/ 117231 w 1263351"/>
              <a:gd name="connsiteY21" fmla="*/ 771694 h 1146155"/>
              <a:gd name="connsiteX22" fmla="*/ 117231 w 1263351"/>
              <a:gd name="connsiteY22" fmla="*/ 888925 h 1146155"/>
              <a:gd name="connsiteX23" fmla="*/ 0 w 1263351"/>
              <a:gd name="connsiteY23" fmla="*/ 888925 h 1146155"/>
              <a:gd name="connsiteX24" fmla="*/ 286530 w 1263351"/>
              <a:gd name="connsiteY24" fmla="*/ 771693 h 1146155"/>
              <a:gd name="connsiteX25" fmla="*/ 403761 w 1263351"/>
              <a:gd name="connsiteY25" fmla="*/ 771693 h 1146155"/>
              <a:gd name="connsiteX26" fmla="*/ 403761 w 1263351"/>
              <a:gd name="connsiteY26" fmla="*/ 888924 h 1146155"/>
              <a:gd name="connsiteX27" fmla="*/ 286530 w 1263351"/>
              <a:gd name="connsiteY27" fmla="*/ 888924 h 1146155"/>
              <a:gd name="connsiteX28" fmla="*/ 573060 w 1263351"/>
              <a:gd name="connsiteY28" fmla="*/ 771692 h 1146155"/>
              <a:gd name="connsiteX29" fmla="*/ 690291 w 1263351"/>
              <a:gd name="connsiteY29" fmla="*/ 771692 h 1146155"/>
              <a:gd name="connsiteX30" fmla="*/ 690291 w 1263351"/>
              <a:gd name="connsiteY30" fmla="*/ 888923 h 1146155"/>
              <a:gd name="connsiteX31" fmla="*/ 573060 w 1263351"/>
              <a:gd name="connsiteY31" fmla="*/ 888923 h 1146155"/>
              <a:gd name="connsiteX32" fmla="*/ 859590 w 1263351"/>
              <a:gd name="connsiteY32" fmla="*/ 771691 h 1146155"/>
              <a:gd name="connsiteX33" fmla="*/ 976821 w 1263351"/>
              <a:gd name="connsiteY33" fmla="*/ 771691 h 1146155"/>
              <a:gd name="connsiteX34" fmla="*/ 976821 w 1263351"/>
              <a:gd name="connsiteY34" fmla="*/ 888922 h 1146155"/>
              <a:gd name="connsiteX35" fmla="*/ 859590 w 1263351"/>
              <a:gd name="connsiteY35" fmla="*/ 888922 h 1146155"/>
              <a:gd name="connsiteX36" fmla="*/ 1146120 w 1263351"/>
              <a:gd name="connsiteY36" fmla="*/ 771690 h 1146155"/>
              <a:gd name="connsiteX37" fmla="*/ 1263351 w 1263351"/>
              <a:gd name="connsiteY37" fmla="*/ 771690 h 1146155"/>
              <a:gd name="connsiteX38" fmla="*/ 1263351 w 1263351"/>
              <a:gd name="connsiteY38" fmla="*/ 888921 h 1146155"/>
              <a:gd name="connsiteX39" fmla="*/ 1146120 w 1263351"/>
              <a:gd name="connsiteY39" fmla="*/ 888921 h 1146155"/>
              <a:gd name="connsiteX40" fmla="*/ 0 w 1263351"/>
              <a:gd name="connsiteY40" fmla="*/ 514464 h 1146155"/>
              <a:gd name="connsiteX41" fmla="*/ 117231 w 1263351"/>
              <a:gd name="connsiteY41" fmla="*/ 514464 h 1146155"/>
              <a:gd name="connsiteX42" fmla="*/ 117231 w 1263351"/>
              <a:gd name="connsiteY42" fmla="*/ 631695 h 1146155"/>
              <a:gd name="connsiteX43" fmla="*/ 0 w 1263351"/>
              <a:gd name="connsiteY43" fmla="*/ 631695 h 1146155"/>
              <a:gd name="connsiteX44" fmla="*/ 286530 w 1263351"/>
              <a:gd name="connsiteY44" fmla="*/ 514463 h 1146155"/>
              <a:gd name="connsiteX45" fmla="*/ 403761 w 1263351"/>
              <a:gd name="connsiteY45" fmla="*/ 514463 h 1146155"/>
              <a:gd name="connsiteX46" fmla="*/ 403761 w 1263351"/>
              <a:gd name="connsiteY46" fmla="*/ 631694 h 1146155"/>
              <a:gd name="connsiteX47" fmla="*/ 286530 w 1263351"/>
              <a:gd name="connsiteY47" fmla="*/ 631694 h 1146155"/>
              <a:gd name="connsiteX48" fmla="*/ 573060 w 1263351"/>
              <a:gd name="connsiteY48" fmla="*/ 514462 h 1146155"/>
              <a:gd name="connsiteX49" fmla="*/ 690291 w 1263351"/>
              <a:gd name="connsiteY49" fmla="*/ 514462 h 1146155"/>
              <a:gd name="connsiteX50" fmla="*/ 690291 w 1263351"/>
              <a:gd name="connsiteY50" fmla="*/ 631693 h 1146155"/>
              <a:gd name="connsiteX51" fmla="*/ 573060 w 1263351"/>
              <a:gd name="connsiteY51" fmla="*/ 631693 h 1146155"/>
              <a:gd name="connsiteX52" fmla="*/ 859590 w 1263351"/>
              <a:gd name="connsiteY52" fmla="*/ 514461 h 1146155"/>
              <a:gd name="connsiteX53" fmla="*/ 976821 w 1263351"/>
              <a:gd name="connsiteY53" fmla="*/ 514461 h 1146155"/>
              <a:gd name="connsiteX54" fmla="*/ 976821 w 1263351"/>
              <a:gd name="connsiteY54" fmla="*/ 631692 h 1146155"/>
              <a:gd name="connsiteX55" fmla="*/ 859590 w 1263351"/>
              <a:gd name="connsiteY55" fmla="*/ 631692 h 1146155"/>
              <a:gd name="connsiteX56" fmla="*/ 1146120 w 1263351"/>
              <a:gd name="connsiteY56" fmla="*/ 514460 h 1146155"/>
              <a:gd name="connsiteX57" fmla="*/ 1263351 w 1263351"/>
              <a:gd name="connsiteY57" fmla="*/ 514460 h 1146155"/>
              <a:gd name="connsiteX58" fmla="*/ 1263351 w 1263351"/>
              <a:gd name="connsiteY58" fmla="*/ 631691 h 1146155"/>
              <a:gd name="connsiteX59" fmla="*/ 1146120 w 1263351"/>
              <a:gd name="connsiteY59" fmla="*/ 631691 h 1146155"/>
              <a:gd name="connsiteX60" fmla="*/ 0 w 1263351"/>
              <a:gd name="connsiteY60" fmla="*/ 257234 h 1146155"/>
              <a:gd name="connsiteX61" fmla="*/ 117231 w 1263351"/>
              <a:gd name="connsiteY61" fmla="*/ 257234 h 1146155"/>
              <a:gd name="connsiteX62" fmla="*/ 117231 w 1263351"/>
              <a:gd name="connsiteY62" fmla="*/ 374465 h 1146155"/>
              <a:gd name="connsiteX63" fmla="*/ 0 w 1263351"/>
              <a:gd name="connsiteY63" fmla="*/ 374465 h 1146155"/>
              <a:gd name="connsiteX64" fmla="*/ 286530 w 1263351"/>
              <a:gd name="connsiteY64" fmla="*/ 257233 h 1146155"/>
              <a:gd name="connsiteX65" fmla="*/ 403761 w 1263351"/>
              <a:gd name="connsiteY65" fmla="*/ 257233 h 1146155"/>
              <a:gd name="connsiteX66" fmla="*/ 403761 w 1263351"/>
              <a:gd name="connsiteY66" fmla="*/ 374464 h 1146155"/>
              <a:gd name="connsiteX67" fmla="*/ 286530 w 1263351"/>
              <a:gd name="connsiteY67" fmla="*/ 374464 h 1146155"/>
              <a:gd name="connsiteX68" fmla="*/ 573060 w 1263351"/>
              <a:gd name="connsiteY68" fmla="*/ 257232 h 1146155"/>
              <a:gd name="connsiteX69" fmla="*/ 690291 w 1263351"/>
              <a:gd name="connsiteY69" fmla="*/ 257232 h 1146155"/>
              <a:gd name="connsiteX70" fmla="*/ 690291 w 1263351"/>
              <a:gd name="connsiteY70" fmla="*/ 374463 h 1146155"/>
              <a:gd name="connsiteX71" fmla="*/ 573060 w 1263351"/>
              <a:gd name="connsiteY71" fmla="*/ 374463 h 1146155"/>
              <a:gd name="connsiteX72" fmla="*/ 859590 w 1263351"/>
              <a:gd name="connsiteY72" fmla="*/ 257231 h 1146155"/>
              <a:gd name="connsiteX73" fmla="*/ 976821 w 1263351"/>
              <a:gd name="connsiteY73" fmla="*/ 257231 h 1146155"/>
              <a:gd name="connsiteX74" fmla="*/ 976821 w 1263351"/>
              <a:gd name="connsiteY74" fmla="*/ 374462 h 1146155"/>
              <a:gd name="connsiteX75" fmla="*/ 859590 w 1263351"/>
              <a:gd name="connsiteY75" fmla="*/ 374462 h 1146155"/>
              <a:gd name="connsiteX76" fmla="*/ 1146120 w 1263351"/>
              <a:gd name="connsiteY76" fmla="*/ 257230 h 1146155"/>
              <a:gd name="connsiteX77" fmla="*/ 1263351 w 1263351"/>
              <a:gd name="connsiteY77" fmla="*/ 257230 h 1146155"/>
              <a:gd name="connsiteX78" fmla="*/ 1263351 w 1263351"/>
              <a:gd name="connsiteY78" fmla="*/ 374461 h 1146155"/>
              <a:gd name="connsiteX79" fmla="*/ 1146120 w 1263351"/>
              <a:gd name="connsiteY79" fmla="*/ 374461 h 1146155"/>
              <a:gd name="connsiteX80" fmla="*/ 0 w 1263351"/>
              <a:gd name="connsiteY80" fmla="*/ 4 h 1146155"/>
              <a:gd name="connsiteX81" fmla="*/ 117231 w 1263351"/>
              <a:gd name="connsiteY81" fmla="*/ 4 h 1146155"/>
              <a:gd name="connsiteX82" fmla="*/ 117231 w 1263351"/>
              <a:gd name="connsiteY82" fmla="*/ 117235 h 1146155"/>
              <a:gd name="connsiteX83" fmla="*/ 0 w 1263351"/>
              <a:gd name="connsiteY83" fmla="*/ 117235 h 1146155"/>
              <a:gd name="connsiteX84" fmla="*/ 286530 w 1263351"/>
              <a:gd name="connsiteY84" fmla="*/ 3 h 1146155"/>
              <a:gd name="connsiteX85" fmla="*/ 403761 w 1263351"/>
              <a:gd name="connsiteY85" fmla="*/ 3 h 1146155"/>
              <a:gd name="connsiteX86" fmla="*/ 403761 w 1263351"/>
              <a:gd name="connsiteY86" fmla="*/ 117234 h 1146155"/>
              <a:gd name="connsiteX87" fmla="*/ 286530 w 1263351"/>
              <a:gd name="connsiteY87" fmla="*/ 117234 h 1146155"/>
              <a:gd name="connsiteX88" fmla="*/ 573060 w 1263351"/>
              <a:gd name="connsiteY88" fmla="*/ 2 h 1146155"/>
              <a:gd name="connsiteX89" fmla="*/ 690291 w 1263351"/>
              <a:gd name="connsiteY89" fmla="*/ 2 h 1146155"/>
              <a:gd name="connsiteX90" fmla="*/ 690291 w 1263351"/>
              <a:gd name="connsiteY90" fmla="*/ 117233 h 1146155"/>
              <a:gd name="connsiteX91" fmla="*/ 573060 w 1263351"/>
              <a:gd name="connsiteY91" fmla="*/ 117233 h 1146155"/>
              <a:gd name="connsiteX92" fmla="*/ 859590 w 1263351"/>
              <a:gd name="connsiteY92" fmla="*/ 1 h 1146155"/>
              <a:gd name="connsiteX93" fmla="*/ 976821 w 1263351"/>
              <a:gd name="connsiteY93" fmla="*/ 1 h 1146155"/>
              <a:gd name="connsiteX94" fmla="*/ 976821 w 1263351"/>
              <a:gd name="connsiteY94" fmla="*/ 117232 h 1146155"/>
              <a:gd name="connsiteX95" fmla="*/ 859590 w 1263351"/>
              <a:gd name="connsiteY95" fmla="*/ 117232 h 1146155"/>
              <a:gd name="connsiteX96" fmla="*/ 1146120 w 1263351"/>
              <a:gd name="connsiteY96" fmla="*/ 0 h 1146155"/>
              <a:gd name="connsiteX97" fmla="*/ 1263351 w 1263351"/>
              <a:gd name="connsiteY97" fmla="*/ 0 h 1146155"/>
              <a:gd name="connsiteX98" fmla="*/ 1263351 w 1263351"/>
              <a:gd name="connsiteY98" fmla="*/ 117231 h 1146155"/>
              <a:gd name="connsiteX99" fmla="*/ 1146120 w 1263351"/>
              <a:gd name="connsiteY99" fmla="*/ 117231 h 114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63351" h="1146155">
                <a:moveTo>
                  <a:pt x="0" y="1028924"/>
                </a:moveTo>
                <a:lnTo>
                  <a:pt x="117231" y="1028924"/>
                </a:lnTo>
                <a:lnTo>
                  <a:pt x="117231" y="1146155"/>
                </a:lnTo>
                <a:lnTo>
                  <a:pt x="0" y="1146155"/>
                </a:lnTo>
                <a:close/>
                <a:moveTo>
                  <a:pt x="286530" y="1028923"/>
                </a:moveTo>
                <a:lnTo>
                  <a:pt x="403761" y="1028923"/>
                </a:lnTo>
                <a:lnTo>
                  <a:pt x="403761" y="1146154"/>
                </a:lnTo>
                <a:lnTo>
                  <a:pt x="286530" y="1146154"/>
                </a:lnTo>
                <a:close/>
                <a:moveTo>
                  <a:pt x="573060" y="1028922"/>
                </a:moveTo>
                <a:lnTo>
                  <a:pt x="690291" y="1028922"/>
                </a:lnTo>
                <a:lnTo>
                  <a:pt x="690291" y="1146153"/>
                </a:lnTo>
                <a:lnTo>
                  <a:pt x="573060" y="1146153"/>
                </a:lnTo>
                <a:close/>
                <a:moveTo>
                  <a:pt x="859590" y="1028921"/>
                </a:moveTo>
                <a:lnTo>
                  <a:pt x="976821" y="1028921"/>
                </a:lnTo>
                <a:lnTo>
                  <a:pt x="976821" y="1146152"/>
                </a:lnTo>
                <a:lnTo>
                  <a:pt x="859590" y="1146152"/>
                </a:lnTo>
                <a:close/>
                <a:moveTo>
                  <a:pt x="1146120" y="1028920"/>
                </a:moveTo>
                <a:lnTo>
                  <a:pt x="1263351" y="1028920"/>
                </a:lnTo>
                <a:lnTo>
                  <a:pt x="1263351" y="1146151"/>
                </a:lnTo>
                <a:lnTo>
                  <a:pt x="1146120" y="1146151"/>
                </a:lnTo>
                <a:close/>
                <a:moveTo>
                  <a:pt x="0" y="771694"/>
                </a:moveTo>
                <a:lnTo>
                  <a:pt x="117231" y="771694"/>
                </a:lnTo>
                <a:lnTo>
                  <a:pt x="117231" y="888925"/>
                </a:lnTo>
                <a:lnTo>
                  <a:pt x="0" y="888925"/>
                </a:lnTo>
                <a:close/>
                <a:moveTo>
                  <a:pt x="286530" y="771693"/>
                </a:moveTo>
                <a:lnTo>
                  <a:pt x="403761" y="771693"/>
                </a:lnTo>
                <a:lnTo>
                  <a:pt x="403761" y="888924"/>
                </a:lnTo>
                <a:lnTo>
                  <a:pt x="286530" y="888924"/>
                </a:lnTo>
                <a:close/>
                <a:moveTo>
                  <a:pt x="573060" y="771692"/>
                </a:moveTo>
                <a:lnTo>
                  <a:pt x="690291" y="771692"/>
                </a:lnTo>
                <a:lnTo>
                  <a:pt x="690291" y="888923"/>
                </a:lnTo>
                <a:lnTo>
                  <a:pt x="573060" y="888923"/>
                </a:lnTo>
                <a:close/>
                <a:moveTo>
                  <a:pt x="859590" y="771691"/>
                </a:moveTo>
                <a:lnTo>
                  <a:pt x="976821" y="771691"/>
                </a:lnTo>
                <a:lnTo>
                  <a:pt x="976821" y="888922"/>
                </a:lnTo>
                <a:lnTo>
                  <a:pt x="859590" y="888922"/>
                </a:lnTo>
                <a:close/>
                <a:moveTo>
                  <a:pt x="1146120" y="771690"/>
                </a:moveTo>
                <a:lnTo>
                  <a:pt x="1263351" y="771690"/>
                </a:lnTo>
                <a:lnTo>
                  <a:pt x="1263351" y="888921"/>
                </a:lnTo>
                <a:lnTo>
                  <a:pt x="1146120" y="888921"/>
                </a:lnTo>
                <a:close/>
                <a:moveTo>
                  <a:pt x="0" y="514464"/>
                </a:moveTo>
                <a:lnTo>
                  <a:pt x="117231" y="514464"/>
                </a:lnTo>
                <a:lnTo>
                  <a:pt x="117231" y="631695"/>
                </a:lnTo>
                <a:lnTo>
                  <a:pt x="0" y="631695"/>
                </a:lnTo>
                <a:close/>
                <a:moveTo>
                  <a:pt x="286530" y="514463"/>
                </a:moveTo>
                <a:lnTo>
                  <a:pt x="403761" y="514463"/>
                </a:lnTo>
                <a:lnTo>
                  <a:pt x="403761" y="631694"/>
                </a:lnTo>
                <a:lnTo>
                  <a:pt x="286530" y="631694"/>
                </a:lnTo>
                <a:close/>
                <a:moveTo>
                  <a:pt x="573060" y="514462"/>
                </a:moveTo>
                <a:lnTo>
                  <a:pt x="690291" y="514462"/>
                </a:lnTo>
                <a:lnTo>
                  <a:pt x="690291" y="631693"/>
                </a:lnTo>
                <a:lnTo>
                  <a:pt x="573060" y="631693"/>
                </a:lnTo>
                <a:close/>
                <a:moveTo>
                  <a:pt x="859590" y="514461"/>
                </a:moveTo>
                <a:lnTo>
                  <a:pt x="976821" y="514461"/>
                </a:lnTo>
                <a:lnTo>
                  <a:pt x="976821" y="631692"/>
                </a:lnTo>
                <a:lnTo>
                  <a:pt x="859590" y="631692"/>
                </a:lnTo>
                <a:close/>
                <a:moveTo>
                  <a:pt x="1146120" y="514460"/>
                </a:moveTo>
                <a:lnTo>
                  <a:pt x="1263351" y="514460"/>
                </a:lnTo>
                <a:lnTo>
                  <a:pt x="1263351" y="631691"/>
                </a:lnTo>
                <a:lnTo>
                  <a:pt x="1146120" y="631691"/>
                </a:lnTo>
                <a:close/>
                <a:moveTo>
                  <a:pt x="0" y="257234"/>
                </a:moveTo>
                <a:lnTo>
                  <a:pt x="117231" y="257234"/>
                </a:lnTo>
                <a:lnTo>
                  <a:pt x="117231" y="374465"/>
                </a:lnTo>
                <a:lnTo>
                  <a:pt x="0" y="374465"/>
                </a:lnTo>
                <a:close/>
                <a:moveTo>
                  <a:pt x="286530" y="257233"/>
                </a:moveTo>
                <a:lnTo>
                  <a:pt x="403761" y="257233"/>
                </a:lnTo>
                <a:lnTo>
                  <a:pt x="403761" y="374464"/>
                </a:lnTo>
                <a:lnTo>
                  <a:pt x="286530" y="374464"/>
                </a:lnTo>
                <a:close/>
                <a:moveTo>
                  <a:pt x="573060" y="257232"/>
                </a:moveTo>
                <a:lnTo>
                  <a:pt x="690291" y="257232"/>
                </a:lnTo>
                <a:lnTo>
                  <a:pt x="690291" y="374463"/>
                </a:lnTo>
                <a:lnTo>
                  <a:pt x="573060" y="374463"/>
                </a:lnTo>
                <a:close/>
                <a:moveTo>
                  <a:pt x="859590" y="257231"/>
                </a:moveTo>
                <a:lnTo>
                  <a:pt x="976821" y="257231"/>
                </a:lnTo>
                <a:lnTo>
                  <a:pt x="976821" y="374462"/>
                </a:lnTo>
                <a:lnTo>
                  <a:pt x="859590" y="374462"/>
                </a:lnTo>
                <a:close/>
                <a:moveTo>
                  <a:pt x="1146120" y="257230"/>
                </a:moveTo>
                <a:lnTo>
                  <a:pt x="1263351" y="257230"/>
                </a:lnTo>
                <a:lnTo>
                  <a:pt x="1263351" y="374461"/>
                </a:lnTo>
                <a:lnTo>
                  <a:pt x="1146120" y="374461"/>
                </a:lnTo>
                <a:close/>
                <a:moveTo>
                  <a:pt x="0" y="4"/>
                </a:moveTo>
                <a:lnTo>
                  <a:pt x="117231" y="4"/>
                </a:lnTo>
                <a:lnTo>
                  <a:pt x="117231" y="117235"/>
                </a:lnTo>
                <a:lnTo>
                  <a:pt x="0" y="117235"/>
                </a:lnTo>
                <a:close/>
                <a:moveTo>
                  <a:pt x="286530" y="3"/>
                </a:moveTo>
                <a:lnTo>
                  <a:pt x="403761" y="3"/>
                </a:lnTo>
                <a:lnTo>
                  <a:pt x="403761" y="117234"/>
                </a:lnTo>
                <a:lnTo>
                  <a:pt x="286530" y="117234"/>
                </a:lnTo>
                <a:close/>
                <a:moveTo>
                  <a:pt x="573060" y="2"/>
                </a:moveTo>
                <a:lnTo>
                  <a:pt x="690291" y="2"/>
                </a:lnTo>
                <a:lnTo>
                  <a:pt x="690291" y="117233"/>
                </a:lnTo>
                <a:lnTo>
                  <a:pt x="573060" y="117233"/>
                </a:lnTo>
                <a:close/>
                <a:moveTo>
                  <a:pt x="859590" y="1"/>
                </a:moveTo>
                <a:lnTo>
                  <a:pt x="976821" y="1"/>
                </a:lnTo>
                <a:lnTo>
                  <a:pt x="976821" y="117232"/>
                </a:lnTo>
                <a:lnTo>
                  <a:pt x="859590" y="117232"/>
                </a:lnTo>
                <a:close/>
                <a:moveTo>
                  <a:pt x="1146120" y="0"/>
                </a:moveTo>
                <a:lnTo>
                  <a:pt x="1263351" y="0"/>
                </a:lnTo>
                <a:lnTo>
                  <a:pt x="1263351" y="117231"/>
                </a:lnTo>
                <a:lnTo>
                  <a:pt x="1146120" y="117231"/>
                </a:lnTo>
                <a:close/>
              </a:path>
            </a:pathLst>
          </a:cu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2EF1BD-89FF-4CDB-B9B8-8DCA88961F7F}"/>
              </a:ext>
            </a:extLst>
          </p:cNvPr>
          <p:cNvSpPr/>
          <p:nvPr/>
        </p:nvSpPr>
        <p:spPr>
          <a:xfrm rot="3983131">
            <a:off x="63197" y="95661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91DA3-6620-44B7-ABC4-88BC32CBF437}"/>
              </a:ext>
            </a:extLst>
          </p:cNvPr>
          <p:cNvSpPr txBox="1"/>
          <p:nvPr/>
        </p:nvSpPr>
        <p:spPr>
          <a:xfrm>
            <a:off x="951676" y="263879"/>
            <a:ext cx="10009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2BC97-829D-DE5A-C91C-DB3C979DA6A1}"/>
              </a:ext>
            </a:extLst>
          </p:cNvPr>
          <p:cNvSpPr txBox="1"/>
          <p:nvPr/>
        </p:nvSpPr>
        <p:spPr>
          <a:xfrm>
            <a:off x="262657" y="1407313"/>
            <a:ext cx="6152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</a:t>
            </a:r>
            <a:r>
              <a:rPr lang="en-US" b="1" u="sng" dirty="0"/>
              <a:t>LSTM Model</a:t>
            </a:r>
          </a:p>
          <a:p>
            <a:endParaRPr lang="en-US" b="1" u="sng" dirty="0"/>
          </a:p>
          <a:p>
            <a:r>
              <a:rPr lang="en-US" b="1" dirty="0"/>
              <a:t>Metrics:</a:t>
            </a:r>
            <a:r>
              <a:rPr lang="en-US" dirty="0"/>
              <a:t> 85% Accuracy | 84% F1-Score | 94% AUC…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Strengths: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Captures deep text dependencies (ideal for sentiment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class discrimination (94% AUC)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Balanced precision and recall (84% F1-Score)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Weaknesses: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resource and training time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 of overfitting with deeper layers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42213-0961-E95D-7086-E0EEA886DE77}"/>
              </a:ext>
            </a:extLst>
          </p:cNvPr>
          <p:cNvSpPr txBox="1"/>
          <p:nvPr/>
        </p:nvSpPr>
        <p:spPr>
          <a:xfrm>
            <a:off x="7632036" y="1426114"/>
            <a:ext cx="3966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</a:t>
            </a:r>
            <a:r>
              <a:rPr lang="en-US" b="1" u="sng" dirty="0"/>
              <a:t>CNN Model</a:t>
            </a:r>
          </a:p>
          <a:p>
            <a:endParaRPr lang="en-US" b="1" dirty="0"/>
          </a:p>
          <a:p>
            <a:r>
              <a:rPr lang="en-US" b="1" dirty="0"/>
              <a:t>Metrics: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 accuracy, F1-Score: 84%, AUC: 94%.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Strengths: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feature extraction with faster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shorter, high-frequency text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Weaknesses: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in capturing long-range text dependencies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894B-3B60-2FE0-B39C-0893BF2BDBD4}"/>
              </a:ext>
            </a:extLst>
          </p:cNvPr>
          <p:cNvSpPr txBox="1"/>
          <p:nvPr/>
        </p:nvSpPr>
        <p:spPr>
          <a:xfrm>
            <a:off x="1201271" y="5074023"/>
            <a:ext cx="96220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</a:t>
            </a:r>
            <a:r>
              <a:rPr lang="en-US" b="1" u="sng" dirty="0"/>
              <a:t>Conclusion</a:t>
            </a:r>
          </a:p>
          <a:p>
            <a:r>
              <a:rPr lang="en-US" b="1" dirty="0"/>
              <a:t>Why Choose CNN?</a:t>
            </a:r>
          </a:p>
          <a:p>
            <a:r>
              <a:rPr lang="en-US" b="1" dirty="0"/>
              <a:t>Faster and more resource-efficient</a:t>
            </a:r>
            <a:r>
              <a:rPr lang="en-US" dirty="0"/>
              <a:t>, allowing for quicker model iterations and deployment, while maintaining strong performance metrics. Ideal for balancing accuracy and computational speed.</a:t>
            </a:r>
          </a:p>
        </p:txBody>
      </p:sp>
    </p:spTree>
    <p:extLst>
      <p:ext uri="{BB962C8B-B14F-4D97-AF65-F5344CB8AC3E}">
        <p14:creationId xmlns:p14="http://schemas.microsoft.com/office/powerpoint/2010/main" val="113049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1708854-385D-2B95-8841-0E19269B09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15143" cy="6857999"/>
          </a:xfrm>
          <a:solidFill>
            <a:schemeClr val="accent6">
              <a:lumMod val="50000"/>
            </a:schemeClr>
          </a:solid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BB6CF-10C3-1148-5DE1-D477E15FB179}"/>
              </a:ext>
            </a:extLst>
          </p:cNvPr>
          <p:cNvSpPr txBox="1"/>
          <p:nvPr/>
        </p:nvSpPr>
        <p:spPr>
          <a:xfrm>
            <a:off x="3656371" y="762474"/>
            <a:ext cx="5336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Franklin Gothic Book" panose="020B0503020102020204" pitchFamily="34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0E164-7D67-3E63-334A-8E37A758BFA2}"/>
              </a:ext>
            </a:extLst>
          </p:cNvPr>
          <p:cNvSpPr txBox="1"/>
          <p:nvPr/>
        </p:nvSpPr>
        <p:spPr>
          <a:xfrm>
            <a:off x="596348" y="1951672"/>
            <a:ext cx="11456504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Policymakers: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insights to refine communication strategies, particularly in regions or themes where sentiment is negative.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NGOs &amp; Stakeholders: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positive sentiment areas as opportunities for partnerships or advocacy campaigns.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predictive model to forecast public sentiment in response to proposed policy changes or new initiatives by USAID.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0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AD468F8-0D3F-4E0B-A8D9-1F50BA5293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B64C2A-0FA4-4E4C-A1D5-891A482FE1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2C72F3-66FF-A14B-AA3A-A39AEA1110E1}"/>
              </a:ext>
            </a:extLst>
          </p:cNvPr>
          <p:cNvSpPr/>
          <p:nvPr/>
        </p:nvSpPr>
        <p:spPr>
          <a:xfrm>
            <a:off x="3477807" y="1219694"/>
            <a:ext cx="5010912" cy="4948276"/>
          </a:xfrm>
          <a:prstGeom prst="ellipse">
            <a:avLst/>
          </a:prstGeom>
          <a:solidFill>
            <a:schemeClr val="accent6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1FCFAEE4-DF75-A046-BCDC-1FE17CAE9484}"/>
              </a:ext>
            </a:extLst>
          </p:cNvPr>
          <p:cNvSpPr/>
          <p:nvPr/>
        </p:nvSpPr>
        <p:spPr>
          <a:xfrm>
            <a:off x="1796144" y="1053236"/>
            <a:ext cx="8635638" cy="5600733"/>
          </a:xfrm>
          <a:prstGeom prst="donut">
            <a:avLst>
              <a:gd name="adj" fmla="val 961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8A6EA-A89C-4485-9C3E-54E16D17FDA4}"/>
              </a:ext>
            </a:extLst>
          </p:cNvPr>
          <p:cNvGrpSpPr/>
          <p:nvPr/>
        </p:nvGrpSpPr>
        <p:grpSpPr>
          <a:xfrm>
            <a:off x="3418904" y="204031"/>
            <a:ext cx="5899266" cy="2776486"/>
            <a:chOff x="3912080" y="-187517"/>
            <a:chExt cx="6447061" cy="27764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6F204B-7E39-4D5D-A1A1-082C3046B5A2}"/>
                </a:ext>
              </a:extLst>
            </p:cNvPr>
            <p:cNvSpPr txBox="1"/>
            <p:nvPr/>
          </p:nvSpPr>
          <p:spPr>
            <a:xfrm>
              <a:off x="3912080" y="-187517"/>
              <a:ext cx="59244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THANK YOU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78A179-0D41-4A30-B272-3668163E8B55}"/>
                </a:ext>
              </a:extLst>
            </p:cNvPr>
            <p:cNvSpPr txBox="1"/>
            <p:nvPr/>
          </p:nvSpPr>
          <p:spPr>
            <a:xfrm>
              <a:off x="3940907" y="2004194"/>
              <a:ext cx="6418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F5761-A486-482A-93DA-14717330048F}"/>
              </a:ext>
            </a:extLst>
          </p:cNvPr>
          <p:cNvSpPr/>
          <p:nvPr/>
        </p:nvSpPr>
        <p:spPr>
          <a:xfrm rot="3840802">
            <a:off x="10967733" y="5492829"/>
            <a:ext cx="993677" cy="993677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B39A0-4A21-4B61-9B01-DA332514E3CA}"/>
              </a:ext>
            </a:extLst>
          </p:cNvPr>
          <p:cNvSpPr/>
          <p:nvPr/>
        </p:nvSpPr>
        <p:spPr>
          <a:xfrm rot="2700000">
            <a:off x="10936691" y="218655"/>
            <a:ext cx="1055761" cy="10557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187977-A207-43CB-87A2-1297E8129341}"/>
              </a:ext>
            </a:extLst>
          </p:cNvPr>
          <p:cNvSpPr/>
          <p:nvPr/>
        </p:nvSpPr>
        <p:spPr>
          <a:xfrm rot="2257653">
            <a:off x="372588" y="349819"/>
            <a:ext cx="1086313" cy="1086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9A2A05-EECE-9CBB-DAC2-22E7BBCC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04501"/>
              </p:ext>
            </p:extLst>
          </p:nvPr>
        </p:nvGraphicFramePr>
        <p:xfrm>
          <a:off x="3546846" y="2069489"/>
          <a:ext cx="5742394" cy="3615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1197">
                  <a:extLst>
                    <a:ext uri="{9D8B030D-6E8A-4147-A177-3AD203B41FA5}">
                      <a16:colId xmlns:a16="http://schemas.microsoft.com/office/drawing/2014/main" val="3702593015"/>
                    </a:ext>
                  </a:extLst>
                </a:gridCol>
                <a:gridCol w="2871197">
                  <a:extLst>
                    <a:ext uri="{9D8B030D-6E8A-4147-A177-3AD203B41FA5}">
                      <a16:colId xmlns:a16="http://schemas.microsoft.com/office/drawing/2014/main" val="2625698724"/>
                    </a:ext>
                  </a:extLst>
                </a:gridCol>
              </a:tblGrid>
              <a:tr h="602665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bg1"/>
                          </a:solidFill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solidFill>
                            <a:schemeClr val="bg1"/>
                          </a:solidFill>
                        </a:rPr>
                        <a:t>Github</a:t>
                      </a:r>
                      <a:r>
                        <a:rPr lang="en-US" b="1" u="sng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u="sng" dirty="0" err="1">
                          <a:solidFill>
                            <a:schemeClr val="bg1"/>
                          </a:solidFill>
                        </a:rPr>
                        <a:t>UserName</a:t>
                      </a:r>
                      <a:endParaRPr lang="en-US" b="1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80598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Tracy Otieno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tracyotieno-1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42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Stephen Mulingwa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StephenMulingwa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35017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Dorothy Otieno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Dollcode-coder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53943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Julius Wakaba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Wakana-tech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4241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Boniface Ngechu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bonnie99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1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93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E4B3E1-9E66-704B-AC6B-CE59CE767888}"/>
              </a:ext>
            </a:extLst>
          </p:cNvPr>
          <p:cNvSpPr/>
          <p:nvPr/>
        </p:nvSpPr>
        <p:spPr>
          <a:xfrm rot="2700000">
            <a:off x="9129976" y="3688615"/>
            <a:ext cx="2679905" cy="2444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A9C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D6A9E-35F8-42AF-AB6A-8B3438772AE4}"/>
              </a:ext>
            </a:extLst>
          </p:cNvPr>
          <p:cNvSpPr/>
          <p:nvPr/>
        </p:nvSpPr>
        <p:spPr>
          <a:xfrm rot="2700000">
            <a:off x="6646813" y="1433550"/>
            <a:ext cx="4417054" cy="46177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BD03E-83E3-4748-8F44-D2FB736248AB}"/>
              </a:ext>
            </a:extLst>
          </p:cNvPr>
          <p:cNvSpPr/>
          <p:nvPr/>
        </p:nvSpPr>
        <p:spPr>
          <a:xfrm rot="2700000">
            <a:off x="8370121" y="2903910"/>
            <a:ext cx="2895207" cy="34175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0E25-DE62-4556-8DEC-D7E63EDE83D1}"/>
              </a:ext>
            </a:extLst>
          </p:cNvPr>
          <p:cNvSpPr txBox="1"/>
          <p:nvPr/>
        </p:nvSpPr>
        <p:spPr>
          <a:xfrm>
            <a:off x="392734" y="69665"/>
            <a:ext cx="10214305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6600" b="1" dirty="0">
                <a:ea typeface="Open Sans" panose="020B0606030504020204" pitchFamily="34" charset="0"/>
                <a:cs typeface="Open Sans" panose="020B0606030504020204" pitchFamily="34" charset="0"/>
              </a:rPr>
              <a:t>BUSINESS UNDERSTANDING</a:t>
            </a:r>
            <a:endParaRPr lang="en-US" sz="66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DFA2CA1-03BD-493E-A226-2EB3CEFE6B49}"/>
              </a:ext>
            </a:extLst>
          </p:cNvPr>
          <p:cNvSpPr txBox="1">
            <a:spLocks/>
          </p:cNvSpPr>
          <p:nvPr/>
        </p:nvSpPr>
        <p:spPr>
          <a:xfrm>
            <a:off x="392734" y="1656140"/>
            <a:ext cx="10765123" cy="41156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1" i="0" u="sng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algn="l"/>
            <a:r>
              <a:rPr lang="en-US" sz="200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Discussions about the impact of the USAID funding withdrawal are common on social media sites like Reddit, where users share a range of viewpoints. These conversations are still unstructured, though, and challenging to do large-scale analysis</a:t>
            </a:r>
          </a:p>
          <a:p>
            <a:pPr algn="l"/>
            <a:endParaRPr lang="en-US" sz="2000" b="0" i="0" dirty="0"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i="0" u="sng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Solutions</a:t>
            </a:r>
          </a:p>
          <a:p>
            <a:pPr algn="l"/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Sentiment analysis provides a more accurate understanding of the public sentiment</a:t>
            </a:r>
          </a:p>
          <a:p>
            <a:pPr algn="l"/>
            <a:endParaRPr lang="en-US" sz="2000" b="0" i="0" dirty="0"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u="sng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Stakeholders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Policymakers</a:t>
            </a:r>
            <a:endParaRPr lang="en-US" sz="20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NGOs</a:t>
            </a:r>
            <a:endParaRPr lang="en-US" sz="20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Stakeholders</a:t>
            </a: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 descr="E:\websites\free-power-point-templates\2012\logos.png">
            <a:extLst>
              <a:ext uri="{FF2B5EF4-FFF2-40B4-BE49-F238E27FC236}">
                <a16:creationId xmlns:a16="http://schemas.microsoft.com/office/drawing/2014/main" id="{669659BC-2B02-484D-B959-96AA7D450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45427" y="6525016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53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03DA49D-F8B6-458F-886C-389FC5CCB75F}"/>
              </a:ext>
            </a:extLst>
          </p:cNvPr>
          <p:cNvSpPr/>
          <p:nvPr/>
        </p:nvSpPr>
        <p:spPr>
          <a:xfrm>
            <a:off x="0" y="3163822"/>
            <a:ext cx="12192000" cy="36941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C21EDA0-15FE-4262-A488-B2EF31519D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C80CBC-BE3A-46FD-8390-4C83230956EC}"/>
              </a:ext>
            </a:extLst>
          </p:cNvPr>
          <p:cNvSpPr/>
          <p:nvPr/>
        </p:nvSpPr>
        <p:spPr>
          <a:xfrm>
            <a:off x="1310640" y="1581912"/>
            <a:ext cx="9570720" cy="3694176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E4967-A097-4CD1-AB1A-0B2AFE72E3F7}"/>
              </a:ext>
            </a:extLst>
          </p:cNvPr>
          <p:cNvSpPr/>
          <p:nvPr/>
        </p:nvSpPr>
        <p:spPr>
          <a:xfrm rot="2700000">
            <a:off x="10601700" y="427013"/>
            <a:ext cx="787378" cy="7873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851104-5FF6-41CE-A55E-21E71C0EE18D}"/>
              </a:ext>
            </a:extLst>
          </p:cNvPr>
          <p:cNvSpPr/>
          <p:nvPr/>
        </p:nvSpPr>
        <p:spPr>
          <a:xfrm rot="2700000">
            <a:off x="10399822" y="731998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34A72-3F5D-40C0-A052-64A13F07545A}"/>
              </a:ext>
            </a:extLst>
          </p:cNvPr>
          <p:cNvSpPr txBox="1"/>
          <p:nvPr/>
        </p:nvSpPr>
        <p:spPr>
          <a:xfrm>
            <a:off x="904240" y="208990"/>
            <a:ext cx="8321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PROJECT OVERVIEW</a:t>
            </a:r>
            <a:endParaRPr 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341DD71C-16A1-4136-9D38-0E2DCDD8341B}"/>
              </a:ext>
            </a:extLst>
          </p:cNvPr>
          <p:cNvSpPr txBox="1">
            <a:spLocks/>
          </p:cNvSpPr>
          <p:nvPr/>
        </p:nvSpPr>
        <p:spPr>
          <a:xfrm>
            <a:off x="0" y="1581911"/>
            <a:ext cx="8194041" cy="5039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1" i="0" u="sng" dirty="0">
                <a:effectLst/>
                <a:latin typeface="Franklin Gothic Book" panose="020B0503020102020204" pitchFamily="34" charset="0"/>
              </a:rPr>
              <a:t>Project objective</a:t>
            </a:r>
          </a:p>
          <a:p>
            <a:pPr algn="l"/>
            <a:r>
              <a:rPr lang="en-US" sz="2000" i="0" dirty="0">
                <a:effectLst/>
                <a:latin typeface="Franklin Gothic Book" panose="020B0503020102020204" pitchFamily="34" charset="0"/>
              </a:rPr>
              <a:t>Analyze public sentiment on USAID after Trump’s withdrawal. Extract key discussion themes from Reddit posts. Compare sentiment across platforms (if other data sources are added later). Build a chatbot for interactive sentiment queries</a:t>
            </a:r>
            <a:r>
              <a:rPr lang="en-US" sz="2000" b="1" i="0" dirty="0">
                <a:effectLst/>
                <a:latin typeface="Franklin Gothic Book" panose="020B0503020102020204" pitchFamily="34" charset="0"/>
              </a:rPr>
              <a:t>.</a:t>
            </a:r>
          </a:p>
          <a:p>
            <a:pPr algn="l"/>
            <a:endParaRPr lang="en-US" sz="2000" b="1" i="0" dirty="0">
              <a:effectLst/>
              <a:latin typeface="Franklin Gothic Book" panose="020B0503020102020204" pitchFamily="34" charset="0"/>
            </a:endParaRPr>
          </a:p>
          <a:p>
            <a:pPr marL="0" indent="0" algn="l">
              <a:buNone/>
            </a:pPr>
            <a:r>
              <a:rPr lang="en-US" sz="2000" b="1" i="0" u="sng" dirty="0">
                <a:effectLst/>
                <a:latin typeface="Franklin Gothic Book" panose="020B0503020102020204" pitchFamily="34" charset="0"/>
              </a:rPr>
              <a:t>Project Goals</a:t>
            </a:r>
          </a:p>
          <a:p>
            <a:pPr algn="l"/>
            <a:r>
              <a:rPr lang="en-US" sz="2000" i="0" dirty="0">
                <a:effectLst/>
                <a:latin typeface="Franklin Gothic Book" panose="020B0503020102020204" pitchFamily="34" charset="0"/>
              </a:rPr>
              <a:t>This research aims to use Natural Language Processing (NLP) to examine Reddit comments about USAID and identify sentiment patterns and important subjects.</a:t>
            </a:r>
          </a:p>
          <a:p>
            <a:pPr algn="l"/>
            <a:endParaRPr lang="en-US" sz="2000" i="0" dirty="0">
              <a:effectLst/>
              <a:latin typeface="Franklin Gothic Book" panose="020B0503020102020204" pitchFamily="34" charset="0"/>
            </a:endParaRPr>
          </a:p>
          <a:p>
            <a:pPr marL="0" indent="0" algn="l">
              <a:buNone/>
            </a:pPr>
            <a:r>
              <a:rPr lang="en-US" sz="2000" b="1" i="0" u="sng" dirty="0">
                <a:effectLst/>
                <a:latin typeface="Franklin Gothic Book" panose="020B0503020102020204" pitchFamily="34" charset="0"/>
              </a:rPr>
              <a:t>Business Impact:</a:t>
            </a:r>
          </a:p>
          <a:p>
            <a:pPr algn="l"/>
            <a:r>
              <a:rPr lang="en-US" sz="2000" i="0" dirty="0">
                <a:effectLst/>
                <a:latin typeface="Franklin Gothic Book" panose="020B0503020102020204" pitchFamily="34" charset="0"/>
              </a:rPr>
              <a:t>Offer insights into the efficacy of policies and areas of concern. Assist NGOs and policymakers in understanding public opinion about USAID. Help academics, analysts, and journalists monitor patterns in discourse</a:t>
            </a:r>
            <a:r>
              <a:rPr lang="en-US" sz="2000" b="1" i="0" dirty="0">
                <a:effectLst/>
                <a:latin typeface="Franklin Gothic Book" panose="020B05030201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8B5A9-6E6A-532C-8DF9-F87A0B9BF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920" y="1581912"/>
            <a:ext cx="4196081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7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1D41307C-5B1B-4BA1-A768-116B95D3D1F5}"/>
              </a:ext>
            </a:extLst>
          </p:cNvPr>
          <p:cNvSpPr/>
          <p:nvPr/>
        </p:nvSpPr>
        <p:spPr>
          <a:xfrm>
            <a:off x="3818834" y="6122767"/>
            <a:ext cx="3294369" cy="411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1C2F3D"/>
              </a:solidFill>
            </a:endParaRPr>
          </a:p>
        </p:txBody>
      </p:sp>
      <p:sp>
        <p:nvSpPr>
          <p:cNvPr id="88" name="Arrow: Pentagon 87">
            <a:extLst>
              <a:ext uri="{FF2B5EF4-FFF2-40B4-BE49-F238E27FC236}">
                <a16:creationId xmlns:a16="http://schemas.microsoft.com/office/drawing/2014/main" id="{6657E930-A8CB-4AB9-B25E-2E17D91A6A97}"/>
              </a:ext>
            </a:extLst>
          </p:cNvPr>
          <p:cNvSpPr/>
          <p:nvPr userDrawn="1"/>
        </p:nvSpPr>
        <p:spPr>
          <a:xfrm>
            <a:off x="939800" y="2"/>
            <a:ext cx="2613116" cy="6857999"/>
          </a:xfrm>
          <a:prstGeom prst="homePlate">
            <a:avLst>
              <a:gd name="adj" fmla="val 2821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Arrow: Pentagon 82">
            <a:extLst>
              <a:ext uri="{FF2B5EF4-FFF2-40B4-BE49-F238E27FC236}">
                <a16:creationId xmlns:a16="http://schemas.microsoft.com/office/drawing/2014/main" id="{CF10878A-B4BB-4C04-924D-1804FF6BC78B}"/>
              </a:ext>
            </a:extLst>
          </p:cNvPr>
          <p:cNvSpPr/>
          <p:nvPr userDrawn="1"/>
        </p:nvSpPr>
        <p:spPr>
          <a:xfrm>
            <a:off x="378646" y="2"/>
            <a:ext cx="2687454" cy="6857999"/>
          </a:xfrm>
          <a:prstGeom prst="homePlate">
            <a:avLst>
              <a:gd name="adj" fmla="val 282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E66D00-9914-4DCD-877B-EB4308C62C84}"/>
              </a:ext>
            </a:extLst>
          </p:cNvPr>
          <p:cNvSpPr/>
          <p:nvPr/>
        </p:nvSpPr>
        <p:spPr>
          <a:xfrm>
            <a:off x="8737622" y="6136995"/>
            <a:ext cx="3294369" cy="2791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1C2F3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A507B-1737-4325-AA07-EAD3B81EF654}"/>
              </a:ext>
            </a:extLst>
          </p:cNvPr>
          <p:cNvSpPr txBox="1"/>
          <p:nvPr/>
        </p:nvSpPr>
        <p:spPr>
          <a:xfrm>
            <a:off x="4147458" y="191635"/>
            <a:ext cx="667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UNDERSTANDING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55ECD-30C6-4055-9CA8-5AC08B448AAD}"/>
              </a:ext>
            </a:extLst>
          </p:cNvPr>
          <p:cNvSpPr txBox="1"/>
          <p:nvPr/>
        </p:nvSpPr>
        <p:spPr>
          <a:xfrm>
            <a:off x="3874368" y="891902"/>
            <a:ext cx="6219965" cy="532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1)Reddit CSV Dataset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Entries  -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1299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Columns- </a:t>
            </a:r>
            <a:r>
              <a:rPr lang="en-US" alt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15</a:t>
            </a:r>
            <a:endParaRPr lang="en-US" altLang="en-US" sz="2000" b="1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Dataset Overview: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The dataset, sourced from Reddit, captures public sentiment on USAID’s funding decisions, policies, and overall impact.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2)US foreign aid csv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Entries - 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950543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Columns - 48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Dataset Overview: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The dataset sourced from Kaggle , captures the history of USAID functions before the withdrawal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7207F8-A9AC-4925-9207-5ED508449629}"/>
              </a:ext>
            </a:extLst>
          </p:cNvPr>
          <p:cNvSpPr/>
          <p:nvPr/>
        </p:nvSpPr>
        <p:spPr>
          <a:xfrm rot="2700000">
            <a:off x="11255512" y="140334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8DF9E8-F8EF-47FE-B1FC-AF1579D8F882}"/>
              </a:ext>
            </a:extLst>
          </p:cNvPr>
          <p:cNvSpPr/>
          <p:nvPr/>
        </p:nvSpPr>
        <p:spPr>
          <a:xfrm rot="2700000">
            <a:off x="11334820" y="6515853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F1B2E1-71F1-4D77-BBDC-CD1CF23D9227}"/>
              </a:ext>
            </a:extLst>
          </p:cNvPr>
          <p:cNvSpPr/>
          <p:nvPr/>
        </p:nvSpPr>
        <p:spPr>
          <a:xfrm rot="2700000">
            <a:off x="-13141" y="6205387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0">
            <a:extLst>
              <a:ext uri="{FF2B5EF4-FFF2-40B4-BE49-F238E27FC236}">
                <a16:creationId xmlns:a16="http://schemas.microsoft.com/office/drawing/2014/main" id="{F8395183-A0CC-461A-8AC3-44E82647D8FF}"/>
              </a:ext>
            </a:extLst>
          </p:cNvPr>
          <p:cNvSpPr/>
          <p:nvPr/>
        </p:nvSpPr>
        <p:spPr>
          <a:xfrm>
            <a:off x="3122095" y="242518"/>
            <a:ext cx="607269" cy="502984"/>
          </a:xfrm>
          <a:custGeom>
            <a:avLst/>
            <a:gdLst>
              <a:gd name="connsiteX0" fmla="*/ 0 w 1263351"/>
              <a:gd name="connsiteY0" fmla="*/ 1028924 h 1146155"/>
              <a:gd name="connsiteX1" fmla="*/ 117231 w 1263351"/>
              <a:gd name="connsiteY1" fmla="*/ 1028924 h 1146155"/>
              <a:gd name="connsiteX2" fmla="*/ 117231 w 1263351"/>
              <a:gd name="connsiteY2" fmla="*/ 1146155 h 1146155"/>
              <a:gd name="connsiteX3" fmla="*/ 0 w 1263351"/>
              <a:gd name="connsiteY3" fmla="*/ 1146155 h 1146155"/>
              <a:gd name="connsiteX4" fmla="*/ 286530 w 1263351"/>
              <a:gd name="connsiteY4" fmla="*/ 1028923 h 1146155"/>
              <a:gd name="connsiteX5" fmla="*/ 403761 w 1263351"/>
              <a:gd name="connsiteY5" fmla="*/ 1028923 h 1146155"/>
              <a:gd name="connsiteX6" fmla="*/ 403761 w 1263351"/>
              <a:gd name="connsiteY6" fmla="*/ 1146154 h 1146155"/>
              <a:gd name="connsiteX7" fmla="*/ 286530 w 1263351"/>
              <a:gd name="connsiteY7" fmla="*/ 1146154 h 1146155"/>
              <a:gd name="connsiteX8" fmla="*/ 573060 w 1263351"/>
              <a:gd name="connsiteY8" fmla="*/ 1028922 h 1146155"/>
              <a:gd name="connsiteX9" fmla="*/ 690291 w 1263351"/>
              <a:gd name="connsiteY9" fmla="*/ 1028922 h 1146155"/>
              <a:gd name="connsiteX10" fmla="*/ 690291 w 1263351"/>
              <a:gd name="connsiteY10" fmla="*/ 1146153 h 1146155"/>
              <a:gd name="connsiteX11" fmla="*/ 573060 w 1263351"/>
              <a:gd name="connsiteY11" fmla="*/ 1146153 h 1146155"/>
              <a:gd name="connsiteX12" fmla="*/ 859590 w 1263351"/>
              <a:gd name="connsiteY12" fmla="*/ 1028921 h 1146155"/>
              <a:gd name="connsiteX13" fmla="*/ 976821 w 1263351"/>
              <a:gd name="connsiteY13" fmla="*/ 1028921 h 1146155"/>
              <a:gd name="connsiteX14" fmla="*/ 976821 w 1263351"/>
              <a:gd name="connsiteY14" fmla="*/ 1146152 h 1146155"/>
              <a:gd name="connsiteX15" fmla="*/ 859590 w 1263351"/>
              <a:gd name="connsiteY15" fmla="*/ 1146152 h 1146155"/>
              <a:gd name="connsiteX16" fmla="*/ 1146120 w 1263351"/>
              <a:gd name="connsiteY16" fmla="*/ 1028920 h 1146155"/>
              <a:gd name="connsiteX17" fmla="*/ 1263351 w 1263351"/>
              <a:gd name="connsiteY17" fmla="*/ 1028920 h 1146155"/>
              <a:gd name="connsiteX18" fmla="*/ 1263351 w 1263351"/>
              <a:gd name="connsiteY18" fmla="*/ 1146151 h 1146155"/>
              <a:gd name="connsiteX19" fmla="*/ 1146120 w 1263351"/>
              <a:gd name="connsiteY19" fmla="*/ 1146151 h 1146155"/>
              <a:gd name="connsiteX20" fmla="*/ 0 w 1263351"/>
              <a:gd name="connsiteY20" fmla="*/ 771694 h 1146155"/>
              <a:gd name="connsiteX21" fmla="*/ 117231 w 1263351"/>
              <a:gd name="connsiteY21" fmla="*/ 771694 h 1146155"/>
              <a:gd name="connsiteX22" fmla="*/ 117231 w 1263351"/>
              <a:gd name="connsiteY22" fmla="*/ 888925 h 1146155"/>
              <a:gd name="connsiteX23" fmla="*/ 0 w 1263351"/>
              <a:gd name="connsiteY23" fmla="*/ 888925 h 1146155"/>
              <a:gd name="connsiteX24" fmla="*/ 286530 w 1263351"/>
              <a:gd name="connsiteY24" fmla="*/ 771693 h 1146155"/>
              <a:gd name="connsiteX25" fmla="*/ 403761 w 1263351"/>
              <a:gd name="connsiteY25" fmla="*/ 771693 h 1146155"/>
              <a:gd name="connsiteX26" fmla="*/ 403761 w 1263351"/>
              <a:gd name="connsiteY26" fmla="*/ 888924 h 1146155"/>
              <a:gd name="connsiteX27" fmla="*/ 286530 w 1263351"/>
              <a:gd name="connsiteY27" fmla="*/ 888924 h 1146155"/>
              <a:gd name="connsiteX28" fmla="*/ 573060 w 1263351"/>
              <a:gd name="connsiteY28" fmla="*/ 771692 h 1146155"/>
              <a:gd name="connsiteX29" fmla="*/ 690291 w 1263351"/>
              <a:gd name="connsiteY29" fmla="*/ 771692 h 1146155"/>
              <a:gd name="connsiteX30" fmla="*/ 690291 w 1263351"/>
              <a:gd name="connsiteY30" fmla="*/ 888923 h 1146155"/>
              <a:gd name="connsiteX31" fmla="*/ 573060 w 1263351"/>
              <a:gd name="connsiteY31" fmla="*/ 888923 h 1146155"/>
              <a:gd name="connsiteX32" fmla="*/ 859590 w 1263351"/>
              <a:gd name="connsiteY32" fmla="*/ 771691 h 1146155"/>
              <a:gd name="connsiteX33" fmla="*/ 976821 w 1263351"/>
              <a:gd name="connsiteY33" fmla="*/ 771691 h 1146155"/>
              <a:gd name="connsiteX34" fmla="*/ 976821 w 1263351"/>
              <a:gd name="connsiteY34" fmla="*/ 888922 h 1146155"/>
              <a:gd name="connsiteX35" fmla="*/ 859590 w 1263351"/>
              <a:gd name="connsiteY35" fmla="*/ 888922 h 1146155"/>
              <a:gd name="connsiteX36" fmla="*/ 1146120 w 1263351"/>
              <a:gd name="connsiteY36" fmla="*/ 771690 h 1146155"/>
              <a:gd name="connsiteX37" fmla="*/ 1263351 w 1263351"/>
              <a:gd name="connsiteY37" fmla="*/ 771690 h 1146155"/>
              <a:gd name="connsiteX38" fmla="*/ 1263351 w 1263351"/>
              <a:gd name="connsiteY38" fmla="*/ 888921 h 1146155"/>
              <a:gd name="connsiteX39" fmla="*/ 1146120 w 1263351"/>
              <a:gd name="connsiteY39" fmla="*/ 888921 h 1146155"/>
              <a:gd name="connsiteX40" fmla="*/ 0 w 1263351"/>
              <a:gd name="connsiteY40" fmla="*/ 514464 h 1146155"/>
              <a:gd name="connsiteX41" fmla="*/ 117231 w 1263351"/>
              <a:gd name="connsiteY41" fmla="*/ 514464 h 1146155"/>
              <a:gd name="connsiteX42" fmla="*/ 117231 w 1263351"/>
              <a:gd name="connsiteY42" fmla="*/ 631695 h 1146155"/>
              <a:gd name="connsiteX43" fmla="*/ 0 w 1263351"/>
              <a:gd name="connsiteY43" fmla="*/ 631695 h 1146155"/>
              <a:gd name="connsiteX44" fmla="*/ 286530 w 1263351"/>
              <a:gd name="connsiteY44" fmla="*/ 514463 h 1146155"/>
              <a:gd name="connsiteX45" fmla="*/ 403761 w 1263351"/>
              <a:gd name="connsiteY45" fmla="*/ 514463 h 1146155"/>
              <a:gd name="connsiteX46" fmla="*/ 403761 w 1263351"/>
              <a:gd name="connsiteY46" fmla="*/ 631694 h 1146155"/>
              <a:gd name="connsiteX47" fmla="*/ 286530 w 1263351"/>
              <a:gd name="connsiteY47" fmla="*/ 631694 h 1146155"/>
              <a:gd name="connsiteX48" fmla="*/ 573060 w 1263351"/>
              <a:gd name="connsiteY48" fmla="*/ 514462 h 1146155"/>
              <a:gd name="connsiteX49" fmla="*/ 690291 w 1263351"/>
              <a:gd name="connsiteY49" fmla="*/ 514462 h 1146155"/>
              <a:gd name="connsiteX50" fmla="*/ 690291 w 1263351"/>
              <a:gd name="connsiteY50" fmla="*/ 631693 h 1146155"/>
              <a:gd name="connsiteX51" fmla="*/ 573060 w 1263351"/>
              <a:gd name="connsiteY51" fmla="*/ 631693 h 1146155"/>
              <a:gd name="connsiteX52" fmla="*/ 859590 w 1263351"/>
              <a:gd name="connsiteY52" fmla="*/ 514461 h 1146155"/>
              <a:gd name="connsiteX53" fmla="*/ 976821 w 1263351"/>
              <a:gd name="connsiteY53" fmla="*/ 514461 h 1146155"/>
              <a:gd name="connsiteX54" fmla="*/ 976821 w 1263351"/>
              <a:gd name="connsiteY54" fmla="*/ 631692 h 1146155"/>
              <a:gd name="connsiteX55" fmla="*/ 859590 w 1263351"/>
              <a:gd name="connsiteY55" fmla="*/ 631692 h 1146155"/>
              <a:gd name="connsiteX56" fmla="*/ 1146120 w 1263351"/>
              <a:gd name="connsiteY56" fmla="*/ 514460 h 1146155"/>
              <a:gd name="connsiteX57" fmla="*/ 1263351 w 1263351"/>
              <a:gd name="connsiteY57" fmla="*/ 514460 h 1146155"/>
              <a:gd name="connsiteX58" fmla="*/ 1263351 w 1263351"/>
              <a:gd name="connsiteY58" fmla="*/ 631691 h 1146155"/>
              <a:gd name="connsiteX59" fmla="*/ 1146120 w 1263351"/>
              <a:gd name="connsiteY59" fmla="*/ 631691 h 1146155"/>
              <a:gd name="connsiteX60" fmla="*/ 0 w 1263351"/>
              <a:gd name="connsiteY60" fmla="*/ 257234 h 1146155"/>
              <a:gd name="connsiteX61" fmla="*/ 117231 w 1263351"/>
              <a:gd name="connsiteY61" fmla="*/ 257234 h 1146155"/>
              <a:gd name="connsiteX62" fmla="*/ 117231 w 1263351"/>
              <a:gd name="connsiteY62" fmla="*/ 374465 h 1146155"/>
              <a:gd name="connsiteX63" fmla="*/ 0 w 1263351"/>
              <a:gd name="connsiteY63" fmla="*/ 374465 h 1146155"/>
              <a:gd name="connsiteX64" fmla="*/ 286530 w 1263351"/>
              <a:gd name="connsiteY64" fmla="*/ 257233 h 1146155"/>
              <a:gd name="connsiteX65" fmla="*/ 403761 w 1263351"/>
              <a:gd name="connsiteY65" fmla="*/ 257233 h 1146155"/>
              <a:gd name="connsiteX66" fmla="*/ 403761 w 1263351"/>
              <a:gd name="connsiteY66" fmla="*/ 374464 h 1146155"/>
              <a:gd name="connsiteX67" fmla="*/ 286530 w 1263351"/>
              <a:gd name="connsiteY67" fmla="*/ 374464 h 1146155"/>
              <a:gd name="connsiteX68" fmla="*/ 573060 w 1263351"/>
              <a:gd name="connsiteY68" fmla="*/ 257232 h 1146155"/>
              <a:gd name="connsiteX69" fmla="*/ 690291 w 1263351"/>
              <a:gd name="connsiteY69" fmla="*/ 257232 h 1146155"/>
              <a:gd name="connsiteX70" fmla="*/ 690291 w 1263351"/>
              <a:gd name="connsiteY70" fmla="*/ 374463 h 1146155"/>
              <a:gd name="connsiteX71" fmla="*/ 573060 w 1263351"/>
              <a:gd name="connsiteY71" fmla="*/ 374463 h 1146155"/>
              <a:gd name="connsiteX72" fmla="*/ 859590 w 1263351"/>
              <a:gd name="connsiteY72" fmla="*/ 257231 h 1146155"/>
              <a:gd name="connsiteX73" fmla="*/ 976821 w 1263351"/>
              <a:gd name="connsiteY73" fmla="*/ 257231 h 1146155"/>
              <a:gd name="connsiteX74" fmla="*/ 976821 w 1263351"/>
              <a:gd name="connsiteY74" fmla="*/ 374462 h 1146155"/>
              <a:gd name="connsiteX75" fmla="*/ 859590 w 1263351"/>
              <a:gd name="connsiteY75" fmla="*/ 374462 h 1146155"/>
              <a:gd name="connsiteX76" fmla="*/ 1146120 w 1263351"/>
              <a:gd name="connsiteY76" fmla="*/ 257230 h 1146155"/>
              <a:gd name="connsiteX77" fmla="*/ 1263351 w 1263351"/>
              <a:gd name="connsiteY77" fmla="*/ 257230 h 1146155"/>
              <a:gd name="connsiteX78" fmla="*/ 1263351 w 1263351"/>
              <a:gd name="connsiteY78" fmla="*/ 374461 h 1146155"/>
              <a:gd name="connsiteX79" fmla="*/ 1146120 w 1263351"/>
              <a:gd name="connsiteY79" fmla="*/ 374461 h 1146155"/>
              <a:gd name="connsiteX80" fmla="*/ 0 w 1263351"/>
              <a:gd name="connsiteY80" fmla="*/ 4 h 1146155"/>
              <a:gd name="connsiteX81" fmla="*/ 117231 w 1263351"/>
              <a:gd name="connsiteY81" fmla="*/ 4 h 1146155"/>
              <a:gd name="connsiteX82" fmla="*/ 117231 w 1263351"/>
              <a:gd name="connsiteY82" fmla="*/ 117235 h 1146155"/>
              <a:gd name="connsiteX83" fmla="*/ 0 w 1263351"/>
              <a:gd name="connsiteY83" fmla="*/ 117235 h 1146155"/>
              <a:gd name="connsiteX84" fmla="*/ 286530 w 1263351"/>
              <a:gd name="connsiteY84" fmla="*/ 3 h 1146155"/>
              <a:gd name="connsiteX85" fmla="*/ 403761 w 1263351"/>
              <a:gd name="connsiteY85" fmla="*/ 3 h 1146155"/>
              <a:gd name="connsiteX86" fmla="*/ 403761 w 1263351"/>
              <a:gd name="connsiteY86" fmla="*/ 117234 h 1146155"/>
              <a:gd name="connsiteX87" fmla="*/ 286530 w 1263351"/>
              <a:gd name="connsiteY87" fmla="*/ 117234 h 1146155"/>
              <a:gd name="connsiteX88" fmla="*/ 573060 w 1263351"/>
              <a:gd name="connsiteY88" fmla="*/ 2 h 1146155"/>
              <a:gd name="connsiteX89" fmla="*/ 690291 w 1263351"/>
              <a:gd name="connsiteY89" fmla="*/ 2 h 1146155"/>
              <a:gd name="connsiteX90" fmla="*/ 690291 w 1263351"/>
              <a:gd name="connsiteY90" fmla="*/ 117233 h 1146155"/>
              <a:gd name="connsiteX91" fmla="*/ 573060 w 1263351"/>
              <a:gd name="connsiteY91" fmla="*/ 117233 h 1146155"/>
              <a:gd name="connsiteX92" fmla="*/ 859590 w 1263351"/>
              <a:gd name="connsiteY92" fmla="*/ 1 h 1146155"/>
              <a:gd name="connsiteX93" fmla="*/ 976821 w 1263351"/>
              <a:gd name="connsiteY93" fmla="*/ 1 h 1146155"/>
              <a:gd name="connsiteX94" fmla="*/ 976821 w 1263351"/>
              <a:gd name="connsiteY94" fmla="*/ 117232 h 1146155"/>
              <a:gd name="connsiteX95" fmla="*/ 859590 w 1263351"/>
              <a:gd name="connsiteY95" fmla="*/ 117232 h 1146155"/>
              <a:gd name="connsiteX96" fmla="*/ 1146120 w 1263351"/>
              <a:gd name="connsiteY96" fmla="*/ 0 h 1146155"/>
              <a:gd name="connsiteX97" fmla="*/ 1263351 w 1263351"/>
              <a:gd name="connsiteY97" fmla="*/ 0 h 1146155"/>
              <a:gd name="connsiteX98" fmla="*/ 1263351 w 1263351"/>
              <a:gd name="connsiteY98" fmla="*/ 117231 h 1146155"/>
              <a:gd name="connsiteX99" fmla="*/ 1146120 w 1263351"/>
              <a:gd name="connsiteY99" fmla="*/ 117231 h 114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63351" h="1146155">
                <a:moveTo>
                  <a:pt x="0" y="1028924"/>
                </a:moveTo>
                <a:lnTo>
                  <a:pt x="117231" y="1028924"/>
                </a:lnTo>
                <a:lnTo>
                  <a:pt x="117231" y="1146155"/>
                </a:lnTo>
                <a:lnTo>
                  <a:pt x="0" y="1146155"/>
                </a:lnTo>
                <a:close/>
                <a:moveTo>
                  <a:pt x="286530" y="1028923"/>
                </a:moveTo>
                <a:lnTo>
                  <a:pt x="403761" y="1028923"/>
                </a:lnTo>
                <a:lnTo>
                  <a:pt x="403761" y="1146154"/>
                </a:lnTo>
                <a:lnTo>
                  <a:pt x="286530" y="1146154"/>
                </a:lnTo>
                <a:close/>
                <a:moveTo>
                  <a:pt x="573060" y="1028922"/>
                </a:moveTo>
                <a:lnTo>
                  <a:pt x="690291" y="1028922"/>
                </a:lnTo>
                <a:lnTo>
                  <a:pt x="690291" y="1146153"/>
                </a:lnTo>
                <a:lnTo>
                  <a:pt x="573060" y="1146153"/>
                </a:lnTo>
                <a:close/>
                <a:moveTo>
                  <a:pt x="859590" y="1028921"/>
                </a:moveTo>
                <a:lnTo>
                  <a:pt x="976821" y="1028921"/>
                </a:lnTo>
                <a:lnTo>
                  <a:pt x="976821" y="1146152"/>
                </a:lnTo>
                <a:lnTo>
                  <a:pt x="859590" y="1146152"/>
                </a:lnTo>
                <a:close/>
                <a:moveTo>
                  <a:pt x="1146120" y="1028920"/>
                </a:moveTo>
                <a:lnTo>
                  <a:pt x="1263351" y="1028920"/>
                </a:lnTo>
                <a:lnTo>
                  <a:pt x="1263351" y="1146151"/>
                </a:lnTo>
                <a:lnTo>
                  <a:pt x="1146120" y="1146151"/>
                </a:lnTo>
                <a:close/>
                <a:moveTo>
                  <a:pt x="0" y="771694"/>
                </a:moveTo>
                <a:lnTo>
                  <a:pt x="117231" y="771694"/>
                </a:lnTo>
                <a:lnTo>
                  <a:pt x="117231" y="888925"/>
                </a:lnTo>
                <a:lnTo>
                  <a:pt x="0" y="888925"/>
                </a:lnTo>
                <a:close/>
                <a:moveTo>
                  <a:pt x="286530" y="771693"/>
                </a:moveTo>
                <a:lnTo>
                  <a:pt x="403761" y="771693"/>
                </a:lnTo>
                <a:lnTo>
                  <a:pt x="403761" y="888924"/>
                </a:lnTo>
                <a:lnTo>
                  <a:pt x="286530" y="888924"/>
                </a:lnTo>
                <a:close/>
                <a:moveTo>
                  <a:pt x="573060" y="771692"/>
                </a:moveTo>
                <a:lnTo>
                  <a:pt x="690291" y="771692"/>
                </a:lnTo>
                <a:lnTo>
                  <a:pt x="690291" y="888923"/>
                </a:lnTo>
                <a:lnTo>
                  <a:pt x="573060" y="888923"/>
                </a:lnTo>
                <a:close/>
                <a:moveTo>
                  <a:pt x="859590" y="771691"/>
                </a:moveTo>
                <a:lnTo>
                  <a:pt x="976821" y="771691"/>
                </a:lnTo>
                <a:lnTo>
                  <a:pt x="976821" y="888922"/>
                </a:lnTo>
                <a:lnTo>
                  <a:pt x="859590" y="888922"/>
                </a:lnTo>
                <a:close/>
                <a:moveTo>
                  <a:pt x="1146120" y="771690"/>
                </a:moveTo>
                <a:lnTo>
                  <a:pt x="1263351" y="771690"/>
                </a:lnTo>
                <a:lnTo>
                  <a:pt x="1263351" y="888921"/>
                </a:lnTo>
                <a:lnTo>
                  <a:pt x="1146120" y="888921"/>
                </a:lnTo>
                <a:close/>
                <a:moveTo>
                  <a:pt x="0" y="514464"/>
                </a:moveTo>
                <a:lnTo>
                  <a:pt x="117231" y="514464"/>
                </a:lnTo>
                <a:lnTo>
                  <a:pt x="117231" y="631695"/>
                </a:lnTo>
                <a:lnTo>
                  <a:pt x="0" y="631695"/>
                </a:lnTo>
                <a:close/>
                <a:moveTo>
                  <a:pt x="286530" y="514463"/>
                </a:moveTo>
                <a:lnTo>
                  <a:pt x="403761" y="514463"/>
                </a:lnTo>
                <a:lnTo>
                  <a:pt x="403761" y="631694"/>
                </a:lnTo>
                <a:lnTo>
                  <a:pt x="286530" y="631694"/>
                </a:lnTo>
                <a:close/>
                <a:moveTo>
                  <a:pt x="573060" y="514462"/>
                </a:moveTo>
                <a:lnTo>
                  <a:pt x="690291" y="514462"/>
                </a:lnTo>
                <a:lnTo>
                  <a:pt x="690291" y="631693"/>
                </a:lnTo>
                <a:lnTo>
                  <a:pt x="573060" y="631693"/>
                </a:lnTo>
                <a:close/>
                <a:moveTo>
                  <a:pt x="859590" y="514461"/>
                </a:moveTo>
                <a:lnTo>
                  <a:pt x="976821" y="514461"/>
                </a:lnTo>
                <a:lnTo>
                  <a:pt x="976821" y="631692"/>
                </a:lnTo>
                <a:lnTo>
                  <a:pt x="859590" y="631692"/>
                </a:lnTo>
                <a:close/>
                <a:moveTo>
                  <a:pt x="1146120" y="514460"/>
                </a:moveTo>
                <a:lnTo>
                  <a:pt x="1263351" y="514460"/>
                </a:lnTo>
                <a:lnTo>
                  <a:pt x="1263351" y="631691"/>
                </a:lnTo>
                <a:lnTo>
                  <a:pt x="1146120" y="631691"/>
                </a:lnTo>
                <a:close/>
                <a:moveTo>
                  <a:pt x="0" y="257234"/>
                </a:moveTo>
                <a:lnTo>
                  <a:pt x="117231" y="257234"/>
                </a:lnTo>
                <a:lnTo>
                  <a:pt x="117231" y="374465"/>
                </a:lnTo>
                <a:lnTo>
                  <a:pt x="0" y="374465"/>
                </a:lnTo>
                <a:close/>
                <a:moveTo>
                  <a:pt x="286530" y="257233"/>
                </a:moveTo>
                <a:lnTo>
                  <a:pt x="403761" y="257233"/>
                </a:lnTo>
                <a:lnTo>
                  <a:pt x="403761" y="374464"/>
                </a:lnTo>
                <a:lnTo>
                  <a:pt x="286530" y="374464"/>
                </a:lnTo>
                <a:close/>
                <a:moveTo>
                  <a:pt x="573060" y="257232"/>
                </a:moveTo>
                <a:lnTo>
                  <a:pt x="690291" y="257232"/>
                </a:lnTo>
                <a:lnTo>
                  <a:pt x="690291" y="374463"/>
                </a:lnTo>
                <a:lnTo>
                  <a:pt x="573060" y="374463"/>
                </a:lnTo>
                <a:close/>
                <a:moveTo>
                  <a:pt x="859590" y="257231"/>
                </a:moveTo>
                <a:lnTo>
                  <a:pt x="976821" y="257231"/>
                </a:lnTo>
                <a:lnTo>
                  <a:pt x="976821" y="374462"/>
                </a:lnTo>
                <a:lnTo>
                  <a:pt x="859590" y="374462"/>
                </a:lnTo>
                <a:close/>
                <a:moveTo>
                  <a:pt x="1146120" y="257230"/>
                </a:moveTo>
                <a:lnTo>
                  <a:pt x="1263351" y="257230"/>
                </a:lnTo>
                <a:lnTo>
                  <a:pt x="1263351" y="374461"/>
                </a:lnTo>
                <a:lnTo>
                  <a:pt x="1146120" y="374461"/>
                </a:lnTo>
                <a:close/>
                <a:moveTo>
                  <a:pt x="0" y="4"/>
                </a:moveTo>
                <a:lnTo>
                  <a:pt x="117231" y="4"/>
                </a:lnTo>
                <a:lnTo>
                  <a:pt x="117231" y="117235"/>
                </a:lnTo>
                <a:lnTo>
                  <a:pt x="0" y="117235"/>
                </a:lnTo>
                <a:close/>
                <a:moveTo>
                  <a:pt x="286530" y="3"/>
                </a:moveTo>
                <a:lnTo>
                  <a:pt x="403761" y="3"/>
                </a:lnTo>
                <a:lnTo>
                  <a:pt x="403761" y="117234"/>
                </a:lnTo>
                <a:lnTo>
                  <a:pt x="286530" y="117234"/>
                </a:lnTo>
                <a:close/>
                <a:moveTo>
                  <a:pt x="573060" y="2"/>
                </a:moveTo>
                <a:lnTo>
                  <a:pt x="690291" y="2"/>
                </a:lnTo>
                <a:lnTo>
                  <a:pt x="690291" y="117233"/>
                </a:lnTo>
                <a:lnTo>
                  <a:pt x="573060" y="117233"/>
                </a:lnTo>
                <a:close/>
                <a:moveTo>
                  <a:pt x="859590" y="1"/>
                </a:moveTo>
                <a:lnTo>
                  <a:pt x="976821" y="1"/>
                </a:lnTo>
                <a:lnTo>
                  <a:pt x="976821" y="117232"/>
                </a:lnTo>
                <a:lnTo>
                  <a:pt x="859590" y="117232"/>
                </a:lnTo>
                <a:close/>
                <a:moveTo>
                  <a:pt x="1146120" y="0"/>
                </a:moveTo>
                <a:lnTo>
                  <a:pt x="1263351" y="0"/>
                </a:lnTo>
                <a:lnTo>
                  <a:pt x="1263351" y="117231"/>
                </a:lnTo>
                <a:lnTo>
                  <a:pt x="1146120" y="117231"/>
                </a:lnTo>
                <a:close/>
              </a:path>
            </a:pathLst>
          </a:cu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E34AF3-9404-44BE-A1EF-01A5287265D3}"/>
              </a:ext>
            </a:extLst>
          </p:cNvPr>
          <p:cNvSpPr/>
          <p:nvPr/>
        </p:nvSpPr>
        <p:spPr>
          <a:xfrm rot="2700000">
            <a:off x="11601706" y="6367734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552CD62-00FE-43B4-A3F6-6DBF9EC790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r="317"/>
          <a:stretch>
            <a:fillRect/>
          </a:stretch>
        </p:blipFill>
        <p:spPr>
          <a:xfrm>
            <a:off x="-134214" y="1"/>
            <a:ext cx="2507300" cy="6857999"/>
          </a:xfrm>
        </p:spPr>
      </p:pic>
    </p:spTree>
    <p:extLst>
      <p:ext uri="{BB962C8B-B14F-4D97-AF65-F5344CB8AC3E}">
        <p14:creationId xmlns:p14="http://schemas.microsoft.com/office/powerpoint/2010/main" val="229504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30597F-1045-9146-A7DD-4A7530293527}"/>
              </a:ext>
            </a:extLst>
          </p:cNvPr>
          <p:cNvSpPr/>
          <p:nvPr/>
        </p:nvSpPr>
        <p:spPr>
          <a:xfrm>
            <a:off x="0" y="0"/>
            <a:ext cx="12192000" cy="2401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8B663D-E036-B84D-AFFF-F36453ED0F86}"/>
              </a:ext>
            </a:extLst>
          </p:cNvPr>
          <p:cNvSpPr/>
          <p:nvPr/>
        </p:nvSpPr>
        <p:spPr>
          <a:xfrm>
            <a:off x="0" y="6620687"/>
            <a:ext cx="12192000" cy="2401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E9574-12B2-4CCB-B5C9-8D6478F0B2B0}"/>
              </a:ext>
            </a:extLst>
          </p:cNvPr>
          <p:cNvSpPr txBox="1"/>
          <p:nvPr/>
        </p:nvSpPr>
        <p:spPr>
          <a:xfrm>
            <a:off x="1101521" y="658138"/>
            <a:ext cx="9995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EXPLORATORY DATA ANALYSIS</a:t>
            </a:r>
          </a:p>
        </p:txBody>
      </p:sp>
      <p:pic>
        <p:nvPicPr>
          <p:cNvPr id="20" name="Graphic 19" descr="Group brainstorm">
            <a:extLst>
              <a:ext uri="{FF2B5EF4-FFF2-40B4-BE49-F238E27FC236}">
                <a16:creationId xmlns:a16="http://schemas.microsoft.com/office/drawing/2014/main" id="{B08CFA8A-FED6-41A9-9E8E-0B05746003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4304" y="4953592"/>
            <a:ext cx="548640" cy="548640"/>
          </a:xfrm>
          <a:prstGeom prst="rect">
            <a:avLst/>
          </a:prstGeom>
        </p:spPr>
      </p:pic>
      <p:pic>
        <p:nvPicPr>
          <p:cNvPr id="26" name="Graphic 25" descr="Money">
            <a:extLst>
              <a:ext uri="{FF2B5EF4-FFF2-40B4-BE49-F238E27FC236}">
                <a16:creationId xmlns:a16="http://schemas.microsoft.com/office/drawing/2014/main" id="{93F8C318-870C-4346-93F4-F3A6543C19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8215" y="4946244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0F431DF-DFE1-4F82-ADFF-FC4FF56940B3}"/>
              </a:ext>
            </a:extLst>
          </p:cNvPr>
          <p:cNvSpPr/>
          <p:nvPr/>
        </p:nvSpPr>
        <p:spPr>
          <a:xfrm rot="2700000">
            <a:off x="109176" y="6260904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53A3CC-1936-48E0-839D-ECDDC52173BE}"/>
              </a:ext>
            </a:extLst>
          </p:cNvPr>
          <p:cNvSpPr/>
          <p:nvPr/>
        </p:nvSpPr>
        <p:spPr>
          <a:xfrm rot="2700000">
            <a:off x="69721" y="176599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0">
            <a:extLst>
              <a:ext uri="{FF2B5EF4-FFF2-40B4-BE49-F238E27FC236}">
                <a16:creationId xmlns:a16="http://schemas.microsoft.com/office/drawing/2014/main" id="{CA49419F-099D-42E1-97F8-4249ACD7FBB6}"/>
              </a:ext>
            </a:extLst>
          </p:cNvPr>
          <p:cNvSpPr/>
          <p:nvPr/>
        </p:nvSpPr>
        <p:spPr>
          <a:xfrm>
            <a:off x="11424722" y="6151727"/>
            <a:ext cx="607269" cy="550935"/>
          </a:xfrm>
          <a:custGeom>
            <a:avLst/>
            <a:gdLst>
              <a:gd name="connsiteX0" fmla="*/ 0 w 1263351"/>
              <a:gd name="connsiteY0" fmla="*/ 1028924 h 1146155"/>
              <a:gd name="connsiteX1" fmla="*/ 117231 w 1263351"/>
              <a:gd name="connsiteY1" fmla="*/ 1028924 h 1146155"/>
              <a:gd name="connsiteX2" fmla="*/ 117231 w 1263351"/>
              <a:gd name="connsiteY2" fmla="*/ 1146155 h 1146155"/>
              <a:gd name="connsiteX3" fmla="*/ 0 w 1263351"/>
              <a:gd name="connsiteY3" fmla="*/ 1146155 h 1146155"/>
              <a:gd name="connsiteX4" fmla="*/ 286530 w 1263351"/>
              <a:gd name="connsiteY4" fmla="*/ 1028923 h 1146155"/>
              <a:gd name="connsiteX5" fmla="*/ 403761 w 1263351"/>
              <a:gd name="connsiteY5" fmla="*/ 1028923 h 1146155"/>
              <a:gd name="connsiteX6" fmla="*/ 403761 w 1263351"/>
              <a:gd name="connsiteY6" fmla="*/ 1146154 h 1146155"/>
              <a:gd name="connsiteX7" fmla="*/ 286530 w 1263351"/>
              <a:gd name="connsiteY7" fmla="*/ 1146154 h 1146155"/>
              <a:gd name="connsiteX8" fmla="*/ 573060 w 1263351"/>
              <a:gd name="connsiteY8" fmla="*/ 1028922 h 1146155"/>
              <a:gd name="connsiteX9" fmla="*/ 690291 w 1263351"/>
              <a:gd name="connsiteY9" fmla="*/ 1028922 h 1146155"/>
              <a:gd name="connsiteX10" fmla="*/ 690291 w 1263351"/>
              <a:gd name="connsiteY10" fmla="*/ 1146153 h 1146155"/>
              <a:gd name="connsiteX11" fmla="*/ 573060 w 1263351"/>
              <a:gd name="connsiteY11" fmla="*/ 1146153 h 1146155"/>
              <a:gd name="connsiteX12" fmla="*/ 859590 w 1263351"/>
              <a:gd name="connsiteY12" fmla="*/ 1028921 h 1146155"/>
              <a:gd name="connsiteX13" fmla="*/ 976821 w 1263351"/>
              <a:gd name="connsiteY13" fmla="*/ 1028921 h 1146155"/>
              <a:gd name="connsiteX14" fmla="*/ 976821 w 1263351"/>
              <a:gd name="connsiteY14" fmla="*/ 1146152 h 1146155"/>
              <a:gd name="connsiteX15" fmla="*/ 859590 w 1263351"/>
              <a:gd name="connsiteY15" fmla="*/ 1146152 h 1146155"/>
              <a:gd name="connsiteX16" fmla="*/ 1146120 w 1263351"/>
              <a:gd name="connsiteY16" fmla="*/ 1028920 h 1146155"/>
              <a:gd name="connsiteX17" fmla="*/ 1263351 w 1263351"/>
              <a:gd name="connsiteY17" fmla="*/ 1028920 h 1146155"/>
              <a:gd name="connsiteX18" fmla="*/ 1263351 w 1263351"/>
              <a:gd name="connsiteY18" fmla="*/ 1146151 h 1146155"/>
              <a:gd name="connsiteX19" fmla="*/ 1146120 w 1263351"/>
              <a:gd name="connsiteY19" fmla="*/ 1146151 h 1146155"/>
              <a:gd name="connsiteX20" fmla="*/ 0 w 1263351"/>
              <a:gd name="connsiteY20" fmla="*/ 771694 h 1146155"/>
              <a:gd name="connsiteX21" fmla="*/ 117231 w 1263351"/>
              <a:gd name="connsiteY21" fmla="*/ 771694 h 1146155"/>
              <a:gd name="connsiteX22" fmla="*/ 117231 w 1263351"/>
              <a:gd name="connsiteY22" fmla="*/ 888925 h 1146155"/>
              <a:gd name="connsiteX23" fmla="*/ 0 w 1263351"/>
              <a:gd name="connsiteY23" fmla="*/ 888925 h 1146155"/>
              <a:gd name="connsiteX24" fmla="*/ 286530 w 1263351"/>
              <a:gd name="connsiteY24" fmla="*/ 771693 h 1146155"/>
              <a:gd name="connsiteX25" fmla="*/ 403761 w 1263351"/>
              <a:gd name="connsiteY25" fmla="*/ 771693 h 1146155"/>
              <a:gd name="connsiteX26" fmla="*/ 403761 w 1263351"/>
              <a:gd name="connsiteY26" fmla="*/ 888924 h 1146155"/>
              <a:gd name="connsiteX27" fmla="*/ 286530 w 1263351"/>
              <a:gd name="connsiteY27" fmla="*/ 888924 h 1146155"/>
              <a:gd name="connsiteX28" fmla="*/ 573060 w 1263351"/>
              <a:gd name="connsiteY28" fmla="*/ 771692 h 1146155"/>
              <a:gd name="connsiteX29" fmla="*/ 690291 w 1263351"/>
              <a:gd name="connsiteY29" fmla="*/ 771692 h 1146155"/>
              <a:gd name="connsiteX30" fmla="*/ 690291 w 1263351"/>
              <a:gd name="connsiteY30" fmla="*/ 888923 h 1146155"/>
              <a:gd name="connsiteX31" fmla="*/ 573060 w 1263351"/>
              <a:gd name="connsiteY31" fmla="*/ 888923 h 1146155"/>
              <a:gd name="connsiteX32" fmla="*/ 859590 w 1263351"/>
              <a:gd name="connsiteY32" fmla="*/ 771691 h 1146155"/>
              <a:gd name="connsiteX33" fmla="*/ 976821 w 1263351"/>
              <a:gd name="connsiteY33" fmla="*/ 771691 h 1146155"/>
              <a:gd name="connsiteX34" fmla="*/ 976821 w 1263351"/>
              <a:gd name="connsiteY34" fmla="*/ 888922 h 1146155"/>
              <a:gd name="connsiteX35" fmla="*/ 859590 w 1263351"/>
              <a:gd name="connsiteY35" fmla="*/ 888922 h 1146155"/>
              <a:gd name="connsiteX36" fmla="*/ 1146120 w 1263351"/>
              <a:gd name="connsiteY36" fmla="*/ 771690 h 1146155"/>
              <a:gd name="connsiteX37" fmla="*/ 1263351 w 1263351"/>
              <a:gd name="connsiteY37" fmla="*/ 771690 h 1146155"/>
              <a:gd name="connsiteX38" fmla="*/ 1263351 w 1263351"/>
              <a:gd name="connsiteY38" fmla="*/ 888921 h 1146155"/>
              <a:gd name="connsiteX39" fmla="*/ 1146120 w 1263351"/>
              <a:gd name="connsiteY39" fmla="*/ 888921 h 1146155"/>
              <a:gd name="connsiteX40" fmla="*/ 0 w 1263351"/>
              <a:gd name="connsiteY40" fmla="*/ 514464 h 1146155"/>
              <a:gd name="connsiteX41" fmla="*/ 117231 w 1263351"/>
              <a:gd name="connsiteY41" fmla="*/ 514464 h 1146155"/>
              <a:gd name="connsiteX42" fmla="*/ 117231 w 1263351"/>
              <a:gd name="connsiteY42" fmla="*/ 631695 h 1146155"/>
              <a:gd name="connsiteX43" fmla="*/ 0 w 1263351"/>
              <a:gd name="connsiteY43" fmla="*/ 631695 h 1146155"/>
              <a:gd name="connsiteX44" fmla="*/ 286530 w 1263351"/>
              <a:gd name="connsiteY44" fmla="*/ 514463 h 1146155"/>
              <a:gd name="connsiteX45" fmla="*/ 403761 w 1263351"/>
              <a:gd name="connsiteY45" fmla="*/ 514463 h 1146155"/>
              <a:gd name="connsiteX46" fmla="*/ 403761 w 1263351"/>
              <a:gd name="connsiteY46" fmla="*/ 631694 h 1146155"/>
              <a:gd name="connsiteX47" fmla="*/ 286530 w 1263351"/>
              <a:gd name="connsiteY47" fmla="*/ 631694 h 1146155"/>
              <a:gd name="connsiteX48" fmla="*/ 573060 w 1263351"/>
              <a:gd name="connsiteY48" fmla="*/ 514462 h 1146155"/>
              <a:gd name="connsiteX49" fmla="*/ 690291 w 1263351"/>
              <a:gd name="connsiteY49" fmla="*/ 514462 h 1146155"/>
              <a:gd name="connsiteX50" fmla="*/ 690291 w 1263351"/>
              <a:gd name="connsiteY50" fmla="*/ 631693 h 1146155"/>
              <a:gd name="connsiteX51" fmla="*/ 573060 w 1263351"/>
              <a:gd name="connsiteY51" fmla="*/ 631693 h 1146155"/>
              <a:gd name="connsiteX52" fmla="*/ 859590 w 1263351"/>
              <a:gd name="connsiteY52" fmla="*/ 514461 h 1146155"/>
              <a:gd name="connsiteX53" fmla="*/ 976821 w 1263351"/>
              <a:gd name="connsiteY53" fmla="*/ 514461 h 1146155"/>
              <a:gd name="connsiteX54" fmla="*/ 976821 w 1263351"/>
              <a:gd name="connsiteY54" fmla="*/ 631692 h 1146155"/>
              <a:gd name="connsiteX55" fmla="*/ 859590 w 1263351"/>
              <a:gd name="connsiteY55" fmla="*/ 631692 h 1146155"/>
              <a:gd name="connsiteX56" fmla="*/ 1146120 w 1263351"/>
              <a:gd name="connsiteY56" fmla="*/ 514460 h 1146155"/>
              <a:gd name="connsiteX57" fmla="*/ 1263351 w 1263351"/>
              <a:gd name="connsiteY57" fmla="*/ 514460 h 1146155"/>
              <a:gd name="connsiteX58" fmla="*/ 1263351 w 1263351"/>
              <a:gd name="connsiteY58" fmla="*/ 631691 h 1146155"/>
              <a:gd name="connsiteX59" fmla="*/ 1146120 w 1263351"/>
              <a:gd name="connsiteY59" fmla="*/ 631691 h 1146155"/>
              <a:gd name="connsiteX60" fmla="*/ 0 w 1263351"/>
              <a:gd name="connsiteY60" fmla="*/ 257234 h 1146155"/>
              <a:gd name="connsiteX61" fmla="*/ 117231 w 1263351"/>
              <a:gd name="connsiteY61" fmla="*/ 257234 h 1146155"/>
              <a:gd name="connsiteX62" fmla="*/ 117231 w 1263351"/>
              <a:gd name="connsiteY62" fmla="*/ 374465 h 1146155"/>
              <a:gd name="connsiteX63" fmla="*/ 0 w 1263351"/>
              <a:gd name="connsiteY63" fmla="*/ 374465 h 1146155"/>
              <a:gd name="connsiteX64" fmla="*/ 286530 w 1263351"/>
              <a:gd name="connsiteY64" fmla="*/ 257233 h 1146155"/>
              <a:gd name="connsiteX65" fmla="*/ 403761 w 1263351"/>
              <a:gd name="connsiteY65" fmla="*/ 257233 h 1146155"/>
              <a:gd name="connsiteX66" fmla="*/ 403761 w 1263351"/>
              <a:gd name="connsiteY66" fmla="*/ 374464 h 1146155"/>
              <a:gd name="connsiteX67" fmla="*/ 286530 w 1263351"/>
              <a:gd name="connsiteY67" fmla="*/ 374464 h 1146155"/>
              <a:gd name="connsiteX68" fmla="*/ 573060 w 1263351"/>
              <a:gd name="connsiteY68" fmla="*/ 257232 h 1146155"/>
              <a:gd name="connsiteX69" fmla="*/ 690291 w 1263351"/>
              <a:gd name="connsiteY69" fmla="*/ 257232 h 1146155"/>
              <a:gd name="connsiteX70" fmla="*/ 690291 w 1263351"/>
              <a:gd name="connsiteY70" fmla="*/ 374463 h 1146155"/>
              <a:gd name="connsiteX71" fmla="*/ 573060 w 1263351"/>
              <a:gd name="connsiteY71" fmla="*/ 374463 h 1146155"/>
              <a:gd name="connsiteX72" fmla="*/ 859590 w 1263351"/>
              <a:gd name="connsiteY72" fmla="*/ 257231 h 1146155"/>
              <a:gd name="connsiteX73" fmla="*/ 976821 w 1263351"/>
              <a:gd name="connsiteY73" fmla="*/ 257231 h 1146155"/>
              <a:gd name="connsiteX74" fmla="*/ 976821 w 1263351"/>
              <a:gd name="connsiteY74" fmla="*/ 374462 h 1146155"/>
              <a:gd name="connsiteX75" fmla="*/ 859590 w 1263351"/>
              <a:gd name="connsiteY75" fmla="*/ 374462 h 1146155"/>
              <a:gd name="connsiteX76" fmla="*/ 1146120 w 1263351"/>
              <a:gd name="connsiteY76" fmla="*/ 257230 h 1146155"/>
              <a:gd name="connsiteX77" fmla="*/ 1263351 w 1263351"/>
              <a:gd name="connsiteY77" fmla="*/ 257230 h 1146155"/>
              <a:gd name="connsiteX78" fmla="*/ 1263351 w 1263351"/>
              <a:gd name="connsiteY78" fmla="*/ 374461 h 1146155"/>
              <a:gd name="connsiteX79" fmla="*/ 1146120 w 1263351"/>
              <a:gd name="connsiteY79" fmla="*/ 374461 h 1146155"/>
              <a:gd name="connsiteX80" fmla="*/ 0 w 1263351"/>
              <a:gd name="connsiteY80" fmla="*/ 4 h 1146155"/>
              <a:gd name="connsiteX81" fmla="*/ 117231 w 1263351"/>
              <a:gd name="connsiteY81" fmla="*/ 4 h 1146155"/>
              <a:gd name="connsiteX82" fmla="*/ 117231 w 1263351"/>
              <a:gd name="connsiteY82" fmla="*/ 117235 h 1146155"/>
              <a:gd name="connsiteX83" fmla="*/ 0 w 1263351"/>
              <a:gd name="connsiteY83" fmla="*/ 117235 h 1146155"/>
              <a:gd name="connsiteX84" fmla="*/ 286530 w 1263351"/>
              <a:gd name="connsiteY84" fmla="*/ 3 h 1146155"/>
              <a:gd name="connsiteX85" fmla="*/ 403761 w 1263351"/>
              <a:gd name="connsiteY85" fmla="*/ 3 h 1146155"/>
              <a:gd name="connsiteX86" fmla="*/ 403761 w 1263351"/>
              <a:gd name="connsiteY86" fmla="*/ 117234 h 1146155"/>
              <a:gd name="connsiteX87" fmla="*/ 286530 w 1263351"/>
              <a:gd name="connsiteY87" fmla="*/ 117234 h 1146155"/>
              <a:gd name="connsiteX88" fmla="*/ 573060 w 1263351"/>
              <a:gd name="connsiteY88" fmla="*/ 2 h 1146155"/>
              <a:gd name="connsiteX89" fmla="*/ 690291 w 1263351"/>
              <a:gd name="connsiteY89" fmla="*/ 2 h 1146155"/>
              <a:gd name="connsiteX90" fmla="*/ 690291 w 1263351"/>
              <a:gd name="connsiteY90" fmla="*/ 117233 h 1146155"/>
              <a:gd name="connsiteX91" fmla="*/ 573060 w 1263351"/>
              <a:gd name="connsiteY91" fmla="*/ 117233 h 1146155"/>
              <a:gd name="connsiteX92" fmla="*/ 859590 w 1263351"/>
              <a:gd name="connsiteY92" fmla="*/ 1 h 1146155"/>
              <a:gd name="connsiteX93" fmla="*/ 976821 w 1263351"/>
              <a:gd name="connsiteY93" fmla="*/ 1 h 1146155"/>
              <a:gd name="connsiteX94" fmla="*/ 976821 w 1263351"/>
              <a:gd name="connsiteY94" fmla="*/ 117232 h 1146155"/>
              <a:gd name="connsiteX95" fmla="*/ 859590 w 1263351"/>
              <a:gd name="connsiteY95" fmla="*/ 117232 h 1146155"/>
              <a:gd name="connsiteX96" fmla="*/ 1146120 w 1263351"/>
              <a:gd name="connsiteY96" fmla="*/ 0 h 1146155"/>
              <a:gd name="connsiteX97" fmla="*/ 1263351 w 1263351"/>
              <a:gd name="connsiteY97" fmla="*/ 0 h 1146155"/>
              <a:gd name="connsiteX98" fmla="*/ 1263351 w 1263351"/>
              <a:gd name="connsiteY98" fmla="*/ 117231 h 1146155"/>
              <a:gd name="connsiteX99" fmla="*/ 1146120 w 1263351"/>
              <a:gd name="connsiteY99" fmla="*/ 117231 h 114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63351" h="1146155">
                <a:moveTo>
                  <a:pt x="0" y="1028924"/>
                </a:moveTo>
                <a:lnTo>
                  <a:pt x="117231" y="1028924"/>
                </a:lnTo>
                <a:lnTo>
                  <a:pt x="117231" y="1146155"/>
                </a:lnTo>
                <a:lnTo>
                  <a:pt x="0" y="1146155"/>
                </a:lnTo>
                <a:close/>
                <a:moveTo>
                  <a:pt x="286530" y="1028923"/>
                </a:moveTo>
                <a:lnTo>
                  <a:pt x="403761" y="1028923"/>
                </a:lnTo>
                <a:lnTo>
                  <a:pt x="403761" y="1146154"/>
                </a:lnTo>
                <a:lnTo>
                  <a:pt x="286530" y="1146154"/>
                </a:lnTo>
                <a:close/>
                <a:moveTo>
                  <a:pt x="573060" y="1028922"/>
                </a:moveTo>
                <a:lnTo>
                  <a:pt x="690291" y="1028922"/>
                </a:lnTo>
                <a:lnTo>
                  <a:pt x="690291" y="1146153"/>
                </a:lnTo>
                <a:lnTo>
                  <a:pt x="573060" y="1146153"/>
                </a:lnTo>
                <a:close/>
                <a:moveTo>
                  <a:pt x="859590" y="1028921"/>
                </a:moveTo>
                <a:lnTo>
                  <a:pt x="976821" y="1028921"/>
                </a:lnTo>
                <a:lnTo>
                  <a:pt x="976821" y="1146152"/>
                </a:lnTo>
                <a:lnTo>
                  <a:pt x="859590" y="1146152"/>
                </a:lnTo>
                <a:close/>
                <a:moveTo>
                  <a:pt x="1146120" y="1028920"/>
                </a:moveTo>
                <a:lnTo>
                  <a:pt x="1263351" y="1028920"/>
                </a:lnTo>
                <a:lnTo>
                  <a:pt x="1263351" y="1146151"/>
                </a:lnTo>
                <a:lnTo>
                  <a:pt x="1146120" y="1146151"/>
                </a:lnTo>
                <a:close/>
                <a:moveTo>
                  <a:pt x="0" y="771694"/>
                </a:moveTo>
                <a:lnTo>
                  <a:pt x="117231" y="771694"/>
                </a:lnTo>
                <a:lnTo>
                  <a:pt x="117231" y="888925"/>
                </a:lnTo>
                <a:lnTo>
                  <a:pt x="0" y="888925"/>
                </a:lnTo>
                <a:close/>
                <a:moveTo>
                  <a:pt x="286530" y="771693"/>
                </a:moveTo>
                <a:lnTo>
                  <a:pt x="403761" y="771693"/>
                </a:lnTo>
                <a:lnTo>
                  <a:pt x="403761" y="888924"/>
                </a:lnTo>
                <a:lnTo>
                  <a:pt x="286530" y="888924"/>
                </a:lnTo>
                <a:close/>
                <a:moveTo>
                  <a:pt x="573060" y="771692"/>
                </a:moveTo>
                <a:lnTo>
                  <a:pt x="690291" y="771692"/>
                </a:lnTo>
                <a:lnTo>
                  <a:pt x="690291" y="888923"/>
                </a:lnTo>
                <a:lnTo>
                  <a:pt x="573060" y="888923"/>
                </a:lnTo>
                <a:close/>
                <a:moveTo>
                  <a:pt x="859590" y="771691"/>
                </a:moveTo>
                <a:lnTo>
                  <a:pt x="976821" y="771691"/>
                </a:lnTo>
                <a:lnTo>
                  <a:pt x="976821" y="888922"/>
                </a:lnTo>
                <a:lnTo>
                  <a:pt x="859590" y="888922"/>
                </a:lnTo>
                <a:close/>
                <a:moveTo>
                  <a:pt x="1146120" y="771690"/>
                </a:moveTo>
                <a:lnTo>
                  <a:pt x="1263351" y="771690"/>
                </a:lnTo>
                <a:lnTo>
                  <a:pt x="1263351" y="888921"/>
                </a:lnTo>
                <a:lnTo>
                  <a:pt x="1146120" y="888921"/>
                </a:lnTo>
                <a:close/>
                <a:moveTo>
                  <a:pt x="0" y="514464"/>
                </a:moveTo>
                <a:lnTo>
                  <a:pt x="117231" y="514464"/>
                </a:lnTo>
                <a:lnTo>
                  <a:pt x="117231" y="631695"/>
                </a:lnTo>
                <a:lnTo>
                  <a:pt x="0" y="631695"/>
                </a:lnTo>
                <a:close/>
                <a:moveTo>
                  <a:pt x="286530" y="514463"/>
                </a:moveTo>
                <a:lnTo>
                  <a:pt x="403761" y="514463"/>
                </a:lnTo>
                <a:lnTo>
                  <a:pt x="403761" y="631694"/>
                </a:lnTo>
                <a:lnTo>
                  <a:pt x="286530" y="631694"/>
                </a:lnTo>
                <a:close/>
                <a:moveTo>
                  <a:pt x="573060" y="514462"/>
                </a:moveTo>
                <a:lnTo>
                  <a:pt x="690291" y="514462"/>
                </a:lnTo>
                <a:lnTo>
                  <a:pt x="690291" y="631693"/>
                </a:lnTo>
                <a:lnTo>
                  <a:pt x="573060" y="631693"/>
                </a:lnTo>
                <a:close/>
                <a:moveTo>
                  <a:pt x="859590" y="514461"/>
                </a:moveTo>
                <a:lnTo>
                  <a:pt x="976821" y="514461"/>
                </a:lnTo>
                <a:lnTo>
                  <a:pt x="976821" y="631692"/>
                </a:lnTo>
                <a:lnTo>
                  <a:pt x="859590" y="631692"/>
                </a:lnTo>
                <a:close/>
                <a:moveTo>
                  <a:pt x="1146120" y="514460"/>
                </a:moveTo>
                <a:lnTo>
                  <a:pt x="1263351" y="514460"/>
                </a:lnTo>
                <a:lnTo>
                  <a:pt x="1263351" y="631691"/>
                </a:lnTo>
                <a:lnTo>
                  <a:pt x="1146120" y="631691"/>
                </a:lnTo>
                <a:close/>
                <a:moveTo>
                  <a:pt x="0" y="257234"/>
                </a:moveTo>
                <a:lnTo>
                  <a:pt x="117231" y="257234"/>
                </a:lnTo>
                <a:lnTo>
                  <a:pt x="117231" y="374465"/>
                </a:lnTo>
                <a:lnTo>
                  <a:pt x="0" y="374465"/>
                </a:lnTo>
                <a:close/>
                <a:moveTo>
                  <a:pt x="286530" y="257233"/>
                </a:moveTo>
                <a:lnTo>
                  <a:pt x="403761" y="257233"/>
                </a:lnTo>
                <a:lnTo>
                  <a:pt x="403761" y="374464"/>
                </a:lnTo>
                <a:lnTo>
                  <a:pt x="286530" y="374464"/>
                </a:lnTo>
                <a:close/>
                <a:moveTo>
                  <a:pt x="573060" y="257232"/>
                </a:moveTo>
                <a:lnTo>
                  <a:pt x="690291" y="257232"/>
                </a:lnTo>
                <a:lnTo>
                  <a:pt x="690291" y="374463"/>
                </a:lnTo>
                <a:lnTo>
                  <a:pt x="573060" y="374463"/>
                </a:lnTo>
                <a:close/>
                <a:moveTo>
                  <a:pt x="859590" y="257231"/>
                </a:moveTo>
                <a:lnTo>
                  <a:pt x="976821" y="257231"/>
                </a:lnTo>
                <a:lnTo>
                  <a:pt x="976821" y="374462"/>
                </a:lnTo>
                <a:lnTo>
                  <a:pt x="859590" y="374462"/>
                </a:lnTo>
                <a:close/>
                <a:moveTo>
                  <a:pt x="1146120" y="257230"/>
                </a:moveTo>
                <a:lnTo>
                  <a:pt x="1263351" y="257230"/>
                </a:lnTo>
                <a:lnTo>
                  <a:pt x="1263351" y="374461"/>
                </a:lnTo>
                <a:lnTo>
                  <a:pt x="1146120" y="374461"/>
                </a:lnTo>
                <a:close/>
                <a:moveTo>
                  <a:pt x="0" y="4"/>
                </a:moveTo>
                <a:lnTo>
                  <a:pt x="117231" y="4"/>
                </a:lnTo>
                <a:lnTo>
                  <a:pt x="117231" y="117235"/>
                </a:lnTo>
                <a:lnTo>
                  <a:pt x="0" y="117235"/>
                </a:lnTo>
                <a:close/>
                <a:moveTo>
                  <a:pt x="286530" y="3"/>
                </a:moveTo>
                <a:lnTo>
                  <a:pt x="403761" y="3"/>
                </a:lnTo>
                <a:lnTo>
                  <a:pt x="403761" y="117234"/>
                </a:lnTo>
                <a:lnTo>
                  <a:pt x="286530" y="117234"/>
                </a:lnTo>
                <a:close/>
                <a:moveTo>
                  <a:pt x="573060" y="2"/>
                </a:moveTo>
                <a:lnTo>
                  <a:pt x="690291" y="2"/>
                </a:lnTo>
                <a:lnTo>
                  <a:pt x="690291" y="117233"/>
                </a:lnTo>
                <a:lnTo>
                  <a:pt x="573060" y="117233"/>
                </a:lnTo>
                <a:close/>
                <a:moveTo>
                  <a:pt x="859590" y="1"/>
                </a:moveTo>
                <a:lnTo>
                  <a:pt x="976821" y="1"/>
                </a:lnTo>
                <a:lnTo>
                  <a:pt x="976821" y="117232"/>
                </a:lnTo>
                <a:lnTo>
                  <a:pt x="859590" y="117232"/>
                </a:lnTo>
                <a:close/>
                <a:moveTo>
                  <a:pt x="1146120" y="0"/>
                </a:moveTo>
                <a:lnTo>
                  <a:pt x="1263351" y="0"/>
                </a:lnTo>
                <a:lnTo>
                  <a:pt x="1263351" y="117231"/>
                </a:lnTo>
                <a:lnTo>
                  <a:pt x="1146120" y="117231"/>
                </a:lnTo>
                <a:close/>
              </a:path>
            </a:pathLst>
          </a:cu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D006B0-EFEA-4021-89B0-20BE2E5D8443}"/>
              </a:ext>
            </a:extLst>
          </p:cNvPr>
          <p:cNvSpPr/>
          <p:nvPr/>
        </p:nvSpPr>
        <p:spPr>
          <a:xfrm rot="3983131">
            <a:off x="11688686" y="303392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2D7B0-0A78-E8EC-EDEF-6940B0250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645"/>
            <a:ext cx="6747203" cy="460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3B5B9-4C2A-4B0A-7E59-53C22B2A0DB4}"/>
              </a:ext>
            </a:extLst>
          </p:cNvPr>
          <p:cNvSpPr txBox="1"/>
          <p:nvPr/>
        </p:nvSpPr>
        <p:spPr>
          <a:xfrm>
            <a:off x="7132320" y="1554480"/>
            <a:ext cx="4713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Franklin Gothic Book" panose="020B0503020102020204" pitchFamily="34" charset="0"/>
              </a:rPr>
              <a:t>Data set – Kaggle CSV file  </a:t>
            </a:r>
          </a:p>
          <a:p>
            <a:endParaRPr lang="en-US" sz="2000" b="1" u="sng" dirty="0">
              <a:latin typeface="Franklin Gothic Book" panose="020B0503020102020204" pitchFamily="34" charset="0"/>
            </a:endParaRPr>
          </a:p>
          <a:p>
            <a:r>
              <a:rPr lang="en-US" sz="2000" dirty="0">
                <a:latin typeface="Franklin Gothic Book" panose="020B0503020102020204" pitchFamily="34" charset="0"/>
              </a:rPr>
              <a:t>The graph shows USAID funding over time, with a steady rise from 2000 to 2010, peaking between 2010 and 2016. A sharp decline occurs after 2016, aligning with Trump’s withdrawal of USAID funding. This drop marks a key policy shift, setting the stage for public sentiment analysis in the presentation.</a:t>
            </a:r>
          </a:p>
          <a:p>
            <a:endParaRPr lang="en-US" sz="2000" dirty="0">
              <a:latin typeface="Franklin Gothic Book" panose="020B0503020102020204" pitchFamily="34" charset="0"/>
            </a:endParaRPr>
          </a:p>
          <a:p>
            <a:endParaRPr lang="en-US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0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30">
            <a:extLst>
              <a:ext uri="{FF2B5EF4-FFF2-40B4-BE49-F238E27FC236}">
                <a16:creationId xmlns:a16="http://schemas.microsoft.com/office/drawing/2014/main" id="{62D9879E-2ECB-43D3-B03B-B1F58DC45F73}"/>
              </a:ext>
            </a:extLst>
          </p:cNvPr>
          <p:cNvSpPr/>
          <p:nvPr/>
        </p:nvSpPr>
        <p:spPr>
          <a:xfrm>
            <a:off x="45844" y="350011"/>
            <a:ext cx="607269" cy="550935"/>
          </a:xfrm>
          <a:custGeom>
            <a:avLst/>
            <a:gdLst>
              <a:gd name="connsiteX0" fmla="*/ 0 w 1263351"/>
              <a:gd name="connsiteY0" fmla="*/ 1028924 h 1146155"/>
              <a:gd name="connsiteX1" fmla="*/ 117231 w 1263351"/>
              <a:gd name="connsiteY1" fmla="*/ 1028924 h 1146155"/>
              <a:gd name="connsiteX2" fmla="*/ 117231 w 1263351"/>
              <a:gd name="connsiteY2" fmla="*/ 1146155 h 1146155"/>
              <a:gd name="connsiteX3" fmla="*/ 0 w 1263351"/>
              <a:gd name="connsiteY3" fmla="*/ 1146155 h 1146155"/>
              <a:gd name="connsiteX4" fmla="*/ 286530 w 1263351"/>
              <a:gd name="connsiteY4" fmla="*/ 1028923 h 1146155"/>
              <a:gd name="connsiteX5" fmla="*/ 403761 w 1263351"/>
              <a:gd name="connsiteY5" fmla="*/ 1028923 h 1146155"/>
              <a:gd name="connsiteX6" fmla="*/ 403761 w 1263351"/>
              <a:gd name="connsiteY6" fmla="*/ 1146154 h 1146155"/>
              <a:gd name="connsiteX7" fmla="*/ 286530 w 1263351"/>
              <a:gd name="connsiteY7" fmla="*/ 1146154 h 1146155"/>
              <a:gd name="connsiteX8" fmla="*/ 573060 w 1263351"/>
              <a:gd name="connsiteY8" fmla="*/ 1028922 h 1146155"/>
              <a:gd name="connsiteX9" fmla="*/ 690291 w 1263351"/>
              <a:gd name="connsiteY9" fmla="*/ 1028922 h 1146155"/>
              <a:gd name="connsiteX10" fmla="*/ 690291 w 1263351"/>
              <a:gd name="connsiteY10" fmla="*/ 1146153 h 1146155"/>
              <a:gd name="connsiteX11" fmla="*/ 573060 w 1263351"/>
              <a:gd name="connsiteY11" fmla="*/ 1146153 h 1146155"/>
              <a:gd name="connsiteX12" fmla="*/ 859590 w 1263351"/>
              <a:gd name="connsiteY12" fmla="*/ 1028921 h 1146155"/>
              <a:gd name="connsiteX13" fmla="*/ 976821 w 1263351"/>
              <a:gd name="connsiteY13" fmla="*/ 1028921 h 1146155"/>
              <a:gd name="connsiteX14" fmla="*/ 976821 w 1263351"/>
              <a:gd name="connsiteY14" fmla="*/ 1146152 h 1146155"/>
              <a:gd name="connsiteX15" fmla="*/ 859590 w 1263351"/>
              <a:gd name="connsiteY15" fmla="*/ 1146152 h 1146155"/>
              <a:gd name="connsiteX16" fmla="*/ 1146120 w 1263351"/>
              <a:gd name="connsiteY16" fmla="*/ 1028920 h 1146155"/>
              <a:gd name="connsiteX17" fmla="*/ 1263351 w 1263351"/>
              <a:gd name="connsiteY17" fmla="*/ 1028920 h 1146155"/>
              <a:gd name="connsiteX18" fmla="*/ 1263351 w 1263351"/>
              <a:gd name="connsiteY18" fmla="*/ 1146151 h 1146155"/>
              <a:gd name="connsiteX19" fmla="*/ 1146120 w 1263351"/>
              <a:gd name="connsiteY19" fmla="*/ 1146151 h 1146155"/>
              <a:gd name="connsiteX20" fmla="*/ 0 w 1263351"/>
              <a:gd name="connsiteY20" fmla="*/ 771694 h 1146155"/>
              <a:gd name="connsiteX21" fmla="*/ 117231 w 1263351"/>
              <a:gd name="connsiteY21" fmla="*/ 771694 h 1146155"/>
              <a:gd name="connsiteX22" fmla="*/ 117231 w 1263351"/>
              <a:gd name="connsiteY22" fmla="*/ 888925 h 1146155"/>
              <a:gd name="connsiteX23" fmla="*/ 0 w 1263351"/>
              <a:gd name="connsiteY23" fmla="*/ 888925 h 1146155"/>
              <a:gd name="connsiteX24" fmla="*/ 286530 w 1263351"/>
              <a:gd name="connsiteY24" fmla="*/ 771693 h 1146155"/>
              <a:gd name="connsiteX25" fmla="*/ 403761 w 1263351"/>
              <a:gd name="connsiteY25" fmla="*/ 771693 h 1146155"/>
              <a:gd name="connsiteX26" fmla="*/ 403761 w 1263351"/>
              <a:gd name="connsiteY26" fmla="*/ 888924 h 1146155"/>
              <a:gd name="connsiteX27" fmla="*/ 286530 w 1263351"/>
              <a:gd name="connsiteY27" fmla="*/ 888924 h 1146155"/>
              <a:gd name="connsiteX28" fmla="*/ 573060 w 1263351"/>
              <a:gd name="connsiteY28" fmla="*/ 771692 h 1146155"/>
              <a:gd name="connsiteX29" fmla="*/ 690291 w 1263351"/>
              <a:gd name="connsiteY29" fmla="*/ 771692 h 1146155"/>
              <a:gd name="connsiteX30" fmla="*/ 690291 w 1263351"/>
              <a:gd name="connsiteY30" fmla="*/ 888923 h 1146155"/>
              <a:gd name="connsiteX31" fmla="*/ 573060 w 1263351"/>
              <a:gd name="connsiteY31" fmla="*/ 888923 h 1146155"/>
              <a:gd name="connsiteX32" fmla="*/ 859590 w 1263351"/>
              <a:gd name="connsiteY32" fmla="*/ 771691 h 1146155"/>
              <a:gd name="connsiteX33" fmla="*/ 976821 w 1263351"/>
              <a:gd name="connsiteY33" fmla="*/ 771691 h 1146155"/>
              <a:gd name="connsiteX34" fmla="*/ 976821 w 1263351"/>
              <a:gd name="connsiteY34" fmla="*/ 888922 h 1146155"/>
              <a:gd name="connsiteX35" fmla="*/ 859590 w 1263351"/>
              <a:gd name="connsiteY35" fmla="*/ 888922 h 1146155"/>
              <a:gd name="connsiteX36" fmla="*/ 1146120 w 1263351"/>
              <a:gd name="connsiteY36" fmla="*/ 771690 h 1146155"/>
              <a:gd name="connsiteX37" fmla="*/ 1263351 w 1263351"/>
              <a:gd name="connsiteY37" fmla="*/ 771690 h 1146155"/>
              <a:gd name="connsiteX38" fmla="*/ 1263351 w 1263351"/>
              <a:gd name="connsiteY38" fmla="*/ 888921 h 1146155"/>
              <a:gd name="connsiteX39" fmla="*/ 1146120 w 1263351"/>
              <a:gd name="connsiteY39" fmla="*/ 888921 h 1146155"/>
              <a:gd name="connsiteX40" fmla="*/ 0 w 1263351"/>
              <a:gd name="connsiteY40" fmla="*/ 514464 h 1146155"/>
              <a:gd name="connsiteX41" fmla="*/ 117231 w 1263351"/>
              <a:gd name="connsiteY41" fmla="*/ 514464 h 1146155"/>
              <a:gd name="connsiteX42" fmla="*/ 117231 w 1263351"/>
              <a:gd name="connsiteY42" fmla="*/ 631695 h 1146155"/>
              <a:gd name="connsiteX43" fmla="*/ 0 w 1263351"/>
              <a:gd name="connsiteY43" fmla="*/ 631695 h 1146155"/>
              <a:gd name="connsiteX44" fmla="*/ 286530 w 1263351"/>
              <a:gd name="connsiteY44" fmla="*/ 514463 h 1146155"/>
              <a:gd name="connsiteX45" fmla="*/ 403761 w 1263351"/>
              <a:gd name="connsiteY45" fmla="*/ 514463 h 1146155"/>
              <a:gd name="connsiteX46" fmla="*/ 403761 w 1263351"/>
              <a:gd name="connsiteY46" fmla="*/ 631694 h 1146155"/>
              <a:gd name="connsiteX47" fmla="*/ 286530 w 1263351"/>
              <a:gd name="connsiteY47" fmla="*/ 631694 h 1146155"/>
              <a:gd name="connsiteX48" fmla="*/ 573060 w 1263351"/>
              <a:gd name="connsiteY48" fmla="*/ 514462 h 1146155"/>
              <a:gd name="connsiteX49" fmla="*/ 690291 w 1263351"/>
              <a:gd name="connsiteY49" fmla="*/ 514462 h 1146155"/>
              <a:gd name="connsiteX50" fmla="*/ 690291 w 1263351"/>
              <a:gd name="connsiteY50" fmla="*/ 631693 h 1146155"/>
              <a:gd name="connsiteX51" fmla="*/ 573060 w 1263351"/>
              <a:gd name="connsiteY51" fmla="*/ 631693 h 1146155"/>
              <a:gd name="connsiteX52" fmla="*/ 859590 w 1263351"/>
              <a:gd name="connsiteY52" fmla="*/ 514461 h 1146155"/>
              <a:gd name="connsiteX53" fmla="*/ 976821 w 1263351"/>
              <a:gd name="connsiteY53" fmla="*/ 514461 h 1146155"/>
              <a:gd name="connsiteX54" fmla="*/ 976821 w 1263351"/>
              <a:gd name="connsiteY54" fmla="*/ 631692 h 1146155"/>
              <a:gd name="connsiteX55" fmla="*/ 859590 w 1263351"/>
              <a:gd name="connsiteY55" fmla="*/ 631692 h 1146155"/>
              <a:gd name="connsiteX56" fmla="*/ 1146120 w 1263351"/>
              <a:gd name="connsiteY56" fmla="*/ 514460 h 1146155"/>
              <a:gd name="connsiteX57" fmla="*/ 1263351 w 1263351"/>
              <a:gd name="connsiteY57" fmla="*/ 514460 h 1146155"/>
              <a:gd name="connsiteX58" fmla="*/ 1263351 w 1263351"/>
              <a:gd name="connsiteY58" fmla="*/ 631691 h 1146155"/>
              <a:gd name="connsiteX59" fmla="*/ 1146120 w 1263351"/>
              <a:gd name="connsiteY59" fmla="*/ 631691 h 1146155"/>
              <a:gd name="connsiteX60" fmla="*/ 0 w 1263351"/>
              <a:gd name="connsiteY60" fmla="*/ 257234 h 1146155"/>
              <a:gd name="connsiteX61" fmla="*/ 117231 w 1263351"/>
              <a:gd name="connsiteY61" fmla="*/ 257234 h 1146155"/>
              <a:gd name="connsiteX62" fmla="*/ 117231 w 1263351"/>
              <a:gd name="connsiteY62" fmla="*/ 374465 h 1146155"/>
              <a:gd name="connsiteX63" fmla="*/ 0 w 1263351"/>
              <a:gd name="connsiteY63" fmla="*/ 374465 h 1146155"/>
              <a:gd name="connsiteX64" fmla="*/ 286530 w 1263351"/>
              <a:gd name="connsiteY64" fmla="*/ 257233 h 1146155"/>
              <a:gd name="connsiteX65" fmla="*/ 403761 w 1263351"/>
              <a:gd name="connsiteY65" fmla="*/ 257233 h 1146155"/>
              <a:gd name="connsiteX66" fmla="*/ 403761 w 1263351"/>
              <a:gd name="connsiteY66" fmla="*/ 374464 h 1146155"/>
              <a:gd name="connsiteX67" fmla="*/ 286530 w 1263351"/>
              <a:gd name="connsiteY67" fmla="*/ 374464 h 1146155"/>
              <a:gd name="connsiteX68" fmla="*/ 573060 w 1263351"/>
              <a:gd name="connsiteY68" fmla="*/ 257232 h 1146155"/>
              <a:gd name="connsiteX69" fmla="*/ 690291 w 1263351"/>
              <a:gd name="connsiteY69" fmla="*/ 257232 h 1146155"/>
              <a:gd name="connsiteX70" fmla="*/ 690291 w 1263351"/>
              <a:gd name="connsiteY70" fmla="*/ 374463 h 1146155"/>
              <a:gd name="connsiteX71" fmla="*/ 573060 w 1263351"/>
              <a:gd name="connsiteY71" fmla="*/ 374463 h 1146155"/>
              <a:gd name="connsiteX72" fmla="*/ 859590 w 1263351"/>
              <a:gd name="connsiteY72" fmla="*/ 257231 h 1146155"/>
              <a:gd name="connsiteX73" fmla="*/ 976821 w 1263351"/>
              <a:gd name="connsiteY73" fmla="*/ 257231 h 1146155"/>
              <a:gd name="connsiteX74" fmla="*/ 976821 w 1263351"/>
              <a:gd name="connsiteY74" fmla="*/ 374462 h 1146155"/>
              <a:gd name="connsiteX75" fmla="*/ 859590 w 1263351"/>
              <a:gd name="connsiteY75" fmla="*/ 374462 h 1146155"/>
              <a:gd name="connsiteX76" fmla="*/ 1146120 w 1263351"/>
              <a:gd name="connsiteY76" fmla="*/ 257230 h 1146155"/>
              <a:gd name="connsiteX77" fmla="*/ 1263351 w 1263351"/>
              <a:gd name="connsiteY77" fmla="*/ 257230 h 1146155"/>
              <a:gd name="connsiteX78" fmla="*/ 1263351 w 1263351"/>
              <a:gd name="connsiteY78" fmla="*/ 374461 h 1146155"/>
              <a:gd name="connsiteX79" fmla="*/ 1146120 w 1263351"/>
              <a:gd name="connsiteY79" fmla="*/ 374461 h 1146155"/>
              <a:gd name="connsiteX80" fmla="*/ 0 w 1263351"/>
              <a:gd name="connsiteY80" fmla="*/ 4 h 1146155"/>
              <a:gd name="connsiteX81" fmla="*/ 117231 w 1263351"/>
              <a:gd name="connsiteY81" fmla="*/ 4 h 1146155"/>
              <a:gd name="connsiteX82" fmla="*/ 117231 w 1263351"/>
              <a:gd name="connsiteY82" fmla="*/ 117235 h 1146155"/>
              <a:gd name="connsiteX83" fmla="*/ 0 w 1263351"/>
              <a:gd name="connsiteY83" fmla="*/ 117235 h 1146155"/>
              <a:gd name="connsiteX84" fmla="*/ 286530 w 1263351"/>
              <a:gd name="connsiteY84" fmla="*/ 3 h 1146155"/>
              <a:gd name="connsiteX85" fmla="*/ 403761 w 1263351"/>
              <a:gd name="connsiteY85" fmla="*/ 3 h 1146155"/>
              <a:gd name="connsiteX86" fmla="*/ 403761 w 1263351"/>
              <a:gd name="connsiteY86" fmla="*/ 117234 h 1146155"/>
              <a:gd name="connsiteX87" fmla="*/ 286530 w 1263351"/>
              <a:gd name="connsiteY87" fmla="*/ 117234 h 1146155"/>
              <a:gd name="connsiteX88" fmla="*/ 573060 w 1263351"/>
              <a:gd name="connsiteY88" fmla="*/ 2 h 1146155"/>
              <a:gd name="connsiteX89" fmla="*/ 690291 w 1263351"/>
              <a:gd name="connsiteY89" fmla="*/ 2 h 1146155"/>
              <a:gd name="connsiteX90" fmla="*/ 690291 w 1263351"/>
              <a:gd name="connsiteY90" fmla="*/ 117233 h 1146155"/>
              <a:gd name="connsiteX91" fmla="*/ 573060 w 1263351"/>
              <a:gd name="connsiteY91" fmla="*/ 117233 h 1146155"/>
              <a:gd name="connsiteX92" fmla="*/ 859590 w 1263351"/>
              <a:gd name="connsiteY92" fmla="*/ 1 h 1146155"/>
              <a:gd name="connsiteX93" fmla="*/ 976821 w 1263351"/>
              <a:gd name="connsiteY93" fmla="*/ 1 h 1146155"/>
              <a:gd name="connsiteX94" fmla="*/ 976821 w 1263351"/>
              <a:gd name="connsiteY94" fmla="*/ 117232 h 1146155"/>
              <a:gd name="connsiteX95" fmla="*/ 859590 w 1263351"/>
              <a:gd name="connsiteY95" fmla="*/ 117232 h 1146155"/>
              <a:gd name="connsiteX96" fmla="*/ 1146120 w 1263351"/>
              <a:gd name="connsiteY96" fmla="*/ 0 h 1146155"/>
              <a:gd name="connsiteX97" fmla="*/ 1263351 w 1263351"/>
              <a:gd name="connsiteY97" fmla="*/ 0 h 1146155"/>
              <a:gd name="connsiteX98" fmla="*/ 1263351 w 1263351"/>
              <a:gd name="connsiteY98" fmla="*/ 117231 h 1146155"/>
              <a:gd name="connsiteX99" fmla="*/ 1146120 w 1263351"/>
              <a:gd name="connsiteY99" fmla="*/ 117231 h 114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63351" h="1146155">
                <a:moveTo>
                  <a:pt x="0" y="1028924"/>
                </a:moveTo>
                <a:lnTo>
                  <a:pt x="117231" y="1028924"/>
                </a:lnTo>
                <a:lnTo>
                  <a:pt x="117231" y="1146155"/>
                </a:lnTo>
                <a:lnTo>
                  <a:pt x="0" y="1146155"/>
                </a:lnTo>
                <a:close/>
                <a:moveTo>
                  <a:pt x="286530" y="1028923"/>
                </a:moveTo>
                <a:lnTo>
                  <a:pt x="403761" y="1028923"/>
                </a:lnTo>
                <a:lnTo>
                  <a:pt x="403761" y="1146154"/>
                </a:lnTo>
                <a:lnTo>
                  <a:pt x="286530" y="1146154"/>
                </a:lnTo>
                <a:close/>
                <a:moveTo>
                  <a:pt x="573060" y="1028922"/>
                </a:moveTo>
                <a:lnTo>
                  <a:pt x="690291" y="1028922"/>
                </a:lnTo>
                <a:lnTo>
                  <a:pt x="690291" y="1146153"/>
                </a:lnTo>
                <a:lnTo>
                  <a:pt x="573060" y="1146153"/>
                </a:lnTo>
                <a:close/>
                <a:moveTo>
                  <a:pt x="859590" y="1028921"/>
                </a:moveTo>
                <a:lnTo>
                  <a:pt x="976821" y="1028921"/>
                </a:lnTo>
                <a:lnTo>
                  <a:pt x="976821" y="1146152"/>
                </a:lnTo>
                <a:lnTo>
                  <a:pt x="859590" y="1146152"/>
                </a:lnTo>
                <a:close/>
                <a:moveTo>
                  <a:pt x="1146120" y="1028920"/>
                </a:moveTo>
                <a:lnTo>
                  <a:pt x="1263351" y="1028920"/>
                </a:lnTo>
                <a:lnTo>
                  <a:pt x="1263351" y="1146151"/>
                </a:lnTo>
                <a:lnTo>
                  <a:pt x="1146120" y="1146151"/>
                </a:lnTo>
                <a:close/>
                <a:moveTo>
                  <a:pt x="0" y="771694"/>
                </a:moveTo>
                <a:lnTo>
                  <a:pt x="117231" y="771694"/>
                </a:lnTo>
                <a:lnTo>
                  <a:pt x="117231" y="888925"/>
                </a:lnTo>
                <a:lnTo>
                  <a:pt x="0" y="888925"/>
                </a:lnTo>
                <a:close/>
                <a:moveTo>
                  <a:pt x="286530" y="771693"/>
                </a:moveTo>
                <a:lnTo>
                  <a:pt x="403761" y="771693"/>
                </a:lnTo>
                <a:lnTo>
                  <a:pt x="403761" y="888924"/>
                </a:lnTo>
                <a:lnTo>
                  <a:pt x="286530" y="888924"/>
                </a:lnTo>
                <a:close/>
                <a:moveTo>
                  <a:pt x="573060" y="771692"/>
                </a:moveTo>
                <a:lnTo>
                  <a:pt x="690291" y="771692"/>
                </a:lnTo>
                <a:lnTo>
                  <a:pt x="690291" y="888923"/>
                </a:lnTo>
                <a:lnTo>
                  <a:pt x="573060" y="888923"/>
                </a:lnTo>
                <a:close/>
                <a:moveTo>
                  <a:pt x="859590" y="771691"/>
                </a:moveTo>
                <a:lnTo>
                  <a:pt x="976821" y="771691"/>
                </a:lnTo>
                <a:lnTo>
                  <a:pt x="976821" y="888922"/>
                </a:lnTo>
                <a:lnTo>
                  <a:pt x="859590" y="888922"/>
                </a:lnTo>
                <a:close/>
                <a:moveTo>
                  <a:pt x="1146120" y="771690"/>
                </a:moveTo>
                <a:lnTo>
                  <a:pt x="1263351" y="771690"/>
                </a:lnTo>
                <a:lnTo>
                  <a:pt x="1263351" y="888921"/>
                </a:lnTo>
                <a:lnTo>
                  <a:pt x="1146120" y="888921"/>
                </a:lnTo>
                <a:close/>
                <a:moveTo>
                  <a:pt x="0" y="514464"/>
                </a:moveTo>
                <a:lnTo>
                  <a:pt x="117231" y="514464"/>
                </a:lnTo>
                <a:lnTo>
                  <a:pt x="117231" y="631695"/>
                </a:lnTo>
                <a:lnTo>
                  <a:pt x="0" y="631695"/>
                </a:lnTo>
                <a:close/>
                <a:moveTo>
                  <a:pt x="286530" y="514463"/>
                </a:moveTo>
                <a:lnTo>
                  <a:pt x="403761" y="514463"/>
                </a:lnTo>
                <a:lnTo>
                  <a:pt x="403761" y="631694"/>
                </a:lnTo>
                <a:lnTo>
                  <a:pt x="286530" y="631694"/>
                </a:lnTo>
                <a:close/>
                <a:moveTo>
                  <a:pt x="573060" y="514462"/>
                </a:moveTo>
                <a:lnTo>
                  <a:pt x="690291" y="514462"/>
                </a:lnTo>
                <a:lnTo>
                  <a:pt x="690291" y="631693"/>
                </a:lnTo>
                <a:lnTo>
                  <a:pt x="573060" y="631693"/>
                </a:lnTo>
                <a:close/>
                <a:moveTo>
                  <a:pt x="859590" y="514461"/>
                </a:moveTo>
                <a:lnTo>
                  <a:pt x="976821" y="514461"/>
                </a:lnTo>
                <a:lnTo>
                  <a:pt x="976821" y="631692"/>
                </a:lnTo>
                <a:lnTo>
                  <a:pt x="859590" y="631692"/>
                </a:lnTo>
                <a:close/>
                <a:moveTo>
                  <a:pt x="1146120" y="514460"/>
                </a:moveTo>
                <a:lnTo>
                  <a:pt x="1263351" y="514460"/>
                </a:lnTo>
                <a:lnTo>
                  <a:pt x="1263351" y="631691"/>
                </a:lnTo>
                <a:lnTo>
                  <a:pt x="1146120" y="631691"/>
                </a:lnTo>
                <a:close/>
                <a:moveTo>
                  <a:pt x="0" y="257234"/>
                </a:moveTo>
                <a:lnTo>
                  <a:pt x="117231" y="257234"/>
                </a:lnTo>
                <a:lnTo>
                  <a:pt x="117231" y="374465"/>
                </a:lnTo>
                <a:lnTo>
                  <a:pt x="0" y="374465"/>
                </a:lnTo>
                <a:close/>
                <a:moveTo>
                  <a:pt x="286530" y="257233"/>
                </a:moveTo>
                <a:lnTo>
                  <a:pt x="403761" y="257233"/>
                </a:lnTo>
                <a:lnTo>
                  <a:pt x="403761" y="374464"/>
                </a:lnTo>
                <a:lnTo>
                  <a:pt x="286530" y="374464"/>
                </a:lnTo>
                <a:close/>
                <a:moveTo>
                  <a:pt x="573060" y="257232"/>
                </a:moveTo>
                <a:lnTo>
                  <a:pt x="690291" y="257232"/>
                </a:lnTo>
                <a:lnTo>
                  <a:pt x="690291" y="374463"/>
                </a:lnTo>
                <a:lnTo>
                  <a:pt x="573060" y="374463"/>
                </a:lnTo>
                <a:close/>
                <a:moveTo>
                  <a:pt x="859590" y="257231"/>
                </a:moveTo>
                <a:lnTo>
                  <a:pt x="976821" y="257231"/>
                </a:lnTo>
                <a:lnTo>
                  <a:pt x="976821" y="374462"/>
                </a:lnTo>
                <a:lnTo>
                  <a:pt x="859590" y="374462"/>
                </a:lnTo>
                <a:close/>
                <a:moveTo>
                  <a:pt x="1146120" y="257230"/>
                </a:moveTo>
                <a:lnTo>
                  <a:pt x="1263351" y="257230"/>
                </a:lnTo>
                <a:lnTo>
                  <a:pt x="1263351" y="374461"/>
                </a:lnTo>
                <a:lnTo>
                  <a:pt x="1146120" y="374461"/>
                </a:lnTo>
                <a:close/>
                <a:moveTo>
                  <a:pt x="0" y="4"/>
                </a:moveTo>
                <a:lnTo>
                  <a:pt x="117231" y="4"/>
                </a:lnTo>
                <a:lnTo>
                  <a:pt x="117231" y="117235"/>
                </a:lnTo>
                <a:lnTo>
                  <a:pt x="0" y="117235"/>
                </a:lnTo>
                <a:close/>
                <a:moveTo>
                  <a:pt x="286530" y="3"/>
                </a:moveTo>
                <a:lnTo>
                  <a:pt x="403761" y="3"/>
                </a:lnTo>
                <a:lnTo>
                  <a:pt x="403761" y="117234"/>
                </a:lnTo>
                <a:lnTo>
                  <a:pt x="286530" y="117234"/>
                </a:lnTo>
                <a:close/>
                <a:moveTo>
                  <a:pt x="573060" y="2"/>
                </a:moveTo>
                <a:lnTo>
                  <a:pt x="690291" y="2"/>
                </a:lnTo>
                <a:lnTo>
                  <a:pt x="690291" y="117233"/>
                </a:lnTo>
                <a:lnTo>
                  <a:pt x="573060" y="117233"/>
                </a:lnTo>
                <a:close/>
                <a:moveTo>
                  <a:pt x="859590" y="1"/>
                </a:moveTo>
                <a:lnTo>
                  <a:pt x="976821" y="1"/>
                </a:lnTo>
                <a:lnTo>
                  <a:pt x="976821" y="117232"/>
                </a:lnTo>
                <a:lnTo>
                  <a:pt x="859590" y="117232"/>
                </a:lnTo>
                <a:close/>
                <a:moveTo>
                  <a:pt x="1146120" y="0"/>
                </a:moveTo>
                <a:lnTo>
                  <a:pt x="1263351" y="0"/>
                </a:lnTo>
                <a:lnTo>
                  <a:pt x="1263351" y="117231"/>
                </a:lnTo>
                <a:lnTo>
                  <a:pt x="1146120" y="117231"/>
                </a:lnTo>
                <a:close/>
              </a:path>
            </a:pathLst>
          </a:cu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" y="5447221"/>
            <a:ext cx="12192000" cy="141077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00">
              <a:solidFill>
                <a:schemeClr val="tx1"/>
              </a:solidFill>
            </a:endParaRPr>
          </a:p>
        </p:txBody>
      </p:sp>
      <p:sp>
        <p:nvSpPr>
          <p:cNvPr id="261" name="Freeform 5">
            <a:extLst>
              <a:ext uri="{FF2B5EF4-FFF2-40B4-BE49-F238E27FC236}">
                <a16:creationId xmlns:a16="http://schemas.microsoft.com/office/drawing/2014/main" id="{7A26857C-9076-45A4-9C3E-CCD136D9C6D0}"/>
              </a:ext>
            </a:extLst>
          </p:cNvPr>
          <p:cNvSpPr>
            <a:spLocks/>
          </p:cNvSpPr>
          <p:nvPr/>
        </p:nvSpPr>
        <p:spPr bwMode="auto">
          <a:xfrm>
            <a:off x="6682259" y="3429001"/>
            <a:ext cx="1094748" cy="2027666"/>
          </a:xfrm>
          <a:custGeom>
            <a:avLst/>
            <a:gdLst>
              <a:gd name="T0" fmla="*/ 333 w 347"/>
              <a:gd name="T1" fmla="*/ 29 h 370"/>
              <a:gd name="T2" fmla="*/ 0 w 347"/>
              <a:gd name="T3" fmla="*/ 370 h 370"/>
              <a:gd name="T4" fmla="*/ 347 w 347"/>
              <a:gd name="T5" fmla="*/ 370 h 370"/>
              <a:gd name="T6" fmla="*/ 347 w 347"/>
              <a:gd name="T7" fmla="*/ 0 h 370"/>
              <a:gd name="T8" fmla="*/ 333 w 347"/>
              <a:gd name="T9" fmla="*/ 2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370">
                <a:moveTo>
                  <a:pt x="333" y="29"/>
                </a:moveTo>
                <a:cubicBezTo>
                  <a:pt x="242" y="286"/>
                  <a:pt x="0" y="370"/>
                  <a:pt x="0" y="370"/>
                </a:cubicBezTo>
                <a:cubicBezTo>
                  <a:pt x="347" y="370"/>
                  <a:pt x="347" y="370"/>
                  <a:pt x="347" y="370"/>
                </a:cubicBezTo>
                <a:cubicBezTo>
                  <a:pt x="347" y="0"/>
                  <a:pt x="347" y="0"/>
                  <a:pt x="347" y="0"/>
                </a:cubicBezTo>
                <a:cubicBezTo>
                  <a:pt x="345" y="0"/>
                  <a:pt x="339" y="13"/>
                  <a:pt x="333" y="29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2" name="Freeform 6">
            <a:extLst>
              <a:ext uri="{FF2B5EF4-FFF2-40B4-BE49-F238E27FC236}">
                <a16:creationId xmlns:a16="http://schemas.microsoft.com/office/drawing/2014/main" id="{D70C2A57-A1AA-4871-B5DF-BFE6F1E5A17C}"/>
              </a:ext>
            </a:extLst>
          </p:cNvPr>
          <p:cNvSpPr>
            <a:spLocks/>
          </p:cNvSpPr>
          <p:nvPr/>
        </p:nvSpPr>
        <p:spPr bwMode="auto">
          <a:xfrm>
            <a:off x="7777007" y="3429001"/>
            <a:ext cx="1093415" cy="2027666"/>
          </a:xfrm>
          <a:custGeom>
            <a:avLst/>
            <a:gdLst>
              <a:gd name="T0" fmla="*/ 15 w 347"/>
              <a:gd name="T1" fmla="*/ 29 h 370"/>
              <a:gd name="T2" fmla="*/ 0 w 347"/>
              <a:gd name="T3" fmla="*/ 0 h 370"/>
              <a:gd name="T4" fmla="*/ 0 w 347"/>
              <a:gd name="T5" fmla="*/ 370 h 370"/>
              <a:gd name="T6" fmla="*/ 347 w 347"/>
              <a:gd name="T7" fmla="*/ 370 h 370"/>
              <a:gd name="T8" fmla="*/ 15 w 347"/>
              <a:gd name="T9" fmla="*/ 2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370">
                <a:moveTo>
                  <a:pt x="15" y="29"/>
                </a:moveTo>
                <a:cubicBezTo>
                  <a:pt x="9" y="13"/>
                  <a:pt x="3" y="0"/>
                  <a:pt x="0" y="0"/>
                </a:cubicBezTo>
                <a:cubicBezTo>
                  <a:pt x="0" y="370"/>
                  <a:pt x="0" y="370"/>
                  <a:pt x="0" y="370"/>
                </a:cubicBezTo>
                <a:cubicBezTo>
                  <a:pt x="347" y="370"/>
                  <a:pt x="347" y="370"/>
                  <a:pt x="347" y="370"/>
                </a:cubicBezTo>
                <a:cubicBezTo>
                  <a:pt x="347" y="370"/>
                  <a:pt x="105" y="286"/>
                  <a:pt x="15" y="29"/>
                </a:cubicBez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3" name="Freeform 9">
            <a:extLst>
              <a:ext uri="{FF2B5EF4-FFF2-40B4-BE49-F238E27FC236}">
                <a16:creationId xmlns:a16="http://schemas.microsoft.com/office/drawing/2014/main" id="{2C33E31A-C4E7-4BFE-8AB2-481D4B50245E}"/>
              </a:ext>
            </a:extLst>
          </p:cNvPr>
          <p:cNvSpPr>
            <a:spLocks/>
          </p:cNvSpPr>
          <p:nvPr/>
        </p:nvSpPr>
        <p:spPr bwMode="auto">
          <a:xfrm>
            <a:off x="7789008" y="3025652"/>
            <a:ext cx="1094748" cy="2431013"/>
          </a:xfrm>
          <a:custGeom>
            <a:avLst/>
            <a:gdLst>
              <a:gd name="T0" fmla="*/ 333 w 347"/>
              <a:gd name="T1" fmla="*/ 75 h 971"/>
              <a:gd name="T2" fmla="*/ 0 w 347"/>
              <a:gd name="T3" fmla="*/ 971 h 971"/>
              <a:gd name="T4" fmla="*/ 347 w 347"/>
              <a:gd name="T5" fmla="*/ 971 h 971"/>
              <a:gd name="T6" fmla="*/ 347 w 347"/>
              <a:gd name="T7" fmla="*/ 0 h 971"/>
              <a:gd name="T8" fmla="*/ 333 w 347"/>
              <a:gd name="T9" fmla="*/ 75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971">
                <a:moveTo>
                  <a:pt x="333" y="75"/>
                </a:moveTo>
                <a:cubicBezTo>
                  <a:pt x="242" y="750"/>
                  <a:pt x="0" y="971"/>
                  <a:pt x="0" y="971"/>
                </a:cubicBezTo>
                <a:cubicBezTo>
                  <a:pt x="347" y="971"/>
                  <a:pt x="347" y="971"/>
                  <a:pt x="347" y="971"/>
                </a:cubicBezTo>
                <a:cubicBezTo>
                  <a:pt x="347" y="0"/>
                  <a:pt x="347" y="0"/>
                  <a:pt x="347" y="0"/>
                </a:cubicBezTo>
                <a:cubicBezTo>
                  <a:pt x="345" y="0"/>
                  <a:pt x="339" y="33"/>
                  <a:pt x="333" y="75"/>
                </a:cubicBez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4" name="Freeform 10">
            <a:extLst>
              <a:ext uri="{FF2B5EF4-FFF2-40B4-BE49-F238E27FC236}">
                <a16:creationId xmlns:a16="http://schemas.microsoft.com/office/drawing/2014/main" id="{F90ED710-9C11-468A-88EE-EAE0E90AD92C}"/>
              </a:ext>
            </a:extLst>
          </p:cNvPr>
          <p:cNvSpPr>
            <a:spLocks/>
          </p:cNvSpPr>
          <p:nvPr/>
        </p:nvSpPr>
        <p:spPr bwMode="auto">
          <a:xfrm>
            <a:off x="8883756" y="3025652"/>
            <a:ext cx="1093415" cy="2431013"/>
          </a:xfrm>
          <a:custGeom>
            <a:avLst/>
            <a:gdLst>
              <a:gd name="T0" fmla="*/ 15 w 347"/>
              <a:gd name="T1" fmla="*/ 75 h 971"/>
              <a:gd name="T2" fmla="*/ 0 w 347"/>
              <a:gd name="T3" fmla="*/ 0 h 971"/>
              <a:gd name="T4" fmla="*/ 0 w 347"/>
              <a:gd name="T5" fmla="*/ 971 h 971"/>
              <a:gd name="T6" fmla="*/ 347 w 347"/>
              <a:gd name="T7" fmla="*/ 971 h 971"/>
              <a:gd name="T8" fmla="*/ 15 w 347"/>
              <a:gd name="T9" fmla="*/ 75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971">
                <a:moveTo>
                  <a:pt x="15" y="75"/>
                </a:moveTo>
                <a:cubicBezTo>
                  <a:pt x="9" y="33"/>
                  <a:pt x="3" y="0"/>
                  <a:pt x="0" y="0"/>
                </a:cubicBezTo>
                <a:cubicBezTo>
                  <a:pt x="0" y="971"/>
                  <a:pt x="0" y="971"/>
                  <a:pt x="0" y="971"/>
                </a:cubicBezTo>
                <a:cubicBezTo>
                  <a:pt x="347" y="971"/>
                  <a:pt x="347" y="971"/>
                  <a:pt x="347" y="971"/>
                </a:cubicBezTo>
                <a:cubicBezTo>
                  <a:pt x="347" y="971"/>
                  <a:pt x="105" y="750"/>
                  <a:pt x="15" y="75"/>
                </a:cubicBezTo>
                <a:close/>
              </a:path>
            </a:pathLst>
          </a:cu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5" name="Freeform 11">
            <a:extLst>
              <a:ext uri="{FF2B5EF4-FFF2-40B4-BE49-F238E27FC236}">
                <a16:creationId xmlns:a16="http://schemas.microsoft.com/office/drawing/2014/main" id="{5CBCC2BC-E83C-4DCC-AC16-53209CE29AF0}"/>
              </a:ext>
            </a:extLst>
          </p:cNvPr>
          <p:cNvSpPr>
            <a:spLocks/>
          </p:cNvSpPr>
          <p:nvPr/>
        </p:nvSpPr>
        <p:spPr bwMode="auto">
          <a:xfrm>
            <a:off x="8899757" y="2505076"/>
            <a:ext cx="1093415" cy="2951590"/>
          </a:xfrm>
          <a:custGeom>
            <a:avLst/>
            <a:gdLst>
              <a:gd name="T0" fmla="*/ 333 w 347"/>
              <a:gd name="T1" fmla="*/ 40 h 522"/>
              <a:gd name="T2" fmla="*/ 0 w 347"/>
              <a:gd name="T3" fmla="*/ 522 h 522"/>
              <a:gd name="T4" fmla="*/ 347 w 347"/>
              <a:gd name="T5" fmla="*/ 522 h 522"/>
              <a:gd name="T6" fmla="*/ 347 w 347"/>
              <a:gd name="T7" fmla="*/ 0 h 522"/>
              <a:gd name="T8" fmla="*/ 333 w 347"/>
              <a:gd name="T9" fmla="*/ 4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522">
                <a:moveTo>
                  <a:pt x="333" y="40"/>
                </a:moveTo>
                <a:cubicBezTo>
                  <a:pt x="242" y="403"/>
                  <a:pt x="0" y="522"/>
                  <a:pt x="0" y="522"/>
                </a:cubicBezTo>
                <a:cubicBezTo>
                  <a:pt x="347" y="522"/>
                  <a:pt x="347" y="522"/>
                  <a:pt x="347" y="522"/>
                </a:cubicBezTo>
                <a:cubicBezTo>
                  <a:pt x="347" y="0"/>
                  <a:pt x="347" y="0"/>
                  <a:pt x="347" y="0"/>
                </a:cubicBezTo>
                <a:cubicBezTo>
                  <a:pt x="344" y="0"/>
                  <a:pt x="338" y="18"/>
                  <a:pt x="333" y="40"/>
                </a:cubicBez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6" name="Freeform 12">
            <a:extLst>
              <a:ext uri="{FF2B5EF4-FFF2-40B4-BE49-F238E27FC236}">
                <a16:creationId xmlns:a16="http://schemas.microsoft.com/office/drawing/2014/main" id="{64D4F15C-3F4E-4E1D-A378-6704CEC158DE}"/>
              </a:ext>
            </a:extLst>
          </p:cNvPr>
          <p:cNvSpPr>
            <a:spLocks/>
          </p:cNvSpPr>
          <p:nvPr/>
        </p:nvSpPr>
        <p:spPr bwMode="auto">
          <a:xfrm>
            <a:off x="9993172" y="2505076"/>
            <a:ext cx="1094748" cy="2951590"/>
          </a:xfrm>
          <a:custGeom>
            <a:avLst/>
            <a:gdLst>
              <a:gd name="T0" fmla="*/ 14 w 347"/>
              <a:gd name="T1" fmla="*/ 40 h 522"/>
              <a:gd name="T2" fmla="*/ 0 w 347"/>
              <a:gd name="T3" fmla="*/ 0 h 522"/>
              <a:gd name="T4" fmla="*/ 0 w 347"/>
              <a:gd name="T5" fmla="*/ 522 h 522"/>
              <a:gd name="T6" fmla="*/ 347 w 347"/>
              <a:gd name="T7" fmla="*/ 522 h 522"/>
              <a:gd name="T8" fmla="*/ 14 w 347"/>
              <a:gd name="T9" fmla="*/ 4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522">
                <a:moveTo>
                  <a:pt x="14" y="40"/>
                </a:moveTo>
                <a:cubicBezTo>
                  <a:pt x="9" y="18"/>
                  <a:pt x="3" y="0"/>
                  <a:pt x="0" y="0"/>
                </a:cubicBezTo>
                <a:cubicBezTo>
                  <a:pt x="0" y="522"/>
                  <a:pt x="0" y="522"/>
                  <a:pt x="0" y="522"/>
                </a:cubicBezTo>
                <a:cubicBezTo>
                  <a:pt x="347" y="522"/>
                  <a:pt x="347" y="522"/>
                  <a:pt x="347" y="522"/>
                </a:cubicBezTo>
                <a:cubicBezTo>
                  <a:pt x="347" y="522"/>
                  <a:pt x="105" y="403"/>
                  <a:pt x="14" y="40"/>
                </a:cubicBez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7" name="Freeform 13">
            <a:extLst>
              <a:ext uri="{FF2B5EF4-FFF2-40B4-BE49-F238E27FC236}">
                <a16:creationId xmlns:a16="http://schemas.microsoft.com/office/drawing/2014/main" id="{C50E9134-3015-4D2E-8FD9-9BB4D6DBFD3D}"/>
              </a:ext>
            </a:extLst>
          </p:cNvPr>
          <p:cNvSpPr>
            <a:spLocks/>
          </p:cNvSpPr>
          <p:nvPr/>
        </p:nvSpPr>
        <p:spPr bwMode="auto">
          <a:xfrm>
            <a:off x="11097251" y="1628775"/>
            <a:ext cx="1094748" cy="3827891"/>
          </a:xfrm>
          <a:custGeom>
            <a:avLst/>
            <a:gdLst>
              <a:gd name="T0" fmla="*/ 14 w 347"/>
              <a:gd name="T1" fmla="*/ 62 h 791"/>
              <a:gd name="T2" fmla="*/ 0 w 347"/>
              <a:gd name="T3" fmla="*/ 0 h 791"/>
              <a:gd name="T4" fmla="*/ 0 w 347"/>
              <a:gd name="T5" fmla="*/ 791 h 791"/>
              <a:gd name="T6" fmla="*/ 347 w 347"/>
              <a:gd name="T7" fmla="*/ 791 h 791"/>
              <a:gd name="T8" fmla="*/ 14 w 347"/>
              <a:gd name="T9" fmla="*/ 62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791">
                <a:moveTo>
                  <a:pt x="14" y="62"/>
                </a:moveTo>
                <a:cubicBezTo>
                  <a:pt x="8" y="28"/>
                  <a:pt x="2" y="0"/>
                  <a:pt x="0" y="0"/>
                </a:cubicBezTo>
                <a:cubicBezTo>
                  <a:pt x="0" y="791"/>
                  <a:pt x="0" y="791"/>
                  <a:pt x="0" y="791"/>
                </a:cubicBezTo>
                <a:cubicBezTo>
                  <a:pt x="347" y="791"/>
                  <a:pt x="347" y="791"/>
                  <a:pt x="347" y="791"/>
                </a:cubicBezTo>
                <a:cubicBezTo>
                  <a:pt x="347" y="791"/>
                  <a:pt x="104" y="611"/>
                  <a:pt x="14" y="62"/>
                </a:cubicBezTo>
                <a:close/>
              </a:path>
            </a:pathLst>
          </a:cu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8" name="Freeform 14">
            <a:extLst>
              <a:ext uri="{FF2B5EF4-FFF2-40B4-BE49-F238E27FC236}">
                <a16:creationId xmlns:a16="http://schemas.microsoft.com/office/drawing/2014/main" id="{2346B3AE-59F1-4BB1-AF16-D62E19DC8FE2}"/>
              </a:ext>
            </a:extLst>
          </p:cNvPr>
          <p:cNvSpPr>
            <a:spLocks/>
          </p:cNvSpPr>
          <p:nvPr/>
        </p:nvSpPr>
        <p:spPr bwMode="auto">
          <a:xfrm>
            <a:off x="9999836" y="1628775"/>
            <a:ext cx="1097415" cy="3827891"/>
          </a:xfrm>
          <a:custGeom>
            <a:avLst/>
            <a:gdLst>
              <a:gd name="T0" fmla="*/ 333 w 348"/>
              <a:gd name="T1" fmla="*/ 62 h 791"/>
              <a:gd name="T2" fmla="*/ 0 w 348"/>
              <a:gd name="T3" fmla="*/ 791 h 791"/>
              <a:gd name="T4" fmla="*/ 348 w 348"/>
              <a:gd name="T5" fmla="*/ 791 h 791"/>
              <a:gd name="T6" fmla="*/ 348 w 348"/>
              <a:gd name="T7" fmla="*/ 0 h 791"/>
              <a:gd name="T8" fmla="*/ 333 w 348"/>
              <a:gd name="T9" fmla="*/ 62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791">
                <a:moveTo>
                  <a:pt x="333" y="62"/>
                </a:moveTo>
                <a:cubicBezTo>
                  <a:pt x="242" y="611"/>
                  <a:pt x="0" y="791"/>
                  <a:pt x="0" y="791"/>
                </a:cubicBezTo>
                <a:cubicBezTo>
                  <a:pt x="348" y="791"/>
                  <a:pt x="348" y="791"/>
                  <a:pt x="348" y="791"/>
                </a:cubicBezTo>
                <a:cubicBezTo>
                  <a:pt x="348" y="0"/>
                  <a:pt x="348" y="0"/>
                  <a:pt x="348" y="0"/>
                </a:cubicBezTo>
                <a:cubicBezTo>
                  <a:pt x="345" y="0"/>
                  <a:pt x="339" y="28"/>
                  <a:pt x="333" y="62"/>
                </a:cubicBez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BD6F007-A841-44C4-84C4-8B62D035C48C}"/>
              </a:ext>
            </a:extLst>
          </p:cNvPr>
          <p:cNvSpPr txBox="1"/>
          <p:nvPr/>
        </p:nvSpPr>
        <p:spPr>
          <a:xfrm>
            <a:off x="7523936" y="2796534"/>
            <a:ext cx="49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>
                <a:solidFill>
                  <a:schemeClr val="accent2"/>
                </a:solidFill>
              </a:rPr>
              <a:t>3</a:t>
            </a:r>
            <a:r>
              <a:rPr lang="en-US" sz="1400" b="1" dirty="0">
                <a:solidFill>
                  <a:schemeClr val="accent2"/>
                </a:solidFill>
              </a:rPr>
              <a:t>7</a:t>
            </a:r>
            <a:r>
              <a:rPr lang="id-ID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320" name="Donut 151">
            <a:extLst>
              <a:ext uri="{FF2B5EF4-FFF2-40B4-BE49-F238E27FC236}">
                <a16:creationId xmlns:a16="http://schemas.microsoft.com/office/drawing/2014/main" id="{8436746D-31B6-45C6-991B-EE607EBDE605}"/>
              </a:ext>
            </a:extLst>
          </p:cNvPr>
          <p:cNvSpPr/>
          <p:nvPr/>
        </p:nvSpPr>
        <p:spPr>
          <a:xfrm>
            <a:off x="7670240" y="3151655"/>
            <a:ext cx="217828" cy="217828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>
              <a:solidFill>
                <a:schemeClr val="tx1"/>
              </a:solidFill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C203C7-8489-41A1-8C9B-8058716DD936}"/>
              </a:ext>
            </a:extLst>
          </p:cNvPr>
          <p:cNvSpPr txBox="1"/>
          <p:nvPr/>
        </p:nvSpPr>
        <p:spPr>
          <a:xfrm>
            <a:off x="8647354" y="2394930"/>
            <a:ext cx="49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46</a:t>
            </a:r>
            <a:r>
              <a:rPr lang="id-ID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324" name="Donut 147">
            <a:extLst>
              <a:ext uri="{FF2B5EF4-FFF2-40B4-BE49-F238E27FC236}">
                <a16:creationId xmlns:a16="http://schemas.microsoft.com/office/drawing/2014/main" id="{9F8CC981-4B90-4144-820F-4775078A2AB0}"/>
              </a:ext>
            </a:extLst>
          </p:cNvPr>
          <p:cNvSpPr/>
          <p:nvPr/>
        </p:nvSpPr>
        <p:spPr>
          <a:xfrm>
            <a:off x="8777315" y="2707427"/>
            <a:ext cx="217828" cy="217828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>
              <a:solidFill>
                <a:schemeClr val="tx1"/>
              </a:solidFill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E94F14D6-04D6-45C2-A0A6-5000319AB689}"/>
              </a:ext>
            </a:extLst>
          </p:cNvPr>
          <p:cNvSpPr txBox="1"/>
          <p:nvPr/>
        </p:nvSpPr>
        <p:spPr>
          <a:xfrm>
            <a:off x="10828153" y="1011025"/>
            <a:ext cx="49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79</a:t>
            </a:r>
            <a:r>
              <a:rPr lang="id-ID" sz="1400" b="1" dirty="0">
                <a:solidFill>
                  <a:schemeClr val="accent5"/>
                </a:solidFill>
              </a:rPr>
              <a:t>%</a:t>
            </a:r>
          </a:p>
        </p:txBody>
      </p:sp>
      <p:sp>
        <p:nvSpPr>
          <p:cNvPr id="326" name="Donut 145">
            <a:extLst>
              <a:ext uri="{FF2B5EF4-FFF2-40B4-BE49-F238E27FC236}">
                <a16:creationId xmlns:a16="http://schemas.microsoft.com/office/drawing/2014/main" id="{4ED987C1-C285-46BB-966D-6905EBCF1BA8}"/>
              </a:ext>
            </a:extLst>
          </p:cNvPr>
          <p:cNvSpPr/>
          <p:nvPr/>
        </p:nvSpPr>
        <p:spPr>
          <a:xfrm>
            <a:off x="10983554" y="1341970"/>
            <a:ext cx="217828" cy="217827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>
              <a:solidFill>
                <a:schemeClr val="tx1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456F4A2-3D35-4B95-888C-E189E26CBD60}"/>
              </a:ext>
            </a:extLst>
          </p:cNvPr>
          <p:cNvSpPr txBox="1"/>
          <p:nvPr/>
        </p:nvSpPr>
        <p:spPr>
          <a:xfrm>
            <a:off x="9749260" y="1888694"/>
            <a:ext cx="49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68</a:t>
            </a:r>
            <a:r>
              <a:rPr lang="id-ID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328" name="Donut 143">
            <a:extLst>
              <a:ext uri="{FF2B5EF4-FFF2-40B4-BE49-F238E27FC236}">
                <a16:creationId xmlns:a16="http://schemas.microsoft.com/office/drawing/2014/main" id="{CEBDFFB4-0AE7-43A4-A7E2-16CDC004DA73}"/>
              </a:ext>
            </a:extLst>
          </p:cNvPr>
          <p:cNvSpPr/>
          <p:nvPr/>
        </p:nvSpPr>
        <p:spPr>
          <a:xfrm>
            <a:off x="9893396" y="2191685"/>
            <a:ext cx="217828" cy="217828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>
              <a:solidFill>
                <a:schemeClr val="tx1"/>
              </a:solidFill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DF4F711-6B87-4734-AD9E-59D75D0C6162}"/>
              </a:ext>
            </a:extLst>
          </p:cNvPr>
          <p:cNvSpPr txBox="1"/>
          <p:nvPr/>
        </p:nvSpPr>
        <p:spPr>
          <a:xfrm>
            <a:off x="0" y="15923"/>
            <a:ext cx="12225376" cy="947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Franklin Gothic Medium" panose="020B0603020102020204" pitchFamily="34" charset="0"/>
              </a:rPr>
              <a:t>EXPLORATORY DATA ANALYSIS</a:t>
            </a:r>
            <a:endParaRPr lang="en-US" sz="5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7294CDE-E13F-4B16-9A0A-C0BEEA50D3B3}"/>
              </a:ext>
            </a:extLst>
          </p:cNvPr>
          <p:cNvSpPr txBox="1"/>
          <p:nvPr/>
        </p:nvSpPr>
        <p:spPr>
          <a:xfrm>
            <a:off x="1" y="1048308"/>
            <a:ext cx="62701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Dataset- Reddit Csv File</a:t>
            </a:r>
          </a:p>
          <a:p>
            <a:pPr marL="0" indent="0">
              <a:buNone/>
            </a:pPr>
            <a:endParaRPr lang="en-US" sz="20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This bar chart titled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"Class Distribution"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displays the distribution of sentiment classes: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Neutral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x-axis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represents the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Sentiment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categories, while the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y-axis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shows the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frequency count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class has the highest frequency, with around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1000 instances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, followed by the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class with approximately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200 instances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, and the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Neutral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class with the lowest count, close to </a:t>
            </a:r>
            <a:r>
              <a:rPr lang="en-US" sz="20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100 instances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  <a:endParaRPr lang="en-GB" sz="2000" b="1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7DDFCFC8-0F8F-48F2-A204-C75B038B7FAB}"/>
              </a:ext>
            </a:extLst>
          </p:cNvPr>
          <p:cNvSpPr/>
          <p:nvPr/>
        </p:nvSpPr>
        <p:spPr>
          <a:xfrm rot="2700000">
            <a:off x="109176" y="125100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8DE2307-02B8-4107-A5D4-92F419873D99}"/>
              </a:ext>
            </a:extLst>
          </p:cNvPr>
          <p:cNvSpPr/>
          <p:nvPr/>
        </p:nvSpPr>
        <p:spPr>
          <a:xfrm rot="2700000">
            <a:off x="687789" y="130327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93782516-9C9B-494D-AA69-E6751083C2BA}"/>
              </a:ext>
            </a:extLst>
          </p:cNvPr>
          <p:cNvSpPr/>
          <p:nvPr/>
        </p:nvSpPr>
        <p:spPr>
          <a:xfrm rot="2700000">
            <a:off x="506444" y="141945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28AB1-2E12-022D-FE0D-789D0039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963681"/>
            <a:ext cx="5955205" cy="58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2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C4668D-B870-48E7-B95D-33481DC25AB7}"/>
              </a:ext>
            </a:extLst>
          </p:cNvPr>
          <p:cNvSpPr/>
          <p:nvPr/>
        </p:nvSpPr>
        <p:spPr>
          <a:xfrm rot="2700000">
            <a:off x="731845" y="116770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08C1D-5EE9-40F6-9F0F-84E4549CF766}"/>
              </a:ext>
            </a:extLst>
          </p:cNvPr>
          <p:cNvSpPr/>
          <p:nvPr/>
        </p:nvSpPr>
        <p:spPr>
          <a:xfrm rot="2700000">
            <a:off x="419498" y="180885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DEA1AD-B8E0-4BF1-922C-946D2C3782B9}"/>
              </a:ext>
            </a:extLst>
          </p:cNvPr>
          <p:cNvSpPr/>
          <p:nvPr/>
        </p:nvSpPr>
        <p:spPr>
          <a:xfrm rot="3983131">
            <a:off x="1235387" y="208586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179B2-BAAD-492A-AD9C-3DDDBEF3C5A4}"/>
              </a:ext>
            </a:extLst>
          </p:cNvPr>
          <p:cNvSpPr txBox="1"/>
          <p:nvPr/>
        </p:nvSpPr>
        <p:spPr>
          <a:xfrm>
            <a:off x="1194267" y="0"/>
            <a:ext cx="99027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/>
              <a:t>FREQUENCY OF WORDS</a:t>
            </a:r>
          </a:p>
          <a:p>
            <a:pPr algn="ctr"/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BCF1A2-537F-3014-B347-48F93AA30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8" y="1207904"/>
            <a:ext cx="5244595" cy="4771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18065-9CDD-8106-5FC9-F9E87755F8D2}"/>
              </a:ext>
            </a:extLst>
          </p:cNvPr>
          <p:cNvSpPr txBox="1"/>
          <p:nvPr/>
        </p:nvSpPr>
        <p:spPr>
          <a:xfrm>
            <a:off x="6897757" y="1207904"/>
            <a:ext cx="37569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1)Positive Sentiment </a:t>
            </a:r>
            <a:r>
              <a:rPr lang="en-US" b="1" u="sng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wordload</a:t>
            </a:r>
            <a:endParaRPr lang="en-US" b="1" u="sng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1"/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Main Themes</a:t>
            </a:r>
            <a:r>
              <a:rPr lang="en-US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: Words like Amenia, Russia, people and united states dominate the word cloud, suggesting that these topics were mentioned positively</a:t>
            </a:r>
          </a:p>
          <a:p>
            <a:endParaRPr lang="en-US" sz="1800" dirty="0">
              <a:solidFill>
                <a:schemeClr val="bg1"/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r>
              <a:rPr lang="en-US" b="1" i="1" dirty="0">
                <a:effectLst/>
                <a:latin typeface="Franklin Gothic Book" panose="020B0503020102020204" pitchFamily="34" charset="0"/>
              </a:rPr>
              <a:t>Key Observations</a:t>
            </a:r>
            <a:r>
              <a:rPr lang="en-US" b="0" i="1" dirty="0">
                <a:effectLst/>
                <a:latin typeface="Franklin Gothic Book" panose="020B0503020102020204" pitchFamily="34" charset="0"/>
              </a:rPr>
              <a:t>:</a:t>
            </a:r>
            <a:r>
              <a:rPr lang="en-US" b="0" i="0" dirty="0">
                <a:effectLst/>
                <a:latin typeface="Franklin Gothic Book" panose="020B0503020102020204" pitchFamily="34" charset="0"/>
              </a:rPr>
              <a:t> Positive contributions by USAID or international efforts involving countries like Armenia and Russia. Positive sentiment reflects optimism around government initiatives or partnerships.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3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A5207-B721-7B10-4A1C-672E73A6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1" y="749983"/>
            <a:ext cx="5324352" cy="48684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AA565-D59F-67C1-D132-D427EE2F62F4}"/>
              </a:ext>
            </a:extLst>
          </p:cNvPr>
          <p:cNvSpPr txBox="1"/>
          <p:nvPr/>
        </p:nvSpPr>
        <p:spPr>
          <a:xfrm>
            <a:off x="238540" y="749983"/>
            <a:ext cx="5595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b="1" u="sng" dirty="0"/>
              <a:t>Negative Sentiment WordCloud</a:t>
            </a:r>
          </a:p>
          <a:p>
            <a:endParaRPr lang="en-US" dirty="0"/>
          </a:p>
          <a:p>
            <a:r>
              <a:rPr lang="en-US" b="1" dirty="0"/>
              <a:t>M</a:t>
            </a:r>
            <a:r>
              <a:rPr lang="en-US" b="1" i="1" dirty="0">
                <a:effectLst/>
                <a:latin typeface="system-ui"/>
              </a:rPr>
              <a:t>ain Themes</a:t>
            </a:r>
            <a:r>
              <a:rPr lang="en-US" b="0" i="1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Words like Ukraine, US, Russia, Trump, people, and war are prominent, indicating a focus on conflict, dissatisfaction, or controversy.</a:t>
            </a:r>
          </a:p>
          <a:p>
            <a:endParaRPr lang="en-US" dirty="0">
              <a:latin typeface="system-ui"/>
            </a:endParaRPr>
          </a:p>
          <a:p>
            <a:r>
              <a:rPr lang="en-US" b="1" i="1" dirty="0">
                <a:effectLst/>
                <a:latin typeface="system-ui"/>
              </a:rPr>
              <a:t>Key Observations</a:t>
            </a:r>
            <a:r>
              <a:rPr lang="en-US" b="0" i="1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Negative discussions center on USAID's involvement in contentious regions, war-related topics, and public criticism of specific policies. Terms like Trump and military suggest negative views on leadership decisions and USAID withdrawal.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8C05A-DDA5-A948-5E02-2B5B2465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55" y="939800"/>
            <a:ext cx="5330533" cy="4831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A62660-E183-E142-CCD5-3FF8E71B309F}"/>
              </a:ext>
            </a:extLst>
          </p:cNvPr>
          <p:cNvSpPr txBox="1"/>
          <p:nvPr/>
        </p:nvSpPr>
        <p:spPr>
          <a:xfrm>
            <a:off x="7195929" y="939800"/>
            <a:ext cx="4407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</a:t>
            </a:r>
            <a:r>
              <a:rPr lang="en-US" b="1" u="sng" dirty="0"/>
              <a:t>Neutral Sentiment WordCloud</a:t>
            </a:r>
          </a:p>
          <a:p>
            <a:endParaRPr lang="en-US" b="1" u="sng" dirty="0"/>
          </a:p>
          <a:p>
            <a:r>
              <a:rPr lang="en-US" b="1" i="1" dirty="0">
                <a:effectLst/>
                <a:latin typeface="system-ui"/>
              </a:rPr>
              <a:t>Main Themes</a:t>
            </a:r>
            <a:r>
              <a:rPr lang="en-US" b="0" i="1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Words like world, USAID, Africa, and Middle East appear frequently, suggesting that neutral discussions revolve around general information or broad topics.</a:t>
            </a:r>
          </a:p>
          <a:p>
            <a:endParaRPr lang="en-US" dirty="0">
              <a:latin typeface="system-ui"/>
            </a:endParaRPr>
          </a:p>
          <a:p>
            <a:r>
              <a:rPr lang="en-US" b="1" i="1" dirty="0">
                <a:effectLst/>
                <a:latin typeface="system-ui"/>
              </a:rPr>
              <a:t>Key Observations</a:t>
            </a:r>
            <a:r>
              <a:rPr lang="en-US" b="0" i="1" dirty="0">
                <a:effectLst/>
                <a:latin typeface="system-ui"/>
              </a:rPr>
              <a:t>:</a:t>
            </a:r>
            <a:r>
              <a:rPr lang="en-US" b="0" i="0" dirty="0">
                <a:effectLst/>
                <a:latin typeface="system-ui"/>
              </a:rPr>
              <a:t> Neutral sentiment represents factual reporting or balanced discussions about USAID’s role in various regions and sectors. Topics such as trade, digital, and energy hint at broader global or economic implications.</a:t>
            </a:r>
          </a:p>
          <a:p>
            <a:endParaRPr lang="en-US" b="0" i="0" dirty="0">
              <a:effectLst/>
              <a:latin typeface="system-ui"/>
            </a:endParaRPr>
          </a:p>
          <a:p>
            <a:endParaRPr lang="en-US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03782660"/>
      </p:ext>
    </p:extLst>
  </p:cSld>
  <p:clrMapOvr>
    <a:masterClrMapping/>
  </p:clrMapOvr>
</p:sld>
</file>

<file path=ppt/theme/theme1.xml><?xml version="1.0" encoding="utf-8"?>
<a:theme xmlns:a="http://schemas.openxmlformats.org/drawingml/2006/main" name="30183-creative-agency-1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0066"/>
      </a:accent1>
      <a:accent2>
        <a:srgbClr val="8A3FFC"/>
      </a:accent2>
      <a:accent3>
        <a:srgbClr val="FA4D56"/>
      </a:accent3>
      <a:accent4>
        <a:srgbClr val="F19A1B"/>
      </a:accent4>
      <a:accent5>
        <a:srgbClr val="08BDBA"/>
      </a:accent5>
      <a:accent6>
        <a:srgbClr val="0F62FE"/>
      </a:accent6>
      <a:hlink>
        <a:srgbClr val="24A148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951</Words>
  <Application>Microsoft Office PowerPoint</Application>
  <PresentationFormat>Widescreen</PresentationFormat>
  <Paragraphs>139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Franklin Gothic Book</vt:lpstr>
      <vt:lpstr>Franklin Gothic Medium</vt:lpstr>
      <vt:lpstr>Franklin Gothic Medium Cond</vt:lpstr>
      <vt:lpstr>Open Sans</vt:lpstr>
      <vt:lpstr>Open Sans SemiBold</vt:lpstr>
      <vt:lpstr>system-ui</vt:lpstr>
      <vt:lpstr>Times New Roman</vt:lpstr>
      <vt:lpstr>30183-creative-agency-1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Dorothy Otieno</cp:lastModifiedBy>
  <cp:revision>30</cp:revision>
  <dcterms:created xsi:type="dcterms:W3CDTF">2021-02-27T13:36:01Z</dcterms:created>
  <dcterms:modified xsi:type="dcterms:W3CDTF">2025-02-26T20:29:59Z</dcterms:modified>
</cp:coreProperties>
</file>