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5" r:id="rId5"/>
    <p:sldId id="274" r:id="rId6"/>
    <p:sldId id="276" r:id="rId7"/>
    <p:sldId id="264" r:id="rId8"/>
    <p:sldId id="287" r:id="rId9"/>
    <p:sldId id="288" r:id="rId10"/>
    <p:sldId id="262" r:id="rId11"/>
    <p:sldId id="263" r:id="rId12"/>
    <p:sldId id="259" r:id="rId13"/>
    <p:sldId id="265" r:id="rId14"/>
    <p:sldId id="277" r:id="rId15"/>
    <p:sldId id="278" r:id="rId16"/>
    <p:sldId id="268" r:id="rId17"/>
    <p:sldId id="279" r:id="rId18"/>
    <p:sldId id="280" r:id="rId19"/>
    <p:sldId id="269" r:id="rId20"/>
    <p:sldId id="281" r:id="rId21"/>
    <p:sldId id="282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4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3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DEC3-DA77-A24D-B4E2-6096EA9BFD2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3738-12A1-C846-96E7-7FA9986B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santander-product-recommendation/data" TargetMode="External"/><Relationship Id="rId3" Type="http://schemas.openxmlformats.org/officeDocument/2006/relationships/hyperlink" Target="http://www.michelecoscia.com/?page_id=37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254" y="335285"/>
            <a:ext cx="9144000" cy="949505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Consumer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P</a:t>
            </a:r>
            <a:r>
              <a:rPr lang="en-US" altLang="zh-CN" sz="4400" dirty="0" smtClean="0"/>
              <a:t>urchase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P</a:t>
            </a:r>
            <a:r>
              <a:rPr lang="en-US" altLang="zh-CN" sz="4400" dirty="0" smtClean="0"/>
              <a:t>rediction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360" y="1458409"/>
            <a:ext cx="10411427" cy="4919241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Problem statement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Datasets collected and merge process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Analytics process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Results</a:t>
            </a:r>
            <a:endParaRPr lang="en-US" dirty="0" smtClean="0"/>
          </a:p>
          <a:p>
            <a:pPr lvl="1" algn="l"/>
            <a:r>
              <a:rPr lang="en-US" dirty="0" smtClean="0"/>
              <a:t>- Histogram for general predication result</a:t>
            </a:r>
          </a:p>
          <a:p>
            <a:pPr lvl="1" algn="l"/>
            <a:r>
              <a:rPr lang="en-US" dirty="0" smtClean="0"/>
              <a:t>- Feature importance index &amp; plot using random forest</a:t>
            </a:r>
          </a:p>
          <a:p>
            <a:pPr lvl="1" algn="l"/>
            <a:r>
              <a:rPr lang="en-US" dirty="0" smtClean="0"/>
              <a:t>- </a:t>
            </a:r>
            <a:r>
              <a:rPr lang="en-US" dirty="0" smtClean="0"/>
              <a:t>Focus on five features and compare the line charts for low, middle and high probabilities</a:t>
            </a:r>
          </a:p>
          <a:p>
            <a:pPr lvl="1" algn="l"/>
            <a:r>
              <a:rPr lang="en-US" dirty="0" smtClean="0"/>
              <a:t>- Show the bar charts of five features to see the distributions</a:t>
            </a:r>
          </a:p>
          <a:p>
            <a:pPr algn="l"/>
            <a:r>
              <a:rPr lang="en-US" dirty="0" smtClean="0"/>
              <a:t>5. </a:t>
            </a: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8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78581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Impact of Education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2" y="593312"/>
            <a:ext cx="9209301" cy="5752339"/>
          </a:xfrm>
        </p:spPr>
      </p:pic>
    </p:spTree>
    <p:extLst>
      <p:ext uri="{BB962C8B-B14F-4D97-AF65-F5344CB8AC3E}">
        <p14:creationId xmlns:p14="http://schemas.microsoft.com/office/powerpoint/2010/main" val="48710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8" y="1085851"/>
            <a:ext cx="10920820" cy="5105400"/>
          </a:xfrm>
        </p:spPr>
      </p:pic>
      <p:sp>
        <p:nvSpPr>
          <p:cNvPr id="7" name="TextBox 6"/>
          <p:cNvSpPr txBox="1"/>
          <p:nvPr/>
        </p:nvSpPr>
        <p:spPr>
          <a:xfrm>
            <a:off x="3757613" y="185738"/>
            <a:ext cx="530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Impact of Facebook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382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16" y="128587"/>
            <a:ext cx="10515600" cy="5429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Impact of price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7" y="671512"/>
            <a:ext cx="11092678" cy="5814965"/>
          </a:xfrm>
        </p:spPr>
      </p:pic>
    </p:spTree>
    <p:extLst>
      <p:ext uri="{BB962C8B-B14F-4D97-AF65-F5344CB8AC3E}">
        <p14:creationId xmlns:p14="http://schemas.microsoft.com/office/powerpoint/2010/main" val="89468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Education Comparison For low Probability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18" y="1447800"/>
            <a:ext cx="7342744" cy="4509426"/>
          </a:xfrm>
        </p:spPr>
      </p:pic>
    </p:spTree>
    <p:extLst>
      <p:ext uri="{BB962C8B-B14F-4D97-AF65-F5344CB8AC3E}">
        <p14:creationId xmlns:p14="http://schemas.microsoft.com/office/powerpoint/2010/main" val="106857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Education Comparison </a:t>
            </a:r>
            <a:r>
              <a:rPr lang="en-US" sz="3600" dirty="0" smtClean="0"/>
              <a:t>Form Middle Probability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1690688"/>
            <a:ext cx="9772650" cy="45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5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Education Comparison </a:t>
            </a:r>
            <a:r>
              <a:rPr lang="en-US" sz="3600" dirty="0" smtClean="0"/>
              <a:t>For High Probability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06" y="1314450"/>
            <a:ext cx="9043987" cy="524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Facebook Comparison For Low Probability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96" y="1371600"/>
            <a:ext cx="7963192" cy="4598003"/>
          </a:xfrm>
        </p:spPr>
      </p:pic>
    </p:spTree>
    <p:extLst>
      <p:ext uri="{BB962C8B-B14F-4D97-AF65-F5344CB8AC3E}">
        <p14:creationId xmlns:p14="http://schemas.microsoft.com/office/powerpoint/2010/main" val="111784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Facebook Comparison For </a:t>
            </a:r>
            <a:r>
              <a:rPr lang="en-US" sz="3600" dirty="0" smtClean="0"/>
              <a:t>Middle Probability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49" y="1574879"/>
            <a:ext cx="7386639" cy="512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Facebook Comparison For </a:t>
            </a:r>
            <a:r>
              <a:rPr lang="en-US" sz="3600" dirty="0" smtClean="0"/>
              <a:t>High Probability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44" y="1825625"/>
            <a:ext cx="78143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Price Comparison For Low Probability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6" y="1376759"/>
            <a:ext cx="7465852" cy="4926433"/>
          </a:xfrm>
        </p:spPr>
      </p:pic>
    </p:spTree>
    <p:extLst>
      <p:ext uri="{BB962C8B-B14F-4D97-AF65-F5344CB8AC3E}">
        <p14:creationId xmlns:p14="http://schemas.microsoft.com/office/powerpoint/2010/main" val="145911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Problem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 customer level, what is the probability of making a sale? </a:t>
            </a:r>
          </a:p>
          <a:p>
            <a:r>
              <a:rPr lang="en-US" dirty="0" smtClean="0"/>
              <a:t>Which features are most likely to affect their decisions?</a:t>
            </a:r>
          </a:p>
          <a:p>
            <a:r>
              <a:rPr lang="en-US" dirty="0"/>
              <a:t>Distribution pattern of customer counts over percentile values of a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Is it a classification or regression problem?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Comparison For </a:t>
            </a:r>
            <a:r>
              <a:rPr lang="en-US" dirty="0" smtClean="0"/>
              <a:t>Middle Probability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36" y="1427162"/>
            <a:ext cx="7446963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Price Comparison For </a:t>
            </a:r>
            <a:r>
              <a:rPr lang="en-US" sz="3600" dirty="0" smtClean="0"/>
              <a:t>High Probability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8" y="1420019"/>
            <a:ext cx="8115299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9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for customer engagement, propensity to buy solver using neutral (non Trove-customer) data </a:t>
            </a:r>
          </a:p>
          <a:p>
            <a:r>
              <a:rPr lang="en-US" dirty="0" smtClean="0"/>
              <a:t>Rich dataset now available for other use cases, questions OR to improve on the current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4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02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Datasets </a:t>
            </a:r>
            <a:r>
              <a:rPr lang="en-US" sz="3600" dirty="0" smtClean="0"/>
              <a:t>Collection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54" y="1585732"/>
            <a:ext cx="10515600" cy="60651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collection:</a:t>
            </a:r>
          </a:p>
          <a:p>
            <a:pPr lvl="1"/>
            <a:r>
              <a:rPr lang="en-US" dirty="0" smtClean="0">
                <a:hlinkClick r:id="rId2"/>
              </a:rPr>
              <a:t>Kaggle dataset</a:t>
            </a:r>
            <a:r>
              <a:rPr lang="en-US" dirty="0" smtClean="0"/>
              <a:t>: provides the training set and test set of about 40K customers (this is not from Trove customer’s data so can be </a:t>
            </a:r>
            <a:r>
              <a:rPr lang="en-US" dirty="0" err="1" smtClean="0"/>
              <a:t>demo’ed</a:t>
            </a:r>
            <a:r>
              <a:rPr lang="en-US" dirty="0" smtClean="0"/>
              <a:t> easily)</a:t>
            </a:r>
          </a:p>
          <a:p>
            <a:pPr lvl="1"/>
            <a:r>
              <a:rPr lang="en-US" dirty="0">
                <a:hlinkClick r:id="rId3"/>
              </a:rPr>
              <a:t>michelecoscia dataset</a:t>
            </a:r>
            <a:r>
              <a:rPr lang="en-US" dirty="0" smtClean="0"/>
              <a:t>: provides product price</a:t>
            </a:r>
          </a:p>
          <a:p>
            <a:pPr lvl="1"/>
            <a:r>
              <a:rPr lang="en-US" dirty="0" smtClean="0"/>
              <a:t>Trove dataset: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rovides features </a:t>
            </a:r>
            <a:r>
              <a:rPr lang="en-US" dirty="0"/>
              <a:t>from dataset ‘</a:t>
            </a:r>
            <a:r>
              <a:rPr lang="en-US" dirty="0" err="1" smtClean="0"/>
              <a:t>consumer_data_mv</a:t>
            </a:r>
            <a:r>
              <a:rPr lang="en-US" dirty="0" smtClean="0"/>
              <a:t>’ 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Provide consumer </a:t>
            </a:r>
            <a:r>
              <a:rPr lang="en-US" dirty="0" err="1" smtClean="0"/>
              <a:t>udc_id</a:t>
            </a:r>
            <a:r>
              <a:rPr lang="en-US" dirty="0" smtClean="0"/>
              <a:t> and </a:t>
            </a:r>
            <a:r>
              <a:rPr lang="en-US" dirty="0"/>
              <a:t>consumer </a:t>
            </a:r>
            <a:r>
              <a:rPr lang="en-US" dirty="0" smtClean="0"/>
              <a:t>name, from </a:t>
            </a:r>
            <a:r>
              <a:rPr lang="en-US" dirty="0"/>
              <a:t>dataset </a:t>
            </a:r>
            <a:r>
              <a:rPr lang="en-US" dirty="0" smtClean="0"/>
              <a:t>‘consumer’ 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92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Extract </a:t>
            </a:r>
            <a:r>
              <a:rPr lang="en-US" dirty="0"/>
              <a:t>price columns from </a:t>
            </a:r>
            <a:r>
              <a:rPr lang="en-US" dirty="0" smtClean="0"/>
              <a:t>&lt;</a:t>
            </a:r>
            <a:r>
              <a:rPr lang="en-US" dirty="0" err="1" smtClean="0"/>
              <a:t>michele</a:t>
            </a:r>
            <a:r>
              <a:rPr lang="en-US" dirty="0" smtClean="0"/>
              <a:t>&gt; </a:t>
            </a:r>
            <a:r>
              <a:rPr lang="en-US" dirty="0"/>
              <a:t>dataset </a:t>
            </a:r>
            <a:r>
              <a:rPr lang="en-US" dirty="0" smtClean="0"/>
              <a:t>and randomly append </a:t>
            </a:r>
            <a:r>
              <a:rPr lang="en-US" dirty="0"/>
              <a:t>to </a:t>
            </a:r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Merged “quantity” value randomly to create the </a:t>
            </a:r>
            <a:r>
              <a:rPr lang="en-US" dirty="0" err="1" smtClean="0"/>
              <a:t>PurchaseDataset</a:t>
            </a:r>
            <a:endParaRPr lang="en-US" dirty="0" smtClean="0"/>
          </a:p>
          <a:p>
            <a:r>
              <a:rPr lang="en-US" dirty="0" smtClean="0"/>
              <a:t>Extracted </a:t>
            </a:r>
            <a:r>
              <a:rPr lang="en-US" dirty="0" err="1" smtClean="0"/>
              <a:t>consumer.udc_id</a:t>
            </a:r>
            <a:r>
              <a:rPr lang="en-US" dirty="0" smtClean="0"/>
              <a:t> from Trove and merged into the </a:t>
            </a:r>
            <a:r>
              <a:rPr lang="en-US" dirty="0" err="1" smtClean="0"/>
              <a:t>PurchaseDataset</a:t>
            </a:r>
            <a:endParaRPr lang="en-US" dirty="0"/>
          </a:p>
          <a:p>
            <a:r>
              <a:rPr lang="en-US" dirty="0" err="1" smtClean="0"/>
              <a:t>Scan’ed</a:t>
            </a:r>
            <a:r>
              <a:rPr lang="en-US" dirty="0" smtClean="0"/>
              <a:t> the resultant dataset csv from this dataset into Trove platform</a:t>
            </a:r>
          </a:p>
          <a:p>
            <a:r>
              <a:rPr lang="en-US" dirty="0" smtClean="0"/>
              <a:t>Created a new </a:t>
            </a:r>
            <a:r>
              <a:rPr lang="en-US" dirty="0" err="1" smtClean="0"/>
              <a:t>PurchaseDataset</a:t>
            </a:r>
            <a:r>
              <a:rPr lang="en-US" dirty="0" smtClean="0"/>
              <a:t> as a merge of </a:t>
            </a:r>
            <a:r>
              <a:rPr lang="en-US" dirty="0" err="1" smtClean="0"/>
              <a:t>PurchaseDataset</a:t>
            </a:r>
            <a:r>
              <a:rPr lang="en-US" dirty="0" smtClean="0"/>
              <a:t> and Trove demographics dataset using </a:t>
            </a:r>
            <a:r>
              <a:rPr lang="en-US" dirty="0" err="1" smtClean="0"/>
              <a:t>consumer.udc_id</a:t>
            </a:r>
            <a:r>
              <a:rPr lang="en-US" dirty="0" smtClean="0"/>
              <a:t> as key</a:t>
            </a:r>
            <a:endParaRPr lang="en-US" dirty="0"/>
          </a:p>
          <a:p>
            <a:r>
              <a:rPr lang="en-US" dirty="0" smtClean="0"/>
              <a:t>This resulted in </a:t>
            </a:r>
            <a:r>
              <a:rPr lang="en-US" dirty="0"/>
              <a:t>37525 rows </a:t>
            </a:r>
            <a:r>
              <a:rPr lang="en-US" dirty="0" smtClean="0"/>
              <a:t>rows to be used for both </a:t>
            </a:r>
            <a:r>
              <a:rPr lang="en-US" dirty="0"/>
              <a:t>training and test </a:t>
            </a:r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3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424"/>
          </a:xfrm>
        </p:spPr>
        <p:txBody>
          <a:bodyPr>
            <a:normAutofit fontScale="90000"/>
          </a:bodyPr>
          <a:lstStyle/>
          <a:p>
            <a:pPr marL="457200" indent="-457200" algn="ctr"/>
            <a:r>
              <a:rPr lang="en-US" sz="3600" dirty="0"/>
              <a:t>Analytics </a:t>
            </a:r>
            <a:r>
              <a:rPr lang="en-US" sz="3600" dirty="0" smtClean="0"/>
              <a:t>Process- Classification Method Comparison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7550"/>
            <a:ext cx="10515600" cy="52394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Multivariate logistic model VS decision tree VS random forest (use binary predictor in common):</a:t>
            </a:r>
          </a:p>
          <a:p>
            <a:pPr lvl="1"/>
            <a:r>
              <a:rPr lang="en-US" dirty="0" smtClean="0"/>
              <a:t>Reason for NOT using logistic regression: </a:t>
            </a:r>
            <a:r>
              <a:rPr lang="en-US" dirty="0"/>
              <a:t>cannot predict continuous </a:t>
            </a:r>
            <a:r>
              <a:rPr lang="en-US" dirty="0" smtClean="0"/>
              <a:t>outcomes and over-fit the model</a:t>
            </a:r>
            <a:endParaRPr lang="en-US" dirty="0"/>
          </a:p>
          <a:p>
            <a:pPr lvl="1"/>
            <a:r>
              <a:rPr lang="en-US" dirty="0" smtClean="0"/>
              <a:t>Reason for NOT using decision tree: High </a:t>
            </a:r>
            <a:r>
              <a:rPr lang="en-US" dirty="0"/>
              <a:t>variance and </a:t>
            </a:r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Random forest: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generates </a:t>
            </a:r>
            <a:r>
              <a:rPr lang="en-US" dirty="0"/>
              <a:t>a large number of individual decision trees from subsets of the </a:t>
            </a:r>
            <a:r>
              <a:rPr lang="en-US" dirty="0" smtClean="0"/>
              <a:t>data, which means </a:t>
            </a:r>
            <a:r>
              <a:rPr lang="en-US" dirty="0"/>
              <a:t>prediction is made on the average of an ensemble of trees rather than of a single </a:t>
            </a:r>
            <a:r>
              <a:rPr lang="en-US" dirty="0" smtClean="0"/>
              <a:t>tree. </a:t>
            </a:r>
            <a:r>
              <a:rPr lang="en-US" dirty="0"/>
              <a:t>At each split of each tree, a variable contributed to the importance of the impurity </a:t>
            </a:r>
            <a:r>
              <a:rPr lang="en-US" dirty="0" smtClean="0"/>
              <a:t>measure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Variable-importance function only works for random forest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Reduction in </a:t>
            </a:r>
            <a:r>
              <a:rPr lang="en-US" dirty="0" smtClean="0"/>
              <a:t>overfitting and</a:t>
            </a:r>
            <a:r>
              <a:rPr lang="en-US" dirty="0"/>
              <a:t> </a:t>
            </a:r>
            <a:r>
              <a:rPr lang="en-US" dirty="0" smtClean="0"/>
              <a:t>less variance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accurate than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3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8662"/>
          </a:xfrm>
        </p:spPr>
        <p:txBody>
          <a:bodyPr>
            <a:normAutofit/>
          </a:bodyPr>
          <a:lstStyle/>
          <a:p>
            <a:r>
              <a:rPr lang="en-US" sz="3600" dirty="0"/>
              <a:t>Analytics Process-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8663"/>
            <a:ext cx="10515600" cy="5448299"/>
          </a:xfrm>
        </p:spPr>
        <p:txBody>
          <a:bodyPr>
            <a:normAutofit/>
          </a:bodyPr>
          <a:lstStyle/>
          <a:p>
            <a:r>
              <a:rPr lang="en-US" dirty="0" smtClean="0"/>
              <a:t>Clean up useless features and ‘NA’ rows</a:t>
            </a:r>
          </a:p>
          <a:p>
            <a:r>
              <a:rPr lang="en-US" dirty="0" smtClean="0"/>
              <a:t>Apply random forest library and function to training dataset for obtaining variable-importance plot and prediction of test dataset</a:t>
            </a:r>
          </a:p>
          <a:p>
            <a:r>
              <a:rPr lang="en-US" dirty="0" smtClean="0"/>
              <a:t>Classify the probability range in low, middle and high from prediction result in test dataset</a:t>
            </a:r>
          </a:p>
          <a:p>
            <a:r>
              <a:rPr lang="en-US" dirty="0" smtClean="0"/>
              <a:t>Line chart for each feature: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data frame to combine all level of probability </a:t>
            </a:r>
            <a:r>
              <a:rPr lang="en-US" dirty="0" err="1" smtClean="0"/>
              <a:t>df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three level probability, plot lines in one line chart</a:t>
            </a:r>
          </a:p>
          <a:p>
            <a:r>
              <a:rPr lang="en-US" dirty="0" err="1" smtClean="0"/>
              <a:t>Barplot</a:t>
            </a:r>
            <a:r>
              <a:rPr lang="en-US" dirty="0" smtClean="0"/>
              <a:t> for </a:t>
            </a:r>
            <a:r>
              <a:rPr lang="en-US" dirty="0"/>
              <a:t>each </a:t>
            </a:r>
            <a:r>
              <a:rPr lang="en-US" dirty="0" smtClean="0"/>
              <a:t>feature: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data frame </a:t>
            </a:r>
            <a:r>
              <a:rPr lang="en-US" dirty="0"/>
              <a:t>for each level of </a:t>
            </a:r>
            <a:r>
              <a:rPr lang="en-US" dirty="0" smtClean="0"/>
              <a:t>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the count for each </a:t>
            </a:r>
            <a:r>
              <a:rPr lang="en-US" dirty="0" smtClean="0"/>
              <a:t>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three bar plots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9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196"/>
            <a:ext cx="10515600" cy="1018572"/>
          </a:xfrm>
        </p:spPr>
        <p:txBody>
          <a:bodyPr/>
          <a:lstStyle/>
          <a:p>
            <a:pPr algn="ctr"/>
            <a:r>
              <a:rPr lang="en-US" sz="4000" dirty="0" smtClean="0"/>
              <a:t>Prediction Scale For All Consumers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(scale=prediction probability*10)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4" y="1203768"/>
            <a:ext cx="10358376" cy="4973195"/>
          </a:xfr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6" name="Oval Callout 5"/>
          <p:cNvSpPr/>
          <p:nvPr/>
        </p:nvSpPr>
        <p:spPr>
          <a:xfrm>
            <a:off x="2911757" y="2418421"/>
            <a:ext cx="2060294" cy="128479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28988" y="2599151"/>
            <a:ext cx="164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consumers lie in high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3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2913"/>
            <a:ext cx="10515600" cy="5734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800" dirty="0" smtClean="0"/>
          </a:p>
          <a:p>
            <a:pPr marL="0" indent="0">
              <a:buNone/>
            </a:pPr>
            <a:endParaRPr lang="en-US" altLang="zh-CN" sz="4800" dirty="0"/>
          </a:p>
          <a:p>
            <a:pPr marL="0" indent="0" algn="ctr">
              <a:buNone/>
            </a:pPr>
            <a:r>
              <a:rPr lang="en-US" altLang="zh-CN" sz="4800" dirty="0" smtClean="0"/>
              <a:t>Two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feature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-</a:t>
            </a:r>
            <a:r>
              <a:rPr lang="zh-CN" altLang="en-US" sz="4800" dirty="0" smtClean="0"/>
              <a:t>  </a:t>
            </a:r>
            <a:r>
              <a:rPr lang="en-US" altLang="zh-CN" sz="4800" dirty="0"/>
              <a:t>s</a:t>
            </a:r>
            <a:r>
              <a:rPr lang="en-US" altLang="zh-CN" sz="4800" dirty="0" smtClean="0"/>
              <a:t>ocial</a:t>
            </a:r>
            <a:r>
              <a:rPr lang="zh-CN" altLang="en-US" sz="4800" dirty="0" smtClean="0"/>
              <a:t> </a:t>
            </a:r>
            <a:r>
              <a:rPr lang="en-US" altLang="zh-CN" sz="4800" dirty="0"/>
              <a:t>m</a:t>
            </a:r>
            <a:r>
              <a:rPr lang="en-US" altLang="zh-CN" sz="4800" dirty="0" smtClean="0"/>
              <a:t>edia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and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income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are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covered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by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UI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841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 smtClean="0"/>
              <a:t>Other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features,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including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education,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price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Facebook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usage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covered</a:t>
            </a:r>
            <a:r>
              <a:rPr lang="zh-CN" altLang="en-US" sz="4400" dirty="0" smtClean="0"/>
              <a:t> </a:t>
            </a:r>
            <a:r>
              <a:rPr lang="en-US" altLang="zh-CN" sz="4400" smtClean="0"/>
              <a:t>here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894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18902</TotalTime>
  <Words>583</Words>
  <Application>Microsoft Macintosh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DengXian</vt:lpstr>
      <vt:lpstr>DengXian Light</vt:lpstr>
      <vt:lpstr>Arial</vt:lpstr>
      <vt:lpstr>Office Theme</vt:lpstr>
      <vt:lpstr>Consumer Purchase Prediction</vt:lpstr>
      <vt:lpstr>Problem Statement</vt:lpstr>
      <vt:lpstr>Datasets Collection</vt:lpstr>
      <vt:lpstr>Data handling</vt:lpstr>
      <vt:lpstr>Analytics Process- Classification Method Comparison</vt:lpstr>
      <vt:lpstr>Analytics Process-</vt:lpstr>
      <vt:lpstr>Prediction Scale For All Consumers (scale=prediction probability*10)</vt:lpstr>
      <vt:lpstr>PowerPoint Presentation</vt:lpstr>
      <vt:lpstr>PowerPoint Presentation</vt:lpstr>
      <vt:lpstr>Impact of Education</vt:lpstr>
      <vt:lpstr>PowerPoint Presentation</vt:lpstr>
      <vt:lpstr>Impact of price</vt:lpstr>
      <vt:lpstr>Education Comparison For low Probability</vt:lpstr>
      <vt:lpstr>Education Comparison Form Middle Probability</vt:lpstr>
      <vt:lpstr>Education Comparison For High Probability</vt:lpstr>
      <vt:lpstr>Facebook Comparison For Low Probability</vt:lpstr>
      <vt:lpstr>Facebook Comparison For Middle Probability</vt:lpstr>
      <vt:lpstr>Facebook Comparison For High Probability</vt:lpstr>
      <vt:lpstr>Price Comparison For Low Probability</vt:lpstr>
      <vt:lpstr>Price Comparison For Middle Probability</vt:lpstr>
      <vt:lpstr>Price Comparison For High Probability</vt:lpstr>
      <vt:lpstr>Conclusion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Purchase Prediction</dc:title>
  <dc:creator>Tracy Ruan</dc:creator>
  <cp:lastModifiedBy>Tracy Ruan</cp:lastModifiedBy>
  <cp:revision>121</cp:revision>
  <dcterms:created xsi:type="dcterms:W3CDTF">2017-09-28T18:59:11Z</dcterms:created>
  <dcterms:modified xsi:type="dcterms:W3CDTF">2017-10-11T23:01:37Z</dcterms:modified>
</cp:coreProperties>
</file>