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hysionet.org/physiobank/database/mitdb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hysionet.org/physiobank/database/mitdb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1805.00794.pdf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1805.00794.pdf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1805.00794.pdf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00a6acd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00a6acd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00a6acda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c00a6acda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c00a6acd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c00a6acd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3224da53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3224da53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MIT-BIH arrhythmia Database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https://www.physionet.org/physiobank/database/mitdb/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c00a6acd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c00a6acd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MIT-BIH arrhythmia Database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https://www.physionet.org/physiobank/database/mitdb/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48 half-hour excerpts of 2-channel ambulatory ECG recordings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Obtained from 47 subjects studied by the BIH arrhythmia laboratory between 1975 and 1979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c00a6acd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c00a6acd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Add layers, etc.?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c00a6acd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c00a6acd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-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Add layers, etc.?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c00a6acd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c00a6acd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Lato"/>
              <a:buChar char="-"/>
            </a:pPr>
            <a:r>
              <a:rPr lang="en" sz="1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Left bundle branch block beat</a:t>
            </a:r>
            <a:endParaRPr sz="10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5275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Lato"/>
              <a:buChar char="-"/>
            </a:pPr>
            <a:r>
              <a:rPr lang="en" sz="1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Right bundle branch block beat</a:t>
            </a:r>
            <a:endParaRPr sz="10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-"/>
            </a:pPr>
            <a:r>
              <a:rPr b="1" lang="en" sz="1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Atrial premature beat</a:t>
            </a:r>
            <a:endParaRPr b="1" sz="10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5275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Lato"/>
              <a:buChar char="-"/>
            </a:pPr>
            <a:r>
              <a:rPr b="1" lang="en" sz="10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Premature ventricular contraction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c4cebd76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c4cebd76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c4cebd76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c4cebd76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c63a6a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c63a6a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c4cebd76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c4cebd76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c4cebd76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c4cebd76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57e03a335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57e03a335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c00a6acda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c00a6acda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c554ebb6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c554ebb6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c00a6acda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c00a6acda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c00a6acda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c00a6acda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c00a6acda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c00a6acda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00a6acda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00a6acda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63a6a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63a6a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https://arxiv.org/pdf/1805.00794.pdf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00a6acda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c00a6acda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https://arxiv.org/pdf/1805.00794.pdf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00a6acda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00a6acda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https://arxiv.org/pdf/1805.00794.pdf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224da53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224da53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0a6acda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0a6acda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3efM1YQpN0YnngmPtm8HyUkcss3xz_JB/view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physionet.org/physiobank/database/mitdb/" TargetMode="External"/><Relationship Id="rId4" Type="http://schemas.openxmlformats.org/officeDocument/2006/relationships/hyperlink" Target="https://www.who.int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9725" l="0" r="0" t="0"/>
          <a:stretch/>
        </p:blipFill>
        <p:spPr>
          <a:xfrm>
            <a:off x="2302925" y="2408425"/>
            <a:ext cx="4538150" cy="24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188100" y="844225"/>
            <a:ext cx="8870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 app to detect </a:t>
            </a:r>
            <a:endParaRPr sz="4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heart arrhythmias</a:t>
            </a:r>
            <a:endParaRPr sz="4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709100" y="4503275"/>
            <a:ext cx="13494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Tracy Teague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NYC Fall 2019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Develop an app using an algorithm to detect heart arrhythmias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3129800" y="1332150"/>
            <a:ext cx="2811300" cy="1681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3316625" y="1456800"/>
            <a:ext cx="2469300" cy="1432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428750" y="716250"/>
            <a:ext cx="2213400" cy="22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ECG Interpreter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00" y="1170125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50" y="1541263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00" y="1170125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50" y="1541263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00" y="1152550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650" y="1523688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900" y="1152550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650" y="1523688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237" y="1170125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225" y="1541263"/>
            <a:ext cx="304801" cy="647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2"/>
          <p:cNvCxnSpPr/>
          <p:nvPr/>
        </p:nvCxnSpPr>
        <p:spPr>
          <a:xfrm>
            <a:off x="2505750" y="1943320"/>
            <a:ext cx="411300" cy="18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035" y="2257310"/>
            <a:ext cx="546700" cy="116110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2088425" y="3812400"/>
            <a:ext cx="10200" cy="369900"/>
          </a:xfrm>
          <a:prstGeom prst="arc">
            <a:avLst>
              <a:gd fmla="val 21118786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7651850" y="1170125"/>
            <a:ext cx="1665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Develop an app using an algorithm to detect heart arrhythmias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3129800" y="1332150"/>
            <a:ext cx="2811300" cy="1681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3316625" y="1456800"/>
            <a:ext cx="2469300" cy="1432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428750" y="716250"/>
            <a:ext cx="2213400" cy="22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ECG Interpreter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00" y="1170125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50" y="1541263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00" y="1170125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50" y="1541263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00" y="1152550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650" y="1523688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900" y="1152550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650" y="1523688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237" y="1170125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225" y="1541263"/>
            <a:ext cx="304801" cy="647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3"/>
          <p:cNvCxnSpPr/>
          <p:nvPr/>
        </p:nvCxnSpPr>
        <p:spPr>
          <a:xfrm>
            <a:off x="2505750" y="1943320"/>
            <a:ext cx="411300" cy="18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035" y="2257310"/>
            <a:ext cx="546700" cy="11611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3"/>
          <p:cNvCxnSpPr/>
          <p:nvPr/>
        </p:nvCxnSpPr>
        <p:spPr>
          <a:xfrm>
            <a:off x="4520963" y="3134445"/>
            <a:ext cx="10200" cy="36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925" y="3642725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675" y="4013863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925" y="3642725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675" y="4013863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925" y="3625150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675" y="3996288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925" y="3625150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675" y="3996288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262" y="3642725"/>
            <a:ext cx="304801" cy="64736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/>
          <p:nvPr/>
        </p:nvSpPr>
        <p:spPr>
          <a:xfrm>
            <a:off x="2088425" y="3812400"/>
            <a:ext cx="10200" cy="369900"/>
          </a:xfrm>
          <a:prstGeom prst="arc">
            <a:avLst>
              <a:gd fmla="val 21118786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3814875" y="4686375"/>
            <a:ext cx="1665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Normal</a:t>
            </a:r>
            <a:endParaRPr b="1"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462" y="1755538"/>
            <a:ext cx="304801" cy="647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3"/>
          <p:cNvCxnSpPr/>
          <p:nvPr/>
        </p:nvCxnSpPr>
        <p:spPr>
          <a:xfrm flipH="1" rot="10800000">
            <a:off x="6174113" y="2078920"/>
            <a:ext cx="483000" cy="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4" name="Google Shape;184;p23"/>
          <p:cNvSpPr txBox="1"/>
          <p:nvPr/>
        </p:nvSpPr>
        <p:spPr>
          <a:xfrm>
            <a:off x="6441325" y="2489100"/>
            <a:ext cx="1665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Abnormal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7651850" y="1170125"/>
            <a:ext cx="1665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Develop an app using an algorithm to detect heart arrhythmias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129800" y="1332150"/>
            <a:ext cx="2811300" cy="1681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3316625" y="1456800"/>
            <a:ext cx="2469300" cy="1432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428750" y="716250"/>
            <a:ext cx="2213400" cy="22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ECG Interpreter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00" y="1170125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50" y="1541263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00" y="1170125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50" y="1541263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00" y="1152550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650" y="1523688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900" y="1152550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650" y="1523688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237" y="1170125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225" y="1541263"/>
            <a:ext cx="304801" cy="647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4"/>
          <p:cNvCxnSpPr/>
          <p:nvPr/>
        </p:nvCxnSpPr>
        <p:spPr>
          <a:xfrm>
            <a:off x="2505750" y="1943320"/>
            <a:ext cx="411300" cy="18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035" y="2257310"/>
            <a:ext cx="546700" cy="11611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4"/>
          <p:cNvCxnSpPr/>
          <p:nvPr/>
        </p:nvCxnSpPr>
        <p:spPr>
          <a:xfrm>
            <a:off x="4520963" y="3134445"/>
            <a:ext cx="10200" cy="36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925" y="3642725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675" y="4013863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925" y="3642725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675" y="4013863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925" y="3625150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675" y="3996288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925" y="3625150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675" y="3996288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262" y="3642725"/>
            <a:ext cx="304801" cy="64736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/>
          <p:nvPr/>
        </p:nvSpPr>
        <p:spPr>
          <a:xfrm>
            <a:off x="2088425" y="3812400"/>
            <a:ext cx="10200" cy="369900"/>
          </a:xfrm>
          <a:prstGeom prst="arc">
            <a:avLst>
              <a:gd fmla="val 21118786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3814875" y="4686375"/>
            <a:ext cx="1665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Normal</a:t>
            </a:r>
            <a:endParaRPr b="1"/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462" y="1755538"/>
            <a:ext cx="304801" cy="6473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4"/>
          <p:cNvCxnSpPr/>
          <p:nvPr/>
        </p:nvCxnSpPr>
        <p:spPr>
          <a:xfrm flipH="1" rot="10800000">
            <a:off x="6174113" y="2078920"/>
            <a:ext cx="483000" cy="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0" name="Google Shape;220;p24"/>
          <p:cNvSpPr txBox="1"/>
          <p:nvPr/>
        </p:nvSpPr>
        <p:spPr>
          <a:xfrm>
            <a:off x="6441325" y="2489100"/>
            <a:ext cx="1665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Abnormal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21" name="Google Shape;221;p24"/>
          <p:cNvCxnSpPr/>
          <p:nvPr/>
        </p:nvCxnSpPr>
        <p:spPr>
          <a:xfrm flipH="1" rot="10800000">
            <a:off x="7737738" y="2128720"/>
            <a:ext cx="483000" cy="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112" y="1755538"/>
            <a:ext cx="304801" cy="64736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>
            <a:off x="7651850" y="1170125"/>
            <a:ext cx="16653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4" name="Google Shape;224;p24"/>
          <p:cNvSpPr/>
          <p:nvPr/>
        </p:nvSpPr>
        <p:spPr>
          <a:xfrm>
            <a:off x="8393300" y="1616221"/>
            <a:ext cx="182400" cy="14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/>
          <p:nvPr/>
        </p:nvSpPr>
        <p:spPr>
          <a:xfrm>
            <a:off x="8436476" y="1647028"/>
            <a:ext cx="96000" cy="82200"/>
          </a:xfrm>
          <a:prstGeom prst="plus">
            <a:avLst>
              <a:gd fmla="val 25000" name="adj"/>
            </a:avLst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Obtained and preprocessed ECG recordings from MIT-BIH arrhythmia database to produce 100K observations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296275" y="1568725"/>
            <a:ext cx="5108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MIT-BIH Arrhythmia Database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47 subjects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30-min ECG recordings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Labeled beats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 rotWithShape="1">
          <a:blip r:embed="rId3">
            <a:alphaModFix/>
          </a:blip>
          <a:srcRect b="45811" l="0" r="0" t="0"/>
          <a:stretch/>
        </p:blipFill>
        <p:spPr>
          <a:xfrm>
            <a:off x="5515800" y="1322525"/>
            <a:ext cx="3083225" cy="184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5"/>
          <p:cNvCxnSpPr/>
          <p:nvPr/>
        </p:nvCxnSpPr>
        <p:spPr>
          <a:xfrm flipH="1">
            <a:off x="6043200" y="1443925"/>
            <a:ext cx="12900" cy="177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5"/>
          <p:cNvCxnSpPr/>
          <p:nvPr/>
        </p:nvCxnSpPr>
        <p:spPr>
          <a:xfrm flipH="1">
            <a:off x="6253650" y="1443925"/>
            <a:ext cx="12900" cy="177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5" name="Google Shape;235;p25"/>
          <p:cNvSpPr txBox="1"/>
          <p:nvPr/>
        </p:nvSpPr>
        <p:spPr>
          <a:xfrm>
            <a:off x="6012900" y="3168675"/>
            <a:ext cx="494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Obtained and preprocessed ECG recordings from MIT-BIH arrhythmia database to produce 100K observations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296275" y="1568725"/>
            <a:ext cx="4715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MIT-BIH Arrhythmia Database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47 subjects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30-min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ECG recordings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Labeled beats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Preprocessing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Resampled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Normalized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Weighted classes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26"/>
          <p:cNvPicPr preferRelativeResize="0"/>
          <p:nvPr/>
        </p:nvPicPr>
        <p:blipFill rotWithShape="1">
          <a:blip r:embed="rId3">
            <a:alphaModFix/>
          </a:blip>
          <a:srcRect b="46435" l="0" r="0" t="0"/>
          <a:stretch/>
        </p:blipFill>
        <p:spPr>
          <a:xfrm>
            <a:off x="5515800" y="1322525"/>
            <a:ext cx="3083225" cy="18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 rotWithShape="1">
          <a:blip r:embed="rId3">
            <a:alphaModFix/>
          </a:blip>
          <a:srcRect b="0" l="0" r="0" t="53468"/>
          <a:stretch/>
        </p:blipFill>
        <p:spPr>
          <a:xfrm>
            <a:off x="5565975" y="3287525"/>
            <a:ext cx="3083225" cy="1585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26"/>
          <p:cNvCxnSpPr/>
          <p:nvPr/>
        </p:nvCxnSpPr>
        <p:spPr>
          <a:xfrm>
            <a:off x="6021725" y="2937425"/>
            <a:ext cx="6000" cy="50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6"/>
          <p:cNvCxnSpPr/>
          <p:nvPr/>
        </p:nvCxnSpPr>
        <p:spPr>
          <a:xfrm>
            <a:off x="6344750" y="2723150"/>
            <a:ext cx="2098200" cy="723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Trained convolutional neural network model to classify multiple types of arrhythmia</a:t>
            </a:r>
            <a:endParaRPr/>
          </a:p>
        </p:txBody>
      </p:sp>
      <p:sp>
        <p:nvSpPr>
          <p:cNvPr id="251" name="Google Shape;251;p27"/>
          <p:cNvSpPr txBox="1"/>
          <p:nvPr/>
        </p:nvSpPr>
        <p:spPr>
          <a:xfrm>
            <a:off x="102875" y="3201825"/>
            <a:ext cx="208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873763" y="1382688"/>
            <a:ext cx="1037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INPUT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537625" y="1864200"/>
            <a:ext cx="1709700" cy="2061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Beat </a:t>
            </a:r>
            <a:r>
              <a:rPr b="1" lang="en" sz="1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Signal</a:t>
            </a:r>
            <a:endParaRPr b="1" sz="18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1D vector</a:t>
            </a:r>
            <a:endParaRPr sz="16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 rotWithShape="1">
          <a:blip r:embed="rId3">
            <a:alphaModFix/>
          </a:blip>
          <a:srcRect b="0" l="0" r="0" t="53468"/>
          <a:stretch/>
        </p:blipFill>
        <p:spPr>
          <a:xfrm>
            <a:off x="662056" y="2797526"/>
            <a:ext cx="1460831" cy="75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5" name="Google Shape;255;p27"/>
          <p:cNvSpPr/>
          <p:nvPr/>
        </p:nvSpPr>
        <p:spPr>
          <a:xfrm>
            <a:off x="537625" y="1864200"/>
            <a:ext cx="1709700" cy="2061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Beat Signal</a:t>
            </a:r>
            <a:endParaRPr b="1" sz="18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1D vector</a:t>
            </a:r>
            <a:endParaRPr sz="16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p27"/>
          <p:cNvPicPr preferRelativeResize="0"/>
          <p:nvPr/>
        </p:nvPicPr>
        <p:blipFill rotWithShape="1">
          <a:blip r:embed="rId3">
            <a:alphaModFix/>
          </a:blip>
          <a:srcRect b="0" l="0" r="0" t="53468"/>
          <a:stretch/>
        </p:blipFill>
        <p:spPr>
          <a:xfrm>
            <a:off x="662056" y="2797526"/>
            <a:ext cx="1460831" cy="75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7" name="Google Shape;257;p27"/>
          <p:cNvSpPr/>
          <p:nvPr/>
        </p:nvSpPr>
        <p:spPr>
          <a:xfrm>
            <a:off x="537625" y="1864200"/>
            <a:ext cx="1709700" cy="2342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Beat Signal</a:t>
            </a:r>
            <a:endParaRPr b="1" sz="18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1D vector</a:t>
            </a:r>
            <a:endParaRPr sz="16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 b="0" l="0" r="0" t="53468"/>
          <a:stretch/>
        </p:blipFill>
        <p:spPr>
          <a:xfrm>
            <a:off x="662056" y="2797526"/>
            <a:ext cx="1460831" cy="75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Trained convolutional neural network model to classify multiple types of arrhythmia</a:t>
            </a: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102875" y="3201825"/>
            <a:ext cx="208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 txBox="1"/>
          <p:nvPr/>
        </p:nvSpPr>
        <p:spPr>
          <a:xfrm>
            <a:off x="873763" y="1382688"/>
            <a:ext cx="1037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INPUT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 txBox="1"/>
          <p:nvPr/>
        </p:nvSpPr>
        <p:spPr>
          <a:xfrm>
            <a:off x="4087263" y="1382700"/>
            <a:ext cx="1251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MODEL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537625" y="1864200"/>
            <a:ext cx="1709700" cy="2061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Beat </a:t>
            </a:r>
            <a:r>
              <a:rPr b="1" lang="en" sz="1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Signal</a:t>
            </a:r>
            <a:endParaRPr b="1" sz="18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1D vector</a:t>
            </a:r>
            <a:endParaRPr sz="16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3753850" y="2201975"/>
            <a:ext cx="1890300" cy="28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Conv (ReLU)</a:t>
            </a:r>
            <a:endParaRPr sz="18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3767775" y="2608400"/>
            <a:ext cx="1890300" cy="287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Pool</a:t>
            </a:r>
            <a:endParaRPr sz="18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3713475" y="1881950"/>
            <a:ext cx="1998900" cy="1236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3767775" y="3201825"/>
            <a:ext cx="1890300" cy="287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Flatten</a:t>
            </a:r>
            <a:endParaRPr sz="18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3753850" y="3604025"/>
            <a:ext cx="1890300" cy="2871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Dense (Sigmoid)</a:t>
            </a:r>
            <a:endParaRPr sz="18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5853175" y="2271200"/>
            <a:ext cx="443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5712375" y="2310750"/>
            <a:ext cx="443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x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p28"/>
          <p:cNvPicPr preferRelativeResize="0"/>
          <p:nvPr/>
        </p:nvPicPr>
        <p:blipFill rotWithShape="1">
          <a:blip r:embed="rId3">
            <a:alphaModFix/>
          </a:blip>
          <a:srcRect b="0" l="0" r="0" t="53468"/>
          <a:stretch/>
        </p:blipFill>
        <p:spPr>
          <a:xfrm>
            <a:off x="662056" y="2797526"/>
            <a:ext cx="1460831" cy="75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6" name="Google Shape;276;p28"/>
          <p:cNvSpPr txBox="1"/>
          <p:nvPr/>
        </p:nvSpPr>
        <p:spPr>
          <a:xfrm>
            <a:off x="873763" y="1382688"/>
            <a:ext cx="1037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INPUT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537625" y="1864200"/>
            <a:ext cx="1709700" cy="2342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Beat Signal</a:t>
            </a:r>
            <a:endParaRPr b="1" sz="18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1D vector</a:t>
            </a:r>
            <a:endParaRPr sz="16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28"/>
          <p:cNvPicPr preferRelativeResize="0"/>
          <p:nvPr/>
        </p:nvPicPr>
        <p:blipFill rotWithShape="1">
          <a:blip r:embed="rId3">
            <a:alphaModFix/>
          </a:blip>
          <a:srcRect b="0" l="0" r="0" t="53468"/>
          <a:stretch/>
        </p:blipFill>
        <p:spPr>
          <a:xfrm>
            <a:off x="662056" y="2797526"/>
            <a:ext cx="1460831" cy="75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28"/>
          <p:cNvSpPr/>
          <p:nvPr/>
        </p:nvSpPr>
        <p:spPr>
          <a:xfrm>
            <a:off x="2732638" y="2868513"/>
            <a:ext cx="5235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3333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2454675" y="2278175"/>
            <a:ext cx="1079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Train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80034 obs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Trained convolutional neural network model to classify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multiple types of arrhythmia</a:t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2732638" y="2868513"/>
            <a:ext cx="5235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3333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 txBox="1"/>
          <p:nvPr/>
        </p:nvSpPr>
        <p:spPr>
          <a:xfrm>
            <a:off x="7115200" y="2356850"/>
            <a:ext cx="829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2454675" y="2278175"/>
            <a:ext cx="1079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Train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80034 obs</a:t>
            </a:r>
            <a:endParaRPr/>
          </a:p>
        </p:txBody>
      </p:sp>
      <p:sp>
        <p:nvSpPr>
          <p:cNvPr id="289" name="Google Shape;289;p29"/>
          <p:cNvSpPr txBox="1"/>
          <p:nvPr/>
        </p:nvSpPr>
        <p:spPr>
          <a:xfrm>
            <a:off x="102875" y="3201825"/>
            <a:ext cx="208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"/>
          <p:cNvSpPr txBox="1"/>
          <p:nvPr/>
        </p:nvSpPr>
        <p:spPr>
          <a:xfrm>
            <a:off x="873763" y="1382688"/>
            <a:ext cx="1037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INPUT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4087263" y="1382700"/>
            <a:ext cx="1251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MODEL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7275200" y="1382700"/>
            <a:ext cx="1251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OUTPUT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/>
          <p:nvPr/>
        </p:nvSpPr>
        <p:spPr>
          <a:xfrm>
            <a:off x="537625" y="1864200"/>
            <a:ext cx="1709700" cy="2342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Beat </a:t>
            </a:r>
            <a:r>
              <a:rPr b="1" lang="en" sz="1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Signal</a:t>
            </a:r>
            <a:endParaRPr b="1" sz="18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1D vector</a:t>
            </a:r>
            <a:endParaRPr sz="16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6155463" y="2797513"/>
            <a:ext cx="5235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3333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6990900" y="1864200"/>
            <a:ext cx="1841400" cy="222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Heartbeat </a:t>
            </a:r>
            <a:r>
              <a:rPr b="1" lang="en" sz="1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Classification</a:t>
            </a:r>
            <a:endParaRPr b="1" sz="18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Normal</a:t>
            </a:r>
            <a:endParaRPr sz="16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LBB</a:t>
            </a:r>
            <a:endParaRPr sz="16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RBB</a:t>
            </a:r>
            <a:endParaRPr sz="16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APB</a:t>
            </a:r>
            <a:endParaRPr sz="16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PVC</a:t>
            </a:r>
            <a:endParaRPr sz="16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3753850" y="2201975"/>
            <a:ext cx="1890300" cy="287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Conv (ReLU)</a:t>
            </a:r>
            <a:endParaRPr sz="18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3767775" y="2608400"/>
            <a:ext cx="1890300" cy="287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Pool</a:t>
            </a:r>
            <a:endParaRPr sz="18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3713475" y="1881950"/>
            <a:ext cx="1998900" cy="1236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>
            <a:off x="3767775" y="3201825"/>
            <a:ext cx="1890300" cy="287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Flatten</a:t>
            </a:r>
            <a:endParaRPr sz="18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3753850" y="3604025"/>
            <a:ext cx="1890300" cy="2871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92127"/>
                </a:solidFill>
                <a:latin typeface="Lato"/>
                <a:ea typeface="Lato"/>
                <a:cs typeface="Lato"/>
                <a:sym typeface="Lato"/>
              </a:rPr>
              <a:t>Dense (Sigmoid)</a:t>
            </a:r>
            <a:endParaRPr sz="1800">
              <a:solidFill>
                <a:srgbClr val="09212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5853175" y="2271200"/>
            <a:ext cx="443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5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5712375" y="2310750"/>
            <a:ext cx="443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x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3" name="Google Shape;303;p29"/>
          <p:cNvPicPr preferRelativeResize="0"/>
          <p:nvPr/>
        </p:nvPicPr>
        <p:blipFill rotWithShape="1">
          <a:blip r:embed="rId3">
            <a:alphaModFix/>
          </a:blip>
          <a:srcRect b="0" l="0" r="0" t="53468"/>
          <a:stretch/>
        </p:blipFill>
        <p:spPr>
          <a:xfrm>
            <a:off x="662056" y="2797526"/>
            <a:ext cx="1460831" cy="75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Model classifies beats with 97.7% accuracy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2282475" y="689750"/>
            <a:ext cx="58980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0"/>
          <p:cNvPicPr preferRelativeResize="0"/>
          <p:nvPr/>
        </p:nvPicPr>
        <p:blipFill rotWithShape="1">
          <a:blip r:embed="rId3">
            <a:alphaModFix/>
          </a:blip>
          <a:srcRect b="0" l="6664" r="0" t="0"/>
          <a:stretch/>
        </p:blipFill>
        <p:spPr>
          <a:xfrm>
            <a:off x="2194550" y="957275"/>
            <a:ext cx="5120651" cy="36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0"/>
          <p:cNvSpPr/>
          <p:nvPr/>
        </p:nvSpPr>
        <p:spPr>
          <a:xfrm>
            <a:off x="2270750" y="2529850"/>
            <a:ext cx="502800" cy="37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30"/>
          <p:cNvPicPr preferRelativeResize="0"/>
          <p:nvPr/>
        </p:nvPicPr>
        <p:blipFill rotWithShape="1">
          <a:blip r:embed="rId3">
            <a:alphaModFix/>
          </a:blip>
          <a:srcRect b="46912" l="8750" r="82915" t="42861"/>
          <a:stretch/>
        </p:blipFill>
        <p:spPr>
          <a:xfrm>
            <a:off x="2065000" y="2596150"/>
            <a:ext cx="457200" cy="3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/>
          <p:nvPr/>
        </p:nvSpPr>
        <p:spPr>
          <a:xfrm>
            <a:off x="4206250" y="4419600"/>
            <a:ext cx="754500" cy="37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30"/>
          <p:cNvPicPr preferRelativeResize="0"/>
          <p:nvPr/>
        </p:nvPicPr>
        <p:blipFill rotWithShape="1">
          <a:blip r:embed="rId3">
            <a:alphaModFix/>
          </a:blip>
          <a:srcRect b="0" l="39165" r="42640" t="94619"/>
          <a:stretch/>
        </p:blipFill>
        <p:spPr>
          <a:xfrm>
            <a:off x="4008150" y="4584325"/>
            <a:ext cx="998201" cy="1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False negative rate was highest for atrial premature beat (APB)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1"/>
          <p:cNvSpPr txBox="1"/>
          <p:nvPr/>
        </p:nvSpPr>
        <p:spPr>
          <a:xfrm>
            <a:off x="2282475" y="689750"/>
            <a:ext cx="58980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31"/>
          <p:cNvPicPr preferRelativeResize="0"/>
          <p:nvPr/>
        </p:nvPicPr>
        <p:blipFill rotWithShape="1">
          <a:blip r:embed="rId3">
            <a:alphaModFix/>
          </a:blip>
          <a:srcRect b="0" l="6664" r="0" t="0"/>
          <a:stretch/>
        </p:blipFill>
        <p:spPr>
          <a:xfrm>
            <a:off x="2194550" y="957275"/>
            <a:ext cx="5120651" cy="36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1"/>
          <p:cNvSpPr/>
          <p:nvPr/>
        </p:nvSpPr>
        <p:spPr>
          <a:xfrm>
            <a:off x="2270750" y="2529850"/>
            <a:ext cx="502800" cy="37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31"/>
          <p:cNvPicPr preferRelativeResize="0"/>
          <p:nvPr/>
        </p:nvPicPr>
        <p:blipFill rotWithShape="1">
          <a:blip r:embed="rId3">
            <a:alphaModFix/>
          </a:blip>
          <a:srcRect b="46912" l="8750" r="82915" t="42861"/>
          <a:stretch/>
        </p:blipFill>
        <p:spPr>
          <a:xfrm>
            <a:off x="2065000" y="2596150"/>
            <a:ext cx="457200" cy="3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1"/>
          <p:cNvSpPr/>
          <p:nvPr/>
        </p:nvSpPr>
        <p:spPr>
          <a:xfrm>
            <a:off x="4206250" y="4419600"/>
            <a:ext cx="754500" cy="37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31"/>
          <p:cNvPicPr preferRelativeResize="0"/>
          <p:nvPr/>
        </p:nvPicPr>
        <p:blipFill rotWithShape="1">
          <a:blip r:embed="rId3">
            <a:alphaModFix/>
          </a:blip>
          <a:srcRect b="0" l="39165" r="42640" t="94619"/>
          <a:stretch/>
        </p:blipFill>
        <p:spPr>
          <a:xfrm>
            <a:off x="4008150" y="4584325"/>
            <a:ext cx="998201" cy="1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1"/>
          <p:cNvSpPr txBox="1"/>
          <p:nvPr/>
        </p:nvSpPr>
        <p:spPr>
          <a:xfrm>
            <a:off x="3152775" y="1941000"/>
            <a:ext cx="565800" cy="2215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2193300" y="4416025"/>
            <a:ext cx="18030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False Negative Rate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Cardiovascular disease is the leading cause of death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125" y="3593225"/>
            <a:ext cx="1356175" cy="14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Flask app provides interface for non-specialists to screen ECG signals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/>
          <p:nvPr/>
        </p:nvSpPr>
        <p:spPr>
          <a:xfrm>
            <a:off x="3081600" y="4275575"/>
            <a:ext cx="1366200" cy="47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359750" y="4275575"/>
            <a:ext cx="1366200" cy="47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 txBox="1"/>
          <p:nvPr/>
        </p:nvSpPr>
        <p:spPr>
          <a:xfrm>
            <a:off x="3748075" y="2777175"/>
            <a:ext cx="5457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32" title="final-recording-long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800" y="1144825"/>
            <a:ext cx="5486400" cy="377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Flask app provides interface for non-specialists to screen ECG signals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3081600" y="4275575"/>
            <a:ext cx="1366200" cy="47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359750" y="4275575"/>
            <a:ext cx="1366200" cy="47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 txBox="1"/>
          <p:nvPr/>
        </p:nvSpPr>
        <p:spPr>
          <a:xfrm>
            <a:off x="3748075" y="2777175"/>
            <a:ext cx="5457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725" y="1151838"/>
            <a:ext cx="5486399" cy="3776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ctrTitle"/>
          </p:nvPr>
        </p:nvSpPr>
        <p:spPr>
          <a:xfrm>
            <a:off x="62700" y="1091750"/>
            <a:ext cx="9018600" cy="26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Thank you.</a:t>
            </a:r>
            <a:endParaRPr b="1" sz="6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5332100" y="3328425"/>
            <a:ext cx="37500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Contact Information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	  </a:t>
            </a:r>
            <a:r>
              <a:rPr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tracy.teague05@gmail.com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racy-teague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 tracyteague</a:t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2" name="Google Shape;3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700" y="38773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1701" y="45104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1702" y="4193890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/>
          <p:nvPr>
            <p:ph type="ctrTitle"/>
          </p:nvPr>
        </p:nvSpPr>
        <p:spPr>
          <a:xfrm>
            <a:off x="62700" y="399350"/>
            <a:ext cx="9018600" cy="26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Appendix</a:t>
            </a:r>
            <a:endParaRPr b="1" sz="6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References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6"/>
          <p:cNvSpPr txBox="1"/>
          <p:nvPr/>
        </p:nvSpPr>
        <p:spPr>
          <a:xfrm>
            <a:off x="311700" y="1194725"/>
            <a:ext cx="4715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00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MIT-BIH Arrhythmia Database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World Health Organization (WHO)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Beats annotated at R of each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PQRST wave</a:t>
            </a:r>
            <a:endParaRPr sz="2400">
              <a:highlight>
                <a:srgbClr val="B6D7A8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359750" y="4275575"/>
            <a:ext cx="1366200" cy="47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400" y="1017725"/>
            <a:ext cx="3869240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p37"/>
          <p:cNvCxnSpPr/>
          <p:nvPr/>
        </p:nvCxnSpPr>
        <p:spPr>
          <a:xfrm flipH="1">
            <a:off x="5074700" y="1206225"/>
            <a:ext cx="1311300" cy="30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7"/>
          <p:cNvSpPr txBox="1"/>
          <p:nvPr/>
        </p:nvSpPr>
        <p:spPr>
          <a:xfrm>
            <a:off x="6386000" y="887325"/>
            <a:ext cx="19728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 main pumping contractions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Beats annotated at R of each PQRST wave</a:t>
            </a:r>
            <a:endParaRPr sz="2400">
              <a:highlight>
                <a:srgbClr val="B6D7A8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359750" y="4275575"/>
            <a:ext cx="1366200" cy="47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38"/>
          <p:cNvPicPr preferRelativeResize="0"/>
          <p:nvPr/>
        </p:nvPicPr>
        <p:blipFill rotWithShape="1">
          <a:blip r:embed="rId3">
            <a:alphaModFix/>
          </a:blip>
          <a:srcRect b="53489" l="13158" r="10024" t="9795"/>
          <a:stretch/>
        </p:blipFill>
        <p:spPr>
          <a:xfrm>
            <a:off x="1725950" y="1525025"/>
            <a:ext cx="5383351" cy="284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38"/>
          <p:cNvCxnSpPr/>
          <p:nvPr/>
        </p:nvCxnSpPr>
        <p:spPr>
          <a:xfrm flipH="1">
            <a:off x="1991325" y="1312375"/>
            <a:ext cx="11700" cy="334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8"/>
          <p:cNvCxnSpPr/>
          <p:nvPr/>
        </p:nvCxnSpPr>
        <p:spPr>
          <a:xfrm flipH="1">
            <a:off x="2498150" y="1312375"/>
            <a:ext cx="11700" cy="334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8"/>
          <p:cNvCxnSpPr/>
          <p:nvPr/>
        </p:nvCxnSpPr>
        <p:spPr>
          <a:xfrm flipH="1">
            <a:off x="2957700" y="1312375"/>
            <a:ext cx="11700" cy="334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85" name="Google Shape;385;p38"/>
          <p:cNvSpPr txBox="1"/>
          <p:nvPr/>
        </p:nvSpPr>
        <p:spPr>
          <a:xfrm>
            <a:off x="1785800" y="916275"/>
            <a:ext cx="14586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rgbClr val="FF0000"/>
                </a:solidFill>
              </a:rPr>
              <a:t>R        R       R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Cardiovascular disease is the leading cause of death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25325" y="786125"/>
            <a:ext cx="8590800" cy="17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17.9 million deaths per year</a:t>
            </a:r>
            <a:endParaRPr sz="4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125" y="3593225"/>
            <a:ext cx="1356175" cy="14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Cardiovascular disease is the leading cause of death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25325" y="786125"/>
            <a:ext cx="8590800" cy="17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17.9 million deaths per year</a:t>
            </a:r>
            <a:endParaRPr sz="4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75% in low- and middle-income countries</a:t>
            </a:r>
            <a:endParaRPr sz="3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125" y="3593225"/>
            <a:ext cx="1356175" cy="14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Electrocardiograms (ECGs) are a low-cost, non-invasive way to detect heart arrythmias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33900" y="1248075"/>
            <a:ext cx="8590800" cy="17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50" y="1777413"/>
            <a:ext cx="4217200" cy="237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Electrocardiograms (ECGs) are a low-cost, non-invasive way to detect heart arrythmias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33900" y="1248075"/>
            <a:ext cx="8590800" cy="17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50" y="1777413"/>
            <a:ext cx="4217200" cy="23747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 rot="-1891225">
            <a:off x="3743880" y="2661512"/>
            <a:ext cx="556042" cy="107452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Electrocardiograms (ECGs) are a low-cost, non-invasive way to detect heart arrythmias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33900" y="1248075"/>
            <a:ext cx="8590800" cy="17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50" y="1777413"/>
            <a:ext cx="4217200" cy="237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250" y="1866577"/>
            <a:ext cx="3115250" cy="219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9"/>
          <p:cNvCxnSpPr>
            <a:endCxn id="99" idx="1"/>
          </p:cNvCxnSpPr>
          <p:nvPr/>
        </p:nvCxnSpPr>
        <p:spPr>
          <a:xfrm flipH="1" rot="10800000">
            <a:off x="4535350" y="2964814"/>
            <a:ext cx="876900" cy="111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1" name="Google Shape;101;p19"/>
          <p:cNvSpPr/>
          <p:nvPr/>
        </p:nvSpPr>
        <p:spPr>
          <a:xfrm rot="-1891225">
            <a:off x="3743880" y="2661512"/>
            <a:ext cx="556042" cy="1074525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Develop an app using an algorithm to detect heart 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arrhythmias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2088425" y="3812400"/>
            <a:ext cx="10200" cy="369900"/>
          </a:xfrm>
          <a:prstGeom prst="arc">
            <a:avLst>
              <a:gd fmla="val 21118786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Develop an app using an algorithm to detect heart arrhythmias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00" y="1170125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50" y="1541263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00" y="1170125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50" y="1541263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00" y="1152550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650" y="1523688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900" y="1152550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650" y="1523688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237" y="1170125"/>
            <a:ext cx="304801" cy="64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225" y="1541263"/>
            <a:ext cx="304801" cy="64736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2088425" y="3812400"/>
            <a:ext cx="10200" cy="369900"/>
          </a:xfrm>
          <a:prstGeom prst="arc">
            <a:avLst>
              <a:gd fmla="val 21118786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21"/>
          <p:cNvCxnSpPr/>
          <p:nvPr/>
        </p:nvCxnSpPr>
        <p:spPr>
          <a:xfrm flipH="1" rot="10800000">
            <a:off x="2748788" y="1745945"/>
            <a:ext cx="483000" cy="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962" y="1372763"/>
            <a:ext cx="304801" cy="6473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>
            <a:off x="3709150" y="1233446"/>
            <a:ext cx="182400" cy="143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3752326" y="1264253"/>
            <a:ext cx="96000" cy="82200"/>
          </a:xfrm>
          <a:prstGeom prst="plus">
            <a:avLst>
              <a:gd fmla="val 25000" name="adj"/>
            </a:avLst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