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84" r:id="rId2"/>
    <p:sldId id="285" r:id="rId3"/>
    <p:sldId id="287" r:id="rId4"/>
    <p:sldId id="256" r:id="rId5"/>
    <p:sldId id="286" r:id="rId6"/>
    <p:sldId id="258" r:id="rId7"/>
    <p:sldId id="291" r:id="rId8"/>
    <p:sldId id="290" r:id="rId9"/>
    <p:sldId id="265" r:id="rId10"/>
    <p:sldId id="292" r:id="rId11"/>
    <p:sldId id="269" r:id="rId12"/>
    <p:sldId id="270" r:id="rId13"/>
    <p:sldId id="272" r:id="rId14"/>
    <p:sldId id="273" r:id="rId15"/>
    <p:sldId id="259" r:id="rId16"/>
    <p:sldId id="297" r:id="rId17"/>
    <p:sldId id="268" r:id="rId18"/>
    <p:sldId id="271" r:id="rId19"/>
    <p:sldId id="295" r:id="rId20"/>
    <p:sldId id="266" r:id="rId21"/>
    <p:sldId id="278" r:id="rId22"/>
    <p:sldId id="274" r:id="rId23"/>
    <p:sldId id="296" r:id="rId24"/>
    <p:sldId id="261" r:id="rId25"/>
    <p:sldId id="294" r:id="rId26"/>
    <p:sldId id="263" r:id="rId27"/>
    <p:sldId id="283" r:id="rId28"/>
    <p:sldId id="264" r:id="rId29"/>
    <p:sldId id="293" r:id="rId30"/>
    <p:sldId id="257" r:id="rId31"/>
    <p:sldId id="260" r:id="rId32"/>
    <p:sldId id="275" r:id="rId33"/>
    <p:sldId id="28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19" autoAdjust="0"/>
  </p:normalViewPr>
  <p:slideViewPr>
    <p:cSldViewPr>
      <p:cViewPr varScale="1">
        <p:scale>
          <a:sx n="63" d="100"/>
          <a:sy n="63" d="100"/>
        </p:scale>
        <p:origin x="1032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31228-57B1-4445-9246-BF93857167DD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A3F27-A86F-4023-B44B-04DE8A00A7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5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A3F27-A86F-4023-B44B-04DE8A00A79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02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A3F27-A86F-4023-B44B-04DE8A00A79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68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A3F27-A86F-4023-B44B-04DE8A00A79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77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A3F27-A86F-4023-B44B-04DE8A00A79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2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A3F27-A86F-4023-B44B-04DE8A00A79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23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A3F27-A86F-4023-B44B-04DE8A00A79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82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A3F27-A86F-4023-B44B-04DE8A00A79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97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A3F27-A86F-4023-B44B-04DE8A00A79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34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A3F27-A86F-4023-B44B-04DE8A00A79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06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A3F27-A86F-4023-B44B-04DE8A00A79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A3F27-A86F-4023-B44B-04DE8A00A79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49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B2BB-D8DA-445C-B90C-3FC86C1E58D0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3435-1BF5-4611-9643-A610D193F8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8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B2BB-D8DA-445C-B90C-3FC86C1E58D0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3435-1BF5-4611-9643-A610D193F8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2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B2BB-D8DA-445C-B90C-3FC86C1E58D0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3435-1BF5-4611-9643-A610D193F8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4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B2BB-D8DA-445C-B90C-3FC86C1E58D0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3435-1BF5-4611-9643-A610D193F8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4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B2BB-D8DA-445C-B90C-3FC86C1E58D0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3435-1BF5-4611-9643-A610D193F8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1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B2BB-D8DA-445C-B90C-3FC86C1E58D0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3435-1BF5-4611-9643-A610D193F8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8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B2BB-D8DA-445C-B90C-3FC86C1E58D0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3435-1BF5-4611-9643-A610D193F8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4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B2BB-D8DA-445C-B90C-3FC86C1E58D0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3435-1BF5-4611-9643-A610D193F8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1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B2BB-D8DA-445C-B90C-3FC86C1E58D0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3435-1BF5-4611-9643-A610D193F8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3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B2BB-D8DA-445C-B90C-3FC86C1E58D0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3435-1BF5-4611-9643-A610D193F8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6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B2BB-D8DA-445C-B90C-3FC86C1E58D0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3435-1BF5-4611-9643-A610D193F8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9B2BB-D8DA-445C-B90C-3FC86C1E58D0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63435-1BF5-4611-9643-A610D193F8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3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38188" y="1447800"/>
            <a:ext cx="77724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ea typeface="SimSun" pitchFamily="2" charset="-122"/>
              </a:rPr>
              <a:t>Infrastructure tools</a:t>
            </a:r>
          </a:p>
          <a:p>
            <a:r>
              <a:rPr lang="en-US" altLang="zh-CN" dirty="0" smtClean="0">
                <a:ea typeface="SimSun" pitchFamily="2" charset="-122"/>
              </a:rPr>
              <a:t>For</a:t>
            </a:r>
          </a:p>
          <a:p>
            <a:r>
              <a:rPr lang="en-US" altLang="zh-CN" smtClean="0">
                <a:ea typeface="SimSun" pitchFamily="2" charset="-122"/>
              </a:rPr>
              <a:t>Alert and Usher</a:t>
            </a:r>
            <a:endParaRPr lang="en-US" altLang="zh-CN" dirty="0" smtClean="0">
              <a:ea typeface="SimSun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57238" y="3429000"/>
            <a:ext cx="7772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zh-CN" sz="1600" dirty="0" smtClean="0">
                <a:solidFill>
                  <a:schemeClr val="tx2"/>
                </a:solidFill>
                <a:ea typeface="SimSun" pitchFamily="2" charset="-122"/>
              </a:rPr>
              <a:t>Liu, Zhichao (Bruce)</a:t>
            </a:r>
          </a:p>
          <a:p>
            <a:pPr algn="ctr" eaLnBrk="1" hangingPunct="1"/>
            <a:endParaRPr lang="en-US" altLang="zh-CN" sz="1800" dirty="0">
              <a:solidFill>
                <a:schemeClr val="tx2"/>
              </a:solidFill>
              <a:ea typeface="SimSun" pitchFamily="2" charset="-122"/>
            </a:endParaRPr>
          </a:p>
          <a:p>
            <a:pPr algn="ctr" eaLnBrk="1" hangingPunct="1"/>
            <a:r>
              <a:rPr lang="en-US" altLang="zh-CN" sz="2000" b="1" dirty="0">
                <a:solidFill>
                  <a:schemeClr val="tx2"/>
                </a:solidFill>
                <a:ea typeface="SimSun" pitchFamily="2" charset="-122"/>
              </a:rPr>
              <a:t>—</a:t>
            </a:r>
            <a:r>
              <a:rPr lang="en-US" altLang="zh-CN" sz="2000" dirty="0">
                <a:solidFill>
                  <a:schemeClr val="tx2"/>
                </a:solidFill>
                <a:ea typeface="SimSun" pitchFamily="2" charset="-122"/>
              </a:rPr>
              <a:t>BJ</a:t>
            </a:r>
            <a:r>
              <a:rPr lang="en-US" altLang="zh-CN" sz="2000" b="1" dirty="0">
                <a:solidFill>
                  <a:schemeClr val="tx2"/>
                </a:solidFill>
                <a:ea typeface="SimSun" pitchFamily="2" charset="-122"/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  <a:ea typeface="SimSun" pitchFamily="2" charset="-122"/>
              </a:rPr>
              <a:t>Infrastructure </a:t>
            </a:r>
            <a:r>
              <a:rPr lang="en-US" altLang="zh-CN" sz="2000" dirty="0">
                <a:solidFill>
                  <a:schemeClr val="tx2"/>
                </a:solidFill>
                <a:ea typeface="SimSun" pitchFamily="2" charset="-122"/>
              </a:rPr>
              <a:t>Team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1400" smtClean="0">
                <a:ea typeface="SimSun" pitchFamily="2" charset="-122"/>
              </a:rPr>
              <a:t>@Microstrategy BTC</a:t>
            </a:r>
          </a:p>
        </p:txBody>
      </p:sp>
    </p:spTree>
    <p:extLst>
      <p:ext uri="{BB962C8B-B14F-4D97-AF65-F5344CB8AC3E}">
        <p14:creationId xmlns:p14="http://schemas.microsoft.com/office/powerpoint/2010/main" val="728245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533400" y="838200"/>
            <a:ext cx="8229600" cy="479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matching </a:t>
            </a:r>
            <a:r>
              <a:rPr lang="en-US" dirty="0" smtClean="0"/>
              <a:t>requirements:</a:t>
            </a:r>
          </a:p>
          <a:p>
            <a:pPr marL="685800" lvl="1"/>
            <a:r>
              <a:rPr lang="en-US" dirty="0"/>
              <a:t>Code to code</a:t>
            </a:r>
          </a:p>
          <a:p>
            <a:pPr marL="685800" lvl="1"/>
            <a:r>
              <a:rPr lang="en-US" dirty="0"/>
              <a:t>Code to configuration files</a:t>
            </a:r>
          </a:p>
          <a:p>
            <a:pPr marL="685800" lvl="1"/>
            <a:r>
              <a:rPr lang="en-US" dirty="0"/>
              <a:t>Code to databases</a:t>
            </a:r>
          </a:p>
          <a:p>
            <a:pPr marL="685800" lvl="1"/>
            <a:r>
              <a:rPr lang="en-US" dirty="0"/>
              <a:t>Code to </a:t>
            </a:r>
            <a:r>
              <a:rPr lang="en-US" dirty="0" err="1"/>
              <a:t>IServer</a:t>
            </a:r>
            <a:endParaRPr lang="en-US" dirty="0"/>
          </a:p>
          <a:p>
            <a:pPr marL="685800" lvl="1"/>
            <a:r>
              <a:rPr lang="en-US" dirty="0"/>
              <a:t>Code to </a:t>
            </a:r>
            <a:r>
              <a:rPr lang="en-US" dirty="0" smtClean="0"/>
              <a:t>test</a:t>
            </a:r>
          </a:p>
          <a:p>
            <a:r>
              <a:rPr lang="en-US" dirty="0" smtClean="0"/>
              <a:t>All-in-one build</a:t>
            </a:r>
          </a:p>
          <a:p>
            <a:pPr lvl="1"/>
            <a:r>
              <a:rPr lang="en-US" dirty="0" smtClean="0"/>
              <a:t>Same build number to code, DB, settings, tests</a:t>
            </a:r>
          </a:p>
          <a:p>
            <a:pPr lvl="1"/>
            <a:r>
              <a:rPr lang="en-US" dirty="0" smtClean="0"/>
              <a:t>Pick up each components from different time</a:t>
            </a:r>
          </a:p>
        </p:txBody>
      </p:sp>
    </p:spTree>
    <p:extLst>
      <p:ext uri="{BB962C8B-B14F-4D97-AF65-F5344CB8AC3E}">
        <p14:creationId xmlns:p14="http://schemas.microsoft.com/office/powerpoint/2010/main" val="394341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Build creation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85900"/>
            <a:ext cx="63817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5720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 smtClean="0"/>
              <a:t>One single build number</a:t>
            </a:r>
          </a:p>
          <a:p>
            <a:pPr lvl="1"/>
            <a:r>
              <a:rPr lang="en-US" sz="1800" dirty="0" smtClean="0"/>
              <a:t>Comments and description (short label)</a:t>
            </a:r>
          </a:p>
          <a:p>
            <a:pPr lvl="1"/>
            <a:r>
              <a:rPr lang="en-US" sz="1800" dirty="0" smtClean="0"/>
              <a:t>Time stamp</a:t>
            </a:r>
          </a:p>
          <a:p>
            <a:pPr lvl="1"/>
            <a:r>
              <a:rPr lang="en-US" sz="1800" dirty="0" smtClean="0"/>
              <a:t>Check-in list</a:t>
            </a:r>
          </a:p>
          <a:p>
            <a:pPr lvl="1"/>
            <a:r>
              <a:rPr lang="en-US" sz="1800" dirty="0"/>
              <a:t>Create build based on previous </a:t>
            </a:r>
            <a:r>
              <a:rPr lang="en-US" sz="1800" dirty="0" smtClean="0"/>
              <a:t>builds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25064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28927" y="1447800"/>
            <a:ext cx="182755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Build #1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r>
              <a:rPr lang="en-US" baseline="30000" dirty="0" smtClean="0">
                <a:solidFill>
                  <a:schemeClr val="tx1"/>
                </a:solidFill>
              </a:rPr>
              <a:t>st</a:t>
            </a:r>
            <a:r>
              <a:rPr lang="en-US" dirty="0" smtClean="0">
                <a:solidFill>
                  <a:schemeClr val="tx1"/>
                </a:solidFill>
              </a:rPr>
              <a:t> Sep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18180" y="4419600"/>
            <a:ext cx="262542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Build #10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Alert from Build #9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CMS from Build #1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EC compile latest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33727" y="2590800"/>
            <a:ext cx="121795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CMS</a:t>
            </a:r>
          </a:p>
        </p:txBody>
      </p:sp>
      <p:sp>
        <p:nvSpPr>
          <p:cNvPr id="10" name="Oval 9"/>
          <p:cNvSpPr/>
          <p:nvPr/>
        </p:nvSpPr>
        <p:spPr>
          <a:xfrm>
            <a:off x="4004605" y="2590800"/>
            <a:ext cx="121795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Alert</a:t>
            </a:r>
          </a:p>
        </p:txBody>
      </p:sp>
      <p:sp>
        <p:nvSpPr>
          <p:cNvPr id="11" name="Oval 10"/>
          <p:cNvSpPr/>
          <p:nvPr/>
        </p:nvSpPr>
        <p:spPr>
          <a:xfrm>
            <a:off x="6325850" y="2590800"/>
            <a:ext cx="121795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EC</a:t>
            </a:r>
          </a:p>
        </p:txBody>
      </p:sp>
      <p:cxnSp>
        <p:nvCxnSpPr>
          <p:cNvPr id="13" name="Straight Arrow Connector 12"/>
          <p:cNvCxnSpPr>
            <a:stCxn id="9" idx="4"/>
            <a:endCxn id="8" idx="0"/>
          </p:cNvCxnSpPr>
          <p:nvPr/>
        </p:nvCxnSpPr>
        <p:spPr>
          <a:xfrm>
            <a:off x="2142702" y="3276600"/>
            <a:ext cx="2488188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4"/>
            <a:endCxn id="8" idx="0"/>
          </p:cNvCxnSpPr>
          <p:nvPr/>
        </p:nvCxnSpPr>
        <p:spPr>
          <a:xfrm>
            <a:off x="4613580" y="3276600"/>
            <a:ext cx="1731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4"/>
            <a:endCxn id="8" idx="0"/>
          </p:cNvCxnSpPr>
          <p:nvPr/>
        </p:nvCxnSpPr>
        <p:spPr>
          <a:xfrm flipH="1">
            <a:off x="4630890" y="3276600"/>
            <a:ext cx="2303935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699805" y="1447800"/>
            <a:ext cx="182755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Build #9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r>
              <a:rPr lang="en-US" baseline="30000" dirty="0" smtClean="0">
                <a:solidFill>
                  <a:schemeClr val="tx1"/>
                </a:solidFill>
              </a:rPr>
              <a:t>th</a:t>
            </a:r>
            <a:r>
              <a:rPr lang="en-US" dirty="0" smtClean="0">
                <a:solidFill>
                  <a:schemeClr val="tx1"/>
                </a:solidFill>
              </a:rPr>
              <a:t> Sep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021050" y="1447800"/>
            <a:ext cx="182755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Latest code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Now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" idx="2"/>
            <a:endCxn id="9" idx="0"/>
          </p:cNvCxnSpPr>
          <p:nvPr/>
        </p:nvCxnSpPr>
        <p:spPr>
          <a:xfrm>
            <a:off x="2142702" y="2057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2"/>
            <a:endCxn id="10" idx="0"/>
          </p:cNvCxnSpPr>
          <p:nvPr/>
        </p:nvCxnSpPr>
        <p:spPr>
          <a:xfrm>
            <a:off x="4613580" y="2057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2"/>
            <a:endCxn id="11" idx="0"/>
          </p:cNvCxnSpPr>
          <p:nvPr/>
        </p:nvCxnSpPr>
        <p:spPr>
          <a:xfrm>
            <a:off x="6934825" y="2057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3400" y="496669"/>
            <a:ext cx="8077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All-in-one build creation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25064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906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Configuration files</a:t>
            </a:r>
          </a:p>
          <a:p>
            <a:pPr lvl="1"/>
            <a:r>
              <a:rPr lang="en-US" sz="2000" dirty="0" smtClean="0"/>
              <a:t>Multiple files and different environments</a:t>
            </a:r>
          </a:p>
          <a:p>
            <a:pPr lvl="1"/>
            <a:r>
              <a:rPr lang="en-US" sz="2000" dirty="0" smtClean="0"/>
              <a:t>Universal settings</a:t>
            </a:r>
          </a:p>
          <a:p>
            <a:pPr lvl="1"/>
            <a:r>
              <a:rPr lang="en-US" sz="2000" dirty="0" smtClean="0"/>
              <a:t>Environment related settings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90800"/>
            <a:ext cx="610552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71800"/>
            <a:ext cx="19050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755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Brace 6"/>
          <p:cNvSpPr/>
          <p:nvPr/>
        </p:nvSpPr>
        <p:spPr>
          <a:xfrm>
            <a:off x="4572000" y="1828800"/>
            <a:ext cx="533400" cy="2857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lded Corner 8"/>
          <p:cNvSpPr/>
          <p:nvPr/>
        </p:nvSpPr>
        <p:spPr>
          <a:xfrm>
            <a:off x="685800" y="4038600"/>
            <a:ext cx="3733800" cy="16002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r>
              <a:rPr lang="en-US" sz="1100" dirty="0" smtClean="0">
                <a:solidFill>
                  <a:schemeClr val="tx1"/>
                </a:solidFill>
              </a:rPr>
              <a:t>#remote </a:t>
            </a:r>
            <a:r>
              <a:rPr lang="en-US" sz="1100" dirty="0">
                <a:solidFill>
                  <a:schemeClr val="tx1"/>
                </a:solidFill>
              </a:rPr>
              <a:t>service for payment </a:t>
            </a:r>
            <a:r>
              <a:rPr lang="en-US" sz="1100" dirty="0" smtClean="0">
                <a:solidFill>
                  <a:schemeClr val="tx1"/>
                </a:solidFill>
              </a:rPr>
              <a:t>(UAT1)</a:t>
            </a: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payment.url.root</a:t>
            </a: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=http</a:t>
            </a:r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://</a:t>
            </a: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www1-uat.dev.alert.com:4080/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#remote </a:t>
            </a:r>
            <a:r>
              <a:rPr lang="en-US" sz="1100" dirty="0">
                <a:solidFill>
                  <a:schemeClr val="tx1"/>
                </a:solidFill>
              </a:rPr>
              <a:t>service for CMS </a:t>
            </a:r>
            <a:r>
              <a:rPr lang="en-US" sz="1100" dirty="0" smtClean="0">
                <a:solidFill>
                  <a:schemeClr val="tx1"/>
                </a:solidFill>
              </a:rPr>
              <a:t>(UAT1)</a:t>
            </a: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cms.url.root</a:t>
            </a: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=https</a:t>
            </a:r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://www1-uat.dev.alert.com:2443/CMS2/</a:t>
            </a:r>
            <a:endParaRPr lang="en-US" sz="11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1066800"/>
            <a:ext cx="3733800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#remote service for ecommerce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ecommerce.proxy.host</a:t>
            </a:r>
            <a:r>
              <a:rPr lang="en-US" sz="1200" dirty="0">
                <a:solidFill>
                  <a:schemeClr val="tx1"/>
                </a:solidFill>
              </a:rPr>
              <a:t>=</a:t>
            </a:r>
            <a:r>
              <a:rPr lang="en-US" sz="1200" dirty="0" err="1">
                <a:solidFill>
                  <a:schemeClr val="tx1"/>
                </a:solidFill>
              </a:rPr>
              <a:t>localhost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ecommerce.proxy.port</a:t>
            </a:r>
            <a:r>
              <a:rPr lang="en-US" sz="1200" dirty="0">
                <a:solidFill>
                  <a:schemeClr val="tx1"/>
                </a:solidFill>
              </a:rPr>
              <a:t>=8100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ecommerce.proxy.path</a:t>
            </a:r>
            <a:r>
              <a:rPr lang="en-US" sz="1200" dirty="0">
                <a:solidFill>
                  <a:schemeClr val="tx1"/>
                </a:solidFill>
              </a:rPr>
              <a:t>=</a:t>
            </a:r>
            <a:r>
              <a:rPr lang="en-US" sz="1200" dirty="0" err="1">
                <a:solidFill>
                  <a:schemeClr val="tx1"/>
                </a:solidFill>
              </a:rPr>
              <a:t>webservice</a:t>
            </a:r>
            <a:r>
              <a:rPr lang="en-US" sz="1200" dirty="0">
                <a:solidFill>
                  <a:schemeClr val="tx1"/>
                </a:solidFill>
              </a:rPr>
              <a:t>/remote</a:t>
            </a:r>
          </a:p>
          <a:p>
            <a:r>
              <a:rPr lang="en-US" sz="1200" dirty="0">
                <a:solidFill>
                  <a:schemeClr val="tx1"/>
                </a:solidFill>
              </a:rPr>
              <a:t>ecommerce.proxy.url=http://${</a:t>
            </a:r>
            <a:r>
              <a:rPr lang="en-US" sz="1200" dirty="0" err="1">
                <a:solidFill>
                  <a:schemeClr val="tx1"/>
                </a:solidFill>
              </a:rPr>
              <a:t>ecommerce.proxy.hos</a:t>
            </a:r>
            <a:r>
              <a:rPr lang="en-US" sz="1200" dirty="0">
                <a:solidFill>
                  <a:schemeClr val="tx1"/>
                </a:solidFill>
              </a:rPr>
              <a:t>…</a:t>
            </a:r>
          </a:p>
          <a:p>
            <a:r>
              <a:rPr lang="en-US" sz="1200" dirty="0">
                <a:solidFill>
                  <a:schemeClr val="tx1"/>
                </a:solidFill>
              </a:rPr>
              <a:t>#remote service for ecommerce used by alert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ecommerce.url.root</a:t>
            </a:r>
            <a:r>
              <a:rPr lang="en-US" sz="1200" dirty="0">
                <a:solidFill>
                  <a:schemeClr val="tx1"/>
                </a:solidFill>
              </a:rPr>
              <a:t>=http://${</a:t>
            </a:r>
            <a:r>
              <a:rPr lang="en-US" sz="1200" dirty="0" err="1">
                <a:solidFill>
                  <a:schemeClr val="tx1"/>
                </a:solidFill>
              </a:rPr>
              <a:t>ecommerce.proxy.host</a:t>
            </a:r>
            <a:r>
              <a:rPr lang="en-US" sz="1200" dirty="0">
                <a:solidFill>
                  <a:schemeClr val="tx1"/>
                </a:solidFill>
              </a:rPr>
              <a:t>…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#remote service for payment (environment related)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payment.url.root</a:t>
            </a:r>
            <a:r>
              <a:rPr lang="en-US" sz="1200" dirty="0">
                <a:solidFill>
                  <a:srgbClr val="FF0000"/>
                </a:solidFill>
              </a:rPr>
              <a:t>=http://www2-uat.dev.alert.com:4080/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#remote </a:t>
            </a:r>
            <a:r>
              <a:rPr lang="en-US" sz="1200" b="1" dirty="0">
                <a:solidFill>
                  <a:schemeClr val="tx1"/>
                </a:solidFill>
              </a:rPr>
              <a:t>service for CMS (environment related)</a:t>
            </a:r>
          </a:p>
          <a:p>
            <a:r>
              <a:rPr lang="en-US" sz="1100" dirty="0" err="1">
                <a:solidFill>
                  <a:srgbClr val="FF0000"/>
                </a:solidFill>
              </a:rPr>
              <a:t>cms.url.root</a:t>
            </a:r>
            <a:r>
              <a:rPr lang="en-US" sz="1100" dirty="0">
                <a:solidFill>
                  <a:srgbClr val="FF0000"/>
                </a:solidFill>
              </a:rPr>
              <a:t>=https://www2-uat.dev.alert.com:2443/CMS2/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http.max_connection</a:t>
            </a:r>
            <a:r>
              <a:rPr lang="en-US" sz="1200" dirty="0">
                <a:solidFill>
                  <a:schemeClr val="tx1"/>
                </a:solidFill>
              </a:rPr>
              <a:t>=500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81600" y="1981200"/>
            <a:ext cx="3810000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#remote service for ecommerce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ecommerce.proxy.host</a:t>
            </a:r>
            <a:r>
              <a:rPr lang="en-US" sz="1200" dirty="0">
                <a:solidFill>
                  <a:schemeClr val="tx1"/>
                </a:solidFill>
              </a:rPr>
              <a:t>=</a:t>
            </a:r>
            <a:r>
              <a:rPr lang="en-US" sz="1200" dirty="0" err="1">
                <a:solidFill>
                  <a:schemeClr val="tx1"/>
                </a:solidFill>
              </a:rPr>
              <a:t>localhost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ecommerce.proxy.port</a:t>
            </a:r>
            <a:r>
              <a:rPr lang="en-US" sz="1200" dirty="0">
                <a:solidFill>
                  <a:schemeClr val="tx1"/>
                </a:solidFill>
              </a:rPr>
              <a:t>=8100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ecommerce.proxy.path</a:t>
            </a:r>
            <a:r>
              <a:rPr lang="en-US" sz="1200" dirty="0">
                <a:solidFill>
                  <a:schemeClr val="tx1"/>
                </a:solidFill>
              </a:rPr>
              <a:t>=</a:t>
            </a:r>
            <a:r>
              <a:rPr lang="en-US" sz="1200" dirty="0" err="1">
                <a:solidFill>
                  <a:schemeClr val="tx1"/>
                </a:solidFill>
              </a:rPr>
              <a:t>webservice</a:t>
            </a:r>
            <a:r>
              <a:rPr lang="en-US" sz="1200" dirty="0">
                <a:solidFill>
                  <a:schemeClr val="tx1"/>
                </a:solidFill>
              </a:rPr>
              <a:t>/remote</a:t>
            </a:r>
          </a:p>
          <a:p>
            <a:r>
              <a:rPr lang="en-US" sz="1200" dirty="0">
                <a:solidFill>
                  <a:schemeClr val="tx1"/>
                </a:solidFill>
              </a:rPr>
              <a:t>ecommerce.proxy.url=http://${</a:t>
            </a:r>
            <a:r>
              <a:rPr lang="en-US" sz="1200" dirty="0" err="1">
                <a:solidFill>
                  <a:schemeClr val="tx1"/>
                </a:solidFill>
              </a:rPr>
              <a:t>ecommerce.proxy.hos</a:t>
            </a:r>
            <a:r>
              <a:rPr lang="en-US" sz="1200" dirty="0">
                <a:solidFill>
                  <a:schemeClr val="tx1"/>
                </a:solidFill>
              </a:rPr>
              <a:t>…</a:t>
            </a:r>
          </a:p>
          <a:p>
            <a:r>
              <a:rPr lang="en-US" sz="1200" dirty="0">
                <a:solidFill>
                  <a:schemeClr val="tx1"/>
                </a:solidFill>
              </a:rPr>
              <a:t>#remote service for ecommerce used by alert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ecommerce.url.root</a:t>
            </a:r>
            <a:r>
              <a:rPr lang="en-US" sz="1200" dirty="0">
                <a:solidFill>
                  <a:schemeClr val="tx1"/>
                </a:solidFill>
              </a:rPr>
              <a:t>=http://${</a:t>
            </a:r>
            <a:r>
              <a:rPr lang="en-US" sz="1200" dirty="0" err="1">
                <a:solidFill>
                  <a:schemeClr val="tx1"/>
                </a:solidFill>
              </a:rPr>
              <a:t>ecommerce.proxy.host</a:t>
            </a:r>
            <a:r>
              <a:rPr lang="en-US" sz="1200" dirty="0">
                <a:solidFill>
                  <a:schemeClr val="tx1"/>
                </a:solidFill>
              </a:rPr>
              <a:t>…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#remote service for payment (environment related)</a:t>
            </a:r>
          </a:p>
          <a:p>
            <a:r>
              <a:rPr 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payment.url.root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=http://www1-uat.dev.alert.com:4080/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#remote </a:t>
            </a:r>
            <a:r>
              <a:rPr lang="en-US" sz="1200" b="1" dirty="0">
                <a:solidFill>
                  <a:schemeClr val="tx1"/>
                </a:solidFill>
              </a:rPr>
              <a:t>service for CMS (environment related)</a:t>
            </a:r>
          </a:p>
          <a:p>
            <a:r>
              <a:rPr lang="en-US" sz="11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cms.url.root</a:t>
            </a:r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=https://www1-uat.dev.alert.com:2443/CMS2/</a:t>
            </a:r>
          </a:p>
          <a:p>
            <a:r>
              <a:rPr lang="en-US" sz="1200" dirty="0" err="1" smtClean="0">
                <a:solidFill>
                  <a:schemeClr val="tx1"/>
                </a:solidFill>
              </a:rPr>
              <a:t>http.max_connection</a:t>
            </a:r>
            <a:r>
              <a:rPr lang="en-US" sz="1200" dirty="0" smtClean="0">
                <a:solidFill>
                  <a:schemeClr val="tx1"/>
                </a:solidFill>
              </a:rPr>
              <a:t>=500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38300" y="6858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Universal settings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0600" y="366926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Environment related settings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24500" y="145946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Configuration file for UAT1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Build Status Page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View previous build and test results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524000"/>
            <a:ext cx="770572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097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 noGrp="1"/>
          </p:cNvSpPr>
          <p:nvPr>
            <p:ph idx="1"/>
          </p:nvPr>
        </p:nvSpPr>
        <p:spPr>
          <a:xfrm>
            <a:off x="533400" y="1447800"/>
            <a:ext cx="8229600" cy="368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 deploy</a:t>
            </a:r>
          </a:p>
          <a:p>
            <a:pPr lvl="1"/>
            <a:r>
              <a:rPr lang="en-US" dirty="0"/>
              <a:t>One click </a:t>
            </a:r>
            <a:r>
              <a:rPr lang="en-US" dirty="0" smtClean="0"/>
              <a:t>deploy</a:t>
            </a:r>
          </a:p>
          <a:p>
            <a:pPr lvl="1"/>
            <a:r>
              <a:rPr lang="en-US" dirty="0" smtClean="0"/>
              <a:t>Multiple environment</a:t>
            </a:r>
          </a:p>
          <a:p>
            <a:pPr lvl="1"/>
            <a:r>
              <a:rPr lang="en-US" dirty="0" smtClean="0"/>
              <a:t>Automatically environment clean up</a:t>
            </a:r>
          </a:p>
          <a:p>
            <a:pPr lvl="1"/>
            <a:r>
              <a:rPr lang="en-US" dirty="0" smtClean="0"/>
              <a:t>Control deploy process for different environment</a:t>
            </a:r>
            <a:endParaRPr lang="en-US" dirty="0"/>
          </a:p>
          <a:p>
            <a:pPr lvl="1"/>
            <a:r>
              <a:rPr lang="en-US" dirty="0"/>
              <a:t>Control over code in different environment</a:t>
            </a:r>
            <a:endParaRPr lang="en-US" dirty="0" smtClean="0"/>
          </a:p>
          <a:p>
            <a:pPr lvl="1"/>
            <a:r>
              <a:rPr lang="en-US" dirty="0" smtClean="0"/>
              <a:t>Easy roll back</a:t>
            </a:r>
          </a:p>
        </p:txBody>
      </p:sp>
    </p:spTree>
    <p:extLst>
      <p:ext uri="{BB962C8B-B14F-4D97-AF65-F5344CB8AC3E}">
        <p14:creationId xmlns:p14="http://schemas.microsoft.com/office/powerpoint/2010/main" val="2916225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85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 smtClean="0"/>
              <a:t>Deploy page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371600"/>
            <a:ext cx="781050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137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33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Deploy build to selected targets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324600" cy="3695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8768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 smtClean="0"/>
              <a:t>Select build from list</a:t>
            </a:r>
          </a:p>
          <a:p>
            <a:pPr lvl="1"/>
            <a:r>
              <a:rPr lang="en-US" sz="1800" dirty="0" smtClean="0"/>
              <a:t>One click deploy code, configuration files and database</a:t>
            </a:r>
          </a:p>
          <a:p>
            <a:pPr lvl="1"/>
            <a:r>
              <a:rPr lang="en-US" sz="1800" dirty="0" smtClean="0"/>
              <a:t>Easy roll back and build-deploy</a:t>
            </a:r>
          </a:p>
          <a:p>
            <a:pPr lvl="1"/>
            <a:r>
              <a:rPr lang="en-US" sz="1800" dirty="0" smtClean="0"/>
              <a:t>History record</a:t>
            </a:r>
          </a:p>
        </p:txBody>
      </p:sp>
    </p:spTree>
    <p:extLst>
      <p:ext uri="{BB962C8B-B14F-4D97-AF65-F5344CB8AC3E}">
        <p14:creationId xmlns:p14="http://schemas.microsoft.com/office/powerpoint/2010/main" val="292506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86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200" dirty="0" smtClean="0"/>
              <a:t>Test trigger</a:t>
            </a:r>
          </a:p>
          <a:p>
            <a:pPr marL="0" indent="0" algn="ctr">
              <a:buNone/>
            </a:pPr>
            <a:r>
              <a:rPr lang="en-US" sz="7200" dirty="0" smtClean="0"/>
              <a:t>Result analyze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72967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Productivity </a:t>
            </a:r>
            <a:endParaRPr lang="en-US" dirty="0" smtClean="0"/>
          </a:p>
          <a:p>
            <a:pPr lvl="1"/>
            <a:r>
              <a:rPr lang="en-US" dirty="0" smtClean="0"/>
              <a:t>Make sure SEs and QEs can start work right away</a:t>
            </a:r>
          </a:p>
          <a:p>
            <a:pPr lvl="1"/>
            <a:r>
              <a:rPr lang="en-US" dirty="0" smtClean="0"/>
              <a:t>Let SEs and QEs focus on developing and testing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Quality</a:t>
            </a:r>
          </a:p>
          <a:p>
            <a:pPr lvl="1"/>
            <a:r>
              <a:rPr lang="en-US" dirty="0"/>
              <a:t>Test as much as possible</a:t>
            </a:r>
            <a:endParaRPr lang="en-US" dirty="0" smtClean="0"/>
          </a:p>
          <a:p>
            <a:pPr lvl="1"/>
            <a:r>
              <a:rPr lang="en-US" dirty="0" smtClean="0"/>
              <a:t>Find issues as earlier as possible</a:t>
            </a:r>
          </a:p>
          <a:p>
            <a:pPr lvl="1"/>
            <a:r>
              <a:rPr lang="en-US" dirty="0" smtClean="0"/>
              <a:t>Fix issues as fast as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82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371600"/>
            <a:ext cx="8229600" cy="3886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Auto trigger tests</a:t>
            </a:r>
          </a:p>
          <a:p>
            <a:pPr lvl="1"/>
            <a:r>
              <a:rPr lang="en-US" sz="1800" dirty="0" smtClean="0"/>
              <a:t>Tests triggered right after code deployed</a:t>
            </a:r>
          </a:p>
          <a:p>
            <a:pPr lvl="1"/>
            <a:r>
              <a:rPr lang="en-US" sz="1800" dirty="0" smtClean="0"/>
              <a:t>Test version bind to code version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Analyze result</a:t>
            </a:r>
          </a:p>
          <a:p>
            <a:pPr lvl="1"/>
            <a:r>
              <a:rPr lang="en-US" sz="1800" dirty="0" smtClean="0"/>
              <a:t>Build status report</a:t>
            </a:r>
          </a:p>
          <a:p>
            <a:pPr lvl="1"/>
            <a:r>
              <a:rPr lang="en-US" sz="1800" dirty="0" smtClean="0"/>
              <a:t>Check-in list</a:t>
            </a:r>
          </a:p>
          <a:p>
            <a:pPr lvl="1"/>
            <a:r>
              <a:rPr lang="en-US" sz="1800" dirty="0" smtClean="0"/>
              <a:t>Compare to last test</a:t>
            </a:r>
          </a:p>
          <a:p>
            <a:pPr lvl="1"/>
            <a:r>
              <a:rPr lang="en-US" sz="1800" dirty="0" smtClean="0"/>
              <a:t>Show overall result</a:t>
            </a:r>
          </a:p>
          <a:p>
            <a:pPr lvl="1"/>
            <a:r>
              <a:rPr lang="en-US" sz="1800" dirty="0" smtClean="0"/>
              <a:t>History record and trend</a:t>
            </a:r>
          </a:p>
        </p:txBody>
      </p:sp>
    </p:spTree>
    <p:extLst>
      <p:ext uri="{BB962C8B-B14F-4D97-AF65-F5344CB8AC3E}">
        <p14:creationId xmlns:p14="http://schemas.microsoft.com/office/powerpoint/2010/main" val="37484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3400"/>
          </a:xfrm>
        </p:spPr>
        <p:txBody>
          <a:bodyPr>
            <a:normAutofit/>
          </a:bodyPr>
          <a:lstStyle/>
          <a:p>
            <a:r>
              <a:rPr lang="en-US" sz="2800" dirty="0"/>
              <a:t>Test triggering and </a:t>
            </a:r>
            <a:r>
              <a:rPr lang="en-US" sz="2800" dirty="0" smtClean="0"/>
              <a:t>management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68667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43434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 smtClean="0"/>
              <a:t>Show test results</a:t>
            </a:r>
          </a:p>
          <a:p>
            <a:pPr lvl="1"/>
            <a:r>
              <a:rPr lang="en-US" sz="1800" dirty="0" smtClean="0"/>
              <a:t>Add </a:t>
            </a:r>
            <a:r>
              <a:rPr lang="en-US" sz="1800" dirty="0"/>
              <a:t>comments about the test result</a:t>
            </a:r>
          </a:p>
          <a:p>
            <a:pPr lvl="1"/>
            <a:r>
              <a:rPr lang="en-US" sz="1800" dirty="0" smtClean="0"/>
              <a:t>Send result and comments to subscribers</a:t>
            </a:r>
          </a:p>
          <a:p>
            <a:pPr lvl="1"/>
            <a:r>
              <a:rPr lang="en-US" sz="1800" dirty="0" smtClean="0"/>
              <a:t>Set tests to </a:t>
            </a:r>
            <a:r>
              <a:rPr lang="en-US" sz="1800" dirty="0"/>
              <a:t>run </a:t>
            </a:r>
            <a:r>
              <a:rPr lang="en-US" sz="1800" dirty="0" smtClean="0"/>
              <a:t>with a </a:t>
            </a:r>
            <a:r>
              <a:rPr lang="en-US" sz="1800" dirty="0"/>
              <a:t>specified revision</a:t>
            </a:r>
          </a:p>
          <a:p>
            <a:pPr lvl="1"/>
            <a:r>
              <a:rPr lang="en-US" sz="1800" dirty="0" smtClean="0"/>
              <a:t>Manage tests for different environments</a:t>
            </a:r>
          </a:p>
        </p:txBody>
      </p:sp>
    </p:spTree>
    <p:extLst>
      <p:ext uri="{BB962C8B-B14F-4D97-AF65-F5344CB8AC3E}">
        <p14:creationId xmlns:p14="http://schemas.microsoft.com/office/powerpoint/2010/main" val="344418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33400"/>
          </a:xfrm>
        </p:spPr>
        <p:txBody>
          <a:bodyPr>
            <a:normAutofit/>
          </a:bodyPr>
          <a:lstStyle/>
          <a:p>
            <a:r>
              <a:rPr lang="en-US" sz="2800" dirty="0"/>
              <a:t>Test triggering and management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23950"/>
            <a:ext cx="60864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803" y="4114800"/>
            <a:ext cx="40957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56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2057400"/>
          </a:xfrm>
        </p:spPr>
        <p:txBody>
          <a:bodyPr>
            <a:noAutofit/>
          </a:bodyPr>
          <a:lstStyle/>
          <a:p>
            <a:r>
              <a:rPr lang="en-US" sz="7200" dirty="0" smtClean="0"/>
              <a:t>Continuous check-in testing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681841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Unit test and sanity test for each check-in</a:t>
            </a:r>
          </a:p>
          <a:p>
            <a:pPr lvl="1"/>
            <a:r>
              <a:rPr lang="en-US" sz="2400" dirty="0" smtClean="0"/>
              <a:t>Detect issues in early stage</a:t>
            </a:r>
          </a:p>
          <a:p>
            <a:pPr lvl="1"/>
            <a:r>
              <a:rPr lang="en-US" sz="2400" dirty="0" smtClean="0"/>
              <a:t>Get result within 20 minutes</a:t>
            </a:r>
          </a:p>
          <a:p>
            <a:pPr lvl="1"/>
            <a:r>
              <a:rPr lang="en-US" sz="2400" dirty="0" smtClean="0"/>
              <a:t>Fix issue </a:t>
            </a:r>
          </a:p>
          <a:p>
            <a:r>
              <a:rPr lang="en-US" dirty="0" smtClean="0"/>
              <a:t>New environment for each run</a:t>
            </a:r>
          </a:p>
          <a:p>
            <a:pPr lvl="1"/>
            <a:r>
              <a:rPr lang="en-US" sz="2400" dirty="0" smtClean="0"/>
              <a:t>Avoid environment related errors</a:t>
            </a:r>
          </a:p>
          <a:p>
            <a:pPr lvl="1"/>
            <a:r>
              <a:rPr lang="en-US" sz="2400" dirty="0" smtClean="0"/>
              <a:t>New code</a:t>
            </a:r>
          </a:p>
          <a:p>
            <a:pPr lvl="1"/>
            <a:r>
              <a:rPr lang="en-US" sz="2400" dirty="0" smtClean="0"/>
              <a:t>Database recreated from scratch</a:t>
            </a:r>
          </a:p>
          <a:p>
            <a:pPr lvl="1"/>
            <a:r>
              <a:rPr lang="en-US" sz="2400" dirty="0" smtClean="0"/>
              <a:t>Latest configuration files</a:t>
            </a:r>
          </a:p>
          <a:p>
            <a:pPr lvl="1"/>
            <a:r>
              <a:rPr lang="en-US" sz="2400" dirty="0" smtClean="0"/>
              <a:t>Sample test data</a:t>
            </a:r>
          </a:p>
          <a:p>
            <a:r>
              <a:rPr lang="en-US" dirty="0" smtClean="0"/>
              <a:t>Code analyze for each check-in</a:t>
            </a:r>
          </a:p>
        </p:txBody>
      </p:sp>
    </p:spTree>
    <p:extLst>
      <p:ext uri="{BB962C8B-B14F-4D97-AF65-F5344CB8AC3E}">
        <p14:creationId xmlns:p14="http://schemas.microsoft.com/office/powerpoint/2010/main" val="163975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905000" y="1143000"/>
            <a:ext cx="1371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Unit test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05000" y="3276600"/>
            <a:ext cx="1371600" cy="38100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Clean 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59250" y="4800600"/>
            <a:ext cx="13716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59250" y="2362200"/>
            <a:ext cx="13716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Recreate databases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05000" y="3962400"/>
            <a:ext cx="13716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Deploy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905001" y="4800600"/>
            <a:ext cx="13716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Deploy settings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59250" y="3162300"/>
            <a:ext cx="13716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Prepare test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59250" y="3962400"/>
            <a:ext cx="1371600" cy="60960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Republish cube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400800" y="3124200"/>
            <a:ext cx="1371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Sanity test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905000" y="2362200"/>
            <a:ext cx="13716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Stop services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5" idx="4"/>
            <a:endCxn id="15" idx="0"/>
          </p:cNvCxnSpPr>
          <p:nvPr/>
        </p:nvCxnSpPr>
        <p:spPr>
          <a:xfrm>
            <a:off x="2590800" y="1752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5" idx="0"/>
          </p:cNvCxnSpPr>
          <p:nvPr/>
        </p:nvCxnSpPr>
        <p:spPr>
          <a:xfrm>
            <a:off x="2590800" y="3810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" idx="2"/>
          </p:cNvCxnSpPr>
          <p:nvPr/>
        </p:nvCxnSpPr>
        <p:spPr>
          <a:xfrm rot="10800000">
            <a:off x="1143000" y="381000"/>
            <a:ext cx="762001" cy="1066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5" idx="2"/>
            <a:endCxn id="7" idx="0"/>
          </p:cNvCxnSpPr>
          <p:nvPr/>
        </p:nvCxnSpPr>
        <p:spPr>
          <a:xfrm>
            <a:off x="2590800" y="2971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  <a:endCxn id="10" idx="0"/>
          </p:cNvCxnSpPr>
          <p:nvPr/>
        </p:nvCxnSpPr>
        <p:spPr>
          <a:xfrm>
            <a:off x="2590800" y="3657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2"/>
            <a:endCxn id="12" idx="0"/>
          </p:cNvCxnSpPr>
          <p:nvPr/>
        </p:nvCxnSpPr>
        <p:spPr>
          <a:xfrm>
            <a:off x="4845050" y="2971800"/>
            <a:ext cx="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4"/>
            <a:endCxn id="52" idx="0"/>
          </p:cNvCxnSpPr>
          <p:nvPr/>
        </p:nvCxnSpPr>
        <p:spPr>
          <a:xfrm>
            <a:off x="7086600" y="3733800"/>
            <a:ext cx="3175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4" idx="6"/>
          </p:cNvCxnSpPr>
          <p:nvPr/>
        </p:nvCxnSpPr>
        <p:spPr>
          <a:xfrm flipV="1">
            <a:off x="7772400" y="457200"/>
            <a:ext cx="533400" cy="2971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6432550" y="4800600"/>
            <a:ext cx="13716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Post 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752600" y="533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check-in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49250" y="9906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Failed, inform SE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828800" y="1676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Deploy to VM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620000" y="18288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Failed, inform SE and QE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10" idx="2"/>
            <a:endCxn id="11" idx="0"/>
          </p:cNvCxnSpPr>
          <p:nvPr/>
        </p:nvCxnSpPr>
        <p:spPr>
          <a:xfrm>
            <a:off x="2590800" y="4572000"/>
            <a:ext cx="1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2" idx="2"/>
            <a:endCxn id="13" idx="0"/>
          </p:cNvCxnSpPr>
          <p:nvPr/>
        </p:nvCxnSpPr>
        <p:spPr>
          <a:xfrm>
            <a:off x="4845050" y="3771900"/>
            <a:ext cx="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3" idx="2"/>
            <a:endCxn id="8" idx="0"/>
          </p:cNvCxnSpPr>
          <p:nvPr/>
        </p:nvCxnSpPr>
        <p:spPr>
          <a:xfrm>
            <a:off x="4845050" y="4572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8" idx="3"/>
            <a:endCxn id="14" idx="2"/>
          </p:cNvCxnSpPr>
          <p:nvPr/>
        </p:nvCxnSpPr>
        <p:spPr>
          <a:xfrm flipV="1">
            <a:off x="5530850" y="3429000"/>
            <a:ext cx="869950" cy="16764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1" idx="3"/>
            <a:endCxn id="9" idx="1"/>
          </p:cNvCxnSpPr>
          <p:nvPr/>
        </p:nvCxnSpPr>
        <p:spPr>
          <a:xfrm flipV="1">
            <a:off x="3276601" y="2667000"/>
            <a:ext cx="882649" cy="24384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1676400" y="2057400"/>
            <a:ext cx="4038600" cy="3962400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Usually finished with 5 minutes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774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267200"/>
          </a:xfrm>
        </p:spPr>
        <p:txBody>
          <a:bodyPr/>
          <a:lstStyle/>
          <a:p>
            <a:r>
              <a:rPr lang="en-US" dirty="0" smtClean="0"/>
              <a:t>Extendable to other social projects</a:t>
            </a:r>
          </a:p>
          <a:p>
            <a:pPr lvl="1"/>
            <a:r>
              <a:rPr lang="en-US" sz="2000" dirty="0" smtClean="0"/>
              <a:t>VM creation</a:t>
            </a:r>
          </a:p>
          <a:p>
            <a:pPr lvl="1"/>
            <a:r>
              <a:rPr lang="en-US" sz="2000" dirty="0" smtClean="0"/>
              <a:t>Auto deploy</a:t>
            </a:r>
          </a:p>
          <a:p>
            <a:pPr lvl="1"/>
            <a:r>
              <a:rPr lang="en-US" sz="2000" dirty="0" smtClean="0"/>
              <a:t>Continuous check-in testing</a:t>
            </a:r>
          </a:p>
          <a:p>
            <a:pPr lvl="1"/>
            <a:r>
              <a:rPr lang="en-US" sz="2000" dirty="0" smtClean="0"/>
              <a:t>Test result analyze</a:t>
            </a:r>
          </a:p>
          <a:p>
            <a:r>
              <a:rPr lang="en-US" dirty="0" smtClean="0"/>
              <a:t>Environment check tool</a:t>
            </a:r>
          </a:p>
          <a:p>
            <a:pPr lvl="1"/>
            <a:r>
              <a:rPr lang="en-US" sz="2000" dirty="0" smtClean="0"/>
              <a:t>Standalone and light weight</a:t>
            </a:r>
          </a:p>
          <a:p>
            <a:pPr lvl="1"/>
            <a:r>
              <a:rPr lang="en-US" sz="2000" dirty="0" smtClean="0"/>
              <a:t>Can work with different environment</a:t>
            </a:r>
          </a:p>
          <a:p>
            <a:pPr lvl="1"/>
            <a:r>
              <a:rPr lang="en-US" sz="2000" dirty="0" smtClean="0"/>
              <a:t>Database schema check</a:t>
            </a:r>
          </a:p>
          <a:p>
            <a:pPr lvl="1"/>
            <a:r>
              <a:rPr lang="en-US" sz="2000" dirty="0" smtClean="0"/>
              <a:t>Environment settings check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7885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What’s more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609600"/>
          </a:xfrm>
        </p:spPr>
        <p:txBody>
          <a:bodyPr/>
          <a:lstStyle/>
          <a:p>
            <a:r>
              <a:rPr lang="en-US" dirty="0" smtClean="0"/>
              <a:t>Code analyze with Sonar</a:t>
            </a:r>
            <a:endParaRPr lang="en-US" sz="2000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21" y="1676400"/>
            <a:ext cx="6478579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7794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Cover more projects</a:t>
            </a:r>
          </a:p>
          <a:p>
            <a:r>
              <a:rPr lang="en-US" dirty="0" smtClean="0"/>
              <a:t>Code coverage</a:t>
            </a:r>
          </a:p>
          <a:p>
            <a:r>
              <a:rPr lang="en-US" dirty="0" smtClean="0"/>
              <a:t>Feature coverage</a:t>
            </a:r>
          </a:p>
          <a:p>
            <a:r>
              <a:rPr lang="en-US" dirty="0" smtClean="0"/>
              <a:t>Generate test suite with code/feature coverage</a:t>
            </a:r>
          </a:p>
          <a:p>
            <a:r>
              <a:rPr lang="en-US" dirty="0" smtClean="0"/>
              <a:t>Monitor server status</a:t>
            </a:r>
          </a:p>
          <a:p>
            <a:r>
              <a:rPr lang="en-US" dirty="0" smtClean="0"/>
              <a:t>Integrate with TQMS</a:t>
            </a:r>
          </a:p>
          <a:p>
            <a:r>
              <a:rPr lang="en-US" dirty="0" smtClean="0"/>
              <a:t>Integrate with platform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82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2133600"/>
            <a:ext cx="7772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zh-CN" sz="4800" smtClean="0">
                <a:ea typeface="SimSun" pitchFamily="2" charset="-122"/>
              </a:rPr>
              <a:t>Q&amp;A</a:t>
            </a:r>
          </a:p>
          <a:p>
            <a:pPr marL="0" indent="0" algn="ctr">
              <a:buFontTx/>
              <a:buNone/>
            </a:pPr>
            <a:r>
              <a:rPr lang="en-US" altLang="zh-CN" sz="4800" smtClean="0">
                <a:ea typeface="SimSun" pitchFamily="2" charset="-122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78432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1676400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Develop </a:t>
            </a:r>
            <a:r>
              <a:rPr lang="en-US" sz="7200" dirty="0" smtClean="0"/>
              <a:t>environment</a:t>
            </a:r>
            <a:br>
              <a:rPr lang="en-US" sz="7200" dirty="0" smtClean="0"/>
            </a:br>
            <a:r>
              <a:rPr lang="en-US" sz="7200" dirty="0" smtClean="0"/>
              <a:t>creation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912822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Tool list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r>
              <a:rPr lang="en-US" dirty="0" smtClean="0"/>
              <a:t>Alert* VM creation tool</a:t>
            </a:r>
          </a:p>
          <a:p>
            <a:pPr lvl="1"/>
            <a:r>
              <a:rPr lang="en-US" sz="1800" dirty="0" smtClean="0"/>
              <a:t>Create an environment with a simple command</a:t>
            </a:r>
          </a:p>
          <a:p>
            <a:r>
              <a:rPr lang="en-US" dirty="0" smtClean="0"/>
              <a:t>The Build Status Page (BSP)</a:t>
            </a:r>
          </a:p>
          <a:p>
            <a:pPr lvl="1"/>
            <a:r>
              <a:rPr lang="en-US" sz="1800" dirty="0" smtClean="0"/>
              <a:t>Make build of all components and give them a single build number</a:t>
            </a:r>
          </a:p>
          <a:p>
            <a:pPr lvl="1"/>
            <a:r>
              <a:rPr lang="en-US" sz="1800" dirty="0" smtClean="0"/>
              <a:t>Trigger build deploy and send deploy notifications</a:t>
            </a:r>
          </a:p>
          <a:p>
            <a:pPr lvl="1"/>
            <a:r>
              <a:rPr lang="en-US" sz="1800" dirty="0" smtClean="0"/>
              <a:t>Trigger test, collect and analyze result, show test status</a:t>
            </a:r>
          </a:p>
          <a:p>
            <a:pPr lvl="1"/>
            <a:r>
              <a:rPr lang="en-US" sz="1800" dirty="0" smtClean="0"/>
              <a:t>Handle configure files for different environment</a:t>
            </a:r>
          </a:p>
          <a:p>
            <a:r>
              <a:rPr lang="en-US" dirty="0" smtClean="0"/>
              <a:t>Auto deploy tool</a:t>
            </a:r>
          </a:p>
          <a:p>
            <a:pPr lvl="1"/>
            <a:r>
              <a:rPr lang="en-US" sz="1800" dirty="0" smtClean="0"/>
              <a:t>Deploy code, configure, database to target environment</a:t>
            </a:r>
          </a:p>
          <a:p>
            <a:pPr lvl="1"/>
            <a:r>
              <a:rPr lang="en-US" sz="1800" dirty="0" smtClean="0"/>
              <a:t>Deploy other preparations</a:t>
            </a:r>
          </a:p>
          <a:p>
            <a:pPr lvl="1"/>
            <a:r>
              <a:rPr lang="en-US" sz="1800" dirty="0" smtClean="0"/>
              <a:t>Check deploy status and environment settings</a:t>
            </a:r>
          </a:p>
          <a:p>
            <a:r>
              <a:rPr lang="en-US" dirty="0" smtClean="0"/>
              <a:t>Continuous integration</a:t>
            </a:r>
          </a:p>
          <a:p>
            <a:pPr lvl="1"/>
            <a:r>
              <a:rPr lang="en-US" sz="1800" dirty="0" smtClean="0"/>
              <a:t>Auto test on every code check-in and catch bugs</a:t>
            </a:r>
          </a:p>
        </p:txBody>
      </p:sp>
    </p:spTree>
    <p:extLst>
      <p:ext uri="{BB962C8B-B14F-4D97-AF65-F5344CB8AC3E}">
        <p14:creationId xmlns:p14="http://schemas.microsoft.com/office/powerpoint/2010/main" val="3714125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 deploy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Light weight and easy to use</a:t>
            </a:r>
          </a:p>
          <a:p>
            <a:r>
              <a:rPr lang="en-US" dirty="0" smtClean="0"/>
              <a:t>Deploy code</a:t>
            </a:r>
          </a:p>
          <a:p>
            <a:pPr lvl="1"/>
            <a:r>
              <a:rPr lang="en-US" sz="1800" dirty="0" smtClean="0"/>
              <a:t>Clean up before deploy</a:t>
            </a:r>
          </a:p>
          <a:p>
            <a:pPr lvl="1"/>
            <a:r>
              <a:rPr lang="en-US" sz="1800" dirty="0" smtClean="0"/>
              <a:t>Skip if no code changes</a:t>
            </a:r>
          </a:p>
          <a:p>
            <a:r>
              <a:rPr lang="en-US" dirty="0" smtClean="0"/>
              <a:t>Deploy configuration files</a:t>
            </a:r>
          </a:p>
          <a:p>
            <a:pPr lvl="1"/>
            <a:r>
              <a:rPr lang="en-US" sz="1800" dirty="0" smtClean="0"/>
              <a:t>Environment specified configuration files</a:t>
            </a:r>
          </a:p>
          <a:p>
            <a:pPr lvl="1"/>
            <a:r>
              <a:rPr lang="en-US" sz="1800" dirty="0" smtClean="0"/>
              <a:t>Latest or version controlled </a:t>
            </a:r>
            <a:r>
              <a:rPr lang="en-US" altLang="zh-CN" sz="1800" dirty="0" smtClean="0"/>
              <a:t>configuration files </a:t>
            </a:r>
            <a:endParaRPr lang="en-US" sz="1800" dirty="0" smtClean="0"/>
          </a:p>
          <a:p>
            <a:r>
              <a:rPr lang="en-US" dirty="0" smtClean="0"/>
              <a:t>Deploy database</a:t>
            </a:r>
          </a:p>
          <a:p>
            <a:pPr lvl="1"/>
            <a:r>
              <a:rPr lang="en-US" sz="1800" dirty="0" smtClean="0"/>
              <a:t>Schema creation</a:t>
            </a:r>
          </a:p>
          <a:p>
            <a:pPr lvl="1"/>
            <a:r>
              <a:rPr lang="en-US" sz="1800" dirty="0" smtClean="0"/>
              <a:t>Schema clone</a:t>
            </a:r>
          </a:p>
          <a:p>
            <a:pPr lvl="1"/>
            <a:r>
              <a:rPr lang="en-US" sz="1800" dirty="0" smtClean="0"/>
              <a:t>Data clone</a:t>
            </a:r>
          </a:p>
          <a:p>
            <a:pPr lvl="1"/>
            <a:r>
              <a:rPr lang="en-US" sz="1800" dirty="0" smtClean="0"/>
              <a:t>Database clone</a:t>
            </a:r>
          </a:p>
        </p:txBody>
      </p:sp>
    </p:spTree>
    <p:extLst>
      <p:ext uri="{BB962C8B-B14F-4D97-AF65-F5344CB8AC3E}">
        <p14:creationId xmlns:p14="http://schemas.microsoft.com/office/powerpoint/2010/main" val="37787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Auto deploy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Other operations</a:t>
            </a:r>
          </a:p>
          <a:p>
            <a:pPr lvl="1"/>
            <a:r>
              <a:rPr lang="en-US" sz="1800" dirty="0" smtClean="0"/>
              <a:t>Stop and start tomcat</a:t>
            </a:r>
          </a:p>
          <a:p>
            <a:pPr lvl="1"/>
            <a:r>
              <a:rPr lang="en-US" sz="1800" dirty="0" smtClean="0"/>
              <a:t>Clear </a:t>
            </a:r>
            <a:r>
              <a:rPr lang="en-US" sz="1800" dirty="0" err="1" smtClean="0"/>
              <a:t>memcache</a:t>
            </a:r>
            <a:endParaRPr lang="en-US" sz="1800" dirty="0" smtClean="0"/>
          </a:p>
          <a:p>
            <a:pPr lvl="1"/>
            <a:r>
              <a:rPr lang="en-US" sz="1800" dirty="0" smtClean="0"/>
              <a:t>Restart </a:t>
            </a:r>
            <a:r>
              <a:rPr lang="en-US" sz="1800" dirty="0" err="1" smtClean="0"/>
              <a:t>Iserver</a:t>
            </a:r>
            <a:endParaRPr lang="en-US" sz="1800" dirty="0" smtClean="0"/>
          </a:p>
          <a:p>
            <a:pPr lvl="1"/>
            <a:r>
              <a:rPr lang="en-US" sz="1800" dirty="0" smtClean="0"/>
              <a:t>Run commands</a:t>
            </a:r>
          </a:p>
          <a:p>
            <a:pPr lvl="1"/>
            <a:r>
              <a:rPr lang="en-US" sz="1800" dirty="0" smtClean="0"/>
              <a:t>etc.</a:t>
            </a:r>
          </a:p>
          <a:p>
            <a:r>
              <a:rPr lang="en-US" dirty="0" smtClean="0"/>
              <a:t>Check correctness for setting and database</a:t>
            </a:r>
          </a:p>
          <a:p>
            <a:r>
              <a:rPr lang="en-US" dirty="0" smtClean="0"/>
              <a:t>Logs and error handling</a:t>
            </a:r>
          </a:p>
          <a:p>
            <a:pPr lvl="1"/>
            <a:r>
              <a:rPr lang="en-US" sz="1800" dirty="0" smtClean="0"/>
              <a:t>Info logs</a:t>
            </a:r>
          </a:p>
          <a:p>
            <a:pPr lvl="1"/>
            <a:r>
              <a:rPr lang="en-US" sz="1800" dirty="0" smtClean="0"/>
              <a:t>Error report</a:t>
            </a:r>
          </a:p>
          <a:p>
            <a:pPr lvl="1"/>
            <a:r>
              <a:rPr lang="en-US" sz="1800" dirty="0" smtClean="0"/>
              <a:t>Deploy status report and history log</a:t>
            </a:r>
          </a:p>
          <a:p>
            <a:r>
              <a:rPr lang="en-US" dirty="0" smtClean="0"/>
              <a:t>Control file</a:t>
            </a:r>
          </a:p>
        </p:txBody>
      </p:sp>
    </p:spTree>
    <p:extLst>
      <p:ext uri="{BB962C8B-B14F-4D97-AF65-F5344CB8AC3E}">
        <p14:creationId xmlns:p14="http://schemas.microsoft.com/office/powerpoint/2010/main" val="269664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Build Status Page</a:t>
            </a:r>
            <a:endParaRPr lang="en-US" sz="4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"/>
          </a:xfrm>
        </p:spPr>
        <p:txBody>
          <a:bodyPr>
            <a:normAutofit/>
          </a:bodyPr>
          <a:lstStyle/>
          <a:p>
            <a:r>
              <a:rPr lang="en-US" sz="2800" dirty="0"/>
              <a:t>Security control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" y="1390650"/>
            <a:ext cx="774382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36576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 smtClean="0"/>
              <a:t>Corp account login</a:t>
            </a:r>
          </a:p>
          <a:p>
            <a:pPr lvl="1"/>
            <a:r>
              <a:rPr lang="en-US" sz="1800" dirty="0" smtClean="0"/>
              <a:t>Project </a:t>
            </a:r>
          </a:p>
          <a:p>
            <a:pPr lvl="1"/>
            <a:r>
              <a:rPr lang="en-US" sz="1800" dirty="0" smtClean="0"/>
              <a:t>Environment</a:t>
            </a:r>
            <a:endParaRPr lang="en-US" sz="1800" dirty="0"/>
          </a:p>
          <a:p>
            <a:pPr lvl="1"/>
            <a:r>
              <a:rPr lang="en-US" sz="1800" dirty="0" smtClean="0"/>
              <a:t>Privileges: Lock, Deploy, Build and Test</a:t>
            </a:r>
          </a:p>
          <a:p>
            <a:pPr lvl="1"/>
            <a:r>
              <a:rPr lang="en-US" sz="1800" dirty="0" smtClean="0"/>
              <a:t>Environment owner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1627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76250" y="12954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Use of new environment</a:t>
            </a:r>
            <a:endParaRPr lang="en-US" sz="4400" dirty="0" smtClean="0"/>
          </a:p>
          <a:p>
            <a:pPr lvl="1"/>
            <a:r>
              <a:rPr lang="en-US" sz="3200" dirty="0"/>
              <a:t>Developer use</a:t>
            </a:r>
          </a:p>
          <a:p>
            <a:pPr lvl="1"/>
            <a:r>
              <a:rPr lang="en-US" sz="3200" dirty="0"/>
              <a:t>Continuous </a:t>
            </a:r>
            <a:r>
              <a:rPr lang="en-US" sz="3200" dirty="0" smtClean="0"/>
              <a:t>Check-in testing</a:t>
            </a:r>
            <a:endParaRPr lang="en-US" sz="3200" dirty="0"/>
          </a:p>
          <a:p>
            <a:pPr lvl="1"/>
            <a:r>
              <a:rPr lang="en-US" sz="3200" dirty="0" smtClean="0"/>
              <a:t>Issue reproduce and investigate</a:t>
            </a:r>
            <a:endParaRPr lang="en-US" sz="3200" dirty="0"/>
          </a:p>
          <a:p>
            <a:pPr lvl="1"/>
            <a:r>
              <a:rPr lang="en-US" sz="3200" dirty="0"/>
              <a:t>Demo</a:t>
            </a:r>
          </a:p>
          <a:p>
            <a:pPr lvl="1"/>
            <a:r>
              <a:rPr lang="en-US" sz="3200" dirty="0"/>
              <a:t>New </a:t>
            </a:r>
            <a:r>
              <a:rPr lang="en-US" sz="3200" dirty="0" smtClean="0"/>
              <a:t>branches</a:t>
            </a:r>
          </a:p>
        </p:txBody>
      </p:sp>
    </p:spTree>
    <p:extLst>
      <p:ext uri="{BB962C8B-B14F-4D97-AF65-F5344CB8AC3E}">
        <p14:creationId xmlns:p14="http://schemas.microsoft.com/office/powerpoint/2010/main" val="302026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4525963"/>
          </a:xfrm>
        </p:spPr>
        <p:txBody>
          <a:bodyPr/>
          <a:lstStyle/>
          <a:p>
            <a:r>
              <a:rPr lang="en-US" sz="4400" dirty="0"/>
              <a:t>Requirements</a:t>
            </a:r>
          </a:p>
          <a:p>
            <a:pPr lvl="1"/>
            <a:r>
              <a:rPr lang="en-US" sz="3200" dirty="0"/>
              <a:t>Include all required packages</a:t>
            </a:r>
          </a:p>
          <a:p>
            <a:pPr lvl="1"/>
            <a:r>
              <a:rPr lang="en-US" sz="3200" dirty="0"/>
              <a:t>Easy to use</a:t>
            </a:r>
          </a:p>
          <a:p>
            <a:pPr lvl="1"/>
            <a:r>
              <a:rPr lang="en-US" sz="3200" dirty="0"/>
              <a:t>Ready for different purpose</a:t>
            </a:r>
          </a:p>
          <a:p>
            <a:pPr lvl="1"/>
            <a:r>
              <a:rPr lang="en-US" sz="3200" dirty="0"/>
              <a:t>Automatically up to date</a:t>
            </a:r>
          </a:p>
          <a:p>
            <a:pPr lvl="1"/>
            <a:r>
              <a:rPr lang="en-US" sz="3200" dirty="0"/>
              <a:t>Able to recover from </a:t>
            </a:r>
            <a:r>
              <a:rPr lang="en-US" sz="3200" dirty="0" smtClean="0"/>
              <a:t>failures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48649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02920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Create an environment with a simple </a:t>
            </a:r>
            <a:r>
              <a:rPr lang="en-US" sz="3600" dirty="0" smtClean="0"/>
              <a:t>command</a:t>
            </a:r>
          </a:p>
          <a:p>
            <a:r>
              <a:rPr lang="en-US" sz="3600" dirty="0" smtClean="0"/>
              <a:t>Work with </a:t>
            </a:r>
            <a:r>
              <a:rPr lang="en-US" sz="3600" dirty="0" err="1" smtClean="0"/>
              <a:t>vCloud</a:t>
            </a:r>
            <a:r>
              <a:rPr lang="en-US" sz="3600" dirty="0" smtClean="0"/>
              <a:t> and local VM</a:t>
            </a:r>
          </a:p>
          <a:p>
            <a:r>
              <a:rPr lang="en-US" sz="3600" dirty="0" smtClean="0"/>
              <a:t>Includes:</a:t>
            </a:r>
          </a:p>
          <a:p>
            <a:pPr lvl="1"/>
            <a:r>
              <a:rPr lang="en-US" sz="2200" dirty="0" smtClean="0"/>
              <a:t>All required system packages</a:t>
            </a:r>
          </a:p>
          <a:p>
            <a:pPr lvl="1"/>
            <a:r>
              <a:rPr lang="en-US" sz="2200" dirty="0" smtClean="0"/>
              <a:t>Server services: tomcat, </a:t>
            </a:r>
            <a:r>
              <a:rPr lang="en-US" sz="2200" dirty="0" err="1" smtClean="0"/>
              <a:t>httpd</a:t>
            </a:r>
            <a:r>
              <a:rPr lang="en-US" sz="2200" dirty="0" smtClean="0"/>
              <a:t> and </a:t>
            </a:r>
            <a:r>
              <a:rPr lang="en-US" sz="2200" dirty="0" err="1" smtClean="0"/>
              <a:t>php</a:t>
            </a:r>
            <a:endParaRPr lang="en-US" sz="2200" dirty="0" smtClean="0"/>
          </a:p>
          <a:p>
            <a:pPr lvl="1"/>
            <a:r>
              <a:rPr lang="en-US" sz="2200" dirty="0" smtClean="0"/>
              <a:t>MySQL database</a:t>
            </a:r>
          </a:p>
          <a:p>
            <a:pPr lvl="1"/>
            <a:r>
              <a:rPr lang="en-US" sz="2200" dirty="0" err="1" smtClean="0"/>
              <a:t>Memcache</a:t>
            </a:r>
            <a:endParaRPr lang="en-US" sz="2200" dirty="0"/>
          </a:p>
          <a:p>
            <a:pPr lvl="1"/>
            <a:r>
              <a:rPr lang="en-US" sz="2200" dirty="0" err="1" smtClean="0"/>
              <a:t>IServer</a:t>
            </a:r>
            <a:endParaRPr lang="en-US" sz="2200" dirty="0" smtClean="0"/>
          </a:p>
          <a:p>
            <a:pPr lvl="1"/>
            <a:r>
              <a:rPr lang="en-US" sz="2200" dirty="0"/>
              <a:t>e</a:t>
            </a:r>
            <a:r>
              <a:rPr lang="en-US" sz="2200" dirty="0" smtClean="0"/>
              <a:t>clipse, eclipse for </a:t>
            </a:r>
            <a:r>
              <a:rPr lang="en-US" sz="2200" dirty="0" err="1" smtClean="0"/>
              <a:t>php</a:t>
            </a:r>
            <a:r>
              <a:rPr lang="en-US" sz="2200" dirty="0" smtClean="0"/>
              <a:t> and </a:t>
            </a:r>
            <a:r>
              <a:rPr lang="en-US" sz="2200" dirty="0" err="1" smtClean="0"/>
              <a:t>SoupUI</a:t>
            </a:r>
            <a:endParaRPr lang="en-US" sz="2200" dirty="0" smtClean="0"/>
          </a:p>
          <a:p>
            <a:pPr lvl="1"/>
            <a:r>
              <a:rPr lang="en-US" sz="2200" dirty="0" smtClean="0"/>
              <a:t>Yes Daemon and auto deploy tool</a:t>
            </a:r>
          </a:p>
        </p:txBody>
      </p:sp>
      <p:sp>
        <p:nvSpPr>
          <p:cNvPr id="5" name="Rectangle 4"/>
          <p:cNvSpPr/>
          <p:nvPr/>
        </p:nvSpPr>
        <p:spPr>
          <a:xfrm>
            <a:off x="1324394" y="525959"/>
            <a:ext cx="591460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Alert* VM creation tool</a:t>
            </a:r>
          </a:p>
        </p:txBody>
      </p:sp>
    </p:spTree>
    <p:extLst>
      <p:ext uri="{BB962C8B-B14F-4D97-AF65-F5344CB8AC3E}">
        <p14:creationId xmlns:p14="http://schemas.microsoft.com/office/powerpoint/2010/main" val="83400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57550"/>
            <a:ext cx="60960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382000" cy="259080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Flexible</a:t>
            </a:r>
          </a:p>
          <a:p>
            <a:pPr lvl="1"/>
            <a:r>
              <a:rPr lang="en-US" sz="3100" dirty="0" smtClean="0"/>
              <a:t>Support multiple projects (not only alert)</a:t>
            </a:r>
          </a:p>
          <a:p>
            <a:pPr lvl="1"/>
            <a:r>
              <a:rPr lang="en-US" sz="3100" dirty="0" smtClean="0"/>
              <a:t>All-in-one or selected components</a:t>
            </a:r>
          </a:p>
          <a:p>
            <a:r>
              <a:rPr lang="en-US" sz="3500" dirty="0" smtClean="0"/>
              <a:t>Easy to use</a:t>
            </a:r>
          </a:p>
        </p:txBody>
      </p:sp>
    </p:spTree>
    <p:extLst>
      <p:ext uri="{BB962C8B-B14F-4D97-AF65-F5344CB8AC3E}">
        <p14:creationId xmlns:p14="http://schemas.microsoft.com/office/powerpoint/2010/main" val="2874527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676400"/>
          </a:xfrm>
        </p:spPr>
        <p:txBody>
          <a:bodyPr>
            <a:normAutofit/>
          </a:bodyPr>
          <a:lstStyle/>
          <a:p>
            <a:r>
              <a:rPr lang="en-US" altLang="zh-CN" sz="7200" dirty="0"/>
              <a:t>Version control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8461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839362" y="3452548"/>
            <a:ext cx="838200" cy="8382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CMS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an 8"/>
          <p:cNvSpPr/>
          <p:nvPr/>
        </p:nvSpPr>
        <p:spPr>
          <a:xfrm>
            <a:off x="7424965" y="3452548"/>
            <a:ext cx="838200" cy="8382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an 9"/>
          <p:cNvSpPr/>
          <p:nvPr/>
        </p:nvSpPr>
        <p:spPr>
          <a:xfrm>
            <a:off x="5680722" y="3452548"/>
            <a:ext cx="838200" cy="8382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Alert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353131" y="5067300"/>
            <a:ext cx="121795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IServer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" name="Can 12"/>
          <p:cNvSpPr/>
          <p:nvPr/>
        </p:nvSpPr>
        <p:spPr>
          <a:xfrm>
            <a:off x="2330718" y="3452548"/>
            <a:ext cx="838200" cy="8382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MD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an 13"/>
          <p:cNvSpPr/>
          <p:nvPr/>
        </p:nvSpPr>
        <p:spPr>
          <a:xfrm>
            <a:off x="3691240" y="3452548"/>
            <a:ext cx="838200" cy="8382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CMS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240250" y="5054184"/>
            <a:ext cx="121795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EC</a:t>
            </a:r>
          </a:p>
        </p:txBody>
      </p:sp>
      <p:sp>
        <p:nvSpPr>
          <p:cNvPr id="16" name="Oval 15"/>
          <p:cNvSpPr/>
          <p:nvPr/>
        </p:nvSpPr>
        <p:spPr>
          <a:xfrm>
            <a:off x="3489855" y="5067300"/>
            <a:ext cx="121795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CMS</a:t>
            </a:r>
          </a:p>
        </p:txBody>
      </p:sp>
      <p:sp>
        <p:nvSpPr>
          <p:cNvPr id="17" name="Oval 16"/>
          <p:cNvSpPr/>
          <p:nvPr/>
        </p:nvSpPr>
        <p:spPr>
          <a:xfrm>
            <a:off x="5479173" y="2286000"/>
            <a:ext cx="121795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Alert</a:t>
            </a:r>
          </a:p>
        </p:txBody>
      </p:sp>
      <p:cxnSp>
        <p:nvCxnSpPr>
          <p:cNvPr id="19" name="Straight Arrow Connector 18"/>
          <p:cNvCxnSpPr>
            <a:stCxn id="12" idx="6"/>
            <a:endCxn id="16" idx="2"/>
          </p:cNvCxnSpPr>
          <p:nvPr/>
        </p:nvCxnSpPr>
        <p:spPr>
          <a:xfrm>
            <a:off x="2571081" y="5410200"/>
            <a:ext cx="91877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7"/>
            <a:endCxn id="17" idx="3"/>
          </p:cNvCxnSpPr>
          <p:nvPr/>
        </p:nvCxnSpPr>
        <p:spPr>
          <a:xfrm flipV="1">
            <a:off x="4529440" y="2871367"/>
            <a:ext cx="1128098" cy="22963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6"/>
            <a:endCxn id="15" idx="2"/>
          </p:cNvCxnSpPr>
          <p:nvPr/>
        </p:nvCxnSpPr>
        <p:spPr>
          <a:xfrm flipV="1">
            <a:off x="4707805" y="5397084"/>
            <a:ext cx="2532445" cy="131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5"/>
            <a:endCxn id="15" idx="1"/>
          </p:cNvCxnSpPr>
          <p:nvPr/>
        </p:nvCxnSpPr>
        <p:spPr>
          <a:xfrm>
            <a:off x="6518758" y="2871367"/>
            <a:ext cx="899857" cy="2283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7" idx="0"/>
          </p:cNvCxnSpPr>
          <p:nvPr/>
        </p:nvCxnSpPr>
        <p:spPr>
          <a:xfrm>
            <a:off x="6083464" y="1371600"/>
            <a:ext cx="4684" cy="9144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6" idx="0"/>
            <a:endCxn id="14" idx="3"/>
          </p:cNvCxnSpPr>
          <p:nvPr/>
        </p:nvCxnSpPr>
        <p:spPr>
          <a:xfrm flipV="1">
            <a:off x="4098830" y="4290748"/>
            <a:ext cx="11510" cy="7765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4"/>
            <a:endCxn id="10" idx="1"/>
          </p:cNvCxnSpPr>
          <p:nvPr/>
        </p:nvCxnSpPr>
        <p:spPr>
          <a:xfrm>
            <a:off x="6088148" y="2971800"/>
            <a:ext cx="11674" cy="480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5" idx="0"/>
            <a:endCxn id="9" idx="3"/>
          </p:cNvCxnSpPr>
          <p:nvPr/>
        </p:nvCxnSpPr>
        <p:spPr>
          <a:xfrm flipH="1" flipV="1">
            <a:off x="7844065" y="4290748"/>
            <a:ext cx="5160" cy="763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" idx="0"/>
            <a:endCxn id="13" idx="3"/>
          </p:cNvCxnSpPr>
          <p:nvPr/>
        </p:nvCxnSpPr>
        <p:spPr>
          <a:xfrm flipV="1">
            <a:off x="1962106" y="4290748"/>
            <a:ext cx="787712" cy="7765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2" idx="0"/>
            <a:endCxn id="8" idx="3"/>
          </p:cNvCxnSpPr>
          <p:nvPr/>
        </p:nvCxnSpPr>
        <p:spPr>
          <a:xfrm flipH="1" flipV="1">
            <a:off x="1258462" y="4290748"/>
            <a:ext cx="703644" cy="7765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3400" y="496669"/>
            <a:ext cx="8077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Alert backend components and databases</a:t>
            </a:r>
            <a:endParaRPr lang="en-US" sz="3600" dirty="0"/>
          </a:p>
        </p:txBody>
      </p:sp>
      <p:sp>
        <p:nvSpPr>
          <p:cNvPr id="2" name="Folded Corner 1"/>
          <p:cNvSpPr/>
          <p:nvPr/>
        </p:nvSpPr>
        <p:spPr>
          <a:xfrm>
            <a:off x="6703148" y="2362200"/>
            <a:ext cx="1521917" cy="53340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Configuration files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Folded Corner 23"/>
          <p:cNvSpPr/>
          <p:nvPr/>
        </p:nvSpPr>
        <p:spPr>
          <a:xfrm>
            <a:off x="1201147" y="5770840"/>
            <a:ext cx="1521917" cy="53340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Configuration files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olded Corner 25"/>
          <p:cNvSpPr/>
          <p:nvPr/>
        </p:nvSpPr>
        <p:spPr>
          <a:xfrm>
            <a:off x="3337871" y="5768320"/>
            <a:ext cx="1521917" cy="53340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Configuration files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olded Corner 27"/>
          <p:cNvSpPr/>
          <p:nvPr/>
        </p:nvSpPr>
        <p:spPr>
          <a:xfrm>
            <a:off x="7088266" y="5768320"/>
            <a:ext cx="1521917" cy="53340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Configuration files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86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938</Words>
  <Application>Microsoft Office PowerPoint</Application>
  <PresentationFormat>On-screen Show (4:3)</PresentationFormat>
  <Paragraphs>271</Paragraphs>
  <Slides>33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SimSun</vt:lpstr>
      <vt:lpstr>SimSun</vt:lpstr>
      <vt:lpstr>Arial</vt:lpstr>
      <vt:lpstr>Calibri</vt:lpstr>
      <vt:lpstr>Times New Roman</vt:lpstr>
      <vt:lpstr>Office Theme</vt:lpstr>
      <vt:lpstr>PowerPoint Presentation</vt:lpstr>
      <vt:lpstr>Purpose of Infrastructure</vt:lpstr>
      <vt:lpstr>Develop environment creation</vt:lpstr>
      <vt:lpstr>PowerPoint Presentation</vt:lpstr>
      <vt:lpstr>PowerPoint Presentation</vt:lpstr>
      <vt:lpstr>PowerPoint Presentation</vt:lpstr>
      <vt:lpstr>PowerPoint Presentation</vt:lpstr>
      <vt:lpstr>Version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Build Status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Continuous check-in testing</vt:lpstr>
      <vt:lpstr>PowerPoint Presentation</vt:lpstr>
      <vt:lpstr>PowerPoint Presentation</vt:lpstr>
      <vt:lpstr>What’s more</vt:lpstr>
      <vt:lpstr>What’s more</vt:lpstr>
      <vt:lpstr>Future plans</vt:lpstr>
      <vt:lpstr>PowerPoint Presentation</vt:lpstr>
      <vt:lpstr>Tool list</vt:lpstr>
      <vt:lpstr>Auto deploy tool</vt:lpstr>
      <vt:lpstr>Auto deploy tool</vt:lpstr>
      <vt:lpstr>Build Status Page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Zhichao (Bruce)</dc:creator>
  <cp:lastModifiedBy>Xue, Song</cp:lastModifiedBy>
  <cp:revision>116</cp:revision>
  <dcterms:created xsi:type="dcterms:W3CDTF">2013-09-09T05:59:38Z</dcterms:created>
  <dcterms:modified xsi:type="dcterms:W3CDTF">2013-09-12T15:52:36Z</dcterms:modified>
</cp:coreProperties>
</file>