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Overall statistics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Trends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Geospatial information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mericas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Overall statistics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Trends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Geospatial information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ANZ Transaction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482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Piao Ye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Oct 13,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 Major Aspects of the Analysis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2888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403B-B3BB-4A56-BA8B-4B74FA7B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Overall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BE59-7A6A-45E3-95EE-6685B6B9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386606"/>
          </a:xfrm>
        </p:spPr>
        <p:txBody>
          <a:bodyPr>
            <a:normAutofit/>
          </a:bodyPr>
          <a:lstStyle/>
          <a:p>
            <a:r>
              <a:rPr lang="en-NZ" dirty="0"/>
              <a:t>The data set contains </a:t>
            </a:r>
            <a:r>
              <a:rPr lang="en-NZ" dirty="0">
                <a:solidFill>
                  <a:srgbClr val="FF0000"/>
                </a:solidFill>
              </a:rPr>
              <a:t>12043</a:t>
            </a:r>
            <a:r>
              <a:rPr lang="en-NZ" dirty="0"/>
              <a:t> entries of transaction data over the period of </a:t>
            </a:r>
            <a:r>
              <a:rPr lang="en-NZ" dirty="0">
                <a:solidFill>
                  <a:srgbClr val="FF0000"/>
                </a:solidFill>
              </a:rPr>
              <a:t>2018-08-01</a:t>
            </a:r>
            <a:r>
              <a:rPr lang="en-NZ" dirty="0"/>
              <a:t> to </a:t>
            </a:r>
            <a:r>
              <a:rPr lang="en-NZ" dirty="0">
                <a:solidFill>
                  <a:srgbClr val="FF0000"/>
                </a:solidFill>
              </a:rPr>
              <a:t>2018-10-31</a:t>
            </a:r>
            <a:r>
              <a:rPr lang="en-NZ" dirty="0"/>
              <a:t>.</a:t>
            </a:r>
          </a:p>
          <a:p>
            <a:r>
              <a:rPr lang="en-NZ" dirty="0"/>
              <a:t>Among all the transactions, there are </a:t>
            </a:r>
            <a:r>
              <a:rPr lang="en-NZ" dirty="0">
                <a:solidFill>
                  <a:srgbClr val="FF0000"/>
                </a:solidFill>
              </a:rPr>
              <a:t>7717</a:t>
            </a:r>
            <a:r>
              <a:rPr lang="en-NZ" dirty="0"/>
              <a:t> authorized and </a:t>
            </a:r>
            <a:r>
              <a:rPr lang="en-NZ" dirty="0">
                <a:solidFill>
                  <a:srgbClr val="FF0000"/>
                </a:solidFill>
              </a:rPr>
              <a:t>4326</a:t>
            </a:r>
            <a:r>
              <a:rPr lang="en-NZ" dirty="0"/>
              <a:t> posted transactions. </a:t>
            </a:r>
            <a:r>
              <a:rPr lang="en-NZ" dirty="0">
                <a:solidFill>
                  <a:srgbClr val="FF0000"/>
                </a:solidFill>
              </a:rPr>
              <a:t>6194</a:t>
            </a:r>
            <a:r>
              <a:rPr lang="en-NZ" dirty="0"/>
              <a:t> transactions had card present at the time of transaction. </a:t>
            </a:r>
          </a:p>
          <a:p>
            <a:r>
              <a:rPr lang="en-NZ" dirty="0"/>
              <a:t>There are </a:t>
            </a:r>
            <a:r>
              <a:rPr lang="en-NZ" dirty="0">
                <a:solidFill>
                  <a:srgbClr val="FF0000"/>
                </a:solidFill>
              </a:rPr>
              <a:t>100</a:t>
            </a:r>
            <a:r>
              <a:rPr lang="en-NZ" dirty="0"/>
              <a:t> unique accounts from which the transactions were made. All accounts are in the format </a:t>
            </a:r>
            <a:r>
              <a:rPr lang="en-NZ" dirty="0">
                <a:solidFill>
                  <a:srgbClr val="FF0000"/>
                </a:solidFill>
              </a:rPr>
              <a:t>“ACC-” </a:t>
            </a:r>
            <a:r>
              <a:rPr lang="en-NZ" dirty="0"/>
              <a:t>followed by </a:t>
            </a:r>
            <a:r>
              <a:rPr lang="en-NZ" dirty="0">
                <a:solidFill>
                  <a:srgbClr val="FF0000"/>
                </a:solidFill>
              </a:rPr>
              <a:t>8-10 digits</a:t>
            </a:r>
            <a:r>
              <a:rPr lang="en-NZ" dirty="0"/>
              <a:t>.</a:t>
            </a:r>
          </a:p>
          <a:p>
            <a:r>
              <a:rPr lang="en-NZ" dirty="0"/>
              <a:t>All transactions were made in AUD within Australia. The minimum, average, and maximum </a:t>
            </a:r>
            <a:r>
              <a:rPr lang="en-NZ" dirty="0">
                <a:solidFill>
                  <a:srgbClr val="FF0000"/>
                </a:solidFill>
              </a:rPr>
              <a:t>transaction amounts</a:t>
            </a:r>
            <a:r>
              <a:rPr lang="en-NZ" dirty="0"/>
              <a:t> are </a:t>
            </a:r>
            <a:r>
              <a:rPr lang="en-NZ" dirty="0">
                <a:solidFill>
                  <a:srgbClr val="FF0000"/>
                </a:solidFill>
              </a:rPr>
              <a:t>0.1</a:t>
            </a:r>
            <a:r>
              <a:rPr lang="en-NZ" dirty="0"/>
              <a:t>, </a:t>
            </a:r>
            <a:r>
              <a:rPr lang="en-NZ" dirty="0">
                <a:solidFill>
                  <a:srgbClr val="FF0000"/>
                </a:solidFill>
              </a:rPr>
              <a:t>187.93</a:t>
            </a:r>
            <a:r>
              <a:rPr lang="en-NZ" dirty="0"/>
              <a:t>, and </a:t>
            </a:r>
            <a:r>
              <a:rPr lang="en-NZ" dirty="0">
                <a:solidFill>
                  <a:srgbClr val="FF0000"/>
                </a:solidFill>
              </a:rPr>
              <a:t>8835.98</a:t>
            </a:r>
            <a:r>
              <a:rPr lang="en-NZ" dirty="0"/>
              <a:t> AUD, respectively.</a:t>
            </a:r>
          </a:p>
          <a:p>
            <a:r>
              <a:rPr lang="en-NZ" dirty="0"/>
              <a:t>All accounts had a valid balance. The minimum, average, and maximum </a:t>
            </a:r>
            <a:r>
              <a:rPr lang="en-NZ" dirty="0">
                <a:solidFill>
                  <a:srgbClr val="FF0000"/>
                </a:solidFill>
              </a:rPr>
              <a:t>balances</a:t>
            </a:r>
            <a:r>
              <a:rPr lang="en-NZ" dirty="0"/>
              <a:t> are </a:t>
            </a:r>
            <a:r>
              <a:rPr lang="en-NZ" dirty="0">
                <a:solidFill>
                  <a:srgbClr val="FF0000"/>
                </a:solidFill>
              </a:rPr>
              <a:t>0.24</a:t>
            </a:r>
            <a:r>
              <a:rPr lang="en-NZ" dirty="0"/>
              <a:t>, </a:t>
            </a:r>
            <a:r>
              <a:rPr lang="en-NZ" dirty="0">
                <a:solidFill>
                  <a:srgbClr val="FF0000"/>
                </a:solidFill>
              </a:rPr>
              <a:t>14704.20</a:t>
            </a:r>
            <a:r>
              <a:rPr lang="en-NZ" dirty="0"/>
              <a:t>, and </a:t>
            </a:r>
            <a:r>
              <a:rPr lang="en-NZ" dirty="0">
                <a:solidFill>
                  <a:srgbClr val="FF0000"/>
                </a:solidFill>
              </a:rPr>
              <a:t>267128.52</a:t>
            </a:r>
            <a:r>
              <a:rPr lang="en-NZ" dirty="0"/>
              <a:t> AUD, respectively.</a:t>
            </a:r>
          </a:p>
          <a:p>
            <a:r>
              <a:rPr lang="en-NZ" dirty="0">
                <a:solidFill>
                  <a:srgbClr val="FF0000"/>
                </a:solidFill>
              </a:rPr>
              <a:t>6825</a:t>
            </a:r>
            <a:r>
              <a:rPr lang="en-NZ" dirty="0"/>
              <a:t> accounts were held by males and </a:t>
            </a:r>
            <a:r>
              <a:rPr lang="en-NZ" dirty="0">
                <a:solidFill>
                  <a:srgbClr val="FF0000"/>
                </a:solidFill>
              </a:rPr>
              <a:t>5758</a:t>
            </a:r>
            <a:r>
              <a:rPr lang="en-NZ" dirty="0"/>
              <a:t> accounts were held by females. The minimum, average, and maximum </a:t>
            </a:r>
            <a:r>
              <a:rPr lang="en-NZ" dirty="0">
                <a:solidFill>
                  <a:srgbClr val="FF0000"/>
                </a:solidFill>
              </a:rPr>
              <a:t>ages</a:t>
            </a:r>
            <a:r>
              <a:rPr lang="en-NZ" dirty="0"/>
              <a:t> of account holders are </a:t>
            </a:r>
            <a:r>
              <a:rPr lang="en-NZ" dirty="0">
                <a:solidFill>
                  <a:srgbClr val="FF0000"/>
                </a:solidFill>
              </a:rPr>
              <a:t>18</a:t>
            </a:r>
            <a:r>
              <a:rPr lang="en-NZ" dirty="0"/>
              <a:t>, </a:t>
            </a:r>
            <a:r>
              <a:rPr lang="en-NZ" dirty="0">
                <a:solidFill>
                  <a:srgbClr val="FF0000"/>
                </a:solidFill>
              </a:rPr>
              <a:t>28</a:t>
            </a:r>
            <a:r>
              <a:rPr lang="en-NZ" dirty="0"/>
              <a:t>, and </a:t>
            </a:r>
            <a:r>
              <a:rPr lang="en-NZ" dirty="0">
                <a:solidFill>
                  <a:srgbClr val="FF0000"/>
                </a:solidFill>
              </a:rPr>
              <a:t>78</a:t>
            </a:r>
            <a:r>
              <a:rPr lang="en-NZ" dirty="0"/>
              <a:t> years old, respectively.</a:t>
            </a:r>
          </a:p>
          <a:p>
            <a:r>
              <a:rPr lang="en-NZ" dirty="0"/>
              <a:t>The transactions were divided into 6 categories: </a:t>
            </a:r>
            <a:r>
              <a:rPr lang="en-NZ" dirty="0">
                <a:solidFill>
                  <a:srgbClr val="FF0000"/>
                </a:solidFill>
              </a:rPr>
              <a:t>32.7%</a:t>
            </a:r>
            <a:r>
              <a:rPr lang="en-NZ" dirty="0"/>
              <a:t> SALES-POS, </a:t>
            </a:r>
            <a:r>
              <a:rPr lang="en-NZ" dirty="0">
                <a:solidFill>
                  <a:srgbClr val="FF0000"/>
                </a:solidFill>
              </a:rPr>
              <a:t>31.4% </a:t>
            </a:r>
            <a:r>
              <a:rPr lang="en-NZ" dirty="0"/>
              <a:t>POS, </a:t>
            </a:r>
            <a:r>
              <a:rPr lang="en-NZ" dirty="0">
                <a:solidFill>
                  <a:srgbClr val="FF0000"/>
                </a:solidFill>
              </a:rPr>
              <a:t>21.6%</a:t>
            </a:r>
            <a:r>
              <a:rPr lang="en-NZ" dirty="0"/>
              <a:t> PAYMENT, </a:t>
            </a:r>
            <a:r>
              <a:rPr lang="en-NZ" dirty="0">
                <a:solidFill>
                  <a:srgbClr val="FF0000"/>
                </a:solidFill>
              </a:rPr>
              <a:t>7.3%</a:t>
            </a:r>
            <a:r>
              <a:rPr lang="en-NZ" dirty="0"/>
              <a:t> PAY/SALARY, </a:t>
            </a:r>
            <a:r>
              <a:rPr lang="en-NZ" dirty="0">
                <a:solidFill>
                  <a:srgbClr val="FF0000"/>
                </a:solidFill>
              </a:rPr>
              <a:t>6.2%</a:t>
            </a:r>
            <a:r>
              <a:rPr lang="en-NZ" dirty="0"/>
              <a:t> INTER BANK, and </a:t>
            </a:r>
            <a:r>
              <a:rPr lang="en-NZ" dirty="0">
                <a:solidFill>
                  <a:srgbClr val="FF0000"/>
                </a:solidFill>
              </a:rPr>
              <a:t>0.8%</a:t>
            </a:r>
            <a:r>
              <a:rPr lang="en-NZ" dirty="0"/>
              <a:t> PHONE BANK.</a:t>
            </a:r>
          </a:p>
        </p:txBody>
      </p:sp>
    </p:spTree>
    <p:extLst>
      <p:ext uri="{BB962C8B-B14F-4D97-AF65-F5344CB8AC3E}">
        <p14:creationId xmlns:p14="http://schemas.microsoft.com/office/powerpoint/2010/main" val="187128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15224-A2FB-4D55-983C-13CB99E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7EA89-1C0B-4068-8B7A-3D915B89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898" y="2014194"/>
            <a:ext cx="3633911" cy="1120204"/>
          </a:xfrm>
        </p:spPr>
        <p:txBody>
          <a:bodyPr>
            <a:noAutofit/>
          </a:bodyPr>
          <a:lstStyle/>
          <a:p>
            <a:r>
              <a:rPr lang="en-NZ" sz="1300" b="0" dirty="0">
                <a:solidFill>
                  <a:srgbClr val="0070C0"/>
                </a:solidFill>
              </a:rPr>
              <a:t>NSW</a:t>
            </a:r>
            <a:r>
              <a:rPr lang="en-NZ" sz="1300" b="0" dirty="0"/>
              <a:t>, </a:t>
            </a:r>
            <a:r>
              <a:rPr lang="en-NZ" sz="1300" b="0" dirty="0">
                <a:solidFill>
                  <a:srgbClr val="0070C0"/>
                </a:solidFill>
              </a:rPr>
              <a:t>QLD</a:t>
            </a:r>
            <a:r>
              <a:rPr lang="en-NZ" sz="1300" b="0" dirty="0"/>
              <a:t> and </a:t>
            </a:r>
            <a:r>
              <a:rPr lang="en-NZ" sz="1300" b="0" dirty="0">
                <a:solidFill>
                  <a:srgbClr val="0070C0"/>
                </a:solidFill>
              </a:rPr>
              <a:t>VIC</a:t>
            </a:r>
            <a:r>
              <a:rPr lang="en-NZ" sz="1300" b="0" dirty="0"/>
              <a:t> had the most transactions in all 3 months among the states. </a:t>
            </a:r>
            <a:r>
              <a:rPr lang="en-NZ" sz="1300" b="0" dirty="0">
                <a:solidFill>
                  <a:srgbClr val="0070C0"/>
                </a:solidFill>
              </a:rPr>
              <a:t>ACT</a:t>
            </a:r>
            <a:r>
              <a:rPr lang="en-NZ" sz="1300" b="0" dirty="0"/>
              <a:t>, </a:t>
            </a:r>
            <a:r>
              <a:rPr lang="en-NZ" sz="1300" b="0" dirty="0">
                <a:solidFill>
                  <a:srgbClr val="0070C0"/>
                </a:solidFill>
              </a:rPr>
              <a:t>NT</a:t>
            </a:r>
            <a:r>
              <a:rPr lang="en-NZ" sz="1300" b="0" dirty="0"/>
              <a:t> and </a:t>
            </a:r>
            <a:r>
              <a:rPr lang="en-NZ" sz="1300" b="0" dirty="0">
                <a:solidFill>
                  <a:srgbClr val="0070C0"/>
                </a:solidFill>
              </a:rPr>
              <a:t>TAS</a:t>
            </a:r>
            <a:r>
              <a:rPr lang="en-NZ" sz="1300" b="0" dirty="0"/>
              <a:t> had the least transactions. Number of transactions didn’t differ much by months.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DE11A3-E541-452B-8ECF-24E0CEC37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3245" y="1974024"/>
            <a:ext cx="3633912" cy="1120204"/>
          </a:xfrm>
        </p:spPr>
        <p:txBody>
          <a:bodyPr>
            <a:noAutofit/>
          </a:bodyPr>
          <a:lstStyle/>
          <a:p>
            <a:r>
              <a:rPr lang="en-NZ" sz="1300" b="0" dirty="0"/>
              <a:t>There were 14 Wednesdays and 13 other weekdays during the 3-month period. After averaging, it is found that most transactions take place on </a:t>
            </a:r>
            <a:r>
              <a:rPr lang="en-NZ" sz="1300" b="0" dirty="0">
                <a:solidFill>
                  <a:srgbClr val="0070C0"/>
                </a:solidFill>
              </a:rPr>
              <a:t>Friday</a:t>
            </a:r>
            <a:r>
              <a:rPr lang="en-NZ" sz="1300" b="0" dirty="0"/>
              <a:t> after a week’s work. Least transactions take place on </a:t>
            </a:r>
            <a:r>
              <a:rPr lang="en-NZ" sz="1300" b="0" dirty="0">
                <a:solidFill>
                  <a:srgbClr val="0070C0"/>
                </a:solidFill>
              </a:rPr>
              <a:t>Monday</a:t>
            </a:r>
            <a:r>
              <a:rPr lang="en-NZ" sz="1300" b="0" dirty="0"/>
              <a:t> when people go back to work.</a:t>
            </a:r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4AF139D2-A150-4A61-AD90-B5AE396C31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3809" y="3197623"/>
            <a:ext cx="4132784" cy="275518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EE57CF3-0C29-4A73-B1D2-728244318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304082" y="3175459"/>
            <a:ext cx="4199270" cy="2799514"/>
          </a:xfr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45CDB3A-88D8-4594-85F6-08315FDD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27" y="3153297"/>
            <a:ext cx="4199273" cy="2799515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FAA81A8-752A-4DD9-AC6A-E61A17CAC429}"/>
              </a:ext>
            </a:extLst>
          </p:cNvPr>
          <p:cNvSpPr txBox="1">
            <a:spLocks/>
          </p:cNvSpPr>
          <p:nvPr/>
        </p:nvSpPr>
        <p:spPr>
          <a:xfrm>
            <a:off x="8379845" y="2003559"/>
            <a:ext cx="3441179" cy="1120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300" b="0" dirty="0"/>
              <a:t>The average number of transactions fluctuate over the hours of a day. Generally, transactions tend to happen </a:t>
            </a:r>
            <a:r>
              <a:rPr lang="en-NZ" sz="1300" b="0" dirty="0">
                <a:solidFill>
                  <a:srgbClr val="0070C0"/>
                </a:solidFill>
              </a:rPr>
              <a:t>between 8 am and 11 pm</a:t>
            </a:r>
            <a:r>
              <a:rPr lang="en-NZ" sz="1300" b="0" dirty="0"/>
              <a:t>. Several peaks in this period include </a:t>
            </a:r>
            <a:r>
              <a:rPr lang="en-NZ" sz="1300" b="0" dirty="0">
                <a:solidFill>
                  <a:srgbClr val="0070C0"/>
                </a:solidFill>
              </a:rPr>
              <a:t>9 am</a:t>
            </a:r>
            <a:r>
              <a:rPr lang="en-NZ" sz="1300" b="0" dirty="0"/>
              <a:t>, </a:t>
            </a:r>
            <a:r>
              <a:rPr lang="en-NZ" sz="1300" b="0" dirty="0">
                <a:solidFill>
                  <a:srgbClr val="0070C0"/>
                </a:solidFill>
              </a:rPr>
              <a:t>11 am</a:t>
            </a:r>
            <a:r>
              <a:rPr lang="en-NZ" sz="1300" b="0" dirty="0"/>
              <a:t>, </a:t>
            </a:r>
            <a:r>
              <a:rPr lang="en-NZ" sz="1300" b="0" dirty="0">
                <a:solidFill>
                  <a:srgbClr val="0070C0"/>
                </a:solidFill>
              </a:rPr>
              <a:t>5 pm</a:t>
            </a:r>
            <a:r>
              <a:rPr lang="en-NZ" sz="1300" b="0" dirty="0"/>
              <a:t>, and </a:t>
            </a:r>
            <a:r>
              <a:rPr lang="en-NZ" sz="1300" b="0" dirty="0">
                <a:solidFill>
                  <a:srgbClr val="0070C0"/>
                </a:solidFill>
              </a:rPr>
              <a:t>9 pm</a:t>
            </a:r>
            <a:r>
              <a:rPr lang="en-NZ" sz="13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DC0F9D8A-968D-4E91-86DF-827FB8B95F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76" r="47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7ED992-5C11-4BC6-B106-6B62C2DE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Geospatial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E1CBC-2E1E-4C88-B2DC-07CE423C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Customers of these transactions reside mainly on the </a:t>
            </a:r>
            <a:r>
              <a:rPr lang="en-NZ" dirty="0">
                <a:highlight>
                  <a:srgbClr val="FFFF00"/>
                </a:highlight>
              </a:rPr>
              <a:t>southeast</a:t>
            </a:r>
            <a:r>
              <a:rPr lang="en-NZ" dirty="0"/>
              <a:t> coast of Australia, with a few on the west and north. Populated areas include </a:t>
            </a:r>
            <a:r>
              <a:rPr lang="en-NZ" b="1" u="sng" dirty="0"/>
              <a:t>Sydney, Canberra, Melbourne, Brisbane, Perth, Geraldton, Kalgoorlie, Adelaide, Darwin</a:t>
            </a:r>
            <a:r>
              <a:rPr lang="en-NZ" dirty="0"/>
              <a:t>, and etc. Merchants are more scattered than customers but are also mainly distributed on the east, southeast, and west.</a:t>
            </a:r>
          </a:p>
        </p:txBody>
      </p:sp>
    </p:spTree>
    <p:extLst>
      <p:ext uri="{BB962C8B-B14F-4D97-AF65-F5344CB8AC3E}">
        <p14:creationId xmlns:p14="http://schemas.microsoft.com/office/powerpoint/2010/main" val="297190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{60E03E8F-BB67-4E28-A259-1EE54E0748D4}tf78438558_win32</Template>
  <TotalTime>189</TotalTime>
  <Words>414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ANZ Transaction data analysis</vt:lpstr>
      <vt:lpstr>3 Major Aspects of the Analysis</vt:lpstr>
      <vt:lpstr>Overall Statistics</vt:lpstr>
      <vt:lpstr>Trends</vt:lpstr>
      <vt:lpstr>Geospatial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Piao  Ye</dc:creator>
  <cp:lastModifiedBy>Piao  Ye</cp:lastModifiedBy>
  <cp:revision>18</cp:revision>
  <dcterms:created xsi:type="dcterms:W3CDTF">2020-10-12T22:27:37Z</dcterms:created>
  <dcterms:modified xsi:type="dcterms:W3CDTF">2020-10-13T01:37:09Z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