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70" r:id="rId2"/>
    <p:sldId id="278" r:id="rId3"/>
    <p:sldId id="280" r:id="rId4"/>
    <p:sldId id="281" r:id="rId5"/>
    <p:sldId id="272" r:id="rId6"/>
    <p:sldId id="269" r:id="rId7"/>
    <p:sldId id="292" r:id="rId8"/>
    <p:sldId id="293" r:id="rId9"/>
    <p:sldId id="294" r:id="rId10"/>
    <p:sldId id="283" r:id="rId11"/>
    <p:sldId id="287" r:id="rId12"/>
    <p:sldId id="289" r:id="rId13"/>
    <p:sldId id="273"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 Yiwen" initials="SY" lastIdx="7" clrIdx="0">
    <p:extLst>
      <p:ext uri="{19B8F6BF-5375-455C-9EA6-DF929625EA0E}">
        <p15:presenceInfo xmlns:p15="http://schemas.microsoft.com/office/powerpoint/2012/main" userId="9a0106e09f9abd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245A"/>
    <a:srgbClr val="002060"/>
    <a:srgbClr val="661933"/>
    <a:srgbClr val="631B42"/>
    <a:srgbClr val="6B1020"/>
    <a:srgbClr val="5E1020"/>
    <a:srgbClr val="C1253F"/>
    <a:srgbClr val="5D163F"/>
    <a:srgbClr val="7F7F7F"/>
    <a:srgbClr val="D4C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3" autoAdjust="0"/>
    <p:restoredTop sz="95122"/>
  </p:normalViewPr>
  <p:slideViewPr>
    <p:cSldViewPr snapToGrid="0" snapToObjects="1" showGuides="1">
      <p:cViewPr>
        <p:scale>
          <a:sx n="66" d="100"/>
          <a:sy n="66" d="100"/>
        </p:scale>
        <p:origin x="1048" y="4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F2993-6B8D-DC47-A633-B057AAF899C1}"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67E15-23D4-3449-BA9A-C12B10452500}" type="slidenum">
              <a:rPr lang="en-US" smtClean="0"/>
              <a:t>‹#›</a:t>
            </a:fld>
            <a:endParaRPr lang="en-US"/>
          </a:p>
        </p:txBody>
      </p:sp>
    </p:spTree>
    <p:extLst>
      <p:ext uri="{BB962C8B-B14F-4D97-AF65-F5344CB8AC3E}">
        <p14:creationId xmlns:p14="http://schemas.microsoft.com/office/powerpoint/2010/main" val="85393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9567E15-23D4-3449-BA9A-C12B10452500}" type="slidenum">
              <a:rPr lang="en-US" smtClean="0"/>
              <a:t>1</a:t>
            </a:fld>
            <a:endParaRPr lang="en-US"/>
          </a:p>
        </p:txBody>
      </p:sp>
    </p:spTree>
    <p:extLst>
      <p:ext uri="{BB962C8B-B14F-4D97-AF65-F5344CB8AC3E}">
        <p14:creationId xmlns:p14="http://schemas.microsoft.com/office/powerpoint/2010/main" val="1817014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0bebda34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0bebda34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20bebda34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10</a:t>
            </a:fld>
            <a:endParaRPr/>
          </a:p>
        </p:txBody>
      </p:sp>
    </p:spTree>
    <p:extLst>
      <p:ext uri="{BB962C8B-B14F-4D97-AF65-F5344CB8AC3E}">
        <p14:creationId xmlns:p14="http://schemas.microsoft.com/office/powerpoint/2010/main" val="3065686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0bebda34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0bebda34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20bebda34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11</a:t>
            </a:fld>
            <a:endParaRPr/>
          </a:p>
        </p:txBody>
      </p:sp>
    </p:spTree>
    <p:extLst>
      <p:ext uri="{BB962C8B-B14F-4D97-AF65-F5344CB8AC3E}">
        <p14:creationId xmlns:p14="http://schemas.microsoft.com/office/powerpoint/2010/main" val="1621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0bebda34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0bebda34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20bebda34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12</a:t>
            </a:fld>
            <a:endParaRPr/>
          </a:p>
        </p:txBody>
      </p:sp>
    </p:spTree>
    <p:extLst>
      <p:ext uri="{BB962C8B-B14F-4D97-AF65-F5344CB8AC3E}">
        <p14:creationId xmlns:p14="http://schemas.microsoft.com/office/powerpoint/2010/main" val="2651195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0bebda34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0bebda34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20bebda34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13</a:t>
            </a:fld>
            <a:endParaRPr/>
          </a:p>
        </p:txBody>
      </p:sp>
    </p:spTree>
    <p:extLst>
      <p:ext uri="{BB962C8B-B14F-4D97-AF65-F5344CB8AC3E}">
        <p14:creationId xmlns:p14="http://schemas.microsoft.com/office/powerpoint/2010/main" val="687105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0bebda34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0bebda34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6" name="Google Shape;106;g420bebda34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2</a:t>
            </a:fld>
            <a:endParaRPr/>
          </a:p>
        </p:txBody>
      </p:sp>
    </p:spTree>
    <p:extLst>
      <p:ext uri="{BB962C8B-B14F-4D97-AF65-F5344CB8AC3E}">
        <p14:creationId xmlns:p14="http://schemas.microsoft.com/office/powerpoint/2010/main" val="1916549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0bebda34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0bebda34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20bebda34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3</a:t>
            </a:fld>
            <a:endParaRPr/>
          </a:p>
        </p:txBody>
      </p:sp>
    </p:spTree>
    <p:extLst>
      <p:ext uri="{BB962C8B-B14F-4D97-AF65-F5344CB8AC3E}">
        <p14:creationId xmlns:p14="http://schemas.microsoft.com/office/powerpoint/2010/main" val="2051490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0bebda34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0bebda34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20bebda34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4</a:t>
            </a:fld>
            <a:endParaRPr/>
          </a:p>
        </p:txBody>
      </p:sp>
    </p:spTree>
    <p:extLst>
      <p:ext uri="{BB962C8B-B14F-4D97-AF65-F5344CB8AC3E}">
        <p14:creationId xmlns:p14="http://schemas.microsoft.com/office/powerpoint/2010/main" val="467076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0bebda34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0bebda34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20bebda34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5</a:t>
            </a:fld>
            <a:endParaRPr/>
          </a:p>
        </p:txBody>
      </p:sp>
    </p:spTree>
    <p:extLst>
      <p:ext uri="{BB962C8B-B14F-4D97-AF65-F5344CB8AC3E}">
        <p14:creationId xmlns:p14="http://schemas.microsoft.com/office/powerpoint/2010/main" val="389852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0bebda34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0bebda34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20bebda34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6</a:t>
            </a:fld>
            <a:endParaRPr/>
          </a:p>
        </p:txBody>
      </p:sp>
    </p:spTree>
    <p:extLst>
      <p:ext uri="{BB962C8B-B14F-4D97-AF65-F5344CB8AC3E}">
        <p14:creationId xmlns:p14="http://schemas.microsoft.com/office/powerpoint/2010/main" val="69172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0bebda34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0bebda34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20bebda34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7</a:t>
            </a:fld>
            <a:endParaRPr/>
          </a:p>
        </p:txBody>
      </p:sp>
    </p:spTree>
    <p:extLst>
      <p:ext uri="{BB962C8B-B14F-4D97-AF65-F5344CB8AC3E}">
        <p14:creationId xmlns:p14="http://schemas.microsoft.com/office/powerpoint/2010/main" val="3754151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0bebda34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0bebda34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20bebda34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236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20bebda34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20bebda34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420bebda34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351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fr-FR"/>
              <a:t>Cliquez et modifiez le titre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D0E2D15B-292A-0845-A756-C042EAD3DA6B}" type="datetime1">
              <a:rPr lang="fr-FR" smtClean="0"/>
              <a:t>20/02/2020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BDCA0-1880-BA48-B83E-D26EFB6FE121}" type="slidenum">
              <a:rPr lang="en-US" smtClean="0"/>
              <a:t>‹#›</a:t>
            </a:fld>
            <a:endParaRPr lang="en-US"/>
          </a:p>
        </p:txBody>
      </p:sp>
    </p:spTree>
    <p:extLst>
      <p:ext uri="{BB962C8B-B14F-4D97-AF65-F5344CB8AC3E}">
        <p14:creationId xmlns:p14="http://schemas.microsoft.com/office/powerpoint/2010/main" val="43176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11040B3-7DCB-6D4E-8370-CD5B186DB1AA}" type="datetime1">
              <a:rPr lang="fr-FR" smtClean="0"/>
              <a:t>20/02/2020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BDCA0-1880-BA48-B83E-D26EFB6FE121}" type="slidenum">
              <a:rPr lang="en-US" smtClean="0"/>
              <a:t>‹#›</a:t>
            </a:fld>
            <a:endParaRPr lang="en-US"/>
          </a:p>
        </p:txBody>
      </p:sp>
    </p:spTree>
    <p:extLst>
      <p:ext uri="{BB962C8B-B14F-4D97-AF65-F5344CB8AC3E}">
        <p14:creationId xmlns:p14="http://schemas.microsoft.com/office/powerpoint/2010/main" val="93583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2AC91B7-AFC2-1F42-AECC-80B400C058B8}" type="datetime1">
              <a:rPr lang="fr-FR" smtClean="0"/>
              <a:t>20/02/2020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BDCA0-1880-BA48-B83E-D26EFB6FE121}" type="slidenum">
              <a:rPr lang="en-US" smtClean="0"/>
              <a:t>‹#›</a:t>
            </a:fld>
            <a:endParaRPr lang="en-US"/>
          </a:p>
        </p:txBody>
      </p:sp>
    </p:spTree>
    <p:extLst>
      <p:ext uri="{BB962C8B-B14F-4D97-AF65-F5344CB8AC3E}">
        <p14:creationId xmlns:p14="http://schemas.microsoft.com/office/powerpoint/2010/main" val="34884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96A3EBC-A5FD-D244-BA2F-C253F095B50E}" type="datetime1">
              <a:rPr lang="fr-FR" smtClean="0"/>
              <a:t>20/02/2020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BDCA0-1880-BA48-B83E-D26EFB6FE121}" type="slidenum">
              <a:rPr lang="en-US" smtClean="0"/>
              <a:t>‹#›</a:t>
            </a:fld>
            <a:endParaRPr lang="en-US"/>
          </a:p>
        </p:txBody>
      </p:sp>
    </p:spTree>
    <p:extLst>
      <p:ext uri="{BB962C8B-B14F-4D97-AF65-F5344CB8AC3E}">
        <p14:creationId xmlns:p14="http://schemas.microsoft.com/office/powerpoint/2010/main" val="26381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fr-FR"/>
              <a:t>Cliquez et modifiez le titre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ED2D5BA-2580-E54E-B52C-6936A1019B68}" type="datetime1">
              <a:rPr lang="fr-FR" smtClean="0"/>
              <a:t>20/02/2020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BDCA0-1880-BA48-B83E-D26EFB6FE121}" type="slidenum">
              <a:rPr lang="en-US" smtClean="0"/>
              <a:t>‹#›</a:t>
            </a:fld>
            <a:endParaRPr lang="en-US"/>
          </a:p>
        </p:txBody>
      </p:sp>
    </p:spTree>
    <p:extLst>
      <p:ext uri="{BB962C8B-B14F-4D97-AF65-F5344CB8AC3E}">
        <p14:creationId xmlns:p14="http://schemas.microsoft.com/office/powerpoint/2010/main" val="155976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6FC2916-7B9C-AA46-A3AB-7484E9ECBBAB}" type="datetime1">
              <a:rPr lang="fr-FR" smtClean="0"/>
              <a:t>20/02/2020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BDCA0-1880-BA48-B83E-D26EFB6FE121}" type="slidenum">
              <a:rPr lang="en-US" smtClean="0"/>
              <a:t>‹#›</a:t>
            </a:fld>
            <a:endParaRPr lang="en-US"/>
          </a:p>
        </p:txBody>
      </p:sp>
    </p:spTree>
    <p:extLst>
      <p:ext uri="{BB962C8B-B14F-4D97-AF65-F5344CB8AC3E}">
        <p14:creationId xmlns:p14="http://schemas.microsoft.com/office/powerpoint/2010/main" val="70414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fr-FR"/>
              <a:t>Cliquez et modifiez le titre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629842" y="1878806"/>
            <a:ext cx="3868340" cy="276344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4629150" y="1878806"/>
            <a:ext cx="3887391" cy="276344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F1CB3E6-D1C5-B049-B138-478DCA71665F}" type="datetime1">
              <a:rPr lang="fr-FR" smtClean="0"/>
              <a:t>20/02/2020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9BDCA0-1880-BA48-B83E-D26EFB6FE121}" type="slidenum">
              <a:rPr lang="en-US" smtClean="0"/>
              <a:t>‹#›</a:t>
            </a:fld>
            <a:endParaRPr lang="en-US"/>
          </a:p>
        </p:txBody>
      </p:sp>
    </p:spTree>
    <p:extLst>
      <p:ext uri="{BB962C8B-B14F-4D97-AF65-F5344CB8AC3E}">
        <p14:creationId xmlns:p14="http://schemas.microsoft.com/office/powerpoint/2010/main" val="200474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3209C9D4-417C-D042-8D41-167A6A632345}" type="datetime1">
              <a:rPr lang="fr-FR" smtClean="0"/>
              <a:t>20/02/2020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BDCA0-1880-BA48-B83E-D26EFB6FE121}" type="slidenum">
              <a:rPr lang="en-US" smtClean="0"/>
              <a:t>‹#›</a:t>
            </a:fld>
            <a:endParaRPr lang="en-US"/>
          </a:p>
        </p:txBody>
      </p:sp>
    </p:spTree>
    <p:extLst>
      <p:ext uri="{BB962C8B-B14F-4D97-AF65-F5344CB8AC3E}">
        <p14:creationId xmlns:p14="http://schemas.microsoft.com/office/powerpoint/2010/main" val="184651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D9679-972A-7049-9E61-4AB53D530508}" type="datetime1">
              <a:rPr lang="fr-FR" smtClean="0"/>
              <a:t>20/02/2020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9BDCA0-1880-BA48-B83E-D26EFB6FE121}" type="slidenum">
              <a:rPr lang="en-US" smtClean="0"/>
              <a:t>‹#›</a:t>
            </a:fld>
            <a:endParaRPr lang="en-US"/>
          </a:p>
        </p:txBody>
      </p:sp>
    </p:spTree>
    <p:extLst>
      <p:ext uri="{BB962C8B-B14F-4D97-AF65-F5344CB8AC3E}">
        <p14:creationId xmlns:p14="http://schemas.microsoft.com/office/powerpoint/2010/main" val="104078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fr-FR"/>
              <a:t>Cliquez et modifiez le titre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DB6AC60-E53C-C04A-9993-8E8AC45234BA}" type="datetime1">
              <a:rPr lang="fr-FR" smtClean="0"/>
              <a:t>20/02/2020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BDCA0-1880-BA48-B83E-D26EFB6FE121}" type="slidenum">
              <a:rPr lang="en-US" smtClean="0"/>
              <a:t>‹#›</a:t>
            </a:fld>
            <a:endParaRPr lang="en-US"/>
          </a:p>
        </p:txBody>
      </p:sp>
    </p:spTree>
    <p:extLst>
      <p:ext uri="{BB962C8B-B14F-4D97-AF65-F5344CB8AC3E}">
        <p14:creationId xmlns:p14="http://schemas.microsoft.com/office/powerpoint/2010/main" val="118073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fr-FR"/>
              <a:t>Cliquez et modifiez le titre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2DD50FC-5985-114C-850B-3BE073FD1062}" type="datetime1">
              <a:rPr lang="fr-FR" smtClean="0"/>
              <a:t>20/02/2020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BDCA0-1880-BA48-B83E-D26EFB6FE121}" type="slidenum">
              <a:rPr lang="en-US" smtClean="0"/>
              <a:t>‹#›</a:t>
            </a:fld>
            <a:endParaRPr lang="en-US"/>
          </a:p>
        </p:txBody>
      </p:sp>
    </p:spTree>
    <p:extLst>
      <p:ext uri="{BB962C8B-B14F-4D97-AF65-F5344CB8AC3E}">
        <p14:creationId xmlns:p14="http://schemas.microsoft.com/office/powerpoint/2010/main" val="187717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DA7C75C-E186-E84C-9066-7BD7F4C2F9B2}" type="datetime1">
              <a:rPr lang="fr-FR" smtClean="0"/>
              <a:t>20/02/2020</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19BDCA0-1880-BA48-B83E-D26EFB6FE121}" type="slidenum">
              <a:rPr lang="en-US" smtClean="0"/>
              <a:t>‹#›</a:t>
            </a:fld>
            <a:endParaRPr lang="en-US"/>
          </a:p>
        </p:txBody>
      </p:sp>
    </p:spTree>
    <p:extLst>
      <p:ext uri="{BB962C8B-B14F-4D97-AF65-F5344CB8AC3E}">
        <p14:creationId xmlns:p14="http://schemas.microsoft.com/office/powerpoint/2010/main" val="675945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sv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6;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900" b="0" i="0" u="none" strike="noStrike" cap="none">
                <a:solidFill>
                  <a:srgbClr val="888888"/>
                </a:solidFill>
                <a:latin typeface="Calibri"/>
                <a:ea typeface="Calibri"/>
                <a:cs typeface="Calibri"/>
                <a:sym typeface="Calibri"/>
              </a:rPr>
              <a:t>1</a:t>
            </a:fld>
            <a:endParaRPr sz="900" b="0" i="0" u="none" strike="noStrike" cap="none">
              <a:solidFill>
                <a:srgbClr val="888888"/>
              </a:solidFill>
              <a:latin typeface="Calibri"/>
              <a:ea typeface="Calibri"/>
              <a:cs typeface="Calibri"/>
              <a:sym typeface="Calibri"/>
            </a:endParaRPr>
          </a:p>
        </p:txBody>
      </p:sp>
      <p:pic>
        <p:nvPicPr>
          <p:cNvPr id="8" name="Google Shape;100;p14" descr="mage associÃ©e"/>
          <p:cNvPicPr preferRelativeResize="0"/>
          <p:nvPr/>
        </p:nvPicPr>
        <p:blipFill rotWithShape="1">
          <a:blip r:embed="rId3">
            <a:alphaModFix/>
          </a:blip>
          <a:srcRect/>
          <a:stretch/>
        </p:blipFill>
        <p:spPr>
          <a:xfrm>
            <a:off x="7804490" y="221529"/>
            <a:ext cx="1147824" cy="640433"/>
          </a:xfrm>
          <a:prstGeom prst="rect">
            <a:avLst/>
          </a:prstGeom>
          <a:noFill/>
          <a:ln>
            <a:noFill/>
          </a:ln>
        </p:spPr>
      </p:pic>
      <p:sp>
        <p:nvSpPr>
          <p:cNvPr id="15" name="Rectangle 14"/>
          <p:cNvSpPr/>
          <p:nvPr/>
        </p:nvSpPr>
        <p:spPr>
          <a:xfrm>
            <a:off x="7024087" y="1223371"/>
            <a:ext cx="1795059" cy="276999"/>
          </a:xfrm>
          <a:prstGeom prst="rect">
            <a:avLst/>
          </a:prstGeom>
        </p:spPr>
        <p:txBody>
          <a:bodyPr wrap="square">
            <a:spAutoFit/>
          </a:bodyPr>
          <a:lstStyle/>
          <a:p>
            <a:pPr algn="r">
              <a:buClr>
                <a:srgbClr val="2F4D5A"/>
              </a:buClr>
              <a:buSzPts val="2000"/>
            </a:pPr>
            <a:r>
              <a:rPr lang="en-US" sz="1200" i="1" dirty="0">
                <a:solidFill>
                  <a:srgbClr val="2F4D5A"/>
                </a:solidFill>
                <a:latin typeface="Open Sans"/>
                <a:ea typeface="Open Sans"/>
                <a:cs typeface="Open Sans"/>
                <a:sym typeface="Open Sans"/>
              </a:rPr>
              <a:t>T</a:t>
            </a:r>
            <a:r>
              <a:rPr lang="en-US" altLang="zh-CN" sz="1200" i="1" dirty="0">
                <a:solidFill>
                  <a:srgbClr val="2F4D5A"/>
                </a:solidFill>
                <a:latin typeface="Open Sans"/>
                <a:ea typeface="Open Sans"/>
                <a:cs typeface="Open Sans"/>
                <a:sym typeface="Open Sans"/>
              </a:rPr>
              <a:t>eam: </a:t>
            </a:r>
            <a:r>
              <a:rPr lang="en-US" altLang="zh-CN" sz="1200" i="1" dirty="0" err="1">
                <a:solidFill>
                  <a:srgbClr val="2F4D5A"/>
                </a:solidFill>
                <a:latin typeface="Open Sans"/>
                <a:ea typeface="Open Sans"/>
                <a:cs typeface="Open Sans"/>
                <a:sym typeface="Open Sans"/>
              </a:rPr>
              <a:t>NaN</a:t>
            </a:r>
            <a:endParaRPr lang="en-US" sz="1200" i="1" dirty="0">
              <a:solidFill>
                <a:srgbClr val="2F4D5A"/>
              </a:solidFill>
              <a:latin typeface="Open Sans"/>
              <a:ea typeface="Open Sans"/>
              <a:cs typeface="Open Sans"/>
              <a:sym typeface="Open Sans"/>
            </a:endParaRPr>
          </a:p>
        </p:txBody>
      </p:sp>
      <p:pic>
        <p:nvPicPr>
          <p:cNvPr id="13" name="图片 12"/>
          <p:cNvPicPr>
            <a:picLocks noChangeAspect="1"/>
          </p:cNvPicPr>
          <p:nvPr/>
        </p:nvPicPr>
        <p:blipFill rotWithShape="1">
          <a:blip r:embed="rId4">
            <a:extLst>
              <a:ext uri="{28A0092B-C50C-407E-A947-70E740481C1C}">
                <a14:useLocalDpi xmlns:a14="http://schemas.microsoft.com/office/drawing/2010/main" val="0"/>
              </a:ext>
            </a:extLst>
          </a:blip>
          <a:srcRect b="17990"/>
          <a:stretch/>
        </p:blipFill>
        <p:spPr>
          <a:xfrm>
            <a:off x="0" y="-300261"/>
            <a:ext cx="9144000" cy="5624241"/>
          </a:xfrm>
          <a:prstGeom prst="rect">
            <a:avLst/>
          </a:prstGeom>
        </p:spPr>
      </p:pic>
      <p:sp>
        <p:nvSpPr>
          <p:cNvPr id="7" name="Google Shape;99;p14"/>
          <p:cNvSpPr/>
          <p:nvPr/>
        </p:nvSpPr>
        <p:spPr>
          <a:xfrm>
            <a:off x="1405439" y="4061052"/>
            <a:ext cx="6333123"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dirty="0">
                <a:solidFill>
                  <a:schemeClr val="bg1"/>
                </a:solidFill>
                <a:latin typeface="MS Reference Sans Serif" panose="020B0604030504040204" pitchFamily="34" charset="0"/>
                <a:ea typeface="Open Sans"/>
                <a:cs typeface="Open Sans"/>
                <a:sym typeface="Open Sans"/>
              </a:rPr>
              <a:t>NFL Offensive P</a:t>
            </a:r>
            <a:r>
              <a:rPr lang="en-US" altLang="zh-CN" sz="3200" b="1" dirty="0">
                <a:solidFill>
                  <a:schemeClr val="bg1"/>
                </a:solidFill>
                <a:latin typeface="MS Reference Sans Serif" panose="020B0604030504040204" pitchFamily="34" charset="0"/>
                <a:ea typeface="Open Sans"/>
                <a:cs typeface="Open Sans"/>
                <a:sym typeface="Open Sans"/>
              </a:rPr>
              <a:t>lay Prediction</a:t>
            </a:r>
            <a:endParaRPr lang="en-US" dirty="0">
              <a:solidFill>
                <a:schemeClr val="bg1"/>
              </a:solidFill>
              <a:latin typeface="MS Reference Sans Serif" panose="020B0604030504040204" pitchFamily="34" charset="0"/>
            </a:endParaRPr>
          </a:p>
        </p:txBody>
      </p:sp>
      <p:sp>
        <p:nvSpPr>
          <p:cNvPr id="16" name="Google Shape;99;p14"/>
          <p:cNvSpPr/>
          <p:nvPr/>
        </p:nvSpPr>
        <p:spPr>
          <a:xfrm>
            <a:off x="2506328" y="4626145"/>
            <a:ext cx="4131344" cy="34538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tx2">
                    <a:lumMod val="40000"/>
                    <a:lumOff val="60000"/>
                  </a:schemeClr>
                </a:solidFill>
                <a:latin typeface="MS Reference Sans Serif" panose="020B0604030504040204" pitchFamily="34" charset="0"/>
                <a:ea typeface="Open Sans"/>
                <a:cs typeface="Open Sans"/>
                <a:sym typeface="Open Sans"/>
              </a:rPr>
              <a:t>Team: </a:t>
            </a:r>
            <a:r>
              <a:rPr lang="en-US" sz="2400" b="1" dirty="0" err="1">
                <a:solidFill>
                  <a:schemeClr val="tx2">
                    <a:lumMod val="40000"/>
                    <a:lumOff val="60000"/>
                  </a:schemeClr>
                </a:solidFill>
                <a:latin typeface="MS Reference Sans Serif" panose="020B0604030504040204" pitchFamily="34" charset="0"/>
                <a:ea typeface="Open Sans"/>
                <a:cs typeface="Open Sans"/>
                <a:sym typeface="Open Sans"/>
              </a:rPr>
              <a:t>NaN</a:t>
            </a:r>
            <a:endParaRPr lang="en-US" sz="2400" dirty="0">
              <a:solidFill>
                <a:schemeClr val="tx2">
                  <a:lumMod val="40000"/>
                  <a:lumOff val="60000"/>
                </a:schemeClr>
              </a:solidFill>
              <a:latin typeface="MS Reference Sans Serif" panose="020B0604030504040204" pitchFamily="34" charset="0"/>
            </a:endParaRPr>
          </a:p>
        </p:txBody>
      </p:sp>
    </p:spTree>
    <p:extLst>
      <p:ext uri="{BB962C8B-B14F-4D97-AF65-F5344CB8AC3E}">
        <p14:creationId xmlns:p14="http://schemas.microsoft.com/office/powerpoint/2010/main" val="776041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5"/>
          <p:cNvSpPr txBox="1"/>
          <p:nvPr/>
        </p:nvSpPr>
        <p:spPr>
          <a:xfrm>
            <a:off x="178511" y="362488"/>
            <a:ext cx="8781600" cy="249900"/>
          </a:xfrm>
          <a:prstGeom prst="rect">
            <a:avLst/>
          </a:prstGeom>
          <a:noFill/>
          <a:ln>
            <a:noFill/>
          </a:ln>
        </p:spPr>
        <p:txBody>
          <a:bodyPr spcFirstLastPara="1" wrap="square" lIns="0" tIns="45700" rIns="91400" bIns="45700" anchor="t" anchorCtr="0">
            <a:noAutofit/>
          </a:bodyPr>
          <a:lstStyle/>
          <a:p>
            <a:pPr lvl="0">
              <a:buClr>
                <a:schemeClr val="dk1"/>
              </a:buClr>
            </a:pPr>
            <a:r>
              <a:rPr lang="en-US" sz="1200" dirty="0">
                <a:solidFill>
                  <a:srgbClr val="0C0C0C"/>
                </a:solidFill>
                <a:latin typeface="Calibri" charset="0"/>
                <a:ea typeface="Calibri" charset="0"/>
                <a:cs typeface="Calibri" charset="0"/>
                <a:sym typeface="Open Sans"/>
              </a:rPr>
              <a:t>4.1 Rush Yards prediction feature engineering &amp; selection</a:t>
            </a:r>
          </a:p>
        </p:txBody>
      </p:sp>
      <p:cxnSp>
        <p:nvCxnSpPr>
          <p:cNvPr id="111" name="Google Shape;111;p15"/>
          <p:cNvCxnSpPr/>
          <p:nvPr/>
        </p:nvCxnSpPr>
        <p:spPr>
          <a:xfrm>
            <a:off x="167649" y="637500"/>
            <a:ext cx="8790000" cy="0"/>
          </a:xfrm>
          <a:prstGeom prst="straightConnector1">
            <a:avLst/>
          </a:prstGeom>
          <a:noFill/>
          <a:ln w="9525" cap="flat" cmpd="sng">
            <a:solidFill>
              <a:schemeClr val="dk1"/>
            </a:solidFill>
            <a:prstDash val="solid"/>
            <a:miter lim="800000"/>
            <a:headEnd type="none" w="sm" len="sm"/>
            <a:tailEnd type="none" w="sm" len="sm"/>
          </a:ln>
        </p:spPr>
      </p:cxnSp>
      <p:sp>
        <p:nvSpPr>
          <p:cNvPr id="30" name="Rectangle 6">
            <a:extLst>
              <a:ext uri="{FF2B5EF4-FFF2-40B4-BE49-F238E27FC236}">
                <a16:creationId xmlns:a16="http://schemas.microsoft.com/office/drawing/2014/main" id="{C85CC044-EF3C-3E48-BCCF-EA4B1B246720}"/>
              </a:ext>
            </a:extLst>
          </p:cNvPr>
          <p:cNvSpPr>
            <a:spLocks noChangeArrowheads="1"/>
          </p:cNvSpPr>
          <p:nvPr/>
        </p:nvSpPr>
        <p:spPr bwMode="auto">
          <a:xfrm>
            <a:off x="672090" y="788306"/>
            <a:ext cx="7986495" cy="226921"/>
          </a:xfrm>
          <a:prstGeom prst="rect">
            <a:avLst/>
          </a:prstGeom>
          <a:solidFill>
            <a:srgbClr val="36245A"/>
          </a:solidFill>
          <a:ln>
            <a:noFill/>
          </a:ln>
        </p:spPr>
        <p:txBody>
          <a:bodyPr wrap="square" lIns="0" tIns="0" rIns="0" bIns="0" anchor="ctr" anchorCtr="0">
            <a:noAutofit/>
          </a:bodyPr>
          <a:lstStyle>
            <a:lvl1pPr defTabSz="715963">
              <a:defRPr>
                <a:solidFill>
                  <a:schemeClr val="tx1"/>
                </a:solidFill>
                <a:latin typeface="Calibri" pitchFamily="34" charset="0"/>
                <a:cs typeface="Arial" charset="0"/>
              </a:defRPr>
            </a:lvl1pPr>
            <a:lvl2pPr defTabSz="715963">
              <a:defRPr>
                <a:solidFill>
                  <a:schemeClr val="tx1"/>
                </a:solidFill>
                <a:latin typeface="Calibri" pitchFamily="34" charset="0"/>
                <a:cs typeface="Arial" charset="0"/>
              </a:defRPr>
            </a:lvl2pPr>
            <a:lvl3pPr defTabSz="715963">
              <a:defRPr>
                <a:solidFill>
                  <a:schemeClr val="tx1"/>
                </a:solidFill>
                <a:latin typeface="Calibri" pitchFamily="34" charset="0"/>
                <a:cs typeface="Arial" charset="0"/>
              </a:defRPr>
            </a:lvl3pPr>
            <a:lvl4pPr defTabSz="715963">
              <a:defRPr>
                <a:solidFill>
                  <a:schemeClr val="tx1"/>
                </a:solidFill>
                <a:latin typeface="Calibri" pitchFamily="34" charset="0"/>
                <a:cs typeface="Arial" charset="0"/>
              </a:defRPr>
            </a:lvl4pPr>
            <a:lvl5pPr defTabSz="715963">
              <a:defRPr>
                <a:solidFill>
                  <a:schemeClr val="tx1"/>
                </a:solidFill>
                <a:latin typeface="Calibri" pitchFamily="34" charset="0"/>
                <a:cs typeface="Arial" charset="0"/>
              </a:defRPr>
            </a:lvl5pPr>
            <a:lvl6pPr marL="2263775" indent="22225" defTabSz="715963" eaLnBrk="0" fontAlgn="base" hangingPunct="0">
              <a:spcBef>
                <a:spcPct val="0"/>
              </a:spcBef>
              <a:spcAft>
                <a:spcPct val="0"/>
              </a:spcAft>
              <a:defRPr>
                <a:solidFill>
                  <a:schemeClr val="tx1"/>
                </a:solidFill>
                <a:latin typeface="Calibri" pitchFamily="34" charset="0"/>
                <a:cs typeface="Arial" charset="0"/>
              </a:defRPr>
            </a:lvl6pPr>
            <a:lvl7pPr marL="2720975" indent="22225" defTabSz="715963" eaLnBrk="0" fontAlgn="base" hangingPunct="0">
              <a:spcBef>
                <a:spcPct val="0"/>
              </a:spcBef>
              <a:spcAft>
                <a:spcPct val="0"/>
              </a:spcAft>
              <a:defRPr>
                <a:solidFill>
                  <a:schemeClr val="tx1"/>
                </a:solidFill>
                <a:latin typeface="Calibri" pitchFamily="34" charset="0"/>
                <a:cs typeface="Arial" charset="0"/>
              </a:defRPr>
            </a:lvl7pPr>
            <a:lvl8pPr marL="3178175" indent="22225" defTabSz="715963" eaLnBrk="0" fontAlgn="base" hangingPunct="0">
              <a:spcBef>
                <a:spcPct val="0"/>
              </a:spcBef>
              <a:spcAft>
                <a:spcPct val="0"/>
              </a:spcAft>
              <a:defRPr>
                <a:solidFill>
                  <a:schemeClr val="tx1"/>
                </a:solidFill>
                <a:latin typeface="Calibri" pitchFamily="34" charset="0"/>
                <a:cs typeface="Arial" charset="0"/>
              </a:defRPr>
            </a:lvl8pPr>
            <a:lvl9pPr marL="3635375" indent="22225" defTabSz="715963" eaLnBrk="0" fontAlgn="base" hangingPunct="0">
              <a:spcBef>
                <a:spcPct val="0"/>
              </a:spcBef>
              <a:spcAft>
                <a:spcPct val="0"/>
              </a:spcAft>
              <a:defRPr>
                <a:solidFill>
                  <a:schemeClr val="tx1"/>
                </a:solidFill>
                <a:latin typeface="Calibri" pitchFamily="34" charset="0"/>
                <a:cs typeface="Arial" charset="0"/>
              </a:defRPr>
            </a:lvl9pPr>
          </a:lstStyle>
          <a:p>
            <a:pPr marL="251687" lvl="1" eaLnBrk="0" fontAlgn="base" hangingPunct="0">
              <a:spcBef>
                <a:spcPct val="0"/>
              </a:spcBef>
              <a:spcAft>
                <a:spcPct val="0"/>
              </a:spcAft>
              <a:buSzPct val="120000"/>
            </a:pPr>
            <a:r>
              <a:rPr lang="en-US" altLang="ko-KR" sz="1000" b="1" dirty="0">
                <a:solidFill>
                  <a:srgbClr val="FFFFFF"/>
                </a:solidFill>
                <a:ea typeface="Gulim" pitchFamily="34" charset="-127"/>
              </a:rPr>
              <a:t>Feature Engineering</a:t>
            </a:r>
          </a:p>
        </p:txBody>
      </p:sp>
      <p:sp>
        <p:nvSpPr>
          <p:cNvPr id="31" name="Ellipse 14">
            <a:extLst>
              <a:ext uri="{FF2B5EF4-FFF2-40B4-BE49-F238E27FC236}">
                <a16:creationId xmlns:a16="http://schemas.microsoft.com/office/drawing/2014/main" id="{950E00A9-1F8A-D345-B6C7-5F2D274D8C3E}"/>
              </a:ext>
            </a:extLst>
          </p:cNvPr>
          <p:cNvSpPr/>
          <p:nvPr/>
        </p:nvSpPr>
        <p:spPr>
          <a:xfrm>
            <a:off x="445213" y="772599"/>
            <a:ext cx="274154" cy="265669"/>
          </a:xfrm>
          <a:prstGeom prst="ellipse">
            <a:avLst/>
          </a:prstGeom>
          <a:solidFill>
            <a:srgbClr val="FFFFFF"/>
          </a:solidFill>
          <a:ln w="28575" cap="flat" cmpd="sng" algn="ctr">
            <a:solidFill>
              <a:srgbClr val="36245A"/>
            </a:solidFill>
            <a:prstDash val="solid"/>
          </a:ln>
          <a:effectLst/>
        </p:spPr>
        <p:txBody>
          <a:bodyPr rtlCol="0" anchor="ctr">
            <a:noAutofit/>
          </a:bodyPr>
          <a:lstStyle/>
          <a:p>
            <a:pPr algn="ctr" defTabSz="685800">
              <a:buSzPct val="85000"/>
              <a:defRPr/>
            </a:pPr>
            <a:endParaRPr lang="fr-FR" sz="1000" kern="0" dirty="0">
              <a:solidFill>
                <a:srgbClr val="FFFFFF"/>
              </a:solidFill>
              <a:latin typeface="Calibri"/>
              <a:ea typeface=""/>
              <a:cs typeface=""/>
            </a:endParaRPr>
          </a:p>
        </p:txBody>
      </p:sp>
      <p:pic>
        <p:nvPicPr>
          <p:cNvPr id="4106" name="Picture 10" descr="elated image"/>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485414" y="749083"/>
            <a:ext cx="233953" cy="233953"/>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er 38"/>
          <p:cNvGrpSpPr/>
          <p:nvPr/>
        </p:nvGrpSpPr>
        <p:grpSpPr>
          <a:xfrm>
            <a:off x="451638" y="1108020"/>
            <a:ext cx="3676092" cy="246221"/>
            <a:chOff x="178511" y="3360608"/>
            <a:chExt cx="3363586" cy="219770"/>
          </a:xfrm>
        </p:grpSpPr>
        <p:sp>
          <p:nvSpPr>
            <p:cNvPr id="40" name="ZoneTexte 39"/>
            <p:cNvSpPr txBox="1"/>
            <p:nvPr/>
          </p:nvSpPr>
          <p:spPr>
            <a:xfrm>
              <a:off x="178511" y="3360608"/>
              <a:ext cx="3282215" cy="219770"/>
            </a:xfrm>
            <a:prstGeom prst="rect">
              <a:avLst/>
            </a:prstGeom>
            <a:noFill/>
          </p:spPr>
          <p:txBody>
            <a:bodyPr wrap="square" rtlCol="0">
              <a:spAutoFit/>
            </a:bodyPr>
            <a:lstStyle/>
            <a:p>
              <a:r>
                <a:rPr lang="en-US" sz="1000" i="1" dirty="0">
                  <a:latin typeface="Calibri" charset="0"/>
                  <a:ea typeface="Calibri" charset="0"/>
                  <a:cs typeface="Calibri" charset="0"/>
                </a:rPr>
                <a:t>1. </a:t>
              </a:r>
              <a:r>
                <a:rPr lang="en-US" altLang="zh-CN" sz="1000" i="1" dirty="0">
                  <a:latin typeface="Calibri" charset="0"/>
                  <a:ea typeface="Calibri" charset="0"/>
                  <a:cs typeface="Calibri" charset="0"/>
                </a:rPr>
                <a:t>Constructing new features</a:t>
              </a:r>
              <a:endParaRPr lang="en-US" sz="1000" i="1" dirty="0">
                <a:latin typeface="Calibri" charset="0"/>
                <a:ea typeface="Calibri" charset="0"/>
                <a:cs typeface="Calibri" charset="0"/>
              </a:endParaRPr>
            </a:p>
          </p:txBody>
        </p:sp>
        <p:cxnSp>
          <p:nvCxnSpPr>
            <p:cNvPr id="41" name="Connecteur droit 40"/>
            <p:cNvCxnSpPr/>
            <p:nvPr/>
          </p:nvCxnSpPr>
          <p:spPr>
            <a:xfrm>
              <a:off x="259883" y="3561173"/>
              <a:ext cx="32822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er 47"/>
          <p:cNvGrpSpPr/>
          <p:nvPr/>
        </p:nvGrpSpPr>
        <p:grpSpPr>
          <a:xfrm>
            <a:off x="485414" y="2733419"/>
            <a:ext cx="3068000" cy="400111"/>
            <a:chOff x="178511" y="3360608"/>
            <a:chExt cx="3363586" cy="357127"/>
          </a:xfrm>
        </p:grpSpPr>
        <p:sp>
          <p:nvSpPr>
            <p:cNvPr id="52" name="ZoneTexte 51"/>
            <p:cNvSpPr txBox="1"/>
            <p:nvPr/>
          </p:nvSpPr>
          <p:spPr>
            <a:xfrm>
              <a:off x="178511" y="3360608"/>
              <a:ext cx="3017077" cy="357127"/>
            </a:xfrm>
            <a:prstGeom prst="rect">
              <a:avLst/>
            </a:prstGeom>
            <a:noFill/>
          </p:spPr>
          <p:txBody>
            <a:bodyPr wrap="square" rtlCol="0">
              <a:spAutoFit/>
            </a:bodyPr>
            <a:lstStyle/>
            <a:p>
              <a:pPr marL="0" lvl="1"/>
              <a:r>
                <a:rPr lang="en-US" sz="1000" i="1" dirty="0">
                  <a:latin typeface="Calibri" charset="0"/>
                  <a:ea typeface="Calibri" charset="0"/>
                  <a:cs typeface="Calibri" charset="0"/>
                </a:rPr>
                <a:t>3. Normalizing Features</a:t>
              </a:r>
            </a:p>
            <a:p>
              <a:pPr marL="0" lvl="1"/>
              <a:endParaRPr lang="en-US" sz="1000" i="1" dirty="0">
                <a:latin typeface="Calibri" charset="0"/>
                <a:ea typeface="Calibri" charset="0"/>
                <a:cs typeface="Calibri" charset="0"/>
              </a:endParaRPr>
            </a:p>
          </p:txBody>
        </p:sp>
        <p:cxnSp>
          <p:nvCxnSpPr>
            <p:cNvPr id="53" name="Connecteur droit 52"/>
            <p:cNvCxnSpPr/>
            <p:nvPr/>
          </p:nvCxnSpPr>
          <p:spPr>
            <a:xfrm>
              <a:off x="259883" y="3561173"/>
              <a:ext cx="32822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er 53"/>
          <p:cNvGrpSpPr/>
          <p:nvPr/>
        </p:nvGrpSpPr>
        <p:grpSpPr>
          <a:xfrm>
            <a:off x="4791741" y="1115016"/>
            <a:ext cx="3756835" cy="553998"/>
            <a:chOff x="178511" y="3360608"/>
            <a:chExt cx="3363586" cy="494482"/>
          </a:xfrm>
        </p:grpSpPr>
        <p:sp>
          <p:nvSpPr>
            <p:cNvPr id="60" name="ZoneTexte 59"/>
            <p:cNvSpPr txBox="1"/>
            <p:nvPr/>
          </p:nvSpPr>
          <p:spPr>
            <a:xfrm>
              <a:off x="178511" y="3360608"/>
              <a:ext cx="3017076" cy="494482"/>
            </a:xfrm>
            <a:prstGeom prst="rect">
              <a:avLst/>
            </a:prstGeom>
            <a:noFill/>
          </p:spPr>
          <p:txBody>
            <a:bodyPr wrap="square" rtlCol="0">
              <a:spAutoFit/>
            </a:bodyPr>
            <a:lstStyle/>
            <a:p>
              <a:pPr marL="0" lvl="1"/>
              <a:r>
                <a:rPr lang="en-US" sz="1000" i="1" dirty="0">
                  <a:latin typeface="Calibri" charset="0"/>
                  <a:ea typeface="Calibri" charset="0"/>
                  <a:cs typeface="Calibri" charset="0"/>
                </a:rPr>
                <a:t>2. Incorporating Team Ranks</a:t>
              </a:r>
            </a:p>
            <a:p>
              <a:pPr marL="0" lvl="1"/>
              <a:endParaRPr lang="en-US" sz="1000" i="1" dirty="0">
                <a:latin typeface="Calibri" charset="0"/>
                <a:ea typeface="Calibri" charset="0"/>
                <a:cs typeface="Calibri" charset="0"/>
              </a:endParaRPr>
            </a:p>
            <a:p>
              <a:pPr marL="0" lvl="1"/>
              <a:endParaRPr lang="en-US" sz="1000" i="1" dirty="0">
                <a:latin typeface="Calibri" charset="0"/>
                <a:ea typeface="Calibri" charset="0"/>
                <a:cs typeface="Calibri" charset="0"/>
              </a:endParaRPr>
            </a:p>
          </p:txBody>
        </p:sp>
        <p:cxnSp>
          <p:nvCxnSpPr>
            <p:cNvPr id="61" name="Connecteur droit 60"/>
            <p:cNvCxnSpPr>
              <a:cxnSpLocks/>
            </p:cNvCxnSpPr>
            <p:nvPr/>
          </p:nvCxnSpPr>
          <p:spPr>
            <a:xfrm>
              <a:off x="259883" y="3561173"/>
              <a:ext cx="32822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er 61"/>
          <p:cNvGrpSpPr/>
          <p:nvPr/>
        </p:nvGrpSpPr>
        <p:grpSpPr>
          <a:xfrm>
            <a:off x="3602041" y="2748391"/>
            <a:ext cx="2316327" cy="400110"/>
            <a:chOff x="73700" y="3327721"/>
            <a:chExt cx="3404171" cy="357126"/>
          </a:xfrm>
        </p:grpSpPr>
        <p:sp>
          <p:nvSpPr>
            <p:cNvPr id="63" name="ZoneTexte 62"/>
            <p:cNvSpPr txBox="1"/>
            <p:nvPr/>
          </p:nvSpPr>
          <p:spPr>
            <a:xfrm>
              <a:off x="73700" y="3327721"/>
              <a:ext cx="3160966" cy="357126"/>
            </a:xfrm>
            <a:prstGeom prst="rect">
              <a:avLst/>
            </a:prstGeom>
            <a:noFill/>
          </p:spPr>
          <p:txBody>
            <a:bodyPr wrap="square" rtlCol="0">
              <a:spAutoFit/>
            </a:bodyPr>
            <a:lstStyle/>
            <a:p>
              <a:pPr marL="0" lvl="1"/>
              <a:r>
                <a:rPr lang="en-US" sz="1000" i="1" dirty="0">
                  <a:latin typeface="Calibri" charset="0"/>
                  <a:ea typeface="Calibri" charset="0"/>
                  <a:cs typeface="Calibri" charset="0"/>
                </a:rPr>
                <a:t>   4. Standardizing Features</a:t>
              </a:r>
            </a:p>
            <a:p>
              <a:pPr marL="0" lvl="1"/>
              <a:endParaRPr lang="en-US" sz="1000" i="1" dirty="0">
                <a:latin typeface="Calibri" charset="0"/>
                <a:ea typeface="Calibri" charset="0"/>
                <a:cs typeface="Calibri" charset="0"/>
              </a:endParaRPr>
            </a:p>
          </p:txBody>
        </p:sp>
        <p:cxnSp>
          <p:nvCxnSpPr>
            <p:cNvPr id="64" name="Connecteur droit 63"/>
            <p:cNvCxnSpPr/>
            <p:nvPr/>
          </p:nvCxnSpPr>
          <p:spPr>
            <a:xfrm>
              <a:off x="195657" y="3525240"/>
              <a:ext cx="32822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Espace réservé du numéro de diapositive 6">
            <a:extLst>
              <a:ext uri="{FF2B5EF4-FFF2-40B4-BE49-F238E27FC236}">
                <a16:creationId xmlns:a16="http://schemas.microsoft.com/office/drawing/2014/main" id="{06241386-7046-4142-A4A7-3FA1525FF51C}"/>
              </a:ext>
            </a:extLst>
          </p:cNvPr>
          <p:cNvSpPr>
            <a:spLocks noGrp="1"/>
          </p:cNvSpPr>
          <p:nvPr>
            <p:ph type="sldNum" idx="12"/>
          </p:nvPr>
        </p:nvSpPr>
        <p:spPr>
          <a:xfrm>
            <a:off x="7086600" y="4869656"/>
            <a:ext cx="2057400" cy="273844"/>
          </a:xfrm>
        </p:spPr>
        <p:txBody>
          <a:bodyPr/>
          <a:lstStyle/>
          <a:p>
            <a:pPr marL="0" lvl="0" indent="0" algn="r" rtl="0">
              <a:spcBef>
                <a:spcPts val="0"/>
              </a:spcBef>
              <a:spcAft>
                <a:spcPts val="0"/>
              </a:spcAft>
              <a:buNone/>
            </a:pPr>
            <a:fld id="{00000000-1234-1234-1234-123412341234}" type="slidenum">
              <a:rPr lang="uk-UA" smtClean="0"/>
              <a:t>10</a:t>
            </a:fld>
            <a:endParaRPr lang="uk-UA"/>
          </a:p>
        </p:txBody>
      </p:sp>
      <p:pic>
        <p:nvPicPr>
          <p:cNvPr id="29" name="Google Shape;100;p14" descr="mage associÃ©e"/>
          <p:cNvPicPr preferRelativeResize="0"/>
          <p:nvPr/>
        </p:nvPicPr>
        <p:blipFill rotWithShape="1">
          <a:blip r:embed="rId4">
            <a:alphaModFix/>
          </a:blip>
          <a:srcRect/>
          <a:stretch/>
        </p:blipFill>
        <p:spPr>
          <a:xfrm>
            <a:off x="7914331" y="70382"/>
            <a:ext cx="1018029" cy="493219"/>
          </a:xfrm>
          <a:prstGeom prst="rect">
            <a:avLst/>
          </a:prstGeom>
          <a:noFill/>
          <a:ln>
            <a:noFill/>
          </a:ln>
        </p:spPr>
      </p:pic>
      <p:sp>
        <p:nvSpPr>
          <p:cNvPr id="32" name="Google Shape;108;p15">
            <a:extLst>
              <a:ext uri="{FF2B5EF4-FFF2-40B4-BE49-F238E27FC236}">
                <a16:creationId xmlns:a16="http://schemas.microsoft.com/office/drawing/2014/main" id="{75469016-A681-1B46-9B06-408308CE3908}"/>
              </a:ext>
            </a:extLst>
          </p:cNvPr>
          <p:cNvSpPr txBox="1"/>
          <p:nvPr/>
        </p:nvSpPr>
        <p:spPr>
          <a:xfrm>
            <a:off x="167649" y="167809"/>
            <a:ext cx="8168736" cy="264600"/>
          </a:xfrm>
          <a:prstGeom prst="rect">
            <a:avLst/>
          </a:prstGeom>
          <a:noFill/>
          <a:ln>
            <a:noFill/>
          </a:ln>
        </p:spPr>
        <p:txBody>
          <a:bodyPr spcFirstLastPara="1" wrap="square" lIns="0" tIns="45700" rIns="91400" bIns="45700" anchor="t" anchorCtr="0">
            <a:noAutofit/>
          </a:bodyPr>
          <a:lstStyle/>
          <a:p>
            <a:pPr lvl="0">
              <a:buClr>
                <a:schemeClr val="dk1"/>
              </a:buClr>
              <a:buSzPts val="1100"/>
            </a:pPr>
            <a:r>
              <a:rPr lang="en-US" sz="1200" b="1" dirty="0">
                <a:latin typeface="Calibri" charset="0"/>
                <a:ea typeface="Calibri" charset="0"/>
                <a:cs typeface="Calibri" charset="0"/>
                <a:sym typeface="Open Sans"/>
              </a:rPr>
              <a:t>D</a:t>
            </a:r>
            <a:r>
              <a:rPr lang="en-US" altLang="zh-CN" sz="1200" b="1" dirty="0">
                <a:latin typeface="Calibri" charset="0"/>
                <a:ea typeface="Calibri" charset="0"/>
                <a:cs typeface="Calibri" charset="0"/>
                <a:sym typeface="Open Sans"/>
              </a:rPr>
              <a:t>ata</a:t>
            </a:r>
            <a:r>
              <a:rPr lang="en-US" sz="1200" b="1" dirty="0">
                <a:latin typeface="Calibri" charset="0"/>
                <a:ea typeface="Calibri" charset="0"/>
                <a:cs typeface="Calibri" charset="0"/>
                <a:sym typeface="Open Sans"/>
              </a:rPr>
              <a:t> Analytics – Predict National Football League rush yards</a:t>
            </a:r>
          </a:p>
        </p:txBody>
      </p:sp>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248" y="4755964"/>
            <a:ext cx="287965" cy="387995"/>
          </a:xfrm>
          <a:prstGeom prst="rect">
            <a:avLst/>
          </a:prstGeom>
        </p:spPr>
      </p:pic>
      <p:sp>
        <p:nvSpPr>
          <p:cNvPr id="2" name="文本框 1"/>
          <p:cNvSpPr txBox="1"/>
          <p:nvPr/>
        </p:nvSpPr>
        <p:spPr>
          <a:xfrm>
            <a:off x="6158389" y="3062293"/>
            <a:ext cx="2500196" cy="1015663"/>
          </a:xfrm>
          <a:prstGeom prst="rect">
            <a:avLst/>
          </a:prstGeom>
          <a:noFill/>
        </p:spPr>
        <p:txBody>
          <a:bodyPr wrap="square" rtlCol="0">
            <a:spAutoFit/>
          </a:bodyPr>
          <a:lstStyle/>
          <a:p>
            <a:r>
              <a:rPr lang="en-US" altLang="zh-CN" sz="1200" dirty="0"/>
              <a:t>• After running each model, modify features to be included based on the Feature Importance plot, repeat these steps until the best set of features is found.</a:t>
            </a:r>
          </a:p>
        </p:txBody>
      </p:sp>
      <p:sp>
        <p:nvSpPr>
          <p:cNvPr id="36" name="文本框 1">
            <a:extLst>
              <a:ext uri="{FF2B5EF4-FFF2-40B4-BE49-F238E27FC236}">
                <a16:creationId xmlns:a16="http://schemas.microsoft.com/office/drawing/2014/main" id="{EBCA4BCA-492C-4FD9-A302-1C9E0CF277A1}"/>
              </a:ext>
            </a:extLst>
          </p:cNvPr>
          <p:cNvSpPr txBox="1"/>
          <p:nvPr/>
        </p:nvSpPr>
        <p:spPr>
          <a:xfrm>
            <a:off x="3685025" y="3063162"/>
            <a:ext cx="2336379" cy="830997"/>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t>Categorical Variables Encoding using </a:t>
            </a:r>
            <a:r>
              <a:rPr lang="en-US" altLang="zh-CN" sz="1200" dirty="0" err="1"/>
              <a:t>BaseNEncoder</a:t>
            </a:r>
            <a:endParaRPr lang="en-US" altLang="zh-CN" sz="1200" dirty="0"/>
          </a:p>
          <a:p>
            <a:pPr marL="171450" indent="-171450">
              <a:buFont typeface="Arial" panose="020B0604020202020204" pitchFamily="34" charset="0"/>
              <a:buChar char="•"/>
            </a:pPr>
            <a:r>
              <a:rPr lang="en-US" altLang="zh-CN" sz="1200" dirty="0"/>
              <a:t>Standardized Columns using </a:t>
            </a:r>
            <a:r>
              <a:rPr lang="en-US" altLang="zh-CN" sz="1200" dirty="0" err="1"/>
              <a:t>StandardScaler</a:t>
            </a:r>
            <a:endParaRPr lang="en-US" altLang="zh-CN" sz="1200" dirty="0"/>
          </a:p>
        </p:txBody>
      </p:sp>
      <p:sp>
        <p:nvSpPr>
          <p:cNvPr id="37" name="文本框 1">
            <a:extLst>
              <a:ext uri="{FF2B5EF4-FFF2-40B4-BE49-F238E27FC236}">
                <a16:creationId xmlns:a16="http://schemas.microsoft.com/office/drawing/2014/main" id="{0A20B9D6-18C0-4926-8435-A2D26E40AFA1}"/>
              </a:ext>
            </a:extLst>
          </p:cNvPr>
          <p:cNvSpPr txBox="1"/>
          <p:nvPr/>
        </p:nvSpPr>
        <p:spPr>
          <a:xfrm>
            <a:off x="451636" y="1383803"/>
            <a:ext cx="3900623" cy="1569660"/>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t>Compute Duration between </a:t>
            </a:r>
            <a:r>
              <a:rPr lang="en-US" altLang="zh-CN" sz="1200" dirty="0" err="1"/>
              <a:t>TimeSnap</a:t>
            </a:r>
            <a:r>
              <a:rPr lang="en-US" altLang="zh-CN" sz="1200" dirty="0"/>
              <a:t> and </a:t>
            </a:r>
            <a:r>
              <a:rPr lang="en-US" altLang="zh-CN" sz="1200" dirty="0" err="1"/>
              <a:t>TimeHandoff</a:t>
            </a:r>
            <a:endParaRPr lang="en-US" altLang="zh-CN" sz="1200" dirty="0"/>
          </a:p>
          <a:p>
            <a:pPr marL="171450" indent="-171450">
              <a:buFont typeface="Arial" panose="020B0604020202020204" pitchFamily="34" charset="0"/>
              <a:buChar char="•"/>
            </a:pPr>
            <a:r>
              <a:rPr lang="en-US" altLang="zh-CN" sz="1200" dirty="0"/>
              <a:t>Compute </a:t>
            </a:r>
            <a:r>
              <a:rPr lang="en-US" altLang="zh-CN" sz="1200" dirty="0" err="1"/>
              <a:t>YardLeft</a:t>
            </a:r>
            <a:r>
              <a:rPr lang="en-US" altLang="zh-CN" sz="1200" dirty="0"/>
              <a:t> based on YardLine and </a:t>
            </a:r>
            <a:r>
              <a:rPr lang="en-US" altLang="zh-CN" sz="1200" dirty="0" err="1"/>
              <a:t>FieldPosition</a:t>
            </a:r>
            <a:r>
              <a:rPr lang="en-US" altLang="zh-CN" sz="1200" dirty="0"/>
              <a:t> </a:t>
            </a:r>
          </a:p>
          <a:p>
            <a:pPr marL="171450" indent="-171450">
              <a:buFont typeface="Arial" panose="020B0604020202020204" pitchFamily="34" charset="0"/>
              <a:buChar char="•"/>
            </a:pPr>
            <a:r>
              <a:rPr lang="en-US" altLang="zh-CN" sz="1200" dirty="0"/>
              <a:t>Compute </a:t>
            </a:r>
            <a:r>
              <a:rPr lang="en-US" altLang="zh-CN" sz="1200" dirty="0" err="1"/>
              <a:t>DefendersInTheBox</a:t>
            </a:r>
            <a:r>
              <a:rPr lang="en-US" altLang="zh-CN" sz="1200" dirty="0"/>
              <a:t> vs Distance</a:t>
            </a:r>
          </a:p>
          <a:p>
            <a:pPr marL="171450" indent="-171450">
              <a:buFont typeface="Arial" panose="020B0604020202020204" pitchFamily="34" charset="0"/>
              <a:buChar char="•"/>
            </a:pPr>
            <a:r>
              <a:rPr lang="en-US" altLang="zh-CN" sz="1200" dirty="0"/>
              <a:t>Compute </a:t>
            </a:r>
            <a:r>
              <a:rPr lang="en-US" altLang="zh-CN" sz="1200" dirty="0" err="1"/>
              <a:t>OffenseTeamScoreBeforePlay</a:t>
            </a:r>
            <a:r>
              <a:rPr lang="en-US" altLang="zh-CN" sz="1200" dirty="0"/>
              <a:t> and </a:t>
            </a:r>
            <a:r>
              <a:rPr lang="en-US" altLang="zh-CN" sz="1200" dirty="0" err="1"/>
              <a:t>DefenseTeamScoreBeforePlay</a:t>
            </a:r>
            <a:endParaRPr lang="en-US" altLang="zh-CN" sz="1200" dirty="0"/>
          </a:p>
          <a:p>
            <a:pPr marL="171450" indent="-171450">
              <a:buFont typeface="Arial" panose="020B0604020202020204" pitchFamily="34" charset="0"/>
              <a:buChar char="•"/>
            </a:pPr>
            <a:endParaRPr lang="en-US" altLang="zh-CN" sz="1200" dirty="0"/>
          </a:p>
          <a:p>
            <a:pPr marL="628650" lvl="1" indent="-171450">
              <a:buFont typeface="Arial" panose="020B0604020202020204" pitchFamily="34" charset="0"/>
              <a:buChar char="•"/>
            </a:pPr>
            <a:endParaRPr lang="en-US" altLang="zh-CN" sz="1200" dirty="0"/>
          </a:p>
          <a:p>
            <a:pPr marL="628650" lvl="1" indent="-171450">
              <a:buFont typeface="Arial" panose="020B0604020202020204" pitchFamily="34" charset="0"/>
              <a:buChar char="•"/>
            </a:pPr>
            <a:endParaRPr lang="en-US" altLang="zh-CN" sz="1200" dirty="0"/>
          </a:p>
        </p:txBody>
      </p:sp>
      <p:sp>
        <p:nvSpPr>
          <p:cNvPr id="38" name="文本框 1">
            <a:extLst>
              <a:ext uri="{FF2B5EF4-FFF2-40B4-BE49-F238E27FC236}">
                <a16:creationId xmlns:a16="http://schemas.microsoft.com/office/drawing/2014/main" id="{99BD12F5-DAA8-4357-BD1C-D95A208A5128}"/>
              </a:ext>
            </a:extLst>
          </p:cNvPr>
          <p:cNvSpPr txBox="1"/>
          <p:nvPr/>
        </p:nvSpPr>
        <p:spPr>
          <a:xfrm>
            <a:off x="491240" y="3004540"/>
            <a:ext cx="3308127" cy="2123658"/>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t>Convert </a:t>
            </a:r>
            <a:r>
              <a:rPr lang="en-US" altLang="zh-CN" sz="1200" dirty="0" err="1"/>
              <a:t>GameClock</a:t>
            </a:r>
            <a:r>
              <a:rPr lang="en-US" altLang="zh-CN" sz="1200" dirty="0"/>
              <a:t> into seconds left</a:t>
            </a:r>
          </a:p>
          <a:p>
            <a:pPr marL="171450" indent="-171450">
              <a:buFont typeface="Arial" panose="020B0604020202020204" pitchFamily="34" charset="0"/>
              <a:buChar char="•"/>
            </a:pPr>
            <a:r>
              <a:rPr lang="en-US" altLang="zh-CN" sz="1200" dirty="0"/>
              <a:t>Convert </a:t>
            </a:r>
            <a:r>
              <a:rPr lang="en-US" altLang="zh-CN" sz="1200" dirty="0" err="1"/>
              <a:t>PlayerHeight</a:t>
            </a:r>
            <a:r>
              <a:rPr lang="en-US" altLang="zh-CN" sz="1200" dirty="0"/>
              <a:t> into inches</a:t>
            </a:r>
          </a:p>
          <a:p>
            <a:pPr marL="171450" indent="-171450">
              <a:buFont typeface="Arial" panose="020B0604020202020204" pitchFamily="34" charset="0"/>
              <a:buChar char="•"/>
            </a:pPr>
            <a:r>
              <a:rPr lang="en-US" altLang="zh-CN" sz="1200" dirty="0"/>
              <a:t>Convert DOB into age</a:t>
            </a:r>
          </a:p>
          <a:p>
            <a:pPr marL="171450" indent="-171450">
              <a:buFont typeface="Arial" panose="020B0604020202020204" pitchFamily="34" charset="0"/>
              <a:buChar char="•"/>
            </a:pPr>
            <a:r>
              <a:rPr lang="en-US" altLang="zh-CN" sz="1200" dirty="0"/>
              <a:t>Converting invalid and rare Offense and Defense </a:t>
            </a:r>
            <a:r>
              <a:rPr lang="en-US" altLang="zh-CN" sz="1200" dirty="0" err="1"/>
              <a:t>Personnels</a:t>
            </a:r>
            <a:endParaRPr lang="en-US" altLang="zh-CN" sz="1200" dirty="0"/>
          </a:p>
          <a:p>
            <a:pPr marL="171450" indent="-171450">
              <a:buFont typeface="Arial" panose="020B0604020202020204" pitchFamily="34" charset="0"/>
              <a:buChar char="•"/>
            </a:pPr>
            <a:r>
              <a:rPr lang="en-US" altLang="zh-CN" sz="1200" dirty="0"/>
              <a:t>Reducing Complexity on </a:t>
            </a:r>
            <a:r>
              <a:rPr lang="en-US" altLang="zh-CN" sz="1200" dirty="0" err="1"/>
              <a:t>StadiumType</a:t>
            </a:r>
            <a:r>
              <a:rPr lang="en-US" altLang="zh-CN" sz="1200" dirty="0"/>
              <a:t> and Turf</a:t>
            </a:r>
          </a:p>
          <a:p>
            <a:pPr marL="171450" indent="-171450">
              <a:buFont typeface="Arial" panose="020B0604020202020204" pitchFamily="34" charset="0"/>
              <a:buChar char="•"/>
            </a:pPr>
            <a:r>
              <a:rPr lang="en-US" altLang="zh-CN" sz="1200" dirty="0"/>
              <a:t>Normalize Weather, </a:t>
            </a:r>
            <a:r>
              <a:rPr lang="en-US" altLang="zh-CN" sz="1200" dirty="0" err="1"/>
              <a:t>WindDirection</a:t>
            </a:r>
            <a:r>
              <a:rPr lang="en-US" altLang="zh-CN" sz="1200" dirty="0"/>
              <a:t> and </a:t>
            </a:r>
            <a:r>
              <a:rPr lang="en-US" altLang="zh-CN" sz="1200" dirty="0" err="1"/>
              <a:t>WindSpeed</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endParaRPr lang="en-US" altLang="zh-CN" sz="1200" dirty="0"/>
          </a:p>
        </p:txBody>
      </p:sp>
      <p:sp>
        <p:nvSpPr>
          <p:cNvPr id="42" name="文本框 1">
            <a:extLst>
              <a:ext uri="{FF2B5EF4-FFF2-40B4-BE49-F238E27FC236}">
                <a16:creationId xmlns:a16="http://schemas.microsoft.com/office/drawing/2014/main" id="{ED7A5A75-FC7E-45BF-9757-51960213477E}"/>
              </a:ext>
            </a:extLst>
          </p:cNvPr>
          <p:cNvSpPr txBox="1"/>
          <p:nvPr/>
        </p:nvSpPr>
        <p:spPr>
          <a:xfrm>
            <a:off x="4791741" y="1394808"/>
            <a:ext cx="3756836" cy="1015663"/>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t>Compute the offensive team’s and defensive team’s play tendency and rankings on multiple categories (e.g. Offensive team’s rushing attempt, rushing yards/game, Defensive team’s opponent rushing yards/attempt, opponent #rushing TDs)</a:t>
            </a:r>
          </a:p>
        </p:txBody>
      </p:sp>
      <p:grpSp>
        <p:nvGrpSpPr>
          <p:cNvPr id="43" name="Grouper 61">
            <a:extLst>
              <a:ext uri="{FF2B5EF4-FFF2-40B4-BE49-F238E27FC236}">
                <a16:creationId xmlns:a16="http://schemas.microsoft.com/office/drawing/2014/main" id="{5576B655-331D-4B7D-864F-5A1CAD3A162C}"/>
              </a:ext>
            </a:extLst>
          </p:cNvPr>
          <p:cNvGrpSpPr/>
          <p:nvPr/>
        </p:nvGrpSpPr>
        <p:grpSpPr>
          <a:xfrm>
            <a:off x="6085961" y="2711902"/>
            <a:ext cx="2484363" cy="246221"/>
            <a:chOff x="73700" y="3336680"/>
            <a:chExt cx="3468397" cy="202459"/>
          </a:xfrm>
        </p:grpSpPr>
        <p:sp>
          <p:nvSpPr>
            <p:cNvPr id="44" name="ZoneTexte 62">
              <a:extLst>
                <a:ext uri="{FF2B5EF4-FFF2-40B4-BE49-F238E27FC236}">
                  <a16:creationId xmlns:a16="http://schemas.microsoft.com/office/drawing/2014/main" id="{295A89FE-B992-4015-AA8B-C2F69B68174C}"/>
                </a:ext>
              </a:extLst>
            </p:cNvPr>
            <p:cNvSpPr txBox="1"/>
            <p:nvPr/>
          </p:nvSpPr>
          <p:spPr>
            <a:xfrm>
              <a:off x="73700" y="3336680"/>
              <a:ext cx="3160967" cy="202459"/>
            </a:xfrm>
            <a:prstGeom prst="rect">
              <a:avLst/>
            </a:prstGeom>
            <a:noFill/>
          </p:spPr>
          <p:txBody>
            <a:bodyPr wrap="square" rtlCol="0">
              <a:spAutoFit/>
            </a:bodyPr>
            <a:lstStyle/>
            <a:p>
              <a:pPr marL="0" lvl="1"/>
              <a:r>
                <a:rPr lang="en-US" sz="1000" i="1" dirty="0">
                  <a:latin typeface="Calibri" charset="0"/>
                  <a:ea typeface="Calibri" charset="0"/>
                  <a:cs typeface="Calibri" charset="0"/>
                </a:rPr>
                <a:t>   5. Reselecting </a:t>
              </a:r>
              <a:r>
                <a:rPr lang="en-US" altLang="zh-CN" sz="1000" i="1" dirty="0">
                  <a:latin typeface="Calibri" charset="0"/>
                  <a:ea typeface="Calibri" charset="0"/>
                  <a:cs typeface="Calibri" charset="0"/>
                </a:rPr>
                <a:t>Features</a:t>
              </a:r>
              <a:endParaRPr lang="en-US" sz="1000" i="1" dirty="0">
                <a:latin typeface="Calibri" charset="0"/>
                <a:ea typeface="Calibri" charset="0"/>
                <a:cs typeface="Calibri" charset="0"/>
              </a:endParaRPr>
            </a:p>
          </p:txBody>
        </p:sp>
        <p:cxnSp>
          <p:nvCxnSpPr>
            <p:cNvPr id="45" name="Connecteur droit 63">
              <a:extLst>
                <a:ext uri="{FF2B5EF4-FFF2-40B4-BE49-F238E27FC236}">
                  <a16:creationId xmlns:a16="http://schemas.microsoft.com/office/drawing/2014/main" id="{3DB10DF3-9396-4E69-B0A9-E57329F40ED5}"/>
                </a:ext>
              </a:extLst>
            </p:cNvPr>
            <p:cNvCxnSpPr/>
            <p:nvPr/>
          </p:nvCxnSpPr>
          <p:spPr>
            <a:xfrm>
              <a:off x="259883" y="3535204"/>
              <a:ext cx="32822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992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cxnSp>
        <p:nvCxnSpPr>
          <p:cNvPr id="111" name="Google Shape;111;p15"/>
          <p:cNvCxnSpPr/>
          <p:nvPr/>
        </p:nvCxnSpPr>
        <p:spPr>
          <a:xfrm>
            <a:off x="167649" y="637500"/>
            <a:ext cx="8790000" cy="0"/>
          </a:xfrm>
          <a:prstGeom prst="straightConnector1">
            <a:avLst/>
          </a:prstGeom>
          <a:noFill/>
          <a:ln w="9525" cap="flat" cmpd="sng">
            <a:solidFill>
              <a:schemeClr val="dk1"/>
            </a:solidFill>
            <a:prstDash val="solid"/>
            <a:miter lim="800000"/>
            <a:headEnd type="none" w="sm" len="sm"/>
            <a:tailEnd type="none" w="sm" len="sm"/>
          </a:ln>
        </p:spPr>
      </p:cxnSp>
      <p:sp>
        <p:nvSpPr>
          <p:cNvPr id="31" name="Espace réservé du numéro de diapositive 6">
            <a:extLst>
              <a:ext uri="{FF2B5EF4-FFF2-40B4-BE49-F238E27FC236}">
                <a16:creationId xmlns:a16="http://schemas.microsoft.com/office/drawing/2014/main" id="{8F920521-5C23-0B41-943A-246602644C53}"/>
              </a:ext>
            </a:extLst>
          </p:cNvPr>
          <p:cNvSpPr>
            <a:spLocks noGrp="1"/>
          </p:cNvSpPr>
          <p:nvPr>
            <p:ph type="sldNum" idx="12"/>
          </p:nvPr>
        </p:nvSpPr>
        <p:spPr>
          <a:xfrm>
            <a:off x="7086600" y="4869656"/>
            <a:ext cx="2057400" cy="273844"/>
          </a:xfrm>
        </p:spPr>
        <p:txBody>
          <a:bodyPr/>
          <a:lstStyle/>
          <a:p>
            <a:pPr marL="0" lvl="0" indent="0" algn="r" rtl="0">
              <a:spcBef>
                <a:spcPts val="0"/>
              </a:spcBef>
              <a:spcAft>
                <a:spcPts val="0"/>
              </a:spcAft>
              <a:buNone/>
            </a:pPr>
            <a:fld id="{00000000-1234-1234-1234-123412341234}" type="slidenum">
              <a:rPr lang="uk-UA" smtClean="0"/>
              <a:t>11</a:t>
            </a:fld>
            <a:endParaRPr lang="uk-UA"/>
          </a:p>
        </p:txBody>
      </p:sp>
      <p:pic>
        <p:nvPicPr>
          <p:cNvPr id="39" name="Google Shape;100;p14" descr="mage associÃ©e"/>
          <p:cNvPicPr preferRelativeResize="0"/>
          <p:nvPr/>
        </p:nvPicPr>
        <p:blipFill rotWithShape="1">
          <a:blip r:embed="rId3">
            <a:alphaModFix/>
          </a:blip>
          <a:srcRect/>
          <a:stretch/>
        </p:blipFill>
        <p:spPr>
          <a:xfrm>
            <a:off x="7914331" y="70382"/>
            <a:ext cx="1018029" cy="493219"/>
          </a:xfrm>
          <a:prstGeom prst="rect">
            <a:avLst/>
          </a:prstGeom>
          <a:noFill/>
          <a:ln>
            <a:noFill/>
          </a:ln>
        </p:spPr>
      </p:pic>
      <p:pic>
        <p:nvPicPr>
          <p:cNvPr id="41" name="图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248" y="4755964"/>
            <a:ext cx="287965" cy="38799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963257553"/>
              </p:ext>
            </p:extLst>
          </p:nvPr>
        </p:nvGraphicFramePr>
        <p:xfrm>
          <a:off x="178511" y="1173229"/>
          <a:ext cx="8781601" cy="3100313"/>
        </p:xfrm>
        <a:graphic>
          <a:graphicData uri="http://schemas.openxmlformats.org/drawingml/2006/table">
            <a:tbl>
              <a:tblPr firstRow="1" bandRow="1">
                <a:tableStyleId>{7DF18680-E054-41AD-8BC1-D1AEF772440D}</a:tableStyleId>
              </a:tblPr>
              <a:tblGrid>
                <a:gridCol w="1121151">
                  <a:extLst>
                    <a:ext uri="{9D8B030D-6E8A-4147-A177-3AD203B41FA5}">
                      <a16:colId xmlns:a16="http://schemas.microsoft.com/office/drawing/2014/main" val="20000"/>
                    </a:ext>
                  </a:extLst>
                </a:gridCol>
                <a:gridCol w="1074250">
                  <a:extLst>
                    <a:ext uri="{9D8B030D-6E8A-4147-A177-3AD203B41FA5}">
                      <a16:colId xmlns:a16="http://schemas.microsoft.com/office/drawing/2014/main" val="20001"/>
                    </a:ext>
                  </a:extLst>
                </a:gridCol>
                <a:gridCol w="1097700">
                  <a:extLst>
                    <a:ext uri="{9D8B030D-6E8A-4147-A177-3AD203B41FA5}">
                      <a16:colId xmlns:a16="http://schemas.microsoft.com/office/drawing/2014/main" val="20002"/>
                    </a:ext>
                  </a:extLst>
                </a:gridCol>
                <a:gridCol w="1097700">
                  <a:extLst>
                    <a:ext uri="{9D8B030D-6E8A-4147-A177-3AD203B41FA5}">
                      <a16:colId xmlns:a16="http://schemas.microsoft.com/office/drawing/2014/main" val="20003"/>
                    </a:ext>
                  </a:extLst>
                </a:gridCol>
                <a:gridCol w="1207713">
                  <a:extLst>
                    <a:ext uri="{9D8B030D-6E8A-4147-A177-3AD203B41FA5}">
                      <a16:colId xmlns:a16="http://schemas.microsoft.com/office/drawing/2014/main" val="20004"/>
                    </a:ext>
                  </a:extLst>
                </a:gridCol>
                <a:gridCol w="987687">
                  <a:extLst>
                    <a:ext uri="{9D8B030D-6E8A-4147-A177-3AD203B41FA5}">
                      <a16:colId xmlns:a16="http://schemas.microsoft.com/office/drawing/2014/main" val="20005"/>
                    </a:ext>
                  </a:extLst>
                </a:gridCol>
                <a:gridCol w="1097700">
                  <a:extLst>
                    <a:ext uri="{9D8B030D-6E8A-4147-A177-3AD203B41FA5}">
                      <a16:colId xmlns:a16="http://schemas.microsoft.com/office/drawing/2014/main" val="20006"/>
                    </a:ext>
                  </a:extLst>
                </a:gridCol>
                <a:gridCol w="1097700">
                  <a:extLst>
                    <a:ext uri="{9D8B030D-6E8A-4147-A177-3AD203B41FA5}">
                      <a16:colId xmlns:a16="http://schemas.microsoft.com/office/drawing/2014/main" val="20007"/>
                    </a:ext>
                  </a:extLst>
                </a:gridCol>
              </a:tblGrid>
              <a:tr h="370840">
                <a:tc>
                  <a:txBody>
                    <a:bodyPr/>
                    <a:lstStyle/>
                    <a:p>
                      <a:r>
                        <a:rPr lang="en-US" altLang="zh-CN" b="1" dirty="0">
                          <a:solidFill>
                            <a:schemeClr val="bg1"/>
                          </a:solidFill>
                        </a:rPr>
                        <a:t>Model</a:t>
                      </a:r>
                      <a:endParaRPr lang="zh-CN" altLang="en-US" b="1" dirty="0">
                        <a:solidFill>
                          <a:schemeClr val="bg1"/>
                        </a:solidFill>
                      </a:endParaRPr>
                    </a:p>
                  </a:txBody>
                  <a:tcPr>
                    <a:solidFill>
                      <a:srgbClr val="002060"/>
                    </a:solidFill>
                  </a:tcPr>
                </a:tc>
                <a:tc>
                  <a:txBody>
                    <a:bodyPr/>
                    <a:lstStyle/>
                    <a:p>
                      <a:r>
                        <a:rPr lang="en-US" altLang="zh-CN" dirty="0">
                          <a:solidFill>
                            <a:schemeClr val="bg1"/>
                          </a:solidFill>
                        </a:rPr>
                        <a:t>Linear Regression</a:t>
                      </a:r>
                      <a:endParaRPr lang="zh-CN" altLang="en-US" dirty="0">
                        <a:solidFill>
                          <a:schemeClr val="bg1"/>
                        </a:solidFill>
                      </a:endParaRPr>
                    </a:p>
                  </a:txBody>
                  <a:tcPr>
                    <a:solidFill>
                      <a:srgbClr val="002060"/>
                    </a:solidFill>
                  </a:tcPr>
                </a:tc>
                <a:tc>
                  <a:txBody>
                    <a:bodyPr/>
                    <a:lstStyle/>
                    <a:p>
                      <a:r>
                        <a:rPr lang="en-US" altLang="zh-CN" dirty="0">
                          <a:solidFill>
                            <a:schemeClr val="bg1"/>
                          </a:solidFill>
                        </a:rPr>
                        <a:t>Regression Tree</a:t>
                      </a:r>
                      <a:endParaRPr lang="zh-CN" altLang="en-US" dirty="0">
                        <a:solidFill>
                          <a:schemeClr val="bg1"/>
                        </a:solidFill>
                      </a:endParaRPr>
                    </a:p>
                  </a:txBody>
                  <a:tcPr>
                    <a:solidFill>
                      <a:srgbClr val="002060"/>
                    </a:solidFill>
                  </a:tcPr>
                </a:tc>
                <a:tc>
                  <a:txBody>
                    <a:bodyPr/>
                    <a:lstStyle/>
                    <a:p>
                      <a:r>
                        <a:rPr lang="en-US" altLang="zh-CN" dirty="0">
                          <a:solidFill>
                            <a:schemeClr val="bg1"/>
                          </a:solidFill>
                        </a:rPr>
                        <a:t>Random Forest</a:t>
                      </a:r>
                      <a:endParaRPr lang="zh-CN" altLang="en-US" dirty="0">
                        <a:solidFill>
                          <a:schemeClr val="bg1"/>
                        </a:solidFill>
                      </a:endParaRPr>
                    </a:p>
                  </a:txBody>
                  <a:tcPr>
                    <a:solidFill>
                      <a:srgbClr val="002060"/>
                    </a:solidFill>
                  </a:tcPr>
                </a:tc>
                <a:tc>
                  <a:txBody>
                    <a:bodyPr/>
                    <a:lstStyle/>
                    <a:p>
                      <a:r>
                        <a:rPr lang="en-US" altLang="zh-CN" dirty="0">
                          <a:solidFill>
                            <a:schemeClr val="bg1"/>
                          </a:solidFill>
                        </a:rPr>
                        <a:t>Bootstrapping</a:t>
                      </a:r>
                      <a:endParaRPr lang="zh-CN" altLang="en-US" dirty="0">
                        <a:solidFill>
                          <a:schemeClr val="bg1"/>
                        </a:solidFill>
                      </a:endParaRPr>
                    </a:p>
                  </a:txBody>
                  <a:tcPr>
                    <a:solidFill>
                      <a:srgbClr val="002060"/>
                    </a:solidFill>
                  </a:tcPr>
                </a:tc>
                <a:tc>
                  <a:txBody>
                    <a:bodyPr/>
                    <a:lstStyle/>
                    <a:p>
                      <a:r>
                        <a:rPr lang="en-US" altLang="zh-CN" dirty="0" err="1">
                          <a:solidFill>
                            <a:schemeClr val="bg1"/>
                          </a:solidFill>
                        </a:rPr>
                        <a:t>XGBoost</a:t>
                      </a:r>
                      <a:endParaRPr lang="zh-CN" altLang="en-US" dirty="0">
                        <a:solidFill>
                          <a:schemeClr val="bg1"/>
                        </a:solidFill>
                      </a:endParaRPr>
                    </a:p>
                  </a:txBody>
                  <a:tcPr>
                    <a:solidFill>
                      <a:srgbClr val="002060"/>
                    </a:solidFill>
                  </a:tcPr>
                </a:tc>
                <a:tc>
                  <a:txBody>
                    <a:bodyPr/>
                    <a:lstStyle/>
                    <a:p>
                      <a:r>
                        <a:rPr lang="en-US" altLang="zh-CN" dirty="0">
                          <a:solidFill>
                            <a:schemeClr val="bg1"/>
                          </a:solidFill>
                        </a:rPr>
                        <a:t>LightGBM</a:t>
                      </a:r>
                      <a:endParaRPr lang="zh-CN" altLang="en-US" dirty="0">
                        <a:solidFill>
                          <a:schemeClr val="bg1"/>
                        </a:solidFill>
                      </a:endParaRPr>
                    </a:p>
                  </a:txBody>
                  <a:tcPr>
                    <a:solidFill>
                      <a:srgbClr val="002060"/>
                    </a:solidFill>
                  </a:tcPr>
                </a:tc>
                <a:tc>
                  <a:txBody>
                    <a:bodyPr/>
                    <a:lstStyle/>
                    <a:p>
                      <a:r>
                        <a:rPr lang="en-US" altLang="zh-CN" dirty="0">
                          <a:solidFill>
                            <a:schemeClr val="bg1"/>
                          </a:solidFill>
                        </a:rPr>
                        <a:t>Neural Network</a:t>
                      </a:r>
                      <a:endParaRPr lang="zh-CN" altLang="en-US" dirty="0">
                        <a:solidFill>
                          <a:schemeClr val="bg1"/>
                        </a:solidFill>
                      </a:endParaRPr>
                    </a:p>
                  </a:txBody>
                  <a:tcPr>
                    <a:solidFill>
                      <a:srgbClr val="002060"/>
                    </a:solidFill>
                  </a:tcPr>
                </a:tc>
                <a:extLst>
                  <a:ext uri="{0D108BD9-81ED-4DB2-BD59-A6C34878D82A}">
                    <a16:rowId xmlns:a16="http://schemas.microsoft.com/office/drawing/2014/main" val="10000"/>
                  </a:ext>
                </a:extLst>
              </a:tr>
              <a:tr h="512053">
                <a:tc>
                  <a:txBody>
                    <a:bodyPr/>
                    <a:lstStyle/>
                    <a:p>
                      <a:r>
                        <a:rPr lang="en-US" altLang="zh-CN" b="1" dirty="0">
                          <a:solidFill>
                            <a:schemeClr val="bg1"/>
                          </a:solidFill>
                        </a:rPr>
                        <a:t>RMSE      (Test Plays)</a:t>
                      </a:r>
                      <a:endParaRPr lang="zh-CN" altLang="en-US" b="1" dirty="0">
                        <a:solidFill>
                          <a:schemeClr val="bg1"/>
                        </a:solidFill>
                      </a:endParaRPr>
                    </a:p>
                  </a:txBody>
                  <a:tcPr>
                    <a:solidFill>
                      <a:srgbClr val="002060"/>
                    </a:solidFill>
                  </a:tcPr>
                </a:tc>
                <a:tc>
                  <a:txBody>
                    <a:bodyPr/>
                    <a:lstStyle/>
                    <a:p>
                      <a:r>
                        <a:rPr lang="en-US" altLang="zh-CN" dirty="0"/>
                        <a:t>5.426</a:t>
                      </a:r>
                      <a:endParaRPr lang="zh-CN" altLang="en-US" dirty="0"/>
                    </a:p>
                  </a:txBody>
                  <a:tcPr/>
                </a:tc>
                <a:tc>
                  <a:txBody>
                    <a:bodyPr/>
                    <a:lstStyle/>
                    <a:p>
                      <a:r>
                        <a:rPr lang="en-US" altLang="zh-CN" dirty="0"/>
                        <a:t>5.821</a:t>
                      </a:r>
                      <a:endParaRPr lang="zh-CN" altLang="en-US" dirty="0"/>
                    </a:p>
                  </a:txBody>
                  <a:tcPr/>
                </a:tc>
                <a:tc>
                  <a:txBody>
                    <a:bodyPr/>
                    <a:lstStyle/>
                    <a:p>
                      <a:r>
                        <a:rPr lang="en-US" altLang="zh-CN" dirty="0"/>
                        <a:t>3.244</a:t>
                      </a:r>
                      <a:endParaRPr lang="zh-CN" altLang="en-US" dirty="0"/>
                    </a:p>
                  </a:txBody>
                  <a:tcPr/>
                </a:tc>
                <a:tc>
                  <a:txBody>
                    <a:bodyPr/>
                    <a:lstStyle/>
                    <a:p>
                      <a:r>
                        <a:rPr lang="en-US" altLang="zh-CN" dirty="0"/>
                        <a:t>3.237</a:t>
                      </a:r>
                      <a:endParaRPr lang="zh-CN" altLang="en-US" dirty="0"/>
                    </a:p>
                  </a:txBody>
                  <a:tcPr/>
                </a:tc>
                <a:tc>
                  <a:txBody>
                    <a:bodyPr/>
                    <a:lstStyle/>
                    <a:p>
                      <a:r>
                        <a:rPr lang="en-US" altLang="zh-CN" dirty="0"/>
                        <a:t>2.763</a:t>
                      </a:r>
                      <a:endParaRPr lang="zh-CN" altLang="en-US" dirty="0"/>
                    </a:p>
                  </a:txBody>
                  <a:tcPr/>
                </a:tc>
                <a:tc>
                  <a:txBody>
                    <a:bodyPr/>
                    <a:lstStyle/>
                    <a:p>
                      <a:r>
                        <a:rPr lang="en-US" altLang="zh-CN" dirty="0"/>
                        <a:t>2.847</a:t>
                      </a:r>
                      <a:endParaRPr lang="zh-CN" altLang="en-US" dirty="0"/>
                    </a:p>
                  </a:txBody>
                  <a:tcPr/>
                </a:tc>
                <a:tc>
                  <a:txBody>
                    <a:bodyPr/>
                    <a:lstStyle/>
                    <a:p>
                      <a:r>
                        <a:rPr lang="en-US" altLang="zh-CN" dirty="0"/>
                        <a:t>3.502</a:t>
                      </a:r>
                      <a:endParaRPr lang="zh-CN" altLang="en-US" dirty="0"/>
                    </a:p>
                  </a:txBody>
                  <a:tcPr/>
                </a:tc>
                <a:extLst>
                  <a:ext uri="{0D108BD9-81ED-4DB2-BD59-A6C34878D82A}">
                    <a16:rowId xmlns:a16="http://schemas.microsoft.com/office/drawing/2014/main" val="10002"/>
                  </a:ext>
                </a:extLst>
              </a:tr>
              <a:tr h="370840">
                <a:tc>
                  <a:txBody>
                    <a:bodyPr/>
                    <a:lstStyle/>
                    <a:p>
                      <a:r>
                        <a:rPr lang="en-US" altLang="zh-CN" b="1" dirty="0">
                          <a:solidFill>
                            <a:schemeClr val="bg1"/>
                          </a:solidFill>
                        </a:rPr>
                        <a:t>Accuracy</a:t>
                      </a:r>
                    </a:p>
                    <a:p>
                      <a:r>
                        <a:rPr lang="en-US" altLang="zh-CN" b="1" dirty="0">
                          <a:solidFill>
                            <a:schemeClr val="bg1"/>
                          </a:solidFill>
                        </a:rPr>
                        <a:t>(Training</a:t>
                      </a:r>
                      <a:r>
                        <a:rPr lang="en-US" altLang="zh-CN" b="1" baseline="0" dirty="0">
                          <a:solidFill>
                            <a:schemeClr val="bg1"/>
                          </a:solidFill>
                        </a:rPr>
                        <a:t> Plays</a:t>
                      </a:r>
                      <a:r>
                        <a:rPr lang="en-US" altLang="zh-CN" b="1" dirty="0">
                          <a:solidFill>
                            <a:schemeClr val="bg1"/>
                          </a:solidFill>
                        </a:rPr>
                        <a:t>)</a:t>
                      </a:r>
                      <a:endParaRPr lang="zh-CN" altLang="en-US" b="1" dirty="0">
                        <a:solidFill>
                          <a:schemeClr val="bg1"/>
                        </a:solidFill>
                      </a:endParaRPr>
                    </a:p>
                  </a:txBody>
                  <a:tcPr>
                    <a:solidFill>
                      <a:srgbClr val="002060"/>
                    </a:solidFill>
                  </a:tcPr>
                </a:tc>
                <a:tc>
                  <a:txBody>
                    <a:bodyPr/>
                    <a:lstStyle/>
                    <a:p>
                      <a:r>
                        <a:rPr lang="en-US" altLang="zh-CN" dirty="0"/>
                        <a:t>0.064</a:t>
                      </a:r>
                      <a:endParaRPr lang="zh-CN" altLang="en-US" dirty="0"/>
                    </a:p>
                  </a:txBody>
                  <a:tcPr/>
                </a:tc>
                <a:tc>
                  <a:txBody>
                    <a:bodyPr/>
                    <a:lstStyle/>
                    <a:p>
                      <a:r>
                        <a:rPr lang="en-US" altLang="zh-CN" dirty="0"/>
                        <a:t>0.082</a:t>
                      </a:r>
                      <a:endParaRPr lang="zh-CN" altLang="en-US" dirty="0"/>
                    </a:p>
                  </a:txBody>
                  <a:tcPr/>
                </a:tc>
                <a:tc>
                  <a:txBody>
                    <a:bodyPr/>
                    <a:lstStyle/>
                    <a:p>
                      <a:r>
                        <a:rPr lang="en-US" altLang="zh-CN" dirty="0"/>
                        <a:t>0.872</a:t>
                      </a:r>
                      <a:endParaRPr lang="zh-CN" altLang="en-US" dirty="0"/>
                    </a:p>
                  </a:txBody>
                  <a:tcPr/>
                </a:tc>
                <a:tc>
                  <a:txBody>
                    <a:bodyPr/>
                    <a:lstStyle/>
                    <a:p>
                      <a:r>
                        <a:rPr lang="en-US" altLang="zh-CN" dirty="0"/>
                        <a:t>0.871</a:t>
                      </a:r>
                      <a:endParaRPr lang="zh-CN" altLang="en-US" dirty="0"/>
                    </a:p>
                  </a:txBody>
                  <a:tcPr/>
                </a:tc>
                <a:tc>
                  <a:txBody>
                    <a:bodyPr/>
                    <a:lstStyle/>
                    <a:p>
                      <a:r>
                        <a:rPr lang="en-US" altLang="zh-CN" dirty="0"/>
                        <a:t>0.999</a:t>
                      </a:r>
                      <a:endParaRPr lang="zh-CN" altLang="en-US" dirty="0"/>
                    </a:p>
                  </a:txBody>
                  <a:tcPr/>
                </a:tc>
                <a:tc>
                  <a:txBody>
                    <a:bodyPr/>
                    <a:lstStyle/>
                    <a:p>
                      <a:r>
                        <a:rPr lang="en-US" altLang="zh-CN" dirty="0"/>
                        <a:t>0.998</a:t>
                      </a:r>
                      <a:endParaRPr lang="zh-CN" altLang="en-US" dirty="0"/>
                    </a:p>
                  </a:txBody>
                  <a:tcPr/>
                </a:tc>
                <a:tc>
                  <a:txBody>
                    <a:bodyPr/>
                    <a:lstStyle/>
                    <a:p>
                      <a:r>
                        <a:rPr lang="en-US" altLang="zh-CN" dirty="0"/>
                        <a:t>0.979</a:t>
                      </a:r>
                      <a:endParaRPr lang="zh-CN" altLang="en-US" dirty="0"/>
                    </a:p>
                  </a:txBody>
                  <a:tcPr/>
                </a:tc>
                <a:extLst>
                  <a:ext uri="{0D108BD9-81ED-4DB2-BD59-A6C34878D82A}">
                    <a16:rowId xmlns:a16="http://schemas.microsoft.com/office/drawing/2014/main" val="10003"/>
                  </a:ext>
                </a:extLst>
              </a:tr>
              <a:tr h="370840">
                <a:tc>
                  <a:txBody>
                    <a:bodyPr/>
                    <a:lstStyle/>
                    <a:p>
                      <a:r>
                        <a:rPr lang="en-US" altLang="zh-CN" b="1" dirty="0">
                          <a:solidFill>
                            <a:schemeClr val="bg1"/>
                          </a:solidFill>
                        </a:rPr>
                        <a:t>Accuracy</a:t>
                      </a:r>
                    </a:p>
                    <a:p>
                      <a:r>
                        <a:rPr lang="en-US" altLang="zh-CN" b="1" dirty="0">
                          <a:solidFill>
                            <a:schemeClr val="bg1"/>
                          </a:solidFill>
                        </a:rPr>
                        <a:t>(Test</a:t>
                      </a:r>
                      <a:r>
                        <a:rPr lang="en-US" altLang="zh-CN" b="1" baseline="0" dirty="0">
                          <a:solidFill>
                            <a:schemeClr val="bg1"/>
                          </a:solidFill>
                        </a:rPr>
                        <a:t> Plays</a:t>
                      </a:r>
                      <a:r>
                        <a:rPr lang="en-US" altLang="zh-CN" b="1" dirty="0">
                          <a:solidFill>
                            <a:schemeClr val="bg1"/>
                          </a:solidFill>
                        </a:rPr>
                        <a:t>)</a:t>
                      </a:r>
                      <a:endParaRPr lang="zh-CN" altLang="en-US" b="1" dirty="0">
                        <a:solidFill>
                          <a:schemeClr val="bg1"/>
                        </a:solidFill>
                      </a:endParaRPr>
                    </a:p>
                  </a:txBody>
                  <a:tcPr>
                    <a:solidFill>
                      <a:srgbClr val="002060"/>
                    </a:solidFill>
                  </a:tcPr>
                </a:tc>
                <a:tc>
                  <a:txBody>
                    <a:bodyPr/>
                    <a:lstStyle/>
                    <a:p>
                      <a:r>
                        <a:rPr lang="en-US" altLang="zh-CN" dirty="0"/>
                        <a:t>0.064</a:t>
                      </a:r>
                      <a:endParaRPr lang="zh-CN" altLang="en-US" dirty="0"/>
                    </a:p>
                  </a:txBody>
                  <a:tcPr/>
                </a:tc>
                <a:tc>
                  <a:txBody>
                    <a:bodyPr/>
                    <a:lstStyle/>
                    <a:p>
                      <a:r>
                        <a:rPr lang="en-US" altLang="zh-CN" dirty="0"/>
                        <a:t>0.080</a:t>
                      </a:r>
                      <a:endParaRPr lang="zh-CN" altLang="en-US" dirty="0"/>
                    </a:p>
                  </a:txBody>
                  <a:tcPr/>
                </a:tc>
                <a:tc>
                  <a:txBody>
                    <a:bodyPr/>
                    <a:lstStyle/>
                    <a:p>
                      <a:r>
                        <a:rPr lang="en-US" altLang="zh-CN" dirty="0"/>
                        <a:t>0.665</a:t>
                      </a:r>
                      <a:endParaRPr lang="zh-CN" altLang="en-US" dirty="0"/>
                    </a:p>
                  </a:txBody>
                  <a:tcPr/>
                </a:tc>
                <a:tc>
                  <a:txBody>
                    <a:bodyPr/>
                    <a:lstStyle/>
                    <a:p>
                      <a:r>
                        <a:rPr lang="en-US" altLang="zh-CN" dirty="0"/>
                        <a:t>0.666</a:t>
                      </a:r>
                      <a:endParaRPr lang="zh-CN" altLang="en-US" dirty="0"/>
                    </a:p>
                  </a:txBody>
                  <a:tcPr/>
                </a:tc>
                <a:tc>
                  <a:txBody>
                    <a:bodyPr/>
                    <a:lstStyle/>
                    <a:p>
                      <a:r>
                        <a:rPr lang="en-US" altLang="zh-CN" dirty="0"/>
                        <a:t>0.757</a:t>
                      </a:r>
                      <a:endParaRPr lang="zh-CN" altLang="en-US" dirty="0"/>
                    </a:p>
                  </a:txBody>
                  <a:tcPr/>
                </a:tc>
                <a:tc>
                  <a:txBody>
                    <a:bodyPr/>
                    <a:lstStyle/>
                    <a:p>
                      <a:r>
                        <a:rPr lang="en-US" altLang="zh-CN" dirty="0"/>
                        <a:t>0.742</a:t>
                      </a:r>
                      <a:endParaRPr lang="zh-CN" altLang="en-US" dirty="0"/>
                    </a:p>
                  </a:txBody>
                  <a:tcPr/>
                </a:tc>
                <a:tc>
                  <a:txBody>
                    <a:bodyPr/>
                    <a:lstStyle/>
                    <a:p>
                      <a:r>
                        <a:rPr lang="en-US" altLang="zh-CN" dirty="0"/>
                        <a:t>0.594</a:t>
                      </a:r>
                      <a:endParaRPr lang="zh-CN" altLang="en-US" dirty="0"/>
                    </a:p>
                  </a:txBody>
                  <a:tcPr/>
                </a:tc>
                <a:extLst>
                  <a:ext uri="{0D108BD9-81ED-4DB2-BD59-A6C34878D82A}">
                    <a16:rowId xmlns:a16="http://schemas.microsoft.com/office/drawing/2014/main" val="10004"/>
                  </a:ext>
                </a:extLst>
              </a:tr>
              <a:tr h="370840">
                <a:tc>
                  <a:txBody>
                    <a:bodyPr/>
                    <a:lstStyle/>
                    <a:p>
                      <a:r>
                        <a:rPr lang="en-US" altLang="zh-CN" b="1" dirty="0">
                          <a:solidFill>
                            <a:schemeClr val="bg1"/>
                          </a:solidFill>
                        </a:rPr>
                        <a:t>Model Ranking</a:t>
                      </a:r>
                      <a:endParaRPr lang="zh-CN" altLang="en-US" b="1" dirty="0">
                        <a:solidFill>
                          <a:schemeClr val="bg1"/>
                        </a:solidFill>
                      </a:endParaRPr>
                    </a:p>
                  </a:txBody>
                  <a:tcPr>
                    <a:solidFill>
                      <a:srgbClr val="002060"/>
                    </a:solidFill>
                  </a:tcPr>
                </a:tc>
                <a:tc>
                  <a:txBody>
                    <a:bodyPr/>
                    <a:lstStyle/>
                    <a:p>
                      <a:r>
                        <a:rPr lang="en-US" altLang="zh-CN" dirty="0"/>
                        <a:t>7</a:t>
                      </a:r>
                      <a:endParaRPr lang="zh-CN" altLang="en-US" dirty="0"/>
                    </a:p>
                  </a:txBody>
                  <a:tcPr/>
                </a:tc>
                <a:tc>
                  <a:txBody>
                    <a:bodyPr/>
                    <a:lstStyle/>
                    <a:p>
                      <a:r>
                        <a:rPr lang="en-US" altLang="zh-CN" dirty="0"/>
                        <a:t>6</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10005"/>
                  </a:ext>
                </a:extLst>
              </a:tr>
              <a:tr h="370840">
                <a:tc>
                  <a:txBody>
                    <a:bodyPr/>
                    <a:lstStyle/>
                    <a:p>
                      <a:r>
                        <a:rPr lang="en-US" altLang="zh-CN" b="1" dirty="0">
                          <a:solidFill>
                            <a:schemeClr val="bg1"/>
                          </a:solidFill>
                        </a:rPr>
                        <a:t>Best Model</a:t>
                      </a:r>
                      <a:endParaRPr lang="zh-CN" altLang="en-US" b="1" dirty="0">
                        <a:solidFill>
                          <a:schemeClr val="bg1"/>
                        </a:solidFill>
                      </a:endParaRPr>
                    </a:p>
                  </a:txBody>
                  <a:tcPr>
                    <a:solidFill>
                      <a:srgbClr val="FFC000"/>
                    </a:solidFill>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dirty="0"/>
                        <a:t>√</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6"/>
                  </a:ext>
                </a:extLst>
              </a:tr>
            </a:tbl>
          </a:graphicData>
        </a:graphic>
      </p:graphicFrame>
      <p:sp>
        <p:nvSpPr>
          <p:cNvPr id="9" name="Google Shape;109;p15"/>
          <p:cNvSpPr txBox="1"/>
          <p:nvPr/>
        </p:nvSpPr>
        <p:spPr>
          <a:xfrm>
            <a:off x="178511" y="362488"/>
            <a:ext cx="8781600" cy="249900"/>
          </a:xfrm>
          <a:prstGeom prst="rect">
            <a:avLst/>
          </a:prstGeom>
          <a:noFill/>
          <a:ln>
            <a:noFill/>
          </a:ln>
        </p:spPr>
        <p:txBody>
          <a:bodyPr spcFirstLastPara="1" wrap="square" lIns="0" tIns="45700" rIns="91400" bIns="45700" anchor="t" anchorCtr="0">
            <a:noAutofit/>
          </a:bodyPr>
          <a:lstStyle/>
          <a:p>
            <a:pPr lvl="0">
              <a:buClr>
                <a:schemeClr val="dk1"/>
              </a:buClr>
            </a:pPr>
            <a:r>
              <a:rPr lang="en-US" sz="1200" dirty="0">
                <a:solidFill>
                  <a:srgbClr val="0C0C0C"/>
                </a:solidFill>
                <a:latin typeface="Calibri" charset="0"/>
                <a:ea typeface="Calibri" charset="0"/>
                <a:cs typeface="Calibri" charset="0"/>
                <a:sym typeface="Open Sans"/>
              </a:rPr>
              <a:t>4.2 </a:t>
            </a:r>
            <a:r>
              <a:rPr lang="en-US" altLang="zh-CN" sz="1200" dirty="0">
                <a:solidFill>
                  <a:srgbClr val="0C0C0C"/>
                </a:solidFill>
                <a:latin typeface="Calibri" charset="0"/>
                <a:ea typeface="Calibri" charset="0"/>
                <a:cs typeface="Calibri" charset="0"/>
                <a:sym typeface="Open Sans"/>
              </a:rPr>
              <a:t>Rush Yards prediction m</a:t>
            </a:r>
            <a:r>
              <a:rPr lang="en-US" sz="1200" dirty="0">
                <a:solidFill>
                  <a:srgbClr val="0C0C0C"/>
                </a:solidFill>
                <a:latin typeface="Calibri" charset="0"/>
                <a:ea typeface="Calibri" charset="0"/>
                <a:cs typeface="Calibri" charset="0"/>
                <a:sym typeface="Open Sans"/>
              </a:rPr>
              <a:t>odel selection</a:t>
            </a:r>
          </a:p>
        </p:txBody>
      </p:sp>
      <p:sp>
        <p:nvSpPr>
          <p:cNvPr id="10" name="Google Shape;108;p15">
            <a:extLst>
              <a:ext uri="{FF2B5EF4-FFF2-40B4-BE49-F238E27FC236}">
                <a16:creationId xmlns:a16="http://schemas.microsoft.com/office/drawing/2014/main" id="{75469016-A681-1B46-9B06-408308CE3908}"/>
              </a:ext>
            </a:extLst>
          </p:cNvPr>
          <p:cNvSpPr txBox="1"/>
          <p:nvPr/>
        </p:nvSpPr>
        <p:spPr>
          <a:xfrm>
            <a:off x="167649" y="167809"/>
            <a:ext cx="8168736" cy="264600"/>
          </a:xfrm>
          <a:prstGeom prst="rect">
            <a:avLst/>
          </a:prstGeom>
          <a:noFill/>
          <a:ln>
            <a:noFill/>
          </a:ln>
        </p:spPr>
        <p:txBody>
          <a:bodyPr spcFirstLastPara="1" wrap="square" lIns="0" tIns="45700" rIns="91400" bIns="45700" anchor="t" anchorCtr="0">
            <a:noAutofit/>
          </a:bodyPr>
          <a:lstStyle/>
          <a:p>
            <a:pPr lvl="0">
              <a:buClr>
                <a:schemeClr val="dk1"/>
              </a:buClr>
              <a:buSzPts val="1100"/>
            </a:pPr>
            <a:r>
              <a:rPr lang="en-US" sz="1200" b="1" dirty="0">
                <a:latin typeface="Calibri" charset="0"/>
                <a:ea typeface="Calibri" charset="0"/>
                <a:cs typeface="Calibri" charset="0"/>
                <a:sym typeface="Open Sans"/>
              </a:rPr>
              <a:t>D</a:t>
            </a:r>
            <a:r>
              <a:rPr lang="en-US" altLang="zh-CN" sz="1200" b="1" dirty="0">
                <a:latin typeface="Calibri" charset="0"/>
                <a:ea typeface="Calibri" charset="0"/>
                <a:cs typeface="Calibri" charset="0"/>
                <a:sym typeface="Open Sans"/>
              </a:rPr>
              <a:t>ata</a:t>
            </a:r>
            <a:r>
              <a:rPr lang="en-US" sz="1200" b="1" dirty="0">
                <a:latin typeface="Calibri" charset="0"/>
                <a:ea typeface="Calibri" charset="0"/>
                <a:cs typeface="Calibri" charset="0"/>
                <a:sym typeface="Open Sans"/>
              </a:rPr>
              <a:t> Analytics – Predict National Football League rush yards</a:t>
            </a:r>
          </a:p>
        </p:txBody>
      </p:sp>
    </p:spTree>
    <p:extLst>
      <p:ext uri="{BB962C8B-B14F-4D97-AF65-F5344CB8AC3E}">
        <p14:creationId xmlns:p14="http://schemas.microsoft.com/office/powerpoint/2010/main" val="66142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cxnSp>
        <p:nvCxnSpPr>
          <p:cNvPr id="111" name="Google Shape;111;p15"/>
          <p:cNvCxnSpPr/>
          <p:nvPr/>
        </p:nvCxnSpPr>
        <p:spPr>
          <a:xfrm>
            <a:off x="167649" y="637500"/>
            <a:ext cx="8790000" cy="0"/>
          </a:xfrm>
          <a:prstGeom prst="straightConnector1">
            <a:avLst/>
          </a:prstGeom>
          <a:noFill/>
          <a:ln w="9525" cap="flat" cmpd="sng">
            <a:solidFill>
              <a:schemeClr val="dk1"/>
            </a:solidFill>
            <a:prstDash val="solid"/>
            <a:miter lim="800000"/>
            <a:headEnd type="none" w="sm" len="sm"/>
            <a:tailEnd type="none" w="sm" len="sm"/>
          </a:ln>
        </p:spPr>
      </p:cxnSp>
      <p:sp>
        <p:nvSpPr>
          <p:cNvPr id="31" name="Espace réservé du numéro de diapositive 6">
            <a:extLst>
              <a:ext uri="{FF2B5EF4-FFF2-40B4-BE49-F238E27FC236}">
                <a16:creationId xmlns:a16="http://schemas.microsoft.com/office/drawing/2014/main" id="{8F920521-5C23-0B41-943A-246602644C53}"/>
              </a:ext>
            </a:extLst>
          </p:cNvPr>
          <p:cNvSpPr>
            <a:spLocks noGrp="1"/>
          </p:cNvSpPr>
          <p:nvPr>
            <p:ph type="sldNum" idx="12"/>
          </p:nvPr>
        </p:nvSpPr>
        <p:spPr>
          <a:xfrm>
            <a:off x="7086600" y="4869656"/>
            <a:ext cx="2057400" cy="273844"/>
          </a:xfrm>
        </p:spPr>
        <p:txBody>
          <a:bodyPr/>
          <a:lstStyle/>
          <a:p>
            <a:pPr marL="0" lvl="0" indent="0" algn="r" rtl="0">
              <a:spcBef>
                <a:spcPts val="0"/>
              </a:spcBef>
              <a:spcAft>
                <a:spcPts val="0"/>
              </a:spcAft>
              <a:buNone/>
            </a:pPr>
            <a:fld id="{00000000-1234-1234-1234-123412341234}" type="slidenum">
              <a:rPr lang="uk-UA" smtClean="0"/>
              <a:t>12</a:t>
            </a:fld>
            <a:endParaRPr lang="uk-UA"/>
          </a:p>
        </p:txBody>
      </p:sp>
      <p:pic>
        <p:nvPicPr>
          <p:cNvPr id="39" name="Google Shape;100;p14" descr="mage associÃ©e"/>
          <p:cNvPicPr preferRelativeResize="0"/>
          <p:nvPr/>
        </p:nvPicPr>
        <p:blipFill rotWithShape="1">
          <a:blip r:embed="rId3">
            <a:alphaModFix/>
          </a:blip>
          <a:srcRect/>
          <a:stretch/>
        </p:blipFill>
        <p:spPr>
          <a:xfrm>
            <a:off x="7914331" y="70382"/>
            <a:ext cx="1018029" cy="493219"/>
          </a:xfrm>
          <a:prstGeom prst="rect">
            <a:avLst/>
          </a:prstGeom>
          <a:noFill/>
          <a:ln>
            <a:noFill/>
          </a:ln>
        </p:spPr>
      </p:pic>
      <p:pic>
        <p:nvPicPr>
          <p:cNvPr id="41" name="图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248" y="4755964"/>
            <a:ext cx="287965" cy="387995"/>
          </a:xfrm>
          <a:prstGeom prst="rect">
            <a:avLst/>
          </a:prstGeom>
        </p:spPr>
      </p:pic>
      <p:sp>
        <p:nvSpPr>
          <p:cNvPr id="9" name="Google Shape;109;p15"/>
          <p:cNvSpPr txBox="1"/>
          <p:nvPr/>
        </p:nvSpPr>
        <p:spPr>
          <a:xfrm>
            <a:off x="178511" y="362488"/>
            <a:ext cx="8781600" cy="249900"/>
          </a:xfrm>
          <a:prstGeom prst="rect">
            <a:avLst/>
          </a:prstGeom>
          <a:noFill/>
          <a:ln>
            <a:noFill/>
          </a:ln>
        </p:spPr>
        <p:txBody>
          <a:bodyPr spcFirstLastPara="1" wrap="square" lIns="0" tIns="45700" rIns="91400" bIns="45700" anchor="t" anchorCtr="0">
            <a:noAutofit/>
          </a:bodyPr>
          <a:lstStyle/>
          <a:p>
            <a:pPr lvl="0">
              <a:buClr>
                <a:schemeClr val="dk1"/>
              </a:buClr>
            </a:pPr>
            <a:r>
              <a:rPr lang="en-US" sz="1200" dirty="0">
                <a:solidFill>
                  <a:srgbClr val="0C0C0C"/>
                </a:solidFill>
                <a:latin typeface="Calibri" charset="0"/>
                <a:ea typeface="Calibri" charset="0"/>
                <a:cs typeface="Calibri" charset="0"/>
                <a:sym typeface="Open Sans"/>
              </a:rPr>
              <a:t>4.3 </a:t>
            </a:r>
            <a:r>
              <a:rPr lang="en-US" altLang="zh-CN" sz="1200" dirty="0">
                <a:solidFill>
                  <a:srgbClr val="0C0C0C"/>
                </a:solidFill>
                <a:latin typeface="Calibri" charset="0"/>
                <a:ea typeface="Calibri" charset="0"/>
                <a:cs typeface="Calibri" charset="0"/>
                <a:sym typeface="Open Sans"/>
              </a:rPr>
              <a:t>Rush Yards prediction m</a:t>
            </a:r>
            <a:r>
              <a:rPr lang="en-US" sz="1200" dirty="0">
                <a:solidFill>
                  <a:srgbClr val="0C0C0C"/>
                </a:solidFill>
                <a:latin typeface="Calibri" charset="0"/>
                <a:ea typeface="Calibri" charset="0"/>
                <a:cs typeface="Calibri" charset="0"/>
                <a:sym typeface="Open Sans"/>
              </a:rPr>
              <a:t>odel selection</a:t>
            </a:r>
          </a:p>
        </p:txBody>
      </p:sp>
      <p:sp>
        <p:nvSpPr>
          <p:cNvPr id="10" name="Google Shape;108;p15">
            <a:extLst>
              <a:ext uri="{FF2B5EF4-FFF2-40B4-BE49-F238E27FC236}">
                <a16:creationId xmlns:a16="http://schemas.microsoft.com/office/drawing/2014/main" id="{75469016-A681-1B46-9B06-408308CE3908}"/>
              </a:ext>
            </a:extLst>
          </p:cNvPr>
          <p:cNvSpPr txBox="1"/>
          <p:nvPr/>
        </p:nvSpPr>
        <p:spPr>
          <a:xfrm>
            <a:off x="167649" y="167809"/>
            <a:ext cx="8168736" cy="264600"/>
          </a:xfrm>
          <a:prstGeom prst="rect">
            <a:avLst/>
          </a:prstGeom>
          <a:noFill/>
          <a:ln>
            <a:noFill/>
          </a:ln>
        </p:spPr>
        <p:txBody>
          <a:bodyPr spcFirstLastPara="1" wrap="square" lIns="0" tIns="45700" rIns="91400" bIns="45700" anchor="t" anchorCtr="0">
            <a:noAutofit/>
          </a:bodyPr>
          <a:lstStyle/>
          <a:p>
            <a:pPr lvl="0">
              <a:buClr>
                <a:schemeClr val="dk1"/>
              </a:buClr>
              <a:buSzPts val="1100"/>
            </a:pPr>
            <a:r>
              <a:rPr lang="en-US" sz="1200" b="1" dirty="0">
                <a:latin typeface="Calibri" charset="0"/>
                <a:ea typeface="Calibri" charset="0"/>
                <a:cs typeface="Calibri" charset="0"/>
                <a:sym typeface="Open Sans"/>
              </a:rPr>
              <a:t>D</a:t>
            </a:r>
            <a:r>
              <a:rPr lang="en-US" altLang="zh-CN" sz="1200" b="1" dirty="0">
                <a:latin typeface="Calibri" charset="0"/>
                <a:ea typeface="Calibri" charset="0"/>
                <a:cs typeface="Calibri" charset="0"/>
                <a:sym typeface="Open Sans"/>
              </a:rPr>
              <a:t>ata</a:t>
            </a:r>
            <a:r>
              <a:rPr lang="en-US" sz="1200" b="1" dirty="0">
                <a:latin typeface="Calibri" charset="0"/>
                <a:ea typeface="Calibri" charset="0"/>
                <a:cs typeface="Calibri" charset="0"/>
                <a:sym typeface="Open Sans"/>
              </a:rPr>
              <a:t> Analytics – Predict National Football League rush yards</a:t>
            </a:r>
          </a:p>
        </p:txBody>
      </p:sp>
      <p:pic>
        <p:nvPicPr>
          <p:cNvPr id="3" name="Picture 2">
            <a:extLst>
              <a:ext uri="{FF2B5EF4-FFF2-40B4-BE49-F238E27FC236}">
                <a16:creationId xmlns:a16="http://schemas.microsoft.com/office/drawing/2014/main" id="{FF801B5A-1F80-449D-B2A9-7414F942A0FA}"/>
              </a:ext>
            </a:extLst>
          </p:cNvPr>
          <p:cNvPicPr>
            <a:picLocks noChangeAspect="1"/>
          </p:cNvPicPr>
          <p:nvPr/>
        </p:nvPicPr>
        <p:blipFill rotWithShape="1">
          <a:blip r:embed="rId5"/>
          <a:srcRect l="473" t="8407" r="-85" b="7048"/>
          <a:stretch/>
        </p:blipFill>
        <p:spPr>
          <a:xfrm>
            <a:off x="1886836" y="653015"/>
            <a:ext cx="5359784" cy="4549094"/>
          </a:xfrm>
          <a:prstGeom prst="rect">
            <a:avLst/>
          </a:prstGeom>
        </p:spPr>
      </p:pic>
    </p:spTree>
    <p:extLst>
      <p:ext uri="{BB962C8B-B14F-4D97-AF65-F5344CB8AC3E}">
        <p14:creationId xmlns:p14="http://schemas.microsoft.com/office/powerpoint/2010/main" val="1545968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5"/>
          <p:cNvSpPr txBox="1"/>
          <p:nvPr/>
        </p:nvSpPr>
        <p:spPr>
          <a:xfrm>
            <a:off x="178511" y="362488"/>
            <a:ext cx="8781600" cy="249900"/>
          </a:xfrm>
          <a:prstGeom prst="rect">
            <a:avLst/>
          </a:prstGeom>
          <a:noFill/>
          <a:ln>
            <a:noFill/>
          </a:ln>
        </p:spPr>
        <p:txBody>
          <a:bodyPr spcFirstLastPara="1" wrap="square" lIns="0" tIns="45700" rIns="91400" bIns="45700" anchor="t" anchorCtr="0">
            <a:noAutofit/>
          </a:bodyPr>
          <a:lstStyle/>
          <a:p>
            <a:pPr lvl="0">
              <a:buClr>
                <a:schemeClr val="dk1"/>
              </a:buClr>
            </a:pPr>
            <a:r>
              <a:rPr lang="en-US" sz="1200" dirty="0">
                <a:solidFill>
                  <a:srgbClr val="0C0C0C"/>
                </a:solidFill>
                <a:latin typeface="Calibri" charset="0"/>
                <a:ea typeface="Calibri" charset="0"/>
                <a:cs typeface="Calibri" charset="0"/>
                <a:sym typeface="Open Sans"/>
              </a:rPr>
              <a:t>5. Business impact</a:t>
            </a:r>
          </a:p>
        </p:txBody>
      </p:sp>
      <p:cxnSp>
        <p:nvCxnSpPr>
          <p:cNvPr id="111" name="Google Shape;111;p15"/>
          <p:cNvCxnSpPr/>
          <p:nvPr/>
        </p:nvCxnSpPr>
        <p:spPr>
          <a:xfrm>
            <a:off x="167649" y="637500"/>
            <a:ext cx="8790000" cy="0"/>
          </a:xfrm>
          <a:prstGeom prst="straightConnector1">
            <a:avLst/>
          </a:prstGeom>
          <a:noFill/>
          <a:ln w="9525" cap="flat" cmpd="sng">
            <a:solidFill>
              <a:schemeClr val="dk1"/>
            </a:solidFill>
            <a:prstDash val="solid"/>
            <a:miter lim="800000"/>
            <a:headEnd type="none" w="sm" len="sm"/>
            <a:tailEnd type="none" w="sm" len="sm"/>
          </a:ln>
        </p:spPr>
      </p:cxnSp>
      <p:sp>
        <p:nvSpPr>
          <p:cNvPr id="35" name="Espace réservé du numéro de diapositive 6">
            <a:extLst>
              <a:ext uri="{FF2B5EF4-FFF2-40B4-BE49-F238E27FC236}">
                <a16:creationId xmlns:a16="http://schemas.microsoft.com/office/drawing/2014/main" id="{343917F8-25AD-844F-9E65-13D5F698AEEA}"/>
              </a:ext>
            </a:extLst>
          </p:cNvPr>
          <p:cNvSpPr>
            <a:spLocks noGrp="1"/>
          </p:cNvSpPr>
          <p:nvPr>
            <p:ph type="sldNum" idx="12"/>
          </p:nvPr>
        </p:nvSpPr>
        <p:spPr>
          <a:xfrm>
            <a:off x="7086600" y="4869656"/>
            <a:ext cx="2057400" cy="273844"/>
          </a:xfrm>
        </p:spPr>
        <p:txBody>
          <a:bodyPr/>
          <a:lstStyle/>
          <a:p>
            <a:pPr marL="0" lvl="0" indent="0" algn="r" rtl="0">
              <a:spcBef>
                <a:spcPts val="0"/>
              </a:spcBef>
              <a:spcAft>
                <a:spcPts val="0"/>
              </a:spcAft>
              <a:buNone/>
            </a:pPr>
            <a:fld id="{00000000-1234-1234-1234-123412341234}" type="slidenum">
              <a:rPr lang="uk-UA" smtClean="0"/>
              <a:t>13</a:t>
            </a:fld>
            <a:endParaRPr lang="uk-UA"/>
          </a:p>
        </p:txBody>
      </p:sp>
      <p:pic>
        <p:nvPicPr>
          <p:cNvPr id="14" name="Google Shape;100;p14" descr="mage associÃ©e"/>
          <p:cNvPicPr preferRelativeResize="0"/>
          <p:nvPr/>
        </p:nvPicPr>
        <p:blipFill rotWithShape="1">
          <a:blip r:embed="rId3">
            <a:alphaModFix/>
          </a:blip>
          <a:srcRect/>
          <a:stretch/>
        </p:blipFill>
        <p:spPr>
          <a:xfrm>
            <a:off x="7914331" y="70382"/>
            <a:ext cx="1018029" cy="493219"/>
          </a:xfrm>
          <a:prstGeom prst="rect">
            <a:avLst/>
          </a:prstGeom>
          <a:noFill/>
          <a:ln>
            <a:noFill/>
          </a:ln>
        </p:spPr>
      </p:pic>
      <p:sp>
        <p:nvSpPr>
          <p:cNvPr id="15" name="Google Shape;108;p15">
            <a:extLst>
              <a:ext uri="{FF2B5EF4-FFF2-40B4-BE49-F238E27FC236}">
                <a16:creationId xmlns:a16="http://schemas.microsoft.com/office/drawing/2014/main" id="{75469016-A681-1B46-9B06-408308CE3908}"/>
              </a:ext>
            </a:extLst>
          </p:cNvPr>
          <p:cNvSpPr txBox="1"/>
          <p:nvPr/>
        </p:nvSpPr>
        <p:spPr>
          <a:xfrm>
            <a:off x="167649" y="167809"/>
            <a:ext cx="8168736" cy="264600"/>
          </a:xfrm>
          <a:prstGeom prst="rect">
            <a:avLst/>
          </a:prstGeom>
          <a:noFill/>
          <a:ln>
            <a:noFill/>
          </a:ln>
        </p:spPr>
        <p:txBody>
          <a:bodyPr spcFirstLastPara="1" wrap="square" lIns="0" tIns="45700" rIns="91400" bIns="45700" anchor="t" anchorCtr="0">
            <a:noAutofit/>
          </a:bodyPr>
          <a:lstStyle/>
          <a:p>
            <a:pPr lvl="0">
              <a:buClr>
                <a:schemeClr val="dk1"/>
              </a:buClr>
              <a:buSzPts val="1100"/>
            </a:pPr>
            <a:r>
              <a:rPr lang="en-US" sz="1200" b="1" dirty="0">
                <a:latin typeface="Calibri" charset="0"/>
                <a:ea typeface="Calibri" charset="0"/>
                <a:cs typeface="Calibri" charset="0"/>
                <a:sym typeface="Open Sans"/>
              </a:rPr>
              <a:t>D</a:t>
            </a:r>
            <a:r>
              <a:rPr lang="en-US" altLang="zh-CN" sz="1200" b="1" dirty="0">
                <a:latin typeface="Calibri" charset="0"/>
                <a:ea typeface="Calibri" charset="0"/>
                <a:cs typeface="Calibri" charset="0"/>
                <a:sym typeface="Open Sans"/>
              </a:rPr>
              <a:t>ata</a:t>
            </a:r>
            <a:r>
              <a:rPr lang="en-US" sz="1200" b="1" dirty="0">
                <a:latin typeface="Calibri" charset="0"/>
                <a:ea typeface="Calibri" charset="0"/>
                <a:cs typeface="Calibri" charset="0"/>
                <a:sym typeface="Open Sans"/>
              </a:rPr>
              <a:t> Analytics – Predict National Football League offensive play types and yards</a:t>
            </a:r>
          </a:p>
        </p:txBody>
      </p:sp>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248" y="4755964"/>
            <a:ext cx="287965" cy="387995"/>
          </a:xfrm>
          <a:prstGeom prst="rect">
            <a:avLst/>
          </a:prstGeom>
        </p:spPr>
      </p:pic>
      <p:sp>
        <p:nvSpPr>
          <p:cNvPr id="2" name="文本框 1"/>
          <p:cNvSpPr txBox="1"/>
          <p:nvPr/>
        </p:nvSpPr>
        <p:spPr>
          <a:xfrm>
            <a:off x="1282998" y="1583761"/>
            <a:ext cx="6963778"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Calibri" charset="0"/>
                <a:ea typeface="Calibri" charset="0"/>
                <a:cs typeface="Calibri" charset="0"/>
              </a:rPr>
              <a:t>Based on our analysis, we build a user-friendly application for team managers to predict play</a:t>
            </a:r>
          </a:p>
          <a:p>
            <a:endParaRPr lang="en-US" altLang="zh-CN" dirty="0"/>
          </a:p>
          <a:p>
            <a:endParaRPr lang="en-US" altLang="zh-CN" dirty="0"/>
          </a:p>
          <a:p>
            <a:pPr marL="285750" indent="-285750">
              <a:buFont typeface="Arial" panose="020B0604020202020204" pitchFamily="34" charset="0"/>
              <a:buChar char="•"/>
            </a:pPr>
            <a:r>
              <a:rPr lang="en-US" altLang="zh-CN" dirty="0"/>
              <a:t>Future work: Mix some of the models with better outcomes to obtain new models with higher prediction capabilities. </a:t>
            </a:r>
          </a:p>
          <a:p>
            <a:endParaRPr lang="zh-CN" altLang="en-US" dirty="0"/>
          </a:p>
        </p:txBody>
      </p:sp>
    </p:spTree>
    <p:extLst>
      <p:ext uri="{BB962C8B-B14F-4D97-AF65-F5344CB8AC3E}">
        <p14:creationId xmlns:p14="http://schemas.microsoft.com/office/powerpoint/2010/main" val="22939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6" name="Rectangle 5"/>
          <p:cNvSpPr/>
          <p:nvPr/>
        </p:nvSpPr>
        <p:spPr>
          <a:xfrm>
            <a:off x="5705914" y="1235972"/>
            <a:ext cx="3096652" cy="1769715"/>
          </a:xfrm>
          <a:prstGeom prst="rect">
            <a:avLst/>
          </a:prstGeom>
        </p:spPr>
        <p:txBody>
          <a:bodyPr wrap="square">
            <a:spAutoFit/>
          </a:bodyPr>
          <a:lstStyle/>
          <a:p>
            <a:pPr algn="just"/>
            <a:r>
              <a:rPr lang="en-US" sz="1100" dirty="0">
                <a:latin typeface="Calibri" charset="0"/>
                <a:ea typeface="Calibri" charset="0"/>
                <a:cs typeface="Calibri" charset="0"/>
              </a:rPr>
              <a:t>The main objective of our project is to </a:t>
            </a:r>
            <a:r>
              <a:rPr lang="en-US" sz="1100" b="1" dirty="0">
                <a:latin typeface="Calibri" charset="0"/>
                <a:ea typeface="Calibri" charset="0"/>
                <a:cs typeface="Calibri" charset="0"/>
              </a:rPr>
              <a:t>predict</a:t>
            </a:r>
            <a:r>
              <a:rPr lang="en-US" sz="1100" dirty="0">
                <a:latin typeface="Calibri" charset="0"/>
                <a:ea typeface="Calibri" charset="0"/>
                <a:cs typeface="Calibri" charset="0"/>
              </a:rPr>
              <a:t> the </a:t>
            </a:r>
            <a:r>
              <a:rPr lang="en-US" altLang="zh-CN" sz="1100" dirty="0">
                <a:latin typeface="Calibri" charset="0"/>
                <a:ea typeface="Calibri" charset="0"/>
                <a:cs typeface="Calibri" charset="0"/>
                <a:sym typeface="Open Sans"/>
              </a:rPr>
              <a:t>National Football League offensive play types (rush/pass) and yards of rush plays</a:t>
            </a:r>
            <a:r>
              <a:rPr lang="en-US" sz="1100" dirty="0">
                <a:latin typeface="Calibri" charset="0"/>
                <a:ea typeface="Calibri" charset="0"/>
                <a:cs typeface="Calibri" charset="0"/>
              </a:rPr>
              <a:t>.</a:t>
            </a:r>
          </a:p>
          <a:p>
            <a:pPr algn="just"/>
            <a:endParaRPr lang="en-US" sz="1100" dirty="0">
              <a:latin typeface="Calibri" charset="0"/>
              <a:ea typeface="Calibri" charset="0"/>
              <a:cs typeface="Calibri" charset="0"/>
            </a:endParaRPr>
          </a:p>
          <a:p>
            <a:pPr algn="just"/>
            <a:r>
              <a:rPr lang="en-US" sz="1100" dirty="0">
                <a:latin typeface="Calibri" charset="0"/>
                <a:ea typeface="Calibri" charset="0"/>
                <a:cs typeface="Calibri" charset="0"/>
              </a:rPr>
              <a:t>We combined play by play data of 2016-2019 seasons and team stats to form a dataset for further analysis, and then explored data to develop, compare, and select </a:t>
            </a:r>
            <a:r>
              <a:rPr lang="en-US" sz="1100" b="1" dirty="0">
                <a:latin typeface="Calibri" charset="0"/>
                <a:ea typeface="Calibri" charset="0"/>
                <a:cs typeface="Calibri" charset="0"/>
              </a:rPr>
              <a:t>predictive models</a:t>
            </a:r>
            <a:r>
              <a:rPr lang="en-US" sz="1100" dirty="0">
                <a:latin typeface="Calibri" charset="0"/>
                <a:ea typeface="Calibri" charset="0"/>
                <a:cs typeface="Calibri" charset="0"/>
              </a:rPr>
              <a:t> on both rush/pass prediction and yards prediction.</a:t>
            </a:r>
            <a:endParaRPr lang="en-US" sz="1100" b="1" dirty="0">
              <a:latin typeface="Calibri" charset="0"/>
              <a:ea typeface="Calibri" charset="0"/>
              <a:cs typeface="Calibri" charset="0"/>
            </a:endParaRPr>
          </a:p>
          <a:p>
            <a:pPr algn="just"/>
            <a:endParaRPr lang="en-US" sz="1000" dirty="0">
              <a:latin typeface="Calibri" charset="0"/>
              <a:ea typeface="Calibri" charset="0"/>
              <a:cs typeface="Calibri" charset="0"/>
            </a:endParaRPr>
          </a:p>
        </p:txBody>
      </p:sp>
      <p:sp>
        <p:nvSpPr>
          <p:cNvPr id="7" name="Espace réservé du numéro de diapositive 6"/>
          <p:cNvSpPr>
            <a:spLocks noGrp="1"/>
          </p:cNvSpPr>
          <p:nvPr>
            <p:ph type="sldNum" idx="12"/>
          </p:nvPr>
        </p:nvSpPr>
        <p:spPr>
          <a:xfrm>
            <a:off x="7086600" y="4869656"/>
            <a:ext cx="2057400" cy="273844"/>
          </a:xfrm>
        </p:spPr>
        <p:txBody>
          <a:bodyPr/>
          <a:lstStyle/>
          <a:p>
            <a:pPr marL="0" lvl="0" indent="0" algn="r" rtl="0">
              <a:spcBef>
                <a:spcPts val="0"/>
              </a:spcBef>
              <a:spcAft>
                <a:spcPts val="0"/>
              </a:spcAft>
              <a:buNone/>
            </a:pPr>
            <a:fld id="{00000000-1234-1234-1234-123412341234}" type="slidenum">
              <a:rPr lang="uk-UA" smtClean="0"/>
              <a:t>2</a:t>
            </a:fld>
            <a:endParaRPr lang="uk-UA"/>
          </a:p>
        </p:txBody>
      </p:sp>
      <p:sp>
        <p:nvSpPr>
          <p:cNvPr id="33" name="Rectangle 32"/>
          <p:cNvSpPr/>
          <p:nvPr/>
        </p:nvSpPr>
        <p:spPr>
          <a:xfrm>
            <a:off x="5491778" y="3496049"/>
            <a:ext cx="3310787" cy="1446550"/>
          </a:xfrm>
          <a:prstGeom prst="rect">
            <a:avLst/>
          </a:prstGeom>
        </p:spPr>
        <p:txBody>
          <a:bodyPr wrap="square">
            <a:spAutoFit/>
          </a:bodyPr>
          <a:lstStyle/>
          <a:p>
            <a:pPr marL="232332" lvl="1" algn="just" eaLnBrk="0" fontAlgn="base" hangingPunct="0">
              <a:spcBef>
                <a:spcPct val="0"/>
              </a:spcBef>
              <a:spcAft>
                <a:spcPct val="0"/>
              </a:spcAft>
              <a:buSzPct val="120000"/>
            </a:pPr>
            <a:r>
              <a:rPr lang="en-US" altLang="ko-KR" sz="1100" b="1" dirty="0">
                <a:solidFill>
                  <a:srgbClr val="000000"/>
                </a:solidFill>
                <a:ea typeface="Gulim" pitchFamily="34" charset="-127"/>
              </a:rPr>
              <a:t>In-game Decision-making: </a:t>
            </a:r>
            <a:r>
              <a:rPr lang="en-US" altLang="ko-KR" sz="1100" dirty="0">
                <a:solidFill>
                  <a:srgbClr val="000000"/>
                </a:solidFill>
                <a:ea typeface="Gulim" pitchFamily="34" charset="-127"/>
              </a:rPr>
              <a:t>Optimize teams’ in-game defensive/offensive play decisions and tactics by improving the prediction accuracy of offensive play types and their possible outcomes</a:t>
            </a:r>
          </a:p>
          <a:p>
            <a:pPr marL="232332" lvl="1" algn="just" eaLnBrk="0" fontAlgn="base" hangingPunct="0">
              <a:spcBef>
                <a:spcPct val="0"/>
              </a:spcBef>
              <a:spcAft>
                <a:spcPct val="0"/>
              </a:spcAft>
              <a:buSzPct val="120000"/>
            </a:pPr>
            <a:endParaRPr lang="en-US" altLang="ko-KR" sz="1100" dirty="0">
              <a:solidFill>
                <a:srgbClr val="000000"/>
              </a:solidFill>
              <a:ea typeface="Gulim" pitchFamily="34" charset="-127"/>
            </a:endParaRPr>
          </a:p>
          <a:p>
            <a:pPr marL="232332" lvl="1" algn="just" eaLnBrk="0" fontAlgn="base" hangingPunct="0">
              <a:spcBef>
                <a:spcPct val="0"/>
              </a:spcBef>
              <a:spcAft>
                <a:spcPct val="0"/>
              </a:spcAft>
              <a:buSzPct val="120000"/>
            </a:pPr>
            <a:r>
              <a:rPr lang="en-US" altLang="ko-KR" sz="1100" b="1" dirty="0">
                <a:solidFill>
                  <a:srgbClr val="000000"/>
                </a:solidFill>
                <a:ea typeface="Gulim" pitchFamily="34" charset="-127"/>
              </a:rPr>
              <a:t>Team Management: </a:t>
            </a:r>
            <a:r>
              <a:rPr lang="en-US" altLang="ko-KR" sz="1100" dirty="0">
                <a:solidFill>
                  <a:srgbClr val="000000"/>
                </a:solidFill>
                <a:ea typeface="Gulim" pitchFamily="34" charset="-127"/>
              </a:rPr>
              <a:t>Redesign the training programs to assist players in increasing reaction speed and gaming-reading abilities</a:t>
            </a:r>
          </a:p>
        </p:txBody>
      </p:sp>
      <p:grpSp>
        <p:nvGrpSpPr>
          <p:cNvPr id="43" name="Grouper 42"/>
          <p:cNvGrpSpPr/>
          <p:nvPr/>
        </p:nvGrpSpPr>
        <p:grpSpPr>
          <a:xfrm>
            <a:off x="5209995" y="795513"/>
            <a:ext cx="3722365" cy="284400"/>
            <a:chOff x="152016" y="1157020"/>
            <a:chExt cx="3722365" cy="284400"/>
          </a:xfrm>
        </p:grpSpPr>
        <p:grpSp>
          <p:nvGrpSpPr>
            <p:cNvPr id="44" name="Grouper 19">
              <a:extLst>
                <a:ext uri="{FF2B5EF4-FFF2-40B4-BE49-F238E27FC236}">
                  <a16:creationId xmlns:a16="http://schemas.microsoft.com/office/drawing/2014/main" id="{C2193C4E-0270-C34B-A3A9-2C194C792E12}"/>
                </a:ext>
              </a:extLst>
            </p:cNvPr>
            <p:cNvGrpSpPr/>
            <p:nvPr/>
          </p:nvGrpSpPr>
          <p:grpSpPr>
            <a:xfrm>
              <a:off x="152016" y="1157020"/>
              <a:ext cx="3722365" cy="284400"/>
              <a:chOff x="186177" y="1118574"/>
              <a:chExt cx="4963153" cy="379200"/>
            </a:xfrm>
          </p:grpSpPr>
          <p:sp>
            <p:nvSpPr>
              <p:cNvPr id="46" name="Rectangle 6">
                <a:extLst>
                  <a:ext uri="{FF2B5EF4-FFF2-40B4-BE49-F238E27FC236}">
                    <a16:creationId xmlns:a16="http://schemas.microsoft.com/office/drawing/2014/main" id="{E33087D6-E387-C846-8FAE-1676E6229588}"/>
                  </a:ext>
                </a:extLst>
              </p:cNvPr>
              <p:cNvSpPr>
                <a:spLocks noChangeArrowheads="1"/>
              </p:cNvSpPr>
              <p:nvPr/>
            </p:nvSpPr>
            <p:spPr bwMode="auto">
              <a:xfrm>
                <a:off x="395841" y="1157767"/>
                <a:ext cx="4753489" cy="291649"/>
              </a:xfrm>
              <a:prstGeom prst="rect">
                <a:avLst/>
              </a:prstGeom>
              <a:solidFill>
                <a:srgbClr val="36245A"/>
              </a:solidFill>
              <a:ln w="28575">
                <a:noFill/>
              </a:ln>
            </p:spPr>
            <p:txBody>
              <a:bodyPr wrap="square" lIns="0" tIns="0" rIns="0" bIns="0" anchor="ctr" anchorCtr="0">
                <a:noAutofit/>
              </a:bodyPr>
              <a:lstStyle>
                <a:lvl1pPr defTabSz="715963">
                  <a:defRPr>
                    <a:solidFill>
                      <a:schemeClr val="tx1"/>
                    </a:solidFill>
                    <a:latin typeface="Calibri" pitchFamily="34" charset="0"/>
                    <a:cs typeface="Arial" charset="0"/>
                  </a:defRPr>
                </a:lvl1pPr>
                <a:lvl2pPr defTabSz="715963">
                  <a:defRPr>
                    <a:solidFill>
                      <a:schemeClr val="tx1"/>
                    </a:solidFill>
                    <a:latin typeface="Calibri" pitchFamily="34" charset="0"/>
                    <a:cs typeface="Arial" charset="0"/>
                  </a:defRPr>
                </a:lvl2pPr>
                <a:lvl3pPr defTabSz="715963">
                  <a:defRPr>
                    <a:solidFill>
                      <a:schemeClr val="tx1"/>
                    </a:solidFill>
                    <a:latin typeface="Calibri" pitchFamily="34" charset="0"/>
                    <a:cs typeface="Arial" charset="0"/>
                  </a:defRPr>
                </a:lvl3pPr>
                <a:lvl4pPr defTabSz="715963">
                  <a:defRPr>
                    <a:solidFill>
                      <a:schemeClr val="tx1"/>
                    </a:solidFill>
                    <a:latin typeface="Calibri" pitchFamily="34" charset="0"/>
                    <a:cs typeface="Arial" charset="0"/>
                  </a:defRPr>
                </a:lvl4pPr>
                <a:lvl5pPr defTabSz="715963">
                  <a:defRPr>
                    <a:solidFill>
                      <a:schemeClr val="tx1"/>
                    </a:solidFill>
                    <a:latin typeface="Calibri" pitchFamily="34" charset="0"/>
                    <a:cs typeface="Arial" charset="0"/>
                  </a:defRPr>
                </a:lvl5pPr>
                <a:lvl6pPr marL="2263775" indent="22225" defTabSz="715963" eaLnBrk="0" fontAlgn="base" hangingPunct="0">
                  <a:spcBef>
                    <a:spcPct val="0"/>
                  </a:spcBef>
                  <a:spcAft>
                    <a:spcPct val="0"/>
                  </a:spcAft>
                  <a:defRPr>
                    <a:solidFill>
                      <a:schemeClr val="tx1"/>
                    </a:solidFill>
                    <a:latin typeface="Calibri" pitchFamily="34" charset="0"/>
                    <a:cs typeface="Arial" charset="0"/>
                  </a:defRPr>
                </a:lvl6pPr>
                <a:lvl7pPr marL="2720975" indent="22225" defTabSz="715963" eaLnBrk="0" fontAlgn="base" hangingPunct="0">
                  <a:spcBef>
                    <a:spcPct val="0"/>
                  </a:spcBef>
                  <a:spcAft>
                    <a:spcPct val="0"/>
                  </a:spcAft>
                  <a:defRPr>
                    <a:solidFill>
                      <a:schemeClr val="tx1"/>
                    </a:solidFill>
                    <a:latin typeface="Calibri" pitchFamily="34" charset="0"/>
                    <a:cs typeface="Arial" charset="0"/>
                  </a:defRPr>
                </a:lvl7pPr>
                <a:lvl8pPr marL="3178175" indent="22225" defTabSz="715963" eaLnBrk="0" fontAlgn="base" hangingPunct="0">
                  <a:spcBef>
                    <a:spcPct val="0"/>
                  </a:spcBef>
                  <a:spcAft>
                    <a:spcPct val="0"/>
                  </a:spcAft>
                  <a:defRPr>
                    <a:solidFill>
                      <a:schemeClr val="tx1"/>
                    </a:solidFill>
                    <a:latin typeface="Calibri" pitchFamily="34" charset="0"/>
                    <a:cs typeface="Arial" charset="0"/>
                  </a:defRPr>
                </a:lvl8pPr>
                <a:lvl9pPr marL="3635375" indent="22225" defTabSz="715963" eaLnBrk="0" fontAlgn="base" hangingPunct="0">
                  <a:spcBef>
                    <a:spcPct val="0"/>
                  </a:spcBef>
                  <a:spcAft>
                    <a:spcPct val="0"/>
                  </a:spcAft>
                  <a:defRPr>
                    <a:solidFill>
                      <a:schemeClr val="tx1"/>
                    </a:solidFill>
                    <a:latin typeface="Calibri" pitchFamily="34" charset="0"/>
                    <a:cs typeface="Arial" charset="0"/>
                  </a:defRPr>
                </a:lvl9pPr>
              </a:lstStyle>
              <a:p>
                <a:pPr marL="251687" lvl="1" eaLnBrk="0" fontAlgn="base" hangingPunct="0">
                  <a:spcBef>
                    <a:spcPct val="0"/>
                  </a:spcBef>
                  <a:spcAft>
                    <a:spcPct val="0"/>
                  </a:spcAft>
                  <a:buSzPct val="120000"/>
                </a:pPr>
                <a:r>
                  <a:rPr lang="en-US" altLang="ko-KR" sz="1000" b="1" dirty="0">
                    <a:solidFill>
                      <a:srgbClr val="FFFFFF"/>
                    </a:solidFill>
                    <a:ea typeface="Gulim" pitchFamily="34" charset="-127"/>
                  </a:rPr>
                  <a:t>Project Objectives</a:t>
                </a:r>
              </a:p>
            </p:txBody>
          </p:sp>
          <p:sp>
            <p:nvSpPr>
              <p:cNvPr id="47" name="Ellipse 14">
                <a:extLst>
                  <a:ext uri="{FF2B5EF4-FFF2-40B4-BE49-F238E27FC236}">
                    <a16:creationId xmlns:a16="http://schemas.microsoft.com/office/drawing/2014/main" id="{1B195019-D347-8844-AD33-FF0AC4138036}"/>
                  </a:ext>
                </a:extLst>
              </p:cNvPr>
              <p:cNvSpPr>
                <a:spLocks noChangeAspect="1"/>
              </p:cNvSpPr>
              <p:nvPr/>
            </p:nvSpPr>
            <p:spPr>
              <a:xfrm>
                <a:off x="186177" y="1118574"/>
                <a:ext cx="380021" cy="379200"/>
              </a:xfrm>
              <a:prstGeom prst="ellipse">
                <a:avLst/>
              </a:prstGeom>
              <a:solidFill>
                <a:srgbClr val="FFFFFF"/>
              </a:solidFill>
              <a:ln w="28575" cap="flat" cmpd="sng" algn="ctr">
                <a:solidFill>
                  <a:srgbClr val="36245A"/>
                </a:solidFill>
                <a:prstDash val="solid"/>
              </a:ln>
              <a:effectLst/>
            </p:spPr>
            <p:txBody>
              <a:bodyPr rtlCol="0" anchor="ctr">
                <a:noAutofit/>
              </a:bodyPr>
              <a:lstStyle/>
              <a:p>
                <a:pPr algn="ctr" defTabSz="685800">
                  <a:buSzPct val="85000"/>
                  <a:defRPr/>
                </a:pPr>
                <a:endParaRPr lang="fr-FR" sz="1108" kern="0" dirty="0">
                  <a:solidFill>
                    <a:srgbClr val="FFFFFF"/>
                  </a:solidFill>
                  <a:latin typeface="Calibri"/>
                  <a:ea typeface=""/>
                  <a:cs typeface=""/>
                </a:endParaRPr>
              </a:p>
            </p:txBody>
          </p:sp>
        </p:grpSp>
        <p:pic>
          <p:nvPicPr>
            <p:cNvPr id="45" name="Picture 4" desc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04" y="1191067"/>
              <a:ext cx="236664" cy="236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er 47"/>
          <p:cNvGrpSpPr/>
          <p:nvPr/>
        </p:nvGrpSpPr>
        <p:grpSpPr>
          <a:xfrm>
            <a:off x="5235284" y="2998529"/>
            <a:ext cx="3722365" cy="284400"/>
            <a:chOff x="152016" y="1157020"/>
            <a:chExt cx="3722365" cy="284400"/>
          </a:xfrm>
        </p:grpSpPr>
        <p:grpSp>
          <p:nvGrpSpPr>
            <p:cNvPr id="49" name="Grouper 19">
              <a:extLst>
                <a:ext uri="{FF2B5EF4-FFF2-40B4-BE49-F238E27FC236}">
                  <a16:creationId xmlns:a16="http://schemas.microsoft.com/office/drawing/2014/main" id="{C2193C4E-0270-C34B-A3A9-2C194C792E12}"/>
                </a:ext>
              </a:extLst>
            </p:cNvPr>
            <p:cNvGrpSpPr/>
            <p:nvPr/>
          </p:nvGrpSpPr>
          <p:grpSpPr>
            <a:xfrm>
              <a:off x="152016" y="1157020"/>
              <a:ext cx="3722365" cy="284400"/>
              <a:chOff x="186177" y="1118574"/>
              <a:chExt cx="4963153" cy="379200"/>
            </a:xfrm>
          </p:grpSpPr>
          <p:sp>
            <p:nvSpPr>
              <p:cNvPr id="51" name="Rectangle 6">
                <a:extLst>
                  <a:ext uri="{FF2B5EF4-FFF2-40B4-BE49-F238E27FC236}">
                    <a16:creationId xmlns:a16="http://schemas.microsoft.com/office/drawing/2014/main" id="{E33087D6-E387-C846-8FAE-1676E6229588}"/>
                  </a:ext>
                </a:extLst>
              </p:cNvPr>
              <p:cNvSpPr>
                <a:spLocks noChangeArrowheads="1"/>
              </p:cNvSpPr>
              <p:nvPr/>
            </p:nvSpPr>
            <p:spPr bwMode="auto">
              <a:xfrm>
                <a:off x="395841" y="1157767"/>
                <a:ext cx="4753489" cy="291649"/>
              </a:xfrm>
              <a:prstGeom prst="rect">
                <a:avLst/>
              </a:prstGeom>
              <a:solidFill>
                <a:srgbClr val="36245A"/>
              </a:solidFill>
              <a:ln w="28575">
                <a:noFill/>
              </a:ln>
            </p:spPr>
            <p:txBody>
              <a:bodyPr wrap="square" lIns="0" tIns="0" rIns="0" bIns="0" anchor="ctr" anchorCtr="0">
                <a:noAutofit/>
              </a:bodyPr>
              <a:lstStyle>
                <a:lvl1pPr defTabSz="715963">
                  <a:defRPr>
                    <a:solidFill>
                      <a:schemeClr val="tx1"/>
                    </a:solidFill>
                    <a:latin typeface="Calibri" pitchFamily="34" charset="0"/>
                    <a:cs typeface="Arial" charset="0"/>
                  </a:defRPr>
                </a:lvl1pPr>
                <a:lvl2pPr defTabSz="715963">
                  <a:defRPr>
                    <a:solidFill>
                      <a:schemeClr val="tx1"/>
                    </a:solidFill>
                    <a:latin typeface="Calibri" pitchFamily="34" charset="0"/>
                    <a:cs typeface="Arial" charset="0"/>
                  </a:defRPr>
                </a:lvl2pPr>
                <a:lvl3pPr defTabSz="715963">
                  <a:defRPr>
                    <a:solidFill>
                      <a:schemeClr val="tx1"/>
                    </a:solidFill>
                    <a:latin typeface="Calibri" pitchFamily="34" charset="0"/>
                    <a:cs typeface="Arial" charset="0"/>
                  </a:defRPr>
                </a:lvl3pPr>
                <a:lvl4pPr defTabSz="715963">
                  <a:defRPr>
                    <a:solidFill>
                      <a:schemeClr val="tx1"/>
                    </a:solidFill>
                    <a:latin typeface="Calibri" pitchFamily="34" charset="0"/>
                    <a:cs typeface="Arial" charset="0"/>
                  </a:defRPr>
                </a:lvl4pPr>
                <a:lvl5pPr defTabSz="715963">
                  <a:defRPr>
                    <a:solidFill>
                      <a:schemeClr val="tx1"/>
                    </a:solidFill>
                    <a:latin typeface="Calibri" pitchFamily="34" charset="0"/>
                    <a:cs typeface="Arial" charset="0"/>
                  </a:defRPr>
                </a:lvl5pPr>
                <a:lvl6pPr marL="2263775" indent="22225" defTabSz="715963" eaLnBrk="0" fontAlgn="base" hangingPunct="0">
                  <a:spcBef>
                    <a:spcPct val="0"/>
                  </a:spcBef>
                  <a:spcAft>
                    <a:spcPct val="0"/>
                  </a:spcAft>
                  <a:defRPr>
                    <a:solidFill>
                      <a:schemeClr val="tx1"/>
                    </a:solidFill>
                    <a:latin typeface="Calibri" pitchFamily="34" charset="0"/>
                    <a:cs typeface="Arial" charset="0"/>
                  </a:defRPr>
                </a:lvl6pPr>
                <a:lvl7pPr marL="2720975" indent="22225" defTabSz="715963" eaLnBrk="0" fontAlgn="base" hangingPunct="0">
                  <a:spcBef>
                    <a:spcPct val="0"/>
                  </a:spcBef>
                  <a:spcAft>
                    <a:spcPct val="0"/>
                  </a:spcAft>
                  <a:defRPr>
                    <a:solidFill>
                      <a:schemeClr val="tx1"/>
                    </a:solidFill>
                    <a:latin typeface="Calibri" pitchFamily="34" charset="0"/>
                    <a:cs typeface="Arial" charset="0"/>
                  </a:defRPr>
                </a:lvl7pPr>
                <a:lvl8pPr marL="3178175" indent="22225" defTabSz="715963" eaLnBrk="0" fontAlgn="base" hangingPunct="0">
                  <a:spcBef>
                    <a:spcPct val="0"/>
                  </a:spcBef>
                  <a:spcAft>
                    <a:spcPct val="0"/>
                  </a:spcAft>
                  <a:defRPr>
                    <a:solidFill>
                      <a:schemeClr val="tx1"/>
                    </a:solidFill>
                    <a:latin typeface="Calibri" pitchFamily="34" charset="0"/>
                    <a:cs typeface="Arial" charset="0"/>
                  </a:defRPr>
                </a:lvl8pPr>
                <a:lvl9pPr marL="3635375" indent="22225" defTabSz="715963" eaLnBrk="0" fontAlgn="base" hangingPunct="0">
                  <a:spcBef>
                    <a:spcPct val="0"/>
                  </a:spcBef>
                  <a:spcAft>
                    <a:spcPct val="0"/>
                  </a:spcAft>
                  <a:defRPr>
                    <a:solidFill>
                      <a:schemeClr val="tx1"/>
                    </a:solidFill>
                    <a:latin typeface="Calibri" pitchFamily="34" charset="0"/>
                    <a:cs typeface="Arial" charset="0"/>
                  </a:defRPr>
                </a:lvl9pPr>
              </a:lstStyle>
              <a:p>
                <a:pPr marL="251687" lvl="1" eaLnBrk="0" fontAlgn="base" hangingPunct="0">
                  <a:spcBef>
                    <a:spcPct val="0"/>
                  </a:spcBef>
                  <a:spcAft>
                    <a:spcPct val="0"/>
                  </a:spcAft>
                  <a:buSzPct val="120000"/>
                </a:pPr>
                <a:r>
                  <a:rPr lang="en-US" altLang="ko-KR" sz="1000" b="1" dirty="0">
                    <a:solidFill>
                      <a:srgbClr val="FFFFFF"/>
                    </a:solidFill>
                    <a:ea typeface="Gulim" pitchFamily="34" charset="-127"/>
                  </a:rPr>
                  <a:t>Benefits of the project</a:t>
                </a:r>
              </a:p>
            </p:txBody>
          </p:sp>
          <p:sp>
            <p:nvSpPr>
              <p:cNvPr id="52" name="Ellipse 14">
                <a:extLst>
                  <a:ext uri="{FF2B5EF4-FFF2-40B4-BE49-F238E27FC236}">
                    <a16:creationId xmlns:a16="http://schemas.microsoft.com/office/drawing/2014/main" id="{1B195019-D347-8844-AD33-FF0AC4138036}"/>
                  </a:ext>
                </a:extLst>
              </p:cNvPr>
              <p:cNvSpPr>
                <a:spLocks noChangeAspect="1"/>
              </p:cNvSpPr>
              <p:nvPr/>
            </p:nvSpPr>
            <p:spPr>
              <a:xfrm>
                <a:off x="186177" y="1118574"/>
                <a:ext cx="380021" cy="379200"/>
              </a:xfrm>
              <a:prstGeom prst="ellipse">
                <a:avLst/>
              </a:prstGeom>
              <a:solidFill>
                <a:srgbClr val="FFFFFF"/>
              </a:solidFill>
              <a:ln w="28575" cap="flat" cmpd="sng" algn="ctr">
                <a:solidFill>
                  <a:srgbClr val="36245A"/>
                </a:solidFill>
                <a:prstDash val="solid"/>
              </a:ln>
              <a:effectLst/>
            </p:spPr>
            <p:txBody>
              <a:bodyPr rtlCol="0" anchor="ctr">
                <a:noAutofit/>
              </a:bodyPr>
              <a:lstStyle/>
              <a:p>
                <a:pPr algn="ctr" defTabSz="685800">
                  <a:buSzPct val="85000"/>
                  <a:defRPr/>
                </a:pPr>
                <a:endParaRPr lang="fr-FR" sz="1108" kern="0" dirty="0">
                  <a:solidFill>
                    <a:srgbClr val="FFFFFF"/>
                  </a:solidFill>
                  <a:latin typeface="Calibri"/>
                  <a:ea typeface=""/>
                  <a:cs typeface=""/>
                </a:endParaRPr>
              </a:p>
            </p:txBody>
          </p:sp>
        </p:grpSp>
        <p:pic>
          <p:nvPicPr>
            <p:cNvPr id="50" name="Picture 4" desc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04" y="1191067"/>
              <a:ext cx="236664" cy="236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er 52"/>
          <p:cNvGrpSpPr/>
          <p:nvPr/>
        </p:nvGrpSpPr>
        <p:grpSpPr>
          <a:xfrm>
            <a:off x="178909" y="780769"/>
            <a:ext cx="4554742" cy="284400"/>
            <a:chOff x="152016" y="1157020"/>
            <a:chExt cx="4554742" cy="284400"/>
          </a:xfrm>
        </p:grpSpPr>
        <p:grpSp>
          <p:nvGrpSpPr>
            <p:cNvPr id="54" name="Grouper 19">
              <a:extLst>
                <a:ext uri="{FF2B5EF4-FFF2-40B4-BE49-F238E27FC236}">
                  <a16:creationId xmlns:a16="http://schemas.microsoft.com/office/drawing/2014/main" id="{C2193C4E-0270-C34B-A3A9-2C194C792E12}"/>
                </a:ext>
              </a:extLst>
            </p:cNvPr>
            <p:cNvGrpSpPr/>
            <p:nvPr/>
          </p:nvGrpSpPr>
          <p:grpSpPr>
            <a:xfrm>
              <a:off x="152016" y="1157020"/>
              <a:ext cx="4554742" cy="284400"/>
              <a:chOff x="186177" y="1118574"/>
              <a:chExt cx="6072989" cy="379200"/>
            </a:xfrm>
          </p:grpSpPr>
          <p:sp>
            <p:nvSpPr>
              <p:cNvPr id="56" name="Rectangle 6">
                <a:extLst>
                  <a:ext uri="{FF2B5EF4-FFF2-40B4-BE49-F238E27FC236}">
                    <a16:creationId xmlns:a16="http://schemas.microsoft.com/office/drawing/2014/main" id="{E33087D6-E387-C846-8FAE-1676E6229588}"/>
                  </a:ext>
                </a:extLst>
              </p:cNvPr>
              <p:cNvSpPr>
                <a:spLocks noChangeArrowheads="1"/>
              </p:cNvSpPr>
              <p:nvPr/>
            </p:nvSpPr>
            <p:spPr bwMode="auto">
              <a:xfrm>
                <a:off x="395841" y="1157766"/>
                <a:ext cx="5863325" cy="292800"/>
              </a:xfrm>
              <a:prstGeom prst="rect">
                <a:avLst/>
              </a:prstGeom>
              <a:solidFill>
                <a:srgbClr val="36245A"/>
              </a:solidFill>
              <a:ln w="28575">
                <a:noFill/>
              </a:ln>
            </p:spPr>
            <p:txBody>
              <a:bodyPr wrap="square" lIns="0" tIns="0" rIns="0" bIns="0" anchor="ctr" anchorCtr="0">
                <a:noAutofit/>
              </a:bodyPr>
              <a:lstStyle>
                <a:lvl1pPr defTabSz="715963">
                  <a:defRPr>
                    <a:solidFill>
                      <a:schemeClr val="tx1"/>
                    </a:solidFill>
                    <a:latin typeface="Calibri" pitchFamily="34" charset="0"/>
                    <a:cs typeface="Arial" charset="0"/>
                  </a:defRPr>
                </a:lvl1pPr>
                <a:lvl2pPr defTabSz="715963">
                  <a:defRPr>
                    <a:solidFill>
                      <a:schemeClr val="tx1"/>
                    </a:solidFill>
                    <a:latin typeface="Calibri" pitchFamily="34" charset="0"/>
                    <a:cs typeface="Arial" charset="0"/>
                  </a:defRPr>
                </a:lvl2pPr>
                <a:lvl3pPr defTabSz="715963">
                  <a:defRPr>
                    <a:solidFill>
                      <a:schemeClr val="tx1"/>
                    </a:solidFill>
                    <a:latin typeface="Calibri" pitchFamily="34" charset="0"/>
                    <a:cs typeface="Arial" charset="0"/>
                  </a:defRPr>
                </a:lvl3pPr>
                <a:lvl4pPr defTabSz="715963">
                  <a:defRPr>
                    <a:solidFill>
                      <a:schemeClr val="tx1"/>
                    </a:solidFill>
                    <a:latin typeface="Calibri" pitchFamily="34" charset="0"/>
                    <a:cs typeface="Arial" charset="0"/>
                  </a:defRPr>
                </a:lvl4pPr>
                <a:lvl5pPr defTabSz="715963">
                  <a:defRPr>
                    <a:solidFill>
                      <a:schemeClr val="tx1"/>
                    </a:solidFill>
                    <a:latin typeface="Calibri" pitchFamily="34" charset="0"/>
                    <a:cs typeface="Arial" charset="0"/>
                  </a:defRPr>
                </a:lvl5pPr>
                <a:lvl6pPr marL="2263775" indent="22225" defTabSz="715963" eaLnBrk="0" fontAlgn="base" hangingPunct="0">
                  <a:spcBef>
                    <a:spcPct val="0"/>
                  </a:spcBef>
                  <a:spcAft>
                    <a:spcPct val="0"/>
                  </a:spcAft>
                  <a:defRPr>
                    <a:solidFill>
                      <a:schemeClr val="tx1"/>
                    </a:solidFill>
                    <a:latin typeface="Calibri" pitchFamily="34" charset="0"/>
                    <a:cs typeface="Arial" charset="0"/>
                  </a:defRPr>
                </a:lvl6pPr>
                <a:lvl7pPr marL="2720975" indent="22225" defTabSz="715963" eaLnBrk="0" fontAlgn="base" hangingPunct="0">
                  <a:spcBef>
                    <a:spcPct val="0"/>
                  </a:spcBef>
                  <a:spcAft>
                    <a:spcPct val="0"/>
                  </a:spcAft>
                  <a:defRPr>
                    <a:solidFill>
                      <a:schemeClr val="tx1"/>
                    </a:solidFill>
                    <a:latin typeface="Calibri" pitchFamily="34" charset="0"/>
                    <a:cs typeface="Arial" charset="0"/>
                  </a:defRPr>
                </a:lvl7pPr>
                <a:lvl8pPr marL="3178175" indent="22225" defTabSz="715963" eaLnBrk="0" fontAlgn="base" hangingPunct="0">
                  <a:spcBef>
                    <a:spcPct val="0"/>
                  </a:spcBef>
                  <a:spcAft>
                    <a:spcPct val="0"/>
                  </a:spcAft>
                  <a:defRPr>
                    <a:solidFill>
                      <a:schemeClr val="tx1"/>
                    </a:solidFill>
                    <a:latin typeface="Calibri" pitchFamily="34" charset="0"/>
                    <a:cs typeface="Arial" charset="0"/>
                  </a:defRPr>
                </a:lvl8pPr>
                <a:lvl9pPr marL="3635375" indent="22225" defTabSz="715963" eaLnBrk="0" fontAlgn="base" hangingPunct="0">
                  <a:spcBef>
                    <a:spcPct val="0"/>
                  </a:spcBef>
                  <a:spcAft>
                    <a:spcPct val="0"/>
                  </a:spcAft>
                  <a:defRPr>
                    <a:solidFill>
                      <a:schemeClr val="tx1"/>
                    </a:solidFill>
                    <a:latin typeface="Calibri" pitchFamily="34" charset="0"/>
                    <a:cs typeface="Arial" charset="0"/>
                  </a:defRPr>
                </a:lvl9pPr>
              </a:lstStyle>
              <a:p>
                <a:pPr marL="251687" lvl="1" eaLnBrk="0" fontAlgn="base" hangingPunct="0">
                  <a:spcBef>
                    <a:spcPct val="0"/>
                  </a:spcBef>
                  <a:spcAft>
                    <a:spcPct val="0"/>
                  </a:spcAft>
                  <a:buSzPct val="120000"/>
                </a:pPr>
                <a:r>
                  <a:rPr lang="en-US" altLang="ko-KR" sz="1000" b="1" dirty="0">
                    <a:solidFill>
                      <a:srgbClr val="FFFFFF"/>
                    </a:solidFill>
                    <a:ea typeface="Gulim" pitchFamily="34" charset="-127"/>
                  </a:rPr>
                  <a:t>Context</a:t>
                </a:r>
              </a:p>
            </p:txBody>
          </p:sp>
          <p:sp>
            <p:nvSpPr>
              <p:cNvPr id="57" name="Ellipse 14">
                <a:extLst>
                  <a:ext uri="{FF2B5EF4-FFF2-40B4-BE49-F238E27FC236}">
                    <a16:creationId xmlns:a16="http://schemas.microsoft.com/office/drawing/2014/main" id="{1B195019-D347-8844-AD33-FF0AC4138036}"/>
                  </a:ext>
                </a:extLst>
              </p:cNvPr>
              <p:cNvSpPr>
                <a:spLocks noChangeAspect="1"/>
              </p:cNvSpPr>
              <p:nvPr/>
            </p:nvSpPr>
            <p:spPr>
              <a:xfrm>
                <a:off x="186177" y="1118574"/>
                <a:ext cx="380021" cy="379200"/>
              </a:xfrm>
              <a:prstGeom prst="ellipse">
                <a:avLst/>
              </a:prstGeom>
              <a:solidFill>
                <a:srgbClr val="FFFFFF"/>
              </a:solidFill>
              <a:ln w="28575" cap="flat" cmpd="sng" algn="ctr">
                <a:solidFill>
                  <a:srgbClr val="36245A"/>
                </a:solidFill>
                <a:prstDash val="solid"/>
              </a:ln>
              <a:effectLst/>
            </p:spPr>
            <p:txBody>
              <a:bodyPr rtlCol="0" anchor="ctr">
                <a:noAutofit/>
              </a:bodyPr>
              <a:lstStyle/>
              <a:p>
                <a:pPr algn="ctr" defTabSz="685800">
                  <a:buSzPct val="85000"/>
                  <a:defRPr/>
                </a:pPr>
                <a:endParaRPr lang="fr-FR" sz="1108" kern="0" dirty="0">
                  <a:solidFill>
                    <a:srgbClr val="FFFFFF"/>
                  </a:solidFill>
                  <a:latin typeface="Calibri"/>
                  <a:ea typeface=""/>
                  <a:cs typeface=""/>
                </a:endParaRPr>
              </a:p>
            </p:txBody>
          </p:sp>
        </p:grpSp>
        <p:pic>
          <p:nvPicPr>
            <p:cNvPr id="55" name="Picture 4" desc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04" y="1191067"/>
              <a:ext cx="236664" cy="236664"/>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4" descr="mage result for predict icon"/>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1787" y="1327095"/>
            <a:ext cx="362357" cy="3623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mage result for pricing icon"/>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92218" y="2041068"/>
            <a:ext cx="311875" cy="31187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20"/>
          <p:cNvSpPr txBox="1"/>
          <p:nvPr/>
        </p:nvSpPr>
        <p:spPr>
          <a:xfrm>
            <a:off x="99369" y="1145462"/>
            <a:ext cx="1679376" cy="3293209"/>
          </a:xfrm>
          <a:prstGeom prst="rect">
            <a:avLst/>
          </a:prstGeom>
          <a:noFill/>
        </p:spPr>
        <p:txBody>
          <a:bodyPr wrap="square" rtlCol="0">
            <a:spAutoFit/>
          </a:bodyPr>
          <a:lstStyle/>
          <a:p>
            <a:pPr lvl="0" algn="r">
              <a:defRPr/>
            </a:pPr>
            <a:r>
              <a:rPr lang="en-US" altLang="zh-CN" sz="2800" b="1" kern="0" dirty="0">
                <a:solidFill>
                  <a:srgbClr val="36245A"/>
                </a:solidFill>
                <a:latin typeface="Calibri" charset="0"/>
                <a:ea typeface="Calibri" charset="0"/>
                <a:cs typeface="Calibri" charset="0"/>
              </a:rPr>
              <a:t>117,738</a:t>
            </a:r>
            <a:endParaRPr lang="en-US" sz="2800" b="1" kern="0" dirty="0">
              <a:solidFill>
                <a:srgbClr val="36245A"/>
              </a:solidFill>
              <a:latin typeface="Calibri" charset="0"/>
              <a:ea typeface="Calibri" charset="0"/>
              <a:cs typeface="Calibri" charset="0"/>
            </a:endParaRPr>
          </a:p>
          <a:p>
            <a:pPr lvl="0" algn="r">
              <a:defRPr/>
            </a:pPr>
            <a:r>
              <a:rPr lang="en-US" sz="1200" kern="0" dirty="0">
                <a:solidFill>
                  <a:sysClr val="windowText" lastClr="000000"/>
                </a:solidFill>
                <a:latin typeface="Calibri" charset="0"/>
                <a:ea typeface="Calibri" charset="0"/>
                <a:cs typeface="Calibri" charset="0"/>
              </a:rPr>
              <a:t>Plays for rush/pass analysis</a:t>
            </a:r>
          </a:p>
          <a:p>
            <a:pPr lvl="0" algn="r">
              <a:defRPr/>
            </a:pPr>
            <a:r>
              <a:rPr lang="en-US" sz="1200" kern="0" dirty="0">
                <a:solidFill>
                  <a:sysClr val="windowText" lastClr="000000"/>
                </a:solidFill>
                <a:latin typeface="Calibri" charset="0"/>
                <a:ea typeface="Calibri" charset="0"/>
                <a:cs typeface="Calibri" charset="0"/>
              </a:rPr>
              <a:t> (2016-2019 seasons)</a:t>
            </a:r>
            <a:endParaRPr lang="en-US" altLang="zh-CN" sz="2800" b="1" kern="0" dirty="0">
              <a:solidFill>
                <a:srgbClr val="36245A"/>
              </a:solidFill>
              <a:latin typeface="Calibri" charset="0"/>
              <a:ea typeface="Calibri" charset="0"/>
              <a:cs typeface="Calibri" charset="0"/>
            </a:endParaRPr>
          </a:p>
          <a:p>
            <a:pPr lvl="0" algn="r">
              <a:defRPr/>
            </a:pPr>
            <a:endParaRPr lang="en-US" altLang="zh-CN" sz="2800" b="1" kern="0" dirty="0">
              <a:solidFill>
                <a:srgbClr val="36245A"/>
              </a:solidFill>
              <a:latin typeface="Calibri" charset="0"/>
              <a:ea typeface="Calibri" charset="0"/>
              <a:cs typeface="Calibri" charset="0"/>
            </a:endParaRPr>
          </a:p>
          <a:p>
            <a:pPr lvl="0" algn="r">
              <a:defRPr/>
            </a:pPr>
            <a:endParaRPr lang="en-US" altLang="zh-CN" sz="2800" b="1" kern="0" dirty="0">
              <a:solidFill>
                <a:srgbClr val="36245A"/>
              </a:solidFill>
              <a:latin typeface="Calibri" charset="0"/>
              <a:ea typeface="Calibri" charset="0"/>
              <a:cs typeface="Calibri" charset="0"/>
            </a:endParaRPr>
          </a:p>
          <a:p>
            <a:pPr lvl="0" algn="r">
              <a:defRPr/>
            </a:pPr>
            <a:r>
              <a:rPr lang="en-US" altLang="zh-CN" sz="2800" b="1" kern="0" dirty="0">
                <a:solidFill>
                  <a:srgbClr val="36245A"/>
                </a:solidFill>
                <a:latin typeface="Calibri" charset="0"/>
                <a:ea typeface="Calibri" charset="0"/>
                <a:cs typeface="Calibri" charset="0"/>
              </a:rPr>
              <a:t>509,762</a:t>
            </a:r>
          </a:p>
          <a:p>
            <a:pPr lvl="0" algn="r">
              <a:defRPr/>
            </a:pPr>
            <a:r>
              <a:rPr lang="en-US" altLang="zh-CN" sz="1200" kern="0" dirty="0">
                <a:solidFill>
                  <a:sysClr val="windowText" lastClr="000000"/>
                </a:solidFill>
                <a:latin typeface="Calibri" charset="0"/>
                <a:ea typeface="Calibri" charset="0"/>
                <a:cs typeface="Calibri" charset="0"/>
              </a:rPr>
              <a:t>Plays with rush yards data for rush yards prediction from 2017 season</a:t>
            </a:r>
          </a:p>
          <a:p>
            <a:pPr lvl="0" algn="r">
              <a:defRPr/>
            </a:pPr>
            <a:endParaRPr lang="en-US" sz="1200" kern="0" dirty="0">
              <a:solidFill>
                <a:sysClr val="windowText" lastClr="000000"/>
              </a:solidFill>
              <a:latin typeface="Calibri" charset="0"/>
              <a:ea typeface="Calibri" charset="0"/>
              <a:cs typeface="Calibri" charset="0"/>
            </a:endParaRPr>
          </a:p>
        </p:txBody>
      </p:sp>
      <p:sp>
        <p:nvSpPr>
          <p:cNvPr id="65" name="TextBox 22"/>
          <p:cNvSpPr txBox="1"/>
          <p:nvPr/>
        </p:nvSpPr>
        <p:spPr>
          <a:xfrm>
            <a:off x="3080511" y="2668319"/>
            <a:ext cx="1697809" cy="224676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a:solidFill>
                  <a:srgbClr val="36245A"/>
                </a:solidFill>
                <a:latin typeface="Calibri" charset="0"/>
                <a:ea typeface="Calibri" charset="0"/>
                <a:cs typeface="Calibri" charset="0"/>
              </a:rPr>
              <a:t>43</a:t>
            </a:r>
          </a:p>
          <a:p>
            <a:pPr>
              <a:defRPr/>
            </a:pPr>
            <a:r>
              <a:rPr lang="en-US" sz="1200" kern="0" dirty="0">
                <a:solidFill>
                  <a:sysClr val="windowText" lastClr="000000"/>
                </a:solidFill>
                <a:latin typeface="Calibri" charset="0"/>
                <a:ea typeface="Calibri" charset="0"/>
                <a:cs typeface="Calibri" charset="0"/>
              </a:rPr>
              <a:t>Feature</a:t>
            </a:r>
            <a:r>
              <a:rPr kumimoji="0" lang="en-US" sz="12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s for </a:t>
            </a:r>
            <a:r>
              <a:rPr lang="en-US" altLang="zh-CN" sz="1200" kern="0" dirty="0">
                <a:solidFill>
                  <a:sysClr val="windowText" lastClr="000000"/>
                </a:solidFill>
                <a:latin typeface="Calibri" charset="0"/>
                <a:ea typeface="Calibri" charset="0"/>
                <a:cs typeface="Calibri" charset="0"/>
              </a:rPr>
              <a:t>rush/pass analysis </a:t>
            </a:r>
            <a:r>
              <a:rPr kumimoji="0" lang="en-US" sz="12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(quarter</a:t>
            </a:r>
            <a:r>
              <a:rPr lang="en-US" sz="1200" kern="0" dirty="0">
                <a:solidFill>
                  <a:sysClr val="windowText" lastClr="000000"/>
                </a:solidFill>
                <a:latin typeface="Calibri" charset="0"/>
                <a:ea typeface="Calibri" charset="0"/>
                <a:cs typeface="Calibri" charset="0"/>
              </a:rPr>
              <a:t>, </a:t>
            </a:r>
            <a:r>
              <a:rPr kumimoji="0" lang="en-US" sz="12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yards-to-go,</a:t>
            </a:r>
            <a:r>
              <a:rPr kumimoji="0" lang="en-US" sz="1200" b="0" i="0" u="none" strike="noStrike" kern="0" cap="none" spc="0" normalizeH="0" noProof="0" dirty="0">
                <a:ln>
                  <a:noFill/>
                </a:ln>
                <a:solidFill>
                  <a:sysClr val="windowText" lastClr="000000"/>
                </a:solidFill>
                <a:effectLst/>
                <a:uLnTx/>
                <a:uFillTx/>
                <a:latin typeface="Calibri" charset="0"/>
                <a:ea typeface="Calibri" charset="0"/>
                <a:cs typeface="Calibri" charset="0"/>
              </a:rPr>
              <a:t> etc.</a:t>
            </a:r>
            <a:r>
              <a:rPr lang="en-US" sz="1200" kern="0" dirty="0">
                <a:solidFill>
                  <a:sysClr val="windowText" lastClr="000000"/>
                </a:solidFill>
                <a:latin typeface="Calibri" charset="0"/>
                <a:ea typeface="Calibri" charset="0"/>
                <a:cs typeface="Calibri" charset="0"/>
              </a:rPr>
              <a:t>)</a:t>
            </a:r>
          </a:p>
          <a:p>
            <a:pPr lvl="0">
              <a:defRPr/>
            </a:pPr>
            <a:r>
              <a:rPr lang="en-US" altLang="zh-CN" sz="2800" b="1" kern="0" dirty="0">
                <a:solidFill>
                  <a:srgbClr val="36245A"/>
                </a:solidFill>
                <a:latin typeface="Calibri" charset="0"/>
                <a:ea typeface="Calibri" charset="0"/>
                <a:cs typeface="Calibri" charset="0"/>
              </a:rPr>
              <a:t>90 </a:t>
            </a:r>
          </a:p>
          <a:p>
            <a:pPr>
              <a:defRPr/>
            </a:pPr>
            <a:r>
              <a:rPr lang="en-US" altLang="zh-CN" sz="1200" kern="0" dirty="0">
                <a:solidFill>
                  <a:sysClr val="windowText" lastClr="000000"/>
                </a:solidFill>
                <a:latin typeface="Calibri" charset="0"/>
                <a:ea typeface="Calibri" charset="0"/>
                <a:cs typeface="Calibri" charset="0"/>
              </a:rPr>
              <a:t>Features for rush yards analysis (quarter, yards-to-go, etc.)</a:t>
            </a:r>
          </a:p>
          <a:p>
            <a:pPr>
              <a:defRPr/>
            </a:pPr>
            <a:endParaRPr kumimoji="0" lang="en-US" sz="1200" b="0" i="0" u="none" strike="noStrike" kern="0" cap="none" spc="0" normalizeH="0" baseline="0" noProof="0" dirty="0">
              <a:ln>
                <a:noFill/>
              </a:ln>
              <a:solidFill>
                <a:sysClr val="windowText" lastClr="000000"/>
              </a:solidFill>
              <a:effectLst/>
              <a:uLnTx/>
              <a:uFillTx/>
              <a:latin typeface="Calibri" charset="0"/>
              <a:ea typeface="Calibri" charset="0"/>
              <a:cs typeface="Calibri" charset="0"/>
            </a:endParaRPr>
          </a:p>
        </p:txBody>
      </p:sp>
      <p:sp>
        <p:nvSpPr>
          <p:cNvPr id="67" name="TextBox 22"/>
          <p:cNvSpPr txBox="1"/>
          <p:nvPr/>
        </p:nvSpPr>
        <p:spPr>
          <a:xfrm>
            <a:off x="3113692" y="1137870"/>
            <a:ext cx="1675965" cy="1446550"/>
          </a:xfrm>
          <a:prstGeom prst="rect">
            <a:avLst/>
          </a:prstGeom>
          <a:noFill/>
        </p:spPr>
        <p:txBody>
          <a:bodyPr wrap="square" rtlCol="0">
            <a:spAutoFit/>
          </a:bodyPr>
          <a:lstStyle/>
          <a:p>
            <a:pPr lvl="0">
              <a:defRPr/>
            </a:pPr>
            <a:r>
              <a:rPr lang="en-US" sz="2800" b="1" kern="0" dirty="0">
                <a:solidFill>
                  <a:srgbClr val="36245A"/>
                </a:solidFill>
                <a:latin typeface="Calibri" charset="0"/>
                <a:ea typeface="Calibri" charset="0"/>
                <a:cs typeface="Calibri" charset="0"/>
              </a:rPr>
              <a:t>$2.86B</a:t>
            </a:r>
          </a:p>
          <a:p>
            <a:pPr lvl="0">
              <a:defRPr/>
            </a:pPr>
            <a:r>
              <a:rPr lang="en-US" sz="1200" kern="0" dirty="0">
                <a:solidFill>
                  <a:sysClr val="windowText" lastClr="000000"/>
                </a:solidFill>
                <a:latin typeface="Calibri" charset="0"/>
                <a:ea typeface="Calibri" charset="0"/>
                <a:cs typeface="Calibri" charset="0"/>
              </a:rPr>
              <a:t>Average market value of NFL teams for season 18/19, with most valuable team Dallas Cowboys at $5.5B</a:t>
            </a:r>
          </a:p>
        </p:txBody>
      </p:sp>
      <p:sp>
        <p:nvSpPr>
          <p:cNvPr id="39" name="Google Shape;108;p15">
            <a:extLst>
              <a:ext uri="{FF2B5EF4-FFF2-40B4-BE49-F238E27FC236}">
                <a16:creationId xmlns:a16="http://schemas.microsoft.com/office/drawing/2014/main" id="{75469016-A681-1B46-9B06-408308CE3908}"/>
              </a:ext>
            </a:extLst>
          </p:cNvPr>
          <p:cNvSpPr txBox="1"/>
          <p:nvPr/>
        </p:nvSpPr>
        <p:spPr>
          <a:xfrm>
            <a:off x="167649" y="167809"/>
            <a:ext cx="8168736" cy="264600"/>
          </a:xfrm>
          <a:prstGeom prst="rect">
            <a:avLst/>
          </a:prstGeom>
          <a:noFill/>
          <a:ln>
            <a:noFill/>
          </a:ln>
        </p:spPr>
        <p:txBody>
          <a:bodyPr spcFirstLastPara="1" wrap="square" lIns="0" tIns="45700" rIns="91400" bIns="45700" anchor="t" anchorCtr="0">
            <a:noAutofit/>
          </a:bodyPr>
          <a:lstStyle/>
          <a:p>
            <a:pPr lvl="0">
              <a:buClr>
                <a:schemeClr val="dk1"/>
              </a:buClr>
              <a:buSzPts val="1100"/>
            </a:pPr>
            <a:r>
              <a:rPr lang="en-US" sz="1200" b="1" dirty="0">
                <a:latin typeface="Calibri" charset="0"/>
                <a:ea typeface="Calibri" charset="0"/>
                <a:cs typeface="Calibri" charset="0"/>
                <a:sym typeface="Open Sans"/>
              </a:rPr>
              <a:t>D</a:t>
            </a:r>
            <a:r>
              <a:rPr lang="en-US" altLang="zh-CN" sz="1200" b="1" dirty="0">
                <a:latin typeface="Calibri" charset="0"/>
                <a:ea typeface="Calibri" charset="0"/>
                <a:cs typeface="Calibri" charset="0"/>
                <a:sym typeface="Open Sans"/>
              </a:rPr>
              <a:t>ata</a:t>
            </a:r>
            <a:r>
              <a:rPr lang="en-US" sz="1200" b="1" dirty="0">
                <a:latin typeface="Calibri" charset="0"/>
                <a:ea typeface="Calibri" charset="0"/>
                <a:cs typeface="Calibri" charset="0"/>
                <a:sym typeface="Open Sans"/>
              </a:rPr>
              <a:t> Analytics – Predict National Football League offensive play types and yards</a:t>
            </a:r>
          </a:p>
        </p:txBody>
      </p:sp>
      <p:sp>
        <p:nvSpPr>
          <p:cNvPr id="40" name="Google Shape;109;p15">
            <a:extLst>
              <a:ext uri="{FF2B5EF4-FFF2-40B4-BE49-F238E27FC236}">
                <a16:creationId xmlns:a16="http://schemas.microsoft.com/office/drawing/2014/main" id="{91930F62-212F-694F-9B7F-E12B2AC14282}"/>
              </a:ext>
            </a:extLst>
          </p:cNvPr>
          <p:cNvSpPr txBox="1"/>
          <p:nvPr/>
        </p:nvSpPr>
        <p:spPr>
          <a:xfrm>
            <a:off x="178511" y="362488"/>
            <a:ext cx="8781600" cy="249900"/>
          </a:xfrm>
          <a:prstGeom prst="rect">
            <a:avLst/>
          </a:prstGeom>
          <a:noFill/>
          <a:ln>
            <a:noFill/>
          </a:ln>
        </p:spPr>
        <p:txBody>
          <a:bodyPr spcFirstLastPara="1" wrap="square" lIns="0" tIns="45700" rIns="91400" bIns="45700" anchor="t" anchorCtr="0">
            <a:noAutofit/>
          </a:bodyPr>
          <a:lstStyle/>
          <a:p>
            <a:pPr lvl="0">
              <a:buClr>
                <a:schemeClr val="dk1"/>
              </a:buClr>
            </a:pPr>
            <a:r>
              <a:rPr lang="en-US" sz="1200" dirty="0">
                <a:solidFill>
                  <a:srgbClr val="0C0C0C"/>
                </a:solidFill>
                <a:latin typeface="Calibri" charset="0"/>
                <a:ea typeface="Calibri" charset="0"/>
                <a:cs typeface="Calibri" charset="0"/>
                <a:sym typeface="Open Sans"/>
              </a:rPr>
              <a:t>1. Overview</a:t>
            </a:r>
          </a:p>
        </p:txBody>
      </p:sp>
      <p:cxnSp>
        <p:nvCxnSpPr>
          <p:cNvPr id="41" name="Google Shape;111;p15">
            <a:extLst>
              <a:ext uri="{FF2B5EF4-FFF2-40B4-BE49-F238E27FC236}">
                <a16:creationId xmlns:a16="http://schemas.microsoft.com/office/drawing/2014/main" id="{2189ED1B-432A-5F46-873D-01BBD2BB843B}"/>
              </a:ext>
            </a:extLst>
          </p:cNvPr>
          <p:cNvCxnSpPr/>
          <p:nvPr/>
        </p:nvCxnSpPr>
        <p:spPr>
          <a:xfrm>
            <a:off x="167649" y="637500"/>
            <a:ext cx="8790000" cy="0"/>
          </a:xfrm>
          <a:prstGeom prst="straightConnector1">
            <a:avLst/>
          </a:prstGeom>
          <a:noFill/>
          <a:ln w="9525" cap="flat" cmpd="sng">
            <a:solidFill>
              <a:schemeClr val="dk1"/>
            </a:solidFill>
            <a:prstDash val="solid"/>
            <a:miter lim="800000"/>
            <a:headEnd type="none" w="sm" len="sm"/>
            <a:tailEnd type="none" w="sm" len="sm"/>
          </a:ln>
        </p:spPr>
      </p:cxnSp>
      <p:pic>
        <p:nvPicPr>
          <p:cNvPr id="66" name="Graphic 65" descr="Group of men">
            <a:extLst>
              <a:ext uri="{FF2B5EF4-FFF2-40B4-BE49-F238E27FC236}">
                <a16:creationId xmlns:a16="http://schemas.microsoft.com/office/drawing/2014/main" id="{21F8BA75-ABE0-4645-BF0A-88117E2206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60387" y="3533088"/>
            <a:ext cx="351298" cy="351298"/>
          </a:xfrm>
          <a:prstGeom prst="rect">
            <a:avLst/>
          </a:prstGeom>
        </p:spPr>
      </p:pic>
      <p:pic>
        <p:nvPicPr>
          <p:cNvPr id="68" name="Graphic 67" descr="Pyramid with levels">
            <a:extLst>
              <a:ext uri="{FF2B5EF4-FFF2-40B4-BE49-F238E27FC236}">
                <a16:creationId xmlns:a16="http://schemas.microsoft.com/office/drawing/2014/main" id="{EC20BDB2-2DA7-D043-B703-D42E11155C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60387" y="4381108"/>
            <a:ext cx="351298" cy="351298"/>
          </a:xfrm>
          <a:prstGeom prst="rect">
            <a:avLst/>
          </a:prstGeom>
        </p:spPr>
      </p:pic>
      <p:pic>
        <p:nvPicPr>
          <p:cNvPr id="36" name="Google Shape;100;p14" descr="mage associÃ©e"/>
          <p:cNvPicPr preferRelativeResize="0"/>
          <p:nvPr/>
        </p:nvPicPr>
        <p:blipFill rotWithShape="1">
          <a:blip r:embed="rId10">
            <a:alphaModFix/>
          </a:blip>
          <a:srcRect/>
          <a:stretch/>
        </p:blipFill>
        <p:spPr>
          <a:xfrm>
            <a:off x="7914331" y="70382"/>
            <a:ext cx="1018029" cy="493219"/>
          </a:xfrm>
          <a:prstGeom prst="rect">
            <a:avLst/>
          </a:prstGeom>
          <a:noFill/>
          <a:ln>
            <a:noFill/>
          </a:ln>
        </p:spPr>
      </p:pic>
      <p:pic>
        <p:nvPicPr>
          <p:cNvPr id="2" name="图片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53195" y="1503504"/>
            <a:ext cx="1206451" cy="1194065"/>
          </a:xfrm>
          <a:prstGeom prst="rect">
            <a:avLst/>
          </a:prstGeom>
        </p:spPr>
      </p:pic>
      <p:pic>
        <p:nvPicPr>
          <p:cNvPr id="5" name="图片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06491" y="2934457"/>
            <a:ext cx="1899857" cy="1899857"/>
          </a:xfrm>
          <a:prstGeom prst="rect">
            <a:avLst/>
          </a:prstGeom>
        </p:spPr>
      </p:pic>
      <p:pic>
        <p:nvPicPr>
          <p:cNvPr id="42" name="图片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7248" y="4745331"/>
            <a:ext cx="287965" cy="387995"/>
          </a:xfrm>
          <a:prstGeom prst="rect">
            <a:avLst/>
          </a:prstGeom>
        </p:spPr>
      </p:pic>
    </p:spTree>
    <p:extLst>
      <p:ext uri="{BB962C8B-B14F-4D97-AF65-F5344CB8AC3E}">
        <p14:creationId xmlns:p14="http://schemas.microsoft.com/office/powerpoint/2010/main" val="61891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5"/>
          <p:cNvSpPr txBox="1"/>
          <p:nvPr/>
        </p:nvSpPr>
        <p:spPr>
          <a:xfrm>
            <a:off x="178511" y="362488"/>
            <a:ext cx="8781600" cy="249900"/>
          </a:xfrm>
          <a:prstGeom prst="rect">
            <a:avLst/>
          </a:prstGeom>
          <a:noFill/>
          <a:ln>
            <a:noFill/>
          </a:ln>
        </p:spPr>
        <p:txBody>
          <a:bodyPr spcFirstLastPara="1" wrap="square" lIns="0" tIns="45700" rIns="91400" bIns="45700" anchor="t" anchorCtr="0">
            <a:noAutofit/>
          </a:bodyPr>
          <a:lstStyle/>
          <a:p>
            <a:pPr lvl="0">
              <a:buClr>
                <a:schemeClr val="dk1"/>
              </a:buClr>
            </a:pPr>
            <a:r>
              <a:rPr lang="en-US" altLang="zh-CN" sz="1200" dirty="0">
                <a:solidFill>
                  <a:srgbClr val="0C0C0C"/>
                </a:solidFill>
                <a:latin typeface="Calibri" charset="0"/>
                <a:ea typeface="Calibri" charset="0"/>
                <a:cs typeface="Calibri" charset="0"/>
                <a:sym typeface="Open Sans"/>
              </a:rPr>
              <a:t>2. </a:t>
            </a:r>
            <a:r>
              <a:rPr lang="en-US" sz="1200" dirty="0">
                <a:solidFill>
                  <a:srgbClr val="0C0C0C"/>
                </a:solidFill>
                <a:latin typeface="Calibri" charset="0"/>
                <a:ea typeface="Calibri" charset="0"/>
                <a:cs typeface="Calibri" charset="0"/>
                <a:sym typeface="Open Sans"/>
              </a:rPr>
              <a:t>D</a:t>
            </a:r>
            <a:r>
              <a:rPr lang="en-US" altLang="zh-CN" sz="1200" dirty="0">
                <a:solidFill>
                  <a:srgbClr val="0C0C0C"/>
                </a:solidFill>
                <a:latin typeface="Calibri" charset="0"/>
                <a:ea typeface="Calibri" charset="0"/>
                <a:cs typeface="Calibri" charset="0"/>
                <a:sym typeface="Open Sans"/>
              </a:rPr>
              <a:t>ata Collection</a:t>
            </a:r>
            <a:r>
              <a:rPr lang="en-US" sz="1200" dirty="0">
                <a:solidFill>
                  <a:srgbClr val="0C0C0C"/>
                </a:solidFill>
                <a:latin typeface="Calibri" charset="0"/>
                <a:ea typeface="Calibri" charset="0"/>
                <a:cs typeface="Calibri" charset="0"/>
                <a:sym typeface="Open Sans"/>
              </a:rPr>
              <a:t> &amp; Methodology</a:t>
            </a:r>
          </a:p>
        </p:txBody>
      </p:sp>
      <p:cxnSp>
        <p:nvCxnSpPr>
          <p:cNvPr id="111" name="Google Shape;111;p15"/>
          <p:cNvCxnSpPr/>
          <p:nvPr/>
        </p:nvCxnSpPr>
        <p:spPr>
          <a:xfrm>
            <a:off x="167649" y="637500"/>
            <a:ext cx="8790000" cy="0"/>
          </a:xfrm>
          <a:prstGeom prst="straightConnector1">
            <a:avLst/>
          </a:prstGeom>
          <a:noFill/>
          <a:ln w="9525" cap="flat" cmpd="sng">
            <a:solidFill>
              <a:schemeClr val="dk1"/>
            </a:solidFill>
            <a:prstDash val="solid"/>
            <a:miter lim="800000"/>
            <a:headEnd type="none" w="sm" len="sm"/>
            <a:tailEnd type="none" w="sm" len="sm"/>
          </a:ln>
        </p:spPr>
      </p:cxnSp>
      <p:grpSp>
        <p:nvGrpSpPr>
          <p:cNvPr id="2" name="Grouper 1"/>
          <p:cNvGrpSpPr/>
          <p:nvPr/>
        </p:nvGrpSpPr>
        <p:grpSpPr>
          <a:xfrm>
            <a:off x="167648" y="785474"/>
            <a:ext cx="3993867" cy="284400"/>
            <a:chOff x="152016" y="1157020"/>
            <a:chExt cx="3874352" cy="284400"/>
          </a:xfrm>
        </p:grpSpPr>
        <p:grpSp>
          <p:nvGrpSpPr>
            <p:cNvPr id="36" name="Grouper 19">
              <a:extLst>
                <a:ext uri="{FF2B5EF4-FFF2-40B4-BE49-F238E27FC236}">
                  <a16:creationId xmlns:a16="http://schemas.microsoft.com/office/drawing/2014/main" id="{C2193C4E-0270-C34B-A3A9-2C194C792E12}"/>
                </a:ext>
              </a:extLst>
            </p:cNvPr>
            <p:cNvGrpSpPr/>
            <p:nvPr/>
          </p:nvGrpSpPr>
          <p:grpSpPr>
            <a:xfrm>
              <a:off x="152016" y="1157020"/>
              <a:ext cx="3874352" cy="284400"/>
              <a:chOff x="186177" y="1118574"/>
              <a:chExt cx="5165802" cy="379200"/>
            </a:xfrm>
          </p:grpSpPr>
          <p:sp>
            <p:nvSpPr>
              <p:cNvPr id="37" name="Rectangle 6">
                <a:extLst>
                  <a:ext uri="{FF2B5EF4-FFF2-40B4-BE49-F238E27FC236}">
                    <a16:creationId xmlns:a16="http://schemas.microsoft.com/office/drawing/2014/main" id="{E33087D6-E387-C846-8FAE-1676E6229588}"/>
                  </a:ext>
                </a:extLst>
              </p:cNvPr>
              <p:cNvSpPr>
                <a:spLocks noChangeArrowheads="1"/>
              </p:cNvSpPr>
              <p:nvPr/>
            </p:nvSpPr>
            <p:spPr bwMode="auto">
              <a:xfrm>
                <a:off x="395841" y="1162734"/>
                <a:ext cx="4956138" cy="276597"/>
              </a:xfrm>
              <a:prstGeom prst="rect">
                <a:avLst/>
              </a:prstGeom>
              <a:solidFill>
                <a:srgbClr val="36245A"/>
              </a:solidFill>
              <a:ln w="28575">
                <a:noFill/>
              </a:ln>
            </p:spPr>
            <p:txBody>
              <a:bodyPr wrap="square" lIns="0" tIns="0" rIns="0" bIns="0" anchor="ctr" anchorCtr="0">
                <a:noAutofit/>
              </a:bodyPr>
              <a:lstStyle>
                <a:lvl1pPr defTabSz="715963">
                  <a:defRPr>
                    <a:solidFill>
                      <a:schemeClr val="tx1"/>
                    </a:solidFill>
                    <a:latin typeface="Calibri" pitchFamily="34" charset="0"/>
                    <a:cs typeface="Arial" charset="0"/>
                  </a:defRPr>
                </a:lvl1pPr>
                <a:lvl2pPr defTabSz="715963">
                  <a:defRPr>
                    <a:solidFill>
                      <a:schemeClr val="tx1"/>
                    </a:solidFill>
                    <a:latin typeface="Calibri" pitchFamily="34" charset="0"/>
                    <a:cs typeface="Arial" charset="0"/>
                  </a:defRPr>
                </a:lvl2pPr>
                <a:lvl3pPr defTabSz="715963">
                  <a:defRPr>
                    <a:solidFill>
                      <a:schemeClr val="tx1"/>
                    </a:solidFill>
                    <a:latin typeface="Calibri" pitchFamily="34" charset="0"/>
                    <a:cs typeface="Arial" charset="0"/>
                  </a:defRPr>
                </a:lvl3pPr>
                <a:lvl4pPr defTabSz="715963">
                  <a:defRPr>
                    <a:solidFill>
                      <a:schemeClr val="tx1"/>
                    </a:solidFill>
                    <a:latin typeface="Calibri" pitchFamily="34" charset="0"/>
                    <a:cs typeface="Arial" charset="0"/>
                  </a:defRPr>
                </a:lvl4pPr>
                <a:lvl5pPr defTabSz="715963">
                  <a:defRPr>
                    <a:solidFill>
                      <a:schemeClr val="tx1"/>
                    </a:solidFill>
                    <a:latin typeface="Calibri" pitchFamily="34" charset="0"/>
                    <a:cs typeface="Arial" charset="0"/>
                  </a:defRPr>
                </a:lvl5pPr>
                <a:lvl6pPr marL="2263775" indent="22225" defTabSz="715963" eaLnBrk="0" fontAlgn="base" hangingPunct="0">
                  <a:spcBef>
                    <a:spcPct val="0"/>
                  </a:spcBef>
                  <a:spcAft>
                    <a:spcPct val="0"/>
                  </a:spcAft>
                  <a:defRPr>
                    <a:solidFill>
                      <a:schemeClr val="tx1"/>
                    </a:solidFill>
                    <a:latin typeface="Calibri" pitchFamily="34" charset="0"/>
                    <a:cs typeface="Arial" charset="0"/>
                  </a:defRPr>
                </a:lvl6pPr>
                <a:lvl7pPr marL="2720975" indent="22225" defTabSz="715963" eaLnBrk="0" fontAlgn="base" hangingPunct="0">
                  <a:spcBef>
                    <a:spcPct val="0"/>
                  </a:spcBef>
                  <a:spcAft>
                    <a:spcPct val="0"/>
                  </a:spcAft>
                  <a:defRPr>
                    <a:solidFill>
                      <a:schemeClr val="tx1"/>
                    </a:solidFill>
                    <a:latin typeface="Calibri" pitchFamily="34" charset="0"/>
                    <a:cs typeface="Arial" charset="0"/>
                  </a:defRPr>
                </a:lvl7pPr>
                <a:lvl8pPr marL="3178175" indent="22225" defTabSz="715963" eaLnBrk="0" fontAlgn="base" hangingPunct="0">
                  <a:spcBef>
                    <a:spcPct val="0"/>
                  </a:spcBef>
                  <a:spcAft>
                    <a:spcPct val="0"/>
                  </a:spcAft>
                  <a:defRPr>
                    <a:solidFill>
                      <a:schemeClr val="tx1"/>
                    </a:solidFill>
                    <a:latin typeface="Calibri" pitchFamily="34" charset="0"/>
                    <a:cs typeface="Arial" charset="0"/>
                  </a:defRPr>
                </a:lvl8pPr>
                <a:lvl9pPr marL="3635375" indent="22225" defTabSz="715963" eaLnBrk="0" fontAlgn="base" hangingPunct="0">
                  <a:spcBef>
                    <a:spcPct val="0"/>
                  </a:spcBef>
                  <a:spcAft>
                    <a:spcPct val="0"/>
                  </a:spcAft>
                  <a:defRPr>
                    <a:solidFill>
                      <a:schemeClr val="tx1"/>
                    </a:solidFill>
                    <a:latin typeface="Calibri" pitchFamily="34" charset="0"/>
                    <a:cs typeface="Arial" charset="0"/>
                  </a:defRPr>
                </a:lvl9pPr>
              </a:lstStyle>
              <a:p>
                <a:pPr marL="251687" lvl="1" eaLnBrk="0" fontAlgn="base" hangingPunct="0">
                  <a:spcBef>
                    <a:spcPct val="0"/>
                  </a:spcBef>
                  <a:spcAft>
                    <a:spcPct val="0"/>
                  </a:spcAft>
                  <a:buSzPct val="120000"/>
                </a:pPr>
                <a:r>
                  <a:rPr lang="en-US" altLang="ko-KR" sz="1000" b="1" dirty="0">
                    <a:solidFill>
                      <a:srgbClr val="FFFFFF"/>
                    </a:solidFill>
                    <a:ea typeface="Gulim" pitchFamily="34" charset="-127"/>
                  </a:rPr>
                  <a:t>Data Collection</a:t>
                </a:r>
              </a:p>
            </p:txBody>
          </p:sp>
          <p:sp>
            <p:nvSpPr>
              <p:cNvPr id="38" name="Ellipse 14">
                <a:extLst>
                  <a:ext uri="{FF2B5EF4-FFF2-40B4-BE49-F238E27FC236}">
                    <a16:creationId xmlns:a16="http://schemas.microsoft.com/office/drawing/2014/main" id="{1B195019-D347-8844-AD33-FF0AC4138036}"/>
                  </a:ext>
                </a:extLst>
              </p:cNvPr>
              <p:cNvSpPr>
                <a:spLocks noChangeAspect="1"/>
              </p:cNvSpPr>
              <p:nvPr/>
            </p:nvSpPr>
            <p:spPr>
              <a:xfrm>
                <a:off x="186177" y="1118574"/>
                <a:ext cx="380021" cy="379200"/>
              </a:xfrm>
              <a:prstGeom prst="ellipse">
                <a:avLst/>
              </a:prstGeom>
              <a:solidFill>
                <a:srgbClr val="FFFFFF"/>
              </a:solidFill>
              <a:ln w="28575" cap="flat" cmpd="sng" algn="ctr">
                <a:solidFill>
                  <a:srgbClr val="36245A"/>
                </a:solidFill>
                <a:prstDash val="solid"/>
              </a:ln>
              <a:effectLst/>
            </p:spPr>
            <p:txBody>
              <a:bodyPr rtlCol="0" anchor="ctr">
                <a:noAutofit/>
              </a:bodyPr>
              <a:lstStyle/>
              <a:p>
                <a:pPr algn="ctr" defTabSz="685800">
                  <a:buSzPct val="85000"/>
                  <a:defRPr/>
                </a:pPr>
                <a:endParaRPr lang="fr-FR" sz="1000" kern="0" dirty="0">
                  <a:solidFill>
                    <a:srgbClr val="FFFFFF"/>
                  </a:solidFill>
                  <a:latin typeface="Calibri"/>
                  <a:ea typeface=""/>
                  <a:cs typeface=""/>
                </a:endParaRPr>
              </a:p>
            </p:txBody>
          </p:sp>
        </p:grpSp>
        <p:pic>
          <p:nvPicPr>
            <p:cNvPr id="59" name="Picture 4" desc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04" y="1191067"/>
              <a:ext cx="236664" cy="236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er 44"/>
          <p:cNvGrpSpPr/>
          <p:nvPr/>
        </p:nvGrpSpPr>
        <p:grpSpPr>
          <a:xfrm>
            <a:off x="4957333" y="790654"/>
            <a:ext cx="3874352" cy="284400"/>
            <a:chOff x="152016" y="1157020"/>
            <a:chExt cx="3874352" cy="284400"/>
          </a:xfrm>
        </p:grpSpPr>
        <p:grpSp>
          <p:nvGrpSpPr>
            <p:cNvPr id="46" name="Grouper 19">
              <a:extLst>
                <a:ext uri="{FF2B5EF4-FFF2-40B4-BE49-F238E27FC236}">
                  <a16:creationId xmlns:a16="http://schemas.microsoft.com/office/drawing/2014/main" id="{C2193C4E-0270-C34B-A3A9-2C194C792E12}"/>
                </a:ext>
              </a:extLst>
            </p:cNvPr>
            <p:cNvGrpSpPr/>
            <p:nvPr/>
          </p:nvGrpSpPr>
          <p:grpSpPr>
            <a:xfrm>
              <a:off x="152016" y="1157020"/>
              <a:ext cx="3874352" cy="284400"/>
              <a:chOff x="186177" y="1118574"/>
              <a:chExt cx="5165802" cy="379200"/>
            </a:xfrm>
          </p:grpSpPr>
          <p:sp>
            <p:nvSpPr>
              <p:cNvPr id="48" name="Rectangle 6">
                <a:extLst>
                  <a:ext uri="{FF2B5EF4-FFF2-40B4-BE49-F238E27FC236}">
                    <a16:creationId xmlns:a16="http://schemas.microsoft.com/office/drawing/2014/main" id="{E33087D6-E387-C846-8FAE-1676E6229588}"/>
                  </a:ext>
                </a:extLst>
              </p:cNvPr>
              <p:cNvSpPr>
                <a:spLocks noChangeArrowheads="1"/>
              </p:cNvSpPr>
              <p:nvPr/>
            </p:nvSpPr>
            <p:spPr bwMode="auto">
              <a:xfrm>
                <a:off x="395841" y="1187873"/>
                <a:ext cx="4956138" cy="276597"/>
              </a:xfrm>
              <a:prstGeom prst="rect">
                <a:avLst/>
              </a:prstGeom>
              <a:solidFill>
                <a:srgbClr val="36245A"/>
              </a:solidFill>
              <a:ln w="28575">
                <a:noFill/>
              </a:ln>
            </p:spPr>
            <p:txBody>
              <a:bodyPr wrap="square" lIns="0" tIns="0" rIns="0" bIns="0" anchor="ctr" anchorCtr="0">
                <a:noAutofit/>
              </a:bodyPr>
              <a:lstStyle>
                <a:lvl1pPr defTabSz="715963">
                  <a:defRPr>
                    <a:solidFill>
                      <a:schemeClr val="tx1"/>
                    </a:solidFill>
                    <a:latin typeface="Calibri" pitchFamily="34" charset="0"/>
                    <a:cs typeface="Arial" charset="0"/>
                  </a:defRPr>
                </a:lvl1pPr>
                <a:lvl2pPr defTabSz="715963">
                  <a:defRPr>
                    <a:solidFill>
                      <a:schemeClr val="tx1"/>
                    </a:solidFill>
                    <a:latin typeface="Calibri" pitchFamily="34" charset="0"/>
                    <a:cs typeface="Arial" charset="0"/>
                  </a:defRPr>
                </a:lvl2pPr>
                <a:lvl3pPr defTabSz="715963">
                  <a:defRPr>
                    <a:solidFill>
                      <a:schemeClr val="tx1"/>
                    </a:solidFill>
                    <a:latin typeface="Calibri" pitchFamily="34" charset="0"/>
                    <a:cs typeface="Arial" charset="0"/>
                  </a:defRPr>
                </a:lvl3pPr>
                <a:lvl4pPr defTabSz="715963">
                  <a:defRPr>
                    <a:solidFill>
                      <a:schemeClr val="tx1"/>
                    </a:solidFill>
                    <a:latin typeface="Calibri" pitchFamily="34" charset="0"/>
                    <a:cs typeface="Arial" charset="0"/>
                  </a:defRPr>
                </a:lvl4pPr>
                <a:lvl5pPr defTabSz="715963">
                  <a:defRPr>
                    <a:solidFill>
                      <a:schemeClr val="tx1"/>
                    </a:solidFill>
                    <a:latin typeface="Calibri" pitchFamily="34" charset="0"/>
                    <a:cs typeface="Arial" charset="0"/>
                  </a:defRPr>
                </a:lvl5pPr>
                <a:lvl6pPr marL="2263775" indent="22225" defTabSz="715963" eaLnBrk="0" fontAlgn="base" hangingPunct="0">
                  <a:spcBef>
                    <a:spcPct val="0"/>
                  </a:spcBef>
                  <a:spcAft>
                    <a:spcPct val="0"/>
                  </a:spcAft>
                  <a:defRPr>
                    <a:solidFill>
                      <a:schemeClr val="tx1"/>
                    </a:solidFill>
                    <a:latin typeface="Calibri" pitchFamily="34" charset="0"/>
                    <a:cs typeface="Arial" charset="0"/>
                  </a:defRPr>
                </a:lvl6pPr>
                <a:lvl7pPr marL="2720975" indent="22225" defTabSz="715963" eaLnBrk="0" fontAlgn="base" hangingPunct="0">
                  <a:spcBef>
                    <a:spcPct val="0"/>
                  </a:spcBef>
                  <a:spcAft>
                    <a:spcPct val="0"/>
                  </a:spcAft>
                  <a:defRPr>
                    <a:solidFill>
                      <a:schemeClr val="tx1"/>
                    </a:solidFill>
                    <a:latin typeface="Calibri" pitchFamily="34" charset="0"/>
                    <a:cs typeface="Arial" charset="0"/>
                  </a:defRPr>
                </a:lvl7pPr>
                <a:lvl8pPr marL="3178175" indent="22225" defTabSz="715963" eaLnBrk="0" fontAlgn="base" hangingPunct="0">
                  <a:spcBef>
                    <a:spcPct val="0"/>
                  </a:spcBef>
                  <a:spcAft>
                    <a:spcPct val="0"/>
                  </a:spcAft>
                  <a:defRPr>
                    <a:solidFill>
                      <a:schemeClr val="tx1"/>
                    </a:solidFill>
                    <a:latin typeface="Calibri" pitchFamily="34" charset="0"/>
                    <a:cs typeface="Arial" charset="0"/>
                  </a:defRPr>
                </a:lvl8pPr>
                <a:lvl9pPr marL="3635375" indent="22225" defTabSz="715963" eaLnBrk="0" fontAlgn="base" hangingPunct="0">
                  <a:spcBef>
                    <a:spcPct val="0"/>
                  </a:spcBef>
                  <a:spcAft>
                    <a:spcPct val="0"/>
                  </a:spcAft>
                  <a:defRPr>
                    <a:solidFill>
                      <a:schemeClr val="tx1"/>
                    </a:solidFill>
                    <a:latin typeface="Calibri" pitchFamily="34" charset="0"/>
                    <a:cs typeface="Arial" charset="0"/>
                  </a:defRPr>
                </a:lvl9pPr>
              </a:lstStyle>
              <a:p>
                <a:pPr marL="251687" lvl="1" eaLnBrk="0" fontAlgn="base" hangingPunct="0">
                  <a:spcBef>
                    <a:spcPct val="0"/>
                  </a:spcBef>
                  <a:spcAft>
                    <a:spcPct val="0"/>
                  </a:spcAft>
                  <a:buSzPct val="120000"/>
                </a:pPr>
                <a:r>
                  <a:rPr lang="en-US" altLang="ko-KR" sz="1000" b="1" dirty="0">
                    <a:solidFill>
                      <a:srgbClr val="FFFFFF"/>
                    </a:solidFill>
                    <a:ea typeface="Gulim" pitchFamily="34" charset="-127"/>
                  </a:rPr>
                  <a:t>Methodology</a:t>
                </a:r>
              </a:p>
            </p:txBody>
          </p:sp>
          <p:sp>
            <p:nvSpPr>
              <p:cNvPr id="49" name="Ellipse 14">
                <a:extLst>
                  <a:ext uri="{FF2B5EF4-FFF2-40B4-BE49-F238E27FC236}">
                    <a16:creationId xmlns:a16="http://schemas.microsoft.com/office/drawing/2014/main" id="{1B195019-D347-8844-AD33-FF0AC4138036}"/>
                  </a:ext>
                </a:extLst>
              </p:cNvPr>
              <p:cNvSpPr>
                <a:spLocks noChangeAspect="1"/>
              </p:cNvSpPr>
              <p:nvPr/>
            </p:nvSpPr>
            <p:spPr>
              <a:xfrm>
                <a:off x="186177" y="1118574"/>
                <a:ext cx="380021" cy="379200"/>
              </a:xfrm>
              <a:prstGeom prst="ellipse">
                <a:avLst/>
              </a:prstGeom>
              <a:solidFill>
                <a:srgbClr val="FFFFFF"/>
              </a:solidFill>
              <a:ln w="28575" cap="flat" cmpd="sng" algn="ctr">
                <a:solidFill>
                  <a:srgbClr val="36245A"/>
                </a:solidFill>
                <a:prstDash val="solid"/>
              </a:ln>
              <a:effectLst/>
            </p:spPr>
            <p:txBody>
              <a:bodyPr rtlCol="0" anchor="ctr">
                <a:noAutofit/>
              </a:bodyPr>
              <a:lstStyle/>
              <a:p>
                <a:pPr algn="ctr" defTabSz="685800">
                  <a:buSzPct val="85000"/>
                  <a:defRPr/>
                </a:pPr>
                <a:endParaRPr lang="fr-FR" sz="1000" kern="0" dirty="0">
                  <a:solidFill>
                    <a:srgbClr val="FFFFFF"/>
                  </a:solidFill>
                  <a:latin typeface="Calibri"/>
                  <a:ea typeface=""/>
                  <a:cs typeface=""/>
                </a:endParaRPr>
              </a:p>
            </p:txBody>
          </p:sp>
        </p:grpSp>
        <p:pic>
          <p:nvPicPr>
            <p:cNvPr id="47" name="Picture 4" desc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04" y="1191067"/>
              <a:ext cx="236664" cy="23666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Rectangle 18">
            <a:extLst>
              <a:ext uri="{FF2B5EF4-FFF2-40B4-BE49-F238E27FC236}">
                <a16:creationId xmlns:a16="http://schemas.microsoft.com/office/drawing/2014/main" id="{4400651A-E4C0-6243-B452-C2D3C3C05D63}"/>
              </a:ext>
            </a:extLst>
          </p:cNvPr>
          <p:cNvSpPr/>
          <p:nvPr/>
        </p:nvSpPr>
        <p:spPr>
          <a:xfrm>
            <a:off x="5000940" y="1309539"/>
            <a:ext cx="3830743" cy="1615827"/>
          </a:xfrm>
          <a:prstGeom prst="rect">
            <a:avLst/>
          </a:prstGeom>
        </p:spPr>
        <p:txBody>
          <a:bodyPr wrap="square">
            <a:spAutoFit/>
          </a:bodyPr>
          <a:lstStyle/>
          <a:p>
            <a:pPr algn="just"/>
            <a:r>
              <a:rPr lang="en-US" sz="1100" dirty="0"/>
              <a:t>For both rush/pass play type prediction and rush play yards prediction, we both build additional </a:t>
            </a:r>
            <a:r>
              <a:rPr lang="en-US" altLang="zh-CN" sz="1100" b="1" dirty="0"/>
              <a:t>intensive features</a:t>
            </a:r>
            <a:r>
              <a:rPr lang="en-US" altLang="zh-CN" sz="1100" dirty="0"/>
              <a:t> aiming at capturing more accurate real-time situations in each game and more team-related factors (e.g. tendency and strengths) to better predict the behavior of teams in the next play.</a:t>
            </a:r>
            <a:endParaRPr lang="en-US" sz="1100" dirty="0"/>
          </a:p>
          <a:p>
            <a:pPr algn="just"/>
            <a:endParaRPr lang="en-US" sz="1100" dirty="0"/>
          </a:p>
          <a:p>
            <a:pPr algn="just"/>
            <a:r>
              <a:rPr lang="en-US" altLang="zh-CN" sz="1100" dirty="0"/>
              <a:t>Once data is cleaned and normalized, we try different </a:t>
            </a:r>
            <a:r>
              <a:rPr lang="en-US" altLang="zh-CN" sz="1100" b="1" dirty="0"/>
              <a:t>machine learning models </a:t>
            </a:r>
            <a:r>
              <a:rPr lang="en-US" altLang="zh-CN" sz="1100" dirty="0"/>
              <a:t>and choose the one with best prediction outcomes.</a:t>
            </a:r>
            <a:endParaRPr lang="en-US" sz="1100" dirty="0"/>
          </a:p>
        </p:txBody>
      </p:sp>
      <p:sp>
        <p:nvSpPr>
          <p:cNvPr id="22" name="Espace réservé du numéro de diapositive 6">
            <a:extLst>
              <a:ext uri="{FF2B5EF4-FFF2-40B4-BE49-F238E27FC236}">
                <a16:creationId xmlns:a16="http://schemas.microsoft.com/office/drawing/2014/main" id="{78B85E45-46A9-CE4F-A1C9-79B64ED2A44A}"/>
              </a:ext>
            </a:extLst>
          </p:cNvPr>
          <p:cNvSpPr>
            <a:spLocks noGrp="1"/>
          </p:cNvSpPr>
          <p:nvPr>
            <p:ph type="sldNum" idx="12"/>
          </p:nvPr>
        </p:nvSpPr>
        <p:spPr>
          <a:xfrm>
            <a:off x="7086600" y="4869656"/>
            <a:ext cx="2057400" cy="273844"/>
          </a:xfrm>
        </p:spPr>
        <p:txBody>
          <a:bodyPr/>
          <a:lstStyle/>
          <a:p>
            <a:pPr marL="0" lvl="0" indent="0" algn="r" rtl="0">
              <a:spcBef>
                <a:spcPts val="0"/>
              </a:spcBef>
              <a:spcAft>
                <a:spcPts val="0"/>
              </a:spcAft>
              <a:buNone/>
            </a:pPr>
            <a:fld id="{00000000-1234-1234-1234-123412341234}" type="slidenum">
              <a:rPr lang="uk-UA" smtClean="0"/>
              <a:t>3</a:t>
            </a:fld>
            <a:endParaRPr lang="uk-UA" dirty="0"/>
          </a:p>
        </p:txBody>
      </p:sp>
      <p:cxnSp>
        <p:nvCxnSpPr>
          <p:cNvPr id="6" name="Straight Connector 5">
            <a:extLst>
              <a:ext uri="{FF2B5EF4-FFF2-40B4-BE49-F238E27FC236}">
                <a16:creationId xmlns:a16="http://schemas.microsoft.com/office/drawing/2014/main" id="{045047E5-CFC9-BE4C-92F6-4AEE6FC96316}"/>
              </a:ext>
            </a:extLst>
          </p:cNvPr>
          <p:cNvCxnSpPr/>
          <p:nvPr/>
        </p:nvCxnSpPr>
        <p:spPr>
          <a:xfrm>
            <a:off x="4965463" y="1361467"/>
            <a:ext cx="0" cy="1538845"/>
          </a:xfrm>
          <a:prstGeom prst="line">
            <a:avLst/>
          </a:prstGeom>
          <a:ln w="12700">
            <a:solidFill>
              <a:srgbClr val="36245A"/>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69E0D88-8E69-B849-BE5F-CF45373DFB63}"/>
              </a:ext>
            </a:extLst>
          </p:cNvPr>
          <p:cNvCxnSpPr>
            <a:cxnSpLocks/>
          </p:cNvCxnSpPr>
          <p:nvPr/>
        </p:nvCxnSpPr>
        <p:spPr>
          <a:xfrm>
            <a:off x="4962744" y="3126922"/>
            <a:ext cx="0" cy="1627408"/>
          </a:xfrm>
          <a:prstGeom prst="line">
            <a:avLst/>
          </a:prstGeom>
          <a:ln w="12700">
            <a:solidFill>
              <a:srgbClr val="36245A"/>
            </a:solidFill>
          </a:ln>
        </p:spPr>
        <p:style>
          <a:lnRef idx="1">
            <a:schemeClr val="accent1"/>
          </a:lnRef>
          <a:fillRef idx="0">
            <a:schemeClr val="accent1"/>
          </a:fillRef>
          <a:effectRef idx="0">
            <a:schemeClr val="accent1"/>
          </a:effectRef>
          <a:fontRef idx="minor">
            <a:schemeClr val="tx1"/>
          </a:fontRef>
        </p:style>
      </p:cxnSp>
      <p:sp>
        <p:nvSpPr>
          <p:cNvPr id="52" name="Rectangle 58">
            <a:extLst>
              <a:ext uri="{FF2B5EF4-FFF2-40B4-BE49-F238E27FC236}">
                <a16:creationId xmlns:a16="http://schemas.microsoft.com/office/drawing/2014/main" id="{E7C0E5B8-CAEC-1046-9B1C-9A0DF2E90966}"/>
              </a:ext>
            </a:extLst>
          </p:cNvPr>
          <p:cNvSpPr>
            <a:spLocks noChangeArrowheads="1"/>
          </p:cNvSpPr>
          <p:nvPr/>
        </p:nvSpPr>
        <p:spPr bwMode="auto">
          <a:xfrm>
            <a:off x="4708972" y="2003269"/>
            <a:ext cx="218296" cy="181733"/>
          </a:xfrm>
          <a:prstGeom prst="rect">
            <a:avLst/>
          </a:prstGeom>
          <a:solidFill>
            <a:schemeClr val="bg2">
              <a:lumMod val="75000"/>
            </a:schemeClr>
          </a:solidFill>
          <a:ln>
            <a:noFill/>
          </a:ln>
        </p:spPr>
        <p:txBody>
          <a:bodyPr wrap="none" lIns="0" tIns="0" rIns="0" bIns="0" anchor="ctr"/>
          <a:lstStyle/>
          <a:p>
            <a:pPr algn="ctr" defTabSz="869734">
              <a:defRPr/>
            </a:pPr>
            <a:r>
              <a:rPr lang="fr-FR" altLang="zh-CN" sz="1000" b="1" kern="0" dirty="0">
                <a:solidFill>
                  <a:srgbClr val="FFFFFF"/>
                </a:solidFill>
                <a:latin typeface="Calibri"/>
                <a:cs typeface="Arial" charset="0"/>
              </a:rPr>
              <a:t>1</a:t>
            </a:r>
          </a:p>
        </p:txBody>
      </p:sp>
      <p:sp>
        <p:nvSpPr>
          <p:cNvPr id="54" name="Rectangle 58">
            <a:extLst>
              <a:ext uri="{FF2B5EF4-FFF2-40B4-BE49-F238E27FC236}">
                <a16:creationId xmlns:a16="http://schemas.microsoft.com/office/drawing/2014/main" id="{1CEC0F44-5493-7348-9163-2674F08B0C2D}"/>
              </a:ext>
            </a:extLst>
          </p:cNvPr>
          <p:cNvSpPr>
            <a:spLocks noChangeArrowheads="1"/>
          </p:cNvSpPr>
          <p:nvPr/>
        </p:nvSpPr>
        <p:spPr bwMode="auto">
          <a:xfrm>
            <a:off x="4713438" y="3817085"/>
            <a:ext cx="213830" cy="181733"/>
          </a:xfrm>
          <a:prstGeom prst="rect">
            <a:avLst/>
          </a:prstGeom>
          <a:solidFill>
            <a:schemeClr val="bg2">
              <a:lumMod val="75000"/>
            </a:schemeClr>
          </a:solidFill>
          <a:ln>
            <a:noFill/>
          </a:ln>
        </p:spPr>
        <p:txBody>
          <a:bodyPr wrap="none" lIns="0" tIns="0" rIns="0" bIns="0" anchor="ctr"/>
          <a:lstStyle/>
          <a:p>
            <a:pPr algn="ctr" defTabSz="869734">
              <a:defRPr/>
            </a:pPr>
            <a:r>
              <a:rPr lang="fr-FR" altLang="zh-CN" sz="1000" b="1" kern="0" dirty="0">
                <a:solidFill>
                  <a:srgbClr val="FFFFFF"/>
                </a:solidFill>
                <a:latin typeface="Calibri"/>
                <a:cs typeface="Arial" charset="0"/>
              </a:rPr>
              <a:t>2</a:t>
            </a:r>
          </a:p>
        </p:txBody>
      </p:sp>
      <p:cxnSp>
        <p:nvCxnSpPr>
          <p:cNvPr id="55" name="Connecteur droit 152">
            <a:extLst>
              <a:ext uri="{FF2B5EF4-FFF2-40B4-BE49-F238E27FC236}">
                <a16:creationId xmlns:a16="http://schemas.microsoft.com/office/drawing/2014/main" id="{B2E0C391-835E-CD40-BEFF-03373A6B466B}"/>
              </a:ext>
            </a:extLst>
          </p:cNvPr>
          <p:cNvCxnSpPr>
            <a:cxnSpLocks/>
          </p:cNvCxnSpPr>
          <p:nvPr/>
        </p:nvCxnSpPr>
        <p:spPr>
          <a:xfrm>
            <a:off x="4949382" y="3015605"/>
            <a:ext cx="4112840" cy="0"/>
          </a:xfrm>
          <a:prstGeom prst="line">
            <a:avLst/>
          </a:prstGeom>
          <a:noFill/>
          <a:ln w="12700" cap="flat" cmpd="sng" algn="ctr">
            <a:solidFill>
              <a:srgbClr val="FFFFFF">
                <a:lumMod val="50000"/>
              </a:srgbClr>
            </a:solidFill>
            <a:prstDash val="sysDash"/>
          </a:ln>
          <a:effectLst/>
        </p:spPr>
      </p:cxnSp>
      <p:pic>
        <p:nvPicPr>
          <p:cNvPr id="56" name="Google Shape;100;p14" descr="mage associÃ©e"/>
          <p:cNvPicPr preferRelativeResize="0"/>
          <p:nvPr/>
        </p:nvPicPr>
        <p:blipFill rotWithShape="1">
          <a:blip r:embed="rId4">
            <a:alphaModFix/>
          </a:blip>
          <a:srcRect/>
          <a:stretch/>
        </p:blipFill>
        <p:spPr>
          <a:xfrm>
            <a:off x="7914331" y="70382"/>
            <a:ext cx="1018029" cy="493219"/>
          </a:xfrm>
          <a:prstGeom prst="rect">
            <a:avLst/>
          </a:prstGeom>
          <a:noFill/>
          <a:ln>
            <a:noFill/>
          </a:ln>
        </p:spPr>
      </p:pic>
      <p:sp>
        <p:nvSpPr>
          <p:cNvPr id="4" name="矩形 3"/>
          <p:cNvSpPr/>
          <p:nvPr/>
        </p:nvSpPr>
        <p:spPr>
          <a:xfrm>
            <a:off x="169280" y="1616727"/>
            <a:ext cx="1914559" cy="312867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lang="en-US" altLang="zh-CN" sz="1100" dirty="0"/>
              <a:t>Data Source</a:t>
            </a:r>
          </a:p>
          <a:p>
            <a:pPr marL="228600" indent="-228600">
              <a:buFont typeface="+mj-lt"/>
              <a:buAutoNum type="alphaUcPeriod"/>
            </a:pPr>
            <a:r>
              <a:rPr lang="en-US" altLang="zh-CN" sz="1100" dirty="0"/>
              <a:t>NFLsavant.com</a:t>
            </a:r>
          </a:p>
          <a:p>
            <a:pPr marL="228600" indent="-228600">
              <a:buFont typeface="+mj-lt"/>
              <a:buAutoNum type="alphaUcPeriod"/>
            </a:pPr>
            <a:r>
              <a:rPr lang="en-US" altLang="zh-CN" sz="1100" dirty="0"/>
              <a:t>Web Scraping</a:t>
            </a:r>
          </a:p>
          <a:p>
            <a:r>
              <a:rPr lang="en-US" altLang="zh-CN" sz="1100" dirty="0"/>
              <a:t>     Pro-football-reference.com</a:t>
            </a:r>
          </a:p>
          <a:p>
            <a:pPr marL="285750" indent="-285750">
              <a:buFont typeface="Arial" panose="020B0604020202020204" pitchFamily="34" charset="0"/>
              <a:buChar char="•"/>
            </a:pPr>
            <a:r>
              <a:rPr lang="en-US" altLang="zh-CN" sz="1100" dirty="0"/>
              <a:t>Data Cleaning</a:t>
            </a:r>
          </a:p>
          <a:p>
            <a:pPr marL="228600" indent="-228600">
              <a:buAutoNum type="alphaUcPeriod"/>
            </a:pPr>
            <a:r>
              <a:rPr lang="en-US" altLang="zh-CN" sz="1100" dirty="0"/>
              <a:t>Standardize team names</a:t>
            </a:r>
          </a:p>
          <a:p>
            <a:pPr marL="228600" indent="-228600">
              <a:buAutoNum type="alphaUcPeriod"/>
            </a:pPr>
            <a:r>
              <a:rPr lang="en-US" altLang="zh-CN" sz="1100" dirty="0"/>
              <a:t>Remove null data</a:t>
            </a:r>
          </a:p>
          <a:p>
            <a:pPr marL="228600" indent="-228600">
              <a:buAutoNum type="alphaUcPeriod"/>
            </a:pPr>
            <a:r>
              <a:rPr lang="en-US" altLang="zh-CN" sz="1100" dirty="0"/>
              <a:t>Compute Time Remaining to find real time score difference</a:t>
            </a:r>
          </a:p>
          <a:p>
            <a:pPr marL="228600" indent="-228600">
              <a:buAutoNum type="alphaUcPeriod"/>
            </a:pPr>
            <a:r>
              <a:rPr lang="en-US" altLang="zh-CN" sz="1100" dirty="0"/>
              <a:t>Select Pass, Rush, Scramble plays</a:t>
            </a:r>
          </a:p>
          <a:p>
            <a:pPr marL="228600" indent="-228600">
              <a:buAutoNum type="alphaUcPeriod"/>
            </a:pPr>
            <a:r>
              <a:rPr lang="en-US" altLang="zh-CN" sz="1100" dirty="0"/>
              <a:t>Compute Team Ranks on multiple offense and defense categories(based on distributions)</a:t>
            </a:r>
          </a:p>
          <a:p>
            <a:endParaRPr lang="en-US" altLang="zh-CN" sz="1100" dirty="0"/>
          </a:p>
        </p:txBody>
      </p:sp>
      <p:sp>
        <p:nvSpPr>
          <p:cNvPr id="5" name="矩形 4"/>
          <p:cNvSpPr/>
          <p:nvPr/>
        </p:nvSpPr>
        <p:spPr>
          <a:xfrm>
            <a:off x="169280" y="1217847"/>
            <a:ext cx="1914559" cy="256363"/>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t>A. Rush/pass Data</a:t>
            </a:r>
            <a:endParaRPr lang="zh-CN" altLang="en-US" sz="1100" dirty="0"/>
          </a:p>
        </p:txBody>
      </p:sp>
      <p:sp>
        <p:nvSpPr>
          <p:cNvPr id="57" name="矩形 56"/>
          <p:cNvSpPr/>
          <p:nvPr/>
        </p:nvSpPr>
        <p:spPr>
          <a:xfrm>
            <a:off x="2183449" y="1619187"/>
            <a:ext cx="1978067" cy="31261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lang="en-US" altLang="zh-CN" sz="1100" dirty="0"/>
              <a:t>Data</a:t>
            </a:r>
            <a:r>
              <a:rPr lang="zh-CN" altLang="en-US" sz="1100" dirty="0"/>
              <a:t> </a:t>
            </a:r>
            <a:r>
              <a:rPr lang="en-US" altLang="zh-CN" sz="1100" dirty="0"/>
              <a:t>Source</a:t>
            </a:r>
          </a:p>
          <a:p>
            <a:pPr marL="228600" indent="-228600">
              <a:buFont typeface="+mj-lt"/>
              <a:buAutoNum type="alphaUcPeriod"/>
            </a:pPr>
            <a:r>
              <a:rPr lang="en-US" altLang="zh-CN" sz="1100" dirty="0"/>
              <a:t>Kaggle</a:t>
            </a:r>
            <a:r>
              <a:rPr lang="zh-CN" altLang="en-US" sz="1100" dirty="0"/>
              <a:t> </a:t>
            </a:r>
            <a:r>
              <a:rPr lang="en-US" altLang="zh-CN" sz="1100" dirty="0"/>
              <a:t>NFL</a:t>
            </a:r>
            <a:r>
              <a:rPr lang="zh-CN" altLang="en-US" sz="1100" dirty="0"/>
              <a:t> </a:t>
            </a:r>
            <a:r>
              <a:rPr lang="en-US" altLang="zh-CN" sz="1100" dirty="0"/>
              <a:t>Big</a:t>
            </a:r>
            <a:r>
              <a:rPr lang="zh-CN" altLang="en-US" sz="1100" dirty="0"/>
              <a:t> </a:t>
            </a:r>
            <a:r>
              <a:rPr lang="en-US" altLang="zh-CN" sz="1100" dirty="0"/>
              <a:t>Data</a:t>
            </a:r>
            <a:r>
              <a:rPr lang="zh-CN" altLang="en-US" sz="1100" dirty="0"/>
              <a:t> </a:t>
            </a:r>
            <a:r>
              <a:rPr lang="en-US" altLang="zh-CN" sz="1100" dirty="0"/>
              <a:t>Bowl</a:t>
            </a:r>
          </a:p>
          <a:p>
            <a:pPr marL="228600" indent="-228600">
              <a:buFont typeface="+mj-lt"/>
              <a:buAutoNum type="alphaUcPeriod"/>
            </a:pPr>
            <a:r>
              <a:rPr lang="en-US" altLang="zh-CN" sz="1100" dirty="0"/>
              <a:t>Web scraping</a:t>
            </a:r>
          </a:p>
          <a:p>
            <a:r>
              <a:rPr lang="en-US" altLang="zh-CN" sz="1100" dirty="0"/>
              <a:t>       Pro-football-reference.com</a:t>
            </a:r>
          </a:p>
          <a:p>
            <a:pPr marL="285750" indent="-285750">
              <a:buFont typeface="Arial" panose="020B0604020202020204" pitchFamily="34" charset="0"/>
              <a:buChar char="•"/>
            </a:pPr>
            <a:r>
              <a:rPr lang="en-US" altLang="zh-CN" sz="1100" dirty="0"/>
              <a:t>Data Cleaning</a:t>
            </a:r>
          </a:p>
          <a:p>
            <a:pPr marL="228600" indent="-228600">
              <a:buAutoNum type="alphaUcPeriod"/>
            </a:pPr>
            <a:r>
              <a:rPr lang="en-US" altLang="zh-CN" sz="1100" dirty="0"/>
              <a:t>Standardized team names</a:t>
            </a:r>
          </a:p>
          <a:p>
            <a:pPr marL="228600" indent="-228600">
              <a:lnSpc>
                <a:spcPct val="114000"/>
              </a:lnSpc>
              <a:buAutoNum type="alphaUcPeriod"/>
            </a:pPr>
            <a:r>
              <a:rPr lang="en-US" altLang="zh-CN" sz="1100" dirty="0"/>
              <a:t>Fixed typos, extract relevant info from categorical variables and standardize categories</a:t>
            </a:r>
          </a:p>
          <a:p>
            <a:pPr marL="228600" indent="-228600">
              <a:lnSpc>
                <a:spcPct val="114000"/>
              </a:lnSpc>
              <a:buAutoNum type="alphaUcPeriod"/>
            </a:pPr>
            <a:r>
              <a:rPr lang="en-US" altLang="zh-CN" sz="1100" dirty="0"/>
              <a:t>Constructed new features based on raw data (e.g. player BMI, age)</a:t>
            </a:r>
          </a:p>
          <a:p>
            <a:pPr marL="228600" indent="-228600">
              <a:lnSpc>
                <a:spcPct val="114000"/>
              </a:lnSpc>
              <a:buFontTx/>
              <a:buAutoNum type="alphaUcPeriod"/>
            </a:pPr>
            <a:r>
              <a:rPr lang="en-US" altLang="zh-CN" sz="1100" dirty="0"/>
              <a:t>Compute Team Ranks on multiple offense and defense categories(based on distributions)</a:t>
            </a:r>
          </a:p>
          <a:p>
            <a:pPr marL="228600" indent="-228600">
              <a:lnSpc>
                <a:spcPct val="114000"/>
              </a:lnSpc>
              <a:buAutoNum type="alphaUcPeriod"/>
            </a:pPr>
            <a:endParaRPr lang="en-US" altLang="zh-CN" sz="1100" dirty="0"/>
          </a:p>
          <a:p>
            <a:pPr marL="228600" indent="-228600">
              <a:buAutoNum type="alphaUcPeriod"/>
            </a:pPr>
            <a:endParaRPr lang="en-US" altLang="zh-CN" sz="1100" dirty="0"/>
          </a:p>
          <a:p>
            <a:endParaRPr lang="en-US" altLang="zh-CN" sz="1100" dirty="0"/>
          </a:p>
        </p:txBody>
      </p:sp>
      <p:sp>
        <p:nvSpPr>
          <p:cNvPr id="58" name="矩形 57"/>
          <p:cNvSpPr/>
          <p:nvPr/>
        </p:nvSpPr>
        <p:spPr>
          <a:xfrm>
            <a:off x="2183449" y="1217847"/>
            <a:ext cx="1978070" cy="256363"/>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t>B. Rush Play Yards Data</a:t>
            </a:r>
            <a:endParaRPr lang="zh-CN" altLang="en-US" sz="1100" dirty="0"/>
          </a:p>
        </p:txBody>
      </p:sp>
      <p:sp>
        <p:nvSpPr>
          <p:cNvPr id="53" name="Google Shape;108;p15">
            <a:extLst>
              <a:ext uri="{FF2B5EF4-FFF2-40B4-BE49-F238E27FC236}">
                <a16:creationId xmlns:a16="http://schemas.microsoft.com/office/drawing/2014/main" id="{75469016-A681-1B46-9B06-408308CE3908}"/>
              </a:ext>
            </a:extLst>
          </p:cNvPr>
          <p:cNvSpPr txBox="1"/>
          <p:nvPr/>
        </p:nvSpPr>
        <p:spPr>
          <a:xfrm>
            <a:off x="167649" y="167809"/>
            <a:ext cx="8168736" cy="264600"/>
          </a:xfrm>
          <a:prstGeom prst="rect">
            <a:avLst/>
          </a:prstGeom>
          <a:noFill/>
          <a:ln>
            <a:noFill/>
          </a:ln>
        </p:spPr>
        <p:txBody>
          <a:bodyPr spcFirstLastPara="1" wrap="square" lIns="0" tIns="45700" rIns="91400" bIns="45700" anchor="t" anchorCtr="0">
            <a:noAutofit/>
          </a:bodyPr>
          <a:lstStyle/>
          <a:p>
            <a:pPr lvl="0">
              <a:buClr>
                <a:schemeClr val="dk1"/>
              </a:buClr>
              <a:buSzPts val="1100"/>
            </a:pPr>
            <a:r>
              <a:rPr lang="en-US" sz="1200" b="1" dirty="0">
                <a:latin typeface="Calibri" charset="0"/>
                <a:ea typeface="Calibri" charset="0"/>
                <a:cs typeface="Calibri" charset="0"/>
                <a:sym typeface="Open Sans"/>
              </a:rPr>
              <a:t>D</a:t>
            </a:r>
            <a:r>
              <a:rPr lang="en-US" altLang="zh-CN" sz="1200" b="1" dirty="0">
                <a:latin typeface="Calibri" charset="0"/>
                <a:ea typeface="Calibri" charset="0"/>
                <a:cs typeface="Calibri" charset="0"/>
                <a:sym typeface="Open Sans"/>
              </a:rPr>
              <a:t>ata</a:t>
            </a:r>
            <a:r>
              <a:rPr lang="en-US" sz="1200" b="1" dirty="0">
                <a:latin typeface="Calibri" charset="0"/>
                <a:ea typeface="Calibri" charset="0"/>
                <a:cs typeface="Calibri" charset="0"/>
                <a:sym typeface="Open Sans"/>
              </a:rPr>
              <a:t> Analytics – Predict National Football League offensive play types and yards</a:t>
            </a:r>
          </a:p>
        </p:txBody>
      </p:sp>
      <p:pic>
        <p:nvPicPr>
          <p:cNvPr id="60" name="图片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248" y="4755964"/>
            <a:ext cx="287965" cy="387995"/>
          </a:xfrm>
          <a:prstGeom prst="rect">
            <a:avLst/>
          </a:prstGeom>
        </p:spPr>
      </p:pic>
      <p:sp>
        <p:nvSpPr>
          <p:cNvPr id="61" name="矩形 60"/>
          <p:cNvSpPr/>
          <p:nvPr/>
        </p:nvSpPr>
        <p:spPr>
          <a:xfrm>
            <a:off x="5041433" y="3104803"/>
            <a:ext cx="1978070" cy="1615827"/>
          </a:xfrm>
          <a:prstGeom prst="rect">
            <a:avLst/>
          </a:prstGeom>
        </p:spPr>
        <p:txBody>
          <a:bodyPr wrap="square">
            <a:spAutoFit/>
          </a:bodyPr>
          <a:lstStyle/>
          <a:p>
            <a:pPr marL="228600" indent="-228600" algn="just">
              <a:buAutoNum type="alphaUcPeriod"/>
            </a:pPr>
            <a:r>
              <a:rPr lang="en-US" altLang="zh-CN" sz="1100" b="1" dirty="0">
                <a:solidFill>
                  <a:schemeClr val="tx1"/>
                </a:solidFill>
              </a:rPr>
              <a:t>Rush/pass models:</a:t>
            </a:r>
          </a:p>
          <a:p>
            <a:pPr algn="just"/>
            <a:endParaRPr lang="en-US" altLang="zh-CN" sz="1100" b="1" dirty="0">
              <a:solidFill>
                <a:schemeClr val="tx1"/>
              </a:solidFill>
            </a:endParaRPr>
          </a:p>
          <a:p>
            <a:pPr marL="171450" indent="-171450" algn="just">
              <a:buFontTx/>
              <a:buChar char="-"/>
            </a:pPr>
            <a:r>
              <a:rPr lang="en-US" altLang="zh-CN" sz="1100" dirty="0">
                <a:solidFill>
                  <a:schemeClr val="tx1"/>
                </a:solidFill>
              </a:rPr>
              <a:t>Logistic regression</a:t>
            </a:r>
          </a:p>
          <a:p>
            <a:pPr marL="171450" indent="-171450" algn="just">
              <a:buFontTx/>
              <a:buChar char="-"/>
            </a:pPr>
            <a:r>
              <a:rPr lang="en-US" altLang="zh-CN" sz="1100" dirty="0">
                <a:solidFill>
                  <a:schemeClr val="tx1"/>
                </a:solidFill>
              </a:rPr>
              <a:t>Linear discriminant analysis </a:t>
            </a:r>
          </a:p>
          <a:p>
            <a:pPr marL="171450" indent="-171450" algn="just">
              <a:buFontTx/>
              <a:buChar char="-"/>
            </a:pPr>
            <a:r>
              <a:rPr lang="en-US" altLang="zh-CN" sz="1100" dirty="0">
                <a:solidFill>
                  <a:schemeClr val="tx1"/>
                </a:solidFill>
              </a:rPr>
              <a:t>Random forests</a:t>
            </a:r>
          </a:p>
          <a:p>
            <a:pPr marL="171450" indent="-171450" algn="just">
              <a:buFontTx/>
              <a:buChar char="-"/>
            </a:pPr>
            <a:r>
              <a:rPr lang="en-US" altLang="zh-CN" sz="1100" dirty="0">
                <a:solidFill>
                  <a:schemeClr val="tx1"/>
                </a:solidFill>
              </a:rPr>
              <a:t>Gradient boosting machine</a:t>
            </a:r>
          </a:p>
          <a:p>
            <a:pPr marL="171450" indent="-171450" algn="just">
              <a:buFontTx/>
              <a:buChar char="-"/>
            </a:pPr>
            <a:r>
              <a:rPr lang="en-US" altLang="zh-CN" sz="1100" dirty="0">
                <a:solidFill>
                  <a:schemeClr val="tx1"/>
                </a:solidFill>
              </a:rPr>
              <a:t>XGBoosting</a:t>
            </a:r>
          </a:p>
          <a:p>
            <a:pPr marL="171450" indent="-171450" algn="just">
              <a:buFontTx/>
              <a:buChar char="-"/>
            </a:pPr>
            <a:r>
              <a:rPr lang="en-US" altLang="zh-CN" sz="1100" dirty="0">
                <a:solidFill>
                  <a:schemeClr val="tx1"/>
                </a:solidFill>
              </a:rPr>
              <a:t>K-nearest neighbors</a:t>
            </a:r>
          </a:p>
          <a:p>
            <a:pPr marL="171450" indent="-171450" algn="just">
              <a:buFontTx/>
              <a:buChar char="-"/>
            </a:pPr>
            <a:r>
              <a:rPr lang="en-US" altLang="zh-CN" sz="1100" dirty="0">
                <a:solidFill>
                  <a:schemeClr val="tx1"/>
                </a:solidFill>
              </a:rPr>
              <a:t>Neural networks</a:t>
            </a:r>
          </a:p>
        </p:txBody>
      </p:sp>
      <p:sp>
        <p:nvSpPr>
          <p:cNvPr id="62" name="矩形 61"/>
          <p:cNvSpPr/>
          <p:nvPr/>
        </p:nvSpPr>
        <p:spPr>
          <a:xfrm>
            <a:off x="7019503" y="3104803"/>
            <a:ext cx="1978070" cy="1954381"/>
          </a:xfrm>
          <a:prstGeom prst="rect">
            <a:avLst/>
          </a:prstGeom>
        </p:spPr>
        <p:txBody>
          <a:bodyPr wrap="square">
            <a:spAutoFit/>
          </a:bodyPr>
          <a:lstStyle/>
          <a:p>
            <a:pPr algn="just"/>
            <a:r>
              <a:rPr lang="en-US" altLang="zh-CN" sz="1100" b="1" dirty="0">
                <a:solidFill>
                  <a:schemeClr val="tx1"/>
                </a:solidFill>
              </a:rPr>
              <a:t>B. Rush yards</a:t>
            </a:r>
            <a:r>
              <a:rPr lang="en-US" altLang="zh-CN" sz="1100" b="1" dirty="0"/>
              <a:t> models</a:t>
            </a:r>
            <a:r>
              <a:rPr lang="en-US" altLang="zh-CN" sz="1100" b="1" dirty="0">
                <a:solidFill>
                  <a:schemeClr val="tx1"/>
                </a:solidFill>
              </a:rPr>
              <a:t>:</a:t>
            </a:r>
          </a:p>
          <a:p>
            <a:pPr algn="just"/>
            <a:endParaRPr lang="en-US" altLang="zh-CN" sz="1100" dirty="0">
              <a:solidFill>
                <a:schemeClr val="tx1"/>
              </a:solidFill>
            </a:endParaRPr>
          </a:p>
          <a:p>
            <a:pPr marL="171450" indent="-171450" algn="just">
              <a:buFontTx/>
              <a:buChar char="-"/>
            </a:pPr>
            <a:r>
              <a:rPr lang="en-US" altLang="zh-CN" sz="1100" dirty="0">
                <a:solidFill>
                  <a:schemeClr val="tx1"/>
                </a:solidFill>
              </a:rPr>
              <a:t>Linear</a:t>
            </a:r>
            <a:r>
              <a:rPr lang="zh-CN" altLang="en-US" sz="1100" dirty="0">
                <a:solidFill>
                  <a:schemeClr val="tx1"/>
                </a:solidFill>
              </a:rPr>
              <a:t> </a:t>
            </a:r>
            <a:r>
              <a:rPr lang="en-US" altLang="zh-CN" sz="1100" dirty="0">
                <a:solidFill>
                  <a:schemeClr val="tx1"/>
                </a:solidFill>
              </a:rPr>
              <a:t>Regression</a:t>
            </a:r>
          </a:p>
          <a:p>
            <a:pPr marL="171450" indent="-171450" algn="just">
              <a:buFontTx/>
              <a:buChar char="-"/>
            </a:pPr>
            <a:r>
              <a:rPr lang="en-US" altLang="zh-CN" sz="1100" dirty="0"/>
              <a:t>Regression</a:t>
            </a:r>
            <a:r>
              <a:rPr lang="zh-CN" altLang="en-US" sz="1100" dirty="0"/>
              <a:t> </a:t>
            </a:r>
            <a:r>
              <a:rPr lang="en-US" altLang="zh-CN" sz="1100" dirty="0"/>
              <a:t>Tree</a:t>
            </a:r>
          </a:p>
          <a:p>
            <a:pPr marL="171450" indent="-171450" algn="just">
              <a:buFontTx/>
              <a:buChar char="-"/>
            </a:pPr>
            <a:r>
              <a:rPr lang="en-US" altLang="zh-CN" sz="1100" dirty="0">
                <a:solidFill>
                  <a:schemeClr val="tx1"/>
                </a:solidFill>
              </a:rPr>
              <a:t>Random</a:t>
            </a:r>
            <a:r>
              <a:rPr lang="zh-CN" altLang="en-US" sz="1100" dirty="0">
                <a:solidFill>
                  <a:schemeClr val="tx1"/>
                </a:solidFill>
              </a:rPr>
              <a:t> </a:t>
            </a:r>
            <a:r>
              <a:rPr lang="en-US" altLang="zh-CN" sz="1100" dirty="0">
                <a:solidFill>
                  <a:schemeClr val="tx1"/>
                </a:solidFill>
              </a:rPr>
              <a:t>Forest</a:t>
            </a:r>
          </a:p>
          <a:p>
            <a:pPr marL="171450" indent="-171450" algn="just">
              <a:buFontTx/>
              <a:buChar char="-"/>
            </a:pPr>
            <a:r>
              <a:rPr lang="en-US" altLang="zh-CN" sz="1100" dirty="0"/>
              <a:t>Bootstrapping</a:t>
            </a:r>
          </a:p>
          <a:p>
            <a:pPr marL="171450" indent="-171450" algn="just">
              <a:buFontTx/>
              <a:buChar char="-"/>
            </a:pPr>
            <a:r>
              <a:rPr lang="en-US" altLang="zh-CN" sz="1100" dirty="0">
                <a:solidFill>
                  <a:schemeClr val="tx1"/>
                </a:solidFill>
              </a:rPr>
              <a:t>XGBoosting</a:t>
            </a:r>
          </a:p>
          <a:p>
            <a:pPr marL="171450" indent="-171450" algn="just">
              <a:buFontTx/>
              <a:buChar char="-"/>
            </a:pPr>
            <a:r>
              <a:rPr lang="en-US" altLang="zh-CN" sz="1100" dirty="0">
                <a:solidFill>
                  <a:schemeClr val="tx1"/>
                </a:solidFill>
              </a:rPr>
              <a:t>LightGBM</a:t>
            </a:r>
          </a:p>
          <a:p>
            <a:pPr marL="171450" indent="-171450" algn="just">
              <a:buFontTx/>
              <a:buChar char="-"/>
            </a:pPr>
            <a:r>
              <a:rPr lang="en-US" altLang="zh-CN" sz="1100" dirty="0">
                <a:solidFill>
                  <a:schemeClr val="tx1"/>
                </a:solidFill>
              </a:rPr>
              <a:t>Neural networks</a:t>
            </a:r>
          </a:p>
          <a:p>
            <a:pPr algn="just"/>
            <a:br>
              <a:rPr lang="en-US" altLang="zh-CN" sz="1100" dirty="0">
                <a:solidFill>
                  <a:schemeClr val="tx1"/>
                </a:solidFill>
              </a:rPr>
            </a:br>
            <a:endParaRPr lang="zh-CN" altLang="en-US" sz="1100" dirty="0">
              <a:solidFill>
                <a:schemeClr val="tx1"/>
              </a:solidFill>
            </a:endParaRPr>
          </a:p>
        </p:txBody>
      </p:sp>
    </p:spTree>
    <p:extLst>
      <p:ext uri="{BB962C8B-B14F-4D97-AF65-F5344CB8AC3E}">
        <p14:creationId xmlns:p14="http://schemas.microsoft.com/office/powerpoint/2010/main" val="149253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5"/>
          <p:cNvSpPr txBox="1"/>
          <p:nvPr/>
        </p:nvSpPr>
        <p:spPr>
          <a:xfrm>
            <a:off x="178511" y="362488"/>
            <a:ext cx="8781600" cy="249900"/>
          </a:xfrm>
          <a:prstGeom prst="rect">
            <a:avLst/>
          </a:prstGeom>
          <a:noFill/>
          <a:ln>
            <a:noFill/>
          </a:ln>
        </p:spPr>
        <p:txBody>
          <a:bodyPr spcFirstLastPara="1" wrap="square" lIns="0" tIns="45700" rIns="91400" bIns="45700" anchor="t" anchorCtr="0">
            <a:noAutofit/>
          </a:bodyPr>
          <a:lstStyle/>
          <a:p>
            <a:pPr lvl="0">
              <a:buClr>
                <a:schemeClr val="dk1"/>
              </a:buClr>
            </a:pPr>
            <a:r>
              <a:rPr lang="en-US" altLang="zh-CN" sz="1200" dirty="0">
                <a:solidFill>
                  <a:srgbClr val="0C0C0C"/>
                </a:solidFill>
                <a:latin typeface="Calibri" charset="0"/>
                <a:ea typeface="Calibri" charset="0"/>
                <a:cs typeface="Calibri" charset="0"/>
                <a:sym typeface="Open Sans"/>
              </a:rPr>
              <a:t>3.1 </a:t>
            </a:r>
            <a:r>
              <a:rPr lang="en-US" sz="1200" dirty="0">
                <a:solidFill>
                  <a:srgbClr val="0C0C0C"/>
                </a:solidFill>
                <a:latin typeface="Calibri" charset="0"/>
                <a:ea typeface="Calibri" charset="0"/>
                <a:cs typeface="Calibri" charset="0"/>
                <a:sym typeface="Open Sans"/>
              </a:rPr>
              <a:t>D</a:t>
            </a:r>
            <a:r>
              <a:rPr lang="en-US" altLang="zh-CN" sz="1200" dirty="0">
                <a:solidFill>
                  <a:srgbClr val="0C0C0C"/>
                </a:solidFill>
                <a:latin typeface="Calibri" charset="0"/>
                <a:ea typeface="Calibri" charset="0"/>
                <a:cs typeface="Calibri" charset="0"/>
                <a:sym typeface="Open Sans"/>
              </a:rPr>
              <a:t>ata Structures</a:t>
            </a:r>
            <a:endParaRPr lang="en-US" sz="1200" dirty="0">
              <a:solidFill>
                <a:srgbClr val="0C0C0C"/>
              </a:solidFill>
              <a:latin typeface="Calibri" charset="0"/>
              <a:ea typeface="Calibri" charset="0"/>
              <a:cs typeface="Calibri" charset="0"/>
              <a:sym typeface="Open Sans"/>
            </a:endParaRPr>
          </a:p>
        </p:txBody>
      </p:sp>
      <p:cxnSp>
        <p:nvCxnSpPr>
          <p:cNvPr id="111" name="Google Shape;111;p15"/>
          <p:cNvCxnSpPr/>
          <p:nvPr/>
        </p:nvCxnSpPr>
        <p:spPr>
          <a:xfrm>
            <a:off x="167649" y="637500"/>
            <a:ext cx="8790000" cy="0"/>
          </a:xfrm>
          <a:prstGeom prst="straightConnector1">
            <a:avLst/>
          </a:prstGeom>
          <a:noFill/>
          <a:ln w="9525" cap="flat" cmpd="sng">
            <a:solidFill>
              <a:schemeClr val="dk1"/>
            </a:solidFill>
            <a:prstDash val="solid"/>
            <a:miter lim="800000"/>
            <a:headEnd type="none" w="sm" len="sm"/>
            <a:tailEnd type="none" w="sm" len="sm"/>
          </a:ln>
        </p:spPr>
      </p:cxnSp>
      <p:grpSp>
        <p:nvGrpSpPr>
          <p:cNvPr id="2" name="Grouper 1"/>
          <p:cNvGrpSpPr/>
          <p:nvPr/>
        </p:nvGrpSpPr>
        <p:grpSpPr>
          <a:xfrm>
            <a:off x="167649" y="785474"/>
            <a:ext cx="3874352" cy="284400"/>
            <a:chOff x="152016" y="1157020"/>
            <a:chExt cx="3874352" cy="284400"/>
          </a:xfrm>
        </p:grpSpPr>
        <p:grpSp>
          <p:nvGrpSpPr>
            <p:cNvPr id="36" name="Grouper 19">
              <a:extLst>
                <a:ext uri="{FF2B5EF4-FFF2-40B4-BE49-F238E27FC236}">
                  <a16:creationId xmlns:a16="http://schemas.microsoft.com/office/drawing/2014/main" id="{C2193C4E-0270-C34B-A3A9-2C194C792E12}"/>
                </a:ext>
              </a:extLst>
            </p:cNvPr>
            <p:cNvGrpSpPr/>
            <p:nvPr/>
          </p:nvGrpSpPr>
          <p:grpSpPr>
            <a:xfrm>
              <a:off x="152016" y="1157020"/>
              <a:ext cx="3874352" cy="284400"/>
              <a:chOff x="186177" y="1118574"/>
              <a:chExt cx="5165802" cy="379200"/>
            </a:xfrm>
          </p:grpSpPr>
          <p:sp>
            <p:nvSpPr>
              <p:cNvPr id="37" name="Rectangle 6">
                <a:extLst>
                  <a:ext uri="{FF2B5EF4-FFF2-40B4-BE49-F238E27FC236}">
                    <a16:creationId xmlns:a16="http://schemas.microsoft.com/office/drawing/2014/main" id="{E33087D6-E387-C846-8FAE-1676E6229588}"/>
                  </a:ext>
                </a:extLst>
              </p:cNvPr>
              <p:cNvSpPr>
                <a:spLocks noChangeArrowheads="1"/>
              </p:cNvSpPr>
              <p:nvPr/>
            </p:nvSpPr>
            <p:spPr bwMode="auto">
              <a:xfrm>
                <a:off x="395841" y="1162734"/>
                <a:ext cx="4956138" cy="276597"/>
              </a:xfrm>
              <a:prstGeom prst="rect">
                <a:avLst/>
              </a:prstGeom>
              <a:solidFill>
                <a:srgbClr val="36245A"/>
              </a:solidFill>
              <a:ln w="28575">
                <a:noFill/>
              </a:ln>
            </p:spPr>
            <p:txBody>
              <a:bodyPr wrap="square" lIns="0" tIns="0" rIns="0" bIns="0" anchor="ctr" anchorCtr="0">
                <a:noAutofit/>
              </a:bodyPr>
              <a:lstStyle>
                <a:lvl1pPr defTabSz="715963">
                  <a:defRPr>
                    <a:solidFill>
                      <a:schemeClr val="tx1"/>
                    </a:solidFill>
                    <a:latin typeface="Calibri" pitchFamily="34" charset="0"/>
                    <a:cs typeface="Arial" charset="0"/>
                  </a:defRPr>
                </a:lvl1pPr>
                <a:lvl2pPr defTabSz="715963">
                  <a:defRPr>
                    <a:solidFill>
                      <a:schemeClr val="tx1"/>
                    </a:solidFill>
                    <a:latin typeface="Calibri" pitchFamily="34" charset="0"/>
                    <a:cs typeface="Arial" charset="0"/>
                  </a:defRPr>
                </a:lvl2pPr>
                <a:lvl3pPr defTabSz="715963">
                  <a:defRPr>
                    <a:solidFill>
                      <a:schemeClr val="tx1"/>
                    </a:solidFill>
                    <a:latin typeface="Calibri" pitchFamily="34" charset="0"/>
                    <a:cs typeface="Arial" charset="0"/>
                  </a:defRPr>
                </a:lvl3pPr>
                <a:lvl4pPr defTabSz="715963">
                  <a:defRPr>
                    <a:solidFill>
                      <a:schemeClr val="tx1"/>
                    </a:solidFill>
                    <a:latin typeface="Calibri" pitchFamily="34" charset="0"/>
                    <a:cs typeface="Arial" charset="0"/>
                  </a:defRPr>
                </a:lvl4pPr>
                <a:lvl5pPr defTabSz="715963">
                  <a:defRPr>
                    <a:solidFill>
                      <a:schemeClr val="tx1"/>
                    </a:solidFill>
                    <a:latin typeface="Calibri" pitchFamily="34" charset="0"/>
                    <a:cs typeface="Arial" charset="0"/>
                  </a:defRPr>
                </a:lvl5pPr>
                <a:lvl6pPr marL="2263775" indent="22225" defTabSz="715963" eaLnBrk="0" fontAlgn="base" hangingPunct="0">
                  <a:spcBef>
                    <a:spcPct val="0"/>
                  </a:spcBef>
                  <a:spcAft>
                    <a:spcPct val="0"/>
                  </a:spcAft>
                  <a:defRPr>
                    <a:solidFill>
                      <a:schemeClr val="tx1"/>
                    </a:solidFill>
                    <a:latin typeface="Calibri" pitchFamily="34" charset="0"/>
                    <a:cs typeface="Arial" charset="0"/>
                  </a:defRPr>
                </a:lvl6pPr>
                <a:lvl7pPr marL="2720975" indent="22225" defTabSz="715963" eaLnBrk="0" fontAlgn="base" hangingPunct="0">
                  <a:spcBef>
                    <a:spcPct val="0"/>
                  </a:spcBef>
                  <a:spcAft>
                    <a:spcPct val="0"/>
                  </a:spcAft>
                  <a:defRPr>
                    <a:solidFill>
                      <a:schemeClr val="tx1"/>
                    </a:solidFill>
                    <a:latin typeface="Calibri" pitchFamily="34" charset="0"/>
                    <a:cs typeface="Arial" charset="0"/>
                  </a:defRPr>
                </a:lvl7pPr>
                <a:lvl8pPr marL="3178175" indent="22225" defTabSz="715963" eaLnBrk="0" fontAlgn="base" hangingPunct="0">
                  <a:spcBef>
                    <a:spcPct val="0"/>
                  </a:spcBef>
                  <a:spcAft>
                    <a:spcPct val="0"/>
                  </a:spcAft>
                  <a:defRPr>
                    <a:solidFill>
                      <a:schemeClr val="tx1"/>
                    </a:solidFill>
                    <a:latin typeface="Calibri" pitchFamily="34" charset="0"/>
                    <a:cs typeface="Arial" charset="0"/>
                  </a:defRPr>
                </a:lvl8pPr>
                <a:lvl9pPr marL="3635375" indent="22225" defTabSz="715963" eaLnBrk="0" fontAlgn="base" hangingPunct="0">
                  <a:spcBef>
                    <a:spcPct val="0"/>
                  </a:spcBef>
                  <a:spcAft>
                    <a:spcPct val="0"/>
                  </a:spcAft>
                  <a:defRPr>
                    <a:solidFill>
                      <a:schemeClr val="tx1"/>
                    </a:solidFill>
                    <a:latin typeface="Calibri" pitchFamily="34" charset="0"/>
                    <a:cs typeface="Arial" charset="0"/>
                  </a:defRPr>
                </a:lvl9pPr>
              </a:lstStyle>
              <a:p>
                <a:pPr marL="251687" lvl="1" eaLnBrk="0" fontAlgn="base" hangingPunct="0">
                  <a:spcBef>
                    <a:spcPct val="0"/>
                  </a:spcBef>
                  <a:spcAft>
                    <a:spcPct val="0"/>
                  </a:spcAft>
                  <a:buSzPct val="120000"/>
                </a:pPr>
                <a:r>
                  <a:rPr lang="en-US" altLang="ko-KR" sz="1000" b="1" dirty="0">
                    <a:solidFill>
                      <a:srgbClr val="FFFFFF"/>
                    </a:solidFill>
                    <a:ea typeface="Gulim" pitchFamily="34" charset="-127"/>
                  </a:rPr>
                  <a:t>Data S</a:t>
                </a:r>
                <a:r>
                  <a:rPr lang="en-US" altLang="zh-CN" sz="1000" b="1" dirty="0">
                    <a:solidFill>
                      <a:srgbClr val="FFFFFF"/>
                    </a:solidFill>
                    <a:ea typeface="Gulim" pitchFamily="34" charset="-127"/>
                  </a:rPr>
                  <a:t>tructure – Rush/ Pass Prediction</a:t>
                </a:r>
                <a:endParaRPr lang="en-US" altLang="ko-KR" sz="1000" b="1" dirty="0">
                  <a:solidFill>
                    <a:srgbClr val="FFFFFF"/>
                  </a:solidFill>
                  <a:ea typeface="Gulim" pitchFamily="34" charset="-127"/>
                </a:endParaRPr>
              </a:p>
            </p:txBody>
          </p:sp>
          <p:sp>
            <p:nvSpPr>
              <p:cNvPr id="38" name="Ellipse 14">
                <a:extLst>
                  <a:ext uri="{FF2B5EF4-FFF2-40B4-BE49-F238E27FC236}">
                    <a16:creationId xmlns:a16="http://schemas.microsoft.com/office/drawing/2014/main" id="{1B195019-D347-8844-AD33-FF0AC4138036}"/>
                  </a:ext>
                </a:extLst>
              </p:cNvPr>
              <p:cNvSpPr>
                <a:spLocks noChangeAspect="1"/>
              </p:cNvSpPr>
              <p:nvPr/>
            </p:nvSpPr>
            <p:spPr>
              <a:xfrm>
                <a:off x="186177" y="1118574"/>
                <a:ext cx="380021" cy="379200"/>
              </a:xfrm>
              <a:prstGeom prst="ellipse">
                <a:avLst/>
              </a:prstGeom>
              <a:solidFill>
                <a:srgbClr val="FFFFFF"/>
              </a:solidFill>
              <a:ln w="28575" cap="flat" cmpd="sng" algn="ctr">
                <a:solidFill>
                  <a:srgbClr val="36245A"/>
                </a:solidFill>
                <a:prstDash val="solid"/>
              </a:ln>
              <a:effectLst/>
            </p:spPr>
            <p:txBody>
              <a:bodyPr rtlCol="0" anchor="ctr">
                <a:noAutofit/>
              </a:bodyPr>
              <a:lstStyle/>
              <a:p>
                <a:pPr algn="ctr" defTabSz="685800">
                  <a:buSzPct val="85000"/>
                  <a:defRPr/>
                </a:pPr>
                <a:endParaRPr lang="fr-FR" sz="1000" kern="0" dirty="0">
                  <a:solidFill>
                    <a:srgbClr val="FFFFFF"/>
                  </a:solidFill>
                  <a:latin typeface="Calibri"/>
                  <a:ea typeface=""/>
                  <a:cs typeface=""/>
                </a:endParaRPr>
              </a:p>
            </p:txBody>
          </p:sp>
        </p:grpSp>
        <p:pic>
          <p:nvPicPr>
            <p:cNvPr id="59" name="Picture 4" desc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04" y="1191067"/>
              <a:ext cx="236664" cy="236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er 44"/>
          <p:cNvGrpSpPr/>
          <p:nvPr/>
        </p:nvGrpSpPr>
        <p:grpSpPr>
          <a:xfrm>
            <a:off x="4957333" y="785474"/>
            <a:ext cx="3874352" cy="284400"/>
            <a:chOff x="152016" y="1157020"/>
            <a:chExt cx="3874352" cy="284400"/>
          </a:xfrm>
        </p:grpSpPr>
        <p:grpSp>
          <p:nvGrpSpPr>
            <p:cNvPr id="46" name="Grouper 19">
              <a:extLst>
                <a:ext uri="{FF2B5EF4-FFF2-40B4-BE49-F238E27FC236}">
                  <a16:creationId xmlns:a16="http://schemas.microsoft.com/office/drawing/2014/main" id="{C2193C4E-0270-C34B-A3A9-2C194C792E12}"/>
                </a:ext>
              </a:extLst>
            </p:cNvPr>
            <p:cNvGrpSpPr/>
            <p:nvPr/>
          </p:nvGrpSpPr>
          <p:grpSpPr>
            <a:xfrm>
              <a:off x="152016" y="1157020"/>
              <a:ext cx="3874352" cy="284400"/>
              <a:chOff x="186177" y="1118574"/>
              <a:chExt cx="5165802" cy="379200"/>
            </a:xfrm>
          </p:grpSpPr>
          <p:sp>
            <p:nvSpPr>
              <p:cNvPr id="48" name="Rectangle 6">
                <a:extLst>
                  <a:ext uri="{FF2B5EF4-FFF2-40B4-BE49-F238E27FC236}">
                    <a16:creationId xmlns:a16="http://schemas.microsoft.com/office/drawing/2014/main" id="{E33087D6-E387-C846-8FAE-1676E6229588}"/>
                  </a:ext>
                </a:extLst>
              </p:cNvPr>
              <p:cNvSpPr>
                <a:spLocks noChangeArrowheads="1"/>
              </p:cNvSpPr>
              <p:nvPr/>
            </p:nvSpPr>
            <p:spPr bwMode="auto">
              <a:xfrm>
                <a:off x="395841" y="1187873"/>
                <a:ext cx="4956138" cy="276597"/>
              </a:xfrm>
              <a:prstGeom prst="rect">
                <a:avLst/>
              </a:prstGeom>
              <a:solidFill>
                <a:srgbClr val="36245A"/>
              </a:solidFill>
              <a:ln w="28575">
                <a:noFill/>
              </a:ln>
            </p:spPr>
            <p:txBody>
              <a:bodyPr wrap="square" lIns="0" tIns="0" rIns="0" bIns="0" anchor="ctr" anchorCtr="0">
                <a:noAutofit/>
              </a:bodyPr>
              <a:lstStyle>
                <a:lvl1pPr defTabSz="715963">
                  <a:defRPr>
                    <a:solidFill>
                      <a:schemeClr val="tx1"/>
                    </a:solidFill>
                    <a:latin typeface="Calibri" pitchFamily="34" charset="0"/>
                    <a:cs typeface="Arial" charset="0"/>
                  </a:defRPr>
                </a:lvl1pPr>
                <a:lvl2pPr defTabSz="715963">
                  <a:defRPr>
                    <a:solidFill>
                      <a:schemeClr val="tx1"/>
                    </a:solidFill>
                    <a:latin typeface="Calibri" pitchFamily="34" charset="0"/>
                    <a:cs typeface="Arial" charset="0"/>
                  </a:defRPr>
                </a:lvl2pPr>
                <a:lvl3pPr defTabSz="715963">
                  <a:defRPr>
                    <a:solidFill>
                      <a:schemeClr val="tx1"/>
                    </a:solidFill>
                    <a:latin typeface="Calibri" pitchFamily="34" charset="0"/>
                    <a:cs typeface="Arial" charset="0"/>
                  </a:defRPr>
                </a:lvl3pPr>
                <a:lvl4pPr defTabSz="715963">
                  <a:defRPr>
                    <a:solidFill>
                      <a:schemeClr val="tx1"/>
                    </a:solidFill>
                    <a:latin typeface="Calibri" pitchFamily="34" charset="0"/>
                    <a:cs typeface="Arial" charset="0"/>
                  </a:defRPr>
                </a:lvl4pPr>
                <a:lvl5pPr defTabSz="715963">
                  <a:defRPr>
                    <a:solidFill>
                      <a:schemeClr val="tx1"/>
                    </a:solidFill>
                    <a:latin typeface="Calibri" pitchFamily="34" charset="0"/>
                    <a:cs typeface="Arial" charset="0"/>
                  </a:defRPr>
                </a:lvl5pPr>
                <a:lvl6pPr marL="2263775" indent="22225" defTabSz="715963" eaLnBrk="0" fontAlgn="base" hangingPunct="0">
                  <a:spcBef>
                    <a:spcPct val="0"/>
                  </a:spcBef>
                  <a:spcAft>
                    <a:spcPct val="0"/>
                  </a:spcAft>
                  <a:defRPr>
                    <a:solidFill>
                      <a:schemeClr val="tx1"/>
                    </a:solidFill>
                    <a:latin typeface="Calibri" pitchFamily="34" charset="0"/>
                    <a:cs typeface="Arial" charset="0"/>
                  </a:defRPr>
                </a:lvl6pPr>
                <a:lvl7pPr marL="2720975" indent="22225" defTabSz="715963" eaLnBrk="0" fontAlgn="base" hangingPunct="0">
                  <a:spcBef>
                    <a:spcPct val="0"/>
                  </a:spcBef>
                  <a:spcAft>
                    <a:spcPct val="0"/>
                  </a:spcAft>
                  <a:defRPr>
                    <a:solidFill>
                      <a:schemeClr val="tx1"/>
                    </a:solidFill>
                    <a:latin typeface="Calibri" pitchFamily="34" charset="0"/>
                    <a:cs typeface="Arial" charset="0"/>
                  </a:defRPr>
                </a:lvl7pPr>
                <a:lvl8pPr marL="3178175" indent="22225" defTabSz="715963" eaLnBrk="0" fontAlgn="base" hangingPunct="0">
                  <a:spcBef>
                    <a:spcPct val="0"/>
                  </a:spcBef>
                  <a:spcAft>
                    <a:spcPct val="0"/>
                  </a:spcAft>
                  <a:defRPr>
                    <a:solidFill>
                      <a:schemeClr val="tx1"/>
                    </a:solidFill>
                    <a:latin typeface="Calibri" pitchFamily="34" charset="0"/>
                    <a:cs typeface="Arial" charset="0"/>
                  </a:defRPr>
                </a:lvl8pPr>
                <a:lvl9pPr marL="3635375" indent="22225" defTabSz="715963" eaLnBrk="0" fontAlgn="base" hangingPunct="0">
                  <a:spcBef>
                    <a:spcPct val="0"/>
                  </a:spcBef>
                  <a:spcAft>
                    <a:spcPct val="0"/>
                  </a:spcAft>
                  <a:defRPr>
                    <a:solidFill>
                      <a:schemeClr val="tx1"/>
                    </a:solidFill>
                    <a:latin typeface="Calibri" pitchFamily="34" charset="0"/>
                    <a:cs typeface="Arial" charset="0"/>
                  </a:defRPr>
                </a:lvl9pPr>
              </a:lstStyle>
              <a:p>
                <a:pPr marL="251687" lvl="1" eaLnBrk="0" fontAlgn="base" hangingPunct="0">
                  <a:spcBef>
                    <a:spcPct val="0"/>
                  </a:spcBef>
                  <a:spcAft>
                    <a:spcPct val="0"/>
                  </a:spcAft>
                  <a:buSzPct val="120000"/>
                </a:pPr>
                <a:r>
                  <a:rPr lang="en-US" altLang="ko-KR" sz="1000" b="1" dirty="0">
                    <a:solidFill>
                      <a:srgbClr val="FFFFFF"/>
                    </a:solidFill>
                    <a:ea typeface="Gulim" pitchFamily="34" charset="-127"/>
                  </a:rPr>
                  <a:t>Data S</a:t>
                </a:r>
                <a:r>
                  <a:rPr lang="en-US" altLang="zh-CN" sz="1000" b="1" dirty="0">
                    <a:solidFill>
                      <a:srgbClr val="FFFFFF"/>
                    </a:solidFill>
                    <a:ea typeface="Gulim" pitchFamily="34" charset="-127"/>
                  </a:rPr>
                  <a:t>tructure – Rush Yards Prediction</a:t>
                </a:r>
                <a:endParaRPr lang="en-US" altLang="ko-KR" sz="1000" b="1" dirty="0">
                  <a:solidFill>
                    <a:srgbClr val="FFFFFF"/>
                  </a:solidFill>
                  <a:ea typeface="Gulim" pitchFamily="34" charset="-127"/>
                </a:endParaRPr>
              </a:p>
            </p:txBody>
          </p:sp>
          <p:sp>
            <p:nvSpPr>
              <p:cNvPr id="49" name="Ellipse 14">
                <a:extLst>
                  <a:ext uri="{FF2B5EF4-FFF2-40B4-BE49-F238E27FC236}">
                    <a16:creationId xmlns:a16="http://schemas.microsoft.com/office/drawing/2014/main" id="{1B195019-D347-8844-AD33-FF0AC4138036}"/>
                  </a:ext>
                </a:extLst>
              </p:cNvPr>
              <p:cNvSpPr>
                <a:spLocks noChangeAspect="1"/>
              </p:cNvSpPr>
              <p:nvPr/>
            </p:nvSpPr>
            <p:spPr>
              <a:xfrm>
                <a:off x="186177" y="1118574"/>
                <a:ext cx="380021" cy="379200"/>
              </a:xfrm>
              <a:prstGeom prst="ellipse">
                <a:avLst/>
              </a:prstGeom>
              <a:solidFill>
                <a:srgbClr val="FFFFFF"/>
              </a:solidFill>
              <a:ln w="28575" cap="flat" cmpd="sng" algn="ctr">
                <a:solidFill>
                  <a:srgbClr val="36245A"/>
                </a:solidFill>
                <a:prstDash val="solid"/>
              </a:ln>
              <a:effectLst/>
            </p:spPr>
            <p:txBody>
              <a:bodyPr rtlCol="0" anchor="ctr">
                <a:noAutofit/>
              </a:bodyPr>
              <a:lstStyle/>
              <a:p>
                <a:pPr algn="ctr" defTabSz="685800">
                  <a:buSzPct val="85000"/>
                  <a:defRPr/>
                </a:pPr>
                <a:endParaRPr lang="fr-FR" sz="1000" kern="0" dirty="0">
                  <a:solidFill>
                    <a:srgbClr val="FFFFFF"/>
                  </a:solidFill>
                  <a:latin typeface="Calibri"/>
                  <a:ea typeface=""/>
                  <a:cs typeface=""/>
                </a:endParaRPr>
              </a:p>
            </p:txBody>
          </p:sp>
        </p:grpSp>
        <p:pic>
          <p:nvPicPr>
            <p:cNvPr id="47" name="Picture 4" desc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04" y="1191067"/>
              <a:ext cx="236664" cy="236664"/>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Espace réservé du numéro de diapositive 6">
            <a:extLst>
              <a:ext uri="{FF2B5EF4-FFF2-40B4-BE49-F238E27FC236}">
                <a16:creationId xmlns:a16="http://schemas.microsoft.com/office/drawing/2014/main" id="{78B85E45-46A9-CE4F-A1C9-79B64ED2A44A}"/>
              </a:ext>
            </a:extLst>
          </p:cNvPr>
          <p:cNvSpPr>
            <a:spLocks noGrp="1"/>
          </p:cNvSpPr>
          <p:nvPr>
            <p:ph type="sldNum" idx="12"/>
          </p:nvPr>
        </p:nvSpPr>
        <p:spPr>
          <a:xfrm>
            <a:off x="7086600" y="4869656"/>
            <a:ext cx="2057400" cy="273844"/>
          </a:xfrm>
        </p:spPr>
        <p:txBody>
          <a:bodyPr/>
          <a:lstStyle/>
          <a:p>
            <a:pPr marL="0" lvl="0" indent="0" algn="r" rtl="0">
              <a:spcBef>
                <a:spcPts val="0"/>
              </a:spcBef>
              <a:spcAft>
                <a:spcPts val="0"/>
              </a:spcAft>
              <a:buNone/>
            </a:pPr>
            <a:fld id="{00000000-1234-1234-1234-123412341234}" type="slidenum">
              <a:rPr lang="uk-UA" smtClean="0"/>
              <a:t>4</a:t>
            </a:fld>
            <a:endParaRPr lang="uk-UA" dirty="0"/>
          </a:p>
        </p:txBody>
      </p:sp>
      <p:pic>
        <p:nvPicPr>
          <p:cNvPr id="56" name="Google Shape;100;p14" descr="mage associÃ©e"/>
          <p:cNvPicPr preferRelativeResize="0"/>
          <p:nvPr/>
        </p:nvPicPr>
        <p:blipFill rotWithShape="1">
          <a:blip r:embed="rId4">
            <a:alphaModFix/>
          </a:blip>
          <a:srcRect/>
          <a:stretch/>
        </p:blipFill>
        <p:spPr>
          <a:xfrm>
            <a:off x="7914331" y="70382"/>
            <a:ext cx="1018029" cy="493219"/>
          </a:xfrm>
          <a:prstGeom prst="rect">
            <a:avLst/>
          </a:prstGeom>
          <a:noFill/>
          <a:ln>
            <a:noFill/>
          </a:ln>
        </p:spPr>
      </p:pic>
      <p:sp>
        <p:nvSpPr>
          <p:cNvPr id="53" name="Google Shape;108;p15">
            <a:extLst>
              <a:ext uri="{FF2B5EF4-FFF2-40B4-BE49-F238E27FC236}">
                <a16:creationId xmlns:a16="http://schemas.microsoft.com/office/drawing/2014/main" id="{75469016-A681-1B46-9B06-408308CE3908}"/>
              </a:ext>
            </a:extLst>
          </p:cNvPr>
          <p:cNvSpPr txBox="1"/>
          <p:nvPr/>
        </p:nvSpPr>
        <p:spPr>
          <a:xfrm>
            <a:off x="167649" y="167809"/>
            <a:ext cx="8168736" cy="264600"/>
          </a:xfrm>
          <a:prstGeom prst="rect">
            <a:avLst/>
          </a:prstGeom>
          <a:noFill/>
          <a:ln>
            <a:noFill/>
          </a:ln>
        </p:spPr>
        <p:txBody>
          <a:bodyPr spcFirstLastPara="1" wrap="square" lIns="0" tIns="45700" rIns="91400" bIns="45700" anchor="t" anchorCtr="0">
            <a:noAutofit/>
          </a:bodyPr>
          <a:lstStyle/>
          <a:p>
            <a:pPr lvl="0">
              <a:buClr>
                <a:schemeClr val="dk1"/>
              </a:buClr>
              <a:buSzPts val="1100"/>
            </a:pPr>
            <a:r>
              <a:rPr lang="en-US" sz="1200" b="1" dirty="0">
                <a:latin typeface="Calibri" charset="0"/>
                <a:ea typeface="Calibri" charset="0"/>
                <a:cs typeface="Calibri" charset="0"/>
                <a:sym typeface="Open Sans"/>
              </a:rPr>
              <a:t>D</a:t>
            </a:r>
            <a:r>
              <a:rPr lang="en-US" altLang="zh-CN" sz="1200" b="1" dirty="0">
                <a:latin typeface="Calibri" charset="0"/>
                <a:ea typeface="Calibri" charset="0"/>
                <a:cs typeface="Calibri" charset="0"/>
                <a:sym typeface="Open Sans"/>
              </a:rPr>
              <a:t>ata</a:t>
            </a:r>
            <a:r>
              <a:rPr lang="en-US" sz="1200" b="1" dirty="0">
                <a:latin typeface="Calibri" charset="0"/>
                <a:ea typeface="Calibri" charset="0"/>
                <a:cs typeface="Calibri" charset="0"/>
                <a:sym typeface="Open Sans"/>
              </a:rPr>
              <a:t> Analytics – Predict National Football League offensive play types and yards</a:t>
            </a:r>
          </a:p>
        </p:txBody>
      </p:sp>
      <p:pic>
        <p:nvPicPr>
          <p:cNvPr id="60" name="图片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248" y="4755964"/>
            <a:ext cx="287965" cy="387995"/>
          </a:xfrm>
          <a:prstGeom prst="rect">
            <a:avLst/>
          </a:prstGeom>
        </p:spPr>
      </p:pic>
      <p:grpSp>
        <p:nvGrpSpPr>
          <p:cNvPr id="12" name="组合 11"/>
          <p:cNvGrpSpPr/>
          <p:nvPr/>
        </p:nvGrpSpPr>
        <p:grpSpPr>
          <a:xfrm>
            <a:off x="438754" y="1154534"/>
            <a:ext cx="3576065" cy="2490259"/>
            <a:chOff x="438754" y="1154534"/>
            <a:chExt cx="3576065" cy="2490259"/>
          </a:xfrm>
        </p:grpSpPr>
        <p:grpSp>
          <p:nvGrpSpPr>
            <p:cNvPr id="9" name="组合 8"/>
            <p:cNvGrpSpPr/>
            <p:nvPr/>
          </p:nvGrpSpPr>
          <p:grpSpPr>
            <a:xfrm>
              <a:off x="438754" y="1154534"/>
              <a:ext cx="3576065" cy="2107596"/>
              <a:chOff x="374956" y="984406"/>
              <a:chExt cx="3576065" cy="2107596"/>
            </a:xfrm>
          </p:grpSpPr>
          <p:sp>
            <p:nvSpPr>
              <p:cNvPr id="31" name="Rectangle 25">
                <a:extLst>
                  <a:ext uri="{FF2B5EF4-FFF2-40B4-BE49-F238E27FC236}">
                    <a16:creationId xmlns:a16="http://schemas.microsoft.com/office/drawing/2014/main" id="{ED362B14-3F02-6546-8CCF-01DDD689E8FC}"/>
                  </a:ext>
                </a:extLst>
              </p:cNvPr>
              <p:cNvSpPr/>
              <p:nvPr/>
            </p:nvSpPr>
            <p:spPr>
              <a:xfrm>
                <a:off x="374956" y="1275278"/>
                <a:ext cx="471600" cy="500400"/>
              </a:xfrm>
              <a:prstGeom prst="rect">
                <a:avLst/>
              </a:prstGeom>
              <a:solidFill>
                <a:schemeClr val="tx2">
                  <a:lumMod val="50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bg1"/>
                    </a:solidFill>
                  </a:rPr>
                  <a:t>Game Info</a:t>
                </a:r>
              </a:p>
            </p:txBody>
          </p:sp>
          <p:sp>
            <p:nvSpPr>
              <p:cNvPr id="34" name="Rectangle 28">
                <a:extLst>
                  <a:ext uri="{FF2B5EF4-FFF2-40B4-BE49-F238E27FC236}">
                    <a16:creationId xmlns:a16="http://schemas.microsoft.com/office/drawing/2014/main" id="{F8FA88E0-DFD3-6E47-91CB-FC32523E164E}"/>
                  </a:ext>
                </a:extLst>
              </p:cNvPr>
              <p:cNvSpPr/>
              <p:nvPr/>
            </p:nvSpPr>
            <p:spPr>
              <a:xfrm>
                <a:off x="983230" y="989744"/>
                <a:ext cx="1153914"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Season</a:t>
                </a:r>
              </a:p>
            </p:txBody>
          </p:sp>
          <p:sp>
            <p:nvSpPr>
              <p:cNvPr id="35" name="Rectangle 29">
                <a:extLst>
                  <a:ext uri="{FF2B5EF4-FFF2-40B4-BE49-F238E27FC236}">
                    <a16:creationId xmlns:a16="http://schemas.microsoft.com/office/drawing/2014/main" id="{EFB4D538-F313-5B40-847B-4DE4314A0949}"/>
                  </a:ext>
                </a:extLst>
              </p:cNvPr>
              <p:cNvSpPr/>
              <p:nvPr/>
            </p:nvSpPr>
            <p:spPr>
              <a:xfrm>
                <a:off x="983230" y="1272093"/>
                <a:ext cx="1153914"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Date</a:t>
                </a:r>
              </a:p>
            </p:txBody>
          </p:sp>
          <p:sp>
            <p:nvSpPr>
              <p:cNvPr id="39" name="Rectangle 30">
                <a:extLst>
                  <a:ext uri="{FF2B5EF4-FFF2-40B4-BE49-F238E27FC236}">
                    <a16:creationId xmlns:a16="http://schemas.microsoft.com/office/drawing/2014/main" id="{779A2E69-F758-064A-B7D8-5E233BF23CA1}"/>
                  </a:ext>
                </a:extLst>
              </p:cNvPr>
              <p:cNvSpPr/>
              <p:nvPr/>
            </p:nvSpPr>
            <p:spPr>
              <a:xfrm>
                <a:off x="983230" y="1554442"/>
                <a:ext cx="1155600" cy="241200"/>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Quarter</a:t>
                </a:r>
              </a:p>
            </p:txBody>
          </p:sp>
          <p:sp>
            <p:nvSpPr>
              <p:cNvPr id="40" name="Rectangle 31">
                <a:extLst>
                  <a:ext uri="{FF2B5EF4-FFF2-40B4-BE49-F238E27FC236}">
                    <a16:creationId xmlns:a16="http://schemas.microsoft.com/office/drawing/2014/main" id="{16813A58-215A-114A-BC6A-C4AA1FAC881C}"/>
                  </a:ext>
                </a:extLst>
              </p:cNvPr>
              <p:cNvSpPr/>
              <p:nvPr/>
            </p:nvSpPr>
            <p:spPr>
              <a:xfrm>
                <a:off x="983230" y="1835788"/>
                <a:ext cx="1155600" cy="241200"/>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Yards-to-go</a:t>
                </a:r>
              </a:p>
            </p:txBody>
          </p:sp>
          <p:sp>
            <p:nvSpPr>
              <p:cNvPr id="41" name="Rectangle 32">
                <a:extLst>
                  <a:ext uri="{FF2B5EF4-FFF2-40B4-BE49-F238E27FC236}">
                    <a16:creationId xmlns:a16="http://schemas.microsoft.com/office/drawing/2014/main" id="{4721F0FB-B61C-694F-B2C5-D05EBC9FFDC6}"/>
                  </a:ext>
                </a:extLst>
              </p:cNvPr>
              <p:cNvSpPr/>
              <p:nvPr/>
            </p:nvSpPr>
            <p:spPr>
              <a:xfrm>
                <a:off x="983230" y="2117136"/>
                <a:ext cx="1155600" cy="241200"/>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Down</a:t>
                </a:r>
              </a:p>
            </p:txBody>
          </p:sp>
          <p:sp>
            <p:nvSpPr>
              <p:cNvPr id="43" name="Rectangle 34">
                <a:extLst>
                  <a:ext uri="{FF2B5EF4-FFF2-40B4-BE49-F238E27FC236}">
                    <a16:creationId xmlns:a16="http://schemas.microsoft.com/office/drawing/2014/main" id="{C82379E4-630D-2A42-A87B-73021959A3F0}"/>
                  </a:ext>
                </a:extLst>
              </p:cNvPr>
              <p:cNvSpPr/>
              <p:nvPr/>
            </p:nvSpPr>
            <p:spPr>
              <a:xfrm>
                <a:off x="2208700" y="984406"/>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IsFumble</a:t>
                </a:r>
              </a:p>
            </p:txBody>
          </p:sp>
          <p:sp>
            <p:nvSpPr>
              <p:cNvPr id="44" name="Rectangle 38">
                <a:extLst>
                  <a:ext uri="{FF2B5EF4-FFF2-40B4-BE49-F238E27FC236}">
                    <a16:creationId xmlns:a16="http://schemas.microsoft.com/office/drawing/2014/main" id="{746B9A3F-C7E2-EB45-9EDA-B117562207D0}"/>
                  </a:ext>
                </a:extLst>
              </p:cNvPr>
              <p:cNvSpPr/>
              <p:nvPr/>
            </p:nvSpPr>
            <p:spPr>
              <a:xfrm>
                <a:off x="2208700" y="1259267"/>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YardLine</a:t>
                </a:r>
              </a:p>
            </p:txBody>
          </p:sp>
          <p:sp>
            <p:nvSpPr>
              <p:cNvPr id="50" name="Rectangle 39">
                <a:extLst>
                  <a:ext uri="{FF2B5EF4-FFF2-40B4-BE49-F238E27FC236}">
                    <a16:creationId xmlns:a16="http://schemas.microsoft.com/office/drawing/2014/main" id="{0D093CDB-A26C-0E42-BB70-3A19D4C32D9E}"/>
                  </a:ext>
                </a:extLst>
              </p:cNvPr>
              <p:cNvSpPr/>
              <p:nvPr/>
            </p:nvSpPr>
            <p:spPr>
              <a:xfrm>
                <a:off x="2205980" y="1555906"/>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IsPass</a:t>
                </a:r>
              </a:p>
            </p:txBody>
          </p:sp>
          <p:sp>
            <p:nvSpPr>
              <p:cNvPr id="63" name="Rectangle 40">
                <a:extLst>
                  <a:ext uri="{FF2B5EF4-FFF2-40B4-BE49-F238E27FC236}">
                    <a16:creationId xmlns:a16="http://schemas.microsoft.com/office/drawing/2014/main" id="{BC6B09E6-9E34-0C4F-8252-591212B06583}"/>
                  </a:ext>
                </a:extLst>
              </p:cNvPr>
              <p:cNvSpPr/>
              <p:nvPr/>
            </p:nvSpPr>
            <p:spPr>
              <a:xfrm>
                <a:off x="2205980" y="1830768"/>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IsRush</a:t>
                </a:r>
              </a:p>
            </p:txBody>
          </p:sp>
          <p:sp>
            <p:nvSpPr>
              <p:cNvPr id="64" name="Rectangle 41">
                <a:extLst>
                  <a:ext uri="{FF2B5EF4-FFF2-40B4-BE49-F238E27FC236}">
                    <a16:creationId xmlns:a16="http://schemas.microsoft.com/office/drawing/2014/main" id="{679C8C7E-CC8D-6044-A3F8-EFDDE906273C}"/>
                  </a:ext>
                </a:extLst>
              </p:cNvPr>
              <p:cNvSpPr/>
              <p:nvPr/>
            </p:nvSpPr>
            <p:spPr>
              <a:xfrm>
                <a:off x="2205980" y="2119805"/>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InIncomplete</a:t>
                </a:r>
              </a:p>
            </p:txBody>
          </p:sp>
          <p:sp>
            <p:nvSpPr>
              <p:cNvPr id="65" name="Rectangle 42">
                <a:extLst>
                  <a:ext uri="{FF2B5EF4-FFF2-40B4-BE49-F238E27FC236}">
                    <a16:creationId xmlns:a16="http://schemas.microsoft.com/office/drawing/2014/main" id="{0C29202A-5218-764A-B13D-BCDBA56A60AF}"/>
                  </a:ext>
                </a:extLst>
              </p:cNvPr>
              <p:cNvSpPr/>
              <p:nvPr/>
            </p:nvSpPr>
            <p:spPr>
              <a:xfrm>
                <a:off x="3479421" y="2044607"/>
                <a:ext cx="471600" cy="500740"/>
              </a:xfrm>
              <a:prstGeom prst="rect">
                <a:avLst/>
              </a:prstGeom>
              <a:solidFill>
                <a:schemeClr val="tx2">
                  <a:lumMod val="50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bg1"/>
                    </a:solidFill>
                  </a:rPr>
                  <a:t>Play Stats</a:t>
                </a:r>
              </a:p>
            </p:txBody>
          </p:sp>
          <p:sp>
            <p:nvSpPr>
              <p:cNvPr id="66" name="Rectangle 43">
                <a:extLst>
                  <a:ext uri="{FF2B5EF4-FFF2-40B4-BE49-F238E27FC236}">
                    <a16:creationId xmlns:a16="http://schemas.microsoft.com/office/drawing/2014/main" id="{6CBB1555-5840-4245-B98A-504C0BB864C8}"/>
                  </a:ext>
                </a:extLst>
              </p:cNvPr>
              <p:cNvSpPr/>
              <p:nvPr/>
            </p:nvSpPr>
            <p:spPr>
              <a:xfrm>
                <a:off x="3479421" y="1264645"/>
                <a:ext cx="471600" cy="500740"/>
              </a:xfrm>
              <a:prstGeom prst="rect">
                <a:avLst/>
              </a:prstGeom>
              <a:solidFill>
                <a:schemeClr val="tx2">
                  <a:lumMod val="50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bg1"/>
                    </a:solidFill>
                  </a:rPr>
                  <a:t>Other Info</a:t>
                </a:r>
              </a:p>
            </p:txBody>
          </p:sp>
          <p:sp>
            <p:nvSpPr>
              <p:cNvPr id="67" name="Rectangle 25">
                <a:extLst>
                  <a:ext uri="{FF2B5EF4-FFF2-40B4-BE49-F238E27FC236}">
                    <a16:creationId xmlns:a16="http://schemas.microsoft.com/office/drawing/2014/main" id="{ED362B14-3F02-6546-8CCF-01DDD689E8FC}"/>
                  </a:ext>
                </a:extLst>
              </p:cNvPr>
              <p:cNvSpPr/>
              <p:nvPr/>
            </p:nvSpPr>
            <p:spPr>
              <a:xfrm>
                <a:off x="374956" y="2055240"/>
                <a:ext cx="471600" cy="500400"/>
              </a:xfrm>
              <a:prstGeom prst="rect">
                <a:avLst/>
              </a:prstGeom>
              <a:solidFill>
                <a:schemeClr val="tx2">
                  <a:lumMod val="50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bg1"/>
                    </a:solidFill>
                  </a:rPr>
                  <a:t>Game State</a:t>
                </a:r>
              </a:p>
            </p:txBody>
          </p:sp>
          <p:sp>
            <p:nvSpPr>
              <p:cNvPr id="7" name="下箭头 6"/>
              <p:cNvSpPr/>
              <p:nvPr/>
            </p:nvSpPr>
            <p:spPr>
              <a:xfrm>
                <a:off x="2020186" y="2804615"/>
                <a:ext cx="308344" cy="287387"/>
              </a:xfrm>
              <a:prstGeom prst="down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Rectangle 42">
              <a:extLst>
                <a:ext uri="{FF2B5EF4-FFF2-40B4-BE49-F238E27FC236}">
                  <a16:creationId xmlns:a16="http://schemas.microsoft.com/office/drawing/2014/main" id="{0C29202A-5218-764A-B13D-BCDBA56A60AF}"/>
                </a:ext>
              </a:extLst>
            </p:cNvPr>
            <p:cNvSpPr/>
            <p:nvPr/>
          </p:nvSpPr>
          <p:spPr>
            <a:xfrm>
              <a:off x="438755" y="3313822"/>
              <a:ext cx="3576064" cy="330971"/>
            </a:xfrm>
            <a:prstGeom prst="rect">
              <a:avLst/>
            </a:prstGeom>
            <a:solidFill>
              <a:schemeClr val="tx2">
                <a:lumMod val="50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bg1"/>
                  </a:solidFill>
                </a:rPr>
                <a:t>Feature Engineering</a:t>
              </a:r>
            </a:p>
          </p:txBody>
        </p:sp>
      </p:grpSp>
      <p:grpSp>
        <p:nvGrpSpPr>
          <p:cNvPr id="11" name="组合 10"/>
          <p:cNvGrpSpPr/>
          <p:nvPr/>
        </p:nvGrpSpPr>
        <p:grpSpPr>
          <a:xfrm>
            <a:off x="5252404" y="1143328"/>
            <a:ext cx="3579281" cy="2572585"/>
            <a:chOff x="5252404" y="1143328"/>
            <a:chExt cx="3579281" cy="2572585"/>
          </a:xfrm>
        </p:grpSpPr>
        <p:grpSp>
          <p:nvGrpSpPr>
            <p:cNvPr id="85" name="组合 84"/>
            <p:cNvGrpSpPr/>
            <p:nvPr/>
          </p:nvGrpSpPr>
          <p:grpSpPr>
            <a:xfrm>
              <a:off x="5252404" y="1143328"/>
              <a:ext cx="3576065" cy="2230563"/>
              <a:chOff x="374956" y="973200"/>
              <a:chExt cx="3576065" cy="2230563"/>
            </a:xfrm>
          </p:grpSpPr>
          <p:sp>
            <p:nvSpPr>
              <p:cNvPr id="86" name="Rectangle 27">
                <a:extLst>
                  <a:ext uri="{FF2B5EF4-FFF2-40B4-BE49-F238E27FC236}">
                    <a16:creationId xmlns:a16="http://schemas.microsoft.com/office/drawing/2014/main" id="{B36528AC-2C9D-3C46-A7C7-CC9C43F36D97}"/>
                  </a:ext>
                </a:extLst>
              </p:cNvPr>
              <p:cNvSpPr/>
              <p:nvPr/>
            </p:nvSpPr>
            <p:spPr>
              <a:xfrm>
                <a:off x="983230" y="973200"/>
                <a:ext cx="1153914"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900" dirty="0">
                    <a:solidFill>
                      <a:schemeClr val="tx1"/>
                    </a:solidFill>
                  </a:rPr>
                  <a:t>Home</a:t>
                </a:r>
                <a:r>
                  <a:rPr lang="en-US" sz="900" dirty="0">
                    <a:solidFill>
                      <a:schemeClr val="tx1"/>
                    </a:solidFill>
                  </a:rPr>
                  <a:t>/</a:t>
                </a:r>
                <a:r>
                  <a:rPr lang="en-US" altLang="zh-CN" sz="900" dirty="0">
                    <a:solidFill>
                      <a:schemeClr val="tx1"/>
                    </a:solidFill>
                  </a:rPr>
                  <a:t>Visitor</a:t>
                </a:r>
                <a:r>
                  <a:rPr lang="en-US" sz="900" dirty="0">
                    <a:solidFill>
                      <a:schemeClr val="tx1"/>
                    </a:solidFill>
                  </a:rPr>
                  <a:t> Teams</a:t>
                </a:r>
              </a:p>
            </p:txBody>
          </p:sp>
          <p:grpSp>
            <p:nvGrpSpPr>
              <p:cNvPr id="87" name="组合 86"/>
              <p:cNvGrpSpPr/>
              <p:nvPr/>
            </p:nvGrpSpPr>
            <p:grpSpPr>
              <a:xfrm>
                <a:off x="374956" y="975349"/>
                <a:ext cx="3576065" cy="2228414"/>
                <a:chOff x="374956" y="975349"/>
                <a:chExt cx="3576065" cy="2228414"/>
              </a:xfrm>
            </p:grpSpPr>
            <p:sp>
              <p:nvSpPr>
                <p:cNvPr id="88" name="Rectangle 25">
                  <a:extLst>
                    <a:ext uri="{FF2B5EF4-FFF2-40B4-BE49-F238E27FC236}">
                      <a16:creationId xmlns:a16="http://schemas.microsoft.com/office/drawing/2014/main" id="{ED362B14-3F02-6546-8CCF-01DDD689E8FC}"/>
                    </a:ext>
                  </a:extLst>
                </p:cNvPr>
                <p:cNvSpPr/>
                <p:nvPr/>
              </p:nvSpPr>
              <p:spPr>
                <a:xfrm>
                  <a:off x="374956" y="1122878"/>
                  <a:ext cx="471600" cy="500400"/>
                </a:xfrm>
                <a:prstGeom prst="rect">
                  <a:avLst/>
                </a:prstGeom>
                <a:solidFill>
                  <a:schemeClr val="tx2">
                    <a:lumMod val="50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bg1"/>
                      </a:solidFill>
                    </a:rPr>
                    <a:t>Game Info</a:t>
                  </a:r>
                </a:p>
              </p:txBody>
            </p:sp>
            <p:sp>
              <p:nvSpPr>
                <p:cNvPr id="89" name="Rectangle 28">
                  <a:extLst>
                    <a:ext uri="{FF2B5EF4-FFF2-40B4-BE49-F238E27FC236}">
                      <a16:creationId xmlns:a16="http://schemas.microsoft.com/office/drawing/2014/main" id="{F8FA88E0-DFD3-6E47-91CB-FC32523E164E}"/>
                    </a:ext>
                  </a:extLst>
                </p:cNvPr>
                <p:cNvSpPr/>
                <p:nvPr/>
              </p:nvSpPr>
              <p:spPr>
                <a:xfrm>
                  <a:off x="983230" y="1255549"/>
                  <a:ext cx="1153914"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Season</a:t>
                  </a:r>
                </a:p>
              </p:txBody>
            </p:sp>
            <p:sp>
              <p:nvSpPr>
                <p:cNvPr id="90" name="Rectangle 29">
                  <a:extLst>
                    <a:ext uri="{FF2B5EF4-FFF2-40B4-BE49-F238E27FC236}">
                      <a16:creationId xmlns:a16="http://schemas.microsoft.com/office/drawing/2014/main" id="{EFB4D538-F313-5B40-847B-4DE4314A0949}"/>
                    </a:ext>
                  </a:extLst>
                </p:cNvPr>
                <p:cNvSpPr/>
                <p:nvPr/>
              </p:nvSpPr>
              <p:spPr>
                <a:xfrm>
                  <a:off x="983230" y="1537898"/>
                  <a:ext cx="1153914"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Date</a:t>
                  </a:r>
                </a:p>
              </p:txBody>
            </p:sp>
            <p:sp>
              <p:nvSpPr>
                <p:cNvPr id="91" name="Rectangle 30">
                  <a:extLst>
                    <a:ext uri="{FF2B5EF4-FFF2-40B4-BE49-F238E27FC236}">
                      <a16:creationId xmlns:a16="http://schemas.microsoft.com/office/drawing/2014/main" id="{779A2E69-F758-064A-B7D8-5E233BF23CA1}"/>
                    </a:ext>
                  </a:extLst>
                </p:cNvPr>
                <p:cNvSpPr/>
                <p:nvPr/>
              </p:nvSpPr>
              <p:spPr>
                <a:xfrm>
                  <a:off x="983230" y="1820247"/>
                  <a:ext cx="1155600" cy="241200"/>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Quarter</a:t>
                  </a:r>
                </a:p>
              </p:txBody>
            </p:sp>
            <p:sp>
              <p:nvSpPr>
                <p:cNvPr id="92" name="Rectangle 31">
                  <a:extLst>
                    <a:ext uri="{FF2B5EF4-FFF2-40B4-BE49-F238E27FC236}">
                      <a16:creationId xmlns:a16="http://schemas.microsoft.com/office/drawing/2014/main" id="{16813A58-215A-114A-BC6A-C4AA1FAC881C}"/>
                    </a:ext>
                  </a:extLst>
                </p:cNvPr>
                <p:cNvSpPr/>
                <p:nvPr/>
              </p:nvSpPr>
              <p:spPr>
                <a:xfrm>
                  <a:off x="983230" y="2101593"/>
                  <a:ext cx="1155600" cy="241200"/>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900" dirty="0">
                      <a:solidFill>
                        <a:schemeClr val="tx1"/>
                      </a:solidFill>
                    </a:rPr>
                    <a:t>Distance</a:t>
                  </a:r>
                  <a:endParaRPr lang="en-US" sz="900" dirty="0">
                    <a:solidFill>
                      <a:schemeClr val="tx1"/>
                    </a:solidFill>
                  </a:endParaRPr>
                </a:p>
              </p:txBody>
            </p:sp>
            <p:sp>
              <p:nvSpPr>
                <p:cNvPr id="93" name="Rectangle 32">
                  <a:extLst>
                    <a:ext uri="{FF2B5EF4-FFF2-40B4-BE49-F238E27FC236}">
                      <a16:creationId xmlns:a16="http://schemas.microsoft.com/office/drawing/2014/main" id="{4721F0FB-B61C-694F-B2C5-D05EBC9FFDC6}"/>
                    </a:ext>
                  </a:extLst>
                </p:cNvPr>
                <p:cNvSpPr/>
                <p:nvPr/>
              </p:nvSpPr>
              <p:spPr>
                <a:xfrm>
                  <a:off x="983230" y="2372781"/>
                  <a:ext cx="1155600" cy="241200"/>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Down</a:t>
                  </a:r>
                </a:p>
              </p:txBody>
            </p:sp>
            <p:sp>
              <p:nvSpPr>
                <p:cNvPr id="94" name="Rectangle 33">
                  <a:extLst>
                    <a:ext uri="{FF2B5EF4-FFF2-40B4-BE49-F238E27FC236}">
                      <a16:creationId xmlns:a16="http://schemas.microsoft.com/office/drawing/2014/main" id="{F416E438-DA84-B749-8BB7-664ED39D075E}"/>
                    </a:ext>
                  </a:extLst>
                </p:cNvPr>
                <p:cNvSpPr/>
                <p:nvPr/>
              </p:nvSpPr>
              <p:spPr>
                <a:xfrm>
                  <a:off x="2208700" y="975349"/>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Players Info</a:t>
                  </a:r>
                </a:p>
              </p:txBody>
            </p:sp>
            <p:sp>
              <p:nvSpPr>
                <p:cNvPr id="95" name="Rectangle 34">
                  <a:extLst>
                    <a:ext uri="{FF2B5EF4-FFF2-40B4-BE49-F238E27FC236}">
                      <a16:creationId xmlns:a16="http://schemas.microsoft.com/office/drawing/2014/main" id="{C82379E4-630D-2A42-A87B-73021959A3F0}"/>
                    </a:ext>
                  </a:extLst>
                </p:cNvPr>
                <p:cNvSpPr/>
                <p:nvPr/>
              </p:nvSpPr>
              <p:spPr>
                <a:xfrm>
                  <a:off x="2208700" y="1250211"/>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Rusher</a:t>
                  </a:r>
                </a:p>
              </p:txBody>
            </p:sp>
            <p:sp>
              <p:nvSpPr>
                <p:cNvPr id="96" name="Rectangle 38">
                  <a:extLst>
                    <a:ext uri="{FF2B5EF4-FFF2-40B4-BE49-F238E27FC236}">
                      <a16:creationId xmlns:a16="http://schemas.microsoft.com/office/drawing/2014/main" id="{746B9A3F-C7E2-EB45-9EDA-B117562207D0}"/>
                    </a:ext>
                  </a:extLst>
                </p:cNvPr>
                <p:cNvSpPr/>
                <p:nvPr/>
              </p:nvSpPr>
              <p:spPr>
                <a:xfrm>
                  <a:off x="2208700" y="1525072"/>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Direction</a:t>
                  </a:r>
                </a:p>
              </p:txBody>
            </p:sp>
            <p:sp>
              <p:nvSpPr>
                <p:cNvPr id="97" name="Rectangle 39">
                  <a:extLst>
                    <a:ext uri="{FF2B5EF4-FFF2-40B4-BE49-F238E27FC236}">
                      <a16:creationId xmlns:a16="http://schemas.microsoft.com/office/drawing/2014/main" id="{0D093CDB-A26C-0E42-BB70-3A19D4C32D9E}"/>
                    </a:ext>
                  </a:extLst>
                </p:cNvPr>
                <p:cNvSpPr/>
                <p:nvPr/>
              </p:nvSpPr>
              <p:spPr>
                <a:xfrm>
                  <a:off x="2205980" y="1821711"/>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Weather</a:t>
                  </a:r>
                </a:p>
              </p:txBody>
            </p:sp>
            <p:sp>
              <p:nvSpPr>
                <p:cNvPr id="98" name="Rectangle 40">
                  <a:extLst>
                    <a:ext uri="{FF2B5EF4-FFF2-40B4-BE49-F238E27FC236}">
                      <a16:creationId xmlns:a16="http://schemas.microsoft.com/office/drawing/2014/main" id="{BC6B09E6-9E34-0C4F-8252-591212B06583}"/>
                    </a:ext>
                  </a:extLst>
                </p:cNvPr>
                <p:cNvSpPr/>
                <p:nvPr/>
              </p:nvSpPr>
              <p:spPr>
                <a:xfrm>
                  <a:off x="2205980" y="2096573"/>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Team S</a:t>
                  </a:r>
                  <a:r>
                    <a:rPr lang="en-US" altLang="zh-CN" sz="900" dirty="0">
                      <a:solidFill>
                        <a:schemeClr val="tx1"/>
                      </a:solidFill>
                    </a:rPr>
                    <a:t>tats</a:t>
                  </a:r>
                  <a:endParaRPr lang="en-US" sz="900" dirty="0">
                    <a:solidFill>
                      <a:schemeClr val="tx1"/>
                    </a:solidFill>
                  </a:endParaRPr>
                </a:p>
              </p:txBody>
            </p:sp>
            <p:sp>
              <p:nvSpPr>
                <p:cNvPr id="99" name="Rectangle 41">
                  <a:extLst>
                    <a:ext uri="{FF2B5EF4-FFF2-40B4-BE49-F238E27FC236}">
                      <a16:creationId xmlns:a16="http://schemas.microsoft.com/office/drawing/2014/main" id="{679C8C7E-CC8D-6044-A3F8-EFDDE906273C}"/>
                    </a:ext>
                  </a:extLst>
                </p:cNvPr>
                <p:cNvSpPr/>
                <p:nvPr/>
              </p:nvSpPr>
              <p:spPr>
                <a:xfrm>
                  <a:off x="2205980" y="2371434"/>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S</a:t>
                  </a:r>
                  <a:r>
                    <a:rPr lang="en-US" altLang="zh-CN" sz="900" dirty="0">
                      <a:solidFill>
                        <a:schemeClr val="tx1"/>
                      </a:solidFill>
                    </a:rPr>
                    <a:t>tadium</a:t>
                  </a:r>
                  <a:r>
                    <a:rPr lang="zh-CN" altLang="en-US" sz="900" dirty="0">
                      <a:solidFill>
                        <a:schemeClr val="tx1"/>
                      </a:solidFill>
                    </a:rPr>
                    <a:t> </a:t>
                  </a:r>
                  <a:r>
                    <a:rPr lang="en-US" altLang="zh-CN" sz="900" dirty="0">
                      <a:solidFill>
                        <a:schemeClr val="tx1"/>
                      </a:solidFill>
                    </a:rPr>
                    <a:t>Type</a:t>
                  </a:r>
                  <a:endParaRPr lang="en-US" sz="900" dirty="0">
                    <a:solidFill>
                      <a:schemeClr val="tx1"/>
                    </a:solidFill>
                  </a:endParaRPr>
                </a:p>
              </p:txBody>
            </p:sp>
            <p:sp>
              <p:nvSpPr>
                <p:cNvPr id="100" name="Rectangle 42">
                  <a:extLst>
                    <a:ext uri="{FF2B5EF4-FFF2-40B4-BE49-F238E27FC236}">
                      <a16:creationId xmlns:a16="http://schemas.microsoft.com/office/drawing/2014/main" id="{0C29202A-5218-764A-B13D-BCDBA56A60AF}"/>
                    </a:ext>
                  </a:extLst>
                </p:cNvPr>
                <p:cNvSpPr/>
                <p:nvPr/>
              </p:nvSpPr>
              <p:spPr>
                <a:xfrm>
                  <a:off x="3479421" y="1892207"/>
                  <a:ext cx="471600" cy="500740"/>
                </a:xfrm>
                <a:prstGeom prst="rect">
                  <a:avLst/>
                </a:prstGeom>
                <a:solidFill>
                  <a:schemeClr val="tx2">
                    <a:lumMod val="50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bg1"/>
                      </a:solidFill>
                    </a:rPr>
                    <a:t>Play Stats</a:t>
                  </a:r>
                </a:p>
              </p:txBody>
            </p:sp>
            <p:sp>
              <p:nvSpPr>
                <p:cNvPr id="101" name="Rectangle 43">
                  <a:extLst>
                    <a:ext uri="{FF2B5EF4-FFF2-40B4-BE49-F238E27FC236}">
                      <a16:creationId xmlns:a16="http://schemas.microsoft.com/office/drawing/2014/main" id="{6CBB1555-5840-4245-B98A-504C0BB864C8}"/>
                    </a:ext>
                  </a:extLst>
                </p:cNvPr>
                <p:cNvSpPr/>
                <p:nvPr/>
              </p:nvSpPr>
              <p:spPr>
                <a:xfrm>
                  <a:off x="3479421" y="1112245"/>
                  <a:ext cx="471600" cy="500740"/>
                </a:xfrm>
                <a:prstGeom prst="rect">
                  <a:avLst/>
                </a:prstGeom>
                <a:solidFill>
                  <a:schemeClr val="tx2">
                    <a:lumMod val="50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bg1"/>
                      </a:solidFill>
                    </a:rPr>
                    <a:t>Other Info</a:t>
                  </a:r>
                </a:p>
              </p:txBody>
            </p:sp>
            <p:sp>
              <p:nvSpPr>
                <p:cNvPr id="102" name="Rectangle 25">
                  <a:extLst>
                    <a:ext uri="{FF2B5EF4-FFF2-40B4-BE49-F238E27FC236}">
                      <a16:creationId xmlns:a16="http://schemas.microsoft.com/office/drawing/2014/main" id="{ED362B14-3F02-6546-8CCF-01DDD689E8FC}"/>
                    </a:ext>
                  </a:extLst>
                </p:cNvPr>
                <p:cNvSpPr/>
                <p:nvPr/>
              </p:nvSpPr>
              <p:spPr>
                <a:xfrm>
                  <a:off x="374956" y="1902840"/>
                  <a:ext cx="471600" cy="500400"/>
                </a:xfrm>
                <a:prstGeom prst="rect">
                  <a:avLst/>
                </a:prstGeom>
                <a:solidFill>
                  <a:schemeClr val="tx2">
                    <a:lumMod val="50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bg1"/>
                      </a:solidFill>
                    </a:rPr>
                    <a:t>Game State</a:t>
                  </a:r>
                </a:p>
              </p:txBody>
            </p:sp>
            <p:sp>
              <p:nvSpPr>
                <p:cNvPr id="103" name="下箭头 102"/>
                <p:cNvSpPr/>
                <p:nvPr/>
              </p:nvSpPr>
              <p:spPr>
                <a:xfrm>
                  <a:off x="2020186" y="2916376"/>
                  <a:ext cx="308344" cy="287387"/>
                </a:xfrm>
                <a:prstGeom prst="down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7" name="Rectangle 42">
              <a:extLst>
                <a:ext uri="{FF2B5EF4-FFF2-40B4-BE49-F238E27FC236}">
                  <a16:creationId xmlns:a16="http://schemas.microsoft.com/office/drawing/2014/main" id="{0C29202A-5218-764A-B13D-BCDBA56A60AF}"/>
                </a:ext>
              </a:extLst>
            </p:cNvPr>
            <p:cNvSpPr/>
            <p:nvPr/>
          </p:nvSpPr>
          <p:spPr>
            <a:xfrm>
              <a:off x="5255621" y="3384942"/>
              <a:ext cx="3576064" cy="330971"/>
            </a:xfrm>
            <a:prstGeom prst="rect">
              <a:avLst/>
            </a:prstGeom>
            <a:solidFill>
              <a:schemeClr val="tx2">
                <a:lumMod val="50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bg1"/>
                  </a:solidFill>
                </a:rPr>
                <a:t>Feature Engineering</a:t>
              </a:r>
            </a:p>
          </p:txBody>
        </p:sp>
      </p:grpSp>
      <p:sp>
        <p:nvSpPr>
          <p:cNvPr id="62" name="Rectangle 32">
            <a:extLst>
              <a:ext uri="{FF2B5EF4-FFF2-40B4-BE49-F238E27FC236}">
                <a16:creationId xmlns:a16="http://schemas.microsoft.com/office/drawing/2014/main" id="{F2C648EE-A489-6840-9E9D-D8605348D124}"/>
              </a:ext>
            </a:extLst>
          </p:cNvPr>
          <p:cNvSpPr/>
          <p:nvPr/>
        </p:nvSpPr>
        <p:spPr>
          <a:xfrm>
            <a:off x="5860678" y="2827389"/>
            <a:ext cx="1155600" cy="241200"/>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900" dirty="0">
                <a:solidFill>
                  <a:schemeClr val="tx1"/>
                </a:solidFill>
              </a:rPr>
              <a:t>...</a:t>
            </a:r>
            <a:endParaRPr lang="en-US" sz="900" dirty="0">
              <a:solidFill>
                <a:schemeClr val="tx1"/>
              </a:solidFill>
            </a:endParaRPr>
          </a:p>
        </p:txBody>
      </p:sp>
      <p:sp>
        <p:nvSpPr>
          <p:cNvPr id="68" name="Rectangle 41">
            <a:extLst>
              <a:ext uri="{FF2B5EF4-FFF2-40B4-BE49-F238E27FC236}">
                <a16:creationId xmlns:a16="http://schemas.microsoft.com/office/drawing/2014/main" id="{F7706033-3926-4748-940E-8EF90EF1939E}"/>
              </a:ext>
            </a:extLst>
          </p:cNvPr>
          <p:cNvSpPr/>
          <p:nvPr/>
        </p:nvSpPr>
        <p:spPr>
          <a:xfrm>
            <a:off x="7083428" y="2826042"/>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900" dirty="0">
                <a:solidFill>
                  <a:schemeClr val="tx1"/>
                </a:solidFill>
              </a:rPr>
              <a:t>...</a:t>
            </a:r>
            <a:endParaRPr lang="en-US" sz="900" dirty="0">
              <a:solidFill>
                <a:schemeClr val="tx1"/>
              </a:solidFill>
            </a:endParaRPr>
          </a:p>
        </p:txBody>
      </p:sp>
      <p:sp>
        <p:nvSpPr>
          <p:cNvPr id="69" name="Rectangle 32">
            <a:extLst>
              <a:ext uri="{FF2B5EF4-FFF2-40B4-BE49-F238E27FC236}">
                <a16:creationId xmlns:a16="http://schemas.microsoft.com/office/drawing/2014/main" id="{B50CA39A-12B9-F84A-ACE1-B39D680E0920}"/>
              </a:ext>
            </a:extLst>
          </p:cNvPr>
          <p:cNvSpPr/>
          <p:nvPr/>
        </p:nvSpPr>
        <p:spPr>
          <a:xfrm>
            <a:off x="5242349" y="3779718"/>
            <a:ext cx="1155600" cy="241200"/>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900" dirty="0">
                <a:solidFill>
                  <a:schemeClr val="tx1"/>
                </a:solidFill>
              </a:rPr>
              <a:t>Game</a:t>
            </a:r>
            <a:r>
              <a:rPr lang="zh-CN" altLang="en-US" sz="900" dirty="0">
                <a:solidFill>
                  <a:schemeClr val="tx1"/>
                </a:solidFill>
              </a:rPr>
              <a:t> </a:t>
            </a:r>
            <a:r>
              <a:rPr lang="en-US" altLang="zh-CN" sz="900" dirty="0">
                <a:solidFill>
                  <a:schemeClr val="tx1"/>
                </a:solidFill>
              </a:rPr>
              <a:t>Clock</a:t>
            </a:r>
            <a:endParaRPr lang="en-US" sz="900" dirty="0">
              <a:solidFill>
                <a:schemeClr val="tx1"/>
              </a:solidFill>
            </a:endParaRPr>
          </a:p>
        </p:txBody>
      </p:sp>
      <p:sp>
        <p:nvSpPr>
          <p:cNvPr id="70" name="Rectangle 41">
            <a:extLst>
              <a:ext uri="{FF2B5EF4-FFF2-40B4-BE49-F238E27FC236}">
                <a16:creationId xmlns:a16="http://schemas.microsoft.com/office/drawing/2014/main" id="{E7E12537-685B-604C-9F46-BF27931F6F89}"/>
              </a:ext>
            </a:extLst>
          </p:cNvPr>
          <p:cNvSpPr/>
          <p:nvPr/>
        </p:nvSpPr>
        <p:spPr>
          <a:xfrm>
            <a:off x="1658585" y="3771019"/>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900" dirty="0">
                <a:solidFill>
                  <a:schemeClr val="tx1"/>
                </a:solidFill>
              </a:rPr>
              <a:t>PointDiff</a:t>
            </a:r>
            <a:endParaRPr lang="en-US" sz="900" dirty="0">
              <a:solidFill>
                <a:schemeClr val="tx1"/>
              </a:solidFill>
            </a:endParaRPr>
          </a:p>
        </p:txBody>
      </p:sp>
      <p:sp>
        <p:nvSpPr>
          <p:cNvPr id="71" name="Rectangle 41">
            <a:extLst>
              <a:ext uri="{FF2B5EF4-FFF2-40B4-BE49-F238E27FC236}">
                <a16:creationId xmlns:a16="http://schemas.microsoft.com/office/drawing/2014/main" id="{1F91DB9F-C47D-9345-BB25-7B859C395BF5}"/>
              </a:ext>
            </a:extLst>
          </p:cNvPr>
          <p:cNvSpPr/>
          <p:nvPr/>
        </p:nvSpPr>
        <p:spPr>
          <a:xfrm>
            <a:off x="7695502" y="3778371"/>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900" dirty="0">
                <a:solidFill>
                  <a:schemeClr val="tx1"/>
                </a:solidFill>
              </a:rPr>
              <a:t>Possess/Defense</a:t>
            </a:r>
            <a:r>
              <a:rPr lang="zh-CN" altLang="en-US" sz="900" dirty="0">
                <a:solidFill>
                  <a:schemeClr val="tx1"/>
                </a:solidFill>
              </a:rPr>
              <a:t> </a:t>
            </a:r>
            <a:r>
              <a:rPr lang="en-US" altLang="zh-CN" sz="900" dirty="0">
                <a:solidFill>
                  <a:schemeClr val="tx1"/>
                </a:solidFill>
              </a:rPr>
              <a:t>Score</a:t>
            </a:r>
            <a:endParaRPr lang="en-US" sz="900" dirty="0">
              <a:solidFill>
                <a:schemeClr val="tx1"/>
              </a:solidFill>
            </a:endParaRPr>
          </a:p>
        </p:txBody>
      </p:sp>
      <p:sp>
        <p:nvSpPr>
          <p:cNvPr id="72" name="Rectangle 32">
            <a:extLst>
              <a:ext uri="{FF2B5EF4-FFF2-40B4-BE49-F238E27FC236}">
                <a16:creationId xmlns:a16="http://schemas.microsoft.com/office/drawing/2014/main" id="{1CFC8CB2-BE60-0C44-BEC7-E551DDAA1E42}"/>
              </a:ext>
            </a:extLst>
          </p:cNvPr>
          <p:cNvSpPr/>
          <p:nvPr/>
        </p:nvSpPr>
        <p:spPr>
          <a:xfrm>
            <a:off x="5242349" y="4074358"/>
            <a:ext cx="1155600" cy="241200"/>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Offense</a:t>
            </a:r>
          </a:p>
        </p:txBody>
      </p:sp>
      <p:sp>
        <p:nvSpPr>
          <p:cNvPr id="73" name="Rectangle 41">
            <a:extLst>
              <a:ext uri="{FF2B5EF4-FFF2-40B4-BE49-F238E27FC236}">
                <a16:creationId xmlns:a16="http://schemas.microsoft.com/office/drawing/2014/main" id="{6DBBE20F-ADAC-2A46-B439-2E58F8A033B5}"/>
              </a:ext>
            </a:extLst>
          </p:cNvPr>
          <p:cNvSpPr/>
          <p:nvPr/>
        </p:nvSpPr>
        <p:spPr>
          <a:xfrm>
            <a:off x="6465099" y="4073011"/>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a:solidFill>
                  <a:schemeClr val="tx1"/>
                </a:solidFill>
              </a:rPr>
              <a:t>Off_Rush_Yds</a:t>
            </a:r>
            <a:endParaRPr lang="en-US" sz="900" dirty="0">
              <a:solidFill>
                <a:schemeClr val="tx1"/>
              </a:solidFill>
            </a:endParaRPr>
          </a:p>
        </p:txBody>
      </p:sp>
      <p:sp>
        <p:nvSpPr>
          <p:cNvPr id="74" name="Rectangle 41">
            <a:extLst>
              <a:ext uri="{FF2B5EF4-FFF2-40B4-BE49-F238E27FC236}">
                <a16:creationId xmlns:a16="http://schemas.microsoft.com/office/drawing/2014/main" id="{B88A9E2F-F629-6149-A59B-BB9AF91B1336}"/>
              </a:ext>
            </a:extLst>
          </p:cNvPr>
          <p:cNvSpPr/>
          <p:nvPr/>
        </p:nvSpPr>
        <p:spPr>
          <a:xfrm>
            <a:off x="7695502" y="4073011"/>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a:solidFill>
                  <a:schemeClr val="tx1"/>
                </a:solidFill>
              </a:rPr>
              <a:t>Def_Rush_Yds</a:t>
            </a:r>
            <a:endParaRPr lang="en-US" sz="900" dirty="0">
              <a:solidFill>
                <a:schemeClr val="tx1"/>
              </a:solidFill>
            </a:endParaRPr>
          </a:p>
        </p:txBody>
      </p:sp>
      <p:sp>
        <p:nvSpPr>
          <p:cNvPr id="75" name="Rectangle 32">
            <a:extLst>
              <a:ext uri="{FF2B5EF4-FFF2-40B4-BE49-F238E27FC236}">
                <a16:creationId xmlns:a16="http://schemas.microsoft.com/office/drawing/2014/main" id="{093649B7-633A-419E-95D0-6DEB75C3A1BF}"/>
              </a:ext>
            </a:extLst>
          </p:cNvPr>
          <p:cNvSpPr/>
          <p:nvPr/>
        </p:nvSpPr>
        <p:spPr>
          <a:xfrm>
            <a:off x="438754" y="3776492"/>
            <a:ext cx="1155600" cy="241200"/>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Remaining</a:t>
            </a:r>
          </a:p>
        </p:txBody>
      </p:sp>
      <p:sp>
        <p:nvSpPr>
          <p:cNvPr id="76" name="Rectangle 41">
            <a:extLst>
              <a:ext uri="{FF2B5EF4-FFF2-40B4-BE49-F238E27FC236}">
                <a16:creationId xmlns:a16="http://schemas.microsoft.com/office/drawing/2014/main" id="{A106C33C-81CB-478F-A2F8-1F3F5EFC25E5}"/>
              </a:ext>
            </a:extLst>
          </p:cNvPr>
          <p:cNvSpPr/>
          <p:nvPr/>
        </p:nvSpPr>
        <p:spPr>
          <a:xfrm>
            <a:off x="6462180" y="3775489"/>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900" dirty="0">
                <a:solidFill>
                  <a:schemeClr val="tx1"/>
                </a:solidFill>
              </a:rPr>
              <a:t>Possess</a:t>
            </a:r>
            <a:r>
              <a:rPr lang="zh-CN" altLang="en-US" sz="900" dirty="0">
                <a:solidFill>
                  <a:schemeClr val="tx1"/>
                </a:solidFill>
              </a:rPr>
              <a:t> </a:t>
            </a:r>
            <a:r>
              <a:rPr lang="en-US" altLang="zh-CN" sz="900" dirty="0">
                <a:solidFill>
                  <a:schemeClr val="tx1"/>
                </a:solidFill>
              </a:rPr>
              <a:t>Team</a:t>
            </a:r>
            <a:endParaRPr lang="en-US" sz="900" dirty="0">
              <a:solidFill>
                <a:schemeClr val="tx1"/>
              </a:solidFill>
            </a:endParaRPr>
          </a:p>
        </p:txBody>
      </p:sp>
      <p:sp>
        <p:nvSpPr>
          <p:cNvPr id="77" name="Rectangle 41">
            <a:extLst>
              <a:ext uri="{FF2B5EF4-FFF2-40B4-BE49-F238E27FC236}">
                <a16:creationId xmlns:a16="http://schemas.microsoft.com/office/drawing/2014/main" id="{4434C914-CCFE-4AB1-B55B-9DA21264CF93}"/>
              </a:ext>
            </a:extLst>
          </p:cNvPr>
          <p:cNvSpPr/>
          <p:nvPr/>
        </p:nvSpPr>
        <p:spPr>
          <a:xfrm>
            <a:off x="6465099" y="3778371"/>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900" dirty="0">
                <a:solidFill>
                  <a:schemeClr val="tx1"/>
                </a:solidFill>
              </a:rPr>
              <a:t>Possess</a:t>
            </a:r>
            <a:r>
              <a:rPr lang="zh-CN" altLang="en-US" sz="900" dirty="0">
                <a:solidFill>
                  <a:schemeClr val="tx1"/>
                </a:solidFill>
              </a:rPr>
              <a:t> </a:t>
            </a:r>
            <a:r>
              <a:rPr lang="en-US" altLang="zh-CN" sz="900" dirty="0">
                <a:solidFill>
                  <a:schemeClr val="tx1"/>
                </a:solidFill>
              </a:rPr>
              <a:t>Team</a:t>
            </a:r>
            <a:endParaRPr lang="en-US" sz="900" dirty="0">
              <a:solidFill>
                <a:schemeClr val="tx1"/>
              </a:solidFill>
            </a:endParaRPr>
          </a:p>
        </p:txBody>
      </p:sp>
      <p:sp>
        <p:nvSpPr>
          <p:cNvPr id="78" name="Rectangle 41">
            <a:extLst>
              <a:ext uri="{FF2B5EF4-FFF2-40B4-BE49-F238E27FC236}">
                <a16:creationId xmlns:a16="http://schemas.microsoft.com/office/drawing/2014/main" id="{57D65170-8DED-41BA-9DE2-60E8AA2346E1}"/>
              </a:ext>
            </a:extLst>
          </p:cNvPr>
          <p:cNvSpPr/>
          <p:nvPr/>
        </p:nvSpPr>
        <p:spPr>
          <a:xfrm>
            <a:off x="2883004" y="3779718"/>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dirty="0" err="1">
                <a:solidFill>
                  <a:schemeClr val="tx1"/>
                </a:solidFill>
              </a:rPr>
              <a:t>Off_Pass_Overall_rank</a:t>
            </a:r>
            <a:endParaRPr lang="en-US" sz="800" dirty="0">
              <a:solidFill>
                <a:schemeClr val="tx1"/>
              </a:solidFill>
            </a:endParaRPr>
          </a:p>
        </p:txBody>
      </p:sp>
      <p:sp>
        <p:nvSpPr>
          <p:cNvPr id="79" name="Rectangle 41">
            <a:extLst>
              <a:ext uri="{FF2B5EF4-FFF2-40B4-BE49-F238E27FC236}">
                <a16:creationId xmlns:a16="http://schemas.microsoft.com/office/drawing/2014/main" id="{9B12EF74-09AA-40C4-9551-5EBEEC332BB6}"/>
              </a:ext>
            </a:extLst>
          </p:cNvPr>
          <p:cNvSpPr/>
          <p:nvPr/>
        </p:nvSpPr>
        <p:spPr>
          <a:xfrm>
            <a:off x="438754" y="4088419"/>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dirty="0" err="1">
                <a:solidFill>
                  <a:schemeClr val="tx1"/>
                </a:solidFill>
              </a:rPr>
              <a:t>Def_Pass_Overall_rank</a:t>
            </a:r>
            <a:endParaRPr lang="en-US" sz="800" dirty="0">
              <a:solidFill>
                <a:schemeClr val="tx1"/>
              </a:solidFill>
            </a:endParaRPr>
          </a:p>
        </p:txBody>
      </p:sp>
      <p:sp>
        <p:nvSpPr>
          <p:cNvPr id="80" name="Rectangle 41">
            <a:extLst>
              <a:ext uri="{FF2B5EF4-FFF2-40B4-BE49-F238E27FC236}">
                <a16:creationId xmlns:a16="http://schemas.microsoft.com/office/drawing/2014/main" id="{9E42DD88-DC71-4379-AAD9-7D9381FCCF73}"/>
              </a:ext>
            </a:extLst>
          </p:cNvPr>
          <p:cNvSpPr/>
          <p:nvPr/>
        </p:nvSpPr>
        <p:spPr>
          <a:xfrm>
            <a:off x="1668015" y="4074358"/>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dirty="0" err="1">
                <a:solidFill>
                  <a:schemeClr val="tx1"/>
                </a:solidFill>
              </a:rPr>
              <a:t>Off_Rush_Overall_rank</a:t>
            </a:r>
            <a:endParaRPr lang="en-US" sz="800" dirty="0">
              <a:solidFill>
                <a:schemeClr val="tx1"/>
              </a:solidFill>
            </a:endParaRPr>
          </a:p>
        </p:txBody>
      </p:sp>
      <p:sp>
        <p:nvSpPr>
          <p:cNvPr id="81" name="Rectangle 41">
            <a:extLst>
              <a:ext uri="{FF2B5EF4-FFF2-40B4-BE49-F238E27FC236}">
                <a16:creationId xmlns:a16="http://schemas.microsoft.com/office/drawing/2014/main" id="{F5B73C8B-AF34-4542-A1E9-523107181A90}"/>
              </a:ext>
            </a:extLst>
          </p:cNvPr>
          <p:cNvSpPr/>
          <p:nvPr/>
        </p:nvSpPr>
        <p:spPr>
          <a:xfrm>
            <a:off x="2890765" y="4072271"/>
            <a:ext cx="1213402" cy="258351"/>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dirty="0" err="1">
                <a:solidFill>
                  <a:schemeClr val="tx1"/>
                </a:solidFill>
              </a:rPr>
              <a:t>Def_Rush_Overall_rank</a:t>
            </a:r>
            <a:endParaRPr lang="en-US" sz="800" dirty="0">
              <a:solidFill>
                <a:schemeClr val="tx1"/>
              </a:solidFill>
            </a:endParaRPr>
          </a:p>
        </p:txBody>
      </p:sp>
      <p:sp>
        <p:nvSpPr>
          <p:cNvPr id="82" name="Rectangle 32">
            <a:extLst>
              <a:ext uri="{FF2B5EF4-FFF2-40B4-BE49-F238E27FC236}">
                <a16:creationId xmlns:a16="http://schemas.microsoft.com/office/drawing/2014/main" id="{44725407-2679-48EE-B6D8-4FB6E1E4FBE5}"/>
              </a:ext>
            </a:extLst>
          </p:cNvPr>
          <p:cNvSpPr/>
          <p:nvPr/>
        </p:nvSpPr>
        <p:spPr>
          <a:xfrm>
            <a:off x="1047028" y="2605168"/>
            <a:ext cx="1155600" cy="241200"/>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900" dirty="0">
                <a:solidFill>
                  <a:schemeClr val="tx1"/>
                </a:solidFill>
              </a:rPr>
              <a:t>...</a:t>
            </a:r>
            <a:endParaRPr lang="en-US" sz="900" dirty="0">
              <a:solidFill>
                <a:schemeClr val="tx1"/>
              </a:solidFill>
            </a:endParaRPr>
          </a:p>
        </p:txBody>
      </p:sp>
      <p:sp>
        <p:nvSpPr>
          <p:cNvPr id="83" name="Rectangle 41">
            <a:extLst>
              <a:ext uri="{FF2B5EF4-FFF2-40B4-BE49-F238E27FC236}">
                <a16:creationId xmlns:a16="http://schemas.microsoft.com/office/drawing/2014/main" id="{6AD62638-0F58-4901-A314-0943E78F8462}"/>
              </a:ext>
            </a:extLst>
          </p:cNvPr>
          <p:cNvSpPr/>
          <p:nvPr/>
        </p:nvSpPr>
        <p:spPr>
          <a:xfrm>
            <a:off x="2269778" y="2603821"/>
            <a:ext cx="1155600" cy="242203"/>
          </a:xfrm>
          <a:prstGeom prst="rect">
            <a:avLst/>
          </a:prstGeom>
          <a:solidFill>
            <a:schemeClr val="bg1">
              <a:lumMod val="95000"/>
            </a:schemeClr>
          </a:solidFill>
          <a:ln>
            <a:solidFill>
              <a:srgbClr val="36245A"/>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900" dirty="0">
                <a:solidFill>
                  <a:schemeClr val="tx1"/>
                </a:solidFill>
              </a:rPr>
              <a:t>...</a:t>
            </a:r>
            <a:endParaRPr lang="en-US" sz="900" dirty="0">
              <a:solidFill>
                <a:schemeClr val="tx1"/>
              </a:solidFill>
            </a:endParaRPr>
          </a:p>
        </p:txBody>
      </p:sp>
    </p:spTree>
    <p:extLst>
      <p:ext uri="{BB962C8B-B14F-4D97-AF65-F5344CB8AC3E}">
        <p14:creationId xmlns:p14="http://schemas.microsoft.com/office/powerpoint/2010/main" val="137343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cxnSp>
        <p:nvCxnSpPr>
          <p:cNvPr id="111" name="Google Shape;111;p15"/>
          <p:cNvCxnSpPr/>
          <p:nvPr/>
        </p:nvCxnSpPr>
        <p:spPr>
          <a:xfrm>
            <a:off x="167649" y="637500"/>
            <a:ext cx="8790000" cy="0"/>
          </a:xfrm>
          <a:prstGeom prst="straightConnector1">
            <a:avLst/>
          </a:prstGeom>
          <a:noFill/>
          <a:ln w="9525" cap="flat" cmpd="sng">
            <a:solidFill>
              <a:schemeClr val="dk1"/>
            </a:solidFill>
            <a:prstDash val="solid"/>
            <a:miter lim="800000"/>
            <a:headEnd type="none" w="sm" len="sm"/>
            <a:tailEnd type="none" w="sm" len="sm"/>
          </a:ln>
        </p:spPr>
      </p:cxnSp>
      <p:sp>
        <p:nvSpPr>
          <p:cNvPr id="92" name="Pentagone 5"/>
          <p:cNvSpPr>
            <a:spLocks noChangeArrowheads="1"/>
          </p:cNvSpPr>
          <p:nvPr/>
        </p:nvSpPr>
        <p:spPr bwMode="auto">
          <a:xfrm>
            <a:off x="1360231" y="846796"/>
            <a:ext cx="2138638" cy="508080"/>
          </a:xfrm>
          <a:prstGeom prst="homePlate">
            <a:avLst>
              <a:gd name="adj" fmla="val 14143"/>
            </a:avLst>
          </a:prstGeom>
          <a:solidFill>
            <a:srgbClr val="36245A"/>
          </a:solidFill>
          <a:ln w="28575">
            <a:noFill/>
            <a:miter lim="800000"/>
            <a:headEnd/>
            <a:tailEnd/>
          </a:ln>
        </p:spPr>
        <p:txBody>
          <a:bodyPr lIns="97083" tIns="95555" rIns="97083" bIns="95555" anchor="ctr"/>
          <a:lstStyle/>
          <a:p>
            <a:pPr algn="ctr" defTabSz="869734">
              <a:spcBef>
                <a:spcPct val="20000"/>
              </a:spcBef>
              <a:buClr>
                <a:srgbClr val="950B25"/>
              </a:buClr>
              <a:buSzPct val="75000"/>
              <a:defRPr/>
            </a:pPr>
            <a:r>
              <a:rPr lang="en-US" sz="1200" b="1" kern="0" dirty="0">
                <a:solidFill>
                  <a:srgbClr val="FFFFFF"/>
                </a:solidFill>
                <a:latin typeface="Calibri"/>
              </a:rPr>
              <a:t>Features Selection</a:t>
            </a:r>
          </a:p>
        </p:txBody>
      </p:sp>
      <p:sp>
        <p:nvSpPr>
          <p:cNvPr id="93" name="Rectangle 58"/>
          <p:cNvSpPr>
            <a:spLocks noChangeArrowheads="1"/>
          </p:cNvSpPr>
          <p:nvPr/>
        </p:nvSpPr>
        <p:spPr bwMode="auto">
          <a:xfrm>
            <a:off x="1447519" y="848646"/>
            <a:ext cx="218296" cy="181733"/>
          </a:xfrm>
          <a:prstGeom prst="rect">
            <a:avLst/>
          </a:prstGeom>
          <a:solidFill>
            <a:schemeClr val="bg2">
              <a:lumMod val="75000"/>
            </a:schemeClr>
          </a:solidFill>
          <a:ln>
            <a:noFill/>
          </a:ln>
        </p:spPr>
        <p:txBody>
          <a:bodyPr wrap="none" lIns="0" tIns="0" rIns="0" bIns="0" anchor="ctr"/>
          <a:lstStyle/>
          <a:p>
            <a:pPr algn="ctr" defTabSz="869734">
              <a:defRPr/>
            </a:pPr>
            <a:r>
              <a:rPr lang="fr-FR" altLang="zh-CN" sz="1000" b="1" kern="0" dirty="0">
                <a:solidFill>
                  <a:srgbClr val="FFFFFF"/>
                </a:solidFill>
                <a:latin typeface="Calibri"/>
                <a:cs typeface="Arial" charset="0"/>
              </a:rPr>
              <a:t>1</a:t>
            </a:r>
          </a:p>
        </p:txBody>
      </p:sp>
      <p:sp>
        <p:nvSpPr>
          <p:cNvPr id="94" name="Pentagone 5"/>
          <p:cNvSpPr>
            <a:spLocks noChangeArrowheads="1"/>
          </p:cNvSpPr>
          <p:nvPr/>
        </p:nvSpPr>
        <p:spPr bwMode="auto">
          <a:xfrm>
            <a:off x="6199017" y="826154"/>
            <a:ext cx="2138638" cy="517580"/>
          </a:xfrm>
          <a:prstGeom prst="homePlate">
            <a:avLst>
              <a:gd name="adj" fmla="val 14143"/>
            </a:avLst>
          </a:prstGeom>
          <a:solidFill>
            <a:srgbClr val="36245A"/>
          </a:solidFill>
          <a:ln w="28575">
            <a:noFill/>
            <a:miter lim="800000"/>
            <a:headEnd/>
            <a:tailEnd/>
          </a:ln>
        </p:spPr>
        <p:txBody>
          <a:bodyPr lIns="97083" tIns="95555" rIns="97083" bIns="95555" anchor="ctr"/>
          <a:lstStyle/>
          <a:p>
            <a:pPr algn="ctr" defTabSz="869734">
              <a:spcBef>
                <a:spcPct val="20000"/>
              </a:spcBef>
              <a:buClr>
                <a:srgbClr val="950B25"/>
              </a:buClr>
              <a:buSzPct val="75000"/>
              <a:defRPr/>
            </a:pPr>
            <a:r>
              <a:rPr lang="en-US" sz="1200" b="1" kern="0" dirty="0">
                <a:solidFill>
                  <a:srgbClr val="FFFFFF"/>
                </a:solidFill>
                <a:latin typeface="Calibri"/>
                <a:ea typeface="ＭＳ Ｐゴシック"/>
              </a:rPr>
              <a:t>C</a:t>
            </a:r>
            <a:r>
              <a:rPr lang="en-US" altLang="zh-CN" sz="1200" b="1" kern="0" dirty="0">
                <a:solidFill>
                  <a:srgbClr val="FFFFFF"/>
                </a:solidFill>
                <a:latin typeface="Calibri"/>
                <a:ea typeface="ＭＳ Ｐゴシック"/>
              </a:rPr>
              <a:t>ross Validation</a:t>
            </a:r>
            <a:endParaRPr lang="en-US" sz="1200" b="1" kern="0" dirty="0">
              <a:solidFill>
                <a:srgbClr val="FFFFFF"/>
              </a:solidFill>
              <a:latin typeface="Calibri"/>
              <a:ea typeface="ＭＳ Ｐゴシック"/>
            </a:endParaRPr>
          </a:p>
        </p:txBody>
      </p:sp>
      <p:sp>
        <p:nvSpPr>
          <p:cNvPr id="95" name="Rectangle 58"/>
          <p:cNvSpPr>
            <a:spLocks noChangeArrowheads="1"/>
          </p:cNvSpPr>
          <p:nvPr/>
        </p:nvSpPr>
        <p:spPr bwMode="auto">
          <a:xfrm>
            <a:off x="6286544" y="826482"/>
            <a:ext cx="213049" cy="181733"/>
          </a:xfrm>
          <a:prstGeom prst="rect">
            <a:avLst/>
          </a:prstGeom>
          <a:solidFill>
            <a:schemeClr val="bg2">
              <a:lumMod val="75000"/>
            </a:schemeClr>
          </a:solidFill>
          <a:ln>
            <a:noFill/>
          </a:ln>
        </p:spPr>
        <p:txBody>
          <a:bodyPr wrap="none" lIns="0" tIns="0" rIns="0" bIns="0" anchor="ctr"/>
          <a:lstStyle/>
          <a:p>
            <a:pPr algn="ctr" defTabSz="869734">
              <a:defRPr/>
            </a:pPr>
            <a:r>
              <a:rPr lang="fr-FR" altLang="zh-CN" sz="1000" b="1" kern="0" dirty="0">
                <a:solidFill>
                  <a:srgbClr val="FFFFFF"/>
                </a:solidFill>
                <a:latin typeface="Calibri"/>
                <a:cs typeface="Arial" charset="0"/>
              </a:rPr>
              <a:t>3</a:t>
            </a:r>
          </a:p>
        </p:txBody>
      </p:sp>
      <p:sp>
        <p:nvSpPr>
          <p:cNvPr id="96" name="Pentagone 5"/>
          <p:cNvSpPr>
            <a:spLocks noChangeArrowheads="1"/>
          </p:cNvSpPr>
          <p:nvPr/>
        </p:nvSpPr>
        <p:spPr bwMode="auto">
          <a:xfrm>
            <a:off x="3775365" y="826558"/>
            <a:ext cx="2175437" cy="517580"/>
          </a:xfrm>
          <a:prstGeom prst="homePlate">
            <a:avLst>
              <a:gd name="adj" fmla="val 14143"/>
            </a:avLst>
          </a:prstGeom>
          <a:solidFill>
            <a:srgbClr val="36245A"/>
          </a:solidFill>
          <a:ln w="28575">
            <a:noFill/>
            <a:miter lim="800000"/>
            <a:headEnd/>
            <a:tailEnd/>
          </a:ln>
        </p:spPr>
        <p:txBody>
          <a:bodyPr lIns="0" tIns="89797" rIns="0" bIns="89797" anchor="ctr"/>
          <a:lstStyle/>
          <a:p>
            <a:pPr algn="ctr" defTabSz="817333">
              <a:spcBef>
                <a:spcPct val="20000"/>
              </a:spcBef>
              <a:buClr>
                <a:srgbClr val="950B25"/>
              </a:buClr>
              <a:buSzPct val="75000"/>
              <a:defRPr/>
            </a:pPr>
            <a:r>
              <a:rPr lang="en-US" sz="1200" b="1" kern="0" dirty="0">
                <a:solidFill>
                  <a:srgbClr val="FFFFFF"/>
                </a:solidFill>
                <a:latin typeface="Calibri"/>
              </a:rPr>
              <a:t>Hyperparameters Pruning</a:t>
            </a:r>
          </a:p>
        </p:txBody>
      </p:sp>
      <p:sp>
        <p:nvSpPr>
          <p:cNvPr id="97" name="Rectangle 58"/>
          <p:cNvSpPr>
            <a:spLocks noChangeArrowheads="1"/>
          </p:cNvSpPr>
          <p:nvPr/>
        </p:nvSpPr>
        <p:spPr bwMode="auto">
          <a:xfrm>
            <a:off x="3864528" y="827367"/>
            <a:ext cx="213830" cy="181733"/>
          </a:xfrm>
          <a:prstGeom prst="rect">
            <a:avLst/>
          </a:prstGeom>
          <a:solidFill>
            <a:schemeClr val="bg2">
              <a:lumMod val="75000"/>
            </a:schemeClr>
          </a:solidFill>
          <a:ln>
            <a:noFill/>
          </a:ln>
        </p:spPr>
        <p:txBody>
          <a:bodyPr wrap="none" lIns="0" tIns="0" rIns="0" bIns="0" anchor="ctr"/>
          <a:lstStyle/>
          <a:p>
            <a:pPr algn="ctr" defTabSz="869734">
              <a:defRPr/>
            </a:pPr>
            <a:r>
              <a:rPr lang="fr-FR" altLang="zh-CN" sz="1000" b="1" kern="0" dirty="0">
                <a:solidFill>
                  <a:srgbClr val="FFFFFF"/>
                </a:solidFill>
                <a:latin typeface="Calibri"/>
                <a:cs typeface="Arial" charset="0"/>
              </a:rPr>
              <a:t>2</a:t>
            </a:r>
          </a:p>
        </p:txBody>
      </p:sp>
      <p:sp>
        <p:nvSpPr>
          <p:cNvPr id="100" name="Rectangle 99"/>
          <p:cNvSpPr/>
          <p:nvPr/>
        </p:nvSpPr>
        <p:spPr>
          <a:xfrm>
            <a:off x="784337" y="1511239"/>
            <a:ext cx="390401" cy="1234061"/>
          </a:xfrm>
          <a:prstGeom prst="rect">
            <a:avLst/>
          </a:prstGeom>
          <a:solidFill>
            <a:srgbClr val="FFFFFF">
              <a:lumMod val="75000"/>
            </a:srgbClr>
          </a:solidFill>
          <a:ln w="25400" cap="flat" cmpd="sng" algn="ctr">
            <a:noFill/>
            <a:prstDash val="solid"/>
          </a:ln>
          <a:effectLst/>
        </p:spPr>
        <p:txBody>
          <a:bodyPr vert="vert270" lIns="85732" tIns="42865" rIns="85732" bIns="42865" anchor="ctr"/>
          <a:lstStyle/>
          <a:p>
            <a:pPr algn="ctr" defTabSz="911985">
              <a:defRPr/>
            </a:pPr>
            <a:r>
              <a:rPr lang="fr-FR" sz="1000" b="1" kern="0" dirty="0">
                <a:solidFill>
                  <a:srgbClr val="FFFFFF"/>
                </a:solidFill>
                <a:latin typeface="Calibri"/>
              </a:rPr>
              <a:t>Description</a:t>
            </a:r>
          </a:p>
        </p:txBody>
      </p:sp>
      <p:sp>
        <p:nvSpPr>
          <p:cNvPr id="101" name="Rectangle 100"/>
          <p:cNvSpPr/>
          <p:nvPr/>
        </p:nvSpPr>
        <p:spPr>
          <a:xfrm>
            <a:off x="784337" y="2955850"/>
            <a:ext cx="390401" cy="990783"/>
          </a:xfrm>
          <a:prstGeom prst="rect">
            <a:avLst/>
          </a:prstGeom>
          <a:solidFill>
            <a:srgbClr val="FFFFFF">
              <a:lumMod val="75000"/>
            </a:srgbClr>
          </a:solidFill>
          <a:ln w="25400" cap="flat" cmpd="sng" algn="ctr">
            <a:noFill/>
            <a:prstDash val="solid"/>
          </a:ln>
          <a:effectLst/>
        </p:spPr>
        <p:txBody>
          <a:bodyPr vert="vert270" lIns="85732" tIns="42865" rIns="85732" bIns="42865" anchor="ctr"/>
          <a:lstStyle/>
          <a:p>
            <a:pPr algn="ctr" defTabSz="911985">
              <a:defRPr/>
            </a:pPr>
            <a:r>
              <a:rPr lang="en-US" sz="1000" b="1" kern="0" dirty="0">
                <a:solidFill>
                  <a:srgbClr val="FFFFFF"/>
                </a:solidFill>
                <a:latin typeface="Calibri"/>
              </a:rPr>
              <a:t>Advantages</a:t>
            </a:r>
          </a:p>
        </p:txBody>
      </p:sp>
      <p:sp>
        <p:nvSpPr>
          <p:cNvPr id="102" name="Rectangle 101"/>
          <p:cNvSpPr/>
          <p:nvPr/>
        </p:nvSpPr>
        <p:spPr>
          <a:xfrm>
            <a:off x="784337" y="846328"/>
            <a:ext cx="390401" cy="517592"/>
          </a:xfrm>
          <a:prstGeom prst="rect">
            <a:avLst/>
          </a:prstGeom>
          <a:solidFill>
            <a:srgbClr val="FFFFFF">
              <a:lumMod val="75000"/>
            </a:srgbClr>
          </a:solidFill>
          <a:ln w="25400" cap="flat" cmpd="sng" algn="ctr">
            <a:noFill/>
            <a:prstDash val="solid"/>
          </a:ln>
          <a:effectLst/>
        </p:spPr>
        <p:txBody>
          <a:bodyPr vert="vert270" lIns="85732" tIns="42865" rIns="85732" bIns="42865" anchor="ctr"/>
          <a:lstStyle/>
          <a:p>
            <a:pPr algn="ctr" defTabSz="911985">
              <a:defRPr/>
            </a:pPr>
            <a:r>
              <a:rPr lang="fr-FR" sz="1000" b="1" kern="0" dirty="0">
                <a:solidFill>
                  <a:srgbClr val="FFFFFF"/>
                </a:solidFill>
                <a:latin typeface="Calibri"/>
              </a:rPr>
              <a:t>Model</a:t>
            </a:r>
          </a:p>
        </p:txBody>
      </p:sp>
      <p:cxnSp>
        <p:nvCxnSpPr>
          <p:cNvPr id="114" name="Connecteur droit 113"/>
          <p:cNvCxnSpPr/>
          <p:nvPr/>
        </p:nvCxnSpPr>
        <p:spPr>
          <a:xfrm>
            <a:off x="237597" y="1394400"/>
            <a:ext cx="8172000" cy="5818"/>
          </a:xfrm>
          <a:prstGeom prst="line">
            <a:avLst/>
          </a:prstGeom>
          <a:noFill/>
          <a:ln w="12700" cap="flat" cmpd="sng" algn="ctr">
            <a:solidFill>
              <a:srgbClr val="FFFFFF">
                <a:lumMod val="50000"/>
              </a:srgbClr>
            </a:solidFill>
            <a:prstDash val="sysDash"/>
          </a:ln>
          <a:effectLst/>
        </p:spPr>
      </p:cxnSp>
      <p:cxnSp>
        <p:nvCxnSpPr>
          <p:cNvPr id="153" name="Connecteur droit 152"/>
          <p:cNvCxnSpPr/>
          <p:nvPr/>
        </p:nvCxnSpPr>
        <p:spPr>
          <a:xfrm>
            <a:off x="232358" y="2886697"/>
            <a:ext cx="8172000" cy="10241"/>
          </a:xfrm>
          <a:prstGeom prst="line">
            <a:avLst/>
          </a:prstGeom>
          <a:noFill/>
          <a:ln w="12700" cap="flat" cmpd="sng" algn="ctr">
            <a:solidFill>
              <a:srgbClr val="FFFFFF">
                <a:lumMod val="50000"/>
              </a:srgbClr>
            </a:solidFill>
            <a:prstDash val="sysDash"/>
          </a:ln>
          <a:effectLst/>
        </p:spPr>
      </p:cxnSp>
      <p:sp>
        <p:nvSpPr>
          <p:cNvPr id="154" name="Rectangle 153"/>
          <p:cNvSpPr/>
          <p:nvPr/>
        </p:nvSpPr>
        <p:spPr>
          <a:xfrm>
            <a:off x="795492" y="4088647"/>
            <a:ext cx="390401" cy="972341"/>
          </a:xfrm>
          <a:prstGeom prst="rect">
            <a:avLst/>
          </a:prstGeom>
          <a:solidFill>
            <a:srgbClr val="FFFFFF">
              <a:lumMod val="75000"/>
            </a:srgbClr>
          </a:solidFill>
          <a:ln w="25400" cap="flat" cmpd="sng" algn="ctr">
            <a:noFill/>
            <a:prstDash val="solid"/>
          </a:ln>
          <a:effectLst/>
        </p:spPr>
        <p:txBody>
          <a:bodyPr vert="vert270" lIns="85732" tIns="42865" rIns="85732" bIns="42865" anchor="ctr"/>
          <a:lstStyle/>
          <a:p>
            <a:pPr algn="ctr" defTabSz="911985">
              <a:defRPr/>
            </a:pPr>
            <a:r>
              <a:rPr lang="fr-FR" sz="1000" b="1" kern="0" dirty="0">
                <a:solidFill>
                  <a:srgbClr val="FFFFFF"/>
                </a:solidFill>
                <a:latin typeface="Calibri"/>
              </a:rPr>
              <a:t>Drawbacks</a:t>
            </a:r>
          </a:p>
        </p:txBody>
      </p:sp>
      <p:cxnSp>
        <p:nvCxnSpPr>
          <p:cNvPr id="155" name="Connecteur droit 154"/>
          <p:cNvCxnSpPr/>
          <p:nvPr/>
        </p:nvCxnSpPr>
        <p:spPr>
          <a:xfrm>
            <a:off x="236425" y="4026291"/>
            <a:ext cx="8172000" cy="10241"/>
          </a:xfrm>
          <a:prstGeom prst="line">
            <a:avLst/>
          </a:prstGeom>
          <a:noFill/>
          <a:ln w="12700" cap="flat" cmpd="sng" algn="ctr">
            <a:solidFill>
              <a:srgbClr val="FFFFFF">
                <a:lumMod val="50000"/>
              </a:srgbClr>
            </a:solidFill>
            <a:prstDash val="sysDash"/>
          </a:ln>
          <a:effectLst/>
        </p:spPr>
      </p:cxnSp>
      <p:sp>
        <p:nvSpPr>
          <p:cNvPr id="28" name="Rectangle 27"/>
          <p:cNvSpPr/>
          <p:nvPr/>
        </p:nvSpPr>
        <p:spPr>
          <a:xfrm>
            <a:off x="1360231" y="3093863"/>
            <a:ext cx="2170191" cy="769441"/>
          </a:xfrm>
          <a:prstGeom prst="rect">
            <a:avLst/>
          </a:prstGeom>
        </p:spPr>
        <p:txBody>
          <a:bodyPr wrap="square">
            <a:spAutoFit/>
          </a:bodyPr>
          <a:lstStyle/>
          <a:p>
            <a:pPr marL="171450" indent="-171450">
              <a:buFont typeface="Wingdings" panose="05000000000000000000" pitchFamily="2" charset="2"/>
              <a:buChar char="Ø"/>
            </a:pPr>
            <a:r>
              <a:rPr lang="en-US" altLang="zh-CN" sz="1100" dirty="0"/>
              <a:t>Use more features may increase the prediction accuracy, leading to better model performance stats</a:t>
            </a:r>
          </a:p>
        </p:txBody>
      </p:sp>
      <p:sp>
        <p:nvSpPr>
          <p:cNvPr id="31" name="Espace réservé du numéro de diapositive 6">
            <a:extLst>
              <a:ext uri="{FF2B5EF4-FFF2-40B4-BE49-F238E27FC236}">
                <a16:creationId xmlns:a16="http://schemas.microsoft.com/office/drawing/2014/main" id="{8F920521-5C23-0B41-943A-246602644C53}"/>
              </a:ext>
            </a:extLst>
          </p:cNvPr>
          <p:cNvSpPr>
            <a:spLocks noGrp="1"/>
          </p:cNvSpPr>
          <p:nvPr>
            <p:ph type="sldNum" idx="12"/>
          </p:nvPr>
        </p:nvSpPr>
        <p:spPr>
          <a:xfrm>
            <a:off x="7086600" y="4869656"/>
            <a:ext cx="2057400" cy="273844"/>
          </a:xfrm>
        </p:spPr>
        <p:txBody>
          <a:bodyPr/>
          <a:lstStyle/>
          <a:p>
            <a:pPr marL="0" lvl="0" indent="0" algn="r" rtl="0">
              <a:spcBef>
                <a:spcPts val="0"/>
              </a:spcBef>
              <a:spcAft>
                <a:spcPts val="0"/>
              </a:spcAft>
              <a:buNone/>
            </a:pPr>
            <a:fld id="{00000000-1234-1234-1234-123412341234}" type="slidenum">
              <a:rPr lang="uk-UA" smtClean="0"/>
              <a:t>5</a:t>
            </a:fld>
            <a:endParaRPr lang="uk-UA"/>
          </a:p>
        </p:txBody>
      </p:sp>
      <p:pic>
        <p:nvPicPr>
          <p:cNvPr id="5" name="Graphic 4" descr="Checklist">
            <a:extLst>
              <a:ext uri="{FF2B5EF4-FFF2-40B4-BE49-F238E27FC236}">
                <a16:creationId xmlns:a16="http://schemas.microsoft.com/office/drawing/2014/main" id="{5E8A46B4-F64E-5A46-B6A9-7BA492BA3F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5960" y="1867158"/>
            <a:ext cx="368105" cy="368105"/>
          </a:xfrm>
          <a:prstGeom prst="rect">
            <a:avLst/>
          </a:prstGeom>
        </p:spPr>
      </p:pic>
      <p:pic>
        <p:nvPicPr>
          <p:cNvPr id="7" name="Graphic 6" descr="Warning">
            <a:extLst>
              <a:ext uri="{FF2B5EF4-FFF2-40B4-BE49-F238E27FC236}">
                <a16:creationId xmlns:a16="http://schemas.microsoft.com/office/drawing/2014/main" id="{F9E86099-0D5D-1D48-9090-FDE9738413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5960" y="4390764"/>
            <a:ext cx="368105" cy="368105"/>
          </a:xfrm>
          <a:prstGeom prst="rect">
            <a:avLst/>
          </a:prstGeom>
        </p:spPr>
      </p:pic>
      <p:pic>
        <p:nvPicPr>
          <p:cNvPr id="9" name="Graphic 8" descr="Ribbon">
            <a:extLst>
              <a:ext uri="{FF2B5EF4-FFF2-40B4-BE49-F238E27FC236}">
                <a16:creationId xmlns:a16="http://schemas.microsoft.com/office/drawing/2014/main" id="{FAC4C30B-32DD-4549-9F58-78F72DC45A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5960" y="3292240"/>
            <a:ext cx="368105" cy="368105"/>
          </a:xfrm>
          <a:prstGeom prst="rect">
            <a:avLst/>
          </a:prstGeom>
        </p:spPr>
      </p:pic>
      <p:pic>
        <p:nvPicPr>
          <p:cNvPr id="11" name="Graphic 10" descr="Gears">
            <a:extLst>
              <a:ext uri="{FF2B5EF4-FFF2-40B4-BE49-F238E27FC236}">
                <a16:creationId xmlns:a16="http://schemas.microsoft.com/office/drawing/2014/main" id="{63E1E58C-8C16-3941-976D-E0787339226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5960" y="912477"/>
            <a:ext cx="368105" cy="368105"/>
          </a:xfrm>
          <a:prstGeom prst="rect">
            <a:avLst/>
          </a:prstGeom>
        </p:spPr>
      </p:pic>
      <p:sp>
        <p:nvSpPr>
          <p:cNvPr id="39" name="Google Shape;109;p15">
            <a:extLst>
              <a:ext uri="{FF2B5EF4-FFF2-40B4-BE49-F238E27FC236}">
                <a16:creationId xmlns:a16="http://schemas.microsoft.com/office/drawing/2014/main" id="{8E322F8D-DAF4-420A-9720-2204107471F7}"/>
              </a:ext>
            </a:extLst>
          </p:cNvPr>
          <p:cNvSpPr txBox="1"/>
          <p:nvPr/>
        </p:nvSpPr>
        <p:spPr>
          <a:xfrm>
            <a:off x="178511" y="362488"/>
            <a:ext cx="8781600" cy="249900"/>
          </a:xfrm>
          <a:prstGeom prst="rect">
            <a:avLst/>
          </a:prstGeom>
          <a:noFill/>
          <a:ln>
            <a:noFill/>
          </a:ln>
        </p:spPr>
        <p:txBody>
          <a:bodyPr spcFirstLastPara="1" wrap="square" lIns="0" tIns="45700" rIns="91400" bIns="45700" anchor="t" anchorCtr="0">
            <a:noAutofit/>
          </a:bodyPr>
          <a:lstStyle/>
          <a:p>
            <a:pPr lvl="0">
              <a:buClr>
                <a:schemeClr val="dk1"/>
              </a:buClr>
            </a:pPr>
            <a:r>
              <a:rPr lang="en-US" altLang="zh-CN" sz="1200" dirty="0">
                <a:solidFill>
                  <a:srgbClr val="0C0C0C"/>
                </a:solidFill>
                <a:latin typeface="Calibri" charset="0"/>
                <a:ea typeface="Calibri" charset="0"/>
                <a:cs typeface="Calibri" charset="0"/>
                <a:sym typeface="Open Sans"/>
              </a:rPr>
              <a:t>3.2 Rush / Pass Play Modeling Process</a:t>
            </a:r>
            <a:endParaRPr lang="en-US" sz="1200" dirty="0">
              <a:solidFill>
                <a:srgbClr val="0C0C0C"/>
              </a:solidFill>
              <a:latin typeface="Calibri" charset="0"/>
              <a:ea typeface="Calibri" charset="0"/>
              <a:cs typeface="Calibri" charset="0"/>
              <a:sym typeface="Open Sans"/>
            </a:endParaRPr>
          </a:p>
        </p:txBody>
      </p:sp>
      <p:pic>
        <p:nvPicPr>
          <p:cNvPr id="40" name="Google Shape;100;p14" descr="mage associÃ©e">
            <a:extLst>
              <a:ext uri="{FF2B5EF4-FFF2-40B4-BE49-F238E27FC236}">
                <a16:creationId xmlns:a16="http://schemas.microsoft.com/office/drawing/2014/main" id="{FECF2474-3AF3-4EAE-97FD-6D586D99BBBB}"/>
              </a:ext>
            </a:extLst>
          </p:cNvPr>
          <p:cNvPicPr preferRelativeResize="0"/>
          <p:nvPr/>
        </p:nvPicPr>
        <p:blipFill rotWithShape="1">
          <a:blip r:embed="rId11">
            <a:alphaModFix/>
          </a:blip>
          <a:srcRect/>
          <a:stretch/>
        </p:blipFill>
        <p:spPr>
          <a:xfrm>
            <a:off x="7914331" y="70382"/>
            <a:ext cx="1018029" cy="493219"/>
          </a:xfrm>
          <a:prstGeom prst="rect">
            <a:avLst/>
          </a:prstGeom>
          <a:noFill/>
          <a:ln>
            <a:noFill/>
          </a:ln>
        </p:spPr>
      </p:pic>
      <p:sp>
        <p:nvSpPr>
          <p:cNvPr id="41" name="Google Shape;108;p15">
            <a:extLst>
              <a:ext uri="{FF2B5EF4-FFF2-40B4-BE49-F238E27FC236}">
                <a16:creationId xmlns:a16="http://schemas.microsoft.com/office/drawing/2014/main" id="{98445F01-FB6D-4F89-99B5-60C185B9525B}"/>
              </a:ext>
            </a:extLst>
          </p:cNvPr>
          <p:cNvSpPr txBox="1"/>
          <p:nvPr/>
        </p:nvSpPr>
        <p:spPr>
          <a:xfrm>
            <a:off x="167649" y="167809"/>
            <a:ext cx="8168736" cy="264600"/>
          </a:xfrm>
          <a:prstGeom prst="rect">
            <a:avLst/>
          </a:prstGeom>
          <a:noFill/>
          <a:ln>
            <a:noFill/>
          </a:ln>
        </p:spPr>
        <p:txBody>
          <a:bodyPr spcFirstLastPara="1" wrap="square" lIns="0" tIns="45700" rIns="91400" bIns="45700" anchor="t" anchorCtr="0">
            <a:noAutofit/>
          </a:bodyPr>
          <a:lstStyle/>
          <a:p>
            <a:pPr lvl="0">
              <a:buClr>
                <a:schemeClr val="dk1"/>
              </a:buClr>
              <a:buSzPts val="1100"/>
            </a:pPr>
            <a:r>
              <a:rPr lang="en-US" sz="1200" b="1" dirty="0">
                <a:latin typeface="Calibri" charset="0"/>
                <a:ea typeface="Calibri" charset="0"/>
                <a:cs typeface="Calibri" charset="0"/>
                <a:sym typeface="Open Sans"/>
              </a:rPr>
              <a:t>D</a:t>
            </a:r>
            <a:r>
              <a:rPr lang="en-US" altLang="zh-CN" sz="1200" b="1" dirty="0">
                <a:latin typeface="Calibri" charset="0"/>
                <a:ea typeface="Calibri" charset="0"/>
                <a:cs typeface="Calibri" charset="0"/>
                <a:sym typeface="Open Sans"/>
              </a:rPr>
              <a:t>ata</a:t>
            </a:r>
            <a:r>
              <a:rPr lang="en-US" sz="1200" b="1" dirty="0">
                <a:latin typeface="Calibri" charset="0"/>
                <a:ea typeface="Calibri" charset="0"/>
                <a:cs typeface="Calibri" charset="0"/>
                <a:sym typeface="Open Sans"/>
              </a:rPr>
              <a:t> Analytics – Predict National Football League offensive play types and yards</a:t>
            </a:r>
          </a:p>
        </p:txBody>
      </p:sp>
      <p:sp>
        <p:nvSpPr>
          <p:cNvPr id="43" name="Rectangle 25">
            <a:extLst>
              <a:ext uri="{FF2B5EF4-FFF2-40B4-BE49-F238E27FC236}">
                <a16:creationId xmlns:a16="http://schemas.microsoft.com/office/drawing/2014/main" id="{2F95934B-E645-407E-9CBB-B66DA9565103}"/>
              </a:ext>
            </a:extLst>
          </p:cNvPr>
          <p:cNvSpPr/>
          <p:nvPr/>
        </p:nvSpPr>
        <p:spPr>
          <a:xfrm>
            <a:off x="1223730" y="1510337"/>
            <a:ext cx="2407685" cy="1277273"/>
          </a:xfrm>
          <a:prstGeom prst="rect">
            <a:avLst/>
          </a:prstGeom>
        </p:spPr>
        <p:txBody>
          <a:bodyPr wrap="square">
            <a:spAutoFit/>
          </a:bodyPr>
          <a:lstStyle/>
          <a:p>
            <a:pPr marL="171450" indent="-171450">
              <a:buFont typeface="Wingdings" panose="05000000000000000000" pitchFamily="2" charset="2"/>
              <a:buChar char="Ø"/>
            </a:pPr>
            <a:r>
              <a:rPr lang="en-US" sz="1100" dirty="0"/>
              <a:t>Distinguish before-play data </a:t>
            </a:r>
            <a:r>
              <a:rPr lang="en-US" altLang="zh-CN" sz="1100" dirty="0"/>
              <a:t>and </a:t>
            </a:r>
            <a:r>
              <a:rPr lang="en-US" sz="1100" dirty="0"/>
              <a:t>after-play data</a:t>
            </a:r>
          </a:p>
          <a:p>
            <a:pPr marL="171450" indent="-171450">
              <a:buFont typeface="Wingdings" panose="05000000000000000000" pitchFamily="2" charset="2"/>
              <a:buChar char="Ø"/>
            </a:pPr>
            <a:r>
              <a:rPr lang="en-US" sz="1100" dirty="0"/>
              <a:t>Generate cumulative data</a:t>
            </a:r>
          </a:p>
          <a:p>
            <a:pPr marL="171450" indent="-171450">
              <a:buFont typeface="Wingdings" panose="05000000000000000000" pitchFamily="2" charset="2"/>
              <a:buChar char="Ø"/>
            </a:pPr>
            <a:r>
              <a:rPr lang="en-US" sz="1100" dirty="0"/>
              <a:t>Run regressions of Y on X and distinguish which are significant</a:t>
            </a:r>
          </a:p>
          <a:p>
            <a:pPr marL="171450" indent="-171450">
              <a:buFont typeface="Wingdings" panose="05000000000000000000" pitchFamily="2" charset="2"/>
              <a:buChar char="Ø"/>
            </a:pPr>
            <a:r>
              <a:rPr lang="en-US" sz="1100" dirty="0"/>
              <a:t>Separately use significant features and all features in the models</a:t>
            </a:r>
          </a:p>
        </p:txBody>
      </p:sp>
      <p:sp>
        <p:nvSpPr>
          <p:cNvPr id="45" name="Rectangle 27">
            <a:extLst>
              <a:ext uri="{FF2B5EF4-FFF2-40B4-BE49-F238E27FC236}">
                <a16:creationId xmlns:a16="http://schemas.microsoft.com/office/drawing/2014/main" id="{7246FF79-B17A-4207-9067-22C3FE43C56F}"/>
              </a:ext>
            </a:extLst>
          </p:cNvPr>
          <p:cNvSpPr/>
          <p:nvPr/>
        </p:nvSpPr>
        <p:spPr>
          <a:xfrm>
            <a:off x="1360231" y="4364061"/>
            <a:ext cx="2281717" cy="261610"/>
          </a:xfrm>
          <a:prstGeom prst="rect">
            <a:avLst/>
          </a:prstGeom>
        </p:spPr>
        <p:txBody>
          <a:bodyPr wrap="square">
            <a:spAutoFit/>
          </a:bodyPr>
          <a:lstStyle/>
          <a:p>
            <a:pPr marL="171450" indent="-171450">
              <a:buFont typeface="Wingdings" panose="05000000000000000000" pitchFamily="2" charset="2"/>
              <a:buChar char="Ø"/>
            </a:pPr>
            <a:r>
              <a:rPr lang="en-US" altLang="zh-CN" sz="1100" dirty="0"/>
              <a:t>Likely to cause collinearity</a:t>
            </a:r>
          </a:p>
        </p:txBody>
      </p:sp>
      <p:sp>
        <p:nvSpPr>
          <p:cNvPr id="46" name="Rectangle 27">
            <a:extLst>
              <a:ext uri="{FF2B5EF4-FFF2-40B4-BE49-F238E27FC236}">
                <a16:creationId xmlns:a16="http://schemas.microsoft.com/office/drawing/2014/main" id="{35280CE3-F7BC-4AA5-AA75-9F55732206A1}"/>
              </a:ext>
            </a:extLst>
          </p:cNvPr>
          <p:cNvSpPr/>
          <p:nvPr/>
        </p:nvSpPr>
        <p:spPr>
          <a:xfrm>
            <a:off x="3631415" y="1525415"/>
            <a:ext cx="2387210" cy="1277273"/>
          </a:xfrm>
          <a:prstGeom prst="rect">
            <a:avLst/>
          </a:prstGeom>
        </p:spPr>
        <p:txBody>
          <a:bodyPr wrap="square">
            <a:spAutoFit/>
          </a:bodyPr>
          <a:lstStyle/>
          <a:p>
            <a:pPr marL="171450" indent="-171450">
              <a:buFont typeface="Wingdings" panose="05000000000000000000" pitchFamily="2" charset="2"/>
              <a:buChar char="Ø"/>
            </a:pPr>
            <a:r>
              <a:rPr lang="en-US" altLang="zh-CN" sz="1100" dirty="0"/>
              <a:t>Determine which hyperparameters are relatively important, e.g. max_depth and # of trees in R.F., based on our research </a:t>
            </a:r>
          </a:p>
          <a:p>
            <a:pPr marL="171450" indent="-171450">
              <a:buFont typeface="Wingdings" panose="05000000000000000000" pitchFamily="2" charset="2"/>
              <a:buChar char="Ø"/>
            </a:pPr>
            <a:r>
              <a:rPr lang="en-US" altLang="zh-CN" sz="1100" dirty="0"/>
              <a:t>Try different combinations of the hyperparameters and choose the best models</a:t>
            </a:r>
          </a:p>
        </p:txBody>
      </p:sp>
      <p:sp>
        <p:nvSpPr>
          <p:cNvPr id="48" name="Rectangle 27">
            <a:extLst>
              <a:ext uri="{FF2B5EF4-FFF2-40B4-BE49-F238E27FC236}">
                <a16:creationId xmlns:a16="http://schemas.microsoft.com/office/drawing/2014/main" id="{1E4ABF6A-C63A-42B6-8597-7101CED86A44}"/>
              </a:ext>
            </a:extLst>
          </p:cNvPr>
          <p:cNvSpPr/>
          <p:nvPr/>
        </p:nvSpPr>
        <p:spPr>
          <a:xfrm>
            <a:off x="3759759" y="3100951"/>
            <a:ext cx="2170191" cy="600164"/>
          </a:xfrm>
          <a:prstGeom prst="rect">
            <a:avLst/>
          </a:prstGeom>
        </p:spPr>
        <p:txBody>
          <a:bodyPr wrap="square">
            <a:spAutoFit/>
          </a:bodyPr>
          <a:lstStyle/>
          <a:p>
            <a:pPr marL="171450" indent="-171450">
              <a:buFont typeface="Wingdings" panose="05000000000000000000" pitchFamily="2" charset="2"/>
              <a:buChar char="Ø"/>
            </a:pPr>
            <a:r>
              <a:rPr lang="en-US" altLang="zh-CN" sz="1100" dirty="0"/>
              <a:t>Very likely to improve prediction accuracy and model performance</a:t>
            </a:r>
          </a:p>
        </p:txBody>
      </p:sp>
      <p:sp>
        <p:nvSpPr>
          <p:cNvPr id="49" name="Rectangle 27">
            <a:extLst>
              <a:ext uri="{FF2B5EF4-FFF2-40B4-BE49-F238E27FC236}">
                <a16:creationId xmlns:a16="http://schemas.microsoft.com/office/drawing/2014/main" id="{D90A6FDB-B036-488D-BD8A-73178E2317ED}"/>
              </a:ext>
            </a:extLst>
          </p:cNvPr>
          <p:cNvSpPr/>
          <p:nvPr/>
        </p:nvSpPr>
        <p:spPr>
          <a:xfrm>
            <a:off x="3759759" y="4223919"/>
            <a:ext cx="2281717" cy="600164"/>
          </a:xfrm>
          <a:prstGeom prst="rect">
            <a:avLst/>
          </a:prstGeom>
        </p:spPr>
        <p:txBody>
          <a:bodyPr wrap="square">
            <a:spAutoFit/>
          </a:bodyPr>
          <a:lstStyle/>
          <a:p>
            <a:pPr marL="171450" indent="-171450">
              <a:buFont typeface="Wingdings" panose="05000000000000000000" pitchFamily="2" charset="2"/>
              <a:buChar char="Ø"/>
            </a:pPr>
            <a:r>
              <a:rPr lang="en-US" altLang="zh-CN" sz="1100" dirty="0"/>
              <a:t>May be too computational costly. Need to trade off between accuracy and computation time.</a:t>
            </a:r>
          </a:p>
        </p:txBody>
      </p:sp>
      <p:sp>
        <p:nvSpPr>
          <p:cNvPr id="53" name="Rectangle 27">
            <a:extLst>
              <a:ext uri="{FF2B5EF4-FFF2-40B4-BE49-F238E27FC236}">
                <a16:creationId xmlns:a16="http://schemas.microsoft.com/office/drawing/2014/main" id="{868F0469-607A-475C-AD69-559F019B7124}"/>
              </a:ext>
            </a:extLst>
          </p:cNvPr>
          <p:cNvSpPr/>
          <p:nvPr/>
        </p:nvSpPr>
        <p:spPr>
          <a:xfrm>
            <a:off x="6199017" y="3093863"/>
            <a:ext cx="2170191" cy="600164"/>
          </a:xfrm>
          <a:prstGeom prst="rect">
            <a:avLst/>
          </a:prstGeom>
        </p:spPr>
        <p:txBody>
          <a:bodyPr wrap="square">
            <a:spAutoFit/>
          </a:bodyPr>
          <a:lstStyle/>
          <a:p>
            <a:pPr marL="171450" indent="-171450">
              <a:buFont typeface="Wingdings" panose="05000000000000000000" pitchFamily="2" charset="2"/>
              <a:buChar char="Ø"/>
            </a:pPr>
            <a:r>
              <a:rPr lang="en-US" altLang="zh-CN" sz="1100" dirty="0"/>
              <a:t>Reduce the influence of biased training and testing set split, so the results are more reliable.</a:t>
            </a:r>
          </a:p>
        </p:txBody>
      </p:sp>
      <p:sp>
        <p:nvSpPr>
          <p:cNvPr id="54" name="Rectangle 27">
            <a:extLst>
              <a:ext uri="{FF2B5EF4-FFF2-40B4-BE49-F238E27FC236}">
                <a16:creationId xmlns:a16="http://schemas.microsoft.com/office/drawing/2014/main" id="{0F7A4DC0-FC4F-4D00-BD4D-1150F4948567}"/>
              </a:ext>
            </a:extLst>
          </p:cNvPr>
          <p:cNvSpPr/>
          <p:nvPr/>
        </p:nvSpPr>
        <p:spPr>
          <a:xfrm>
            <a:off x="6090507" y="1542871"/>
            <a:ext cx="2387210" cy="938719"/>
          </a:xfrm>
          <a:prstGeom prst="rect">
            <a:avLst/>
          </a:prstGeom>
        </p:spPr>
        <p:txBody>
          <a:bodyPr wrap="square">
            <a:spAutoFit/>
          </a:bodyPr>
          <a:lstStyle/>
          <a:p>
            <a:pPr marL="171450" indent="-171450">
              <a:buFont typeface="Wingdings" panose="05000000000000000000" pitchFamily="2" charset="2"/>
              <a:buChar char="Ø"/>
            </a:pPr>
            <a:r>
              <a:rPr lang="en-US" altLang="zh-CN" sz="1100" dirty="0"/>
              <a:t>Use 10-fold cross validation to obtain a more robust prediction of each models.</a:t>
            </a:r>
          </a:p>
          <a:p>
            <a:pPr marL="171450" indent="-171450">
              <a:buFont typeface="Wingdings" panose="05000000000000000000" pitchFamily="2" charset="2"/>
              <a:buChar char="Ø"/>
            </a:pPr>
            <a:r>
              <a:rPr lang="en-US" altLang="zh-CN" sz="1100" dirty="0"/>
              <a:t>Use this average accuracy as model performance indicators</a:t>
            </a:r>
          </a:p>
        </p:txBody>
      </p:sp>
      <p:sp>
        <p:nvSpPr>
          <p:cNvPr id="55" name="Rectangle 27">
            <a:extLst>
              <a:ext uri="{FF2B5EF4-FFF2-40B4-BE49-F238E27FC236}">
                <a16:creationId xmlns:a16="http://schemas.microsoft.com/office/drawing/2014/main" id="{AA8ECC33-A264-46DC-98F3-B492713C6166}"/>
              </a:ext>
            </a:extLst>
          </p:cNvPr>
          <p:cNvSpPr/>
          <p:nvPr/>
        </p:nvSpPr>
        <p:spPr>
          <a:xfrm>
            <a:off x="6196000" y="4223919"/>
            <a:ext cx="2281717" cy="600164"/>
          </a:xfrm>
          <a:prstGeom prst="rect">
            <a:avLst/>
          </a:prstGeom>
        </p:spPr>
        <p:txBody>
          <a:bodyPr wrap="square">
            <a:spAutoFit/>
          </a:bodyPr>
          <a:lstStyle/>
          <a:p>
            <a:pPr marL="171450" indent="-171450">
              <a:buFont typeface="Wingdings" panose="05000000000000000000" pitchFamily="2" charset="2"/>
              <a:buChar char="Ø"/>
            </a:pPr>
            <a:r>
              <a:rPr lang="en-US" altLang="zh-CN" sz="1100" dirty="0"/>
              <a:t>May be too computational costly. Need to trade off between accuracy and computation time.</a:t>
            </a:r>
          </a:p>
        </p:txBody>
      </p:sp>
    </p:spTree>
    <p:extLst>
      <p:ext uri="{BB962C8B-B14F-4D97-AF65-F5344CB8AC3E}">
        <p14:creationId xmlns:p14="http://schemas.microsoft.com/office/powerpoint/2010/main" val="122589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5"/>
          <p:cNvSpPr txBox="1"/>
          <p:nvPr/>
        </p:nvSpPr>
        <p:spPr>
          <a:xfrm>
            <a:off x="178511" y="362488"/>
            <a:ext cx="8781600" cy="249900"/>
          </a:xfrm>
          <a:prstGeom prst="rect">
            <a:avLst/>
          </a:prstGeom>
          <a:noFill/>
          <a:ln>
            <a:noFill/>
          </a:ln>
        </p:spPr>
        <p:txBody>
          <a:bodyPr spcFirstLastPara="1" wrap="square" lIns="0" tIns="45700" rIns="91400" bIns="45700" anchor="t" anchorCtr="0">
            <a:noAutofit/>
          </a:bodyPr>
          <a:lstStyle/>
          <a:p>
            <a:pPr lvl="0">
              <a:buClr>
                <a:schemeClr val="dk1"/>
              </a:buClr>
            </a:pPr>
            <a:r>
              <a:rPr lang="en-US" sz="1200" dirty="0">
                <a:solidFill>
                  <a:srgbClr val="0C0C0C"/>
                </a:solidFill>
                <a:latin typeface="Calibri" charset="0"/>
                <a:ea typeface="Calibri" charset="0"/>
                <a:cs typeface="Calibri" charset="0"/>
                <a:sym typeface="Open Sans"/>
              </a:rPr>
              <a:t>3.3 Rush/ pass prediction results</a:t>
            </a:r>
          </a:p>
        </p:txBody>
      </p:sp>
      <p:cxnSp>
        <p:nvCxnSpPr>
          <p:cNvPr id="111" name="Google Shape;111;p15"/>
          <p:cNvCxnSpPr/>
          <p:nvPr/>
        </p:nvCxnSpPr>
        <p:spPr>
          <a:xfrm>
            <a:off x="167649" y="637500"/>
            <a:ext cx="8790000" cy="0"/>
          </a:xfrm>
          <a:prstGeom prst="straightConnector1">
            <a:avLst/>
          </a:prstGeom>
          <a:noFill/>
          <a:ln w="9525" cap="flat" cmpd="sng">
            <a:solidFill>
              <a:schemeClr val="dk1"/>
            </a:solidFill>
            <a:prstDash val="solid"/>
            <a:miter lim="800000"/>
            <a:headEnd type="none" w="sm" len="sm"/>
            <a:tailEnd type="none" w="sm" len="sm"/>
          </a:ln>
        </p:spPr>
      </p:cxnSp>
      <p:sp>
        <p:nvSpPr>
          <p:cNvPr id="27" name="Rectangle 6">
            <a:extLst>
              <a:ext uri="{FF2B5EF4-FFF2-40B4-BE49-F238E27FC236}">
                <a16:creationId xmlns:a16="http://schemas.microsoft.com/office/drawing/2014/main" id="{E97AFFCC-C5D0-6E4C-9024-FAFFF4197D3B}"/>
              </a:ext>
            </a:extLst>
          </p:cNvPr>
          <p:cNvSpPr>
            <a:spLocks noChangeArrowheads="1"/>
          </p:cNvSpPr>
          <p:nvPr/>
        </p:nvSpPr>
        <p:spPr bwMode="auto">
          <a:xfrm>
            <a:off x="6258441" y="1054151"/>
            <a:ext cx="2673919" cy="281258"/>
          </a:xfrm>
          <a:prstGeom prst="rect">
            <a:avLst/>
          </a:prstGeom>
          <a:solidFill>
            <a:srgbClr val="36245A"/>
          </a:solidFill>
          <a:ln>
            <a:noFill/>
          </a:ln>
        </p:spPr>
        <p:txBody>
          <a:bodyPr wrap="square" lIns="0" tIns="0" rIns="0" bIns="0" anchor="ctr" anchorCtr="0">
            <a:noAutofit/>
          </a:bodyPr>
          <a:lstStyle>
            <a:lvl1pPr defTabSz="715963">
              <a:defRPr>
                <a:solidFill>
                  <a:schemeClr val="tx1"/>
                </a:solidFill>
                <a:latin typeface="Calibri" pitchFamily="34" charset="0"/>
                <a:cs typeface="Arial" charset="0"/>
              </a:defRPr>
            </a:lvl1pPr>
            <a:lvl2pPr defTabSz="715963">
              <a:defRPr>
                <a:solidFill>
                  <a:schemeClr val="tx1"/>
                </a:solidFill>
                <a:latin typeface="Calibri" pitchFamily="34" charset="0"/>
                <a:cs typeface="Arial" charset="0"/>
              </a:defRPr>
            </a:lvl2pPr>
            <a:lvl3pPr defTabSz="715963">
              <a:defRPr>
                <a:solidFill>
                  <a:schemeClr val="tx1"/>
                </a:solidFill>
                <a:latin typeface="Calibri" pitchFamily="34" charset="0"/>
                <a:cs typeface="Arial" charset="0"/>
              </a:defRPr>
            </a:lvl3pPr>
            <a:lvl4pPr defTabSz="715963">
              <a:defRPr>
                <a:solidFill>
                  <a:schemeClr val="tx1"/>
                </a:solidFill>
                <a:latin typeface="Calibri" pitchFamily="34" charset="0"/>
                <a:cs typeface="Arial" charset="0"/>
              </a:defRPr>
            </a:lvl4pPr>
            <a:lvl5pPr defTabSz="715963">
              <a:defRPr>
                <a:solidFill>
                  <a:schemeClr val="tx1"/>
                </a:solidFill>
                <a:latin typeface="Calibri" pitchFamily="34" charset="0"/>
                <a:cs typeface="Arial" charset="0"/>
              </a:defRPr>
            </a:lvl5pPr>
            <a:lvl6pPr marL="2263775" indent="22225" defTabSz="715963" eaLnBrk="0" fontAlgn="base" hangingPunct="0">
              <a:spcBef>
                <a:spcPct val="0"/>
              </a:spcBef>
              <a:spcAft>
                <a:spcPct val="0"/>
              </a:spcAft>
              <a:defRPr>
                <a:solidFill>
                  <a:schemeClr val="tx1"/>
                </a:solidFill>
                <a:latin typeface="Calibri" pitchFamily="34" charset="0"/>
                <a:cs typeface="Arial" charset="0"/>
              </a:defRPr>
            </a:lvl6pPr>
            <a:lvl7pPr marL="2720975" indent="22225" defTabSz="715963" eaLnBrk="0" fontAlgn="base" hangingPunct="0">
              <a:spcBef>
                <a:spcPct val="0"/>
              </a:spcBef>
              <a:spcAft>
                <a:spcPct val="0"/>
              </a:spcAft>
              <a:defRPr>
                <a:solidFill>
                  <a:schemeClr val="tx1"/>
                </a:solidFill>
                <a:latin typeface="Calibri" pitchFamily="34" charset="0"/>
                <a:cs typeface="Arial" charset="0"/>
              </a:defRPr>
            </a:lvl7pPr>
            <a:lvl8pPr marL="3178175" indent="22225" defTabSz="715963" eaLnBrk="0" fontAlgn="base" hangingPunct="0">
              <a:spcBef>
                <a:spcPct val="0"/>
              </a:spcBef>
              <a:spcAft>
                <a:spcPct val="0"/>
              </a:spcAft>
              <a:defRPr>
                <a:solidFill>
                  <a:schemeClr val="tx1"/>
                </a:solidFill>
                <a:latin typeface="Calibri" pitchFamily="34" charset="0"/>
                <a:cs typeface="Arial" charset="0"/>
              </a:defRPr>
            </a:lvl8pPr>
            <a:lvl9pPr marL="3635375" indent="22225" defTabSz="715963" eaLnBrk="0" fontAlgn="base" hangingPunct="0">
              <a:spcBef>
                <a:spcPct val="0"/>
              </a:spcBef>
              <a:spcAft>
                <a:spcPct val="0"/>
              </a:spcAft>
              <a:defRPr>
                <a:solidFill>
                  <a:schemeClr val="tx1"/>
                </a:solidFill>
                <a:latin typeface="Calibri" pitchFamily="34" charset="0"/>
                <a:cs typeface="Arial" charset="0"/>
              </a:defRPr>
            </a:lvl9pPr>
          </a:lstStyle>
          <a:p>
            <a:pPr marL="251687" lvl="1" eaLnBrk="0" fontAlgn="base" hangingPunct="0">
              <a:spcBef>
                <a:spcPct val="0"/>
              </a:spcBef>
              <a:spcAft>
                <a:spcPct val="0"/>
              </a:spcAft>
              <a:buSzPct val="120000"/>
            </a:pPr>
            <a:r>
              <a:rPr lang="en-US" altLang="ko-KR" sz="1300" b="1" dirty="0">
                <a:solidFill>
                  <a:srgbClr val="FFFFFF"/>
                </a:solidFill>
                <a:ea typeface="Gulim" pitchFamily="34" charset="-127"/>
              </a:rPr>
              <a:t>Findings</a:t>
            </a:r>
          </a:p>
        </p:txBody>
      </p:sp>
      <p:sp>
        <p:nvSpPr>
          <p:cNvPr id="28" name="Ellipse 14">
            <a:extLst>
              <a:ext uri="{FF2B5EF4-FFF2-40B4-BE49-F238E27FC236}">
                <a16:creationId xmlns:a16="http://schemas.microsoft.com/office/drawing/2014/main" id="{EA8D302C-87EE-5A4B-AFB6-8C7D9D51C1A6}"/>
              </a:ext>
            </a:extLst>
          </p:cNvPr>
          <p:cNvSpPr/>
          <p:nvPr/>
        </p:nvSpPr>
        <p:spPr>
          <a:xfrm>
            <a:off x="6112055" y="1023260"/>
            <a:ext cx="274154" cy="312148"/>
          </a:xfrm>
          <a:prstGeom prst="ellipse">
            <a:avLst/>
          </a:prstGeom>
          <a:solidFill>
            <a:srgbClr val="FFFFFF"/>
          </a:solidFill>
          <a:ln w="28575" cap="flat" cmpd="sng" algn="ctr">
            <a:solidFill>
              <a:srgbClr val="36245A"/>
            </a:solidFill>
            <a:prstDash val="solid"/>
          </a:ln>
          <a:effectLst/>
        </p:spPr>
        <p:txBody>
          <a:bodyPr rtlCol="0" anchor="ctr">
            <a:noAutofit/>
          </a:bodyPr>
          <a:lstStyle/>
          <a:p>
            <a:pPr algn="ctr" defTabSz="685800">
              <a:buSzPct val="85000"/>
              <a:defRPr/>
            </a:pPr>
            <a:endParaRPr lang="fr-FR" sz="1000" kern="0" dirty="0">
              <a:solidFill>
                <a:srgbClr val="FFFFFF"/>
              </a:solidFill>
              <a:latin typeface="Calibri"/>
              <a:ea typeface=""/>
              <a:cs typeface=""/>
            </a:endParaRPr>
          </a:p>
        </p:txBody>
      </p:sp>
      <p:pic>
        <p:nvPicPr>
          <p:cNvPr id="4102" name="Picture 6" descr="mage result for choic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307" y="1008736"/>
            <a:ext cx="155487" cy="263484"/>
          </a:xfrm>
          <a:prstGeom prst="rect">
            <a:avLst/>
          </a:prstGeom>
          <a:noFill/>
          <a:extLst>
            <a:ext uri="{909E8E84-426E-40DD-AFC4-6F175D3DCCD1}">
              <a14:hiddenFill xmlns:a14="http://schemas.microsoft.com/office/drawing/2010/main">
                <a:solidFill>
                  <a:srgbClr val="FFFFFF"/>
                </a:solidFill>
              </a14:hiddenFill>
            </a:ext>
          </a:extLst>
        </p:spPr>
      </p:pic>
      <p:sp>
        <p:nvSpPr>
          <p:cNvPr id="75" name="Espace réservé du numéro de diapositive 6">
            <a:extLst>
              <a:ext uri="{FF2B5EF4-FFF2-40B4-BE49-F238E27FC236}">
                <a16:creationId xmlns:a16="http://schemas.microsoft.com/office/drawing/2014/main" id="{06241386-7046-4142-A4A7-3FA1525FF51C}"/>
              </a:ext>
            </a:extLst>
          </p:cNvPr>
          <p:cNvSpPr>
            <a:spLocks noGrp="1"/>
          </p:cNvSpPr>
          <p:nvPr>
            <p:ph type="sldNum" idx="12"/>
          </p:nvPr>
        </p:nvSpPr>
        <p:spPr>
          <a:xfrm>
            <a:off x="7086600" y="4869656"/>
            <a:ext cx="2057400" cy="273844"/>
          </a:xfrm>
        </p:spPr>
        <p:txBody>
          <a:bodyPr/>
          <a:lstStyle/>
          <a:p>
            <a:pPr marL="0" lvl="0" indent="0" algn="r" rtl="0">
              <a:spcBef>
                <a:spcPts val="0"/>
              </a:spcBef>
              <a:spcAft>
                <a:spcPts val="0"/>
              </a:spcAft>
              <a:buNone/>
            </a:pPr>
            <a:fld id="{00000000-1234-1234-1234-123412341234}" type="slidenum">
              <a:rPr lang="uk-UA" smtClean="0"/>
              <a:t>6</a:t>
            </a:fld>
            <a:endParaRPr lang="uk-UA"/>
          </a:p>
        </p:txBody>
      </p:sp>
      <p:pic>
        <p:nvPicPr>
          <p:cNvPr id="29" name="Google Shape;100;p14" descr="mage associÃ©e"/>
          <p:cNvPicPr preferRelativeResize="0"/>
          <p:nvPr/>
        </p:nvPicPr>
        <p:blipFill rotWithShape="1">
          <a:blip r:embed="rId4">
            <a:alphaModFix/>
          </a:blip>
          <a:srcRect/>
          <a:stretch/>
        </p:blipFill>
        <p:spPr>
          <a:xfrm>
            <a:off x="7914331" y="70382"/>
            <a:ext cx="1018029" cy="493219"/>
          </a:xfrm>
          <a:prstGeom prst="rect">
            <a:avLst/>
          </a:prstGeom>
          <a:noFill/>
          <a:ln>
            <a:noFill/>
          </a:ln>
        </p:spPr>
      </p:pic>
      <p:sp>
        <p:nvSpPr>
          <p:cNvPr id="32" name="Google Shape;108;p15">
            <a:extLst>
              <a:ext uri="{FF2B5EF4-FFF2-40B4-BE49-F238E27FC236}">
                <a16:creationId xmlns:a16="http://schemas.microsoft.com/office/drawing/2014/main" id="{75469016-A681-1B46-9B06-408308CE3908}"/>
              </a:ext>
            </a:extLst>
          </p:cNvPr>
          <p:cNvSpPr txBox="1"/>
          <p:nvPr/>
        </p:nvSpPr>
        <p:spPr>
          <a:xfrm>
            <a:off x="167649" y="167809"/>
            <a:ext cx="8168736" cy="264600"/>
          </a:xfrm>
          <a:prstGeom prst="rect">
            <a:avLst/>
          </a:prstGeom>
          <a:noFill/>
          <a:ln>
            <a:noFill/>
          </a:ln>
        </p:spPr>
        <p:txBody>
          <a:bodyPr spcFirstLastPara="1" wrap="square" lIns="0" tIns="45700" rIns="91400" bIns="45700" anchor="t" anchorCtr="0">
            <a:noAutofit/>
          </a:bodyPr>
          <a:lstStyle/>
          <a:p>
            <a:pPr lvl="0">
              <a:buClr>
                <a:schemeClr val="dk1"/>
              </a:buClr>
              <a:buSzPts val="1100"/>
            </a:pPr>
            <a:r>
              <a:rPr lang="en-US" sz="1200" b="1" dirty="0">
                <a:latin typeface="Calibri" charset="0"/>
                <a:ea typeface="Calibri" charset="0"/>
                <a:cs typeface="Calibri" charset="0"/>
                <a:sym typeface="Open Sans"/>
              </a:rPr>
              <a:t>D</a:t>
            </a:r>
            <a:r>
              <a:rPr lang="en-US" altLang="zh-CN" sz="1200" b="1" dirty="0">
                <a:latin typeface="Calibri" charset="0"/>
                <a:ea typeface="Calibri" charset="0"/>
                <a:cs typeface="Calibri" charset="0"/>
                <a:sym typeface="Open Sans"/>
              </a:rPr>
              <a:t>ata</a:t>
            </a:r>
            <a:r>
              <a:rPr lang="en-US" sz="1200" b="1" dirty="0">
                <a:latin typeface="Calibri" charset="0"/>
                <a:ea typeface="Calibri" charset="0"/>
                <a:cs typeface="Calibri" charset="0"/>
                <a:sym typeface="Open Sans"/>
              </a:rPr>
              <a:t> Analytics – Predict National Football League offensive play </a:t>
            </a:r>
            <a:r>
              <a:rPr lang="en-US" altLang="zh-CN" sz="1200" b="1" dirty="0">
                <a:latin typeface="Calibri" charset="0"/>
                <a:ea typeface="Calibri" charset="0"/>
                <a:cs typeface="Calibri" charset="0"/>
                <a:sym typeface="Open Sans"/>
              </a:rPr>
              <a:t>types – Rush/ Pass</a:t>
            </a:r>
            <a:endParaRPr lang="en-US" sz="1200" b="1" dirty="0">
              <a:latin typeface="Calibri" charset="0"/>
              <a:ea typeface="Calibri" charset="0"/>
              <a:cs typeface="Calibri" charset="0"/>
              <a:sym typeface="Open Sans"/>
            </a:endParaRPr>
          </a:p>
        </p:txBody>
      </p:sp>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248" y="4755964"/>
            <a:ext cx="287965" cy="387995"/>
          </a:xfrm>
          <a:prstGeom prst="rect">
            <a:avLst/>
          </a:prstGeom>
        </p:spPr>
      </p:pic>
      <p:sp>
        <p:nvSpPr>
          <p:cNvPr id="2" name="文本框 1"/>
          <p:cNvSpPr txBox="1"/>
          <p:nvPr/>
        </p:nvSpPr>
        <p:spPr>
          <a:xfrm>
            <a:off x="6310708" y="1405848"/>
            <a:ext cx="2687554" cy="3231654"/>
          </a:xfrm>
          <a:prstGeom prst="rect">
            <a:avLst/>
          </a:prstGeom>
          <a:noFill/>
        </p:spPr>
        <p:txBody>
          <a:bodyPr wrap="square" rtlCol="0">
            <a:spAutoFit/>
          </a:bodyPr>
          <a:lstStyle/>
          <a:p>
            <a:r>
              <a:rPr lang="en-US" altLang="zh-CN" sz="1200" dirty="0"/>
              <a:t>• GBM is the most accurate in terms of both training accuracy and test accuracy</a:t>
            </a:r>
          </a:p>
          <a:p>
            <a:endParaRPr lang="en-US" altLang="zh-CN" sz="1200" dirty="0"/>
          </a:p>
          <a:p>
            <a:r>
              <a:rPr lang="en-US" altLang="zh-CN" sz="1200" dirty="0"/>
              <a:t>• The test accuracies of all the five models are quite close to the training accuracies, representing our models are likely to avoid the overfitting problem.</a:t>
            </a:r>
          </a:p>
          <a:p>
            <a:endParaRPr lang="en-US" altLang="zh-CN" sz="1200" dirty="0"/>
          </a:p>
          <a:p>
            <a:r>
              <a:rPr lang="en-US" altLang="zh-CN" sz="1200" dirty="0"/>
              <a:t>• We’re more concerned with the false negative rate and list the results. This is because a false negative sample means  predict a pass (positive) to be a rush (negative). In NFL games, a formation to defend rush is also less ready to defend a pass. So we don’t want the </a:t>
            </a:r>
            <a:r>
              <a:rPr lang="en-US" altLang="zh-CN" sz="1200" dirty="0" err="1"/>
              <a:t>f.n.</a:t>
            </a:r>
            <a:r>
              <a:rPr lang="en-US" altLang="zh-CN" sz="1200" dirty="0"/>
              <a:t> to be high. For the models we find there’s no so much difference. </a:t>
            </a:r>
            <a:endParaRPr lang="zh-CN" altLang="en-US" sz="1200" dirty="0"/>
          </a:p>
        </p:txBody>
      </p:sp>
      <p:graphicFrame>
        <p:nvGraphicFramePr>
          <p:cNvPr id="33" name="表格 32">
            <a:extLst>
              <a:ext uri="{FF2B5EF4-FFF2-40B4-BE49-F238E27FC236}">
                <a16:creationId xmlns:a16="http://schemas.microsoft.com/office/drawing/2014/main" id="{40505258-AE0E-495A-9E0D-403DDB2CE91C}"/>
              </a:ext>
            </a:extLst>
          </p:cNvPr>
          <p:cNvGraphicFramePr>
            <a:graphicFrameLocks noGrp="1"/>
          </p:cNvGraphicFramePr>
          <p:nvPr>
            <p:extLst>
              <p:ext uri="{D42A27DB-BD31-4B8C-83A1-F6EECF244321}">
                <p14:modId xmlns:p14="http://schemas.microsoft.com/office/powerpoint/2010/main" val="3755230269"/>
              </p:ext>
            </p:extLst>
          </p:nvPr>
        </p:nvGraphicFramePr>
        <p:xfrm>
          <a:off x="276835" y="1031846"/>
          <a:ext cx="5569689" cy="3447281"/>
        </p:xfrm>
        <a:graphic>
          <a:graphicData uri="http://schemas.openxmlformats.org/drawingml/2006/table">
            <a:tbl>
              <a:tblPr firstRow="1" firstCol="1" bandRow="1">
                <a:tableStyleId>{5C22544A-7EE6-4342-B048-85BDC9FD1C3A}</a:tableStyleId>
              </a:tblPr>
              <a:tblGrid>
                <a:gridCol w="1444263">
                  <a:extLst>
                    <a:ext uri="{9D8B030D-6E8A-4147-A177-3AD203B41FA5}">
                      <a16:colId xmlns:a16="http://schemas.microsoft.com/office/drawing/2014/main" val="1361758377"/>
                    </a:ext>
                  </a:extLst>
                </a:gridCol>
                <a:gridCol w="1546853">
                  <a:extLst>
                    <a:ext uri="{9D8B030D-6E8A-4147-A177-3AD203B41FA5}">
                      <a16:colId xmlns:a16="http://schemas.microsoft.com/office/drawing/2014/main" val="2521207822"/>
                    </a:ext>
                  </a:extLst>
                </a:gridCol>
                <a:gridCol w="1123396">
                  <a:extLst>
                    <a:ext uri="{9D8B030D-6E8A-4147-A177-3AD203B41FA5}">
                      <a16:colId xmlns:a16="http://schemas.microsoft.com/office/drawing/2014/main" val="6937854"/>
                    </a:ext>
                  </a:extLst>
                </a:gridCol>
                <a:gridCol w="1455177">
                  <a:extLst>
                    <a:ext uri="{9D8B030D-6E8A-4147-A177-3AD203B41FA5}">
                      <a16:colId xmlns:a16="http://schemas.microsoft.com/office/drawing/2014/main" val="1220972913"/>
                    </a:ext>
                  </a:extLst>
                </a:gridCol>
              </a:tblGrid>
              <a:tr h="351701">
                <a:tc gridSpan="4">
                  <a:txBody>
                    <a:bodyPr/>
                    <a:lstStyle/>
                    <a:p>
                      <a:pPr algn="ctr">
                        <a:spcAft>
                          <a:spcPts val="0"/>
                        </a:spcAft>
                      </a:pPr>
                      <a:r>
                        <a:rPr lang="en-US" sz="1300" kern="100" dirty="0">
                          <a:effectLst/>
                        </a:rPr>
                        <a:t>Accuracies and false negative rates for each model</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36245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1082738"/>
                  </a:ext>
                </a:extLst>
              </a:tr>
              <a:tr h="343953">
                <a:tc>
                  <a:txBody>
                    <a:bodyPr/>
                    <a:lstStyle/>
                    <a:p>
                      <a:pPr algn="ctr">
                        <a:spcAft>
                          <a:spcPts val="0"/>
                        </a:spcAft>
                      </a:pPr>
                      <a:r>
                        <a:rPr lang="en-US" sz="1050" kern="100" dirty="0">
                          <a:effectLst/>
                        </a:rPr>
                        <a:t>Model</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36245A"/>
                    </a:solidFill>
                  </a:tcPr>
                </a:tc>
                <a:tc>
                  <a:txBody>
                    <a:bodyPr/>
                    <a:lstStyle/>
                    <a:p>
                      <a:pPr algn="ctr">
                        <a:spcAft>
                          <a:spcPts val="0"/>
                        </a:spcAft>
                      </a:pPr>
                      <a:r>
                        <a:rPr lang="en-US" sz="1050" kern="100" dirty="0">
                          <a:effectLst/>
                        </a:rPr>
                        <a:t>C.V. Training Accuracy</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Test Accuracy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False Negative Rate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52009136"/>
                  </a:ext>
                </a:extLst>
              </a:tr>
              <a:tr h="343953">
                <a:tc>
                  <a:txBody>
                    <a:bodyPr/>
                    <a:lstStyle/>
                    <a:p>
                      <a:pPr algn="ctr">
                        <a:spcAft>
                          <a:spcPts val="0"/>
                        </a:spcAft>
                      </a:pPr>
                      <a:r>
                        <a:rPr lang="en-US" sz="1050" kern="100" dirty="0">
                          <a:effectLst/>
                        </a:rPr>
                        <a:t>Logistic Classifier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36245A"/>
                    </a:solidFill>
                  </a:tcPr>
                </a:tc>
                <a:tc>
                  <a:txBody>
                    <a:bodyPr/>
                    <a:lstStyle/>
                    <a:p>
                      <a:pPr algn="ctr">
                        <a:spcAft>
                          <a:spcPts val="0"/>
                        </a:spcAft>
                      </a:pPr>
                      <a:r>
                        <a:rPr lang="en-US" sz="1050" kern="100" dirty="0">
                          <a:effectLst/>
                        </a:rPr>
                        <a:t>72.00%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72.29%</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19.71%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07085398"/>
                  </a:ext>
                </a:extLst>
              </a:tr>
              <a:tr h="687907">
                <a:tc>
                  <a:txBody>
                    <a:bodyPr/>
                    <a:lstStyle/>
                    <a:p>
                      <a:pPr algn="ctr">
                        <a:spcAft>
                          <a:spcPts val="0"/>
                        </a:spcAft>
                      </a:pPr>
                      <a:r>
                        <a:rPr lang="en-US" sz="1050" kern="100" dirty="0">
                          <a:effectLst/>
                        </a:rPr>
                        <a:t>Linear Discriminant Analysis (LDA)</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36245A"/>
                    </a:solidFill>
                  </a:tcPr>
                </a:tc>
                <a:tc>
                  <a:txBody>
                    <a:bodyPr/>
                    <a:lstStyle/>
                    <a:p>
                      <a:pPr algn="ctr">
                        <a:spcAft>
                          <a:spcPts val="0"/>
                        </a:spcAft>
                      </a:pPr>
                      <a:r>
                        <a:rPr lang="en-US" sz="1050" kern="100" dirty="0">
                          <a:effectLst/>
                        </a:rPr>
                        <a:t>72.05%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72.11%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20.29%</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31318817"/>
                  </a:ext>
                </a:extLst>
              </a:tr>
              <a:tr h="343953">
                <a:tc>
                  <a:txBody>
                    <a:bodyPr/>
                    <a:lstStyle/>
                    <a:p>
                      <a:pPr algn="ctr">
                        <a:spcAft>
                          <a:spcPts val="0"/>
                        </a:spcAft>
                      </a:pPr>
                      <a:r>
                        <a:rPr lang="en-US" sz="1050" kern="100" dirty="0">
                          <a:effectLst/>
                        </a:rPr>
                        <a:t>Random Forest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36245A"/>
                    </a:solidFill>
                  </a:tcPr>
                </a:tc>
                <a:tc>
                  <a:txBody>
                    <a:bodyPr/>
                    <a:lstStyle/>
                    <a:p>
                      <a:pPr algn="ctr">
                        <a:spcAft>
                          <a:spcPts val="0"/>
                        </a:spcAft>
                      </a:pPr>
                      <a:r>
                        <a:rPr lang="en-US" sz="1050" kern="100" dirty="0">
                          <a:effectLst/>
                        </a:rPr>
                        <a:t>72.85%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72.69%</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21.03%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62169645"/>
                  </a:ext>
                </a:extLst>
              </a:tr>
              <a:tr h="687907">
                <a:tc>
                  <a:txBody>
                    <a:bodyPr/>
                    <a:lstStyle/>
                    <a:p>
                      <a:pPr algn="ctr">
                        <a:spcAft>
                          <a:spcPts val="0"/>
                        </a:spcAft>
                      </a:pPr>
                      <a:r>
                        <a:rPr lang="en-US" sz="1050" kern="100" dirty="0">
                          <a:effectLst/>
                        </a:rPr>
                        <a:t>Gradient Boosting Machine (GBM)</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36245A"/>
                    </a:solidFill>
                  </a:tcPr>
                </a:tc>
                <a:tc>
                  <a:txBody>
                    <a:bodyPr/>
                    <a:lstStyle/>
                    <a:p>
                      <a:pPr algn="ctr">
                        <a:spcAft>
                          <a:spcPts val="0"/>
                        </a:spcAft>
                      </a:pPr>
                      <a:r>
                        <a:rPr lang="en-US" sz="1050" kern="100" dirty="0">
                          <a:effectLst/>
                        </a:rPr>
                        <a:t>73.34%</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73.17%</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21.25%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9748224"/>
                  </a:ext>
                </a:extLst>
              </a:tr>
              <a:tr h="687907">
                <a:tc>
                  <a:txBody>
                    <a:bodyPr/>
                    <a:lstStyle/>
                    <a:p>
                      <a:pPr algn="ctr">
                        <a:spcAft>
                          <a:spcPts val="0"/>
                        </a:spcAft>
                      </a:pPr>
                      <a:r>
                        <a:rPr lang="en-US" sz="1050" kern="100" dirty="0" err="1">
                          <a:effectLst/>
                        </a:rPr>
                        <a:t>eXtreme</a:t>
                      </a:r>
                      <a:r>
                        <a:rPr lang="en-US" sz="1050" kern="100" dirty="0">
                          <a:effectLst/>
                        </a:rPr>
                        <a:t> Gradient Boosting (XGB)</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36245A"/>
                    </a:solidFill>
                  </a:tcPr>
                </a:tc>
                <a:tc>
                  <a:txBody>
                    <a:bodyPr/>
                    <a:lstStyle/>
                    <a:p>
                      <a:pPr algn="ctr">
                        <a:spcAft>
                          <a:spcPts val="0"/>
                        </a:spcAft>
                      </a:pPr>
                      <a:r>
                        <a:rPr lang="en-US" sz="1050" kern="100" dirty="0">
                          <a:effectLst/>
                        </a:rPr>
                        <a:t>72.91%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72.%</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20.79%</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85629735"/>
                  </a:ext>
                </a:extLst>
              </a:tr>
            </a:tbl>
          </a:graphicData>
        </a:graphic>
      </p:graphicFrame>
    </p:spTree>
    <p:extLst>
      <p:ext uri="{BB962C8B-B14F-4D97-AF65-F5344CB8AC3E}">
        <p14:creationId xmlns:p14="http://schemas.microsoft.com/office/powerpoint/2010/main" val="96230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5"/>
          <p:cNvSpPr txBox="1"/>
          <p:nvPr/>
        </p:nvSpPr>
        <p:spPr>
          <a:xfrm>
            <a:off x="178511" y="362488"/>
            <a:ext cx="8781600" cy="249900"/>
          </a:xfrm>
          <a:prstGeom prst="rect">
            <a:avLst/>
          </a:prstGeom>
          <a:noFill/>
          <a:ln>
            <a:noFill/>
          </a:ln>
        </p:spPr>
        <p:txBody>
          <a:bodyPr spcFirstLastPara="1" wrap="square" lIns="0" tIns="45700" rIns="91400" bIns="45700" anchor="t" anchorCtr="0">
            <a:noAutofit/>
          </a:bodyPr>
          <a:lstStyle/>
          <a:p>
            <a:pPr lvl="0">
              <a:buClr>
                <a:schemeClr val="dk1"/>
              </a:buClr>
            </a:pPr>
            <a:r>
              <a:rPr lang="en-US" sz="1200" dirty="0">
                <a:solidFill>
                  <a:srgbClr val="0C0C0C"/>
                </a:solidFill>
                <a:latin typeface="Calibri" charset="0"/>
                <a:ea typeface="Calibri" charset="0"/>
                <a:cs typeface="Calibri" charset="0"/>
                <a:sym typeface="Open Sans"/>
              </a:rPr>
              <a:t>3.</a:t>
            </a:r>
            <a:r>
              <a:rPr lang="en-US" altLang="zh-CN" sz="1200" dirty="0">
                <a:solidFill>
                  <a:srgbClr val="0C0C0C"/>
                </a:solidFill>
                <a:latin typeface="Calibri" charset="0"/>
                <a:ea typeface="Calibri" charset="0"/>
                <a:cs typeface="Calibri" charset="0"/>
                <a:sym typeface="Open Sans"/>
              </a:rPr>
              <a:t>4</a:t>
            </a:r>
            <a:r>
              <a:rPr lang="en-US" sz="1200" dirty="0">
                <a:solidFill>
                  <a:srgbClr val="0C0C0C"/>
                </a:solidFill>
                <a:latin typeface="Calibri" charset="0"/>
                <a:ea typeface="Calibri" charset="0"/>
                <a:cs typeface="Calibri" charset="0"/>
                <a:sym typeface="Open Sans"/>
              </a:rPr>
              <a:t> Rush/ pass prediction results </a:t>
            </a:r>
            <a:r>
              <a:rPr lang="en-US" altLang="zh-CN" sz="1200" dirty="0">
                <a:solidFill>
                  <a:srgbClr val="0C0C0C"/>
                </a:solidFill>
                <a:latin typeface="Calibri" charset="0"/>
                <a:ea typeface="Calibri" charset="0"/>
                <a:cs typeface="Calibri" charset="0"/>
                <a:sym typeface="Open Sans"/>
              </a:rPr>
              <a:t>—— by quarter</a:t>
            </a:r>
            <a:endParaRPr lang="en-US" sz="1200" dirty="0">
              <a:solidFill>
                <a:srgbClr val="0C0C0C"/>
              </a:solidFill>
              <a:latin typeface="Calibri" charset="0"/>
              <a:ea typeface="Calibri" charset="0"/>
              <a:cs typeface="Calibri" charset="0"/>
              <a:sym typeface="Open Sans"/>
            </a:endParaRPr>
          </a:p>
        </p:txBody>
      </p:sp>
      <p:cxnSp>
        <p:nvCxnSpPr>
          <p:cNvPr id="111" name="Google Shape;111;p15"/>
          <p:cNvCxnSpPr/>
          <p:nvPr/>
        </p:nvCxnSpPr>
        <p:spPr>
          <a:xfrm>
            <a:off x="167649" y="637500"/>
            <a:ext cx="8790000" cy="0"/>
          </a:xfrm>
          <a:prstGeom prst="straightConnector1">
            <a:avLst/>
          </a:prstGeom>
          <a:noFill/>
          <a:ln w="9525" cap="flat" cmpd="sng">
            <a:solidFill>
              <a:schemeClr val="dk1"/>
            </a:solidFill>
            <a:prstDash val="solid"/>
            <a:miter lim="800000"/>
            <a:headEnd type="none" w="sm" len="sm"/>
            <a:tailEnd type="none" w="sm" len="sm"/>
          </a:ln>
        </p:spPr>
      </p:cxnSp>
      <p:sp>
        <p:nvSpPr>
          <p:cNvPr id="27" name="Rectangle 6">
            <a:extLst>
              <a:ext uri="{FF2B5EF4-FFF2-40B4-BE49-F238E27FC236}">
                <a16:creationId xmlns:a16="http://schemas.microsoft.com/office/drawing/2014/main" id="{E97AFFCC-C5D0-6E4C-9024-FAFFF4197D3B}"/>
              </a:ext>
            </a:extLst>
          </p:cNvPr>
          <p:cNvSpPr>
            <a:spLocks noChangeArrowheads="1"/>
          </p:cNvSpPr>
          <p:nvPr/>
        </p:nvSpPr>
        <p:spPr bwMode="auto">
          <a:xfrm>
            <a:off x="478426" y="1188830"/>
            <a:ext cx="2673919" cy="281258"/>
          </a:xfrm>
          <a:prstGeom prst="rect">
            <a:avLst/>
          </a:prstGeom>
          <a:solidFill>
            <a:srgbClr val="36245A"/>
          </a:solidFill>
          <a:ln>
            <a:noFill/>
          </a:ln>
        </p:spPr>
        <p:txBody>
          <a:bodyPr wrap="square" lIns="0" tIns="0" rIns="0" bIns="0" anchor="ctr" anchorCtr="0">
            <a:noAutofit/>
          </a:bodyPr>
          <a:lstStyle>
            <a:lvl1pPr defTabSz="715963">
              <a:defRPr>
                <a:solidFill>
                  <a:schemeClr val="tx1"/>
                </a:solidFill>
                <a:latin typeface="Calibri" pitchFamily="34" charset="0"/>
                <a:cs typeface="Arial" charset="0"/>
              </a:defRPr>
            </a:lvl1pPr>
            <a:lvl2pPr defTabSz="715963">
              <a:defRPr>
                <a:solidFill>
                  <a:schemeClr val="tx1"/>
                </a:solidFill>
                <a:latin typeface="Calibri" pitchFamily="34" charset="0"/>
                <a:cs typeface="Arial" charset="0"/>
              </a:defRPr>
            </a:lvl2pPr>
            <a:lvl3pPr defTabSz="715963">
              <a:defRPr>
                <a:solidFill>
                  <a:schemeClr val="tx1"/>
                </a:solidFill>
                <a:latin typeface="Calibri" pitchFamily="34" charset="0"/>
                <a:cs typeface="Arial" charset="0"/>
              </a:defRPr>
            </a:lvl3pPr>
            <a:lvl4pPr defTabSz="715963">
              <a:defRPr>
                <a:solidFill>
                  <a:schemeClr val="tx1"/>
                </a:solidFill>
                <a:latin typeface="Calibri" pitchFamily="34" charset="0"/>
                <a:cs typeface="Arial" charset="0"/>
              </a:defRPr>
            </a:lvl4pPr>
            <a:lvl5pPr defTabSz="715963">
              <a:defRPr>
                <a:solidFill>
                  <a:schemeClr val="tx1"/>
                </a:solidFill>
                <a:latin typeface="Calibri" pitchFamily="34" charset="0"/>
                <a:cs typeface="Arial" charset="0"/>
              </a:defRPr>
            </a:lvl5pPr>
            <a:lvl6pPr marL="2263775" indent="22225" defTabSz="715963" eaLnBrk="0" fontAlgn="base" hangingPunct="0">
              <a:spcBef>
                <a:spcPct val="0"/>
              </a:spcBef>
              <a:spcAft>
                <a:spcPct val="0"/>
              </a:spcAft>
              <a:defRPr>
                <a:solidFill>
                  <a:schemeClr val="tx1"/>
                </a:solidFill>
                <a:latin typeface="Calibri" pitchFamily="34" charset="0"/>
                <a:cs typeface="Arial" charset="0"/>
              </a:defRPr>
            </a:lvl6pPr>
            <a:lvl7pPr marL="2720975" indent="22225" defTabSz="715963" eaLnBrk="0" fontAlgn="base" hangingPunct="0">
              <a:spcBef>
                <a:spcPct val="0"/>
              </a:spcBef>
              <a:spcAft>
                <a:spcPct val="0"/>
              </a:spcAft>
              <a:defRPr>
                <a:solidFill>
                  <a:schemeClr val="tx1"/>
                </a:solidFill>
                <a:latin typeface="Calibri" pitchFamily="34" charset="0"/>
                <a:cs typeface="Arial" charset="0"/>
              </a:defRPr>
            </a:lvl7pPr>
            <a:lvl8pPr marL="3178175" indent="22225" defTabSz="715963" eaLnBrk="0" fontAlgn="base" hangingPunct="0">
              <a:spcBef>
                <a:spcPct val="0"/>
              </a:spcBef>
              <a:spcAft>
                <a:spcPct val="0"/>
              </a:spcAft>
              <a:defRPr>
                <a:solidFill>
                  <a:schemeClr val="tx1"/>
                </a:solidFill>
                <a:latin typeface="Calibri" pitchFamily="34" charset="0"/>
                <a:cs typeface="Arial" charset="0"/>
              </a:defRPr>
            </a:lvl8pPr>
            <a:lvl9pPr marL="3635375" indent="22225" defTabSz="715963" eaLnBrk="0" fontAlgn="base" hangingPunct="0">
              <a:spcBef>
                <a:spcPct val="0"/>
              </a:spcBef>
              <a:spcAft>
                <a:spcPct val="0"/>
              </a:spcAft>
              <a:defRPr>
                <a:solidFill>
                  <a:schemeClr val="tx1"/>
                </a:solidFill>
                <a:latin typeface="Calibri" pitchFamily="34" charset="0"/>
                <a:cs typeface="Arial" charset="0"/>
              </a:defRPr>
            </a:lvl9pPr>
          </a:lstStyle>
          <a:p>
            <a:pPr marL="251687" lvl="1" eaLnBrk="0" fontAlgn="base" hangingPunct="0">
              <a:spcBef>
                <a:spcPct val="0"/>
              </a:spcBef>
              <a:spcAft>
                <a:spcPct val="0"/>
              </a:spcAft>
              <a:buSzPct val="120000"/>
            </a:pPr>
            <a:r>
              <a:rPr lang="en-US" altLang="ko-KR" sz="1300" b="1" dirty="0">
                <a:solidFill>
                  <a:srgbClr val="FFFFFF"/>
                </a:solidFill>
                <a:ea typeface="Gulim" pitchFamily="34" charset="-127"/>
              </a:rPr>
              <a:t>Findings</a:t>
            </a:r>
          </a:p>
        </p:txBody>
      </p:sp>
      <p:sp>
        <p:nvSpPr>
          <p:cNvPr id="28" name="Ellipse 14">
            <a:extLst>
              <a:ext uri="{FF2B5EF4-FFF2-40B4-BE49-F238E27FC236}">
                <a16:creationId xmlns:a16="http://schemas.microsoft.com/office/drawing/2014/main" id="{EA8D302C-87EE-5A4B-AFB6-8C7D9D51C1A6}"/>
              </a:ext>
            </a:extLst>
          </p:cNvPr>
          <p:cNvSpPr/>
          <p:nvPr/>
        </p:nvSpPr>
        <p:spPr>
          <a:xfrm>
            <a:off x="332040" y="1157939"/>
            <a:ext cx="274154" cy="312148"/>
          </a:xfrm>
          <a:prstGeom prst="ellipse">
            <a:avLst/>
          </a:prstGeom>
          <a:solidFill>
            <a:srgbClr val="FFFFFF"/>
          </a:solidFill>
          <a:ln w="28575" cap="flat" cmpd="sng" algn="ctr">
            <a:solidFill>
              <a:srgbClr val="36245A"/>
            </a:solidFill>
            <a:prstDash val="solid"/>
          </a:ln>
          <a:effectLst/>
        </p:spPr>
        <p:txBody>
          <a:bodyPr rtlCol="0" anchor="ctr">
            <a:noAutofit/>
          </a:bodyPr>
          <a:lstStyle/>
          <a:p>
            <a:pPr algn="ctr" defTabSz="685800">
              <a:buSzPct val="85000"/>
              <a:defRPr/>
            </a:pPr>
            <a:endParaRPr lang="fr-FR" sz="1000" kern="0" dirty="0">
              <a:solidFill>
                <a:srgbClr val="FFFFFF"/>
              </a:solidFill>
              <a:latin typeface="Calibri"/>
              <a:ea typeface=""/>
              <a:cs typeface=""/>
            </a:endParaRPr>
          </a:p>
        </p:txBody>
      </p:sp>
      <p:pic>
        <p:nvPicPr>
          <p:cNvPr id="4102" name="Picture 6" descr="mage result for choic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92" y="1143415"/>
            <a:ext cx="155487" cy="263484"/>
          </a:xfrm>
          <a:prstGeom prst="rect">
            <a:avLst/>
          </a:prstGeom>
          <a:noFill/>
          <a:extLst>
            <a:ext uri="{909E8E84-426E-40DD-AFC4-6F175D3DCCD1}">
              <a14:hiddenFill xmlns:a14="http://schemas.microsoft.com/office/drawing/2010/main">
                <a:solidFill>
                  <a:srgbClr val="FFFFFF"/>
                </a:solidFill>
              </a14:hiddenFill>
            </a:ext>
          </a:extLst>
        </p:spPr>
      </p:pic>
      <p:sp>
        <p:nvSpPr>
          <p:cNvPr id="75" name="Espace réservé du numéro de diapositive 6">
            <a:extLst>
              <a:ext uri="{FF2B5EF4-FFF2-40B4-BE49-F238E27FC236}">
                <a16:creationId xmlns:a16="http://schemas.microsoft.com/office/drawing/2014/main" id="{06241386-7046-4142-A4A7-3FA1525FF51C}"/>
              </a:ext>
            </a:extLst>
          </p:cNvPr>
          <p:cNvSpPr>
            <a:spLocks noGrp="1"/>
          </p:cNvSpPr>
          <p:nvPr>
            <p:ph type="sldNum" idx="12"/>
          </p:nvPr>
        </p:nvSpPr>
        <p:spPr>
          <a:xfrm>
            <a:off x="1306585" y="4869656"/>
            <a:ext cx="2057400" cy="273844"/>
          </a:xfrm>
        </p:spPr>
        <p:txBody>
          <a:bodyPr/>
          <a:lstStyle/>
          <a:p>
            <a:pPr marL="0" lvl="0" indent="0" algn="r" rtl="0">
              <a:spcBef>
                <a:spcPts val="0"/>
              </a:spcBef>
              <a:spcAft>
                <a:spcPts val="0"/>
              </a:spcAft>
              <a:buNone/>
            </a:pPr>
            <a:fld id="{00000000-1234-1234-1234-123412341234}" type="slidenum">
              <a:rPr lang="uk-UA" smtClean="0"/>
              <a:t>7</a:t>
            </a:fld>
            <a:endParaRPr lang="uk-UA" dirty="0"/>
          </a:p>
        </p:txBody>
      </p:sp>
      <p:pic>
        <p:nvPicPr>
          <p:cNvPr id="29" name="Google Shape;100;p14" descr="mage associÃ©e"/>
          <p:cNvPicPr preferRelativeResize="0"/>
          <p:nvPr/>
        </p:nvPicPr>
        <p:blipFill rotWithShape="1">
          <a:blip r:embed="rId4">
            <a:alphaModFix/>
          </a:blip>
          <a:srcRect/>
          <a:stretch/>
        </p:blipFill>
        <p:spPr>
          <a:xfrm>
            <a:off x="7914331" y="70382"/>
            <a:ext cx="1018029" cy="493219"/>
          </a:xfrm>
          <a:prstGeom prst="rect">
            <a:avLst/>
          </a:prstGeom>
          <a:noFill/>
          <a:ln>
            <a:noFill/>
          </a:ln>
        </p:spPr>
      </p:pic>
      <p:sp>
        <p:nvSpPr>
          <p:cNvPr id="32" name="Google Shape;108;p15">
            <a:extLst>
              <a:ext uri="{FF2B5EF4-FFF2-40B4-BE49-F238E27FC236}">
                <a16:creationId xmlns:a16="http://schemas.microsoft.com/office/drawing/2014/main" id="{75469016-A681-1B46-9B06-408308CE3908}"/>
              </a:ext>
            </a:extLst>
          </p:cNvPr>
          <p:cNvSpPr txBox="1"/>
          <p:nvPr/>
        </p:nvSpPr>
        <p:spPr>
          <a:xfrm>
            <a:off x="167649" y="167809"/>
            <a:ext cx="8168736" cy="264600"/>
          </a:xfrm>
          <a:prstGeom prst="rect">
            <a:avLst/>
          </a:prstGeom>
          <a:noFill/>
          <a:ln>
            <a:noFill/>
          </a:ln>
        </p:spPr>
        <p:txBody>
          <a:bodyPr spcFirstLastPara="1" wrap="square" lIns="0" tIns="45700" rIns="91400" bIns="45700" anchor="t" anchorCtr="0">
            <a:noAutofit/>
          </a:bodyPr>
          <a:lstStyle/>
          <a:p>
            <a:pPr lvl="0">
              <a:buClr>
                <a:schemeClr val="dk1"/>
              </a:buClr>
              <a:buSzPts val="1100"/>
            </a:pPr>
            <a:r>
              <a:rPr lang="en-US" sz="1200" b="1" dirty="0">
                <a:latin typeface="Calibri" charset="0"/>
                <a:ea typeface="Calibri" charset="0"/>
                <a:cs typeface="Calibri" charset="0"/>
                <a:sym typeface="Open Sans"/>
              </a:rPr>
              <a:t>D</a:t>
            </a:r>
            <a:r>
              <a:rPr lang="en-US" altLang="zh-CN" sz="1200" b="1" dirty="0">
                <a:latin typeface="Calibri" charset="0"/>
                <a:ea typeface="Calibri" charset="0"/>
                <a:cs typeface="Calibri" charset="0"/>
                <a:sym typeface="Open Sans"/>
              </a:rPr>
              <a:t>ata</a:t>
            </a:r>
            <a:r>
              <a:rPr lang="en-US" sz="1200" b="1" dirty="0">
                <a:latin typeface="Calibri" charset="0"/>
                <a:ea typeface="Calibri" charset="0"/>
                <a:cs typeface="Calibri" charset="0"/>
                <a:sym typeface="Open Sans"/>
              </a:rPr>
              <a:t> Analytics – Predict National Football League offensive play </a:t>
            </a:r>
            <a:r>
              <a:rPr lang="en-US" altLang="zh-CN" sz="1200" b="1" dirty="0">
                <a:latin typeface="Calibri" charset="0"/>
                <a:ea typeface="Calibri" charset="0"/>
                <a:cs typeface="Calibri" charset="0"/>
                <a:sym typeface="Open Sans"/>
              </a:rPr>
              <a:t>types – Rush/ Pass</a:t>
            </a:r>
            <a:endParaRPr lang="en-US" sz="1200" b="1" dirty="0">
              <a:latin typeface="Calibri" charset="0"/>
              <a:ea typeface="Calibri" charset="0"/>
              <a:cs typeface="Calibri" charset="0"/>
              <a:sym typeface="Open Sans"/>
            </a:endParaRPr>
          </a:p>
        </p:txBody>
      </p:sp>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248" y="4755964"/>
            <a:ext cx="287965" cy="387995"/>
          </a:xfrm>
          <a:prstGeom prst="rect">
            <a:avLst/>
          </a:prstGeom>
        </p:spPr>
      </p:pic>
      <p:sp>
        <p:nvSpPr>
          <p:cNvPr id="2" name="文本框 1"/>
          <p:cNvSpPr txBox="1"/>
          <p:nvPr/>
        </p:nvSpPr>
        <p:spPr>
          <a:xfrm>
            <a:off x="530693" y="1540527"/>
            <a:ext cx="2503130" cy="3046988"/>
          </a:xfrm>
          <a:prstGeom prst="rect">
            <a:avLst/>
          </a:prstGeom>
          <a:noFill/>
        </p:spPr>
        <p:txBody>
          <a:bodyPr wrap="square" rtlCol="0">
            <a:spAutoFit/>
          </a:bodyPr>
          <a:lstStyle/>
          <a:p>
            <a:r>
              <a:rPr lang="en-US" altLang="zh-CN" sz="1200" dirty="0"/>
              <a:t>• We also observe that our accuracy increases on later downs, which may relate to the fact that teams are more concerned about gaining larger yards in the later downs so they can have bigger probability to win the first down. Therefore, the available choices of play are limited.</a:t>
            </a:r>
          </a:p>
          <a:p>
            <a:endParaRPr lang="en-US" altLang="zh-CN" sz="1200" dirty="0"/>
          </a:p>
          <a:p>
            <a:r>
              <a:rPr lang="en-US" altLang="zh-CN" sz="1200" dirty="0"/>
              <a:t>• We see very little deviation in the performance of our algorithms relative to each other, suggesting that our best models tended to outperform the others across different inputs.</a:t>
            </a:r>
          </a:p>
          <a:p>
            <a:endParaRPr lang="en-US" altLang="zh-CN" sz="1200" dirty="0"/>
          </a:p>
        </p:txBody>
      </p:sp>
      <p:pic>
        <p:nvPicPr>
          <p:cNvPr id="3074" name="Picture 2">
            <a:extLst>
              <a:ext uri="{FF2B5EF4-FFF2-40B4-BE49-F238E27FC236}">
                <a16:creationId xmlns:a16="http://schemas.microsoft.com/office/drawing/2014/main" id="{A8718EFD-F94D-4F6D-B609-BFF2414C3B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5386" y="1188829"/>
            <a:ext cx="4929898" cy="347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72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5"/>
          <p:cNvSpPr txBox="1"/>
          <p:nvPr/>
        </p:nvSpPr>
        <p:spPr>
          <a:xfrm>
            <a:off x="178511" y="362488"/>
            <a:ext cx="8781600" cy="249900"/>
          </a:xfrm>
          <a:prstGeom prst="rect">
            <a:avLst/>
          </a:prstGeom>
          <a:noFill/>
          <a:ln>
            <a:noFill/>
          </a:ln>
        </p:spPr>
        <p:txBody>
          <a:bodyPr spcFirstLastPara="1" wrap="square" lIns="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Tx/>
              <a:buFontTx/>
              <a:buNone/>
              <a:tabLst/>
              <a:defRPr/>
            </a:pPr>
            <a:r>
              <a:rPr kumimoji="0" lang="en-US" sz="1200" b="0" i="0" u="none" strike="noStrike" kern="1200" cap="none" spc="0" normalizeH="0" baseline="0" noProof="0" dirty="0">
                <a:ln>
                  <a:noFill/>
                </a:ln>
                <a:solidFill>
                  <a:srgbClr val="0C0C0C"/>
                </a:solidFill>
                <a:effectLst/>
                <a:uLnTx/>
                <a:uFillTx/>
                <a:latin typeface="Calibri" charset="0"/>
                <a:ea typeface="Calibri" charset="0"/>
                <a:cs typeface="Calibri" charset="0"/>
                <a:sym typeface="Open Sans"/>
              </a:rPr>
              <a:t>3.</a:t>
            </a:r>
            <a:r>
              <a:rPr kumimoji="0" lang="en-US" altLang="zh-CN" sz="1200" b="0" i="0" u="none" strike="noStrike" kern="1200" cap="none" spc="0" normalizeH="0" baseline="0" noProof="0" dirty="0">
                <a:ln>
                  <a:noFill/>
                </a:ln>
                <a:solidFill>
                  <a:srgbClr val="0C0C0C"/>
                </a:solidFill>
                <a:effectLst/>
                <a:uLnTx/>
                <a:uFillTx/>
                <a:latin typeface="Calibri" charset="0"/>
                <a:ea typeface="Calibri" charset="0"/>
                <a:cs typeface="Calibri" charset="0"/>
                <a:sym typeface="Open Sans"/>
              </a:rPr>
              <a:t>5</a:t>
            </a:r>
            <a:r>
              <a:rPr kumimoji="0" lang="en-US" sz="1200" b="0" i="0" u="none" strike="noStrike" kern="1200" cap="none" spc="0" normalizeH="0" baseline="0" noProof="0" dirty="0">
                <a:ln>
                  <a:noFill/>
                </a:ln>
                <a:solidFill>
                  <a:srgbClr val="0C0C0C"/>
                </a:solidFill>
                <a:effectLst/>
                <a:uLnTx/>
                <a:uFillTx/>
                <a:latin typeface="Calibri" charset="0"/>
                <a:ea typeface="Calibri" charset="0"/>
                <a:cs typeface="Calibri" charset="0"/>
                <a:sym typeface="Open Sans"/>
              </a:rPr>
              <a:t> Rush/ pass prediction results </a:t>
            </a:r>
            <a:r>
              <a:rPr kumimoji="0" lang="en-US" altLang="zh-CN" sz="1200" b="0" i="0" u="none" strike="noStrike" kern="1200" cap="none" spc="0" normalizeH="0" baseline="0" noProof="0" dirty="0">
                <a:ln>
                  <a:noFill/>
                </a:ln>
                <a:solidFill>
                  <a:srgbClr val="0C0C0C"/>
                </a:solidFill>
                <a:effectLst/>
                <a:uLnTx/>
                <a:uFillTx/>
                <a:latin typeface="Calibri" charset="0"/>
                <a:ea typeface="Calibri" charset="0"/>
                <a:cs typeface="Calibri" charset="0"/>
                <a:sym typeface="Open Sans"/>
              </a:rPr>
              <a:t>—— </a:t>
            </a:r>
            <a:r>
              <a:rPr lang="en-US" altLang="zh-CN" sz="1200" dirty="0">
                <a:solidFill>
                  <a:srgbClr val="0C0C0C"/>
                </a:solidFill>
                <a:latin typeface="Calibri" charset="0"/>
                <a:ea typeface="Calibri" charset="0"/>
                <a:cs typeface="Calibri" charset="0"/>
                <a:sym typeface="Open Sans"/>
              </a:rPr>
              <a:t>by</a:t>
            </a:r>
            <a:r>
              <a:rPr lang="zh-CN" altLang="en-US" sz="1200" dirty="0">
                <a:solidFill>
                  <a:srgbClr val="0C0C0C"/>
                </a:solidFill>
                <a:latin typeface="Calibri" charset="0"/>
                <a:ea typeface="Calibri" charset="0"/>
                <a:cs typeface="Calibri" charset="0"/>
                <a:sym typeface="Open Sans"/>
              </a:rPr>
              <a:t> </a:t>
            </a:r>
            <a:r>
              <a:rPr lang="en-US" altLang="zh-CN" sz="1200" dirty="0">
                <a:solidFill>
                  <a:srgbClr val="0C0C0C"/>
                </a:solidFill>
                <a:latin typeface="Calibri" charset="0"/>
                <a:ea typeface="Calibri" charset="0"/>
                <a:cs typeface="Calibri" charset="0"/>
                <a:sym typeface="Open Sans"/>
              </a:rPr>
              <a:t>down</a:t>
            </a:r>
            <a:endParaRPr kumimoji="0" lang="en-US" sz="1200" b="0" i="0" u="none" strike="noStrike" kern="1200" cap="none" spc="0" normalizeH="0" baseline="0" noProof="0" dirty="0">
              <a:ln>
                <a:noFill/>
              </a:ln>
              <a:solidFill>
                <a:srgbClr val="0C0C0C"/>
              </a:solidFill>
              <a:effectLst/>
              <a:uLnTx/>
              <a:uFillTx/>
              <a:latin typeface="Calibri" charset="0"/>
              <a:ea typeface="Calibri" charset="0"/>
              <a:cs typeface="Calibri" charset="0"/>
              <a:sym typeface="Open Sans"/>
            </a:endParaRPr>
          </a:p>
        </p:txBody>
      </p:sp>
      <p:cxnSp>
        <p:nvCxnSpPr>
          <p:cNvPr id="111" name="Google Shape;111;p15"/>
          <p:cNvCxnSpPr/>
          <p:nvPr/>
        </p:nvCxnSpPr>
        <p:spPr>
          <a:xfrm>
            <a:off x="167649" y="637500"/>
            <a:ext cx="8790000" cy="0"/>
          </a:xfrm>
          <a:prstGeom prst="straightConnector1">
            <a:avLst/>
          </a:prstGeom>
          <a:noFill/>
          <a:ln w="9525" cap="flat" cmpd="sng">
            <a:solidFill>
              <a:schemeClr val="dk1"/>
            </a:solidFill>
            <a:prstDash val="solid"/>
            <a:miter lim="800000"/>
            <a:headEnd type="none" w="sm" len="sm"/>
            <a:tailEnd type="none" w="sm" len="sm"/>
          </a:ln>
        </p:spPr>
      </p:cxnSp>
      <p:sp>
        <p:nvSpPr>
          <p:cNvPr id="27" name="Rectangle 6">
            <a:extLst>
              <a:ext uri="{FF2B5EF4-FFF2-40B4-BE49-F238E27FC236}">
                <a16:creationId xmlns:a16="http://schemas.microsoft.com/office/drawing/2014/main" id="{E97AFFCC-C5D0-6E4C-9024-FAFFF4197D3B}"/>
              </a:ext>
            </a:extLst>
          </p:cNvPr>
          <p:cNvSpPr>
            <a:spLocks noChangeArrowheads="1"/>
          </p:cNvSpPr>
          <p:nvPr/>
        </p:nvSpPr>
        <p:spPr bwMode="auto">
          <a:xfrm>
            <a:off x="478426" y="1054151"/>
            <a:ext cx="2673919" cy="281258"/>
          </a:xfrm>
          <a:prstGeom prst="rect">
            <a:avLst/>
          </a:prstGeom>
          <a:solidFill>
            <a:srgbClr val="36245A"/>
          </a:solidFill>
          <a:ln>
            <a:noFill/>
          </a:ln>
        </p:spPr>
        <p:txBody>
          <a:bodyPr wrap="square" lIns="0" tIns="0" rIns="0" bIns="0" anchor="ctr" anchorCtr="0">
            <a:noAutofit/>
          </a:bodyPr>
          <a:lstStyle>
            <a:lvl1pPr defTabSz="715963">
              <a:defRPr>
                <a:solidFill>
                  <a:schemeClr val="tx1"/>
                </a:solidFill>
                <a:latin typeface="Calibri" pitchFamily="34" charset="0"/>
                <a:cs typeface="Arial" charset="0"/>
              </a:defRPr>
            </a:lvl1pPr>
            <a:lvl2pPr defTabSz="715963">
              <a:defRPr>
                <a:solidFill>
                  <a:schemeClr val="tx1"/>
                </a:solidFill>
                <a:latin typeface="Calibri" pitchFamily="34" charset="0"/>
                <a:cs typeface="Arial" charset="0"/>
              </a:defRPr>
            </a:lvl2pPr>
            <a:lvl3pPr defTabSz="715963">
              <a:defRPr>
                <a:solidFill>
                  <a:schemeClr val="tx1"/>
                </a:solidFill>
                <a:latin typeface="Calibri" pitchFamily="34" charset="0"/>
                <a:cs typeface="Arial" charset="0"/>
              </a:defRPr>
            </a:lvl3pPr>
            <a:lvl4pPr defTabSz="715963">
              <a:defRPr>
                <a:solidFill>
                  <a:schemeClr val="tx1"/>
                </a:solidFill>
                <a:latin typeface="Calibri" pitchFamily="34" charset="0"/>
                <a:cs typeface="Arial" charset="0"/>
              </a:defRPr>
            </a:lvl4pPr>
            <a:lvl5pPr defTabSz="715963">
              <a:defRPr>
                <a:solidFill>
                  <a:schemeClr val="tx1"/>
                </a:solidFill>
                <a:latin typeface="Calibri" pitchFamily="34" charset="0"/>
                <a:cs typeface="Arial" charset="0"/>
              </a:defRPr>
            </a:lvl5pPr>
            <a:lvl6pPr marL="2263775" indent="22225" defTabSz="715963" eaLnBrk="0" fontAlgn="base" hangingPunct="0">
              <a:spcBef>
                <a:spcPct val="0"/>
              </a:spcBef>
              <a:spcAft>
                <a:spcPct val="0"/>
              </a:spcAft>
              <a:defRPr>
                <a:solidFill>
                  <a:schemeClr val="tx1"/>
                </a:solidFill>
                <a:latin typeface="Calibri" pitchFamily="34" charset="0"/>
                <a:cs typeface="Arial" charset="0"/>
              </a:defRPr>
            </a:lvl6pPr>
            <a:lvl7pPr marL="2720975" indent="22225" defTabSz="715963" eaLnBrk="0" fontAlgn="base" hangingPunct="0">
              <a:spcBef>
                <a:spcPct val="0"/>
              </a:spcBef>
              <a:spcAft>
                <a:spcPct val="0"/>
              </a:spcAft>
              <a:defRPr>
                <a:solidFill>
                  <a:schemeClr val="tx1"/>
                </a:solidFill>
                <a:latin typeface="Calibri" pitchFamily="34" charset="0"/>
                <a:cs typeface="Arial" charset="0"/>
              </a:defRPr>
            </a:lvl7pPr>
            <a:lvl8pPr marL="3178175" indent="22225" defTabSz="715963" eaLnBrk="0" fontAlgn="base" hangingPunct="0">
              <a:spcBef>
                <a:spcPct val="0"/>
              </a:spcBef>
              <a:spcAft>
                <a:spcPct val="0"/>
              </a:spcAft>
              <a:defRPr>
                <a:solidFill>
                  <a:schemeClr val="tx1"/>
                </a:solidFill>
                <a:latin typeface="Calibri" pitchFamily="34" charset="0"/>
                <a:cs typeface="Arial" charset="0"/>
              </a:defRPr>
            </a:lvl8pPr>
            <a:lvl9pPr marL="3635375" indent="22225" defTabSz="715963" eaLnBrk="0" fontAlgn="base" hangingPunct="0">
              <a:spcBef>
                <a:spcPct val="0"/>
              </a:spcBef>
              <a:spcAft>
                <a:spcPct val="0"/>
              </a:spcAft>
              <a:defRPr>
                <a:solidFill>
                  <a:schemeClr val="tx1"/>
                </a:solidFill>
                <a:latin typeface="Calibri" pitchFamily="34" charset="0"/>
                <a:cs typeface="Arial" charset="0"/>
              </a:defRPr>
            </a:lvl9pPr>
          </a:lstStyle>
          <a:p>
            <a:pPr marL="251687" marR="0" lvl="1" indent="0" algn="l" defTabSz="715963" rtl="0" eaLnBrk="0" fontAlgn="base" latinLnBrk="0" hangingPunct="0">
              <a:lnSpc>
                <a:spcPct val="100000"/>
              </a:lnSpc>
              <a:spcBef>
                <a:spcPct val="0"/>
              </a:spcBef>
              <a:spcAft>
                <a:spcPct val="0"/>
              </a:spcAft>
              <a:buClrTx/>
              <a:buSzPct val="120000"/>
              <a:buFontTx/>
              <a:buNone/>
              <a:tabLst/>
              <a:defRPr/>
            </a:pPr>
            <a:r>
              <a:rPr kumimoji="0" lang="en-US" altLang="ko-KR" sz="1300" b="1" i="0" u="none" strike="noStrike" kern="1200" cap="none" spc="0" normalizeH="0" baseline="0" noProof="0" dirty="0">
                <a:ln>
                  <a:noFill/>
                </a:ln>
                <a:solidFill>
                  <a:srgbClr val="FFFFFF"/>
                </a:solidFill>
                <a:effectLst/>
                <a:uLnTx/>
                <a:uFillTx/>
                <a:latin typeface="Calibri" pitchFamily="34" charset="0"/>
                <a:ea typeface="Gulim" pitchFamily="34" charset="-127"/>
                <a:cs typeface="Arial" charset="0"/>
              </a:rPr>
              <a:t>Findings</a:t>
            </a:r>
          </a:p>
        </p:txBody>
      </p:sp>
      <p:sp>
        <p:nvSpPr>
          <p:cNvPr id="28" name="Ellipse 14">
            <a:extLst>
              <a:ext uri="{FF2B5EF4-FFF2-40B4-BE49-F238E27FC236}">
                <a16:creationId xmlns:a16="http://schemas.microsoft.com/office/drawing/2014/main" id="{EA8D302C-87EE-5A4B-AFB6-8C7D9D51C1A6}"/>
              </a:ext>
            </a:extLst>
          </p:cNvPr>
          <p:cNvSpPr/>
          <p:nvPr/>
        </p:nvSpPr>
        <p:spPr>
          <a:xfrm>
            <a:off x="332040" y="1023260"/>
            <a:ext cx="274154" cy="312148"/>
          </a:xfrm>
          <a:prstGeom prst="ellipse">
            <a:avLst/>
          </a:prstGeom>
          <a:solidFill>
            <a:srgbClr val="FFFFFF"/>
          </a:solidFill>
          <a:ln w="28575" cap="flat" cmpd="sng" algn="ctr">
            <a:solidFill>
              <a:srgbClr val="36245A"/>
            </a:solidFill>
            <a:prstDash val="solid"/>
          </a:ln>
          <a:effectLst/>
        </p:spPr>
        <p:txBody>
          <a:bodyPr rtlCol="0" anchor="ctr">
            <a:noAutofit/>
          </a:bodyPr>
          <a:lstStyle/>
          <a:p>
            <a:pPr marL="0" marR="0" lvl="0" indent="0" algn="ctr" defTabSz="685800" rtl="0" eaLnBrk="1" fontAlgn="auto" latinLnBrk="0" hangingPunct="1">
              <a:lnSpc>
                <a:spcPct val="100000"/>
              </a:lnSpc>
              <a:spcBef>
                <a:spcPts val="0"/>
              </a:spcBef>
              <a:spcAft>
                <a:spcPts val="0"/>
              </a:spcAft>
              <a:buClrTx/>
              <a:buSzPct val="85000"/>
              <a:buFontTx/>
              <a:buNone/>
              <a:tabLst/>
              <a:defRPr/>
            </a:pPr>
            <a:endParaRPr kumimoji="0" lang="fr-FR" sz="1000" b="0" i="0" u="none" strike="noStrike" kern="0" cap="none" spc="0" normalizeH="0" baseline="0" noProof="0" dirty="0">
              <a:ln>
                <a:noFill/>
              </a:ln>
              <a:solidFill>
                <a:srgbClr val="FFFFFF"/>
              </a:solidFill>
              <a:effectLst/>
              <a:uLnTx/>
              <a:uFillTx/>
              <a:latin typeface="Calibri"/>
              <a:ea typeface=""/>
              <a:cs typeface=""/>
            </a:endParaRPr>
          </a:p>
        </p:txBody>
      </p:sp>
      <p:pic>
        <p:nvPicPr>
          <p:cNvPr id="4102" name="Picture 6" descr="mage result for choic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92" y="1008736"/>
            <a:ext cx="155487" cy="263484"/>
          </a:xfrm>
          <a:prstGeom prst="rect">
            <a:avLst/>
          </a:prstGeom>
          <a:noFill/>
          <a:extLst>
            <a:ext uri="{909E8E84-426E-40DD-AFC4-6F175D3DCCD1}">
              <a14:hiddenFill xmlns:a14="http://schemas.microsoft.com/office/drawing/2010/main">
                <a:solidFill>
                  <a:srgbClr val="FFFFFF"/>
                </a:solidFill>
              </a14:hiddenFill>
            </a:ext>
          </a:extLst>
        </p:spPr>
      </p:pic>
      <p:sp>
        <p:nvSpPr>
          <p:cNvPr id="75" name="Espace réservé du numéro de diapositive 6">
            <a:extLst>
              <a:ext uri="{FF2B5EF4-FFF2-40B4-BE49-F238E27FC236}">
                <a16:creationId xmlns:a16="http://schemas.microsoft.com/office/drawing/2014/main" id="{06241386-7046-4142-A4A7-3FA1525FF51C}"/>
              </a:ext>
            </a:extLst>
          </p:cNvPr>
          <p:cNvSpPr>
            <a:spLocks noGrp="1"/>
          </p:cNvSpPr>
          <p:nvPr>
            <p:ph type="sldNum" idx="12"/>
          </p:nvPr>
        </p:nvSpPr>
        <p:spPr>
          <a:xfrm>
            <a:off x="1306585" y="4869656"/>
            <a:ext cx="2057400" cy="27384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uk-UA"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uk-UA"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9" name="Google Shape;100;p14" descr="mage associÃ©e"/>
          <p:cNvPicPr preferRelativeResize="0"/>
          <p:nvPr/>
        </p:nvPicPr>
        <p:blipFill rotWithShape="1">
          <a:blip r:embed="rId4">
            <a:alphaModFix/>
          </a:blip>
          <a:srcRect/>
          <a:stretch/>
        </p:blipFill>
        <p:spPr>
          <a:xfrm>
            <a:off x="7914331" y="70382"/>
            <a:ext cx="1018029" cy="493219"/>
          </a:xfrm>
          <a:prstGeom prst="rect">
            <a:avLst/>
          </a:prstGeom>
          <a:noFill/>
          <a:ln>
            <a:noFill/>
          </a:ln>
        </p:spPr>
      </p:pic>
      <p:sp>
        <p:nvSpPr>
          <p:cNvPr id="32" name="Google Shape;108;p15">
            <a:extLst>
              <a:ext uri="{FF2B5EF4-FFF2-40B4-BE49-F238E27FC236}">
                <a16:creationId xmlns:a16="http://schemas.microsoft.com/office/drawing/2014/main" id="{75469016-A681-1B46-9B06-408308CE3908}"/>
              </a:ext>
            </a:extLst>
          </p:cNvPr>
          <p:cNvSpPr txBox="1"/>
          <p:nvPr/>
        </p:nvSpPr>
        <p:spPr>
          <a:xfrm>
            <a:off x="167649" y="167809"/>
            <a:ext cx="8168736" cy="264600"/>
          </a:xfrm>
          <a:prstGeom prst="rect">
            <a:avLst/>
          </a:prstGeom>
          <a:noFill/>
          <a:ln>
            <a:noFill/>
          </a:ln>
        </p:spPr>
        <p:txBody>
          <a:bodyPr spcFirstLastPara="1" wrap="square" lIns="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200" b="1" i="0" u="none" strike="noStrike" kern="1200" cap="none" spc="0" normalizeH="0" baseline="0" noProof="0" dirty="0">
                <a:ln>
                  <a:noFill/>
                </a:ln>
                <a:solidFill>
                  <a:prstClr val="black"/>
                </a:solidFill>
                <a:effectLst/>
                <a:uLnTx/>
                <a:uFillTx/>
                <a:latin typeface="Calibri" charset="0"/>
                <a:ea typeface="Calibri" charset="0"/>
                <a:cs typeface="Calibri" charset="0"/>
                <a:sym typeface="Open Sans"/>
              </a:rPr>
              <a:t>D</a:t>
            </a:r>
            <a:r>
              <a:rPr kumimoji="0" lang="en-US" altLang="zh-CN" sz="1200" b="1" i="0" u="none" strike="noStrike" kern="1200" cap="none" spc="0" normalizeH="0" baseline="0" noProof="0" dirty="0">
                <a:ln>
                  <a:noFill/>
                </a:ln>
                <a:solidFill>
                  <a:prstClr val="black"/>
                </a:solidFill>
                <a:effectLst/>
                <a:uLnTx/>
                <a:uFillTx/>
                <a:latin typeface="Calibri" charset="0"/>
                <a:ea typeface="Calibri" charset="0"/>
                <a:cs typeface="Calibri" charset="0"/>
                <a:sym typeface="Open Sans"/>
              </a:rPr>
              <a:t>ata</a:t>
            </a:r>
            <a:r>
              <a:rPr kumimoji="0" lang="en-US" sz="1200" b="1" i="0" u="none" strike="noStrike" kern="1200" cap="none" spc="0" normalizeH="0" baseline="0" noProof="0" dirty="0">
                <a:ln>
                  <a:noFill/>
                </a:ln>
                <a:solidFill>
                  <a:prstClr val="black"/>
                </a:solidFill>
                <a:effectLst/>
                <a:uLnTx/>
                <a:uFillTx/>
                <a:latin typeface="Calibri" charset="0"/>
                <a:ea typeface="Calibri" charset="0"/>
                <a:cs typeface="Calibri" charset="0"/>
                <a:sym typeface="Open Sans"/>
              </a:rPr>
              <a:t> Analytics – Predict National Football League offensive play </a:t>
            </a:r>
            <a:r>
              <a:rPr kumimoji="0" lang="en-US" altLang="zh-CN" sz="1200" b="1" i="0" u="none" strike="noStrike" kern="1200" cap="none" spc="0" normalizeH="0" baseline="0" noProof="0" dirty="0">
                <a:ln>
                  <a:noFill/>
                </a:ln>
                <a:solidFill>
                  <a:prstClr val="black"/>
                </a:solidFill>
                <a:effectLst/>
                <a:uLnTx/>
                <a:uFillTx/>
                <a:latin typeface="Calibri" charset="0"/>
                <a:ea typeface="Calibri" charset="0"/>
                <a:cs typeface="Calibri" charset="0"/>
                <a:sym typeface="Open Sans"/>
              </a:rPr>
              <a:t>types – Rush/ Pass</a:t>
            </a:r>
            <a:endParaRPr kumimoji="0" lang="en-US" sz="1200" b="1" i="0" u="none" strike="noStrike" kern="1200" cap="none" spc="0" normalizeH="0" baseline="0" noProof="0" dirty="0">
              <a:ln>
                <a:noFill/>
              </a:ln>
              <a:solidFill>
                <a:prstClr val="black"/>
              </a:solidFill>
              <a:effectLst/>
              <a:uLnTx/>
              <a:uFillTx/>
              <a:latin typeface="Calibri" charset="0"/>
              <a:ea typeface="Calibri" charset="0"/>
              <a:cs typeface="Calibri" charset="0"/>
              <a:sym typeface="Open Sans"/>
            </a:endParaRPr>
          </a:p>
        </p:txBody>
      </p:sp>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248" y="4755964"/>
            <a:ext cx="287965" cy="387995"/>
          </a:xfrm>
          <a:prstGeom prst="rect">
            <a:avLst/>
          </a:prstGeom>
        </p:spPr>
      </p:pic>
      <p:sp>
        <p:nvSpPr>
          <p:cNvPr id="2" name="文本框 1"/>
          <p:cNvSpPr txBox="1"/>
          <p:nvPr/>
        </p:nvSpPr>
        <p:spPr>
          <a:xfrm>
            <a:off x="530693" y="1405848"/>
            <a:ext cx="2687554" cy="2308324"/>
          </a:xfrm>
          <a:prstGeom prst="rect">
            <a:avLst/>
          </a:prstGeom>
          <a:noFill/>
        </p:spPr>
        <p:txBody>
          <a:bodyPr wrap="square" rtlCol="0">
            <a:spAutoFit/>
          </a:bodyPr>
          <a:lstStyle/>
          <a:p>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W</a:t>
            </a:r>
            <a:r>
              <a:rPr lang="en-US" altLang="zh-CN" sz="1200" dirty="0"/>
              <a:t>e still see very little deviation in the performance of our algorithms relative to each other,</a:t>
            </a:r>
            <a:r>
              <a:rPr lang="zh-CN" altLang="en-US" sz="1200" dirty="0"/>
              <a:t> </a:t>
            </a:r>
            <a:r>
              <a:rPr lang="en-US" altLang="zh-CN" sz="1200" dirty="0"/>
              <a:t>except</a:t>
            </a:r>
            <a:r>
              <a:rPr lang="zh-CN" altLang="en-US" sz="1200" dirty="0"/>
              <a:t> </a:t>
            </a:r>
            <a:r>
              <a:rPr lang="en-US" altLang="zh-CN" sz="1200" dirty="0"/>
              <a:t>for GBM in the 4</a:t>
            </a:r>
            <a:r>
              <a:rPr lang="en-US" altLang="zh-CN" sz="1200" baseline="30000" dirty="0"/>
              <a:t>th</a:t>
            </a:r>
            <a:r>
              <a:rPr lang="en-US" altLang="zh-CN" sz="1200" dirty="0"/>
              <a:t> and 5</a:t>
            </a:r>
            <a:r>
              <a:rPr lang="en-US" altLang="zh-CN" sz="1200" baseline="30000" dirty="0"/>
              <a:t>th</a:t>
            </a:r>
            <a:r>
              <a:rPr lang="en-US" altLang="zh-CN" sz="1200" dirty="0"/>
              <a:t> quarter. GBM is still the best if we mainly focus on regular game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lang="en-US" altLang="zh-CN" sz="1200" dirty="0">
                <a:solidFill>
                  <a:prstClr val="black"/>
                </a:solidFill>
                <a:latin typeface="Calibri" panose="020F0502020204030204"/>
                <a:ea typeface="宋体" panose="02010600030101010101" pitchFamily="2" charset="-122"/>
              </a:rPr>
              <a:t>2</a:t>
            </a:r>
            <a:r>
              <a:rPr lang="en-US" altLang="zh-CN" sz="1200" baseline="30000" dirty="0">
                <a:solidFill>
                  <a:prstClr val="black"/>
                </a:solidFill>
                <a:latin typeface="Calibri" panose="020F0502020204030204"/>
                <a:ea typeface="宋体" panose="02010600030101010101" pitchFamily="2" charset="-122"/>
              </a:rPr>
              <a:t>nd</a:t>
            </a:r>
            <a:r>
              <a:rPr lang="en-US" altLang="zh-CN" sz="1200" dirty="0">
                <a:solidFill>
                  <a:prstClr val="black"/>
                </a:solidFill>
                <a:latin typeface="Calibri" panose="020F0502020204030204"/>
                <a:ea typeface="宋体" panose="02010600030101010101" pitchFamily="2" charset="-122"/>
              </a:rPr>
              <a:t> and 4</a:t>
            </a:r>
            <a:r>
              <a:rPr lang="en-US" altLang="zh-CN" sz="1200" baseline="30000" dirty="0">
                <a:solidFill>
                  <a:prstClr val="black"/>
                </a:solidFill>
                <a:latin typeface="Calibri" panose="020F0502020204030204"/>
                <a:ea typeface="宋体" panose="02010600030101010101" pitchFamily="2" charset="-122"/>
              </a:rPr>
              <a:t>th</a:t>
            </a:r>
            <a:r>
              <a:rPr lang="en-US" altLang="zh-CN" sz="1200" dirty="0">
                <a:solidFill>
                  <a:prstClr val="black"/>
                </a:solidFill>
                <a:latin typeface="Calibri" panose="020F0502020204030204"/>
                <a:ea typeface="宋体" panose="02010600030101010101" pitchFamily="2" charset="-122"/>
              </a:rPr>
              <a:t> downs are more likely to predict, mainly because they are closer to the end of half-time and the end of game, which largely affect the final result of the game. Specifically, the 4</a:t>
            </a:r>
            <a:r>
              <a:rPr lang="en-US" altLang="zh-CN" sz="1200" baseline="30000" dirty="0">
                <a:solidFill>
                  <a:prstClr val="black"/>
                </a:solidFill>
                <a:latin typeface="Calibri" panose="020F0502020204030204"/>
                <a:ea typeface="宋体" panose="02010600030101010101" pitchFamily="2" charset="-122"/>
              </a:rPr>
              <a:t>th</a:t>
            </a:r>
            <a:r>
              <a:rPr lang="en-US" altLang="zh-CN" sz="1200" dirty="0">
                <a:solidFill>
                  <a:prstClr val="black"/>
                </a:solidFill>
                <a:latin typeface="Calibri" panose="020F0502020204030204"/>
                <a:ea typeface="宋体" panose="02010600030101010101" pitchFamily="2" charset="-122"/>
              </a:rPr>
              <a:t> downs are the most likely to predict.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2052" name="Picture 4">
            <a:extLst>
              <a:ext uri="{FF2B5EF4-FFF2-40B4-BE49-F238E27FC236}">
                <a16:creationId xmlns:a16="http://schemas.microsoft.com/office/drawing/2014/main" id="{7BA83493-8857-4158-ABB4-8AC604E4D6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0443" y="1054151"/>
            <a:ext cx="5146212" cy="352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99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5"/>
          <p:cNvSpPr txBox="1"/>
          <p:nvPr/>
        </p:nvSpPr>
        <p:spPr>
          <a:xfrm>
            <a:off x="178511" y="362488"/>
            <a:ext cx="8781600" cy="249900"/>
          </a:xfrm>
          <a:prstGeom prst="rect">
            <a:avLst/>
          </a:prstGeom>
          <a:noFill/>
          <a:ln>
            <a:noFill/>
          </a:ln>
        </p:spPr>
        <p:txBody>
          <a:bodyPr spcFirstLastPara="1" wrap="square" lIns="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Tx/>
              <a:buFontTx/>
              <a:buNone/>
              <a:tabLst/>
              <a:defRPr/>
            </a:pPr>
            <a:r>
              <a:rPr kumimoji="0" lang="en-US" sz="1200" b="0" i="0" u="none" strike="noStrike" kern="1200" cap="none" spc="0" normalizeH="0" baseline="0" noProof="0" dirty="0">
                <a:ln>
                  <a:noFill/>
                </a:ln>
                <a:solidFill>
                  <a:srgbClr val="0C0C0C"/>
                </a:solidFill>
                <a:effectLst/>
                <a:uLnTx/>
                <a:uFillTx/>
                <a:latin typeface="Calibri" charset="0"/>
                <a:ea typeface="Calibri" charset="0"/>
                <a:cs typeface="Calibri" charset="0"/>
                <a:sym typeface="Open Sans"/>
              </a:rPr>
              <a:t>3.</a:t>
            </a:r>
            <a:r>
              <a:rPr kumimoji="0" lang="en-US" altLang="zh-CN" sz="1200" b="0" i="0" u="none" strike="noStrike" kern="1200" cap="none" spc="0" normalizeH="0" baseline="0" noProof="0" dirty="0">
                <a:ln>
                  <a:noFill/>
                </a:ln>
                <a:solidFill>
                  <a:srgbClr val="0C0C0C"/>
                </a:solidFill>
                <a:effectLst/>
                <a:uLnTx/>
                <a:uFillTx/>
                <a:latin typeface="Calibri" charset="0"/>
                <a:ea typeface="Calibri" charset="0"/>
                <a:cs typeface="Calibri" charset="0"/>
                <a:sym typeface="Open Sans"/>
              </a:rPr>
              <a:t>6</a:t>
            </a:r>
            <a:r>
              <a:rPr kumimoji="0" lang="en-US" sz="1200" b="0" i="0" u="none" strike="noStrike" kern="1200" cap="none" spc="0" normalizeH="0" baseline="0" noProof="0" dirty="0">
                <a:ln>
                  <a:noFill/>
                </a:ln>
                <a:solidFill>
                  <a:srgbClr val="0C0C0C"/>
                </a:solidFill>
                <a:effectLst/>
                <a:uLnTx/>
                <a:uFillTx/>
                <a:latin typeface="Calibri" charset="0"/>
                <a:ea typeface="Calibri" charset="0"/>
                <a:cs typeface="Calibri" charset="0"/>
                <a:sym typeface="Open Sans"/>
              </a:rPr>
              <a:t> Rush/ pass prediction results  </a:t>
            </a:r>
            <a:r>
              <a:rPr kumimoji="0" lang="en-US" altLang="zh-CN" sz="1200" b="0" i="0" u="none" strike="noStrike" kern="1200" cap="none" spc="0" normalizeH="0" baseline="0" noProof="0" dirty="0">
                <a:ln>
                  <a:noFill/>
                </a:ln>
                <a:solidFill>
                  <a:srgbClr val="0C0C0C"/>
                </a:solidFill>
                <a:effectLst/>
                <a:uLnTx/>
                <a:uFillTx/>
                <a:latin typeface="Calibri" charset="0"/>
                <a:ea typeface="Calibri" charset="0"/>
                <a:cs typeface="Calibri" charset="0"/>
                <a:sym typeface="Open Sans"/>
              </a:rPr>
              <a:t>—— </a:t>
            </a:r>
            <a:r>
              <a:rPr lang="en-US" altLang="zh-CN" sz="1200" dirty="0">
                <a:solidFill>
                  <a:srgbClr val="0C0C0C"/>
                </a:solidFill>
                <a:latin typeface="Calibri" charset="0"/>
                <a:ea typeface="Calibri" charset="0"/>
                <a:cs typeface="Calibri" charset="0"/>
                <a:sym typeface="Open Sans"/>
              </a:rPr>
              <a:t>by</a:t>
            </a:r>
            <a:r>
              <a:rPr lang="zh-CN" altLang="en-US" sz="1200" dirty="0">
                <a:solidFill>
                  <a:srgbClr val="0C0C0C"/>
                </a:solidFill>
                <a:latin typeface="Calibri" charset="0"/>
                <a:ea typeface="Calibri" charset="0"/>
                <a:cs typeface="Calibri" charset="0"/>
                <a:sym typeface="Open Sans"/>
              </a:rPr>
              <a:t> </a:t>
            </a:r>
            <a:r>
              <a:rPr lang="en-US" altLang="zh-CN" sz="1200" dirty="0">
                <a:solidFill>
                  <a:srgbClr val="0C0C0C"/>
                </a:solidFill>
                <a:latin typeface="Calibri" charset="0"/>
                <a:ea typeface="Calibri" charset="0"/>
                <a:cs typeface="Calibri" charset="0"/>
                <a:sym typeface="Open Sans"/>
              </a:rPr>
              <a:t>team</a:t>
            </a:r>
            <a:endParaRPr kumimoji="0" lang="en-US" sz="1200" b="0" i="0" u="none" strike="noStrike" kern="1200" cap="none" spc="0" normalizeH="0" baseline="0" noProof="0" dirty="0">
              <a:ln>
                <a:noFill/>
              </a:ln>
              <a:solidFill>
                <a:srgbClr val="0C0C0C"/>
              </a:solidFill>
              <a:effectLst/>
              <a:uLnTx/>
              <a:uFillTx/>
              <a:latin typeface="Calibri" charset="0"/>
              <a:ea typeface="Calibri" charset="0"/>
              <a:cs typeface="Calibri" charset="0"/>
              <a:sym typeface="Open Sans"/>
            </a:endParaRPr>
          </a:p>
        </p:txBody>
      </p:sp>
      <p:cxnSp>
        <p:nvCxnSpPr>
          <p:cNvPr id="111" name="Google Shape;111;p15"/>
          <p:cNvCxnSpPr/>
          <p:nvPr/>
        </p:nvCxnSpPr>
        <p:spPr>
          <a:xfrm>
            <a:off x="167649" y="637500"/>
            <a:ext cx="8790000" cy="0"/>
          </a:xfrm>
          <a:prstGeom prst="straightConnector1">
            <a:avLst/>
          </a:prstGeom>
          <a:noFill/>
          <a:ln w="9525" cap="flat" cmpd="sng">
            <a:solidFill>
              <a:schemeClr val="dk1"/>
            </a:solidFill>
            <a:prstDash val="solid"/>
            <a:miter lim="800000"/>
            <a:headEnd type="none" w="sm" len="sm"/>
            <a:tailEnd type="none" w="sm" len="sm"/>
          </a:ln>
        </p:spPr>
      </p:cxnSp>
      <p:sp>
        <p:nvSpPr>
          <p:cNvPr id="27" name="Rectangle 6">
            <a:extLst>
              <a:ext uri="{FF2B5EF4-FFF2-40B4-BE49-F238E27FC236}">
                <a16:creationId xmlns:a16="http://schemas.microsoft.com/office/drawing/2014/main" id="{E97AFFCC-C5D0-6E4C-9024-FAFFF4197D3B}"/>
              </a:ext>
            </a:extLst>
          </p:cNvPr>
          <p:cNvSpPr>
            <a:spLocks noChangeArrowheads="1"/>
          </p:cNvSpPr>
          <p:nvPr/>
        </p:nvSpPr>
        <p:spPr bwMode="auto">
          <a:xfrm>
            <a:off x="478426" y="1054151"/>
            <a:ext cx="2673919" cy="281258"/>
          </a:xfrm>
          <a:prstGeom prst="rect">
            <a:avLst/>
          </a:prstGeom>
          <a:solidFill>
            <a:srgbClr val="36245A"/>
          </a:solidFill>
          <a:ln>
            <a:noFill/>
          </a:ln>
        </p:spPr>
        <p:txBody>
          <a:bodyPr wrap="square" lIns="0" tIns="0" rIns="0" bIns="0" anchor="ctr" anchorCtr="0">
            <a:noAutofit/>
          </a:bodyPr>
          <a:lstStyle>
            <a:lvl1pPr defTabSz="715963">
              <a:defRPr>
                <a:solidFill>
                  <a:schemeClr val="tx1"/>
                </a:solidFill>
                <a:latin typeface="Calibri" pitchFamily="34" charset="0"/>
                <a:cs typeface="Arial" charset="0"/>
              </a:defRPr>
            </a:lvl1pPr>
            <a:lvl2pPr defTabSz="715963">
              <a:defRPr>
                <a:solidFill>
                  <a:schemeClr val="tx1"/>
                </a:solidFill>
                <a:latin typeface="Calibri" pitchFamily="34" charset="0"/>
                <a:cs typeface="Arial" charset="0"/>
              </a:defRPr>
            </a:lvl2pPr>
            <a:lvl3pPr defTabSz="715963">
              <a:defRPr>
                <a:solidFill>
                  <a:schemeClr val="tx1"/>
                </a:solidFill>
                <a:latin typeface="Calibri" pitchFamily="34" charset="0"/>
                <a:cs typeface="Arial" charset="0"/>
              </a:defRPr>
            </a:lvl3pPr>
            <a:lvl4pPr defTabSz="715963">
              <a:defRPr>
                <a:solidFill>
                  <a:schemeClr val="tx1"/>
                </a:solidFill>
                <a:latin typeface="Calibri" pitchFamily="34" charset="0"/>
                <a:cs typeface="Arial" charset="0"/>
              </a:defRPr>
            </a:lvl4pPr>
            <a:lvl5pPr defTabSz="715963">
              <a:defRPr>
                <a:solidFill>
                  <a:schemeClr val="tx1"/>
                </a:solidFill>
                <a:latin typeface="Calibri" pitchFamily="34" charset="0"/>
                <a:cs typeface="Arial" charset="0"/>
              </a:defRPr>
            </a:lvl5pPr>
            <a:lvl6pPr marL="2263775" indent="22225" defTabSz="715963" eaLnBrk="0" fontAlgn="base" hangingPunct="0">
              <a:spcBef>
                <a:spcPct val="0"/>
              </a:spcBef>
              <a:spcAft>
                <a:spcPct val="0"/>
              </a:spcAft>
              <a:defRPr>
                <a:solidFill>
                  <a:schemeClr val="tx1"/>
                </a:solidFill>
                <a:latin typeface="Calibri" pitchFamily="34" charset="0"/>
                <a:cs typeface="Arial" charset="0"/>
              </a:defRPr>
            </a:lvl6pPr>
            <a:lvl7pPr marL="2720975" indent="22225" defTabSz="715963" eaLnBrk="0" fontAlgn="base" hangingPunct="0">
              <a:spcBef>
                <a:spcPct val="0"/>
              </a:spcBef>
              <a:spcAft>
                <a:spcPct val="0"/>
              </a:spcAft>
              <a:defRPr>
                <a:solidFill>
                  <a:schemeClr val="tx1"/>
                </a:solidFill>
                <a:latin typeface="Calibri" pitchFamily="34" charset="0"/>
                <a:cs typeface="Arial" charset="0"/>
              </a:defRPr>
            </a:lvl7pPr>
            <a:lvl8pPr marL="3178175" indent="22225" defTabSz="715963" eaLnBrk="0" fontAlgn="base" hangingPunct="0">
              <a:spcBef>
                <a:spcPct val="0"/>
              </a:spcBef>
              <a:spcAft>
                <a:spcPct val="0"/>
              </a:spcAft>
              <a:defRPr>
                <a:solidFill>
                  <a:schemeClr val="tx1"/>
                </a:solidFill>
                <a:latin typeface="Calibri" pitchFamily="34" charset="0"/>
                <a:cs typeface="Arial" charset="0"/>
              </a:defRPr>
            </a:lvl8pPr>
            <a:lvl9pPr marL="3635375" indent="22225" defTabSz="715963" eaLnBrk="0" fontAlgn="base" hangingPunct="0">
              <a:spcBef>
                <a:spcPct val="0"/>
              </a:spcBef>
              <a:spcAft>
                <a:spcPct val="0"/>
              </a:spcAft>
              <a:defRPr>
                <a:solidFill>
                  <a:schemeClr val="tx1"/>
                </a:solidFill>
                <a:latin typeface="Calibri" pitchFamily="34" charset="0"/>
                <a:cs typeface="Arial" charset="0"/>
              </a:defRPr>
            </a:lvl9pPr>
          </a:lstStyle>
          <a:p>
            <a:pPr marL="251687" marR="0" lvl="1" indent="0" algn="l" defTabSz="715963" rtl="0" eaLnBrk="0" fontAlgn="base" latinLnBrk="0" hangingPunct="0">
              <a:lnSpc>
                <a:spcPct val="100000"/>
              </a:lnSpc>
              <a:spcBef>
                <a:spcPct val="0"/>
              </a:spcBef>
              <a:spcAft>
                <a:spcPct val="0"/>
              </a:spcAft>
              <a:buClrTx/>
              <a:buSzPct val="120000"/>
              <a:buFontTx/>
              <a:buNone/>
              <a:tabLst/>
              <a:defRPr/>
            </a:pPr>
            <a:r>
              <a:rPr kumimoji="0" lang="en-US" altLang="ko-KR" sz="1300" b="1" i="0" u="none" strike="noStrike" kern="1200" cap="none" spc="0" normalizeH="0" baseline="0" noProof="0" dirty="0">
                <a:ln>
                  <a:noFill/>
                </a:ln>
                <a:solidFill>
                  <a:srgbClr val="FFFFFF"/>
                </a:solidFill>
                <a:effectLst/>
                <a:uLnTx/>
                <a:uFillTx/>
                <a:latin typeface="Calibri" pitchFamily="34" charset="0"/>
                <a:ea typeface="Gulim" pitchFamily="34" charset="-127"/>
                <a:cs typeface="Arial" charset="0"/>
              </a:rPr>
              <a:t>Findings</a:t>
            </a:r>
          </a:p>
        </p:txBody>
      </p:sp>
      <p:sp>
        <p:nvSpPr>
          <p:cNvPr id="28" name="Ellipse 14">
            <a:extLst>
              <a:ext uri="{FF2B5EF4-FFF2-40B4-BE49-F238E27FC236}">
                <a16:creationId xmlns:a16="http://schemas.microsoft.com/office/drawing/2014/main" id="{EA8D302C-87EE-5A4B-AFB6-8C7D9D51C1A6}"/>
              </a:ext>
            </a:extLst>
          </p:cNvPr>
          <p:cNvSpPr/>
          <p:nvPr/>
        </p:nvSpPr>
        <p:spPr>
          <a:xfrm>
            <a:off x="332040" y="1023260"/>
            <a:ext cx="274154" cy="312148"/>
          </a:xfrm>
          <a:prstGeom prst="ellipse">
            <a:avLst/>
          </a:prstGeom>
          <a:solidFill>
            <a:srgbClr val="FFFFFF"/>
          </a:solidFill>
          <a:ln w="28575" cap="flat" cmpd="sng" algn="ctr">
            <a:solidFill>
              <a:srgbClr val="36245A"/>
            </a:solidFill>
            <a:prstDash val="solid"/>
          </a:ln>
          <a:effectLst/>
        </p:spPr>
        <p:txBody>
          <a:bodyPr rtlCol="0" anchor="ctr">
            <a:noAutofit/>
          </a:bodyPr>
          <a:lstStyle/>
          <a:p>
            <a:pPr marL="0" marR="0" lvl="0" indent="0" algn="ctr" defTabSz="685800" rtl="0" eaLnBrk="1" fontAlgn="auto" latinLnBrk="0" hangingPunct="1">
              <a:lnSpc>
                <a:spcPct val="100000"/>
              </a:lnSpc>
              <a:spcBef>
                <a:spcPts val="0"/>
              </a:spcBef>
              <a:spcAft>
                <a:spcPts val="0"/>
              </a:spcAft>
              <a:buClrTx/>
              <a:buSzPct val="85000"/>
              <a:buFontTx/>
              <a:buNone/>
              <a:tabLst/>
              <a:defRPr/>
            </a:pPr>
            <a:endParaRPr kumimoji="0" lang="fr-FR" sz="1000" b="0" i="0" u="none" strike="noStrike" kern="0" cap="none" spc="0" normalizeH="0" baseline="0" noProof="0" dirty="0">
              <a:ln>
                <a:noFill/>
              </a:ln>
              <a:solidFill>
                <a:srgbClr val="FFFFFF"/>
              </a:solidFill>
              <a:effectLst/>
              <a:uLnTx/>
              <a:uFillTx/>
              <a:latin typeface="Calibri"/>
              <a:ea typeface=""/>
              <a:cs typeface=""/>
            </a:endParaRPr>
          </a:p>
        </p:txBody>
      </p:sp>
      <p:pic>
        <p:nvPicPr>
          <p:cNvPr id="4102" name="Picture 6" descr="mage result for choic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92" y="1008736"/>
            <a:ext cx="155487" cy="263484"/>
          </a:xfrm>
          <a:prstGeom prst="rect">
            <a:avLst/>
          </a:prstGeom>
          <a:noFill/>
          <a:extLst>
            <a:ext uri="{909E8E84-426E-40DD-AFC4-6F175D3DCCD1}">
              <a14:hiddenFill xmlns:a14="http://schemas.microsoft.com/office/drawing/2010/main">
                <a:solidFill>
                  <a:srgbClr val="FFFFFF"/>
                </a:solidFill>
              </a14:hiddenFill>
            </a:ext>
          </a:extLst>
        </p:spPr>
      </p:pic>
      <p:sp>
        <p:nvSpPr>
          <p:cNvPr id="75" name="Espace réservé du numéro de diapositive 6">
            <a:extLst>
              <a:ext uri="{FF2B5EF4-FFF2-40B4-BE49-F238E27FC236}">
                <a16:creationId xmlns:a16="http://schemas.microsoft.com/office/drawing/2014/main" id="{06241386-7046-4142-A4A7-3FA1525FF51C}"/>
              </a:ext>
            </a:extLst>
          </p:cNvPr>
          <p:cNvSpPr>
            <a:spLocks noGrp="1"/>
          </p:cNvSpPr>
          <p:nvPr>
            <p:ph type="sldNum" idx="12"/>
          </p:nvPr>
        </p:nvSpPr>
        <p:spPr>
          <a:xfrm>
            <a:off x="1306585" y="4869656"/>
            <a:ext cx="2057400" cy="27384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uk-UA"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uk-UA"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9" name="Google Shape;100;p14" descr="mage associÃ©e"/>
          <p:cNvPicPr preferRelativeResize="0"/>
          <p:nvPr/>
        </p:nvPicPr>
        <p:blipFill rotWithShape="1">
          <a:blip r:embed="rId4">
            <a:alphaModFix/>
          </a:blip>
          <a:srcRect/>
          <a:stretch/>
        </p:blipFill>
        <p:spPr>
          <a:xfrm>
            <a:off x="7914331" y="70382"/>
            <a:ext cx="1018029" cy="493219"/>
          </a:xfrm>
          <a:prstGeom prst="rect">
            <a:avLst/>
          </a:prstGeom>
          <a:noFill/>
          <a:ln>
            <a:noFill/>
          </a:ln>
        </p:spPr>
      </p:pic>
      <p:sp>
        <p:nvSpPr>
          <p:cNvPr id="32" name="Google Shape;108;p15">
            <a:extLst>
              <a:ext uri="{FF2B5EF4-FFF2-40B4-BE49-F238E27FC236}">
                <a16:creationId xmlns:a16="http://schemas.microsoft.com/office/drawing/2014/main" id="{75469016-A681-1B46-9B06-408308CE3908}"/>
              </a:ext>
            </a:extLst>
          </p:cNvPr>
          <p:cNvSpPr txBox="1"/>
          <p:nvPr/>
        </p:nvSpPr>
        <p:spPr>
          <a:xfrm>
            <a:off x="167649" y="167809"/>
            <a:ext cx="8168736" cy="264600"/>
          </a:xfrm>
          <a:prstGeom prst="rect">
            <a:avLst/>
          </a:prstGeom>
          <a:noFill/>
          <a:ln>
            <a:noFill/>
          </a:ln>
        </p:spPr>
        <p:txBody>
          <a:bodyPr spcFirstLastPara="1" wrap="square" lIns="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100"/>
              <a:buFontTx/>
              <a:buNone/>
              <a:tabLst/>
              <a:defRPr/>
            </a:pPr>
            <a:r>
              <a:rPr kumimoji="0" lang="en-US" sz="1200" b="1" i="0" u="none" strike="noStrike" kern="1200" cap="none" spc="0" normalizeH="0" baseline="0" noProof="0" dirty="0">
                <a:ln>
                  <a:noFill/>
                </a:ln>
                <a:solidFill>
                  <a:prstClr val="black"/>
                </a:solidFill>
                <a:effectLst/>
                <a:uLnTx/>
                <a:uFillTx/>
                <a:latin typeface="Calibri" charset="0"/>
                <a:ea typeface="Calibri" charset="0"/>
                <a:cs typeface="Calibri" charset="0"/>
                <a:sym typeface="Open Sans"/>
              </a:rPr>
              <a:t>D</a:t>
            </a:r>
            <a:r>
              <a:rPr kumimoji="0" lang="en-US" altLang="zh-CN" sz="1200" b="1" i="0" u="none" strike="noStrike" kern="1200" cap="none" spc="0" normalizeH="0" baseline="0" noProof="0" dirty="0">
                <a:ln>
                  <a:noFill/>
                </a:ln>
                <a:solidFill>
                  <a:prstClr val="black"/>
                </a:solidFill>
                <a:effectLst/>
                <a:uLnTx/>
                <a:uFillTx/>
                <a:latin typeface="Calibri" charset="0"/>
                <a:ea typeface="Calibri" charset="0"/>
                <a:cs typeface="Calibri" charset="0"/>
                <a:sym typeface="Open Sans"/>
              </a:rPr>
              <a:t>ata</a:t>
            </a:r>
            <a:r>
              <a:rPr kumimoji="0" lang="en-US" sz="1200" b="1" i="0" u="none" strike="noStrike" kern="1200" cap="none" spc="0" normalizeH="0" baseline="0" noProof="0" dirty="0">
                <a:ln>
                  <a:noFill/>
                </a:ln>
                <a:solidFill>
                  <a:prstClr val="black"/>
                </a:solidFill>
                <a:effectLst/>
                <a:uLnTx/>
                <a:uFillTx/>
                <a:latin typeface="Calibri" charset="0"/>
                <a:ea typeface="Calibri" charset="0"/>
                <a:cs typeface="Calibri" charset="0"/>
                <a:sym typeface="Open Sans"/>
              </a:rPr>
              <a:t> Analytics – Predict National Football League offensive play </a:t>
            </a:r>
            <a:r>
              <a:rPr kumimoji="0" lang="en-US" altLang="zh-CN" sz="1200" b="1" i="0" u="none" strike="noStrike" kern="1200" cap="none" spc="0" normalizeH="0" baseline="0" noProof="0" dirty="0">
                <a:ln>
                  <a:noFill/>
                </a:ln>
                <a:solidFill>
                  <a:prstClr val="black"/>
                </a:solidFill>
                <a:effectLst/>
                <a:uLnTx/>
                <a:uFillTx/>
                <a:latin typeface="Calibri" charset="0"/>
                <a:ea typeface="Calibri" charset="0"/>
                <a:cs typeface="Calibri" charset="0"/>
                <a:sym typeface="Open Sans"/>
              </a:rPr>
              <a:t>types – Rush/ Pass</a:t>
            </a:r>
            <a:endParaRPr kumimoji="0" lang="en-US" sz="1200" b="1" i="0" u="none" strike="noStrike" kern="1200" cap="none" spc="0" normalizeH="0" baseline="0" noProof="0" dirty="0">
              <a:ln>
                <a:noFill/>
              </a:ln>
              <a:solidFill>
                <a:prstClr val="black"/>
              </a:solidFill>
              <a:effectLst/>
              <a:uLnTx/>
              <a:uFillTx/>
              <a:latin typeface="Calibri" charset="0"/>
              <a:ea typeface="Calibri" charset="0"/>
              <a:cs typeface="Calibri" charset="0"/>
              <a:sym typeface="Open Sans"/>
            </a:endParaRPr>
          </a:p>
        </p:txBody>
      </p:sp>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248" y="4755964"/>
            <a:ext cx="287965" cy="387995"/>
          </a:xfrm>
          <a:prstGeom prst="rect">
            <a:avLst/>
          </a:prstGeom>
        </p:spPr>
      </p:pic>
      <p:sp>
        <p:nvSpPr>
          <p:cNvPr id="2" name="文本框 1"/>
          <p:cNvSpPr txBox="1"/>
          <p:nvPr/>
        </p:nvSpPr>
        <p:spPr>
          <a:xfrm>
            <a:off x="530693" y="1405848"/>
            <a:ext cx="2559837" cy="2492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Individual team varies not much in the prediction accuracies, from around 79% to around 68%. </a:t>
            </a:r>
          </a:p>
          <a:p>
            <a:pPr lvl="0">
              <a:defRPr/>
            </a:pPr>
            <a:endParaRPr lang="en-US" altLang="zh-CN" sz="1200" dirty="0">
              <a:solidFill>
                <a:prstClr val="black"/>
              </a:solidFill>
            </a:endParaRPr>
          </a:p>
          <a:p>
            <a:pPr lvl="0">
              <a:defRPr/>
            </a:pPr>
            <a:r>
              <a:rPr lang="en-US" altLang="zh-CN" sz="1200" dirty="0">
                <a:solidFill>
                  <a:prstClr val="black"/>
                </a:solidFill>
              </a:rPr>
              <a:t>• Some teams with smaller prediction accuracies have more frequent coach team changes than other teams, leading to more frequent game style changes.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lang="en-US" altLang="zh-CN" sz="1200" dirty="0">
                <a:solidFill>
                  <a:prstClr val="black"/>
                </a:solidFill>
                <a:latin typeface="Calibri" panose="020F0502020204030204"/>
                <a:ea typeface="宋体" panose="02010600030101010101" pitchFamily="2" charset="-122"/>
              </a:rPr>
              <a:t>Note: The results are derived using Gradient Boosting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1026" name="Picture 2">
            <a:extLst>
              <a:ext uri="{FF2B5EF4-FFF2-40B4-BE49-F238E27FC236}">
                <a16:creationId xmlns:a16="http://schemas.microsoft.com/office/drawing/2014/main" id="{1870B45A-1FEE-4A95-BBEA-AA8EF7D3A7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9749" y="1049145"/>
            <a:ext cx="5085132" cy="362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701570"/>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4575</TotalTime>
  <Words>1672</Words>
  <Application>Microsoft Office PowerPoint</Application>
  <PresentationFormat>全屏显示(16:9)</PresentationFormat>
  <Paragraphs>313</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Open Sans</vt:lpstr>
      <vt:lpstr>等线</vt:lpstr>
      <vt:lpstr>Arial</vt:lpstr>
      <vt:lpstr>Calibri</vt:lpstr>
      <vt:lpstr>Calibri Light</vt:lpstr>
      <vt:lpstr>MS Reference Sans Serif</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Maxime Laharrague</dc:creator>
  <cp:lastModifiedBy>Gu Zhongyuan</cp:lastModifiedBy>
  <cp:revision>212</cp:revision>
  <dcterms:created xsi:type="dcterms:W3CDTF">2018-12-02T17:24:12Z</dcterms:created>
  <dcterms:modified xsi:type="dcterms:W3CDTF">2020-02-21T01:57:56Z</dcterms:modified>
</cp:coreProperties>
</file>