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67" r:id="rId4"/>
    <p:sldId id="258" r:id="rId5"/>
    <p:sldId id="266" r:id="rId6"/>
    <p:sldId id="260" r:id="rId7"/>
    <p:sldId id="261" r:id="rId8"/>
    <p:sldId id="263" r:id="rId9"/>
    <p:sldId id="264" r:id="rId10"/>
    <p:sldId id="265"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7"/>
    <p:restoredTop sz="81818"/>
  </p:normalViewPr>
  <p:slideViewPr>
    <p:cSldViewPr snapToGrid="0" snapToObjects="1">
      <p:cViewPr varScale="1">
        <p:scale>
          <a:sx n="98" d="100"/>
          <a:sy n="98" d="100"/>
        </p:scale>
        <p:origin x="21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83314-9D65-E64A-BB50-F863797390CB}" type="datetimeFigureOut">
              <a:rPr lang="en-US" smtClean="0"/>
              <a:t>6/24/18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F0EE5-BDB2-E14A-870F-4EF9779F634F}" type="slidenum">
              <a:rPr lang="en-US" smtClean="0"/>
              <a:t>‹#›</a:t>
            </a:fld>
            <a:endParaRPr lang="en-US"/>
          </a:p>
        </p:txBody>
      </p:sp>
    </p:spTree>
    <p:extLst>
      <p:ext uri="{BB962C8B-B14F-4D97-AF65-F5344CB8AC3E}">
        <p14:creationId xmlns:p14="http://schemas.microsoft.com/office/powerpoint/2010/main" val="41426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1</a:t>
            </a:fld>
            <a:endParaRPr lang="en-US"/>
          </a:p>
        </p:txBody>
      </p:sp>
    </p:spTree>
    <p:extLst>
      <p:ext uri="{BB962C8B-B14F-4D97-AF65-F5344CB8AC3E}">
        <p14:creationId xmlns:p14="http://schemas.microsoft.com/office/powerpoint/2010/main" val="379501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10</a:t>
            </a:fld>
            <a:endParaRPr lang="en-US"/>
          </a:p>
        </p:txBody>
      </p:sp>
    </p:spTree>
    <p:extLst>
      <p:ext uri="{BB962C8B-B14F-4D97-AF65-F5344CB8AC3E}">
        <p14:creationId xmlns:p14="http://schemas.microsoft.com/office/powerpoint/2010/main" val="40981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focused learning and sharing</a:t>
            </a:r>
            <a:r>
              <a:rPr lang="en-US" baseline="0" dirty="0" smtClean="0"/>
              <a:t> </a:t>
            </a:r>
            <a:r>
              <a:rPr lang="en-US" dirty="0" smtClean="0"/>
              <a:t>more on technologies/frameworks</a:t>
            </a:r>
            <a:r>
              <a:rPr lang="en-US" baseline="0" dirty="0" smtClean="0"/>
              <a:t> and this time we want to touch on a practical topic that we deal with everyday task : design and writing production code. The “functional thinking” mindset is not bound to programming, not to language-specifics only but to code design overall instead. So all can benefit. I learn myself to apply and I felt it paid off , so just want to share... </a:t>
            </a:r>
          </a:p>
          <a:p>
            <a:endParaRPr lang="en-US" baseline="0" dirty="0" smtClean="0"/>
          </a:p>
          <a:p>
            <a:pPr marL="171450" indent="-171450">
              <a:buFont typeface="Arial" charset="0"/>
              <a:buChar char="•"/>
            </a:pPr>
            <a:r>
              <a:rPr lang="en-US" baseline="0" dirty="0" smtClean="0"/>
              <a:t>This topic is not new to most of us. Just want to bring it up to our attention in the most practical way.</a:t>
            </a:r>
          </a:p>
          <a:p>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US" sz="1200" b="0" i="0" kern="1200" baseline="0" dirty="0" smtClean="0">
                <a:solidFill>
                  <a:schemeClr val="tx1"/>
                </a:solidFill>
                <a:effectLst/>
                <a:latin typeface="+mn-lt"/>
                <a:ea typeface="+mn-ea"/>
                <a:cs typeface="+mn-cs"/>
              </a:rPr>
              <a:t>It is A</a:t>
            </a:r>
            <a:r>
              <a:rPr lang="en-US" sz="1200" b="0" i="0" kern="1200" dirty="0" smtClean="0">
                <a:solidFill>
                  <a:schemeClr val="tx1"/>
                </a:solidFill>
                <a:effectLst/>
                <a:latin typeface="+mn-lt"/>
                <a:ea typeface="+mn-ea"/>
                <a:cs typeface="+mn-cs"/>
              </a:rPr>
              <a:t> good development methodology needs conception and design before coding properly.</a:t>
            </a:r>
            <a:endParaRPr lang="en-US" baseline="0" dirty="0" smtClean="0"/>
          </a:p>
          <a:p>
            <a:pPr marL="171450" indent="-171450">
              <a:buFont typeface="Arial" charset="0"/>
              <a:buChar char="•"/>
            </a:pPr>
            <a:endParaRPr lang="en-US" sz="1200" b="0" i="0" kern="1200" dirty="0" smtClean="0">
              <a:solidFill>
                <a:schemeClr val="tx1"/>
              </a:solidFill>
              <a:effectLst/>
              <a:latin typeface="+mn-lt"/>
              <a:ea typeface="+mn-ea"/>
              <a:cs typeface="+mn-cs"/>
            </a:endParaRPr>
          </a:p>
          <a:p>
            <a:pPr marL="171450" indent="-171450">
              <a:buFont typeface="Arial" charset="0"/>
              <a:buChar char="•"/>
            </a:pPr>
            <a:r>
              <a:rPr lang="en-US" sz="1200" b="0" i="0" kern="1200" dirty="0" smtClean="0">
                <a:solidFill>
                  <a:schemeClr val="tx1"/>
                </a:solidFill>
                <a:effectLst/>
                <a:latin typeface="+mn-lt"/>
                <a:ea typeface="+mn-ea"/>
                <a:cs typeface="+mn-cs"/>
              </a:rPr>
              <a:t>If you do not need to take time to think and design your program before starting to code, you are either working on trivial things or missing something larger.</a:t>
            </a:r>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2</a:t>
            </a:fld>
            <a:endParaRPr lang="en-US"/>
          </a:p>
        </p:txBody>
      </p:sp>
    </p:spTree>
    <p:extLst>
      <p:ext uri="{BB962C8B-B14F-4D97-AF65-F5344CB8AC3E}">
        <p14:creationId xmlns:p14="http://schemas.microsoft.com/office/powerpoint/2010/main" val="164883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functional language doesn't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rely on mutating a variable. Because of this, we don't have to protect the "shared state" of a variable, because the value is fixed. This in turn avoids the majority of the hoop jumping that traditional languages have to go through to implement an algorithm across processors or machines.</a:t>
            </a:r>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3</a:t>
            </a:fld>
            <a:endParaRPr lang="en-US"/>
          </a:p>
        </p:txBody>
      </p:sp>
    </p:spTree>
    <p:extLst>
      <p:ext uri="{BB962C8B-B14F-4D97-AF65-F5344CB8AC3E}">
        <p14:creationId xmlns:p14="http://schemas.microsoft.com/office/powerpoint/2010/main" val="1522232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session helps you transition from a Java writing imperative thinker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a functional thinker, using Java.</a:t>
            </a:r>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4</a:t>
            </a:fld>
            <a:endParaRPr lang="en-US"/>
          </a:p>
        </p:txBody>
      </p:sp>
    </p:spTree>
    <p:extLst>
      <p:ext uri="{BB962C8B-B14F-4D97-AF65-F5344CB8AC3E}">
        <p14:creationId xmlns:p14="http://schemas.microsoft.com/office/powerpoint/2010/main" val="330934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functional programming is about programming with pure functions and immutable state, while imperative programming relies heavily on mutability. </a:t>
            </a:r>
          </a:p>
          <a:p>
            <a:r>
              <a:rPr lang="en-US" sz="1200" b="0" i="0" kern="1200" dirty="0" smtClean="0">
                <a:solidFill>
                  <a:schemeClr val="tx1"/>
                </a:solidFill>
                <a:effectLst/>
                <a:latin typeface="+mn-lt"/>
                <a:ea typeface="+mn-ea"/>
                <a:cs typeface="+mn-cs"/>
              </a:rPr>
              <a:t>There is no non-determinism without mutable states. There is no race condition or dead lock without mutable states. Mutable states are the root of the problem. </a:t>
            </a:r>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5</a:t>
            </a:fld>
            <a:endParaRPr lang="en-US"/>
          </a:p>
        </p:txBody>
      </p:sp>
    </p:spTree>
    <p:extLst>
      <p:ext uri="{BB962C8B-B14F-4D97-AF65-F5344CB8AC3E}">
        <p14:creationId xmlns:p14="http://schemas.microsoft.com/office/powerpoint/2010/main" val="175907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dirty="0" smtClean="0">
                <a:solidFill>
                  <a:schemeClr val="bg1"/>
                </a:solidFill>
                <a:ea typeface="Apple Braille" charset="0"/>
                <a:cs typeface="Apple Braille" charset="0"/>
              </a:rPr>
              <a:t>The real gain is not having three lines of code less. Very similar problems occur over and over again. If the functional approach is used, every time we’ll write less logic, reducing the odds of introducing errors and less </a:t>
            </a:r>
            <a:r>
              <a:rPr lang="en-US" sz="1900" dirty="0" smtClean="0">
                <a:solidFill>
                  <a:schemeClr val="bg1"/>
                </a:solidFill>
              </a:rPr>
              <a:t>side-effects caused by state manipulation in imperative approach.</a:t>
            </a:r>
            <a:endParaRPr lang="en-US" sz="1900" dirty="0" smtClean="0">
              <a:solidFill>
                <a:schemeClr val="bg1"/>
              </a:solidFill>
              <a:ea typeface="Apple Braille" charset="0"/>
              <a:cs typeface="Apple Braille" charset="0"/>
            </a:endParaRPr>
          </a:p>
          <a:p>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6</a:t>
            </a:fld>
            <a:endParaRPr lang="en-US"/>
          </a:p>
        </p:txBody>
      </p:sp>
    </p:spTree>
    <p:extLst>
      <p:ext uri="{BB962C8B-B14F-4D97-AF65-F5344CB8AC3E}">
        <p14:creationId xmlns:p14="http://schemas.microsoft.com/office/powerpoint/2010/main" val="3506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Pattern is like</a:t>
            </a:r>
            <a:r>
              <a:rPr lang="en-US" baseline="0" dirty="0" smtClean="0"/>
              <a:t> a known solution to a known problem</a:t>
            </a:r>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7</a:t>
            </a:fld>
            <a:endParaRPr lang="en-US"/>
          </a:p>
        </p:txBody>
      </p:sp>
    </p:spTree>
    <p:extLst>
      <p:ext uri="{BB962C8B-B14F-4D97-AF65-F5344CB8AC3E}">
        <p14:creationId xmlns:p14="http://schemas.microsoft.com/office/powerpoint/2010/main" val="183324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8</a:t>
            </a:fld>
            <a:endParaRPr lang="en-US"/>
          </a:p>
        </p:txBody>
      </p:sp>
    </p:spTree>
    <p:extLst>
      <p:ext uri="{BB962C8B-B14F-4D97-AF65-F5344CB8AC3E}">
        <p14:creationId xmlns:p14="http://schemas.microsoft.com/office/powerpoint/2010/main" val="375975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4F0EE5-BDB2-E14A-870F-4EF9779F634F}" type="slidenum">
              <a:rPr lang="en-US" smtClean="0"/>
              <a:t>9</a:t>
            </a:fld>
            <a:endParaRPr lang="en-US"/>
          </a:p>
        </p:txBody>
      </p:sp>
    </p:spTree>
    <p:extLst>
      <p:ext uri="{BB962C8B-B14F-4D97-AF65-F5344CB8AC3E}">
        <p14:creationId xmlns:p14="http://schemas.microsoft.com/office/powerpoint/2010/main" val="127380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6/24/18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6/24/18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0673" y="481264"/>
            <a:ext cx="10063663" cy="2677656"/>
          </a:xfrm>
          <a:prstGeom prst="rect">
            <a:avLst/>
          </a:prstGeom>
          <a:noFill/>
        </p:spPr>
        <p:txBody>
          <a:bodyPr wrap="square" rtlCol="0">
            <a:spAutoFit/>
          </a:bodyPr>
          <a:lstStyle/>
          <a:p>
            <a:r>
              <a:rPr lang="en-US" sz="4400" dirty="0" smtClean="0"/>
              <a:t>Development methodology</a:t>
            </a:r>
          </a:p>
          <a:p>
            <a:endParaRPr lang="en-US" sz="4400" dirty="0" smtClean="0"/>
          </a:p>
          <a:p>
            <a:r>
              <a:rPr lang="en-US" sz="4000" dirty="0" smtClean="0"/>
              <a:t>Improving </a:t>
            </a:r>
            <a:r>
              <a:rPr lang="en-US" sz="4000" dirty="0"/>
              <a:t>the Design of  Code </a:t>
            </a:r>
            <a:endParaRPr lang="en-US" sz="4000" dirty="0" smtClean="0"/>
          </a:p>
          <a:p>
            <a:r>
              <a:rPr lang="en-US" sz="4000" dirty="0" smtClean="0"/>
              <a:t>using “</a:t>
            </a:r>
            <a:r>
              <a:rPr lang="en-US" sz="4000" dirty="0"/>
              <a:t>Functional" </a:t>
            </a:r>
            <a:r>
              <a:rPr lang="en-US" sz="4000" dirty="0" smtClean="0"/>
              <a:t>patterns</a:t>
            </a:r>
            <a:endParaRPr lang="en-US" sz="4000" dirty="0"/>
          </a:p>
        </p:txBody>
      </p:sp>
    </p:spTree>
    <p:extLst>
      <p:ext uri="{BB962C8B-B14F-4D97-AF65-F5344CB8AC3E}">
        <p14:creationId xmlns:p14="http://schemas.microsoft.com/office/powerpoint/2010/main" val="1407747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AutoShape 2" descr="/Users/traduong/Desktop/Screen Shot 2018-06-24 at 11.17.00 PM.png"/>
          <p:cNvSpPr>
            <a:spLocks noChangeAspect="1" noChangeArrowheads="1"/>
          </p:cNvSpPr>
          <p:nvPr/>
        </p:nvSpPr>
        <p:spPr bwMode="auto">
          <a:xfrm>
            <a:off x="0" y="0"/>
            <a:ext cx="6343650"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Users/traduong/Desktop/Screen Shot 2018-06-24 at 11.17.00 PM.png"/>
          <p:cNvSpPr>
            <a:spLocks noChangeAspect="1" noChangeArrowheads="1"/>
          </p:cNvSpPr>
          <p:nvPr/>
        </p:nvSpPr>
        <p:spPr bwMode="auto">
          <a:xfrm>
            <a:off x="0" y="0"/>
            <a:ext cx="12192000" cy="1219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 name="AutoShape 6" descr="/Users/traduong/Desktop/Screen Shot 2018-06-24 at 11.17.00 PM.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1012093" y="87868"/>
            <a:ext cx="11179906" cy="461665"/>
          </a:xfrm>
          <a:prstGeom prst="rect">
            <a:avLst/>
          </a:prstGeom>
        </p:spPr>
        <p:txBody>
          <a:bodyPr wrap="square">
            <a:spAutoFit/>
          </a:bodyPr>
          <a:lstStyle/>
          <a:p>
            <a:r>
              <a:rPr lang="en-US" sz="2400" dirty="0" smtClean="0">
                <a:solidFill>
                  <a:schemeClr val="bg1"/>
                </a:solidFill>
                <a:latin typeface="+mj-lt"/>
                <a:ea typeface="Apple Braille" charset="0"/>
                <a:cs typeface="Apple Braille" charset="0"/>
              </a:rPr>
              <a:t>Builder Pattern</a:t>
            </a:r>
            <a:endParaRPr lang="en-US" b="1" dirty="0" smtClean="0">
              <a:solidFill>
                <a:schemeClr val="bg1"/>
              </a:solidFill>
              <a:latin typeface="+mj-lt"/>
              <a:ea typeface="Apple Braille" charset="0"/>
              <a:cs typeface="Apple Braille"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99" y="1394103"/>
            <a:ext cx="4926013" cy="4589502"/>
          </a:xfrm>
          <a:prstGeom prst="rect">
            <a:avLst/>
          </a:prstGeom>
        </p:spPr>
      </p:pic>
      <p:sp>
        <p:nvSpPr>
          <p:cNvPr id="10" name="TextBox 9"/>
          <p:cNvSpPr txBox="1"/>
          <p:nvPr/>
        </p:nvSpPr>
        <p:spPr>
          <a:xfrm>
            <a:off x="6343650" y="457200"/>
            <a:ext cx="7465279" cy="6370975"/>
          </a:xfrm>
          <a:prstGeom prst="rect">
            <a:avLst/>
          </a:prstGeom>
          <a:noFill/>
        </p:spPr>
        <p:txBody>
          <a:bodyPr wrap="square" rtlCol="0">
            <a:spAutoFit/>
          </a:bodyPr>
          <a:lstStyle/>
          <a:p>
            <a:r>
              <a:rPr lang="en-US" dirty="0" smtClean="0">
                <a:solidFill>
                  <a:schemeClr val="bg1"/>
                </a:solidFill>
              </a:rPr>
              <a:t>The functional and stateless approach using </a:t>
            </a:r>
            <a:r>
              <a:rPr lang="en-US" dirty="0" err="1" smtClean="0">
                <a:solidFill>
                  <a:schemeClr val="bg1"/>
                </a:solidFill>
              </a:rPr>
              <a:t>Lamdas</a:t>
            </a:r>
            <a:endParaRPr lang="en-US" dirty="0" smtClean="0">
              <a:solidFill>
                <a:schemeClr val="bg1"/>
              </a:solidFill>
            </a:endParaRPr>
          </a:p>
          <a:p>
            <a:r>
              <a:rPr lang="en-US" dirty="0" smtClean="0">
                <a:solidFill>
                  <a:schemeClr val="bg1"/>
                </a:solidFill>
                <a:ea typeface="Apple Braille" charset="0"/>
                <a:cs typeface="Apple Braille" charset="0"/>
              </a:rPr>
              <a:t>The </a:t>
            </a:r>
            <a:r>
              <a:rPr lang="en-US" dirty="0">
                <a:solidFill>
                  <a:schemeClr val="bg1"/>
                </a:solidFill>
                <a:ea typeface="Apple Braille" charset="0"/>
                <a:cs typeface="Apple Braille" charset="0"/>
              </a:rPr>
              <a:t>Generic Builder for building all </a:t>
            </a:r>
            <a:r>
              <a:rPr lang="en-US" dirty="0" smtClean="0">
                <a:solidFill>
                  <a:schemeClr val="bg1"/>
                </a:solidFill>
                <a:ea typeface="Apple Braille" charset="0"/>
                <a:cs typeface="Apple Braille" charset="0"/>
              </a:rPr>
              <a:t>POJOs</a:t>
            </a:r>
          </a:p>
          <a:p>
            <a:r>
              <a:rPr lang="en-US" dirty="0" smtClean="0">
                <a:solidFill>
                  <a:srgbClr val="C00000"/>
                </a:solidFill>
                <a:ea typeface="Apple Braille" charset="0"/>
                <a:cs typeface="Apple Braille" charset="0"/>
              </a:rPr>
              <a:t>One Builder </a:t>
            </a:r>
            <a:r>
              <a:rPr lang="en-US" dirty="0">
                <a:solidFill>
                  <a:srgbClr val="C00000"/>
                </a:solidFill>
                <a:ea typeface="Apple Braille" charset="0"/>
                <a:cs typeface="Apple Braille" charset="0"/>
              </a:rPr>
              <a:t>to rule them </a:t>
            </a:r>
            <a:r>
              <a:rPr lang="en-US" dirty="0" smtClean="0">
                <a:solidFill>
                  <a:srgbClr val="C00000"/>
                </a:solidFill>
                <a:ea typeface="Apple Braille" charset="0"/>
                <a:cs typeface="Apple Braille" charset="0"/>
              </a:rPr>
              <a:t>all !!!!</a:t>
            </a:r>
            <a:endParaRPr lang="en-US" dirty="0">
              <a:solidFill>
                <a:srgbClr val="C00000"/>
              </a:solidFill>
              <a:ea typeface="Apple Braille" charset="0"/>
              <a:cs typeface="Apple Braille" charset="0"/>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sz="1600" dirty="0" smtClean="0">
                <a:solidFill>
                  <a:schemeClr val="bg1"/>
                </a:solidFill>
              </a:rPr>
              <a:t>User </a:t>
            </a:r>
            <a:r>
              <a:rPr lang="en-US" sz="1600" dirty="0">
                <a:solidFill>
                  <a:schemeClr val="bg1"/>
                </a:solidFill>
              </a:rPr>
              <a:t>user </a:t>
            </a:r>
            <a:r>
              <a:rPr lang="en-US" sz="1600" dirty="0">
                <a:solidFill>
                  <a:schemeClr val="bg1"/>
                </a:solidFill>
              </a:rPr>
              <a:t>= </a:t>
            </a:r>
            <a:r>
              <a:rPr lang="en-US" sz="1600" dirty="0" err="1">
                <a:solidFill>
                  <a:schemeClr val="bg1"/>
                </a:solidFill>
              </a:rPr>
              <a:t>GenericBuilder.</a:t>
            </a:r>
            <a:r>
              <a:rPr lang="en-US" sz="1600" i="1" dirty="0" err="1">
                <a:solidFill>
                  <a:schemeClr val="bg1"/>
                </a:solidFill>
              </a:rPr>
              <a:t>of</a:t>
            </a:r>
            <a:r>
              <a:rPr lang="en-US" sz="1600" dirty="0">
                <a:solidFill>
                  <a:schemeClr val="bg1"/>
                </a:solidFill>
              </a:rPr>
              <a:t>(User::</a:t>
            </a:r>
            <a:r>
              <a:rPr lang="en-US" sz="1600" dirty="0">
                <a:solidFill>
                  <a:schemeClr val="bg1"/>
                </a:solidFill>
              </a:rPr>
              <a:t>new</a:t>
            </a:r>
            <a:r>
              <a:rPr lang="en-US" sz="1600" dirty="0">
                <a:solidFill>
                  <a:schemeClr val="bg1"/>
                </a:solidFill>
              </a:rPr>
              <a:t>)</a:t>
            </a:r>
            <a:br>
              <a:rPr lang="en-US" sz="1600" dirty="0">
                <a:solidFill>
                  <a:schemeClr val="bg1"/>
                </a:solidFill>
              </a:rPr>
            </a:br>
            <a:r>
              <a:rPr lang="en-US" sz="1600" dirty="0">
                <a:solidFill>
                  <a:schemeClr val="bg1"/>
                </a:solidFill>
              </a:rPr>
              <a:t>                  </a:t>
            </a:r>
            <a:r>
              <a:rPr lang="en-US" sz="1600" dirty="0" smtClean="0">
                <a:solidFill>
                  <a:schemeClr val="bg1"/>
                </a:solidFill>
              </a:rPr>
              <a:t>.</a:t>
            </a:r>
            <a:r>
              <a:rPr lang="en-US" sz="1600" dirty="0">
                <a:solidFill>
                  <a:schemeClr val="bg1"/>
                </a:solidFill>
              </a:rPr>
              <a:t>with(User::</a:t>
            </a:r>
            <a:r>
              <a:rPr lang="en-US" sz="1600" dirty="0" err="1">
                <a:solidFill>
                  <a:schemeClr val="bg1"/>
                </a:solidFill>
              </a:rPr>
              <a:t>setUserName</a:t>
            </a:r>
            <a:r>
              <a:rPr lang="en-US" sz="1600" dirty="0">
                <a:solidFill>
                  <a:schemeClr val="bg1"/>
                </a:solidFill>
              </a:rPr>
              <a:t>, </a:t>
            </a:r>
            <a:r>
              <a:rPr lang="en-US" sz="1600" dirty="0">
                <a:solidFill>
                  <a:schemeClr val="bg1"/>
                </a:solidFill>
              </a:rPr>
              <a:t>"John Smith</a:t>
            </a:r>
            <a:r>
              <a:rPr lang="en-US" sz="1600" dirty="0" smtClean="0">
                <a:solidFill>
                  <a:schemeClr val="bg1"/>
                </a:solidFill>
              </a:rPr>
              <a:t>").</a:t>
            </a:r>
          </a:p>
          <a:p>
            <a:r>
              <a:rPr lang="en-US" sz="1600" dirty="0">
                <a:solidFill>
                  <a:schemeClr val="bg1"/>
                </a:solidFill>
              </a:rPr>
              <a:t> </a:t>
            </a:r>
            <a:r>
              <a:rPr lang="en-US" sz="1600" dirty="0" smtClean="0">
                <a:solidFill>
                  <a:schemeClr val="bg1"/>
                </a:solidFill>
              </a:rPr>
              <a:t>                 .with(User</a:t>
            </a:r>
            <a:r>
              <a:rPr lang="en-US" sz="1600" dirty="0">
                <a:solidFill>
                  <a:schemeClr val="bg1"/>
                </a:solidFill>
              </a:rPr>
              <a:t>::</a:t>
            </a:r>
            <a:r>
              <a:rPr lang="en-US" sz="1600" dirty="0" err="1">
                <a:solidFill>
                  <a:schemeClr val="bg1"/>
                </a:solidFill>
              </a:rPr>
              <a:t>setUserId</a:t>
            </a:r>
            <a:r>
              <a:rPr lang="en-US" sz="1600" dirty="0">
                <a:solidFill>
                  <a:schemeClr val="bg1"/>
                </a:solidFill>
              </a:rPr>
              <a:t>, </a:t>
            </a:r>
            <a:r>
              <a:rPr lang="en-US" sz="1600" dirty="0">
                <a:solidFill>
                  <a:schemeClr val="bg1"/>
                </a:solidFill>
              </a:rPr>
              <a:t>"</a:t>
            </a:r>
            <a:r>
              <a:rPr lang="en-US" sz="1600" dirty="0" err="1">
                <a:solidFill>
                  <a:schemeClr val="bg1"/>
                </a:solidFill>
              </a:rPr>
              <a:t>johnS@jci.com</a:t>
            </a:r>
            <a:r>
              <a:rPr lang="en-US" sz="1600" dirty="0">
                <a:solidFill>
                  <a:schemeClr val="bg1"/>
                </a:solidFill>
              </a:rPr>
              <a:t>"</a:t>
            </a:r>
            <a:r>
              <a:rPr lang="en-US" sz="1600" dirty="0">
                <a:solidFill>
                  <a:schemeClr val="bg1"/>
                </a:solidFill>
              </a:rPr>
              <a:t>).build();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6929" y="945177"/>
            <a:ext cx="4220308" cy="5784236"/>
          </a:xfrm>
          <a:prstGeom prst="rect">
            <a:avLst/>
          </a:prstGeom>
        </p:spPr>
      </p:pic>
      <p:sp>
        <p:nvSpPr>
          <p:cNvPr id="15" name="TextBox 14"/>
          <p:cNvSpPr txBox="1"/>
          <p:nvPr/>
        </p:nvSpPr>
        <p:spPr>
          <a:xfrm>
            <a:off x="1012093" y="457200"/>
            <a:ext cx="6438899" cy="369332"/>
          </a:xfrm>
          <a:prstGeom prst="rect">
            <a:avLst/>
          </a:prstGeom>
          <a:noFill/>
        </p:spPr>
        <p:txBody>
          <a:bodyPr wrap="square" rtlCol="0">
            <a:spAutoFit/>
          </a:bodyPr>
          <a:lstStyle/>
          <a:p>
            <a:r>
              <a:rPr lang="en-US" dirty="0" smtClean="0">
                <a:solidFill>
                  <a:schemeClr val="bg1"/>
                </a:solidFill>
              </a:rPr>
              <a:t>The old school approach with a lot of code duplication</a:t>
            </a:r>
            <a:endParaRPr lang="en-US" dirty="0">
              <a:solidFill>
                <a:schemeClr val="bg1"/>
              </a:solidFill>
            </a:endParaRPr>
          </a:p>
        </p:txBody>
      </p:sp>
    </p:spTree>
    <p:extLst>
      <p:ext uri="{BB962C8B-B14F-4D97-AF65-F5344CB8AC3E}">
        <p14:creationId xmlns:p14="http://schemas.microsoft.com/office/powerpoint/2010/main" val="398037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6"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4" y="633412"/>
            <a:ext cx="4410075" cy="441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71626" y="5043487"/>
            <a:ext cx="9258300" cy="1754326"/>
          </a:xfrm>
          <a:prstGeom prst="rect">
            <a:avLst/>
          </a:prstGeom>
          <a:noFill/>
        </p:spPr>
        <p:txBody>
          <a:bodyPr wrap="square" rtlCol="0">
            <a:spAutoFit/>
          </a:bodyPr>
          <a:lstStyle/>
          <a:p>
            <a:endParaRPr lang="en-US" dirty="0" smtClean="0">
              <a:ln w="0"/>
              <a:solidFill>
                <a:schemeClr val="bg1"/>
              </a:solidFill>
              <a:effectLst>
                <a:outerShdw blurRad="38100" dist="19050" dir="2700000" algn="tl" rotWithShape="0">
                  <a:schemeClr val="dk1">
                    <a:alpha val="40000"/>
                  </a:schemeClr>
                </a:outerShdw>
              </a:effectLst>
            </a:endParaRPr>
          </a:p>
          <a:p>
            <a:endParaRPr lang="en-US" dirty="0">
              <a:ln w="0"/>
              <a:solidFill>
                <a:schemeClr val="bg1"/>
              </a:solidFill>
              <a:effectLst>
                <a:outerShdw blurRad="38100" dist="19050" dir="2700000" algn="tl" rotWithShape="0">
                  <a:schemeClr val="dk1">
                    <a:alpha val="40000"/>
                  </a:schemeClr>
                </a:outerShdw>
              </a:effectLst>
            </a:endParaRPr>
          </a:p>
          <a:p>
            <a:endParaRPr lang="en-US" dirty="0" smtClean="0">
              <a:ln w="0"/>
              <a:solidFill>
                <a:schemeClr val="bg1"/>
              </a:solidFill>
              <a:effectLst>
                <a:outerShdw blurRad="38100" dist="19050" dir="2700000" algn="tl" rotWithShape="0">
                  <a:schemeClr val="dk1">
                    <a:alpha val="40000"/>
                  </a:schemeClr>
                </a:outerShdw>
              </a:effectLst>
            </a:endParaRPr>
          </a:p>
          <a:p>
            <a:endParaRPr lang="en-US" dirty="0">
              <a:ln w="0"/>
              <a:solidFill>
                <a:schemeClr val="bg1"/>
              </a:solidFill>
              <a:effectLst>
                <a:outerShdw blurRad="38100" dist="19050" dir="2700000" algn="tl" rotWithShape="0">
                  <a:schemeClr val="dk1">
                    <a:alpha val="40000"/>
                  </a:schemeClr>
                </a:outerShdw>
              </a:effectLst>
            </a:endParaRPr>
          </a:p>
          <a:p>
            <a:endParaRPr lang="en-US" dirty="0" smtClean="0">
              <a:ln w="0"/>
              <a:solidFill>
                <a:schemeClr val="bg1"/>
              </a:solidFill>
              <a:effectLst>
                <a:outerShdw blurRad="38100" dist="19050" dir="2700000" algn="tl" rotWithShape="0">
                  <a:schemeClr val="dk1">
                    <a:alpha val="40000"/>
                  </a:schemeClr>
                </a:outerShdw>
              </a:effectLst>
            </a:endParaRPr>
          </a:p>
          <a:p>
            <a:endParaRPr lang="en-US"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3904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2129246" y="441688"/>
            <a:ext cx="9836331" cy="5509200"/>
          </a:xfrm>
          <a:prstGeom prst="rect">
            <a:avLst/>
          </a:prstGeom>
          <a:noFill/>
        </p:spPr>
        <p:txBody>
          <a:bodyPr wrap="square" rtlCol="0">
            <a:spAutoFit/>
          </a:bodyPr>
          <a:lstStyle/>
          <a:p>
            <a:r>
              <a:rPr lang="en-US" sz="3600" dirty="0" smtClean="0">
                <a:solidFill>
                  <a:schemeClr val="bg1"/>
                </a:solidFill>
                <a:latin typeface="+mj-lt"/>
                <a:ea typeface="Apple Braille" charset="0"/>
                <a:cs typeface="Apple Braille" charset="0"/>
              </a:rPr>
              <a:t>Agenda</a:t>
            </a:r>
          </a:p>
          <a:p>
            <a:pPr marL="342900" indent="-342900">
              <a:buFont typeface="Arial" charset="0"/>
              <a:buChar char="•"/>
            </a:pPr>
            <a:endParaRPr lang="en-US" sz="2000" dirty="0" smtClean="0">
              <a:solidFill>
                <a:schemeClr val="bg1"/>
              </a:solidFill>
              <a:ea typeface="Apple Braille" charset="0"/>
              <a:cs typeface="Apple Braille" charset="0"/>
            </a:endParaRPr>
          </a:p>
          <a:p>
            <a:endParaRPr lang="en-US" sz="2400" dirty="0">
              <a:solidFill>
                <a:schemeClr val="bg1"/>
              </a:solidFill>
              <a:ea typeface="Apple Braille" charset="0"/>
              <a:cs typeface="Apple Braille" charset="0"/>
            </a:endParaRPr>
          </a:p>
          <a:p>
            <a:pPr marL="342900" indent="-342900">
              <a:buFont typeface="Arial" charset="0"/>
              <a:buChar char="•"/>
            </a:pPr>
            <a:r>
              <a:rPr lang="en-US" sz="2800" dirty="0" smtClean="0">
                <a:solidFill>
                  <a:schemeClr val="bg1"/>
                </a:solidFill>
                <a:ea typeface="Apple Braille" charset="0"/>
                <a:cs typeface="Apple Braille" charset="0"/>
              </a:rPr>
              <a:t>Motivation</a:t>
            </a:r>
          </a:p>
          <a:p>
            <a:pPr marL="342900" indent="-342900">
              <a:buFont typeface="Arial" charset="0"/>
              <a:buChar char="•"/>
            </a:pPr>
            <a:r>
              <a:rPr lang="en-US" sz="2800" dirty="0" smtClean="0">
                <a:solidFill>
                  <a:schemeClr val="bg1"/>
                </a:solidFill>
                <a:ea typeface="Apple Braille" charset="0"/>
                <a:cs typeface="Apple Braille" charset="0"/>
              </a:rPr>
              <a:t>Benefits</a:t>
            </a:r>
          </a:p>
          <a:p>
            <a:pPr marL="342900" indent="-342900">
              <a:buFont typeface="Arial" charset="0"/>
              <a:buChar char="•"/>
            </a:pPr>
            <a:r>
              <a:rPr lang="en-US" sz="2800" dirty="0" smtClean="0">
                <a:solidFill>
                  <a:schemeClr val="bg1"/>
                </a:solidFill>
                <a:ea typeface="Apple Braille" charset="0"/>
                <a:cs typeface="Apple Braille" charset="0"/>
              </a:rPr>
              <a:t>Thinking functional while designing your code</a:t>
            </a:r>
          </a:p>
          <a:p>
            <a:pPr marL="342900" indent="-342900">
              <a:buFont typeface="Arial" charset="0"/>
              <a:buChar char="•"/>
            </a:pPr>
            <a:r>
              <a:rPr lang="en-US" sz="2800" dirty="0" smtClean="0">
                <a:solidFill>
                  <a:schemeClr val="bg1"/>
                </a:solidFill>
              </a:rPr>
              <a:t>Examples of what are and not</a:t>
            </a:r>
          </a:p>
          <a:p>
            <a:pPr marL="342900" indent="-342900">
              <a:buFont typeface="Arial" charset="0"/>
              <a:buChar char="•"/>
            </a:pPr>
            <a:r>
              <a:rPr lang="en-US" sz="2800" dirty="0" smtClean="0">
                <a:solidFill>
                  <a:schemeClr val="bg1"/>
                </a:solidFill>
                <a:ea typeface="Apple Braille" charset="0"/>
                <a:cs typeface="Apple Braille" charset="0"/>
              </a:rPr>
              <a:t>Bridging </a:t>
            </a:r>
            <a:r>
              <a:rPr lang="en-US" sz="2800" dirty="0">
                <a:solidFill>
                  <a:schemeClr val="bg1"/>
                </a:solidFill>
                <a:ea typeface="Apple Braille" charset="0"/>
                <a:cs typeface="Apple Braille" charset="0"/>
              </a:rPr>
              <a:t>between </a:t>
            </a:r>
            <a:r>
              <a:rPr lang="en-US" sz="2800" dirty="0" smtClean="0">
                <a:solidFill>
                  <a:schemeClr val="bg1"/>
                </a:solidFill>
                <a:ea typeface="Apple Braille" charset="0"/>
                <a:cs typeface="Apple Braille" charset="0"/>
              </a:rPr>
              <a:t>Object-oriented </a:t>
            </a:r>
            <a:r>
              <a:rPr lang="en-US" sz="2800" dirty="0">
                <a:solidFill>
                  <a:schemeClr val="bg1"/>
                </a:solidFill>
                <a:ea typeface="Apple Braille" charset="0"/>
                <a:cs typeface="Apple Braille" charset="0"/>
              </a:rPr>
              <a:t>and Functional </a:t>
            </a:r>
            <a:r>
              <a:rPr lang="en-US" sz="2800" dirty="0" smtClean="0">
                <a:solidFill>
                  <a:schemeClr val="bg1"/>
                </a:solidFill>
                <a:ea typeface="Apple Braille" charset="0"/>
                <a:cs typeface="Apple Braille" charset="0"/>
              </a:rPr>
              <a:t>Patterns</a:t>
            </a:r>
          </a:p>
          <a:p>
            <a:pPr marL="342900" indent="-342900">
              <a:buFont typeface="Arial" charset="0"/>
              <a:buChar char="•"/>
            </a:pPr>
            <a:r>
              <a:rPr lang="en-US" sz="2800" dirty="0" smtClean="0">
                <a:solidFill>
                  <a:schemeClr val="bg1"/>
                </a:solidFill>
                <a:ea typeface="Apple Braille" charset="0"/>
                <a:cs typeface="Apple Braille" charset="0"/>
              </a:rPr>
              <a:t>Refactoring walk-through</a:t>
            </a:r>
            <a:endParaRPr lang="en-US" sz="2800" dirty="0">
              <a:solidFill>
                <a:srgbClr val="C00000"/>
              </a:solidFill>
              <a:ea typeface="Apple Braille" charset="0"/>
              <a:cs typeface="Apple Braille" charset="0"/>
            </a:endParaRPr>
          </a:p>
          <a:p>
            <a:pPr marL="342900" indent="-342900">
              <a:buFont typeface="Arial" charset="0"/>
              <a:buChar char="•"/>
            </a:pPr>
            <a:endParaRPr lang="en-US" sz="3200" dirty="0" smtClean="0">
              <a:solidFill>
                <a:schemeClr val="bg1"/>
              </a:solidFill>
            </a:endParaRPr>
          </a:p>
          <a:p>
            <a:pPr marL="342900" indent="-342900">
              <a:buFont typeface="Arial" charset="0"/>
              <a:buChar char="•"/>
            </a:pPr>
            <a:endParaRPr lang="en-US" sz="3200" dirty="0" smtClean="0">
              <a:solidFill>
                <a:schemeClr val="bg1"/>
              </a:solidFill>
              <a:ea typeface="Apple Braille" charset="0"/>
              <a:cs typeface="Apple Braille" charset="0"/>
            </a:endParaRPr>
          </a:p>
          <a:p>
            <a:endParaRPr lang="en-US" sz="2000" dirty="0">
              <a:solidFill>
                <a:schemeClr val="bg1"/>
              </a:solidFill>
              <a:ea typeface="Apple Braille" charset="0"/>
              <a:cs typeface="Apple Braille" charset="0"/>
            </a:endParaRPr>
          </a:p>
          <a:p>
            <a:pPr marL="342900" indent="-342900">
              <a:buFont typeface="Arial" charset="0"/>
              <a:buChar char="•"/>
            </a:pPr>
            <a:endParaRPr lang="en-US" sz="2000" dirty="0" smtClean="0">
              <a:solidFill>
                <a:schemeClr val="bg1"/>
              </a:solidFill>
              <a:ea typeface="Apple Braille" charset="0"/>
              <a:cs typeface="Apple Braille" charset="0"/>
            </a:endParaRPr>
          </a:p>
        </p:txBody>
      </p:sp>
    </p:spTree>
    <p:extLst>
      <p:ext uri="{BB962C8B-B14F-4D97-AF65-F5344CB8AC3E}">
        <p14:creationId xmlns:p14="http://schemas.microsoft.com/office/powerpoint/2010/main" val="1241031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300162" y="428625"/>
            <a:ext cx="10129837" cy="5139869"/>
          </a:xfrm>
          <a:prstGeom prst="rect">
            <a:avLst/>
          </a:prstGeom>
          <a:noFill/>
        </p:spPr>
        <p:txBody>
          <a:bodyPr wrap="square" rtlCol="0">
            <a:spAutoFit/>
          </a:bodyPr>
          <a:lstStyle/>
          <a:p>
            <a:r>
              <a:rPr lang="en-US" sz="3600" dirty="0" smtClean="0">
                <a:solidFill>
                  <a:schemeClr val="bg1"/>
                </a:solidFill>
                <a:ea typeface="Apple Braille" charset="0"/>
                <a:cs typeface="Apple Braille" charset="0"/>
              </a:rPr>
              <a:t>Why care ?</a:t>
            </a:r>
          </a:p>
          <a:p>
            <a:pPr marL="342900" indent="-342900">
              <a:buFont typeface="Arial" charset="0"/>
              <a:buChar char="•"/>
            </a:pPr>
            <a:endParaRPr lang="en-US" sz="2000" dirty="0" smtClean="0">
              <a:solidFill>
                <a:schemeClr val="bg1"/>
              </a:solidFill>
              <a:ea typeface="Apple Braille" charset="0"/>
              <a:cs typeface="Apple Braille" charset="0"/>
            </a:endParaRPr>
          </a:p>
          <a:p>
            <a:r>
              <a:rPr lang="en-US" sz="2400" dirty="0" smtClean="0">
                <a:solidFill>
                  <a:schemeClr val="bg1"/>
                </a:solidFill>
                <a:ea typeface="Apple Braille" charset="0"/>
                <a:cs typeface="Apple Braille" charset="0"/>
              </a:rPr>
              <a:t>Designing and writing “functional” </a:t>
            </a:r>
            <a:r>
              <a:rPr lang="en-US" sz="2400" dirty="0">
                <a:solidFill>
                  <a:schemeClr val="bg1"/>
                </a:solidFill>
                <a:ea typeface="Apple Braille" charset="0"/>
                <a:cs typeface="Apple Braille" charset="0"/>
              </a:rPr>
              <a:t>code is not about feeling proud of ourselves. </a:t>
            </a:r>
            <a:endParaRPr lang="en-US" sz="2400" dirty="0" smtClean="0">
              <a:solidFill>
                <a:schemeClr val="bg1"/>
              </a:solidFill>
              <a:ea typeface="Apple Braille" charset="0"/>
              <a:cs typeface="Apple Braille" charset="0"/>
            </a:endParaRPr>
          </a:p>
          <a:p>
            <a:r>
              <a:rPr lang="en-US" sz="2400" dirty="0" smtClean="0">
                <a:solidFill>
                  <a:schemeClr val="bg1"/>
                </a:solidFill>
                <a:ea typeface="Apple Braille" charset="0"/>
                <a:cs typeface="Apple Braille" charset="0"/>
              </a:rPr>
              <a:t>It </a:t>
            </a:r>
            <a:r>
              <a:rPr lang="en-US" sz="2400" dirty="0">
                <a:solidFill>
                  <a:schemeClr val="bg1"/>
                </a:solidFill>
                <a:ea typeface="Apple Braille" charset="0"/>
                <a:cs typeface="Apple Braille" charset="0"/>
              </a:rPr>
              <a:t>has profound productivity implications and long-term </a:t>
            </a:r>
            <a:r>
              <a:rPr lang="en-US" sz="2400" dirty="0" smtClean="0">
                <a:solidFill>
                  <a:schemeClr val="bg1"/>
                </a:solidFill>
                <a:ea typeface="Apple Braille" charset="0"/>
                <a:cs typeface="Apple Braille" charset="0"/>
              </a:rPr>
              <a:t>consequences such as</a:t>
            </a:r>
          </a:p>
          <a:p>
            <a:endParaRPr lang="en-US" sz="2400" dirty="0">
              <a:solidFill>
                <a:schemeClr val="bg1"/>
              </a:solidFill>
              <a:ea typeface="Apple Braille" charset="0"/>
              <a:cs typeface="Apple Braille" charset="0"/>
            </a:endParaRPr>
          </a:p>
          <a:p>
            <a:pPr marL="342900" indent="-342900">
              <a:buFont typeface="Arial" charset="0"/>
              <a:buChar char="•"/>
            </a:pPr>
            <a:r>
              <a:rPr lang="en-US" sz="3200" dirty="0">
                <a:solidFill>
                  <a:schemeClr val="bg1"/>
                </a:solidFill>
                <a:ea typeface="Apple Braille" charset="0"/>
                <a:cs typeface="Apple Braille" charset="0"/>
              </a:rPr>
              <a:t>making code more flexible or </a:t>
            </a:r>
            <a:r>
              <a:rPr lang="en-US" sz="3200" dirty="0" smtClean="0">
                <a:solidFill>
                  <a:schemeClr val="bg1"/>
                </a:solidFill>
                <a:ea typeface="Apple Braille" charset="0"/>
                <a:cs typeface="Apple Braille" charset="0"/>
              </a:rPr>
              <a:t>efficient</a:t>
            </a:r>
          </a:p>
          <a:p>
            <a:pPr marL="342900" indent="-342900">
              <a:buFont typeface="Arial" charset="0"/>
              <a:buChar char="•"/>
            </a:pPr>
            <a:r>
              <a:rPr lang="en-US" sz="3200" dirty="0">
                <a:solidFill>
                  <a:schemeClr val="bg1"/>
                </a:solidFill>
              </a:rPr>
              <a:t>improving the readability and correctness of </a:t>
            </a:r>
            <a:r>
              <a:rPr lang="en-US" sz="3200" dirty="0" smtClean="0">
                <a:solidFill>
                  <a:schemeClr val="bg1"/>
                </a:solidFill>
              </a:rPr>
              <a:t>code</a:t>
            </a:r>
            <a:endParaRPr lang="en-US" sz="3200" dirty="0" smtClean="0">
              <a:solidFill>
                <a:schemeClr val="bg1"/>
              </a:solidFill>
              <a:ea typeface="Apple Braille" charset="0"/>
              <a:cs typeface="Apple Braille" charset="0"/>
            </a:endParaRPr>
          </a:p>
          <a:p>
            <a:pPr marL="342900" indent="-342900">
              <a:buFont typeface="Arial" charset="0"/>
              <a:buChar char="•"/>
            </a:pPr>
            <a:r>
              <a:rPr lang="en-US" sz="3200" dirty="0" smtClean="0">
                <a:solidFill>
                  <a:schemeClr val="bg1"/>
                </a:solidFill>
                <a:ea typeface="Apple Braille" charset="0"/>
                <a:cs typeface="Apple Braille" charset="0"/>
              </a:rPr>
              <a:t>reducing </a:t>
            </a:r>
            <a:r>
              <a:rPr lang="en-US" sz="3200" dirty="0">
                <a:solidFill>
                  <a:schemeClr val="bg1"/>
                </a:solidFill>
                <a:ea typeface="Apple Braille" charset="0"/>
                <a:cs typeface="Apple Braille" charset="0"/>
              </a:rPr>
              <a:t>coupling among program </a:t>
            </a:r>
            <a:r>
              <a:rPr lang="en-US" sz="3200" dirty="0" smtClean="0">
                <a:solidFill>
                  <a:schemeClr val="bg1"/>
                </a:solidFill>
                <a:ea typeface="Apple Braille" charset="0"/>
                <a:cs typeface="Apple Braille" charset="0"/>
              </a:rPr>
              <a:t>components</a:t>
            </a:r>
          </a:p>
          <a:p>
            <a:pPr marL="342900" indent="-342900">
              <a:buFont typeface="Arial" charset="0"/>
              <a:buChar char="•"/>
            </a:pPr>
            <a:r>
              <a:rPr lang="en-US" sz="3200" dirty="0" smtClean="0">
                <a:solidFill>
                  <a:schemeClr val="bg1"/>
                </a:solidFill>
                <a:ea typeface="Apple Braille" charset="0"/>
                <a:cs typeface="Apple Braille" charset="0"/>
              </a:rPr>
              <a:t>reducing </a:t>
            </a:r>
            <a:r>
              <a:rPr lang="en-US" sz="3200" dirty="0">
                <a:solidFill>
                  <a:schemeClr val="bg1"/>
                </a:solidFill>
                <a:ea typeface="Apple Braille" charset="0"/>
                <a:cs typeface="Apple Braille" charset="0"/>
              </a:rPr>
              <a:t>memory </a:t>
            </a:r>
            <a:r>
              <a:rPr lang="en-US" sz="3200" dirty="0" smtClean="0">
                <a:solidFill>
                  <a:schemeClr val="bg1"/>
                </a:solidFill>
                <a:ea typeface="Apple Braille" charset="0"/>
                <a:cs typeface="Apple Braille" charset="0"/>
              </a:rPr>
              <a:t>overhead</a:t>
            </a:r>
          </a:p>
          <a:p>
            <a:pPr marL="342900" indent="-342900">
              <a:buFont typeface="Arial" charset="0"/>
              <a:buChar char="•"/>
            </a:pPr>
            <a:r>
              <a:rPr lang="en-US" sz="3200" dirty="0" smtClean="0">
                <a:solidFill>
                  <a:schemeClr val="bg1"/>
                </a:solidFill>
              </a:rPr>
              <a:t>solving concurrency issues from mutability</a:t>
            </a:r>
            <a:endParaRPr lang="en-US" sz="3200" dirty="0" smtClean="0">
              <a:solidFill>
                <a:schemeClr val="bg1"/>
              </a:solidFill>
              <a:ea typeface="Apple Braille" charset="0"/>
              <a:cs typeface="Apple Braille" charset="0"/>
            </a:endParaRPr>
          </a:p>
          <a:p>
            <a:endParaRPr lang="en-US" sz="2000" dirty="0">
              <a:solidFill>
                <a:schemeClr val="bg1"/>
              </a:solidFill>
              <a:ea typeface="Apple Braille" charset="0"/>
              <a:cs typeface="Apple Braille" charset="0"/>
            </a:endParaRPr>
          </a:p>
          <a:p>
            <a:pPr marL="342900" indent="-342900">
              <a:buFont typeface="Arial" charset="0"/>
              <a:buChar char="•"/>
            </a:pPr>
            <a:endParaRPr lang="en-US" sz="2000" dirty="0" smtClean="0">
              <a:solidFill>
                <a:schemeClr val="bg1"/>
              </a:solidFill>
              <a:ea typeface="Apple Braille" charset="0"/>
              <a:cs typeface="Apple Braille" charset="0"/>
            </a:endParaRPr>
          </a:p>
        </p:txBody>
      </p:sp>
    </p:spTree>
    <p:extLst>
      <p:ext uri="{BB962C8B-B14F-4D97-AF65-F5344CB8AC3E}">
        <p14:creationId xmlns:p14="http://schemas.microsoft.com/office/powerpoint/2010/main" val="73056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mage result for thinking functional image co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2" y="471489"/>
            <a:ext cx="5791199" cy="24939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8763" y="327796"/>
            <a:ext cx="10097180" cy="8125301"/>
          </a:xfrm>
          <a:prstGeom prst="rect">
            <a:avLst/>
          </a:prstGeom>
          <a:noFill/>
        </p:spPr>
        <p:txBody>
          <a:bodyPr wrap="square" rtlCol="0">
            <a:spAutoFit/>
          </a:bodyPr>
          <a:lstStyle/>
          <a:p>
            <a:r>
              <a:rPr lang="en-US" sz="3600" dirty="0" smtClean="0">
                <a:solidFill>
                  <a:schemeClr val="bg1"/>
                </a:solidFill>
                <a:ea typeface="Apple Braille" charset="0"/>
                <a:cs typeface="Apple Braille" charset="0"/>
              </a:rPr>
              <a:t>Thinking functional while designing your code</a:t>
            </a:r>
          </a:p>
          <a:p>
            <a:pPr marL="342900" indent="-342900">
              <a:buFont typeface="Arial" charset="0"/>
              <a:buChar char="•"/>
            </a:pPr>
            <a:endParaRPr lang="en-US" sz="2000" dirty="0" smtClean="0">
              <a:solidFill>
                <a:schemeClr val="bg1"/>
              </a:solidFill>
              <a:ea typeface="Apple Braille" charset="0"/>
              <a:cs typeface="Apple Braille" charset="0"/>
            </a:endParaRPr>
          </a:p>
          <a:p>
            <a:pPr marL="342900" indent="-342900">
              <a:buFont typeface="Arial" charset="0"/>
              <a:buChar char="•"/>
            </a:pPr>
            <a:r>
              <a:rPr lang="en-US" sz="2400" dirty="0" smtClean="0">
                <a:solidFill>
                  <a:schemeClr val="bg1"/>
                </a:solidFill>
                <a:ea typeface="Apple Braille" charset="0"/>
                <a:cs typeface="Apple Braille" charset="0"/>
              </a:rPr>
              <a:t>a different way of thinking</a:t>
            </a:r>
            <a:r>
              <a:rPr lang="is-IS" sz="2400" dirty="0" smtClean="0">
                <a:solidFill>
                  <a:schemeClr val="bg1"/>
                </a:solidFill>
                <a:ea typeface="Apple Braille" charset="0"/>
                <a:cs typeface="Apple Braille" charset="0"/>
              </a:rPr>
              <a:t>…</a:t>
            </a:r>
          </a:p>
          <a:p>
            <a:pPr marL="342900" indent="-342900">
              <a:buFont typeface="Arial" charset="0"/>
              <a:buChar char="•"/>
            </a:pPr>
            <a:endParaRPr lang="en-US" sz="2400" dirty="0" smtClean="0">
              <a:solidFill>
                <a:schemeClr val="bg1"/>
              </a:solidFill>
              <a:ea typeface="Apple Braille" charset="0"/>
              <a:cs typeface="Apple Braille" charset="0"/>
            </a:endParaRPr>
          </a:p>
          <a:p>
            <a:pPr marL="342900" indent="-342900">
              <a:buFont typeface="Arial" charset="0"/>
              <a:buChar char="•"/>
            </a:pPr>
            <a:r>
              <a:rPr lang="en-US" sz="2400" dirty="0" smtClean="0">
                <a:solidFill>
                  <a:schemeClr val="bg1"/>
                </a:solidFill>
                <a:ea typeface="Apple Braille" charset="0"/>
                <a:cs typeface="Apple Braille" charset="0"/>
              </a:rPr>
              <a:t>focuses on the “what” is being done</a:t>
            </a:r>
            <a:r>
              <a:rPr lang="is-IS" sz="2400" dirty="0" smtClean="0">
                <a:solidFill>
                  <a:schemeClr val="bg1"/>
                </a:solidFill>
                <a:ea typeface="Apple Braille" charset="0"/>
                <a:cs typeface="Apple Braille" charset="0"/>
              </a:rPr>
              <a:t>…</a:t>
            </a:r>
            <a:r>
              <a:rPr lang="en-US" sz="2400" dirty="0" smtClean="0">
                <a:solidFill>
                  <a:schemeClr val="bg1"/>
                </a:solidFill>
                <a:ea typeface="Apple Braille" charset="0"/>
                <a:cs typeface="Apple Braille" charset="0"/>
              </a:rPr>
              <a:t> </a:t>
            </a:r>
          </a:p>
          <a:p>
            <a:pPr marL="342900" indent="-342900">
              <a:buFont typeface="Arial" charset="0"/>
              <a:buChar char="•"/>
            </a:pPr>
            <a:endParaRPr lang="en-US" sz="2400" dirty="0">
              <a:solidFill>
                <a:schemeClr val="bg1"/>
              </a:solidFill>
              <a:ea typeface="Apple Braille" charset="0"/>
              <a:cs typeface="Apple Braille" charset="0"/>
            </a:endParaRPr>
          </a:p>
          <a:p>
            <a:pPr marL="342900" indent="-342900">
              <a:buFont typeface="Arial" charset="0"/>
              <a:buChar char="•"/>
            </a:pPr>
            <a:r>
              <a:rPr lang="en-US" sz="2400" dirty="0" smtClean="0">
                <a:solidFill>
                  <a:schemeClr val="bg1"/>
                </a:solidFill>
                <a:ea typeface="Apple Braille" charset="0"/>
                <a:cs typeface="Apple Braille" charset="0"/>
              </a:rPr>
              <a:t>as opposed to the “how” it’s being done as in Object Oriented and Imperative thinking.</a:t>
            </a:r>
          </a:p>
          <a:p>
            <a:pPr marL="342900" indent="-342900">
              <a:buFont typeface="Arial" charset="0"/>
              <a:buChar char="•"/>
            </a:pPr>
            <a:endParaRPr lang="en-US" sz="2400" dirty="0" smtClean="0">
              <a:solidFill>
                <a:schemeClr val="bg1"/>
              </a:solidFill>
              <a:ea typeface="Apple Braille" charset="0"/>
              <a:cs typeface="Apple Braille" charset="0"/>
            </a:endParaRPr>
          </a:p>
          <a:p>
            <a:pPr marL="342900" indent="-342900">
              <a:buFont typeface="Arial" charset="0"/>
              <a:buChar char="•"/>
            </a:pPr>
            <a:r>
              <a:rPr lang="en-US" sz="2400" dirty="0">
                <a:solidFill>
                  <a:schemeClr val="bg1"/>
                </a:solidFill>
              </a:rPr>
              <a:t>l</a:t>
            </a:r>
            <a:r>
              <a:rPr lang="en-US" sz="2400" dirty="0" smtClean="0">
                <a:solidFill>
                  <a:schemeClr val="bg1"/>
                </a:solidFill>
              </a:rPr>
              <a:t>earning </a:t>
            </a:r>
            <a:r>
              <a:rPr lang="en-US" sz="2400" dirty="0">
                <a:solidFill>
                  <a:schemeClr val="bg1"/>
                </a:solidFill>
              </a:rPr>
              <a:t>the </a:t>
            </a:r>
            <a:r>
              <a:rPr lang="en-US" sz="2400" i="1" dirty="0">
                <a:solidFill>
                  <a:schemeClr val="bg1"/>
                </a:solidFill>
              </a:rPr>
              <a:t>syntax</a:t>
            </a:r>
            <a:r>
              <a:rPr lang="en-US" sz="2400" dirty="0">
                <a:solidFill>
                  <a:schemeClr val="bg1"/>
                </a:solidFill>
              </a:rPr>
              <a:t> of a new language is easy, but learning to </a:t>
            </a:r>
            <a:r>
              <a:rPr lang="en-US" sz="2400" i="1" dirty="0">
                <a:solidFill>
                  <a:schemeClr val="bg1"/>
                </a:solidFill>
              </a:rPr>
              <a:t>think</a:t>
            </a:r>
            <a:r>
              <a:rPr lang="en-US" sz="2400" dirty="0">
                <a:solidFill>
                  <a:schemeClr val="bg1"/>
                </a:solidFill>
              </a:rPr>
              <a:t> under a different </a:t>
            </a:r>
            <a:r>
              <a:rPr lang="en-US" sz="2400" dirty="0" smtClean="0">
                <a:solidFill>
                  <a:schemeClr val="bg1"/>
                </a:solidFill>
              </a:rPr>
              <a:t>paradigm, “functional”, </a:t>
            </a:r>
            <a:r>
              <a:rPr lang="en-US" sz="2400" dirty="0">
                <a:solidFill>
                  <a:schemeClr val="bg1"/>
                </a:solidFill>
              </a:rPr>
              <a:t>is hard</a:t>
            </a:r>
            <a:r>
              <a:rPr lang="en-US" sz="2400" dirty="0" smtClean="0">
                <a:solidFill>
                  <a:schemeClr val="bg1"/>
                </a:solidFill>
              </a:rPr>
              <a:t>.</a:t>
            </a:r>
          </a:p>
          <a:p>
            <a:pPr marL="342900" indent="-342900">
              <a:buFont typeface="Arial" charset="0"/>
              <a:buChar char="•"/>
            </a:pPr>
            <a:endParaRPr lang="en-US" sz="2400" dirty="0">
              <a:solidFill>
                <a:schemeClr val="bg1"/>
              </a:solidFill>
            </a:endParaRPr>
          </a:p>
          <a:p>
            <a:pPr marL="342900" indent="-342900">
              <a:buFont typeface="Arial" charset="0"/>
              <a:buChar char="•"/>
            </a:pPr>
            <a:r>
              <a:rPr lang="en-US" sz="2400" dirty="0">
                <a:solidFill>
                  <a:schemeClr val="bg1"/>
                </a:solidFill>
              </a:rPr>
              <a:t>abstracting logic as independent functions, no shared state (no side-effect), no mutable data, control flow expressed by combining </a:t>
            </a:r>
            <a:r>
              <a:rPr lang="en-US" sz="2400" dirty="0" smtClean="0">
                <a:solidFill>
                  <a:schemeClr val="bg1"/>
                </a:solidFill>
              </a:rPr>
              <a:t>functions</a:t>
            </a:r>
          </a:p>
          <a:p>
            <a:pPr marL="342900" indent="-342900">
              <a:buFont typeface="Arial" charset="0"/>
              <a:buChar char="•"/>
            </a:pPr>
            <a:endParaRPr lang="en-US" sz="2400" dirty="0" smtClean="0">
              <a:solidFill>
                <a:schemeClr val="bg1"/>
              </a:solidFill>
            </a:endParaRPr>
          </a:p>
          <a:p>
            <a:pPr marL="342900" indent="-342900">
              <a:buFont typeface="Arial" charset="0"/>
              <a:buChar char="•"/>
            </a:pPr>
            <a:r>
              <a:rPr lang="en-US" sz="2200" i="1" dirty="0">
                <a:solidFill>
                  <a:schemeClr val="bg1"/>
                </a:solidFill>
              </a:rPr>
              <a:t>Object-oriented programming makes code understandable by encapsulating moving parts. Functional programming makes code understandable by minimizing moving parts</a:t>
            </a:r>
            <a:r>
              <a:rPr lang="en-US" sz="2200" i="1" dirty="0" smtClean="0">
                <a:solidFill>
                  <a:schemeClr val="bg1"/>
                </a:solidFill>
              </a:rPr>
              <a:t>.</a:t>
            </a:r>
          </a:p>
          <a:p>
            <a:pPr algn="r"/>
            <a:r>
              <a:rPr lang="en-US" sz="1400" dirty="0" smtClean="0">
                <a:solidFill>
                  <a:schemeClr val="bg1"/>
                </a:solidFill>
              </a:rPr>
              <a:t>--Author </a:t>
            </a:r>
            <a:r>
              <a:rPr lang="en-US" sz="1400" dirty="0">
                <a:solidFill>
                  <a:schemeClr val="bg1"/>
                </a:solidFill>
              </a:rPr>
              <a:t>of </a:t>
            </a:r>
            <a:r>
              <a:rPr lang="en-US" sz="1400" i="1" dirty="0">
                <a:solidFill>
                  <a:schemeClr val="bg1"/>
                </a:solidFill>
              </a:rPr>
              <a:t>Working with Legacy Code</a:t>
            </a:r>
            <a:endParaRPr lang="en-US" sz="1400" dirty="0">
              <a:solidFill>
                <a:schemeClr val="bg1"/>
              </a:solidFill>
              <a:ea typeface="Apple Braille" charset="0"/>
              <a:cs typeface="Apple Braille" charset="0"/>
            </a:endParaRPr>
          </a:p>
          <a:p>
            <a:pPr marL="342900" indent="-342900">
              <a:buFont typeface="Arial" charset="0"/>
              <a:buChar char="•"/>
            </a:pPr>
            <a:endParaRPr lang="en-US" sz="2400" dirty="0" smtClean="0">
              <a:solidFill>
                <a:schemeClr val="bg1"/>
              </a:solidFill>
            </a:endParaRPr>
          </a:p>
          <a:p>
            <a:pPr marL="342900" indent="-342900">
              <a:buFont typeface="Arial" charset="0"/>
              <a:buChar char="•"/>
            </a:pPr>
            <a:endParaRPr lang="en-US" sz="2400" dirty="0" smtClean="0">
              <a:solidFill>
                <a:schemeClr val="bg1"/>
              </a:solidFill>
              <a:ea typeface="Apple Braille" charset="0"/>
              <a:cs typeface="Apple Braille" charset="0"/>
            </a:endParaRPr>
          </a:p>
          <a:p>
            <a:pPr marL="342900" indent="-342900">
              <a:buFont typeface="Arial" charset="0"/>
              <a:buChar char="•"/>
            </a:pPr>
            <a:endParaRPr lang="en-US" sz="2400" dirty="0" smtClean="0">
              <a:solidFill>
                <a:schemeClr val="bg1"/>
              </a:solidFill>
              <a:ea typeface="Apple Braille" charset="0"/>
              <a:cs typeface="Apple Braille" charset="0"/>
            </a:endParaRPr>
          </a:p>
          <a:p>
            <a:endParaRPr lang="en-US" sz="2400" dirty="0">
              <a:solidFill>
                <a:schemeClr val="bg1"/>
              </a:solidFill>
              <a:ea typeface="Apple Braille" charset="0"/>
              <a:cs typeface="Apple Braille" charset="0"/>
            </a:endParaRPr>
          </a:p>
        </p:txBody>
      </p:sp>
    </p:spTree>
    <p:extLst>
      <p:ext uri="{BB962C8B-B14F-4D97-AF65-F5344CB8AC3E}">
        <p14:creationId xmlns:p14="http://schemas.microsoft.com/office/powerpoint/2010/main" val="426143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771650" y="428625"/>
            <a:ext cx="10101263" cy="4524315"/>
          </a:xfrm>
          <a:prstGeom prst="rect">
            <a:avLst/>
          </a:prstGeom>
          <a:noFill/>
        </p:spPr>
        <p:txBody>
          <a:bodyPr wrap="square" rtlCol="0">
            <a:spAutoFit/>
          </a:bodyPr>
          <a:lstStyle/>
          <a:p>
            <a:r>
              <a:rPr lang="en-US" sz="3600" dirty="0" smtClean="0">
                <a:solidFill>
                  <a:schemeClr val="bg1"/>
                </a:solidFill>
                <a:ea typeface="Apple Braille" charset="0"/>
                <a:cs typeface="Apple Braille" charset="0"/>
              </a:rPr>
              <a:t>A simple example</a:t>
            </a:r>
            <a:r>
              <a:rPr lang="is-IS" sz="3600" dirty="0" smtClean="0">
                <a:solidFill>
                  <a:schemeClr val="bg1"/>
                </a:solidFill>
                <a:ea typeface="Apple Braille" charset="0"/>
                <a:cs typeface="Apple Braille" charset="0"/>
              </a:rPr>
              <a:t>…</a:t>
            </a:r>
            <a:endParaRPr lang="en-US" sz="3600" dirty="0" smtClean="0">
              <a:solidFill>
                <a:schemeClr val="bg1"/>
              </a:solidFill>
              <a:ea typeface="Apple Braille" charset="0"/>
              <a:cs typeface="Apple Braille" charset="0"/>
            </a:endParaRPr>
          </a:p>
          <a:p>
            <a:pPr marL="285750" indent="-285750">
              <a:buFont typeface="Arial" charset="0"/>
              <a:buChar char="•"/>
            </a:pPr>
            <a:endParaRPr lang="en-US" dirty="0" smtClean="0">
              <a:solidFill>
                <a:schemeClr val="bg1"/>
              </a:solidFill>
              <a:ea typeface="Apple Braille" charset="0"/>
              <a:cs typeface="Apple Braille" charset="0"/>
            </a:endParaRPr>
          </a:p>
          <a:p>
            <a:pPr marL="285750" indent="-285750">
              <a:buFont typeface="Arial" charset="0"/>
              <a:buChar char="•"/>
            </a:pPr>
            <a:r>
              <a:rPr lang="en-US" sz="2400" dirty="0" smtClean="0">
                <a:solidFill>
                  <a:schemeClr val="bg1"/>
                </a:solidFill>
                <a:latin typeface="+mj-lt"/>
                <a:ea typeface="Apple Braille" charset="0"/>
                <a:cs typeface="Apple Braille" charset="0"/>
              </a:rPr>
              <a:t>Imperative thinking</a:t>
            </a:r>
          </a:p>
          <a:p>
            <a:pPr lvl="1"/>
            <a:r>
              <a:rPr lang="en-US" dirty="0">
                <a:solidFill>
                  <a:schemeClr val="accent3"/>
                </a:solidFill>
                <a:ea typeface="Apple Braille" charset="0"/>
                <a:cs typeface="Apple Braille" charset="0"/>
              </a:rPr>
              <a:t>private</a:t>
            </a:r>
            <a:r>
              <a:rPr lang="en-US" dirty="0">
                <a:solidFill>
                  <a:schemeClr val="bg2">
                    <a:lumMod val="60000"/>
                    <a:lumOff val="40000"/>
                  </a:schemeClr>
                </a:solidFill>
                <a:ea typeface="Apple Braille" charset="0"/>
                <a:cs typeface="Apple Braille" charset="0"/>
              </a:rPr>
              <a:t> </a:t>
            </a:r>
            <a:r>
              <a:rPr lang="en-US" dirty="0" err="1">
                <a:solidFill>
                  <a:schemeClr val="bg1"/>
                </a:solidFill>
                <a:ea typeface="Apple Braille" charset="0"/>
                <a:cs typeface="Apple Braille" charset="0"/>
              </a:rPr>
              <a:t>int</a:t>
            </a:r>
            <a:r>
              <a:rPr lang="en-US" dirty="0">
                <a:solidFill>
                  <a:schemeClr val="bg1"/>
                </a:solidFill>
                <a:ea typeface="Apple Braille" charset="0"/>
                <a:cs typeface="Apple Braille" charset="0"/>
              </a:rPr>
              <a:t> counter = 0; 	 </a:t>
            </a:r>
          </a:p>
          <a:p>
            <a:pPr lvl="1"/>
            <a:r>
              <a:rPr lang="en-US" dirty="0">
                <a:solidFill>
                  <a:schemeClr val="accent3"/>
                </a:solidFill>
                <a:ea typeface="Apple Braille" charset="0"/>
                <a:cs typeface="Apple Braille" charset="0"/>
              </a:rPr>
              <a:t>public</a:t>
            </a:r>
            <a:r>
              <a:rPr lang="en-US" dirty="0">
                <a:solidFill>
                  <a:schemeClr val="bg1"/>
                </a:solidFill>
                <a:ea typeface="Apple Braille" charset="0"/>
                <a:cs typeface="Apple Braille" charset="0"/>
              </a:rPr>
              <a:t> </a:t>
            </a:r>
            <a:r>
              <a:rPr lang="en-US" dirty="0">
                <a:solidFill>
                  <a:schemeClr val="accent3"/>
                </a:solidFill>
                <a:ea typeface="Apple Braille" charset="0"/>
                <a:cs typeface="Apple Braille" charset="0"/>
              </a:rPr>
              <a:t>void</a:t>
            </a:r>
            <a:r>
              <a:rPr lang="en-US" dirty="0">
                <a:solidFill>
                  <a:schemeClr val="bg1"/>
                </a:solidFill>
                <a:ea typeface="Apple Braille" charset="0"/>
                <a:cs typeface="Apple Braille" charset="0"/>
              </a:rPr>
              <a:t> </a:t>
            </a:r>
            <a:r>
              <a:rPr lang="en-US" dirty="0" err="1">
                <a:solidFill>
                  <a:schemeClr val="bg1"/>
                </a:solidFill>
                <a:ea typeface="Apple Braille" charset="0"/>
                <a:cs typeface="Apple Braille" charset="0"/>
              </a:rPr>
              <a:t>incrementMutableCounter</a:t>
            </a:r>
            <a:r>
              <a:rPr lang="en-US" dirty="0">
                <a:solidFill>
                  <a:schemeClr val="bg1"/>
                </a:solidFill>
                <a:ea typeface="Apple Braille" charset="0"/>
                <a:cs typeface="Apple Braille" charset="0"/>
              </a:rPr>
              <a:t>() { 	  </a:t>
            </a:r>
          </a:p>
          <a:p>
            <a:pPr lvl="1"/>
            <a:r>
              <a:rPr lang="en-US" dirty="0">
                <a:solidFill>
                  <a:schemeClr val="bg1"/>
                </a:solidFill>
                <a:ea typeface="Apple Braille" charset="0"/>
                <a:cs typeface="Apple Braille" charset="0"/>
              </a:rPr>
              <a:t>	counter++; </a:t>
            </a:r>
          </a:p>
          <a:p>
            <a:pPr lvl="1"/>
            <a:r>
              <a:rPr lang="en-US" dirty="0">
                <a:solidFill>
                  <a:schemeClr val="bg1"/>
                </a:solidFill>
                <a:ea typeface="Apple Braille" charset="0"/>
                <a:cs typeface="Apple Braille" charset="0"/>
              </a:rPr>
              <a:t>}</a:t>
            </a:r>
          </a:p>
          <a:p>
            <a:pPr lvl="1"/>
            <a:endParaRPr lang="en-US" dirty="0" smtClean="0">
              <a:solidFill>
                <a:schemeClr val="bg1"/>
              </a:solidFill>
              <a:ea typeface="Apple Braille" charset="0"/>
              <a:cs typeface="Apple Braille" charset="0"/>
            </a:endParaRPr>
          </a:p>
          <a:p>
            <a:pPr marL="285750" indent="-285750">
              <a:buFont typeface="Arial" charset="0"/>
              <a:buChar char="•"/>
            </a:pPr>
            <a:r>
              <a:rPr lang="en-US" sz="2400" dirty="0" smtClean="0">
                <a:solidFill>
                  <a:schemeClr val="bg1"/>
                </a:solidFill>
                <a:ea typeface="Apple Braille" charset="0"/>
                <a:cs typeface="Apple Braille" charset="0"/>
              </a:rPr>
              <a:t>Functional thinking</a:t>
            </a:r>
          </a:p>
          <a:p>
            <a:pPr lvl="1"/>
            <a:r>
              <a:rPr lang="en-US" dirty="0">
                <a:solidFill>
                  <a:schemeClr val="accent3"/>
                </a:solidFill>
                <a:ea typeface="Apple Braille" charset="0"/>
                <a:cs typeface="Apple Braille" charset="0"/>
              </a:rPr>
              <a:t>public</a:t>
            </a:r>
            <a:r>
              <a:rPr lang="en-US" dirty="0">
                <a:solidFill>
                  <a:schemeClr val="bg1"/>
                </a:solidFill>
                <a:ea typeface="Apple Braille" charset="0"/>
                <a:cs typeface="Apple Braille" charset="0"/>
              </a:rPr>
              <a:t> </a:t>
            </a:r>
            <a:r>
              <a:rPr lang="en-US" dirty="0" err="1" smtClean="0">
                <a:solidFill>
                  <a:schemeClr val="accent4"/>
                </a:solidFill>
                <a:ea typeface="Apple Braille" charset="0"/>
                <a:cs typeface="Apple Braille" charset="0"/>
              </a:rPr>
              <a:t>int</a:t>
            </a:r>
            <a:r>
              <a:rPr lang="en-US" dirty="0" smtClean="0">
                <a:solidFill>
                  <a:schemeClr val="accent4"/>
                </a:solidFill>
                <a:ea typeface="Apple Braille" charset="0"/>
                <a:cs typeface="Apple Braille" charset="0"/>
              </a:rPr>
              <a:t> </a:t>
            </a:r>
            <a:r>
              <a:rPr lang="en-US" dirty="0" err="1">
                <a:solidFill>
                  <a:schemeClr val="bg1"/>
                </a:solidFill>
                <a:ea typeface="Apple Braille" charset="0"/>
                <a:cs typeface="Apple Braille" charset="0"/>
              </a:rPr>
              <a:t>incrementCounter</a:t>
            </a:r>
            <a:r>
              <a:rPr lang="en-US" dirty="0">
                <a:solidFill>
                  <a:schemeClr val="bg1"/>
                </a:solidFill>
                <a:ea typeface="Apple Braille" charset="0"/>
                <a:cs typeface="Apple Braille" charset="0"/>
              </a:rPr>
              <a:t>(</a:t>
            </a:r>
            <a:r>
              <a:rPr lang="en-US" dirty="0" err="1">
                <a:solidFill>
                  <a:schemeClr val="bg1"/>
                </a:solidFill>
                <a:ea typeface="Apple Braille" charset="0"/>
                <a:cs typeface="Apple Braille" charset="0"/>
              </a:rPr>
              <a:t>int</a:t>
            </a:r>
            <a:r>
              <a:rPr lang="en-US" dirty="0">
                <a:solidFill>
                  <a:schemeClr val="bg1"/>
                </a:solidFill>
                <a:ea typeface="Apple Braille" charset="0"/>
                <a:cs typeface="Apple Braille" charset="0"/>
              </a:rPr>
              <a:t> counter) </a:t>
            </a:r>
            <a:r>
              <a:rPr lang="en-US" dirty="0" smtClean="0">
                <a:solidFill>
                  <a:schemeClr val="bg1"/>
                </a:solidFill>
                <a:ea typeface="Apple Braille" charset="0"/>
                <a:cs typeface="Apple Braille" charset="0"/>
              </a:rPr>
              <a:t>{</a:t>
            </a:r>
          </a:p>
          <a:p>
            <a:pPr lvl="1"/>
            <a:r>
              <a:rPr lang="en-US" dirty="0" smtClean="0">
                <a:solidFill>
                  <a:schemeClr val="bg1"/>
                </a:solidFill>
                <a:ea typeface="Apple Braille" charset="0"/>
                <a:cs typeface="Apple Braille" charset="0"/>
              </a:rPr>
              <a:t> 	return </a:t>
            </a:r>
            <a:r>
              <a:rPr lang="en-US" dirty="0">
                <a:solidFill>
                  <a:schemeClr val="bg1"/>
                </a:solidFill>
                <a:ea typeface="Apple Braille" charset="0"/>
                <a:cs typeface="Apple Braille" charset="0"/>
              </a:rPr>
              <a:t>counter++; 	</a:t>
            </a:r>
            <a:endParaRPr lang="en-US" dirty="0" smtClean="0">
              <a:solidFill>
                <a:schemeClr val="bg1"/>
              </a:solidFill>
              <a:ea typeface="Apple Braille" charset="0"/>
              <a:cs typeface="Apple Braille" charset="0"/>
            </a:endParaRPr>
          </a:p>
          <a:p>
            <a:pPr lvl="1"/>
            <a:r>
              <a:rPr lang="en-US" dirty="0" smtClean="0">
                <a:solidFill>
                  <a:schemeClr val="bg1"/>
                </a:solidFill>
                <a:ea typeface="Apple Braille" charset="0"/>
                <a:cs typeface="Apple Braille" charset="0"/>
              </a:rPr>
              <a:t>}</a:t>
            </a:r>
            <a:endParaRPr lang="en-US" dirty="0">
              <a:solidFill>
                <a:schemeClr val="bg1"/>
              </a:solidFill>
              <a:ea typeface="Apple Braille" charset="0"/>
              <a:cs typeface="Apple Braille" charset="0"/>
            </a:endParaRPr>
          </a:p>
          <a:p>
            <a:pPr lvl="1"/>
            <a:endParaRPr lang="en-US" dirty="0" smtClean="0">
              <a:solidFill>
                <a:schemeClr val="bg1"/>
              </a:solidFill>
              <a:ea typeface="Apple Braille" charset="0"/>
              <a:cs typeface="Apple Braille" charset="0"/>
            </a:endParaRPr>
          </a:p>
          <a:p>
            <a:pPr lvl="1"/>
            <a:r>
              <a:rPr lang="en-US" dirty="0">
                <a:solidFill>
                  <a:schemeClr val="bg1"/>
                </a:solidFill>
                <a:ea typeface="Apple Braille" charset="0"/>
                <a:cs typeface="Apple Braille" charset="0"/>
                <a:sym typeface="Wingdings"/>
              </a:rPr>
              <a:t> </a:t>
            </a:r>
            <a:r>
              <a:rPr lang="en-US" dirty="0" smtClean="0">
                <a:solidFill>
                  <a:schemeClr val="bg1"/>
                </a:solidFill>
              </a:rPr>
              <a:t>independent function, </a:t>
            </a:r>
            <a:r>
              <a:rPr lang="en-US" dirty="0">
                <a:solidFill>
                  <a:schemeClr val="bg1"/>
                </a:solidFill>
              </a:rPr>
              <a:t>no shared state (no side-effect), no mutable data</a:t>
            </a:r>
            <a:endParaRPr lang="en-US" dirty="0">
              <a:solidFill>
                <a:schemeClr val="bg1"/>
              </a:solidFill>
              <a:ea typeface="Apple Braille" charset="0"/>
              <a:cs typeface="Apple Braille" charset="0"/>
            </a:endParaRPr>
          </a:p>
        </p:txBody>
      </p:sp>
      <p:pic>
        <p:nvPicPr>
          <p:cNvPr id="2" name="Picture 1"/>
          <p:cNvPicPr>
            <a:picLocks noChangeAspect="1"/>
          </p:cNvPicPr>
          <p:nvPr/>
        </p:nvPicPr>
        <p:blipFill>
          <a:blip r:embed="rId3"/>
          <a:stretch>
            <a:fillRect/>
          </a:stretch>
        </p:blipFill>
        <p:spPr>
          <a:xfrm>
            <a:off x="7853361" y="657225"/>
            <a:ext cx="3761913" cy="3429000"/>
          </a:xfrm>
          <a:prstGeom prst="rect">
            <a:avLst/>
          </a:prstGeom>
        </p:spPr>
      </p:pic>
    </p:spTree>
    <p:extLst>
      <p:ext uri="{BB962C8B-B14F-4D97-AF65-F5344CB8AC3E}">
        <p14:creationId xmlns:p14="http://schemas.microsoft.com/office/powerpoint/2010/main" val="623765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771650" y="428625"/>
            <a:ext cx="10101263" cy="5847755"/>
          </a:xfrm>
          <a:prstGeom prst="rect">
            <a:avLst/>
          </a:prstGeom>
          <a:noFill/>
        </p:spPr>
        <p:txBody>
          <a:bodyPr wrap="square" rtlCol="0">
            <a:spAutoFit/>
          </a:bodyPr>
          <a:lstStyle/>
          <a:p>
            <a:r>
              <a:rPr lang="en-US" sz="3600" dirty="0" smtClean="0">
                <a:solidFill>
                  <a:schemeClr val="bg1"/>
                </a:solidFill>
                <a:ea typeface="Apple Braille" charset="0"/>
                <a:cs typeface="Apple Braille" charset="0"/>
              </a:rPr>
              <a:t>Another example</a:t>
            </a:r>
            <a:r>
              <a:rPr lang="is-IS" sz="3600" dirty="0" smtClean="0">
                <a:solidFill>
                  <a:schemeClr val="bg1"/>
                </a:solidFill>
                <a:ea typeface="Apple Braille" charset="0"/>
                <a:cs typeface="Apple Braille" charset="0"/>
              </a:rPr>
              <a:t>…</a:t>
            </a:r>
            <a:endParaRPr lang="en-US" sz="3600" dirty="0" smtClean="0">
              <a:solidFill>
                <a:schemeClr val="bg1"/>
              </a:solidFill>
              <a:ea typeface="Apple Braille" charset="0"/>
              <a:cs typeface="Apple Braille" charset="0"/>
            </a:endParaRPr>
          </a:p>
          <a:p>
            <a:pPr marL="285750" indent="-285750">
              <a:buFont typeface="Arial" charset="0"/>
              <a:buChar char="•"/>
            </a:pPr>
            <a:endParaRPr lang="en-US" dirty="0" smtClean="0">
              <a:solidFill>
                <a:schemeClr val="bg1"/>
              </a:solidFill>
              <a:ea typeface="Apple Braille" charset="0"/>
              <a:cs typeface="Apple Braille" charset="0"/>
            </a:endParaRPr>
          </a:p>
          <a:p>
            <a:pPr marL="285750" indent="-285750">
              <a:buFont typeface="Arial" charset="0"/>
              <a:buChar char="•"/>
            </a:pPr>
            <a:r>
              <a:rPr lang="en-US" sz="2400" dirty="0" smtClean="0">
                <a:solidFill>
                  <a:schemeClr val="bg1"/>
                </a:solidFill>
                <a:latin typeface="+mj-lt"/>
                <a:ea typeface="Apple Braille" charset="0"/>
                <a:cs typeface="Apple Braille" charset="0"/>
              </a:rPr>
              <a:t>Imperative thinking</a:t>
            </a:r>
          </a:p>
          <a:p>
            <a:pPr lvl="1"/>
            <a:r>
              <a:rPr lang="en-US" dirty="0" err="1" smtClean="0">
                <a:solidFill>
                  <a:schemeClr val="bg1"/>
                </a:solidFill>
                <a:ea typeface="Apple Braille" charset="0"/>
                <a:cs typeface="Apple Braille" charset="0"/>
              </a:rPr>
              <a:t>UseCase</a:t>
            </a:r>
            <a:r>
              <a:rPr lang="en-US" dirty="0" smtClean="0">
                <a:solidFill>
                  <a:schemeClr val="bg1"/>
                </a:solidFill>
                <a:ea typeface="Apple Braille" charset="0"/>
                <a:cs typeface="Apple Braille" charset="0"/>
              </a:rPr>
              <a:t> </a:t>
            </a:r>
            <a:r>
              <a:rPr lang="en-US" dirty="0" err="1" smtClean="0">
                <a:solidFill>
                  <a:schemeClr val="bg1"/>
                </a:solidFill>
                <a:ea typeface="Apple Braille" charset="0"/>
                <a:cs typeface="Apple Braille" charset="0"/>
              </a:rPr>
              <a:t>foundOne</a:t>
            </a:r>
            <a:r>
              <a:rPr lang="en-US" dirty="0" smtClean="0">
                <a:solidFill>
                  <a:schemeClr val="bg1"/>
                </a:solidFill>
                <a:ea typeface="Apple Braille" charset="0"/>
                <a:cs typeface="Apple Braille" charset="0"/>
              </a:rPr>
              <a:t> = null;</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for (</a:t>
            </a:r>
            <a:r>
              <a:rPr lang="en-US" dirty="0" err="1" smtClean="0">
                <a:solidFill>
                  <a:schemeClr val="bg1"/>
                </a:solidFill>
                <a:ea typeface="Apple Braille" charset="0"/>
                <a:cs typeface="Apple Braille" charset="0"/>
              </a:rPr>
              <a:t>UseCase</a:t>
            </a:r>
            <a:r>
              <a:rPr lang="en-US" dirty="0" smtClean="0">
                <a:solidFill>
                  <a:schemeClr val="bg1"/>
                </a:solidFill>
                <a:ea typeface="Apple Braille" charset="0"/>
                <a:cs typeface="Apple Braille" charset="0"/>
              </a:rPr>
              <a:t> </a:t>
            </a:r>
            <a:r>
              <a:rPr lang="en-US" dirty="0" err="1" smtClean="0">
                <a:solidFill>
                  <a:schemeClr val="bg1"/>
                </a:solidFill>
                <a:ea typeface="Apple Braille" charset="0"/>
                <a:cs typeface="Apple Braille" charset="0"/>
              </a:rPr>
              <a:t>usecase</a:t>
            </a:r>
            <a:r>
              <a:rPr lang="en-US" dirty="0" smtClean="0">
                <a:solidFill>
                  <a:schemeClr val="bg1"/>
                </a:solidFill>
                <a:ea typeface="Apple Braille" charset="0"/>
                <a:cs typeface="Apple Braille" charset="0"/>
              </a:rPr>
              <a:t>: </a:t>
            </a:r>
            <a:r>
              <a:rPr lang="en-US" dirty="0" err="1" smtClean="0">
                <a:solidFill>
                  <a:schemeClr val="bg1"/>
                </a:solidFill>
                <a:ea typeface="Apple Braille" charset="0"/>
                <a:cs typeface="Apple Braille" charset="0"/>
              </a:rPr>
              <a:t>useCases</a:t>
            </a:r>
            <a:r>
              <a:rPr lang="en-US" dirty="0" smtClean="0">
                <a:solidFill>
                  <a:schemeClr val="bg1"/>
                </a:solidFill>
                <a:ea typeface="Apple Braille" charset="0"/>
                <a:cs typeface="Apple Braille" charset="0"/>
              </a:rPr>
              <a:t>) {</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    if (</a:t>
            </a:r>
            <a:r>
              <a:rPr lang="en-US" dirty="0" err="1" smtClean="0">
                <a:solidFill>
                  <a:schemeClr val="bg1"/>
                </a:solidFill>
                <a:ea typeface="Apple Braille" charset="0"/>
                <a:cs typeface="Apple Braille" charset="0"/>
              </a:rPr>
              <a:t>usecase.conditionMet</a:t>
            </a:r>
            <a:r>
              <a:rPr lang="en-US" dirty="0" smtClean="0">
                <a:solidFill>
                  <a:schemeClr val="bg1"/>
                </a:solidFill>
                <a:ea typeface="Apple Braille" charset="0"/>
                <a:cs typeface="Apple Braille" charset="0"/>
              </a:rPr>
              <a:t>()) {</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        </a:t>
            </a:r>
            <a:r>
              <a:rPr lang="en-US" dirty="0" err="1" smtClean="0">
                <a:solidFill>
                  <a:schemeClr val="bg1"/>
                </a:solidFill>
                <a:ea typeface="Apple Braille" charset="0"/>
                <a:cs typeface="Apple Braille" charset="0"/>
              </a:rPr>
              <a:t>foundOne</a:t>
            </a:r>
            <a:r>
              <a:rPr lang="en-US" dirty="0" smtClean="0">
                <a:solidFill>
                  <a:schemeClr val="bg1"/>
                </a:solidFill>
                <a:ea typeface="Apple Braille" charset="0"/>
                <a:cs typeface="Apple Braille" charset="0"/>
              </a:rPr>
              <a:t> = </a:t>
            </a:r>
            <a:r>
              <a:rPr lang="en-US" dirty="0" err="1" smtClean="0">
                <a:solidFill>
                  <a:schemeClr val="bg1"/>
                </a:solidFill>
                <a:ea typeface="Apple Braille" charset="0"/>
                <a:cs typeface="Apple Braille" charset="0"/>
              </a:rPr>
              <a:t>usecase</a:t>
            </a:r>
            <a:r>
              <a:rPr lang="en-US" dirty="0" smtClean="0">
                <a:solidFill>
                  <a:schemeClr val="bg1"/>
                </a:solidFill>
                <a:ea typeface="Apple Braille" charset="0"/>
                <a:cs typeface="Apple Braille" charset="0"/>
              </a:rPr>
              <a:t>;</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        return;</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    }</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if (</a:t>
            </a:r>
            <a:r>
              <a:rPr lang="en-US" dirty="0" err="1" smtClean="0">
                <a:solidFill>
                  <a:schemeClr val="bg1"/>
                </a:solidFill>
                <a:ea typeface="Apple Braille" charset="0"/>
                <a:cs typeface="Apple Braille" charset="0"/>
              </a:rPr>
              <a:t>foundOne</a:t>
            </a:r>
            <a:r>
              <a:rPr lang="en-US" dirty="0" smtClean="0">
                <a:solidFill>
                  <a:schemeClr val="bg1"/>
                </a:solidFill>
                <a:ea typeface="Apple Braille" charset="0"/>
                <a:cs typeface="Apple Braille" charset="0"/>
              </a:rPr>
              <a:t> != null) {</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    </a:t>
            </a:r>
            <a:r>
              <a:rPr lang="en-US" dirty="0" err="1" smtClean="0">
                <a:solidFill>
                  <a:schemeClr val="bg1"/>
                </a:solidFill>
                <a:ea typeface="Apple Braille" charset="0"/>
                <a:cs typeface="Apple Braille" charset="0"/>
              </a:rPr>
              <a:t>foundOne.execute</a:t>
            </a:r>
            <a:r>
              <a:rPr lang="en-US" dirty="0" smtClean="0">
                <a:solidFill>
                  <a:schemeClr val="bg1"/>
                </a:solidFill>
                <a:ea typeface="Apple Braille" charset="0"/>
                <a:cs typeface="Apple Braille" charset="0"/>
              </a:rPr>
              <a:t>();</a:t>
            </a:r>
            <a:br>
              <a:rPr lang="en-US" dirty="0" smtClean="0">
                <a:solidFill>
                  <a:schemeClr val="bg1"/>
                </a:solidFill>
                <a:ea typeface="Apple Braille" charset="0"/>
                <a:cs typeface="Apple Braille" charset="0"/>
              </a:rPr>
            </a:br>
            <a:r>
              <a:rPr lang="en-US" dirty="0" smtClean="0">
                <a:solidFill>
                  <a:schemeClr val="bg1"/>
                </a:solidFill>
                <a:ea typeface="Apple Braille" charset="0"/>
                <a:cs typeface="Apple Braille" charset="0"/>
              </a:rPr>
              <a:t>}</a:t>
            </a:r>
            <a:r>
              <a:rPr lang="en-US" dirty="0">
                <a:solidFill>
                  <a:schemeClr val="bg1"/>
                </a:solidFill>
                <a:ea typeface="Apple Braille" charset="0"/>
                <a:cs typeface="Apple Braille" charset="0"/>
              </a:rPr>
              <a:t/>
            </a:r>
            <a:br>
              <a:rPr lang="en-US" dirty="0">
                <a:solidFill>
                  <a:schemeClr val="bg1"/>
                </a:solidFill>
                <a:ea typeface="Apple Braille" charset="0"/>
                <a:cs typeface="Apple Braille" charset="0"/>
              </a:rPr>
            </a:br>
            <a:endParaRPr lang="en-US" dirty="0" smtClean="0">
              <a:solidFill>
                <a:schemeClr val="bg1"/>
              </a:solidFill>
              <a:ea typeface="Apple Braille" charset="0"/>
              <a:cs typeface="Apple Braille" charset="0"/>
            </a:endParaRPr>
          </a:p>
          <a:p>
            <a:pPr marL="285750" indent="-285750">
              <a:buFont typeface="Arial" charset="0"/>
              <a:buChar char="•"/>
            </a:pPr>
            <a:r>
              <a:rPr lang="en-US" sz="2400" dirty="0">
                <a:solidFill>
                  <a:schemeClr val="bg1"/>
                </a:solidFill>
                <a:ea typeface="Apple Braille" charset="0"/>
                <a:cs typeface="Apple Braille" charset="0"/>
              </a:rPr>
              <a:t>Functional </a:t>
            </a:r>
            <a:r>
              <a:rPr lang="en-US" sz="2400" dirty="0" smtClean="0">
                <a:solidFill>
                  <a:schemeClr val="bg1"/>
                </a:solidFill>
                <a:ea typeface="Apple Braille" charset="0"/>
                <a:cs typeface="Apple Braille" charset="0"/>
              </a:rPr>
              <a:t>thinking</a:t>
            </a:r>
          </a:p>
          <a:p>
            <a:pPr lvl="1"/>
            <a:r>
              <a:rPr lang="en-US" dirty="0" err="1" smtClean="0">
                <a:solidFill>
                  <a:schemeClr val="bg1"/>
                </a:solidFill>
                <a:ea typeface="Apple Braille" charset="0"/>
                <a:cs typeface="Apple Braille" charset="0"/>
              </a:rPr>
              <a:t>useCases.stream</a:t>
            </a:r>
            <a:r>
              <a:rPr lang="en-US" dirty="0" smtClean="0">
                <a:solidFill>
                  <a:schemeClr val="bg1"/>
                </a:solidFill>
                <a:ea typeface="Apple Braille" charset="0"/>
                <a:cs typeface="Apple Braille" charset="0"/>
              </a:rPr>
              <a:t>().filter(</a:t>
            </a:r>
            <a:r>
              <a:rPr lang="en-US" dirty="0" err="1" smtClean="0">
                <a:solidFill>
                  <a:schemeClr val="bg1"/>
                </a:solidFill>
                <a:ea typeface="Apple Braille" charset="0"/>
                <a:cs typeface="Apple Braille" charset="0"/>
              </a:rPr>
              <a:t>obj</a:t>
            </a:r>
            <a:r>
              <a:rPr lang="en-US" dirty="0" smtClean="0">
                <a:solidFill>
                  <a:schemeClr val="bg1"/>
                </a:solidFill>
                <a:ea typeface="Apple Braille" charset="0"/>
                <a:cs typeface="Apple Braille" charset="0"/>
              </a:rPr>
              <a:t> -&gt; </a:t>
            </a:r>
            <a:r>
              <a:rPr lang="en-US" dirty="0" err="1" smtClean="0">
                <a:solidFill>
                  <a:schemeClr val="bg1"/>
                </a:solidFill>
                <a:ea typeface="Apple Braille" charset="0"/>
                <a:cs typeface="Apple Braille" charset="0"/>
              </a:rPr>
              <a:t>obj.conditionMet</a:t>
            </a:r>
            <a:r>
              <a:rPr lang="en-US" dirty="0" smtClean="0">
                <a:solidFill>
                  <a:schemeClr val="bg1"/>
                </a:solidFill>
                <a:ea typeface="Apple Braille" charset="0"/>
                <a:cs typeface="Apple Braille" charset="0"/>
              </a:rPr>
              <a:t>()).</a:t>
            </a:r>
            <a:r>
              <a:rPr lang="en-US" dirty="0" err="1" smtClean="0">
                <a:solidFill>
                  <a:schemeClr val="bg1"/>
                </a:solidFill>
                <a:ea typeface="Apple Braille" charset="0"/>
                <a:cs typeface="Apple Braille" charset="0"/>
              </a:rPr>
              <a:t>findFirst</a:t>
            </a:r>
            <a:r>
              <a:rPr lang="en-US" dirty="0" smtClean="0">
                <a:solidFill>
                  <a:schemeClr val="bg1"/>
                </a:solidFill>
                <a:ea typeface="Apple Braille" charset="0"/>
                <a:cs typeface="Apple Braille" charset="0"/>
              </a:rPr>
              <a:t>().get().execute();</a:t>
            </a:r>
          </a:p>
          <a:p>
            <a:pPr lvl="1"/>
            <a:endParaRPr lang="en-US" dirty="0">
              <a:solidFill>
                <a:schemeClr val="bg1"/>
              </a:solidFill>
              <a:ea typeface="Apple Braille" charset="0"/>
              <a:cs typeface="Apple Braille" charset="0"/>
            </a:endParaRPr>
          </a:p>
          <a:p>
            <a:pPr lvl="1"/>
            <a:r>
              <a:rPr lang="en-US" sz="2000" dirty="0" smtClean="0">
                <a:solidFill>
                  <a:schemeClr val="bg1"/>
                </a:solidFill>
                <a:ea typeface="Apple Braille" charset="0"/>
                <a:cs typeface="Apple Braille" charset="0"/>
                <a:sym typeface="Wingdings"/>
              </a:rPr>
              <a:t> </a:t>
            </a:r>
            <a:r>
              <a:rPr lang="en-US" sz="2000" dirty="0">
                <a:solidFill>
                  <a:schemeClr val="bg1"/>
                </a:solidFill>
              </a:rPr>
              <a:t>control flow expressed by combining functions</a:t>
            </a:r>
            <a:endParaRPr lang="en-US" sz="2000" dirty="0" smtClean="0">
              <a:solidFill>
                <a:schemeClr val="bg1"/>
              </a:solidFill>
              <a:ea typeface="Apple Braille" charset="0"/>
              <a:cs typeface="Apple Braille" charset="0"/>
              <a:sym typeface="Wingdings"/>
            </a:endParaRPr>
          </a:p>
          <a:p>
            <a:pPr marL="342900" indent="-342900">
              <a:buFont typeface="Arial" charset="0"/>
              <a:buChar char="•"/>
            </a:pPr>
            <a:endParaRPr lang="en-US" dirty="0" smtClean="0">
              <a:solidFill>
                <a:schemeClr val="bg1"/>
              </a:solidFill>
              <a:ea typeface="Apple Braille" charset="0"/>
              <a:cs typeface="Apple Braille" charset="0"/>
            </a:endParaRPr>
          </a:p>
        </p:txBody>
      </p:sp>
      <p:pic>
        <p:nvPicPr>
          <p:cNvPr id="1026" name="Picture 2" descr="mage result for if statement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743" y="800100"/>
            <a:ext cx="273367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618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371600" y="428625"/>
            <a:ext cx="10615612" cy="9694962"/>
          </a:xfrm>
          <a:prstGeom prst="rect">
            <a:avLst/>
          </a:prstGeom>
          <a:noFill/>
        </p:spPr>
        <p:txBody>
          <a:bodyPr wrap="square" rtlCol="0">
            <a:spAutoFit/>
          </a:bodyPr>
          <a:lstStyle/>
          <a:p>
            <a:r>
              <a:rPr lang="en-US" sz="3600" dirty="0" smtClean="0">
                <a:solidFill>
                  <a:schemeClr val="bg1"/>
                </a:solidFill>
                <a:latin typeface="+mj-lt"/>
                <a:ea typeface="Apple Braille" charset="0"/>
                <a:cs typeface="Apple Braille" charset="0"/>
              </a:rPr>
              <a:t>Bridging between </a:t>
            </a:r>
          </a:p>
          <a:p>
            <a:r>
              <a:rPr lang="en-US" sz="3600" dirty="0" smtClean="0">
                <a:solidFill>
                  <a:schemeClr val="bg1"/>
                </a:solidFill>
                <a:latin typeface="+mj-lt"/>
                <a:ea typeface="Apple Braille" charset="0"/>
                <a:cs typeface="Apple Braille" charset="0"/>
              </a:rPr>
              <a:t>Object-oriented and </a:t>
            </a:r>
            <a:r>
              <a:rPr lang="en-US" sz="3600" dirty="0">
                <a:solidFill>
                  <a:schemeClr val="bg1"/>
                </a:solidFill>
                <a:latin typeface="+mj-lt"/>
                <a:ea typeface="Apple Braille" charset="0"/>
                <a:cs typeface="Apple Braille" charset="0"/>
              </a:rPr>
              <a:t>Functional </a:t>
            </a:r>
            <a:r>
              <a:rPr lang="en-US" sz="3600" dirty="0" smtClean="0">
                <a:solidFill>
                  <a:schemeClr val="bg1"/>
                </a:solidFill>
                <a:latin typeface="+mj-lt"/>
                <a:ea typeface="Apple Braille" charset="0"/>
                <a:cs typeface="Apple Braille" charset="0"/>
              </a:rPr>
              <a:t>Patterns</a:t>
            </a:r>
            <a:endParaRPr lang="en-US" sz="3600" dirty="0" smtClean="0">
              <a:solidFill>
                <a:srgbClr val="C00000"/>
              </a:solidFill>
              <a:latin typeface="Apple Braille" charset="0"/>
              <a:ea typeface="Apple Braille" charset="0"/>
              <a:cs typeface="Apple Braille" charset="0"/>
            </a:endParaRPr>
          </a:p>
          <a:p>
            <a:pPr marL="342900" indent="-342900">
              <a:buFont typeface="Arial" charset="0"/>
              <a:buChar char="•"/>
            </a:pPr>
            <a:endParaRPr lang="en-US" sz="2400" dirty="0" smtClean="0">
              <a:solidFill>
                <a:schemeClr val="bg1"/>
              </a:solidFill>
            </a:endParaRPr>
          </a:p>
          <a:p>
            <a:pPr marL="342900" indent="-342900">
              <a:buFont typeface="Arial" charset="0"/>
              <a:buChar char="•"/>
            </a:pPr>
            <a:r>
              <a:rPr lang="en-US" sz="2400" dirty="0" smtClean="0">
                <a:solidFill>
                  <a:schemeClr val="bg1"/>
                </a:solidFill>
              </a:rPr>
              <a:t>Share the same goal: technique </a:t>
            </a:r>
            <a:r>
              <a:rPr lang="en-US" sz="2400" dirty="0">
                <a:solidFill>
                  <a:schemeClr val="bg1"/>
                </a:solidFill>
              </a:rPr>
              <a:t>for making code more </a:t>
            </a:r>
            <a:r>
              <a:rPr lang="en-US" sz="2400" dirty="0" smtClean="0">
                <a:solidFill>
                  <a:schemeClr val="bg1"/>
                </a:solidFill>
              </a:rPr>
              <a:t>flexible, reusable </a:t>
            </a:r>
            <a:r>
              <a:rPr lang="en-US" sz="2400" dirty="0">
                <a:solidFill>
                  <a:schemeClr val="bg1"/>
                </a:solidFill>
              </a:rPr>
              <a:t>or </a:t>
            </a:r>
            <a:r>
              <a:rPr lang="en-US" sz="2400" dirty="0" smtClean="0">
                <a:solidFill>
                  <a:schemeClr val="bg1"/>
                </a:solidFill>
              </a:rPr>
              <a:t>efficient by turning </a:t>
            </a:r>
            <a:r>
              <a:rPr lang="en-US" sz="2400" dirty="0">
                <a:solidFill>
                  <a:schemeClr val="bg1"/>
                </a:solidFill>
              </a:rPr>
              <a:t>a block of code into an object that can be passed </a:t>
            </a:r>
            <a:r>
              <a:rPr lang="en-US" sz="2400" dirty="0" smtClean="0">
                <a:solidFill>
                  <a:schemeClr val="bg1"/>
                </a:solidFill>
              </a:rPr>
              <a:t>around</a:t>
            </a:r>
          </a:p>
          <a:p>
            <a:pPr marL="342900" indent="-342900">
              <a:buFont typeface="Arial" charset="0"/>
              <a:buChar char="•"/>
            </a:pPr>
            <a:r>
              <a:rPr lang="en-US" sz="2400" dirty="0">
                <a:solidFill>
                  <a:schemeClr val="bg1"/>
                </a:solidFill>
              </a:rPr>
              <a:t>L</a:t>
            </a:r>
            <a:r>
              <a:rPr lang="en-US" sz="2400" dirty="0" smtClean="0">
                <a:solidFill>
                  <a:schemeClr val="bg1"/>
                </a:solidFill>
              </a:rPr>
              <a:t>ambdas </a:t>
            </a:r>
            <a:r>
              <a:rPr lang="en-US" sz="2400" dirty="0">
                <a:solidFill>
                  <a:schemeClr val="bg1"/>
                </a:solidFill>
              </a:rPr>
              <a:t>in Java make a bunch of the classic design patterns easier to implement </a:t>
            </a:r>
            <a:endParaRPr lang="en-US" sz="2400" dirty="0" smtClean="0">
              <a:solidFill>
                <a:schemeClr val="bg1"/>
              </a:solidFill>
              <a:ea typeface="Apple Braille" charset="0"/>
              <a:cs typeface="Apple Braille" charset="0"/>
            </a:endParaRPr>
          </a:p>
          <a:p>
            <a:endParaRPr lang="en-US" sz="2400" dirty="0" smtClean="0">
              <a:solidFill>
                <a:schemeClr val="bg1"/>
              </a:solidFill>
              <a:latin typeface="Apple Braille" charset="0"/>
              <a:ea typeface="Apple Braille" charset="0"/>
              <a:cs typeface="Apple Braille" charset="0"/>
            </a:endParaRPr>
          </a:p>
          <a:p>
            <a:pPr marL="342900" indent="-342900">
              <a:buFont typeface="Arial" charset="0"/>
              <a:buChar char="•"/>
            </a:pPr>
            <a:r>
              <a:rPr lang="en-US" sz="2400" dirty="0" smtClean="0">
                <a:solidFill>
                  <a:schemeClr val="bg1"/>
                </a:solidFill>
                <a:ea typeface="Apple Braille" charset="0"/>
                <a:cs typeface="Apple Braille" charset="0"/>
              </a:rPr>
              <a:t>Few most commonly used design patterns in code!</a:t>
            </a:r>
          </a:p>
          <a:p>
            <a:pPr marL="800100" lvl="1" indent="-342900">
              <a:buFont typeface="Wingdings" charset="2"/>
              <a:buChar char="ü"/>
            </a:pPr>
            <a:r>
              <a:rPr lang="en-US" sz="2400" dirty="0" smtClean="0">
                <a:solidFill>
                  <a:srgbClr val="C00000"/>
                </a:solidFill>
                <a:ea typeface="Apple Braille" charset="0"/>
                <a:cs typeface="Apple Braille" charset="0"/>
              </a:rPr>
              <a:t>Factory Pattern </a:t>
            </a:r>
            <a:r>
              <a:rPr lang="en-US" sz="2400" dirty="0" smtClean="0">
                <a:solidFill>
                  <a:schemeClr val="bg1"/>
                </a:solidFill>
                <a:ea typeface="Apple Braille" charset="0"/>
                <a:cs typeface="Apple Braille" charset="0"/>
              </a:rPr>
              <a:t>in Spring Dependency injections </a:t>
            </a:r>
            <a:r>
              <a:rPr lang="en-US" sz="2000" dirty="0" smtClean="0">
                <a:solidFill>
                  <a:schemeClr val="bg1"/>
                </a:solidFill>
                <a:ea typeface="Apple Braille" charset="0"/>
                <a:cs typeface="Apple Braille" charset="0"/>
              </a:rPr>
              <a:t>(@</a:t>
            </a:r>
            <a:r>
              <a:rPr lang="en-US" sz="2000" dirty="0" err="1" smtClean="0">
                <a:solidFill>
                  <a:schemeClr val="bg1"/>
                </a:solidFill>
                <a:ea typeface="Apple Braille" charset="0"/>
                <a:cs typeface="Apple Braille" charset="0"/>
              </a:rPr>
              <a:t>Autowire</a:t>
            </a:r>
            <a:r>
              <a:rPr lang="en-US" sz="2000" dirty="0" smtClean="0">
                <a:solidFill>
                  <a:schemeClr val="bg1"/>
                </a:solidFill>
                <a:ea typeface="Apple Braille" charset="0"/>
                <a:cs typeface="Apple Braille" charset="0"/>
              </a:rPr>
              <a:t>, @Value</a:t>
            </a:r>
            <a:r>
              <a:rPr lang="is-IS" sz="2000" dirty="0" smtClean="0">
                <a:solidFill>
                  <a:schemeClr val="bg1"/>
                </a:solidFill>
                <a:ea typeface="Apple Braille" charset="0"/>
                <a:cs typeface="Apple Braille" charset="0"/>
              </a:rPr>
              <a:t>…)</a:t>
            </a:r>
          </a:p>
          <a:p>
            <a:pPr marL="800100" lvl="1" indent="-342900">
              <a:buFont typeface="Wingdings" charset="2"/>
              <a:buChar char="ü"/>
            </a:pPr>
            <a:r>
              <a:rPr lang="en-US" sz="2400" dirty="0" smtClean="0">
                <a:solidFill>
                  <a:srgbClr val="C00000"/>
                </a:solidFill>
                <a:ea typeface="Apple Braille" charset="0"/>
                <a:cs typeface="Apple Braille" charset="0"/>
              </a:rPr>
              <a:t>Strategy Pattern </a:t>
            </a:r>
            <a:r>
              <a:rPr lang="en-US" sz="2400" dirty="0" smtClean="0">
                <a:solidFill>
                  <a:schemeClr val="bg1"/>
                </a:solidFill>
              </a:rPr>
              <a:t>allows us to dynamically</a:t>
            </a:r>
            <a:r>
              <a:rPr lang="en-US" sz="2400" dirty="0">
                <a:solidFill>
                  <a:schemeClr val="bg1"/>
                </a:solidFill>
              </a:rPr>
              <a:t> </a:t>
            </a:r>
            <a:r>
              <a:rPr lang="en-US" sz="2400" dirty="0" smtClean="0">
                <a:solidFill>
                  <a:schemeClr val="bg1"/>
                </a:solidFill>
              </a:rPr>
              <a:t>swaps </a:t>
            </a:r>
            <a:r>
              <a:rPr lang="en-US" sz="2400" dirty="0">
                <a:solidFill>
                  <a:schemeClr val="bg1"/>
                </a:solidFill>
              </a:rPr>
              <a:t>out</a:t>
            </a:r>
            <a:r>
              <a:rPr lang="en-US" sz="2400" dirty="0"/>
              <a:t> </a:t>
            </a:r>
            <a:r>
              <a:rPr lang="en-US" sz="2400" dirty="0" smtClean="0">
                <a:solidFill>
                  <a:schemeClr val="bg1"/>
                </a:solidFill>
              </a:rPr>
              <a:t>logic at run-time</a:t>
            </a:r>
          </a:p>
          <a:p>
            <a:pPr marL="800100" lvl="1" indent="-342900">
              <a:buFont typeface="Wingdings" charset="2"/>
              <a:buChar char="ü"/>
            </a:pPr>
            <a:r>
              <a:rPr lang="en-US" sz="2400" dirty="0" smtClean="0">
                <a:solidFill>
                  <a:srgbClr val="C00000"/>
                </a:solidFill>
                <a:ea typeface="Apple Braille" charset="0"/>
                <a:cs typeface="Apple Braille" charset="0"/>
              </a:rPr>
              <a:t>Builder Pattern </a:t>
            </a:r>
            <a:r>
              <a:rPr lang="en-US" sz="2400" dirty="0">
                <a:solidFill>
                  <a:schemeClr val="bg1"/>
                </a:solidFill>
              </a:rPr>
              <a:t>allows us to</a:t>
            </a:r>
            <a:r>
              <a:rPr lang="en-US" sz="2400" dirty="0" smtClean="0">
                <a:solidFill>
                  <a:schemeClr val="bg1"/>
                </a:solidFill>
              </a:rPr>
              <a:t> </a:t>
            </a:r>
            <a:r>
              <a:rPr lang="en-US" sz="2400" dirty="0">
                <a:solidFill>
                  <a:schemeClr val="bg1"/>
                </a:solidFill>
              </a:rPr>
              <a:t>build the object </a:t>
            </a:r>
            <a:r>
              <a:rPr lang="en-US" sz="2400" dirty="0" smtClean="0">
                <a:solidFill>
                  <a:schemeClr val="bg1"/>
                </a:solidFill>
              </a:rPr>
              <a:t>step-by-step without passing too many arguments or optional ones from client.</a:t>
            </a:r>
            <a:endParaRPr lang="en-US" sz="2400" dirty="0">
              <a:solidFill>
                <a:schemeClr val="bg1"/>
              </a:solidFill>
              <a:ea typeface="Apple Braille" charset="0"/>
              <a:cs typeface="Apple Braille" charset="0"/>
            </a:endParaRPr>
          </a:p>
          <a:p>
            <a:pPr marL="342900" indent="-342900">
              <a:buFont typeface="Arial" charset="0"/>
              <a:buChar char="•"/>
            </a:pPr>
            <a:r>
              <a:rPr lang="en-US" sz="2400" dirty="0" smtClean="0">
                <a:solidFill>
                  <a:schemeClr val="bg1"/>
                </a:solidFill>
                <a:ea typeface="Apple Braille" charset="0"/>
                <a:cs typeface="Apple Braille" charset="0"/>
              </a:rPr>
              <a:t>What problems do these 2 solve ?</a:t>
            </a:r>
          </a:p>
          <a:p>
            <a:pPr marL="800100" lvl="1" indent="-342900">
              <a:buFont typeface="Wingdings" charset="2"/>
              <a:buChar char="ü"/>
            </a:pPr>
            <a:r>
              <a:rPr lang="en-US" sz="2400" dirty="0">
                <a:solidFill>
                  <a:schemeClr val="bg1"/>
                </a:solidFill>
              </a:rPr>
              <a:t>R</a:t>
            </a:r>
            <a:r>
              <a:rPr lang="en-US" sz="2400" dirty="0" smtClean="0">
                <a:solidFill>
                  <a:schemeClr val="bg1"/>
                </a:solidFill>
              </a:rPr>
              <a:t>eadability </a:t>
            </a:r>
          </a:p>
          <a:p>
            <a:pPr marL="914400" lvl="1" indent="-457200">
              <a:buFont typeface="Wingdings" charset="2"/>
              <a:buChar char="ü"/>
            </a:pPr>
            <a:r>
              <a:rPr lang="en-US" sz="2400" dirty="0" smtClean="0">
                <a:solidFill>
                  <a:schemeClr val="bg1"/>
                </a:solidFill>
              </a:rPr>
              <a:t>The </a:t>
            </a:r>
            <a:r>
              <a:rPr lang="en-US" sz="2400" dirty="0">
                <a:solidFill>
                  <a:schemeClr val="bg1"/>
                </a:solidFill>
              </a:rPr>
              <a:t>conditionals </a:t>
            </a:r>
            <a:r>
              <a:rPr lang="en-US" sz="2400" dirty="0" smtClean="0">
                <a:solidFill>
                  <a:schemeClr val="bg1"/>
                </a:solidFill>
              </a:rPr>
              <a:t>tend </a:t>
            </a:r>
            <a:r>
              <a:rPr lang="en-US" sz="2400" dirty="0">
                <a:solidFill>
                  <a:schemeClr val="bg1"/>
                </a:solidFill>
              </a:rPr>
              <a:t>to grow out of </a:t>
            </a:r>
            <a:r>
              <a:rPr lang="en-US" sz="2400" dirty="0" smtClean="0">
                <a:solidFill>
                  <a:schemeClr val="bg1"/>
                </a:solidFill>
              </a:rPr>
              <a:t>control</a:t>
            </a:r>
            <a:r>
              <a:rPr lang="en-US" sz="2400" dirty="0">
                <a:solidFill>
                  <a:schemeClr val="bg1"/>
                </a:solidFill>
              </a:rPr>
              <a:t> </a:t>
            </a:r>
            <a:r>
              <a:rPr lang="en-US" sz="2400" dirty="0" smtClean="0">
                <a:solidFill>
                  <a:schemeClr val="bg1"/>
                </a:solidFill>
              </a:rPr>
              <a:t>--&gt; more error prone</a:t>
            </a:r>
          </a:p>
          <a:p>
            <a:pPr marL="914400" lvl="1" indent="-457200">
              <a:buFont typeface="Wingdings" charset="2"/>
              <a:buChar char="ü"/>
            </a:pPr>
            <a:r>
              <a:rPr lang="en-US" sz="2400" dirty="0" smtClean="0">
                <a:solidFill>
                  <a:schemeClr val="bg1"/>
                </a:solidFill>
                <a:ea typeface="Apple Braille" charset="0"/>
                <a:cs typeface="Apple Braille" charset="0"/>
              </a:rPr>
              <a:t>Coupling --&gt; not easy to maintain and unit test.</a:t>
            </a:r>
            <a:endParaRPr lang="en-US" sz="2400" dirty="0">
              <a:solidFill>
                <a:schemeClr val="bg1"/>
              </a:solidFill>
              <a:ea typeface="Apple Braille" charset="0"/>
              <a:cs typeface="Apple Braille" charset="0"/>
            </a:endParaRPr>
          </a:p>
          <a:p>
            <a:pPr marL="800100" lvl="1" indent="-342900">
              <a:buFont typeface="Wingdings" charset="2"/>
              <a:buChar char="ü"/>
            </a:pPr>
            <a:endParaRPr lang="en-US" sz="2400" dirty="0" smtClean="0">
              <a:solidFill>
                <a:schemeClr val="bg1"/>
              </a:solidFill>
            </a:endParaRPr>
          </a:p>
          <a:p>
            <a:pPr marL="800100" lvl="1" indent="-342900">
              <a:buFont typeface="Wingdings" charset="2"/>
              <a:buChar char="ü"/>
            </a:pPr>
            <a:endParaRPr lang="en-US" sz="2400" dirty="0" smtClean="0">
              <a:solidFill>
                <a:schemeClr val="bg1"/>
              </a:solidFill>
            </a:endParaRPr>
          </a:p>
          <a:p>
            <a:pPr marL="342900" indent="-342900">
              <a:buFont typeface="Arial" charset="0"/>
              <a:buChar char="•"/>
            </a:pPr>
            <a:endParaRPr lang="en-US" sz="2400" dirty="0">
              <a:solidFill>
                <a:schemeClr val="bg1"/>
              </a:solidFill>
              <a:ea typeface="Apple Braille" charset="0"/>
              <a:cs typeface="Apple Braille" charset="0"/>
            </a:endParaRPr>
          </a:p>
          <a:p>
            <a:pPr marL="342900" indent="-342900">
              <a:buFont typeface="Arial" charset="0"/>
              <a:buChar char="•"/>
            </a:pPr>
            <a:endParaRPr lang="en-US" sz="2400" dirty="0" smtClean="0">
              <a:solidFill>
                <a:schemeClr val="bg1"/>
              </a:solidFill>
              <a:ea typeface="Apple Braille" charset="0"/>
              <a:cs typeface="Apple Braille" charset="0"/>
            </a:endParaRPr>
          </a:p>
          <a:p>
            <a:endParaRPr lang="en-US" sz="3600" dirty="0" smtClean="0">
              <a:solidFill>
                <a:schemeClr val="bg1"/>
              </a:solidFill>
              <a:latin typeface="Apple Braille" charset="0"/>
              <a:ea typeface="Apple Braille" charset="0"/>
              <a:cs typeface="Apple Braille" charset="0"/>
            </a:endParaRPr>
          </a:p>
          <a:p>
            <a:endParaRPr lang="en-US" sz="2000" dirty="0" smtClean="0">
              <a:solidFill>
                <a:schemeClr val="bg1"/>
              </a:solidFill>
              <a:latin typeface="Apple Braille" charset="0"/>
              <a:ea typeface="Apple Braille" charset="0"/>
              <a:cs typeface="Apple Braille" charset="0"/>
            </a:endParaRPr>
          </a:p>
          <a:p>
            <a:endParaRPr lang="en-US" sz="2400" dirty="0" smtClean="0">
              <a:solidFill>
                <a:schemeClr val="bg1"/>
              </a:solidFill>
              <a:latin typeface="Apple Braille" charset="0"/>
              <a:ea typeface="Apple Braille" charset="0"/>
              <a:cs typeface="Apple Braille" charset="0"/>
            </a:endParaRPr>
          </a:p>
          <a:p>
            <a:endParaRPr lang="en-US" sz="2000" dirty="0">
              <a:solidFill>
                <a:schemeClr val="bg1"/>
              </a:solidFill>
              <a:latin typeface="Apple Braille" charset="0"/>
              <a:ea typeface="Apple Braille" charset="0"/>
              <a:cs typeface="Apple Braille" charset="0"/>
            </a:endParaRPr>
          </a:p>
          <a:p>
            <a:pPr marL="342900" indent="-342900">
              <a:buFont typeface="Arial" charset="0"/>
              <a:buChar char="•"/>
            </a:pPr>
            <a:endParaRPr lang="en-US" sz="2000" dirty="0" smtClean="0">
              <a:solidFill>
                <a:schemeClr val="bg1"/>
              </a:solidFill>
              <a:latin typeface="Apple Braille" charset="0"/>
              <a:ea typeface="Apple Braille" charset="0"/>
              <a:cs typeface="Apple Braille" charset="0"/>
            </a:endParaRPr>
          </a:p>
        </p:txBody>
      </p:sp>
      <p:pic>
        <p:nvPicPr>
          <p:cNvPr id="5122" name="Picture 2" descr="mage result for best of both world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251" y="171451"/>
            <a:ext cx="2233749" cy="148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295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728788" y="471488"/>
            <a:ext cx="9701211" cy="7971413"/>
          </a:xfrm>
          <a:prstGeom prst="rect">
            <a:avLst/>
          </a:prstGeom>
          <a:noFill/>
        </p:spPr>
        <p:txBody>
          <a:bodyPr wrap="square" rtlCol="0">
            <a:spAutoFit/>
          </a:bodyPr>
          <a:lstStyle/>
          <a:p>
            <a:r>
              <a:rPr lang="en-US" sz="2800" dirty="0">
                <a:solidFill>
                  <a:srgbClr val="C00000"/>
                </a:solidFill>
                <a:ea typeface="Apple Braille" charset="0"/>
                <a:cs typeface="Apple Braille" charset="0"/>
              </a:rPr>
              <a:t>Avoid CONDITIONALS, “if”! “else”! “Switch”! </a:t>
            </a:r>
            <a:r>
              <a:rPr lang="is-IS" sz="2800" dirty="0" smtClean="0">
                <a:solidFill>
                  <a:srgbClr val="C00000"/>
                </a:solidFill>
                <a:ea typeface="Apple Braille" charset="0"/>
                <a:cs typeface="Apple Braille" charset="0"/>
              </a:rPr>
              <a:t>…</a:t>
            </a:r>
          </a:p>
          <a:p>
            <a:endParaRPr lang="is-IS" sz="2400" dirty="0" smtClean="0">
              <a:solidFill>
                <a:srgbClr val="C00000"/>
              </a:solidFill>
              <a:ea typeface="Apple Braille" charset="0"/>
              <a:cs typeface="Apple Braille" charset="0"/>
            </a:endParaRPr>
          </a:p>
          <a:p>
            <a:r>
              <a:rPr lang="en-US" sz="2400" dirty="0">
                <a:solidFill>
                  <a:schemeClr val="bg1"/>
                </a:solidFill>
              </a:rPr>
              <a:t>Solving a coding challenge </a:t>
            </a:r>
            <a:r>
              <a:rPr lang="en-US" sz="2400" b="1" dirty="0">
                <a:solidFill>
                  <a:schemeClr val="bg1"/>
                </a:solidFill>
              </a:rPr>
              <a:t>without</a:t>
            </a:r>
            <a:r>
              <a:rPr lang="en-US" sz="2400" dirty="0">
                <a:solidFill>
                  <a:schemeClr val="bg1"/>
                </a:solidFill>
              </a:rPr>
              <a:t> the use of any conditionals is possible</a:t>
            </a:r>
            <a:r>
              <a:rPr lang="en-US" sz="2400" dirty="0" smtClean="0">
                <a:solidFill>
                  <a:schemeClr val="bg1"/>
                </a:solidFill>
              </a:rPr>
              <a:t>!</a:t>
            </a:r>
          </a:p>
          <a:p>
            <a:endParaRPr lang="en-US" sz="2400" dirty="0">
              <a:solidFill>
                <a:srgbClr val="C00000"/>
              </a:solidFill>
              <a:ea typeface="Apple Braille" charset="0"/>
              <a:cs typeface="Apple Braille" charset="0"/>
            </a:endParaRPr>
          </a:p>
          <a:p>
            <a:pPr marL="457200" indent="-457200">
              <a:buFont typeface="+mj-lt"/>
              <a:buAutoNum type="arabicPeriod"/>
            </a:pPr>
            <a:r>
              <a:rPr lang="en-US" sz="2400" dirty="0" smtClean="0">
                <a:solidFill>
                  <a:schemeClr val="bg1"/>
                </a:solidFill>
              </a:rPr>
              <a:t>Patterns </a:t>
            </a:r>
            <a:r>
              <a:rPr lang="en-US" sz="2400" dirty="0">
                <a:solidFill>
                  <a:schemeClr val="bg1"/>
                </a:solidFill>
              </a:rPr>
              <a:t>which only differ in their ”if” conditions can be </a:t>
            </a:r>
            <a:r>
              <a:rPr lang="en-US" sz="2400" dirty="0" smtClean="0">
                <a:solidFill>
                  <a:schemeClr val="bg1"/>
                </a:solidFill>
              </a:rPr>
              <a:t>reused</a:t>
            </a:r>
          </a:p>
          <a:p>
            <a:pPr marL="457200" indent="-457200">
              <a:buFont typeface="+mj-lt"/>
              <a:buAutoNum type="arabicPeriod"/>
            </a:pPr>
            <a:endParaRPr lang="en-US" sz="2400" dirty="0">
              <a:solidFill>
                <a:schemeClr val="bg1"/>
              </a:solidFill>
              <a:ea typeface="Apple Braille" charset="0"/>
              <a:cs typeface="Apple Braille" charset="0"/>
            </a:endParaRPr>
          </a:p>
          <a:p>
            <a:pPr marL="457200" indent="-457200">
              <a:buFont typeface="+mj-lt"/>
              <a:buAutoNum type="arabicPeriod"/>
            </a:pPr>
            <a:r>
              <a:rPr lang="en-US" sz="2400" dirty="0">
                <a:solidFill>
                  <a:schemeClr val="bg1"/>
                </a:solidFill>
                <a:ea typeface="Apple Braille" charset="0"/>
                <a:cs typeface="Apple Braille" charset="0"/>
              </a:rPr>
              <a:t>Replace Conditional with </a:t>
            </a:r>
            <a:r>
              <a:rPr lang="en-US" sz="2400" b="1" dirty="0">
                <a:solidFill>
                  <a:schemeClr val="bg1"/>
                </a:solidFill>
                <a:ea typeface="Apple Braille" charset="0"/>
                <a:cs typeface="Apple Braille" charset="0"/>
              </a:rPr>
              <a:t>Polymorphism</a:t>
            </a:r>
            <a:r>
              <a:rPr lang="en-US" sz="2400" dirty="0">
                <a:solidFill>
                  <a:schemeClr val="bg1"/>
                </a:solidFill>
                <a:ea typeface="Apple Braille" charset="0"/>
                <a:cs typeface="Apple Braille" charset="0"/>
              </a:rPr>
              <a:t> </a:t>
            </a:r>
            <a:r>
              <a:rPr lang="en-US" sz="2400" dirty="0" smtClean="0">
                <a:solidFill>
                  <a:schemeClr val="bg1"/>
                </a:solidFill>
                <a:ea typeface="Apple Braille" charset="0"/>
                <a:cs typeface="Apple Braille" charset="0"/>
              </a:rPr>
              <a:t>(recommended </a:t>
            </a:r>
            <a:r>
              <a:rPr lang="en-US" sz="2400" dirty="0">
                <a:solidFill>
                  <a:schemeClr val="bg1"/>
                </a:solidFill>
                <a:ea typeface="Apple Braille" charset="0"/>
                <a:cs typeface="Apple Braille" charset="0"/>
              </a:rPr>
              <a:t>by Martin Fowler)</a:t>
            </a:r>
          </a:p>
          <a:p>
            <a:pPr marL="914400" lvl="1" indent="-457200">
              <a:buFont typeface="+mj-lt"/>
              <a:buAutoNum type="alphaLcPeriod"/>
            </a:pPr>
            <a:r>
              <a:rPr lang="en-US" sz="2400" dirty="0">
                <a:solidFill>
                  <a:schemeClr val="bg1"/>
                </a:solidFill>
                <a:ea typeface="Apple Braille" charset="0"/>
                <a:cs typeface="Apple Braille" charset="0"/>
              </a:rPr>
              <a:t>move each leg of the conditional to an overriding method in a subclass</a:t>
            </a:r>
          </a:p>
          <a:p>
            <a:pPr marL="914400" lvl="1" indent="-457200">
              <a:buFont typeface="+mj-lt"/>
              <a:buAutoNum type="alphaLcPeriod"/>
            </a:pPr>
            <a:r>
              <a:rPr lang="en-US" sz="2400" dirty="0">
                <a:solidFill>
                  <a:schemeClr val="bg1"/>
                </a:solidFill>
                <a:ea typeface="Apple Braille" charset="0"/>
                <a:cs typeface="Apple Braille" charset="0"/>
              </a:rPr>
              <a:t>make the original method </a:t>
            </a:r>
            <a:r>
              <a:rPr lang="en-US" sz="2400" dirty="0" smtClean="0">
                <a:solidFill>
                  <a:schemeClr val="bg1"/>
                </a:solidFill>
                <a:ea typeface="Apple Braille" charset="0"/>
                <a:cs typeface="Apple Braille" charset="0"/>
              </a:rPr>
              <a:t>abstract</a:t>
            </a:r>
          </a:p>
          <a:p>
            <a:pPr marL="914400" lvl="1" indent="-457200">
              <a:buFont typeface="+mj-lt"/>
              <a:buAutoNum type="alphaLcPeriod"/>
            </a:pPr>
            <a:endParaRPr lang="en-US" sz="2400" dirty="0">
              <a:solidFill>
                <a:schemeClr val="bg1"/>
              </a:solidFill>
              <a:ea typeface="Apple Braille" charset="0"/>
              <a:cs typeface="Apple Braille" charset="0"/>
            </a:endParaRPr>
          </a:p>
          <a:p>
            <a:pPr marL="457200" indent="-457200">
              <a:buFont typeface="+mj-lt"/>
              <a:buAutoNum type="arabicPeriod"/>
            </a:pPr>
            <a:r>
              <a:rPr lang="en-US" sz="2400" dirty="0">
                <a:solidFill>
                  <a:schemeClr val="bg1"/>
                </a:solidFill>
                <a:ea typeface="Apple Braille" charset="0"/>
                <a:cs typeface="Apple Braille" charset="0"/>
              </a:rPr>
              <a:t> Replace Conditional Logic with </a:t>
            </a:r>
            <a:r>
              <a:rPr lang="en-US" sz="2400" b="1" dirty="0">
                <a:solidFill>
                  <a:schemeClr val="bg1"/>
                </a:solidFill>
                <a:ea typeface="Apple Braille" charset="0"/>
                <a:cs typeface="Apple Braille" charset="0"/>
              </a:rPr>
              <a:t>Strategy Pattern</a:t>
            </a:r>
          </a:p>
          <a:p>
            <a:pPr lvl="1"/>
            <a:r>
              <a:rPr lang="en-US" sz="2400" dirty="0">
                <a:solidFill>
                  <a:schemeClr val="bg1"/>
                </a:solidFill>
                <a:ea typeface="Apple Braille" charset="0"/>
                <a:cs typeface="Apple Braille" charset="0"/>
              </a:rPr>
              <a:t>use an </a:t>
            </a:r>
            <a:r>
              <a:rPr lang="en-US" sz="2400" b="1" dirty="0" err="1">
                <a:solidFill>
                  <a:schemeClr val="bg1"/>
                </a:solidFill>
                <a:ea typeface="Apple Braille" charset="0"/>
                <a:cs typeface="Apple Braille" charset="0"/>
              </a:rPr>
              <a:t>Enum</a:t>
            </a:r>
            <a:r>
              <a:rPr lang="en-US" sz="2400" b="1" dirty="0">
                <a:solidFill>
                  <a:schemeClr val="bg1"/>
                </a:solidFill>
                <a:ea typeface="Apple Braille" charset="0"/>
                <a:cs typeface="Apple Braille" charset="0"/>
              </a:rPr>
              <a:t> with Functions </a:t>
            </a:r>
            <a:r>
              <a:rPr lang="en-US" sz="2400" dirty="0">
                <a:solidFill>
                  <a:schemeClr val="bg1"/>
                </a:solidFill>
                <a:ea typeface="Apple Braille" charset="0"/>
                <a:cs typeface="Apple Braille" charset="0"/>
              </a:rPr>
              <a:t>to implement the Strategy Pattern  </a:t>
            </a:r>
          </a:p>
          <a:p>
            <a:pPr marL="914400" lvl="1" indent="-457200">
              <a:buFont typeface="+mj-lt"/>
              <a:buAutoNum type="alphaLcPeriod"/>
            </a:pPr>
            <a:r>
              <a:rPr lang="en-US" sz="2400" dirty="0">
                <a:solidFill>
                  <a:schemeClr val="bg1"/>
                </a:solidFill>
                <a:ea typeface="Apple Braille" charset="0"/>
                <a:cs typeface="Apple Braille" charset="0"/>
              </a:rPr>
              <a:t>to cut down number of sub classes introduced </a:t>
            </a:r>
          </a:p>
          <a:p>
            <a:pPr marL="914400" lvl="1" indent="-457200">
              <a:buFont typeface="+mj-lt"/>
              <a:buAutoNum type="alphaLcPeriod"/>
            </a:pPr>
            <a:r>
              <a:rPr lang="en-US" sz="2400" dirty="0">
                <a:solidFill>
                  <a:schemeClr val="bg1"/>
                </a:solidFill>
                <a:ea typeface="Apple Braille" charset="0"/>
                <a:cs typeface="Apple Braille" charset="0"/>
              </a:rPr>
              <a:t>to write less and flexible code with Java 8 </a:t>
            </a:r>
            <a:r>
              <a:rPr lang="en-US" sz="2400" dirty="0" err="1" smtClean="0">
                <a:solidFill>
                  <a:schemeClr val="bg1"/>
                </a:solidFill>
                <a:ea typeface="Apple Braille" charset="0"/>
                <a:cs typeface="Apple Braille" charset="0"/>
              </a:rPr>
              <a:t>lamdas</a:t>
            </a:r>
            <a:r>
              <a:rPr lang="en-US" sz="2400" dirty="0" smtClean="0">
                <a:solidFill>
                  <a:schemeClr val="bg1"/>
                </a:solidFill>
                <a:ea typeface="Apple Braille" charset="0"/>
                <a:cs typeface="Apple Braille" charset="0"/>
              </a:rPr>
              <a:t>, </a:t>
            </a:r>
            <a:r>
              <a:rPr lang="en-US" sz="2400" dirty="0">
                <a:solidFill>
                  <a:schemeClr val="bg1"/>
                </a:solidFill>
                <a:ea typeface="Apple Braille" charset="0"/>
                <a:cs typeface="Apple Braille" charset="0"/>
              </a:rPr>
              <a:t>expressions and @</a:t>
            </a:r>
            <a:r>
              <a:rPr lang="en-US" sz="2400" dirty="0" err="1">
                <a:solidFill>
                  <a:schemeClr val="bg1"/>
                </a:solidFill>
                <a:ea typeface="Apple Braille" charset="0"/>
                <a:cs typeface="Apple Braille" charset="0"/>
              </a:rPr>
              <a:t>FunctionalInterfaces</a:t>
            </a:r>
            <a:r>
              <a:rPr lang="en-US" sz="2400" dirty="0">
                <a:solidFill>
                  <a:schemeClr val="bg1"/>
                </a:solidFill>
                <a:ea typeface="Apple Braille" charset="0"/>
                <a:cs typeface="Apple Braille" charset="0"/>
              </a:rPr>
              <a:t> </a:t>
            </a:r>
            <a:endParaRPr lang="en-US" sz="2400" dirty="0" smtClean="0">
              <a:solidFill>
                <a:schemeClr val="bg1"/>
              </a:solidFill>
              <a:ea typeface="Apple Braille" charset="0"/>
              <a:cs typeface="Apple Braille" charset="0"/>
            </a:endParaRPr>
          </a:p>
          <a:p>
            <a:pPr lvl="1"/>
            <a:r>
              <a:rPr lang="en-US" sz="2400" dirty="0" smtClean="0">
                <a:solidFill>
                  <a:schemeClr val="bg1"/>
                </a:solidFill>
                <a:ea typeface="Apple Braille" charset="0"/>
                <a:cs typeface="Apple Braille" charset="0"/>
              </a:rPr>
              <a:t>See next</a:t>
            </a:r>
            <a:r>
              <a:rPr lang="is-IS" sz="2400" dirty="0" smtClean="0">
                <a:solidFill>
                  <a:schemeClr val="bg1"/>
                </a:solidFill>
                <a:ea typeface="Apple Braille" charset="0"/>
                <a:cs typeface="Apple Braille" charset="0"/>
              </a:rPr>
              <a:t>…</a:t>
            </a:r>
            <a:endParaRPr lang="en-US" sz="2400" dirty="0">
              <a:solidFill>
                <a:schemeClr val="bg1"/>
              </a:solidFill>
              <a:ea typeface="Apple Braille" charset="0"/>
              <a:cs typeface="Apple Braille" charset="0"/>
            </a:endParaRPr>
          </a:p>
          <a:p>
            <a:r>
              <a:rPr lang="en-US" sz="3600" dirty="0">
                <a:solidFill>
                  <a:schemeClr val="bg1"/>
                </a:solidFill>
                <a:latin typeface="Apple Braille" charset="0"/>
                <a:ea typeface="Apple Braille" charset="0"/>
                <a:cs typeface="Apple Braille" charset="0"/>
              </a:rPr>
              <a:t>	</a:t>
            </a:r>
          </a:p>
          <a:p>
            <a:pPr marL="342900" indent="-342900">
              <a:buFont typeface="Arial" charset="0"/>
              <a:buChar char="•"/>
            </a:pPr>
            <a:r>
              <a:rPr lang="en-US" sz="2400" dirty="0" smtClean="0">
                <a:latin typeface="Apple Braille" charset="0"/>
                <a:ea typeface="Apple Braille" charset="0"/>
                <a:cs typeface="Apple Braille" charset="0"/>
              </a:rPr>
              <a:t>reduce </a:t>
            </a:r>
            <a:r>
              <a:rPr lang="en-US" sz="2400" dirty="0">
                <a:latin typeface="Apple Braille" charset="0"/>
                <a:ea typeface="Apple Braille" charset="0"/>
                <a:cs typeface="Apple Braille" charset="0"/>
              </a:rPr>
              <a:t>coupling among program components • reduce memory overhead</a:t>
            </a:r>
            <a:endParaRPr lang="en-US" sz="2400" dirty="0" smtClean="0">
              <a:solidFill>
                <a:schemeClr val="bg1"/>
              </a:solidFill>
              <a:latin typeface="Apple Braille" charset="0"/>
              <a:ea typeface="Apple Braille" charset="0"/>
              <a:cs typeface="Apple Braille" charset="0"/>
            </a:endParaRPr>
          </a:p>
          <a:p>
            <a:endParaRPr lang="en-US" sz="2000" dirty="0">
              <a:solidFill>
                <a:schemeClr val="bg1"/>
              </a:solidFill>
              <a:latin typeface="Apple Braille" charset="0"/>
              <a:ea typeface="Apple Braille" charset="0"/>
              <a:cs typeface="Apple Braille" charset="0"/>
            </a:endParaRPr>
          </a:p>
          <a:p>
            <a:pPr marL="342900" indent="-342900">
              <a:buFont typeface="Arial" charset="0"/>
              <a:buChar char="•"/>
            </a:pPr>
            <a:endParaRPr lang="en-US" sz="2000" dirty="0" smtClean="0">
              <a:solidFill>
                <a:schemeClr val="bg1"/>
              </a:solidFill>
              <a:latin typeface="Apple Braille" charset="0"/>
              <a:ea typeface="Apple Braille" charset="0"/>
              <a:cs typeface="Apple Braille" charset="0"/>
            </a:endParaRPr>
          </a:p>
        </p:txBody>
      </p:sp>
    </p:spTree>
    <p:extLst>
      <p:ext uri="{BB962C8B-B14F-4D97-AF65-F5344CB8AC3E}">
        <p14:creationId xmlns:p14="http://schemas.microsoft.com/office/powerpoint/2010/main" val="606433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AutoShape 2" descr="/Users/traduong/Desktop/Screen Shot 2018-06-24 at 11.17.00 PM.png"/>
          <p:cNvSpPr>
            <a:spLocks noChangeAspect="1" noChangeArrowheads="1"/>
          </p:cNvSpPr>
          <p:nvPr/>
        </p:nvSpPr>
        <p:spPr bwMode="auto">
          <a:xfrm>
            <a:off x="0" y="0"/>
            <a:ext cx="634365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Users/traduong/Desktop/Screen Shot 2018-06-24 at 11.17.00 PM.png"/>
          <p:cNvSpPr>
            <a:spLocks noChangeAspect="1" noChangeArrowheads="1"/>
          </p:cNvSpPr>
          <p:nvPr/>
        </p:nvSpPr>
        <p:spPr bwMode="auto">
          <a:xfrm>
            <a:off x="0" y="0"/>
            <a:ext cx="12192000" cy="1219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 name="AutoShape 6" descr="/Users/traduong/Desktop/Screen Shot 2018-06-24 at 11.17.00 PM.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ight Arrow 8"/>
          <p:cNvSpPr/>
          <p:nvPr/>
        </p:nvSpPr>
        <p:spPr>
          <a:xfrm flipV="1">
            <a:off x="4614859" y="3428999"/>
            <a:ext cx="1185865" cy="21431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28813" y="87868"/>
            <a:ext cx="10263186" cy="1785104"/>
          </a:xfrm>
          <a:prstGeom prst="rect">
            <a:avLst/>
          </a:prstGeom>
        </p:spPr>
        <p:txBody>
          <a:bodyPr wrap="square">
            <a:spAutoFit/>
          </a:bodyPr>
          <a:lstStyle/>
          <a:p>
            <a:r>
              <a:rPr lang="en-US" sz="2600" dirty="0">
                <a:solidFill>
                  <a:schemeClr val="bg1"/>
                </a:solidFill>
                <a:ea typeface="Apple Braille" charset="0"/>
                <a:cs typeface="Apple Braille" charset="0"/>
              </a:rPr>
              <a:t>Strategy </a:t>
            </a:r>
            <a:r>
              <a:rPr lang="en-US" sz="2600" dirty="0" smtClean="0">
                <a:solidFill>
                  <a:schemeClr val="bg1"/>
                </a:solidFill>
                <a:ea typeface="Apple Braille" charset="0"/>
                <a:cs typeface="Apple Braille" charset="0"/>
              </a:rPr>
              <a:t>Pattern</a:t>
            </a:r>
            <a:r>
              <a:rPr lang="en-US" sz="2400" dirty="0" smtClean="0">
                <a:solidFill>
                  <a:schemeClr val="bg1"/>
                </a:solidFill>
                <a:ea typeface="Apple Braille" charset="0"/>
                <a:cs typeface="Apple Braille" charset="0"/>
              </a:rPr>
              <a:t/>
            </a:r>
            <a:br>
              <a:rPr lang="en-US" sz="2400" dirty="0" smtClean="0">
                <a:solidFill>
                  <a:schemeClr val="bg1"/>
                </a:solidFill>
                <a:ea typeface="Apple Braille" charset="0"/>
                <a:cs typeface="Apple Braille" charset="0"/>
              </a:rPr>
            </a:br>
            <a:r>
              <a:rPr lang="en-US" sz="2400" dirty="0" smtClean="0">
                <a:solidFill>
                  <a:schemeClr val="bg1"/>
                </a:solidFill>
                <a:ea typeface="Apple Braille" charset="0"/>
                <a:cs typeface="Apple Braille" charset="0"/>
              </a:rPr>
              <a:t>- </a:t>
            </a:r>
            <a:r>
              <a:rPr lang="en-US" sz="2000" dirty="0" smtClean="0">
                <a:solidFill>
                  <a:schemeClr val="bg1"/>
                </a:solidFill>
                <a:ea typeface="Apple Braille" charset="0"/>
                <a:cs typeface="Apple Braille" charset="0"/>
              </a:rPr>
              <a:t>Move each leg of </a:t>
            </a:r>
            <a:r>
              <a:rPr lang="en-US" sz="2000" dirty="0">
                <a:solidFill>
                  <a:schemeClr val="bg1"/>
                </a:solidFill>
                <a:ea typeface="Apple Braille" charset="0"/>
                <a:cs typeface="Apple Braille" charset="0"/>
              </a:rPr>
              <a:t>the conditional </a:t>
            </a:r>
            <a:r>
              <a:rPr lang="en-US" sz="2000" dirty="0" smtClean="0">
                <a:solidFill>
                  <a:schemeClr val="bg1"/>
                </a:solidFill>
                <a:ea typeface="Apple Braille" charset="0"/>
                <a:cs typeface="Apple Braille" charset="0"/>
              </a:rPr>
              <a:t>to </a:t>
            </a:r>
            <a:r>
              <a:rPr lang="en-US" sz="2000" dirty="0">
                <a:solidFill>
                  <a:schemeClr val="bg1"/>
                </a:solidFill>
              </a:rPr>
              <a:t>constant-specific </a:t>
            </a:r>
            <a:r>
              <a:rPr lang="en-US" sz="2000" dirty="0" smtClean="0">
                <a:solidFill>
                  <a:schemeClr val="bg1"/>
                </a:solidFill>
              </a:rPr>
              <a:t>methods of rich </a:t>
            </a:r>
            <a:r>
              <a:rPr lang="en-US" sz="2000" dirty="0" err="1" smtClean="0">
                <a:solidFill>
                  <a:schemeClr val="bg1"/>
                </a:solidFill>
              </a:rPr>
              <a:t>Enum</a:t>
            </a:r>
            <a:r>
              <a:rPr lang="en-US" sz="2000" dirty="0" smtClean="0">
                <a:solidFill>
                  <a:schemeClr val="bg1"/>
                </a:solidFill>
              </a:rPr>
              <a:t> type.</a:t>
            </a:r>
          </a:p>
          <a:p>
            <a:r>
              <a:rPr lang="en-US" sz="2000" dirty="0" smtClean="0">
                <a:solidFill>
                  <a:schemeClr val="bg1"/>
                </a:solidFill>
                <a:ea typeface="Apple Braille" charset="0"/>
                <a:cs typeface="Apple Braille" charset="0"/>
              </a:rPr>
              <a:t>- </a:t>
            </a:r>
            <a:r>
              <a:rPr lang="en-US" sz="2000" dirty="0">
                <a:solidFill>
                  <a:schemeClr val="bg1"/>
                </a:solidFill>
              </a:rPr>
              <a:t>R</a:t>
            </a:r>
            <a:r>
              <a:rPr lang="en-US" sz="2000" dirty="0" smtClean="0">
                <a:solidFill>
                  <a:schemeClr val="bg1"/>
                </a:solidFill>
              </a:rPr>
              <a:t>eplace </a:t>
            </a:r>
            <a:r>
              <a:rPr lang="en-US" sz="2000" dirty="0">
                <a:solidFill>
                  <a:schemeClr val="bg1"/>
                </a:solidFill>
              </a:rPr>
              <a:t>your original method with the much, much cleaner and </a:t>
            </a:r>
            <a:r>
              <a:rPr lang="en-US" sz="2000" dirty="0" smtClean="0">
                <a:solidFill>
                  <a:schemeClr val="bg1"/>
                </a:solidFill>
              </a:rPr>
              <a:t>easier-to-read </a:t>
            </a:r>
            <a:r>
              <a:rPr lang="en-US" sz="2000" dirty="0" err="1" smtClean="0">
                <a:solidFill>
                  <a:schemeClr val="bg1"/>
                </a:solidFill>
              </a:rPr>
              <a:t>lamda</a:t>
            </a:r>
            <a:r>
              <a:rPr lang="en-US" sz="2000" dirty="0" smtClean="0">
                <a:solidFill>
                  <a:schemeClr val="bg1"/>
                </a:solidFill>
              </a:rPr>
              <a:t> ! </a:t>
            </a:r>
            <a:endParaRPr lang="en-US" sz="2000" dirty="0" smtClean="0">
              <a:solidFill>
                <a:schemeClr val="bg1"/>
              </a:solidFill>
              <a:ea typeface="Apple Braille" charset="0"/>
              <a:cs typeface="Apple Braille" charset="0"/>
            </a:endParaRPr>
          </a:p>
          <a:p>
            <a:endParaRPr lang="en-US" sz="2000" dirty="0" smtClean="0">
              <a:solidFill>
                <a:schemeClr val="bg1"/>
              </a:solidFill>
              <a:ea typeface="Apple Braille" charset="0"/>
              <a:cs typeface="Apple Braille" charset="0"/>
            </a:endParaRPr>
          </a:p>
          <a:p>
            <a:endParaRPr lang="en-US" b="1" dirty="0">
              <a:solidFill>
                <a:schemeClr val="bg1"/>
              </a:solidFill>
              <a:ea typeface="Apple Braille" charset="0"/>
              <a:cs typeface="Apple Braille"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5213" y="1371599"/>
            <a:ext cx="5829615" cy="5757863"/>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699" y="1371600"/>
            <a:ext cx="4216400" cy="5757862"/>
          </a:xfrm>
          <a:prstGeom prst="rect">
            <a:avLst/>
          </a:prstGeom>
        </p:spPr>
      </p:pic>
    </p:spTree>
    <p:extLst>
      <p:ext uri="{BB962C8B-B14F-4D97-AF65-F5344CB8AC3E}">
        <p14:creationId xmlns:p14="http://schemas.microsoft.com/office/powerpoint/2010/main" val="14343296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5710</TotalTime>
  <Words>608</Words>
  <Application>Microsoft Macintosh PowerPoint</Application>
  <PresentationFormat>Widescreen</PresentationFormat>
  <Paragraphs>154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 Braille</vt:lpstr>
      <vt:lpstr>Calibri</vt:lpstr>
      <vt:lpstr>Trebuchet MS</vt:lpstr>
      <vt:lpstr>Tw Cen MT</vt:lpstr>
      <vt:lpstr>Wingdings</vt:lpstr>
      <vt:lpstr>Arial</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118</cp:revision>
  <dcterms:created xsi:type="dcterms:W3CDTF">2018-06-24T21:39:43Z</dcterms:created>
  <dcterms:modified xsi:type="dcterms:W3CDTF">2018-06-28T20:49:52Z</dcterms:modified>
</cp:coreProperties>
</file>