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3B23-FC12-4886-9E90-8AEF73FCFA39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9CFD-2F82-488E-A726-679DF414D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Threads (using </a:t>
            </a:r>
            <a:r>
              <a:rPr lang="en-US" dirty="0" err="1" smtClean="0"/>
              <a:t>pthreads</a:t>
            </a:r>
            <a:r>
              <a:rPr lang="en-US" dirty="0" smtClean="0"/>
              <a:t> as an example)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N 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*thread(void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har **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[N] =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“Hello 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“Hello from bar”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NULL, thread, (void*)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*thread(void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(“[%d]: %s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=%d)\n”,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], ++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problem with shared variables?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</a:p>
          <a:p>
            <a:pPr lvl="1"/>
            <a:r>
              <a:rPr lang="en-US" dirty="0" smtClean="0"/>
              <a:t>Multiple threads access the same shared variable</a:t>
            </a:r>
          </a:p>
          <a:p>
            <a:pPr lvl="2"/>
            <a:r>
              <a:rPr lang="en-US" dirty="0" smtClean="0"/>
              <a:t>At least one is a write</a:t>
            </a:r>
          </a:p>
          <a:p>
            <a:pPr lvl="1"/>
            <a:r>
              <a:rPr lang="en-US" dirty="0" smtClean="0"/>
              <a:t>Causes non-determinism</a:t>
            </a:r>
          </a:p>
          <a:p>
            <a:pPr lvl="2"/>
            <a:r>
              <a:rPr lang="en-US" dirty="0" smtClean="0"/>
              <a:t>Different results depending on how the threads are scheduled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5257800"/>
            <a:ext cx="8229600" cy="899160"/>
          </a:xfrm>
        </p:spPr>
        <p:txBody>
          <a:bodyPr/>
          <a:lstStyle/>
          <a:p>
            <a:r>
              <a:rPr lang="en-US" dirty="0" smtClean="0"/>
              <a:t>What is the value of count?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3058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N 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*thread(void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NULL, thread, (void*)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*thread(void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 = count;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 = x + 1;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895600" y="4267200"/>
            <a:ext cx="1828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4400" y="4038600"/>
            <a:ext cx="377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the thread is preempted here?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4419600"/>
            <a:ext cx="265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that the result we want?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Clearly there is a need for threads to coordinate their activities!</a:t>
            </a:r>
          </a:p>
          <a:p>
            <a:r>
              <a:rPr lang="en-US" dirty="0" smtClean="0"/>
              <a:t>Types of Synchronization</a:t>
            </a:r>
          </a:p>
          <a:p>
            <a:pPr lvl="1"/>
            <a:r>
              <a:rPr lang="en-US" dirty="0" smtClean="0"/>
              <a:t>Mutual Exclusion (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Only one thread can be in the </a:t>
            </a:r>
            <a:r>
              <a:rPr lang="en-US" i="1" dirty="0" smtClean="0"/>
              <a:t>critical section</a:t>
            </a:r>
            <a:r>
              <a:rPr lang="en-US" dirty="0" smtClean="0"/>
              <a:t> at a time</a:t>
            </a:r>
          </a:p>
          <a:p>
            <a:pPr lvl="1"/>
            <a:r>
              <a:rPr lang="en-US" dirty="0" smtClean="0"/>
              <a:t>Barriers</a:t>
            </a:r>
          </a:p>
          <a:p>
            <a:pPr lvl="2"/>
            <a:r>
              <a:rPr lang="en-US" dirty="0" smtClean="0"/>
              <a:t>Threads wait for all threads to reach the synchronization point</a:t>
            </a:r>
          </a:p>
          <a:p>
            <a:pPr lvl="1"/>
            <a:r>
              <a:rPr lang="en-US" dirty="0" smtClean="0"/>
              <a:t>Signaling</a:t>
            </a:r>
          </a:p>
          <a:p>
            <a:pPr lvl="2"/>
            <a:r>
              <a:rPr lang="en-US" dirty="0" smtClean="0"/>
              <a:t>Beyond the scope of this presentation</a:t>
            </a:r>
          </a:p>
          <a:p>
            <a:pPr lvl="1"/>
            <a:r>
              <a:rPr lang="en-US" dirty="0" smtClean="0"/>
              <a:t>Wait for a thread to terminate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Initializes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You can use different </a:t>
            </a:r>
            <a:r>
              <a:rPr lang="en-US" dirty="0" err="1" smtClean="0"/>
              <a:t>pthread_mutex_t</a:t>
            </a:r>
            <a:r>
              <a:rPr lang="en-US" dirty="0" smtClean="0"/>
              <a:t> to create separate critical section (e.g. to protect different variables)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attr</a:t>
            </a:r>
            <a:r>
              <a:rPr lang="en-US" dirty="0" smtClean="0"/>
              <a:t> is NULL (no additional attributes)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Lock the </a:t>
            </a:r>
            <a:r>
              <a:rPr lang="en-US" dirty="0" err="1" smtClean="0"/>
              <a:t>mutex</a:t>
            </a:r>
            <a:r>
              <a:rPr lang="en-US" dirty="0" smtClean="0"/>
              <a:t> – begins a critical section</a:t>
            </a:r>
          </a:p>
          <a:p>
            <a:pPr lvl="1"/>
            <a:r>
              <a:rPr lang="en-US" dirty="0" smtClean="0"/>
              <a:t>Other threads who call lock will block until this thread unlocks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Unlock the </a:t>
            </a:r>
            <a:r>
              <a:rPr lang="en-US" dirty="0" err="1" smtClean="0"/>
              <a:t>mutex</a:t>
            </a:r>
            <a:r>
              <a:rPr lang="en-US" dirty="0" smtClean="0"/>
              <a:t> – ends a critical section</a:t>
            </a:r>
          </a:p>
          <a:p>
            <a:pPr lvl="1"/>
            <a:r>
              <a:rPr lang="en-US" dirty="0" smtClean="0"/>
              <a:t>Allows another thread to enter the critical section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707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pthread_mutex_init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pthread_mutexattr_t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429000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pthread_mutex_lock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800600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pthread_mutex_unlock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305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#define N 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*thread(void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count_mutex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pthread_mutex_init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count_mutex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NULL);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NULL, thread, (void*)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*thread(void *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vargp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pthread_mutex_lock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count_mutex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x = count;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count = x + 1;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pthread_mutex_unlock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count_mutex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5638800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omitted error checking… you should not! 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Barrier Synchronization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participating thread specifies a rendezvous point</a:t>
            </a:r>
          </a:p>
          <a:p>
            <a:r>
              <a:rPr lang="en-US" dirty="0" smtClean="0"/>
              <a:t>When a thread reaches the rendezvous point it blocks until all threads reach the point</a:t>
            </a:r>
          </a:p>
          <a:p>
            <a:r>
              <a:rPr lang="en-US" dirty="0" smtClean="0"/>
              <a:t>All threads are then allowed to proceed from the rendezvous point</a:t>
            </a:r>
            <a:endParaRPr lang="en-US" dirty="0"/>
          </a:p>
        </p:txBody>
      </p:sp>
      <p:pic>
        <p:nvPicPr>
          <p:cNvPr id="10" name="Content Placeholder 9" descr="barriers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2325" y="2209801"/>
            <a:ext cx="4530680" cy="266228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thread to terminate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Blocks calling thread until thread </a:t>
            </a:r>
            <a:r>
              <a:rPr lang="en-US" dirty="0" err="1" smtClean="0"/>
              <a:t>tid</a:t>
            </a:r>
            <a:r>
              <a:rPr lang="en-US" dirty="0" smtClean="0"/>
              <a:t> terminates</a:t>
            </a:r>
          </a:p>
          <a:p>
            <a:r>
              <a:rPr lang="en-US" dirty="0" smtClean="0"/>
              <a:t>If thread </a:t>
            </a:r>
            <a:r>
              <a:rPr lang="en-US" dirty="0" err="1" smtClean="0"/>
              <a:t>tid</a:t>
            </a:r>
            <a:r>
              <a:rPr lang="en-US" dirty="0" smtClean="0"/>
              <a:t> terminates </a:t>
            </a:r>
            <a:r>
              <a:rPr lang="en-US" i="1" dirty="0" smtClean="0"/>
              <a:t>before</a:t>
            </a:r>
            <a:r>
              <a:rPr lang="en-US" dirty="0" smtClean="0"/>
              <a:t> </a:t>
            </a:r>
            <a:r>
              <a:rPr lang="en-US" dirty="0" err="1" smtClean="0"/>
              <a:t>pthread_join</a:t>
            </a:r>
            <a:r>
              <a:rPr lang="en-US" dirty="0" smtClean="0"/>
              <a:t> is called</a:t>
            </a:r>
          </a:p>
          <a:p>
            <a:pPr lvl="1"/>
            <a:r>
              <a:rPr lang="en-US" dirty="0" smtClean="0"/>
              <a:t>The thread terminates but its resources are not cleaned up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pthread_join</a:t>
            </a:r>
            <a:r>
              <a:rPr lang="en-US" dirty="0" smtClean="0"/>
              <a:t> is called later, it does not block and </a:t>
            </a:r>
            <a:r>
              <a:rPr lang="en-US" dirty="0" err="1" smtClean="0"/>
              <a:t>tid’s</a:t>
            </a:r>
            <a:r>
              <a:rPr lang="en-US" dirty="0" smtClean="0"/>
              <a:t> resources are cleaned up at this time</a:t>
            </a:r>
          </a:p>
          <a:p>
            <a:r>
              <a:rPr lang="en-US" dirty="0" smtClean="0"/>
              <a:t>The return value of thread </a:t>
            </a:r>
            <a:r>
              <a:rPr lang="en-US" dirty="0" err="1" smtClean="0"/>
              <a:t>tid</a:t>
            </a:r>
            <a:r>
              <a:rPr lang="en-US" dirty="0" smtClean="0"/>
              <a:t> is returned in </a:t>
            </a:r>
            <a:r>
              <a:rPr lang="en-US" dirty="0" err="1" smtClean="0"/>
              <a:t>thread_return</a:t>
            </a:r>
            <a:endParaRPr lang="en-US" dirty="0" smtClean="0"/>
          </a:p>
          <a:p>
            <a:r>
              <a:rPr lang="en-US" dirty="0" smtClean="0"/>
              <a:t>Only one thread can </a:t>
            </a:r>
            <a:r>
              <a:rPr lang="en-US" dirty="0" err="1" smtClean="0"/>
              <a:t>pthread_join</a:t>
            </a:r>
            <a:r>
              <a:rPr lang="en-US" dirty="0" smtClean="0"/>
              <a:t> a particular thread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How can we get around this? (Hint: combine two synchronization methods)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762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void 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thread_return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 don’t want to join?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75760"/>
          </a:xfrm>
        </p:spPr>
        <p:txBody>
          <a:bodyPr/>
          <a:lstStyle/>
          <a:p>
            <a:r>
              <a:rPr lang="en-US" dirty="0" smtClean="0"/>
              <a:t>Every thread must be joined exactly once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There is a way to avoid this</a:t>
            </a:r>
          </a:p>
          <a:p>
            <a:pPr lvl="1"/>
            <a:r>
              <a:rPr lang="en-US" dirty="0" smtClean="0"/>
              <a:t>Detach the thread with </a:t>
            </a:r>
            <a:r>
              <a:rPr lang="en-US" dirty="0" err="1" smtClean="0"/>
              <a:t>pthread_detach</a:t>
            </a:r>
            <a:endParaRPr lang="en-US" dirty="0" smtClean="0"/>
          </a:p>
          <a:p>
            <a:pPr lvl="1"/>
            <a:r>
              <a:rPr lang="en-US" dirty="0" smtClean="0"/>
              <a:t>A detached thread’s resources are cleaned up as soon as it terminates</a:t>
            </a:r>
          </a:p>
          <a:p>
            <a:pPr lvl="1"/>
            <a:r>
              <a:rPr lang="en-US" dirty="0" smtClean="0"/>
              <a:t>A detached thread does need to be joined</a:t>
            </a:r>
          </a:p>
          <a:p>
            <a:pPr lvl="2"/>
            <a:r>
              <a:rPr lang="en-US" dirty="0" smtClean="0"/>
              <a:t>In fact it </a:t>
            </a:r>
            <a:r>
              <a:rPr lang="en-US" i="1" dirty="0" smtClean="0"/>
              <a:t>cannot</a:t>
            </a:r>
            <a:r>
              <a:rPr lang="en-US" dirty="0" smtClean="0"/>
              <a:t> be joined! – Why?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95400"/>
            <a:ext cx="340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pthread_detach</a:t>
            </a:r>
            <a:r>
              <a:rPr lang="en-US" dirty="0" smtClean="0"/>
              <a:t>(</a:t>
            </a:r>
            <a:r>
              <a:rPr lang="en-US" dirty="0" err="1" smtClean="0"/>
              <a:t>pthread_t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more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pthreads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Book chapter 12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Book chapter 12</a:t>
            </a:r>
          </a:p>
          <a:p>
            <a:r>
              <a:rPr lang="en-US" dirty="0" smtClean="0"/>
              <a:t>Dining Philosophers problem</a:t>
            </a:r>
          </a:p>
          <a:p>
            <a:pPr lvl="1"/>
            <a:r>
              <a:rPr lang="en-US" dirty="0" smtClean="0"/>
              <a:t>Book chapter 12</a:t>
            </a:r>
          </a:p>
          <a:p>
            <a:pPr lvl="1"/>
            <a:r>
              <a:rPr lang="en-US" dirty="0" smtClean="0"/>
              <a:t>Search online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 smtClean="0"/>
              <a:t> is a unit of execution</a:t>
            </a:r>
          </a:p>
          <a:p>
            <a:pPr lvl="1"/>
            <a:r>
              <a:rPr lang="en-US" dirty="0" smtClean="0"/>
              <a:t>Allows concurrent programming</a:t>
            </a:r>
            <a:endParaRPr lang="en-US" dirty="0" smtClean="0"/>
          </a:p>
          <a:p>
            <a:r>
              <a:rPr lang="en-US" dirty="0" smtClean="0"/>
              <a:t>How are they different from processes?</a:t>
            </a:r>
          </a:p>
          <a:p>
            <a:pPr lvl="1"/>
            <a:r>
              <a:rPr lang="en-US" dirty="0" smtClean="0"/>
              <a:t>A process may contain many threads</a:t>
            </a:r>
          </a:p>
          <a:p>
            <a:pPr lvl="2"/>
            <a:r>
              <a:rPr lang="en-US" dirty="0" smtClean="0"/>
              <a:t>The threads share an address space</a:t>
            </a:r>
          </a:p>
          <a:p>
            <a:pPr lvl="1"/>
            <a:r>
              <a:rPr lang="en-US" dirty="0" smtClean="0"/>
              <a:t>They are more lightweight (less overhead)</a:t>
            </a:r>
          </a:p>
          <a:p>
            <a:pPr lvl="1"/>
            <a:r>
              <a:rPr lang="en-US" dirty="0" smtClean="0"/>
              <a:t>Communication between threads (vs. IPC) is</a:t>
            </a:r>
          </a:p>
          <a:p>
            <a:pPr lvl="2"/>
            <a:r>
              <a:rPr lang="en-US" dirty="0" smtClean="0"/>
              <a:t>Easier</a:t>
            </a:r>
          </a:p>
          <a:p>
            <a:pPr lvl="2"/>
            <a:r>
              <a:rPr lang="en-US" dirty="0" smtClean="0"/>
              <a:t>Lightweight (less overhead)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Thread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has its own:</a:t>
            </a:r>
          </a:p>
          <a:p>
            <a:pPr lvl="1"/>
            <a:r>
              <a:rPr lang="en-US" dirty="0" smtClean="0"/>
              <a:t>Program Counter (PC)</a:t>
            </a:r>
          </a:p>
          <a:p>
            <a:pPr lvl="1"/>
            <a:r>
              <a:rPr lang="en-US" dirty="0" smtClean="0"/>
              <a:t>Stack</a:t>
            </a:r>
          </a:p>
          <a:p>
            <a:pPr lvl="2"/>
            <a:r>
              <a:rPr lang="en-US" dirty="0" smtClean="0"/>
              <a:t>And Stack Pointer (SP)</a:t>
            </a:r>
          </a:p>
          <a:p>
            <a:pPr lvl="1"/>
            <a:r>
              <a:rPr lang="en-US" dirty="0" smtClean="0"/>
              <a:t>Data registers</a:t>
            </a:r>
          </a:p>
          <a:p>
            <a:r>
              <a:rPr lang="en-US" dirty="0" smtClean="0"/>
              <a:t>Threads in the same process share:</a:t>
            </a:r>
          </a:p>
          <a:p>
            <a:pPr lvl="1"/>
            <a:r>
              <a:rPr lang="en-US" dirty="0" smtClean="0"/>
              <a:t>The address space</a:t>
            </a:r>
          </a:p>
          <a:p>
            <a:pPr lvl="2"/>
            <a:r>
              <a:rPr lang="en-US" dirty="0" smtClean="0"/>
              <a:t>Global data</a:t>
            </a:r>
          </a:p>
          <a:p>
            <a:pPr lvl="2"/>
            <a:r>
              <a:rPr lang="en-US" dirty="0" smtClean="0"/>
              <a:t>Heap</a:t>
            </a:r>
          </a:p>
          <a:p>
            <a:pPr lvl="2"/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Open files</a:t>
            </a:r>
          </a:p>
          <a:p>
            <a:pPr lvl="1"/>
            <a:r>
              <a:rPr lang="en-US" dirty="0" smtClean="0"/>
              <a:t>Signal handlers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Create</a:t>
            </a:r>
            <a:r>
              <a:rPr lang="en-US" dirty="0" smtClean="0"/>
              <a:t> threads</a:t>
            </a:r>
          </a:p>
          <a:p>
            <a:r>
              <a:rPr lang="en-US" i="1" dirty="0" smtClean="0"/>
              <a:t>Terminate</a:t>
            </a:r>
            <a:r>
              <a:rPr lang="en-US" dirty="0" smtClean="0"/>
              <a:t> threads</a:t>
            </a:r>
          </a:p>
          <a:p>
            <a:r>
              <a:rPr lang="en-US" i="1" dirty="0" smtClean="0"/>
              <a:t>Communicate</a:t>
            </a:r>
            <a:r>
              <a:rPr lang="en-US" dirty="0" smtClean="0"/>
              <a:t> between threads</a:t>
            </a:r>
          </a:p>
          <a:p>
            <a:r>
              <a:rPr lang="en-US" i="1" dirty="0" smtClean="0"/>
              <a:t>Synchronize</a:t>
            </a:r>
            <a:r>
              <a:rPr lang="en-US" dirty="0" smtClean="0"/>
              <a:t> threads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8229600" cy="3489960"/>
          </a:xfrm>
        </p:spPr>
        <p:txBody>
          <a:bodyPr/>
          <a:lstStyle/>
          <a:p>
            <a:r>
              <a:rPr lang="en-US" dirty="0" smtClean="0"/>
              <a:t>Creates a new thread</a:t>
            </a:r>
          </a:p>
          <a:p>
            <a:pPr lvl="1"/>
            <a:r>
              <a:rPr lang="en-US" dirty="0" smtClean="0"/>
              <a:t>f is a pointer (function name) to the </a:t>
            </a:r>
            <a:r>
              <a:rPr lang="en-US" i="1" dirty="0" smtClean="0"/>
              <a:t>start routine </a:t>
            </a:r>
            <a:r>
              <a:rPr lang="en-US" dirty="0" smtClean="0"/>
              <a:t>for the thread</a:t>
            </a:r>
          </a:p>
          <a:p>
            <a:pPr lvl="2"/>
            <a:r>
              <a:rPr lang="en-US" dirty="0" smtClean="0"/>
              <a:t>Function definition must be a particular format</a:t>
            </a:r>
          </a:p>
          <a:p>
            <a:pPr lvl="1"/>
            <a:r>
              <a:rPr lang="en-US" dirty="0" err="1" smtClean="0"/>
              <a:t>arg</a:t>
            </a:r>
            <a:r>
              <a:rPr lang="en-US" dirty="0" smtClean="0"/>
              <a:t> is a pointer to arguments for f</a:t>
            </a:r>
          </a:p>
          <a:p>
            <a:pPr lvl="1"/>
            <a:r>
              <a:rPr lang="en-US" dirty="0" err="1" smtClean="0"/>
              <a:t>attr</a:t>
            </a:r>
            <a:r>
              <a:rPr lang="en-US" dirty="0" smtClean="0"/>
              <a:t> allows you to specify additional attributes for the thread</a:t>
            </a:r>
          </a:p>
          <a:p>
            <a:pPr lvl="2"/>
            <a:r>
              <a:rPr lang="en-US" dirty="0" smtClean="0"/>
              <a:t>For now we’ll just assume it’s NULL (meaning no attributes)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thread ID</a:t>
            </a:r>
            <a:r>
              <a:rPr lang="en-US" dirty="0" smtClean="0"/>
              <a:t> </a:t>
            </a:r>
            <a:r>
              <a:rPr lang="en-US" dirty="0" smtClean="0"/>
              <a:t>for the new thread is written in </a:t>
            </a:r>
            <a:r>
              <a:rPr lang="en-US" dirty="0" err="1" smtClean="0"/>
              <a:t>tid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193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void*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(void*);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*f, void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thread’s </a:t>
            </a:r>
            <a:r>
              <a:rPr lang="en-US" i="1" dirty="0" smtClean="0"/>
              <a:t>start routine</a:t>
            </a:r>
            <a:r>
              <a:rPr lang="en-US" dirty="0" smtClean="0"/>
              <a:t> returns</a:t>
            </a:r>
          </a:p>
          <a:p>
            <a:r>
              <a:rPr lang="en-US" dirty="0" smtClean="0"/>
              <a:t>The thread terminates itself with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Another thread terminates it with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pthread_cancel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entire process terminates</a:t>
            </a:r>
          </a:p>
          <a:p>
            <a:pPr lvl="1"/>
            <a:r>
              <a:rPr lang="en-US" dirty="0" smtClean="0"/>
              <a:t>Any thread calls a function like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dirty="0" smtClean="0"/>
              <a:t> or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abort</a:t>
            </a:r>
          </a:p>
          <a:p>
            <a:pPr lvl="1"/>
            <a:r>
              <a:rPr lang="en-US" dirty="0" smtClean="0"/>
              <a:t>The kernel terminates the process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Exiting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/>
          <a:lstStyle/>
          <a:p>
            <a:r>
              <a:rPr lang="en-US" dirty="0" smtClean="0"/>
              <a:t>The calling thread is terminated</a:t>
            </a:r>
          </a:p>
          <a:p>
            <a:pPr lvl="1"/>
            <a:r>
              <a:rPr lang="en-US" dirty="0" smtClean="0"/>
              <a:t>This function does not return!</a:t>
            </a:r>
          </a:p>
          <a:p>
            <a:r>
              <a:rPr lang="en-US" dirty="0" smtClean="0"/>
              <a:t>The thread can return a value by passing it to </a:t>
            </a:r>
            <a:r>
              <a:rPr lang="en-US" dirty="0" err="1" smtClean="0"/>
              <a:t>thread_return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on how to read a thread’s return value later!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(void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thread_return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Canceling Other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99560"/>
          </a:xfrm>
        </p:spPr>
        <p:txBody>
          <a:bodyPr/>
          <a:lstStyle/>
          <a:p>
            <a:r>
              <a:rPr lang="en-US" dirty="0" smtClean="0"/>
              <a:t>Terminates the thread specified by </a:t>
            </a:r>
            <a:r>
              <a:rPr lang="en-US" dirty="0" err="1" smtClean="0"/>
              <a:t>tid</a:t>
            </a:r>
            <a:endParaRPr lang="en-US" dirty="0" smtClean="0"/>
          </a:p>
          <a:p>
            <a:pPr lvl="1"/>
            <a:r>
              <a:rPr lang="en-US" dirty="0" smtClean="0"/>
              <a:t>The thread ends wherever it happens to be in the code</a:t>
            </a:r>
          </a:p>
          <a:p>
            <a:r>
              <a:rPr lang="en-US" dirty="0" smtClean="0"/>
              <a:t>Where does </a:t>
            </a:r>
            <a:r>
              <a:rPr lang="en-US" dirty="0" err="1" smtClean="0"/>
              <a:t>tid</a:t>
            </a:r>
            <a:r>
              <a:rPr lang="en-US" dirty="0" smtClean="0"/>
              <a:t> come from?</a:t>
            </a:r>
          </a:p>
          <a:p>
            <a:pPr lvl="1"/>
            <a:r>
              <a:rPr lang="en-US" dirty="0" smtClean="0"/>
              <a:t>Remember </a:t>
            </a:r>
            <a:r>
              <a:rPr lang="en-US" dirty="0" err="1" smtClean="0"/>
              <a:t>pthread_create</a:t>
            </a:r>
            <a:r>
              <a:rPr lang="en-US" dirty="0" smtClean="0"/>
              <a:t> gives the thread ID if the thread just created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pthread_cancel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Between Threads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Besides arguments at creation and return values at termination…</a:t>
            </a:r>
          </a:p>
          <a:p>
            <a:r>
              <a:rPr lang="en-US" dirty="0" smtClean="0"/>
              <a:t>Shared Variables</a:t>
            </a:r>
          </a:p>
          <a:p>
            <a:pPr lvl="1"/>
            <a:r>
              <a:rPr lang="en-US" dirty="0" smtClean="0"/>
              <a:t>Multiple threads reference the same </a:t>
            </a:r>
            <a:r>
              <a:rPr lang="en-US" i="1" dirty="0" smtClean="0"/>
              <a:t>instance</a:t>
            </a:r>
            <a:r>
              <a:rPr lang="en-US" dirty="0" smtClean="0"/>
              <a:t> of a variable</a:t>
            </a:r>
          </a:p>
          <a:p>
            <a:pPr lvl="2"/>
            <a:r>
              <a:rPr lang="en-US" dirty="0" smtClean="0"/>
              <a:t>Global variables</a:t>
            </a:r>
          </a:p>
          <a:p>
            <a:pPr lvl="2"/>
            <a:r>
              <a:rPr lang="en-US" dirty="0" smtClean="0"/>
              <a:t>Static variables – sometimes</a:t>
            </a:r>
          </a:p>
          <a:p>
            <a:pPr lvl="2"/>
            <a:r>
              <a:rPr lang="en-US" dirty="0" smtClean="0"/>
              <a:t>Dynamically allocated (heap) objects – sometimes</a:t>
            </a:r>
          </a:p>
          <a:p>
            <a:pPr lvl="2"/>
            <a:r>
              <a:rPr lang="en-US" dirty="0" smtClean="0"/>
              <a:t>Variables on the stack (e.g. local variables) – usually not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504</TotalTime>
  <Words>981</Words>
  <Application>Microsoft Office PowerPoint</Application>
  <PresentationFormat>On-screen Show (4:3)</PresentationFormat>
  <Paragraphs>240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Concurrent Programming</vt:lpstr>
      <vt:lpstr>What is a thread?</vt:lpstr>
      <vt:lpstr>Anatomy of a Thread</vt:lpstr>
      <vt:lpstr>Programming Threads</vt:lpstr>
      <vt:lpstr>Creating Threads</vt:lpstr>
      <vt:lpstr>Terminating Threads</vt:lpstr>
      <vt:lpstr>Exiting Threads</vt:lpstr>
      <vt:lpstr>Canceling Other Threads</vt:lpstr>
      <vt:lpstr>Communication Between Threads</vt:lpstr>
      <vt:lpstr>Shared Variable Example</vt:lpstr>
      <vt:lpstr>What’s the problem with shared variables?</vt:lpstr>
      <vt:lpstr>Data Race Example</vt:lpstr>
      <vt:lpstr>Synchronizing Threads</vt:lpstr>
      <vt:lpstr>Mutual Exclusion</vt:lpstr>
      <vt:lpstr>Mutex Example</vt:lpstr>
      <vt:lpstr>Barrier Synchronization</vt:lpstr>
      <vt:lpstr>Waiting for a thread to terminate</vt:lpstr>
      <vt:lpstr>What if I don’t want to join?</vt:lpstr>
      <vt:lpstr>Where to find more details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</dc:title>
  <dc:creator/>
  <cp:lastModifiedBy> </cp:lastModifiedBy>
  <cp:revision>165</cp:revision>
  <dcterms:created xsi:type="dcterms:W3CDTF">2006-08-16T00:00:00Z</dcterms:created>
  <dcterms:modified xsi:type="dcterms:W3CDTF">2008-09-03T15:46:40Z</dcterms:modified>
</cp:coreProperties>
</file>