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82" r:id="rId8"/>
    <p:sldId id="264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4" r:id="rId19"/>
    <p:sldId id="285" r:id="rId20"/>
    <p:sldId id="260" r:id="rId21"/>
    <p:sldId id="269" r:id="rId22"/>
    <p:sldId id="261" r:id="rId23"/>
    <p:sldId id="270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9" autoAdjust="0"/>
    <p:restoredTop sz="94634" autoAdjust="0"/>
  </p:normalViewPr>
  <p:slideViewPr>
    <p:cSldViewPr>
      <p:cViewPr varScale="1">
        <p:scale>
          <a:sx n="89" d="100"/>
          <a:sy n="89" d="100"/>
        </p:scale>
        <p:origin x="-12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286246-2986-4FDB-9A71-24350437A8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02B1D1-60E1-48DC-A42D-6C6C5EBD284D}">
      <dgm:prSet/>
      <dgm:spPr/>
      <dgm:t>
        <a:bodyPr/>
        <a:lstStyle/>
        <a:p>
          <a:pPr rtl="0"/>
          <a:r>
            <a:rPr lang="en-US" dirty="0" smtClean="0"/>
            <a:t>Application (Algorithms expressed in High Level Language)</a:t>
          </a:r>
          <a:endParaRPr lang="en-US" dirty="0"/>
        </a:p>
      </dgm:t>
    </dgm:pt>
    <dgm:pt modelId="{71F08624-BB61-4E46-AB62-97BF3F93DE74}" type="parTrans" cxnId="{FDFC6D8C-8E30-4497-8359-8F58577CF9E6}">
      <dgm:prSet/>
      <dgm:spPr/>
      <dgm:t>
        <a:bodyPr/>
        <a:lstStyle/>
        <a:p>
          <a:endParaRPr lang="en-US"/>
        </a:p>
      </dgm:t>
    </dgm:pt>
    <dgm:pt modelId="{86D8234A-C5F4-4E4D-B273-9B8841299D10}" type="sibTrans" cxnId="{FDFC6D8C-8E30-4497-8359-8F58577CF9E6}">
      <dgm:prSet/>
      <dgm:spPr/>
      <dgm:t>
        <a:bodyPr/>
        <a:lstStyle/>
        <a:p>
          <a:endParaRPr lang="en-US"/>
        </a:p>
      </dgm:t>
    </dgm:pt>
    <dgm:pt modelId="{F57DC876-1794-422E-A624-F82C1B70B4E0}">
      <dgm:prSet/>
      <dgm:spPr/>
      <dgm:t>
        <a:bodyPr/>
        <a:lstStyle/>
        <a:p>
          <a:pPr rtl="0"/>
          <a:r>
            <a:rPr lang="pt-BR" dirty="0" smtClean="0"/>
            <a:t>System software (Compiler, OS, etc.)</a:t>
          </a:r>
          <a:endParaRPr lang="en-US" dirty="0"/>
        </a:p>
      </dgm:t>
    </dgm:pt>
    <dgm:pt modelId="{01AA9ABE-6740-4A3A-BAD0-71D4FB75A518}" type="parTrans" cxnId="{D5F66DEA-5702-469A-8D65-301D3DC78659}">
      <dgm:prSet/>
      <dgm:spPr/>
      <dgm:t>
        <a:bodyPr/>
        <a:lstStyle/>
        <a:p>
          <a:endParaRPr lang="en-US"/>
        </a:p>
      </dgm:t>
    </dgm:pt>
    <dgm:pt modelId="{B76A447B-2E00-4413-A866-9B8BE98BFF8B}" type="sibTrans" cxnId="{D5F66DEA-5702-469A-8D65-301D3DC78659}">
      <dgm:prSet/>
      <dgm:spPr/>
      <dgm:t>
        <a:bodyPr/>
        <a:lstStyle/>
        <a:p>
          <a:endParaRPr lang="en-US"/>
        </a:p>
      </dgm:t>
    </dgm:pt>
    <dgm:pt modelId="{248C34A0-5F61-4A79-AD7E-D5E62C7D7BDD}">
      <dgm:prSet/>
      <dgm:spPr/>
      <dgm:t>
        <a:bodyPr/>
        <a:lstStyle/>
        <a:p>
          <a:pPr rtl="0"/>
          <a:r>
            <a:rPr lang="en-US" dirty="0" smtClean="0"/>
            <a:t>Computer Architecture</a:t>
          </a:r>
          <a:endParaRPr lang="en-US" dirty="0"/>
        </a:p>
      </dgm:t>
    </dgm:pt>
    <dgm:pt modelId="{53950350-E88B-4594-86B9-576EE1119383}" type="parTrans" cxnId="{4CD82FE1-5B2C-4668-A51A-20425F387313}">
      <dgm:prSet/>
      <dgm:spPr/>
      <dgm:t>
        <a:bodyPr/>
        <a:lstStyle/>
        <a:p>
          <a:endParaRPr lang="en-US"/>
        </a:p>
      </dgm:t>
    </dgm:pt>
    <dgm:pt modelId="{9EA96E0E-B2A0-4372-8BC6-0CCC860DC2B6}" type="sibTrans" cxnId="{4CD82FE1-5B2C-4668-A51A-20425F387313}">
      <dgm:prSet/>
      <dgm:spPr/>
      <dgm:t>
        <a:bodyPr/>
        <a:lstStyle/>
        <a:p>
          <a:endParaRPr lang="en-US"/>
        </a:p>
      </dgm:t>
    </dgm:pt>
    <dgm:pt modelId="{73E2F612-4416-4F7B-A7B9-2ABEBEAB1B5F}">
      <dgm:prSet/>
      <dgm:spPr/>
      <dgm:t>
        <a:bodyPr/>
        <a:lstStyle/>
        <a:p>
          <a:pPr rtl="0"/>
          <a:r>
            <a:rPr lang="en-US" dirty="0" smtClean="0"/>
            <a:t>Machine Organization (</a:t>
          </a:r>
          <a:r>
            <a:rPr lang="en-US" dirty="0" err="1" smtClean="0"/>
            <a:t>Datapath</a:t>
          </a:r>
          <a:r>
            <a:rPr lang="en-US" dirty="0" smtClean="0"/>
            <a:t> and Control)</a:t>
          </a:r>
          <a:endParaRPr lang="en-US" dirty="0"/>
        </a:p>
      </dgm:t>
    </dgm:pt>
    <dgm:pt modelId="{B2B660A7-3158-4E29-8FE1-EB58C62E2BE4}" type="parTrans" cxnId="{BDB301D2-A70B-4D0F-B764-57EDC850072D}">
      <dgm:prSet/>
      <dgm:spPr/>
      <dgm:t>
        <a:bodyPr/>
        <a:lstStyle/>
        <a:p>
          <a:endParaRPr lang="en-US"/>
        </a:p>
      </dgm:t>
    </dgm:pt>
    <dgm:pt modelId="{910EED29-7A86-4449-BF34-57A1FB8E3BA4}" type="sibTrans" cxnId="{BDB301D2-A70B-4D0F-B764-57EDC850072D}">
      <dgm:prSet/>
      <dgm:spPr/>
      <dgm:t>
        <a:bodyPr/>
        <a:lstStyle/>
        <a:p>
          <a:endParaRPr lang="en-US"/>
        </a:p>
      </dgm:t>
    </dgm:pt>
    <dgm:pt modelId="{0C299F5F-AB56-4FC7-BA51-7B8C7A5F2973}">
      <dgm:prSet/>
      <dgm:spPr/>
      <dgm:t>
        <a:bodyPr/>
        <a:lstStyle/>
        <a:p>
          <a:pPr rtl="0"/>
          <a:r>
            <a:rPr lang="en-US" dirty="0" smtClean="0"/>
            <a:t>Sequential and Combinational Logic Elements</a:t>
          </a:r>
          <a:endParaRPr lang="en-US" dirty="0"/>
        </a:p>
      </dgm:t>
    </dgm:pt>
    <dgm:pt modelId="{1D656E12-6E90-4242-9A7C-31C7964339E8}" type="parTrans" cxnId="{0ECF1818-B6AD-4807-AF36-DBA896B9BF9C}">
      <dgm:prSet/>
      <dgm:spPr/>
      <dgm:t>
        <a:bodyPr/>
        <a:lstStyle/>
        <a:p>
          <a:endParaRPr lang="en-US"/>
        </a:p>
      </dgm:t>
    </dgm:pt>
    <dgm:pt modelId="{A148BACF-3023-4C09-8B61-EEC49BC344A1}" type="sibTrans" cxnId="{0ECF1818-B6AD-4807-AF36-DBA896B9BF9C}">
      <dgm:prSet/>
      <dgm:spPr/>
      <dgm:t>
        <a:bodyPr/>
        <a:lstStyle/>
        <a:p>
          <a:endParaRPr lang="en-US"/>
        </a:p>
      </dgm:t>
    </dgm:pt>
    <dgm:pt modelId="{4909FE74-B710-441F-B53E-93F56A84FC9A}">
      <dgm:prSet/>
      <dgm:spPr/>
      <dgm:t>
        <a:bodyPr/>
        <a:lstStyle/>
        <a:p>
          <a:pPr rtl="0"/>
          <a:r>
            <a:rPr lang="en-US" dirty="0" smtClean="0"/>
            <a:t>Logic Gates</a:t>
          </a:r>
          <a:endParaRPr lang="en-US" dirty="0"/>
        </a:p>
      </dgm:t>
    </dgm:pt>
    <dgm:pt modelId="{B46674BA-CD3C-47FE-B06D-69F414291933}" type="parTrans" cxnId="{75BC5B4B-EA07-4424-923B-FDCF6278CF8D}">
      <dgm:prSet/>
      <dgm:spPr/>
      <dgm:t>
        <a:bodyPr/>
        <a:lstStyle/>
        <a:p>
          <a:endParaRPr lang="en-US"/>
        </a:p>
      </dgm:t>
    </dgm:pt>
    <dgm:pt modelId="{C8161A20-04C5-4B56-8A94-25A4E0019A07}" type="sibTrans" cxnId="{75BC5B4B-EA07-4424-923B-FDCF6278CF8D}">
      <dgm:prSet/>
      <dgm:spPr/>
      <dgm:t>
        <a:bodyPr/>
        <a:lstStyle/>
        <a:p>
          <a:endParaRPr lang="en-US"/>
        </a:p>
      </dgm:t>
    </dgm:pt>
    <dgm:pt modelId="{9E01BC10-F0ED-463E-9FE2-4756D3DE2241}">
      <dgm:prSet/>
      <dgm:spPr/>
      <dgm:t>
        <a:bodyPr/>
        <a:lstStyle/>
        <a:p>
          <a:pPr rtl="0"/>
          <a:r>
            <a:rPr lang="en-US" dirty="0" smtClean="0"/>
            <a:t>Transistors Solid-State Physics (Electrons and Holes)</a:t>
          </a:r>
          <a:endParaRPr lang="en-US" dirty="0"/>
        </a:p>
      </dgm:t>
    </dgm:pt>
    <dgm:pt modelId="{BFDC1E0B-1D6A-40CC-A7A3-5AB45C5B0BEC}" type="parTrans" cxnId="{3E590BB5-73E1-4A9D-B64A-B303842FD360}">
      <dgm:prSet/>
      <dgm:spPr/>
      <dgm:t>
        <a:bodyPr/>
        <a:lstStyle/>
        <a:p>
          <a:endParaRPr lang="en-US"/>
        </a:p>
      </dgm:t>
    </dgm:pt>
    <dgm:pt modelId="{FCD372C3-E1F1-41B6-92BD-9A4F0F596143}" type="sibTrans" cxnId="{3E590BB5-73E1-4A9D-B64A-B303842FD360}">
      <dgm:prSet/>
      <dgm:spPr/>
      <dgm:t>
        <a:bodyPr/>
        <a:lstStyle/>
        <a:p>
          <a:endParaRPr lang="en-US"/>
        </a:p>
      </dgm:t>
    </dgm:pt>
    <dgm:pt modelId="{124C3446-16F7-49A3-A49F-0C03FE2AF0FE}" type="pres">
      <dgm:prSet presAssocID="{FA286246-2986-4FDB-9A71-24350437A8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5F1F66C-3A92-479C-AAAE-87AB7482E4CB}" type="pres">
      <dgm:prSet presAssocID="{9A02B1D1-60E1-48DC-A42D-6C6C5EBD284D}" presName="parentText" presStyleLbl="node1" presStyleIdx="0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4139C-4DDF-4491-8378-D6FCC8C7B714}" type="pres">
      <dgm:prSet presAssocID="{86D8234A-C5F4-4E4D-B273-9B8841299D10}" presName="spacer" presStyleCnt="0"/>
      <dgm:spPr/>
    </dgm:pt>
    <dgm:pt modelId="{33C21C86-0E19-477D-A87C-2118377E28F1}" type="pres">
      <dgm:prSet presAssocID="{F57DC876-1794-422E-A624-F82C1B70B4E0}" presName="parentText" presStyleLbl="node1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547F5F-F995-4408-8A6A-4948DEAD8CF7}" type="pres">
      <dgm:prSet presAssocID="{B76A447B-2E00-4413-A866-9B8BE98BFF8B}" presName="spacer" presStyleCnt="0"/>
      <dgm:spPr/>
    </dgm:pt>
    <dgm:pt modelId="{B25449FA-FB64-4D62-8605-3C75CF8155FD}" type="pres">
      <dgm:prSet presAssocID="{248C34A0-5F61-4A79-AD7E-D5E62C7D7BDD}" presName="parentText" presStyleLbl="node1" presStyleIdx="2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98030-650B-4371-A6F8-BD65583F1493}" type="pres">
      <dgm:prSet presAssocID="{9EA96E0E-B2A0-4372-8BC6-0CCC860DC2B6}" presName="spacer" presStyleCnt="0"/>
      <dgm:spPr/>
    </dgm:pt>
    <dgm:pt modelId="{CE706CC7-754A-4FA9-8129-2421B70EB75D}" type="pres">
      <dgm:prSet presAssocID="{73E2F612-4416-4F7B-A7B9-2ABEBEAB1B5F}" presName="parentText" presStyleLbl="node1" presStyleIdx="3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59606-0986-40C7-A161-43041277036E}" type="pres">
      <dgm:prSet presAssocID="{910EED29-7A86-4449-BF34-57A1FB8E3BA4}" presName="spacer" presStyleCnt="0"/>
      <dgm:spPr/>
    </dgm:pt>
    <dgm:pt modelId="{C468D7FE-46C5-4F90-8F7B-0A3752ABF5B1}" type="pres">
      <dgm:prSet presAssocID="{0C299F5F-AB56-4FC7-BA51-7B8C7A5F2973}" presName="parentText" presStyleLbl="node1" presStyleIdx="4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035DAA-2977-496F-9147-0006F381C6B3}" type="pres">
      <dgm:prSet presAssocID="{A148BACF-3023-4C09-8B61-EEC49BC344A1}" presName="spacer" presStyleCnt="0"/>
      <dgm:spPr/>
    </dgm:pt>
    <dgm:pt modelId="{C219AD7D-5A00-4555-B63A-2C8DC11488FF}" type="pres">
      <dgm:prSet presAssocID="{4909FE74-B710-441F-B53E-93F56A84FC9A}" presName="parentText" presStyleLbl="node1" presStyleIdx="5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41E365-E9FD-40C0-9DEC-ABAFFAD8C2CE}" type="pres">
      <dgm:prSet presAssocID="{C8161A20-04C5-4B56-8A94-25A4E0019A07}" presName="spacer" presStyleCnt="0"/>
      <dgm:spPr/>
    </dgm:pt>
    <dgm:pt modelId="{ABA58CC0-833E-42AF-9DEC-BA1BC3383ACD}" type="pres">
      <dgm:prSet presAssocID="{9E01BC10-F0ED-463E-9FE2-4756D3DE2241}" presName="parentText" presStyleLbl="node1" presStyleIdx="6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BFE331-D7A5-4B71-B49E-BE505CC78BDA}" type="presOf" srcId="{FA286246-2986-4FDB-9A71-24350437A8F2}" destId="{124C3446-16F7-49A3-A49F-0C03FE2AF0FE}" srcOrd="0" destOrd="0" presId="urn:microsoft.com/office/officeart/2005/8/layout/vList2"/>
    <dgm:cxn modelId="{BFAC690F-828E-475F-A275-A19FC1C90EA6}" type="presOf" srcId="{0C299F5F-AB56-4FC7-BA51-7B8C7A5F2973}" destId="{C468D7FE-46C5-4F90-8F7B-0A3752ABF5B1}" srcOrd="0" destOrd="0" presId="urn:microsoft.com/office/officeart/2005/8/layout/vList2"/>
    <dgm:cxn modelId="{A832B8C4-2B70-4DF3-9CD0-0B6DDB5A96BB}" type="presOf" srcId="{9A02B1D1-60E1-48DC-A42D-6C6C5EBD284D}" destId="{A5F1F66C-3A92-479C-AAAE-87AB7482E4CB}" srcOrd="0" destOrd="0" presId="urn:microsoft.com/office/officeart/2005/8/layout/vList2"/>
    <dgm:cxn modelId="{75BC5B4B-EA07-4424-923B-FDCF6278CF8D}" srcId="{FA286246-2986-4FDB-9A71-24350437A8F2}" destId="{4909FE74-B710-441F-B53E-93F56A84FC9A}" srcOrd="5" destOrd="0" parTransId="{B46674BA-CD3C-47FE-B06D-69F414291933}" sibTransId="{C8161A20-04C5-4B56-8A94-25A4E0019A07}"/>
    <dgm:cxn modelId="{4C555354-2737-4E60-93A8-64063B0E798B}" type="presOf" srcId="{73E2F612-4416-4F7B-A7B9-2ABEBEAB1B5F}" destId="{CE706CC7-754A-4FA9-8129-2421B70EB75D}" srcOrd="0" destOrd="0" presId="urn:microsoft.com/office/officeart/2005/8/layout/vList2"/>
    <dgm:cxn modelId="{FDFC6D8C-8E30-4497-8359-8F58577CF9E6}" srcId="{FA286246-2986-4FDB-9A71-24350437A8F2}" destId="{9A02B1D1-60E1-48DC-A42D-6C6C5EBD284D}" srcOrd="0" destOrd="0" parTransId="{71F08624-BB61-4E46-AB62-97BF3F93DE74}" sibTransId="{86D8234A-C5F4-4E4D-B273-9B8841299D10}"/>
    <dgm:cxn modelId="{3E590BB5-73E1-4A9D-B64A-B303842FD360}" srcId="{FA286246-2986-4FDB-9A71-24350437A8F2}" destId="{9E01BC10-F0ED-463E-9FE2-4756D3DE2241}" srcOrd="6" destOrd="0" parTransId="{BFDC1E0B-1D6A-40CC-A7A3-5AB45C5B0BEC}" sibTransId="{FCD372C3-E1F1-41B6-92BD-9A4F0F596143}"/>
    <dgm:cxn modelId="{5FE9082D-E04D-4CBE-A016-D7EA66A3C912}" type="presOf" srcId="{9E01BC10-F0ED-463E-9FE2-4756D3DE2241}" destId="{ABA58CC0-833E-42AF-9DEC-BA1BC3383ACD}" srcOrd="0" destOrd="0" presId="urn:microsoft.com/office/officeart/2005/8/layout/vList2"/>
    <dgm:cxn modelId="{D5F66DEA-5702-469A-8D65-301D3DC78659}" srcId="{FA286246-2986-4FDB-9A71-24350437A8F2}" destId="{F57DC876-1794-422E-A624-F82C1B70B4E0}" srcOrd="1" destOrd="0" parTransId="{01AA9ABE-6740-4A3A-BAD0-71D4FB75A518}" sibTransId="{B76A447B-2E00-4413-A866-9B8BE98BFF8B}"/>
    <dgm:cxn modelId="{4CD82FE1-5B2C-4668-A51A-20425F387313}" srcId="{FA286246-2986-4FDB-9A71-24350437A8F2}" destId="{248C34A0-5F61-4A79-AD7E-D5E62C7D7BDD}" srcOrd="2" destOrd="0" parTransId="{53950350-E88B-4594-86B9-576EE1119383}" sibTransId="{9EA96E0E-B2A0-4372-8BC6-0CCC860DC2B6}"/>
    <dgm:cxn modelId="{BDB301D2-A70B-4D0F-B764-57EDC850072D}" srcId="{FA286246-2986-4FDB-9A71-24350437A8F2}" destId="{73E2F612-4416-4F7B-A7B9-2ABEBEAB1B5F}" srcOrd="3" destOrd="0" parTransId="{B2B660A7-3158-4E29-8FE1-EB58C62E2BE4}" sibTransId="{910EED29-7A86-4449-BF34-57A1FB8E3BA4}"/>
    <dgm:cxn modelId="{9F42C826-684A-4DA7-9FBD-A8A83484F102}" type="presOf" srcId="{4909FE74-B710-441F-B53E-93F56A84FC9A}" destId="{C219AD7D-5A00-4555-B63A-2C8DC11488FF}" srcOrd="0" destOrd="0" presId="urn:microsoft.com/office/officeart/2005/8/layout/vList2"/>
    <dgm:cxn modelId="{0ECF1818-B6AD-4807-AF36-DBA896B9BF9C}" srcId="{FA286246-2986-4FDB-9A71-24350437A8F2}" destId="{0C299F5F-AB56-4FC7-BA51-7B8C7A5F2973}" srcOrd="4" destOrd="0" parTransId="{1D656E12-6E90-4242-9A7C-31C7964339E8}" sibTransId="{A148BACF-3023-4C09-8B61-EEC49BC344A1}"/>
    <dgm:cxn modelId="{07C96D86-B6C7-42F0-85AB-1A8B99C3591F}" type="presOf" srcId="{F57DC876-1794-422E-A624-F82C1B70B4E0}" destId="{33C21C86-0E19-477D-A87C-2118377E28F1}" srcOrd="0" destOrd="0" presId="urn:microsoft.com/office/officeart/2005/8/layout/vList2"/>
    <dgm:cxn modelId="{E348DCA9-D247-44A3-84E7-120694FF0BC9}" type="presOf" srcId="{248C34A0-5F61-4A79-AD7E-D5E62C7D7BDD}" destId="{B25449FA-FB64-4D62-8605-3C75CF8155FD}" srcOrd="0" destOrd="0" presId="urn:microsoft.com/office/officeart/2005/8/layout/vList2"/>
    <dgm:cxn modelId="{005E20D3-EF93-4D9C-9B57-23FD09D9B83A}" type="presParOf" srcId="{124C3446-16F7-49A3-A49F-0C03FE2AF0FE}" destId="{A5F1F66C-3A92-479C-AAAE-87AB7482E4CB}" srcOrd="0" destOrd="0" presId="urn:microsoft.com/office/officeart/2005/8/layout/vList2"/>
    <dgm:cxn modelId="{5FA25D0F-C038-4CA2-BF51-5EA179F9787B}" type="presParOf" srcId="{124C3446-16F7-49A3-A49F-0C03FE2AF0FE}" destId="{FDF4139C-4DDF-4491-8378-D6FCC8C7B714}" srcOrd="1" destOrd="0" presId="urn:microsoft.com/office/officeart/2005/8/layout/vList2"/>
    <dgm:cxn modelId="{8D35E189-87BB-49A6-9EC5-F417064A90AA}" type="presParOf" srcId="{124C3446-16F7-49A3-A49F-0C03FE2AF0FE}" destId="{33C21C86-0E19-477D-A87C-2118377E28F1}" srcOrd="2" destOrd="0" presId="urn:microsoft.com/office/officeart/2005/8/layout/vList2"/>
    <dgm:cxn modelId="{48339C57-F33F-4F5A-B5A9-41B932D66B8C}" type="presParOf" srcId="{124C3446-16F7-49A3-A49F-0C03FE2AF0FE}" destId="{CB547F5F-F995-4408-8A6A-4948DEAD8CF7}" srcOrd="3" destOrd="0" presId="urn:microsoft.com/office/officeart/2005/8/layout/vList2"/>
    <dgm:cxn modelId="{6E9A76EC-B7BC-4FF7-ACF0-886216EB262B}" type="presParOf" srcId="{124C3446-16F7-49A3-A49F-0C03FE2AF0FE}" destId="{B25449FA-FB64-4D62-8605-3C75CF8155FD}" srcOrd="4" destOrd="0" presId="urn:microsoft.com/office/officeart/2005/8/layout/vList2"/>
    <dgm:cxn modelId="{D20AA3A9-05B5-442A-A6EC-A63B4A9F0A25}" type="presParOf" srcId="{124C3446-16F7-49A3-A49F-0C03FE2AF0FE}" destId="{B3D98030-650B-4371-A6F8-BD65583F1493}" srcOrd="5" destOrd="0" presId="urn:microsoft.com/office/officeart/2005/8/layout/vList2"/>
    <dgm:cxn modelId="{6CB73AE9-A11E-4C36-9CA6-D10B44E437B7}" type="presParOf" srcId="{124C3446-16F7-49A3-A49F-0C03FE2AF0FE}" destId="{CE706CC7-754A-4FA9-8129-2421B70EB75D}" srcOrd="6" destOrd="0" presId="urn:microsoft.com/office/officeart/2005/8/layout/vList2"/>
    <dgm:cxn modelId="{A0AC569C-15F2-4E8F-A99F-47A952ABB257}" type="presParOf" srcId="{124C3446-16F7-49A3-A49F-0C03FE2AF0FE}" destId="{A6E59606-0986-40C7-A161-43041277036E}" srcOrd="7" destOrd="0" presId="urn:microsoft.com/office/officeart/2005/8/layout/vList2"/>
    <dgm:cxn modelId="{06372755-5B4B-4830-8051-C5822D555894}" type="presParOf" srcId="{124C3446-16F7-49A3-A49F-0C03FE2AF0FE}" destId="{C468D7FE-46C5-4F90-8F7B-0A3752ABF5B1}" srcOrd="8" destOrd="0" presId="urn:microsoft.com/office/officeart/2005/8/layout/vList2"/>
    <dgm:cxn modelId="{BB0A0B44-8777-4796-8F0D-18EA6C657292}" type="presParOf" srcId="{124C3446-16F7-49A3-A49F-0C03FE2AF0FE}" destId="{F2035DAA-2977-496F-9147-0006F381C6B3}" srcOrd="9" destOrd="0" presId="urn:microsoft.com/office/officeart/2005/8/layout/vList2"/>
    <dgm:cxn modelId="{4675D38A-2800-4C57-8C9A-A1B94E7B2B97}" type="presParOf" srcId="{124C3446-16F7-49A3-A49F-0C03FE2AF0FE}" destId="{C219AD7D-5A00-4555-B63A-2C8DC11488FF}" srcOrd="10" destOrd="0" presId="urn:microsoft.com/office/officeart/2005/8/layout/vList2"/>
    <dgm:cxn modelId="{74471BFE-4F39-4BE9-BA44-2AEED729A525}" type="presParOf" srcId="{124C3446-16F7-49A3-A49F-0C03FE2AF0FE}" destId="{9241E365-E9FD-40C0-9DEC-ABAFFAD8C2CE}" srcOrd="11" destOrd="0" presId="urn:microsoft.com/office/officeart/2005/8/layout/vList2"/>
    <dgm:cxn modelId="{7A4A76E5-EA86-4C5D-A444-46EFE5189799}" type="presParOf" srcId="{124C3446-16F7-49A3-A49F-0C03FE2AF0FE}" destId="{ABA58CC0-833E-42AF-9DEC-BA1BC3383ACD}" srcOrd="12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2FF84-5064-41CE-90A9-FA84EFCA62E6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FF84-5064-41CE-90A9-FA84EFCA62E6}" type="datetimeFigureOut">
              <a:rPr lang="en-US" smtClean="0"/>
              <a:pPr/>
              <a:t>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3E875-85DE-4EC9-9AC9-96F7E6DED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cap="all" dirty="0" smtClean="0"/>
              <a:t>Computer Systems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An Integrated Approach to Architecture and Operating Systems</a:t>
            </a:r>
            <a:br>
              <a:rPr lang="en-US" sz="2200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7075" y="6324600"/>
            <a:ext cx="670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©Copyright 2008 Umakishore Ramachandran and William D. Leahy Jr.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6" name="Rectangle 144" descr="20%"/>
          <p:cNvSpPr>
            <a:spLocks noChangeArrowheads="1"/>
          </p:cNvSpPr>
          <p:nvPr/>
        </p:nvSpPr>
        <p:spPr bwMode="auto">
          <a:xfrm>
            <a:off x="165101" y="2157413"/>
            <a:ext cx="4229100" cy="1107281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65100" y="2157413"/>
            <a:ext cx="4216400" cy="5857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0" name="Text Box 108" descr="30%"/>
          <p:cNvSpPr txBox="1">
            <a:spLocks noChangeArrowheads="1"/>
          </p:cNvSpPr>
          <p:nvPr/>
        </p:nvSpPr>
        <p:spPr bwMode="auto">
          <a:xfrm>
            <a:off x="177801" y="3377804"/>
            <a:ext cx="4254500" cy="915590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Client Application creates</a:t>
            </a:r>
          </a:p>
          <a:p>
            <a:r>
              <a:rPr lang="en-US">
                <a:latin typeface="Comic Sans MS" pitchFamily="66" charset="0"/>
              </a:rPr>
              <a:t>message to send to server</a:t>
            </a:r>
          </a:p>
          <a:p>
            <a:r>
              <a:rPr lang="en-US">
                <a:latin typeface="Comic Sans MS" pitchFamily="66" charset="0"/>
              </a:rPr>
              <a:t>application</a:t>
            </a:r>
          </a:p>
        </p:txBody>
      </p:sp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334433" y="2127647"/>
            <a:ext cx="283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OS: Recognizes interrupt</a:t>
            </a:r>
          </a:p>
          <a:p>
            <a:r>
              <a:rPr lang="en-US">
                <a:solidFill>
                  <a:srgbClr val="FFFF00"/>
                </a:solidFill>
              </a:rPr>
              <a:t>Sends it to client application</a:t>
            </a:r>
          </a:p>
        </p:txBody>
      </p:sp>
      <p:sp>
        <p:nvSpPr>
          <p:cNvPr id="8315" name="Line 123"/>
          <p:cNvSpPr>
            <a:spLocks noChangeShapeType="1"/>
          </p:cNvSpPr>
          <p:nvPr/>
        </p:nvSpPr>
        <p:spPr bwMode="auto">
          <a:xfrm flipH="1">
            <a:off x="2552701" y="2700338"/>
            <a:ext cx="266700" cy="7215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H="1">
            <a:off x="1701800" y="1593056"/>
            <a:ext cx="101600" cy="5286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35" name="AutoShape 143"/>
          <p:cNvSpPr>
            <a:spLocks noChangeArrowheads="1"/>
          </p:cNvSpPr>
          <p:nvPr/>
        </p:nvSpPr>
        <p:spPr bwMode="auto">
          <a:xfrm>
            <a:off x="381000" y="2867025"/>
            <a:ext cx="1676400" cy="485775"/>
          </a:xfrm>
          <a:prstGeom prst="wedgeEllipseCallout">
            <a:avLst>
              <a:gd name="adj1" fmla="val -24745"/>
              <a:gd name="adj2" fmla="val -81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00" i="1">
                <a:latin typeface="Comic Sans MS" pitchFamily="66" charset="0"/>
              </a:rPr>
              <a:t>It's a mouse interrupt!</a:t>
            </a:r>
          </a:p>
        </p:txBody>
      </p:sp>
      <p:pic>
        <p:nvPicPr>
          <p:cNvPr id="8340" name="Picture 148" descr="envelo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962400"/>
            <a:ext cx="787400" cy="330994"/>
          </a:xfrm>
          <a:prstGeom prst="rect">
            <a:avLst/>
          </a:prstGeom>
          <a:noFill/>
        </p:spPr>
      </p:pic>
      <p:sp>
        <p:nvSpPr>
          <p:cNvPr id="8337" name="AutoShape 145"/>
          <p:cNvSpPr>
            <a:spLocks noChangeArrowheads="1"/>
          </p:cNvSpPr>
          <p:nvPr/>
        </p:nvSpPr>
        <p:spPr bwMode="auto">
          <a:xfrm>
            <a:off x="3200401" y="2586038"/>
            <a:ext cx="2959100" cy="892969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3712633" y="2863454"/>
            <a:ext cx="1370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CLIENT</a:t>
            </a:r>
          </a:p>
        </p:txBody>
      </p: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6" name="Rectangle 144" descr="20%"/>
          <p:cNvSpPr>
            <a:spLocks noChangeArrowheads="1"/>
          </p:cNvSpPr>
          <p:nvPr/>
        </p:nvSpPr>
        <p:spPr bwMode="auto">
          <a:xfrm>
            <a:off x="165101" y="2157413"/>
            <a:ext cx="4229100" cy="1107281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65100" y="2157413"/>
            <a:ext cx="4216400" cy="5857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0" name="Text Box 108" descr="30%"/>
          <p:cNvSpPr txBox="1">
            <a:spLocks noChangeArrowheads="1"/>
          </p:cNvSpPr>
          <p:nvPr/>
        </p:nvSpPr>
        <p:spPr bwMode="auto">
          <a:xfrm>
            <a:off x="177801" y="3377804"/>
            <a:ext cx="4254500" cy="915590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Client Application creates</a:t>
            </a:r>
          </a:p>
          <a:p>
            <a:r>
              <a:rPr lang="en-US">
                <a:latin typeface="Comic Sans MS" pitchFamily="66" charset="0"/>
              </a:rPr>
              <a:t>message to send to server</a:t>
            </a:r>
          </a:p>
          <a:p>
            <a:r>
              <a:rPr lang="en-US">
                <a:latin typeface="Comic Sans MS" pitchFamily="66" charset="0"/>
              </a:rPr>
              <a:t>application</a:t>
            </a:r>
          </a:p>
        </p:txBody>
      </p:sp>
      <p:sp>
        <p:nvSpPr>
          <p:cNvPr id="8302" name="Text Box 110" descr="20%"/>
          <p:cNvSpPr txBox="1">
            <a:spLocks noChangeArrowheads="1"/>
          </p:cNvSpPr>
          <p:nvPr/>
        </p:nvSpPr>
        <p:spPr bwMode="auto">
          <a:xfrm>
            <a:off x="182033" y="4392216"/>
            <a:ext cx="4241800" cy="1108472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 </a:t>
            </a:r>
          </a:p>
          <a:p>
            <a:r>
              <a:rPr lang="en-US">
                <a:latin typeface="Comic Sans MS" pitchFamily="66" charset="0"/>
              </a:rPr>
              <a:t>Message to </a:t>
            </a:r>
          </a:p>
          <a:p>
            <a:r>
              <a:rPr lang="en-US">
                <a:latin typeface="Comic Sans MS" pitchFamily="66" charset="0"/>
              </a:rPr>
              <a:t>server</a:t>
            </a:r>
          </a:p>
        </p:txBody>
      </p:sp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334433" y="2127647"/>
            <a:ext cx="283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OS: Recognizes interrupt</a:t>
            </a:r>
          </a:p>
          <a:p>
            <a:r>
              <a:rPr lang="en-US">
                <a:solidFill>
                  <a:srgbClr val="FFFF00"/>
                </a:solidFill>
              </a:rPr>
              <a:t>Sends it to client application</a:t>
            </a:r>
          </a:p>
        </p:txBody>
      </p:sp>
      <p:sp>
        <p:nvSpPr>
          <p:cNvPr id="8314" name="Line 122"/>
          <p:cNvSpPr>
            <a:spLocks noChangeShapeType="1"/>
          </p:cNvSpPr>
          <p:nvPr/>
        </p:nvSpPr>
        <p:spPr bwMode="auto">
          <a:xfrm flipH="1">
            <a:off x="2070101" y="4157663"/>
            <a:ext cx="368300" cy="3786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5" name="Line 123"/>
          <p:cNvSpPr>
            <a:spLocks noChangeShapeType="1"/>
          </p:cNvSpPr>
          <p:nvPr/>
        </p:nvSpPr>
        <p:spPr bwMode="auto">
          <a:xfrm flipH="1">
            <a:off x="2552701" y="2700338"/>
            <a:ext cx="266700" cy="7215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H="1">
            <a:off x="1701800" y="1593056"/>
            <a:ext cx="101600" cy="5286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35" name="AutoShape 143"/>
          <p:cNvSpPr>
            <a:spLocks noChangeArrowheads="1"/>
          </p:cNvSpPr>
          <p:nvPr/>
        </p:nvSpPr>
        <p:spPr bwMode="auto">
          <a:xfrm>
            <a:off x="381000" y="2867025"/>
            <a:ext cx="1676400" cy="485775"/>
          </a:xfrm>
          <a:prstGeom prst="wedgeEllipseCallout">
            <a:avLst>
              <a:gd name="adj1" fmla="val -24745"/>
              <a:gd name="adj2" fmla="val -81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00" i="1">
                <a:latin typeface="Comic Sans MS" pitchFamily="66" charset="0"/>
              </a:rPr>
              <a:t>It's a mouse interrupt!</a:t>
            </a:r>
          </a:p>
        </p:txBody>
      </p:sp>
      <p:pic>
        <p:nvPicPr>
          <p:cNvPr id="8340" name="Picture 148" descr="envelo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962400"/>
            <a:ext cx="787400" cy="330994"/>
          </a:xfrm>
          <a:prstGeom prst="rect">
            <a:avLst/>
          </a:prstGeom>
          <a:noFill/>
        </p:spPr>
      </p:pic>
      <p:pic>
        <p:nvPicPr>
          <p:cNvPr id="8341" name="Picture 149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000" y="4550569"/>
            <a:ext cx="1270000" cy="714375"/>
          </a:xfrm>
          <a:prstGeom prst="rect">
            <a:avLst/>
          </a:prstGeom>
          <a:noFill/>
        </p:spPr>
      </p:pic>
      <p:sp>
        <p:nvSpPr>
          <p:cNvPr id="8337" name="AutoShape 145"/>
          <p:cNvSpPr>
            <a:spLocks noChangeArrowheads="1"/>
          </p:cNvSpPr>
          <p:nvPr/>
        </p:nvSpPr>
        <p:spPr bwMode="auto">
          <a:xfrm>
            <a:off x="3200401" y="2586038"/>
            <a:ext cx="2959100" cy="892969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3712633" y="2863454"/>
            <a:ext cx="1370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CLIENT</a:t>
            </a:r>
          </a:p>
        </p:txBody>
      </p: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6" name="Rectangle 144" descr="20%"/>
          <p:cNvSpPr>
            <a:spLocks noChangeArrowheads="1"/>
          </p:cNvSpPr>
          <p:nvPr/>
        </p:nvSpPr>
        <p:spPr bwMode="auto">
          <a:xfrm>
            <a:off x="165101" y="2157413"/>
            <a:ext cx="4229100" cy="1107281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65100" y="2157413"/>
            <a:ext cx="4216400" cy="5857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0" name="Text Box 108" descr="30%"/>
          <p:cNvSpPr txBox="1">
            <a:spLocks noChangeArrowheads="1"/>
          </p:cNvSpPr>
          <p:nvPr/>
        </p:nvSpPr>
        <p:spPr bwMode="auto">
          <a:xfrm>
            <a:off x="177801" y="3377804"/>
            <a:ext cx="4254500" cy="915590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Client Application creates</a:t>
            </a:r>
          </a:p>
          <a:p>
            <a:r>
              <a:rPr lang="en-US">
                <a:latin typeface="Comic Sans MS" pitchFamily="66" charset="0"/>
              </a:rPr>
              <a:t>message to send to server</a:t>
            </a:r>
          </a:p>
          <a:p>
            <a:r>
              <a:rPr lang="en-US">
                <a:latin typeface="Comic Sans MS" pitchFamily="66" charset="0"/>
              </a:rPr>
              <a:t>application</a:t>
            </a:r>
          </a:p>
        </p:txBody>
      </p:sp>
      <p:sp>
        <p:nvSpPr>
          <p:cNvPr id="8302" name="Text Box 110" descr="20%"/>
          <p:cNvSpPr txBox="1">
            <a:spLocks noChangeArrowheads="1"/>
          </p:cNvSpPr>
          <p:nvPr/>
        </p:nvSpPr>
        <p:spPr bwMode="auto">
          <a:xfrm>
            <a:off x="182033" y="4392216"/>
            <a:ext cx="4241800" cy="1108472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 </a:t>
            </a:r>
          </a:p>
          <a:p>
            <a:r>
              <a:rPr lang="en-US">
                <a:latin typeface="Comic Sans MS" pitchFamily="66" charset="0"/>
              </a:rPr>
              <a:t>Message to </a:t>
            </a:r>
          </a:p>
          <a:p>
            <a:r>
              <a:rPr lang="en-US">
                <a:latin typeface="Comic Sans MS" pitchFamily="66" charset="0"/>
              </a:rPr>
              <a:t>server</a:t>
            </a:r>
          </a:p>
        </p:txBody>
      </p:sp>
      <p:sp>
        <p:nvSpPr>
          <p:cNvPr id="8339" name="Freeform 147" descr="10%"/>
          <p:cNvSpPr>
            <a:spLocks/>
          </p:cNvSpPr>
          <p:nvPr/>
        </p:nvSpPr>
        <p:spPr bwMode="auto">
          <a:xfrm>
            <a:off x="0" y="4214812"/>
            <a:ext cx="9144000" cy="2643188"/>
          </a:xfrm>
          <a:custGeom>
            <a:avLst/>
            <a:gdLst/>
            <a:ahLst/>
            <a:cxnLst>
              <a:cxn ang="0">
                <a:pos x="0" y="2214"/>
              </a:cxn>
              <a:cxn ang="0">
                <a:pos x="1602" y="0"/>
              </a:cxn>
              <a:cxn ang="0">
                <a:pos x="2784" y="0"/>
              </a:cxn>
              <a:cxn ang="0">
                <a:pos x="4320" y="2220"/>
              </a:cxn>
              <a:cxn ang="0">
                <a:pos x="0" y="2214"/>
              </a:cxn>
            </a:cxnLst>
            <a:rect l="0" t="0" r="r" b="b"/>
            <a:pathLst>
              <a:path w="4320" h="2220">
                <a:moveTo>
                  <a:pt x="0" y="2214"/>
                </a:moveTo>
                <a:lnTo>
                  <a:pt x="1602" y="0"/>
                </a:lnTo>
                <a:lnTo>
                  <a:pt x="2784" y="0"/>
                </a:lnTo>
                <a:lnTo>
                  <a:pt x="4320" y="2220"/>
                </a:lnTo>
                <a:lnTo>
                  <a:pt x="0" y="2214"/>
                </a:lnTo>
                <a:close/>
              </a:path>
            </a:pathLst>
          </a:custGeom>
          <a:pattFill prst="pct10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334433" y="2127647"/>
            <a:ext cx="283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OS: Recognizes interrupt</a:t>
            </a:r>
          </a:p>
          <a:p>
            <a:r>
              <a:rPr lang="en-US">
                <a:solidFill>
                  <a:srgbClr val="FFFF00"/>
                </a:solidFill>
              </a:rPr>
              <a:t>Sends it to client application</a:t>
            </a:r>
          </a:p>
        </p:txBody>
      </p:sp>
      <p:sp>
        <p:nvSpPr>
          <p:cNvPr id="8303" name="Text Box 111" descr="5%"/>
          <p:cNvSpPr txBox="1">
            <a:spLocks noChangeArrowheads="1"/>
          </p:cNvSpPr>
          <p:nvPr/>
        </p:nvSpPr>
        <p:spPr bwMode="auto">
          <a:xfrm>
            <a:off x="1143000" y="5934670"/>
            <a:ext cx="2396810" cy="923330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sends</a:t>
            </a:r>
          </a:p>
          <a:p>
            <a:r>
              <a:rPr lang="en-US">
                <a:latin typeface="Comic Sans MS" pitchFamily="66" charset="0"/>
              </a:rPr>
              <a:t>to server application</a:t>
            </a:r>
          </a:p>
        </p:txBody>
      </p:sp>
      <p:sp>
        <p:nvSpPr>
          <p:cNvPr id="8306" name="Line 114"/>
          <p:cNvSpPr>
            <a:spLocks noChangeShapeType="1"/>
          </p:cNvSpPr>
          <p:nvPr/>
        </p:nvSpPr>
        <p:spPr bwMode="auto">
          <a:xfrm>
            <a:off x="1333500" y="5372101"/>
            <a:ext cx="342900" cy="57149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4" name="Line 122"/>
          <p:cNvSpPr>
            <a:spLocks noChangeShapeType="1"/>
          </p:cNvSpPr>
          <p:nvPr/>
        </p:nvSpPr>
        <p:spPr bwMode="auto">
          <a:xfrm flipH="1">
            <a:off x="2070101" y="4157663"/>
            <a:ext cx="368300" cy="3786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5" name="Line 123"/>
          <p:cNvSpPr>
            <a:spLocks noChangeShapeType="1"/>
          </p:cNvSpPr>
          <p:nvPr/>
        </p:nvSpPr>
        <p:spPr bwMode="auto">
          <a:xfrm flipH="1">
            <a:off x="2552701" y="2700338"/>
            <a:ext cx="266700" cy="7215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H="1">
            <a:off x="1701800" y="1593056"/>
            <a:ext cx="101600" cy="5286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35" name="AutoShape 143"/>
          <p:cNvSpPr>
            <a:spLocks noChangeArrowheads="1"/>
          </p:cNvSpPr>
          <p:nvPr/>
        </p:nvSpPr>
        <p:spPr bwMode="auto">
          <a:xfrm>
            <a:off x="381000" y="2867025"/>
            <a:ext cx="1676400" cy="485775"/>
          </a:xfrm>
          <a:prstGeom prst="wedgeEllipseCallout">
            <a:avLst>
              <a:gd name="adj1" fmla="val -24745"/>
              <a:gd name="adj2" fmla="val -81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00" i="1">
                <a:latin typeface="Comic Sans MS" pitchFamily="66" charset="0"/>
              </a:rPr>
              <a:t>It's a mouse interrupt!</a:t>
            </a:r>
          </a:p>
        </p:txBody>
      </p:sp>
      <p:pic>
        <p:nvPicPr>
          <p:cNvPr id="8340" name="Picture 148" descr="envelo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962400"/>
            <a:ext cx="787400" cy="330994"/>
          </a:xfrm>
          <a:prstGeom prst="rect">
            <a:avLst/>
          </a:prstGeom>
          <a:noFill/>
        </p:spPr>
      </p:pic>
      <p:pic>
        <p:nvPicPr>
          <p:cNvPr id="8341" name="Picture 149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000" y="4550569"/>
            <a:ext cx="1270000" cy="714375"/>
          </a:xfrm>
          <a:prstGeom prst="rect">
            <a:avLst/>
          </a:prstGeom>
          <a:noFill/>
        </p:spPr>
      </p:pic>
      <p:sp>
        <p:nvSpPr>
          <p:cNvPr id="8342" name="AutoShape 150"/>
          <p:cNvSpPr>
            <a:spLocks noChangeArrowheads="1"/>
          </p:cNvSpPr>
          <p:nvPr/>
        </p:nvSpPr>
        <p:spPr bwMode="auto">
          <a:xfrm>
            <a:off x="3073400" y="5791200"/>
            <a:ext cx="1676400" cy="457200"/>
          </a:xfrm>
          <a:prstGeom prst="wedgeEllipseCallout">
            <a:avLst>
              <a:gd name="adj1" fmla="val -41227"/>
              <a:gd name="adj2" fmla="val 899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anchor="ctr" anchorCtr="0"/>
          <a:lstStyle/>
          <a:p>
            <a:pPr algn="ctr"/>
            <a:r>
              <a:rPr lang="en-US" sz="1000" i="1" dirty="0">
                <a:latin typeface="Comic Sans MS" pitchFamily="66" charset="0"/>
              </a:rPr>
              <a:t>Got a message!</a:t>
            </a:r>
          </a:p>
        </p:txBody>
      </p:sp>
      <p:sp>
        <p:nvSpPr>
          <p:cNvPr id="8337" name="AutoShape 145"/>
          <p:cNvSpPr>
            <a:spLocks noChangeArrowheads="1"/>
          </p:cNvSpPr>
          <p:nvPr/>
        </p:nvSpPr>
        <p:spPr bwMode="auto">
          <a:xfrm>
            <a:off x="3200401" y="2586038"/>
            <a:ext cx="2959100" cy="892969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3712633" y="2863454"/>
            <a:ext cx="1370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CLIENT</a:t>
            </a:r>
          </a:p>
        </p:txBody>
      </p: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  <p:sp>
        <p:nvSpPr>
          <p:cNvPr id="8356" name="AutoShape 164"/>
          <p:cNvSpPr>
            <a:spLocks noChangeArrowheads="1"/>
          </p:cNvSpPr>
          <p:nvPr/>
        </p:nvSpPr>
        <p:spPr bwMode="auto">
          <a:xfrm>
            <a:off x="3378200" y="4114800"/>
            <a:ext cx="1498600" cy="457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3581400" y="4114800"/>
            <a:ext cx="115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6" name="Rectangle 144" descr="20%"/>
          <p:cNvSpPr>
            <a:spLocks noChangeArrowheads="1"/>
          </p:cNvSpPr>
          <p:nvPr/>
        </p:nvSpPr>
        <p:spPr bwMode="auto">
          <a:xfrm>
            <a:off x="165101" y="2157413"/>
            <a:ext cx="4229100" cy="1107281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65100" y="2157413"/>
            <a:ext cx="4216400" cy="5857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0" name="Text Box 108" descr="30%"/>
          <p:cNvSpPr txBox="1">
            <a:spLocks noChangeArrowheads="1"/>
          </p:cNvSpPr>
          <p:nvPr/>
        </p:nvSpPr>
        <p:spPr bwMode="auto">
          <a:xfrm>
            <a:off x="177801" y="3377804"/>
            <a:ext cx="4254500" cy="915590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Client Application creates</a:t>
            </a:r>
          </a:p>
          <a:p>
            <a:r>
              <a:rPr lang="en-US">
                <a:latin typeface="Comic Sans MS" pitchFamily="66" charset="0"/>
              </a:rPr>
              <a:t>message to send to server</a:t>
            </a:r>
          </a:p>
          <a:p>
            <a:r>
              <a:rPr lang="en-US">
                <a:latin typeface="Comic Sans MS" pitchFamily="66" charset="0"/>
              </a:rPr>
              <a:t>application</a:t>
            </a:r>
          </a:p>
        </p:txBody>
      </p:sp>
      <p:sp>
        <p:nvSpPr>
          <p:cNvPr id="8302" name="Text Box 110" descr="20%"/>
          <p:cNvSpPr txBox="1">
            <a:spLocks noChangeArrowheads="1"/>
          </p:cNvSpPr>
          <p:nvPr/>
        </p:nvSpPr>
        <p:spPr bwMode="auto">
          <a:xfrm>
            <a:off x="182033" y="4392216"/>
            <a:ext cx="4241800" cy="1108472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 </a:t>
            </a:r>
          </a:p>
          <a:p>
            <a:r>
              <a:rPr lang="en-US">
                <a:latin typeface="Comic Sans MS" pitchFamily="66" charset="0"/>
              </a:rPr>
              <a:t>Message to </a:t>
            </a:r>
          </a:p>
          <a:p>
            <a:r>
              <a:rPr lang="en-US">
                <a:latin typeface="Comic Sans MS" pitchFamily="66" charset="0"/>
              </a:rPr>
              <a:t>server</a:t>
            </a:r>
          </a:p>
        </p:txBody>
      </p:sp>
      <p:sp>
        <p:nvSpPr>
          <p:cNvPr id="8339" name="Freeform 147" descr="10%"/>
          <p:cNvSpPr>
            <a:spLocks/>
          </p:cNvSpPr>
          <p:nvPr/>
        </p:nvSpPr>
        <p:spPr bwMode="auto">
          <a:xfrm>
            <a:off x="0" y="4214812"/>
            <a:ext cx="9144000" cy="2643188"/>
          </a:xfrm>
          <a:custGeom>
            <a:avLst/>
            <a:gdLst/>
            <a:ahLst/>
            <a:cxnLst>
              <a:cxn ang="0">
                <a:pos x="0" y="2214"/>
              </a:cxn>
              <a:cxn ang="0">
                <a:pos x="1602" y="0"/>
              </a:cxn>
              <a:cxn ang="0">
                <a:pos x="2784" y="0"/>
              </a:cxn>
              <a:cxn ang="0">
                <a:pos x="4320" y="2220"/>
              </a:cxn>
              <a:cxn ang="0">
                <a:pos x="0" y="2214"/>
              </a:cxn>
            </a:cxnLst>
            <a:rect l="0" t="0" r="r" b="b"/>
            <a:pathLst>
              <a:path w="4320" h="2220">
                <a:moveTo>
                  <a:pt x="0" y="2214"/>
                </a:moveTo>
                <a:lnTo>
                  <a:pt x="1602" y="0"/>
                </a:lnTo>
                <a:lnTo>
                  <a:pt x="2784" y="0"/>
                </a:lnTo>
                <a:lnTo>
                  <a:pt x="4320" y="2220"/>
                </a:lnTo>
                <a:lnTo>
                  <a:pt x="0" y="2214"/>
                </a:lnTo>
                <a:close/>
              </a:path>
            </a:pathLst>
          </a:custGeom>
          <a:pattFill prst="pct10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334433" y="2127647"/>
            <a:ext cx="283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OS: Recognizes interrupt</a:t>
            </a:r>
          </a:p>
          <a:p>
            <a:r>
              <a:rPr lang="en-US">
                <a:solidFill>
                  <a:srgbClr val="FFFF00"/>
                </a:solidFill>
              </a:rPr>
              <a:t>Sends it to client application</a:t>
            </a:r>
          </a:p>
        </p:txBody>
      </p:sp>
      <p:sp>
        <p:nvSpPr>
          <p:cNvPr id="8303" name="Text Box 111" descr="5%"/>
          <p:cNvSpPr txBox="1">
            <a:spLocks noChangeArrowheads="1"/>
          </p:cNvSpPr>
          <p:nvPr/>
        </p:nvSpPr>
        <p:spPr bwMode="auto">
          <a:xfrm>
            <a:off x="1143000" y="5934670"/>
            <a:ext cx="2396810" cy="923330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sends</a:t>
            </a:r>
          </a:p>
          <a:p>
            <a:r>
              <a:rPr lang="en-US">
                <a:latin typeface="Comic Sans MS" pitchFamily="66" charset="0"/>
              </a:rPr>
              <a:t>to server application</a:t>
            </a:r>
          </a:p>
        </p:txBody>
      </p:sp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3115733" y="4618435"/>
            <a:ext cx="2297424" cy="116955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Application examines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and state of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game and determines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Master Chief dies! Sends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back to client.</a:t>
            </a:r>
          </a:p>
        </p:txBody>
      </p:sp>
      <p:sp>
        <p:nvSpPr>
          <p:cNvPr id="8306" name="Line 114"/>
          <p:cNvSpPr>
            <a:spLocks noChangeShapeType="1"/>
          </p:cNvSpPr>
          <p:nvPr/>
        </p:nvSpPr>
        <p:spPr bwMode="auto">
          <a:xfrm>
            <a:off x="1333500" y="5372101"/>
            <a:ext cx="342900" cy="57149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7" name="Line 115"/>
          <p:cNvSpPr>
            <a:spLocks noChangeShapeType="1"/>
          </p:cNvSpPr>
          <p:nvPr/>
        </p:nvSpPr>
        <p:spPr bwMode="auto">
          <a:xfrm flipV="1">
            <a:off x="2755901" y="5562599"/>
            <a:ext cx="368299" cy="509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4" name="Line 122"/>
          <p:cNvSpPr>
            <a:spLocks noChangeShapeType="1"/>
          </p:cNvSpPr>
          <p:nvPr/>
        </p:nvSpPr>
        <p:spPr bwMode="auto">
          <a:xfrm flipH="1">
            <a:off x="2070101" y="4157663"/>
            <a:ext cx="368300" cy="3786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5" name="Line 123"/>
          <p:cNvSpPr>
            <a:spLocks noChangeShapeType="1"/>
          </p:cNvSpPr>
          <p:nvPr/>
        </p:nvSpPr>
        <p:spPr bwMode="auto">
          <a:xfrm flipH="1">
            <a:off x="2552701" y="2700338"/>
            <a:ext cx="266700" cy="7215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H="1">
            <a:off x="1701800" y="1593056"/>
            <a:ext cx="101600" cy="5286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35" name="AutoShape 143"/>
          <p:cNvSpPr>
            <a:spLocks noChangeArrowheads="1"/>
          </p:cNvSpPr>
          <p:nvPr/>
        </p:nvSpPr>
        <p:spPr bwMode="auto">
          <a:xfrm>
            <a:off x="381000" y="2867025"/>
            <a:ext cx="1676400" cy="485775"/>
          </a:xfrm>
          <a:prstGeom prst="wedgeEllipseCallout">
            <a:avLst>
              <a:gd name="adj1" fmla="val -24745"/>
              <a:gd name="adj2" fmla="val -81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00" i="1">
                <a:latin typeface="Comic Sans MS" pitchFamily="66" charset="0"/>
              </a:rPr>
              <a:t>It's a mouse interrupt!</a:t>
            </a:r>
          </a:p>
        </p:txBody>
      </p:sp>
      <p:pic>
        <p:nvPicPr>
          <p:cNvPr id="8340" name="Picture 148" descr="envelo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962400"/>
            <a:ext cx="787400" cy="330994"/>
          </a:xfrm>
          <a:prstGeom prst="rect">
            <a:avLst/>
          </a:prstGeom>
          <a:noFill/>
        </p:spPr>
      </p:pic>
      <p:pic>
        <p:nvPicPr>
          <p:cNvPr id="8341" name="Picture 149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000" y="4550569"/>
            <a:ext cx="1270000" cy="714375"/>
          </a:xfrm>
          <a:prstGeom prst="rect">
            <a:avLst/>
          </a:prstGeom>
          <a:noFill/>
        </p:spPr>
      </p:pic>
      <p:sp>
        <p:nvSpPr>
          <p:cNvPr id="8342" name="AutoShape 150"/>
          <p:cNvSpPr>
            <a:spLocks noChangeArrowheads="1"/>
          </p:cNvSpPr>
          <p:nvPr/>
        </p:nvSpPr>
        <p:spPr bwMode="auto">
          <a:xfrm>
            <a:off x="3073400" y="5791200"/>
            <a:ext cx="1676400" cy="457200"/>
          </a:xfrm>
          <a:prstGeom prst="wedgeEllipseCallout">
            <a:avLst>
              <a:gd name="adj1" fmla="val -41227"/>
              <a:gd name="adj2" fmla="val 899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anchor="ctr" anchorCtr="0"/>
          <a:lstStyle/>
          <a:p>
            <a:pPr algn="ctr"/>
            <a:r>
              <a:rPr lang="en-US" sz="1000" i="1" dirty="0">
                <a:latin typeface="Comic Sans MS" pitchFamily="66" charset="0"/>
              </a:rPr>
              <a:t>Got a message!</a:t>
            </a:r>
          </a:p>
        </p:txBody>
      </p:sp>
      <p:sp>
        <p:nvSpPr>
          <p:cNvPr id="8337" name="AutoShape 145"/>
          <p:cNvSpPr>
            <a:spLocks noChangeArrowheads="1"/>
          </p:cNvSpPr>
          <p:nvPr/>
        </p:nvSpPr>
        <p:spPr bwMode="auto">
          <a:xfrm>
            <a:off x="3200401" y="2586038"/>
            <a:ext cx="2959100" cy="892969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3712633" y="2863454"/>
            <a:ext cx="1370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CLIENT</a:t>
            </a:r>
          </a:p>
        </p:txBody>
      </p: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  <p:sp>
        <p:nvSpPr>
          <p:cNvPr id="8356" name="AutoShape 164"/>
          <p:cNvSpPr>
            <a:spLocks noChangeArrowheads="1"/>
          </p:cNvSpPr>
          <p:nvPr/>
        </p:nvSpPr>
        <p:spPr bwMode="auto">
          <a:xfrm>
            <a:off x="3378200" y="4114800"/>
            <a:ext cx="1498600" cy="457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3581400" y="4114800"/>
            <a:ext cx="115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6" name="Rectangle 144" descr="20%"/>
          <p:cNvSpPr>
            <a:spLocks noChangeArrowheads="1"/>
          </p:cNvSpPr>
          <p:nvPr/>
        </p:nvSpPr>
        <p:spPr bwMode="auto">
          <a:xfrm>
            <a:off x="165101" y="2157413"/>
            <a:ext cx="4229100" cy="1107281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65100" y="2157413"/>
            <a:ext cx="4216400" cy="5857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0" name="Text Box 108" descr="30%"/>
          <p:cNvSpPr txBox="1">
            <a:spLocks noChangeArrowheads="1"/>
          </p:cNvSpPr>
          <p:nvPr/>
        </p:nvSpPr>
        <p:spPr bwMode="auto">
          <a:xfrm>
            <a:off x="177801" y="3377804"/>
            <a:ext cx="4254500" cy="915590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Client Application creates</a:t>
            </a:r>
          </a:p>
          <a:p>
            <a:r>
              <a:rPr lang="en-US">
                <a:latin typeface="Comic Sans MS" pitchFamily="66" charset="0"/>
              </a:rPr>
              <a:t>message to send to server</a:t>
            </a:r>
          </a:p>
          <a:p>
            <a:r>
              <a:rPr lang="en-US">
                <a:latin typeface="Comic Sans MS" pitchFamily="66" charset="0"/>
              </a:rPr>
              <a:t>application</a:t>
            </a:r>
          </a:p>
        </p:txBody>
      </p:sp>
      <p:sp>
        <p:nvSpPr>
          <p:cNvPr id="8302" name="Text Box 110" descr="20%"/>
          <p:cNvSpPr txBox="1">
            <a:spLocks noChangeArrowheads="1"/>
          </p:cNvSpPr>
          <p:nvPr/>
        </p:nvSpPr>
        <p:spPr bwMode="auto">
          <a:xfrm>
            <a:off x="182033" y="4392216"/>
            <a:ext cx="4241800" cy="1108472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 </a:t>
            </a:r>
          </a:p>
          <a:p>
            <a:r>
              <a:rPr lang="en-US">
                <a:latin typeface="Comic Sans MS" pitchFamily="66" charset="0"/>
              </a:rPr>
              <a:t>Message to </a:t>
            </a:r>
          </a:p>
          <a:p>
            <a:r>
              <a:rPr lang="en-US">
                <a:latin typeface="Comic Sans MS" pitchFamily="66" charset="0"/>
              </a:rPr>
              <a:t>server</a:t>
            </a:r>
          </a:p>
        </p:txBody>
      </p:sp>
      <p:sp>
        <p:nvSpPr>
          <p:cNvPr id="8339" name="Freeform 147" descr="10%"/>
          <p:cNvSpPr>
            <a:spLocks/>
          </p:cNvSpPr>
          <p:nvPr/>
        </p:nvSpPr>
        <p:spPr bwMode="auto">
          <a:xfrm>
            <a:off x="0" y="4214812"/>
            <a:ext cx="9144000" cy="2643188"/>
          </a:xfrm>
          <a:custGeom>
            <a:avLst/>
            <a:gdLst/>
            <a:ahLst/>
            <a:cxnLst>
              <a:cxn ang="0">
                <a:pos x="0" y="2214"/>
              </a:cxn>
              <a:cxn ang="0">
                <a:pos x="1602" y="0"/>
              </a:cxn>
              <a:cxn ang="0">
                <a:pos x="2784" y="0"/>
              </a:cxn>
              <a:cxn ang="0">
                <a:pos x="4320" y="2220"/>
              </a:cxn>
              <a:cxn ang="0">
                <a:pos x="0" y="2214"/>
              </a:cxn>
            </a:cxnLst>
            <a:rect l="0" t="0" r="r" b="b"/>
            <a:pathLst>
              <a:path w="4320" h="2220">
                <a:moveTo>
                  <a:pt x="0" y="2214"/>
                </a:moveTo>
                <a:lnTo>
                  <a:pt x="1602" y="0"/>
                </a:lnTo>
                <a:lnTo>
                  <a:pt x="2784" y="0"/>
                </a:lnTo>
                <a:lnTo>
                  <a:pt x="4320" y="2220"/>
                </a:lnTo>
                <a:lnTo>
                  <a:pt x="0" y="2214"/>
                </a:lnTo>
                <a:close/>
              </a:path>
            </a:pathLst>
          </a:custGeom>
          <a:pattFill prst="pct10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334433" y="2127647"/>
            <a:ext cx="283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OS: Recognizes interrupt</a:t>
            </a:r>
          </a:p>
          <a:p>
            <a:r>
              <a:rPr lang="en-US">
                <a:solidFill>
                  <a:srgbClr val="FFFF00"/>
                </a:solidFill>
              </a:rPr>
              <a:t>Sends it to client application</a:t>
            </a:r>
          </a:p>
        </p:txBody>
      </p:sp>
      <p:sp>
        <p:nvSpPr>
          <p:cNvPr id="8303" name="Text Box 111" descr="5%"/>
          <p:cNvSpPr txBox="1">
            <a:spLocks noChangeArrowheads="1"/>
          </p:cNvSpPr>
          <p:nvPr/>
        </p:nvSpPr>
        <p:spPr bwMode="auto">
          <a:xfrm>
            <a:off x="1143000" y="5934670"/>
            <a:ext cx="2396810" cy="923330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sends</a:t>
            </a:r>
          </a:p>
          <a:p>
            <a:r>
              <a:rPr lang="en-US">
                <a:latin typeface="Comic Sans MS" pitchFamily="66" charset="0"/>
              </a:rPr>
              <a:t>to server application</a:t>
            </a:r>
          </a:p>
        </p:txBody>
      </p:sp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3115733" y="4618435"/>
            <a:ext cx="2297424" cy="116955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Application examines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and state of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game and determines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Master Chief dies! Sends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back to client.</a:t>
            </a:r>
          </a:p>
        </p:txBody>
      </p:sp>
      <p:sp>
        <p:nvSpPr>
          <p:cNvPr id="8305" name="Text Box 113" descr="5%"/>
          <p:cNvSpPr txBox="1">
            <a:spLocks noChangeArrowheads="1"/>
          </p:cNvSpPr>
          <p:nvPr/>
        </p:nvSpPr>
        <p:spPr bwMode="auto">
          <a:xfrm>
            <a:off x="4728634" y="6042423"/>
            <a:ext cx="3162300" cy="688181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</a:t>
            </a:r>
          </a:p>
          <a:p>
            <a:r>
              <a:rPr lang="en-US">
                <a:latin typeface="Comic Sans MS" pitchFamily="66" charset="0"/>
              </a:rPr>
              <a:t>Message to client</a:t>
            </a:r>
          </a:p>
        </p:txBody>
      </p:sp>
      <p:sp>
        <p:nvSpPr>
          <p:cNvPr id="8306" name="Line 114"/>
          <p:cNvSpPr>
            <a:spLocks noChangeShapeType="1"/>
          </p:cNvSpPr>
          <p:nvPr/>
        </p:nvSpPr>
        <p:spPr bwMode="auto">
          <a:xfrm>
            <a:off x="1333500" y="5372101"/>
            <a:ext cx="342900" cy="57149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7" name="Line 115"/>
          <p:cNvSpPr>
            <a:spLocks noChangeShapeType="1"/>
          </p:cNvSpPr>
          <p:nvPr/>
        </p:nvSpPr>
        <p:spPr bwMode="auto">
          <a:xfrm flipV="1">
            <a:off x="2755901" y="5562599"/>
            <a:ext cx="368299" cy="509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8" name="Line 116"/>
          <p:cNvSpPr>
            <a:spLocks noChangeShapeType="1"/>
          </p:cNvSpPr>
          <p:nvPr/>
        </p:nvSpPr>
        <p:spPr bwMode="auto">
          <a:xfrm>
            <a:off x="5257800" y="5638800"/>
            <a:ext cx="431800" cy="50244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4" name="Line 122"/>
          <p:cNvSpPr>
            <a:spLocks noChangeShapeType="1"/>
          </p:cNvSpPr>
          <p:nvPr/>
        </p:nvSpPr>
        <p:spPr bwMode="auto">
          <a:xfrm flipH="1">
            <a:off x="2070101" y="4157663"/>
            <a:ext cx="368300" cy="3786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5" name="Line 123"/>
          <p:cNvSpPr>
            <a:spLocks noChangeShapeType="1"/>
          </p:cNvSpPr>
          <p:nvPr/>
        </p:nvSpPr>
        <p:spPr bwMode="auto">
          <a:xfrm flipH="1">
            <a:off x="2552701" y="2700338"/>
            <a:ext cx="266700" cy="7215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H="1">
            <a:off x="1701800" y="1593056"/>
            <a:ext cx="101600" cy="5286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35" name="AutoShape 143"/>
          <p:cNvSpPr>
            <a:spLocks noChangeArrowheads="1"/>
          </p:cNvSpPr>
          <p:nvPr/>
        </p:nvSpPr>
        <p:spPr bwMode="auto">
          <a:xfrm>
            <a:off x="381000" y="2867025"/>
            <a:ext cx="1676400" cy="485775"/>
          </a:xfrm>
          <a:prstGeom prst="wedgeEllipseCallout">
            <a:avLst>
              <a:gd name="adj1" fmla="val -24745"/>
              <a:gd name="adj2" fmla="val -81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00" i="1">
                <a:latin typeface="Comic Sans MS" pitchFamily="66" charset="0"/>
              </a:rPr>
              <a:t>It's a mouse interrupt!</a:t>
            </a:r>
          </a:p>
        </p:txBody>
      </p:sp>
      <p:pic>
        <p:nvPicPr>
          <p:cNvPr id="8340" name="Picture 148" descr="envelo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962400"/>
            <a:ext cx="787400" cy="330994"/>
          </a:xfrm>
          <a:prstGeom prst="rect">
            <a:avLst/>
          </a:prstGeom>
          <a:noFill/>
        </p:spPr>
      </p:pic>
      <p:pic>
        <p:nvPicPr>
          <p:cNvPr id="8341" name="Picture 149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000" y="4550569"/>
            <a:ext cx="1270000" cy="714375"/>
          </a:xfrm>
          <a:prstGeom prst="rect">
            <a:avLst/>
          </a:prstGeom>
          <a:noFill/>
        </p:spPr>
      </p:pic>
      <p:sp>
        <p:nvSpPr>
          <p:cNvPr id="8342" name="AutoShape 150"/>
          <p:cNvSpPr>
            <a:spLocks noChangeArrowheads="1"/>
          </p:cNvSpPr>
          <p:nvPr/>
        </p:nvSpPr>
        <p:spPr bwMode="auto">
          <a:xfrm>
            <a:off x="3073400" y="5791200"/>
            <a:ext cx="1676400" cy="457200"/>
          </a:xfrm>
          <a:prstGeom prst="wedgeEllipseCallout">
            <a:avLst>
              <a:gd name="adj1" fmla="val -41227"/>
              <a:gd name="adj2" fmla="val 899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anchor="ctr" anchorCtr="0"/>
          <a:lstStyle/>
          <a:p>
            <a:pPr algn="ctr"/>
            <a:r>
              <a:rPr lang="en-US" sz="1000" i="1" dirty="0">
                <a:latin typeface="Comic Sans MS" pitchFamily="66" charset="0"/>
              </a:rPr>
              <a:t>Got a message!</a:t>
            </a:r>
          </a:p>
        </p:txBody>
      </p:sp>
      <p:sp>
        <p:nvSpPr>
          <p:cNvPr id="8337" name="AutoShape 145"/>
          <p:cNvSpPr>
            <a:spLocks noChangeArrowheads="1"/>
          </p:cNvSpPr>
          <p:nvPr/>
        </p:nvSpPr>
        <p:spPr bwMode="auto">
          <a:xfrm>
            <a:off x="3200401" y="2586038"/>
            <a:ext cx="2959100" cy="892969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43" name="Picture 151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61199" y="5867400"/>
            <a:ext cx="1168401" cy="962025"/>
          </a:xfrm>
          <a:prstGeom prst="rect">
            <a:avLst/>
          </a:prstGeom>
          <a:noFill/>
        </p:spPr>
      </p:pic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3712633" y="2863454"/>
            <a:ext cx="1370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CLIENT</a:t>
            </a:r>
          </a:p>
        </p:txBody>
      </p: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  <p:sp>
        <p:nvSpPr>
          <p:cNvPr id="8356" name="AutoShape 164"/>
          <p:cNvSpPr>
            <a:spLocks noChangeArrowheads="1"/>
          </p:cNvSpPr>
          <p:nvPr/>
        </p:nvSpPr>
        <p:spPr bwMode="auto">
          <a:xfrm>
            <a:off x="3378200" y="4114800"/>
            <a:ext cx="1498600" cy="457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3581400" y="4114800"/>
            <a:ext cx="115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6" name="Rectangle 144" descr="20%"/>
          <p:cNvSpPr>
            <a:spLocks noChangeArrowheads="1"/>
          </p:cNvSpPr>
          <p:nvPr/>
        </p:nvSpPr>
        <p:spPr bwMode="auto">
          <a:xfrm>
            <a:off x="165101" y="2157413"/>
            <a:ext cx="4229100" cy="1107281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65100" y="2157413"/>
            <a:ext cx="4216400" cy="5857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0" name="Text Box 108" descr="30%"/>
          <p:cNvSpPr txBox="1">
            <a:spLocks noChangeArrowheads="1"/>
          </p:cNvSpPr>
          <p:nvPr/>
        </p:nvSpPr>
        <p:spPr bwMode="auto">
          <a:xfrm>
            <a:off x="177801" y="3377804"/>
            <a:ext cx="4254500" cy="915590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Client Application creates</a:t>
            </a:r>
          </a:p>
          <a:p>
            <a:r>
              <a:rPr lang="en-US">
                <a:latin typeface="Comic Sans MS" pitchFamily="66" charset="0"/>
              </a:rPr>
              <a:t>message to send to server</a:t>
            </a:r>
          </a:p>
          <a:p>
            <a:r>
              <a:rPr lang="en-US">
                <a:latin typeface="Comic Sans MS" pitchFamily="66" charset="0"/>
              </a:rPr>
              <a:t>application</a:t>
            </a:r>
          </a:p>
        </p:txBody>
      </p:sp>
      <p:sp>
        <p:nvSpPr>
          <p:cNvPr id="8302" name="Text Box 110" descr="20%"/>
          <p:cNvSpPr txBox="1">
            <a:spLocks noChangeArrowheads="1"/>
          </p:cNvSpPr>
          <p:nvPr/>
        </p:nvSpPr>
        <p:spPr bwMode="auto">
          <a:xfrm>
            <a:off x="182033" y="4392216"/>
            <a:ext cx="4241800" cy="1108472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 </a:t>
            </a:r>
          </a:p>
          <a:p>
            <a:r>
              <a:rPr lang="en-US">
                <a:latin typeface="Comic Sans MS" pitchFamily="66" charset="0"/>
              </a:rPr>
              <a:t>Message to </a:t>
            </a:r>
          </a:p>
          <a:p>
            <a:r>
              <a:rPr lang="en-US">
                <a:latin typeface="Comic Sans MS" pitchFamily="66" charset="0"/>
              </a:rPr>
              <a:t>server</a:t>
            </a:r>
          </a:p>
        </p:txBody>
      </p:sp>
      <p:sp>
        <p:nvSpPr>
          <p:cNvPr id="8339" name="Freeform 147" descr="10%"/>
          <p:cNvSpPr>
            <a:spLocks/>
          </p:cNvSpPr>
          <p:nvPr/>
        </p:nvSpPr>
        <p:spPr bwMode="auto">
          <a:xfrm>
            <a:off x="0" y="4214812"/>
            <a:ext cx="9144000" cy="2643188"/>
          </a:xfrm>
          <a:custGeom>
            <a:avLst/>
            <a:gdLst/>
            <a:ahLst/>
            <a:cxnLst>
              <a:cxn ang="0">
                <a:pos x="0" y="2214"/>
              </a:cxn>
              <a:cxn ang="0">
                <a:pos x="1602" y="0"/>
              </a:cxn>
              <a:cxn ang="0">
                <a:pos x="2784" y="0"/>
              </a:cxn>
              <a:cxn ang="0">
                <a:pos x="4320" y="2220"/>
              </a:cxn>
              <a:cxn ang="0">
                <a:pos x="0" y="2214"/>
              </a:cxn>
            </a:cxnLst>
            <a:rect l="0" t="0" r="r" b="b"/>
            <a:pathLst>
              <a:path w="4320" h="2220">
                <a:moveTo>
                  <a:pt x="0" y="2214"/>
                </a:moveTo>
                <a:lnTo>
                  <a:pt x="1602" y="0"/>
                </a:lnTo>
                <a:lnTo>
                  <a:pt x="2784" y="0"/>
                </a:lnTo>
                <a:lnTo>
                  <a:pt x="4320" y="2220"/>
                </a:lnTo>
                <a:lnTo>
                  <a:pt x="0" y="2214"/>
                </a:lnTo>
                <a:close/>
              </a:path>
            </a:pathLst>
          </a:custGeom>
          <a:pattFill prst="pct10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334433" y="2127647"/>
            <a:ext cx="283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OS: Recognizes interrupt</a:t>
            </a:r>
          </a:p>
          <a:p>
            <a:r>
              <a:rPr lang="en-US">
                <a:solidFill>
                  <a:srgbClr val="FFFF00"/>
                </a:solidFill>
              </a:rPr>
              <a:t>Sends it to client application</a:t>
            </a:r>
          </a:p>
        </p:txBody>
      </p:sp>
      <p:sp>
        <p:nvSpPr>
          <p:cNvPr id="8303" name="Text Box 111" descr="5%"/>
          <p:cNvSpPr txBox="1">
            <a:spLocks noChangeArrowheads="1"/>
          </p:cNvSpPr>
          <p:nvPr/>
        </p:nvSpPr>
        <p:spPr bwMode="auto">
          <a:xfrm>
            <a:off x="1143000" y="5934670"/>
            <a:ext cx="2396810" cy="923330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sends</a:t>
            </a:r>
          </a:p>
          <a:p>
            <a:r>
              <a:rPr lang="en-US">
                <a:latin typeface="Comic Sans MS" pitchFamily="66" charset="0"/>
              </a:rPr>
              <a:t>to server application</a:t>
            </a:r>
          </a:p>
        </p:txBody>
      </p:sp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3115733" y="4618435"/>
            <a:ext cx="2297424" cy="116955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Application examines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and state of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game and determines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Master Chief dies! Sends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back to client.</a:t>
            </a:r>
          </a:p>
        </p:txBody>
      </p:sp>
      <p:sp>
        <p:nvSpPr>
          <p:cNvPr id="8305" name="Text Box 113" descr="5%"/>
          <p:cNvSpPr txBox="1">
            <a:spLocks noChangeArrowheads="1"/>
          </p:cNvSpPr>
          <p:nvPr/>
        </p:nvSpPr>
        <p:spPr bwMode="auto">
          <a:xfrm>
            <a:off x="4728634" y="6042423"/>
            <a:ext cx="3162300" cy="688181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</a:t>
            </a:r>
          </a:p>
          <a:p>
            <a:r>
              <a:rPr lang="en-US">
                <a:latin typeface="Comic Sans MS" pitchFamily="66" charset="0"/>
              </a:rPr>
              <a:t>Message to client</a:t>
            </a:r>
          </a:p>
        </p:txBody>
      </p:sp>
      <p:sp>
        <p:nvSpPr>
          <p:cNvPr id="8306" name="Line 114"/>
          <p:cNvSpPr>
            <a:spLocks noChangeShapeType="1"/>
          </p:cNvSpPr>
          <p:nvPr/>
        </p:nvSpPr>
        <p:spPr bwMode="auto">
          <a:xfrm>
            <a:off x="1333500" y="5372101"/>
            <a:ext cx="342900" cy="57149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7" name="Line 115"/>
          <p:cNvSpPr>
            <a:spLocks noChangeShapeType="1"/>
          </p:cNvSpPr>
          <p:nvPr/>
        </p:nvSpPr>
        <p:spPr bwMode="auto">
          <a:xfrm flipV="1">
            <a:off x="2755901" y="5562599"/>
            <a:ext cx="368299" cy="509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8" name="Line 116"/>
          <p:cNvSpPr>
            <a:spLocks noChangeShapeType="1"/>
          </p:cNvSpPr>
          <p:nvPr/>
        </p:nvSpPr>
        <p:spPr bwMode="auto">
          <a:xfrm>
            <a:off x="5257800" y="5638800"/>
            <a:ext cx="431800" cy="50244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4" name="Line 122"/>
          <p:cNvSpPr>
            <a:spLocks noChangeShapeType="1"/>
          </p:cNvSpPr>
          <p:nvPr/>
        </p:nvSpPr>
        <p:spPr bwMode="auto">
          <a:xfrm flipH="1">
            <a:off x="2070101" y="4157663"/>
            <a:ext cx="368300" cy="3786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5" name="Line 123"/>
          <p:cNvSpPr>
            <a:spLocks noChangeShapeType="1"/>
          </p:cNvSpPr>
          <p:nvPr/>
        </p:nvSpPr>
        <p:spPr bwMode="auto">
          <a:xfrm flipH="1">
            <a:off x="2552701" y="2700338"/>
            <a:ext cx="266700" cy="7215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H="1">
            <a:off x="1701800" y="1593056"/>
            <a:ext cx="101600" cy="5286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35" name="AutoShape 143"/>
          <p:cNvSpPr>
            <a:spLocks noChangeArrowheads="1"/>
          </p:cNvSpPr>
          <p:nvPr/>
        </p:nvSpPr>
        <p:spPr bwMode="auto">
          <a:xfrm>
            <a:off x="381000" y="2867025"/>
            <a:ext cx="1676400" cy="485775"/>
          </a:xfrm>
          <a:prstGeom prst="wedgeEllipseCallout">
            <a:avLst>
              <a:gd name="adj1" fmla="val -24745"/>
              <a:gd name="adj2" fmla="val -81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00" i="1">
                <a:latin typeface="Comic Sans MS" pitchFamily="66" charset="0"/>
              </a:rPr>
              <a:t>It's a mouse interrupt!</a:t>
            </a:r>
          </a:p>
        </p:txBody>
      </p:sp>
      <p:pic>
        <p:nvPicPr>
          <p:cNvPr id="8340" name="Picture 148" descr="envelo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962400"/>
            <a:ext cx="787400" cy="330994"/>
          </a:xfrm>
          <a:prstGeom prst="rect">
            <a:avLst/>
          </a:prstGeom>
          <a:noFill/>
        </p:spPr>
      </p:pic>
      <p:pic>
        <p:nvPicPr>
          <p:cNvPr id="8341" name="Picture 149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000" y="4550569"/>
            <a:ext cx="1270000" cy="714375"/>
          </a:xfrm>
          <a:prstGeom prst="rect">
            <a:avLst/>
          </a:prstGeom>
          <a:noFill/>
        </p:spPr>
      </p:pic>
      <p:sp>
        <p:nvSpPr>
          <p:cNvPr id="8342" name="AutoShape 150"/>
          <p:cNvSpPr>
            <a:spLocks noChangeArrowheads="1"/>
          </p:cNvSpPr>
          <p:nvPr/>
        </p:nvSpPr>
        <p:spPr bwMode="auto">
          <a:xfrm>
            <a:off x="3073400" y="5791200"/>
            <a:ext cx="1676400" cy="457200"/>
          </a:xfrm>
          <a:prstGeom prst="wedgeEllipseCallout">
            <a:avLst>
              <a:gd name="adj1" fmla="val -41227"/>
              <a:gd name="adj2" fmla="val 899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anchor="ctr" anchorCtr="0"/>
          <a:lstStyle/>
          <a:p>
            <a:pPr algn="ctr"/>
            <a:r>
              <a:rPr lang="en-US" sz="1000" i="1" dirty="0">
                <a:latin typeface="Comic Sans MS" pitchFamily="66" charset="0"/>
              </a:rPr>
              <a:t>Got a message!</a:t>
            </a:r>
          </a:p>
        </p:txBody>
      </p:sp>
      <p:sp>
        <p:nvSpPr>
          <p:cNvPr id="8337" name="AutoShape 145"/>
          <p:cNvSpPr>
            <a:spLocks noChangeArrowheads="1"/>
          </p:cNvSpPr>
          <p:nvPr/>
        </p:nvSpPr>
        <p:spPr bwMode="auto">
          <a:xfrm>
            <a:off x="3200401" y="2586038"/>
            <a:ext cx="2959100" cy="892969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43" name="Picture 151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61199" y="5867400"/>
            <a:ext cx="1168401" cy="962025"/>
          </a:xfrm>
          <a:prstGeom prst="rect">
            <a:avLst/>
          </a:prstGeom>
          <a:noFill/>
        </p:spPr>
      </p:pic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3712633" y="2863454"/>
            <a:ext cx="1370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CLIENT</a:t>
            </a:r>
          </a:p>
        </p:txBody>
      </p: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  <p:sp>
        <p:nvSpPr>
          <p:cNvPr id="8356" name="AutoShape 164"/>
          <p:cNvSpPr>
            <a:spLocks noChangeArrowheads="1"/>
          </p:cNvSpPr>
          <p:nvPr/>
        </p:nvSpPr>
        <p:spPr bwMode="auto">
          <a:xfrm>
            <a:off x="3378200" y="4114800"/>
            <a:ext cx="1498600" cy="457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3581400" y="4114800"/>
            <a:ext cx="115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SERVER</a:t>
            </a:r>
          </a:p>
        </p:txBody>
      </p:sp>
      <p:sp>
        <p:nvSpPr>
          <p:cNvPr id="8309" name="Text Box 117" descr="20%"/>
          <p:cNvSpPr txBox="1">
            <a:spLocks noChangeArrowheads="1"/>
          </p:cNvSpPr>
          <p:nvPr/>
        </p:nvSpPr>
        <p:spPr bwMode="auto">
          <a:xfrm>
            <a:off x="6858001" y="4395788"/>
            <a:ext cx="2112433" cy="1107281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and</a:t>
            </a:r>
          </a:p>
          <a:p>
            <a:r>
              <a:rPr lang="en-US">
                <a:latin typeface="Comic Sans MS" pitchFamily="66" charset="0"/>
              </a:rPr>
              <a:t>sends it to </a:t>
            </a:r>
          </a:p>
          <a:p>
            <a:r>
              <a:rPr lang="en-US">
                <a:latin typeface="Comic Sans MS" pitchFamily="66" charset="0"/>
              </a:rPr>
              <a:t>   application</a:t>
            </a:r>
          </a:p>
        </p:txBody>
      </p:sp>
      <p:sp>
        <p:nvSpPr>
          <p:cNvPr id="8310" name="Line 118"/>
          <p:cNvSpPr>
            <a:spLocks noChangeShapeType="1"/>
          </p:cNvSpPr>
          <p:nvPr/>
        </p:nvSpPr>
        <p:spPr bwMode="auto">
          <a:xfrm flipV="1">
            <a:off x="6553200" y="5410199"/>
            <a:ext cx="457200" cy="8239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6" name="Rectangle 144" descr="20%"/>
          <p:cNvSpPr>
            <a:spLocks noChangeArrowheads="1"/>
          </p:cNvSpPr>
          <p:nvPr/>
        </p:nvSpPr>
        <p:spPr bwMode="auto">
          <a:xfrm>
            <a:off x="165101" y="2157413"/>
            <a:ext cx="4229100" cy="1107281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65100" y="2157413"/>
            <a:ext cx="4216400" cy="5857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0" name="Text Box 108" descr="30%"/>
          <p:cNvSpPr txBox="1">
            <a:spLocks noChangeArrowheads="1"/>
          </p:cNvSpPr>
          <p:nvPr/>
        </p:nvSpPr>
        <p:spPr bwMode="auto">
          <a:xfrm>
            <a:off x="177801" y="3377804"/>
            <a:ext cx="4254500" cy="915590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Client Application creates</a:t>
            </a:r>
          </a:p>
          <a:p>
            <a:r>
              <a:rPr lang="en-US">
                <a:latin typeface="Comic Sans MS" pitchFamily="66" charset="0"/>
              </a:rPr>
              <a:t>message to send to server</a:t>
            </a:r>
          </a:p>
          <a:p>
            <a:r>
              <a:rPr lang="en-US">
                <a:latin typeface="Comic Sans MS" pitchFamily="66" charset="0"/>
              </a:rPr>
              <a:t>application</a:t>
            </a:r>
          </a:p>
        </p:txBody>
      </p:sp>
      <p:sp>
        <p:nvSpPr>
          <p:cNvPr id="8302" name="Text Box 110" descr="20%"/>
          <p:cNvSpPr txBox="1">
            <a:spLocks noChangeArrowheads="1"/>
          </p:cNvSpPr>
          <p:nvPr/>
        </p:nvSpPr>
        <p:spPr bwMode="auto">
          <a:xfrm>
            <a:off x="182033" y="4392216"/>
            <a:ext cx="4241800" cy="1108472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 </a:t>
            </a:r>
          </a:p>
          <a:p>
            <a:r>
              <a:rPr lang="en-US">
                <a:latin typeface="Comic Sans MS" pitchFamily="66" charset="0"/>
              </a:rPr>
              <a:t>Message to </a:t>
            </a:r>
          </a:p>
          <a:p>
            <a:r>
              <a:rPr lang="en-US">
                <a:latin typeface="Comic Sans MS" pitchFamily="66" charset="0"/>
              </a:rPr>
              <a:t>server</a:t>
            </a:r>
          </a:p>
        </p:txBody>
      </p:sp>
      <p:sp>
        <p:nvSpPr>
          <p:cNvPr id="8339" name="Freeform 147" descr="10%"/>
          <p:cNvSpPr>
            <a:spLocks/>
          </p:cNvSpPr>
          <p:nvPr/>
        </p:nvSpPr>
        <p:spPr bwMode="auto">
          <a:xfrm>
            <a:off x="0" y="4214812"/>
            <a:ext cx="9144000" cy="2643188"/>
          </a:xfrm>
          <a:custGeom>
            <a:avLst/>
            <a:gdLst/>
            <a:ahLst/>
            <a:cxnLst>
              <a:cxn ang="0">
                <a:pos x="0" y="2214"/>
              </a:cxn>
              <a:cxn ang="0">
                <a:pos x="1602" y="0"/>
              </a:cxn>
              <a:cxn ang="0">
                <a:pos x="2784" y="0"/>
              </a:cxn>
              <a:cxn ang="0">
                <a:pos x="4320" y="2220"/>
              </a:cxn>
              <a:cxn ang="0">
                <a:pos x="0" y="2214"/>
              </a:cxn>
            </a:cxnLst>
            <a:rect l="0" t="0" r="r" b="b"/>
            <a:pathLst>
              <a:path w="4320" h="2220">
                <a:moveTo>
                  <a:pt x="0" y="2214"/>
                </a:moveTo>
                <a:lnTo>
                  <a:pt x="1602" y="0"/>
                </a:lnTo>
                <a:lnTo>
                  <a:pt x="2784" y="0"/>
                </a:lnTo>
                <a:lnTo>
                  <a:pt x="4320" y="2220"/>
                </a:lnTo>
                <a:lnTo>
                  <a:pt x="0" y="2214"/>
                </a:lnTo>
                <a:close/>
              </a:path>
            </a:pathLst>
          </a:custGeom>
          <a:pattFill prst="pct10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334433" y="2127647"/>
            <a:ext cx="283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OS: Recognizes interrupt</a:t>
            </a:r>
          </a:p>
          <a:p>
            <a:r>
              <a:rPr lang="en-US">
                <a:solidFill>
                  <a:srgbClr val="FFFF00"/>
                </a:solidFill>
              </a:rPr>
              <a:t>Sends it to client application</a:t>
            </a:r>
          </a:p>
        </p:txBody>
      </p:sp>
      <p:sp>
        <p:nvSpPr>
          <p:cNvPr id="8303" name="Text Box 111" descr="5%"/>
          <p:cNvSpPr txBox="1">
            <a:spLocks noChangeArrowheads="1"/>
          </p:cNvSpPr>
          <p:nvPr/>
        </p:nvSpPr>
        <p:spPr bwMode="auto">
          <a:xfrm>
            <a:off x="1143000" y="5934670"/>
            <a:ext cx="2396810" cy="923330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sends</a:t>
            </a:r>
          </a:p>
          <a:p>
            <a:r>
              <a:rPr lang="en-US">
                <a:latin typeface="Comic Sans MS" pitchFamily="66" charset="0"/>
              </a:rPr>
              <a:t>to server application</a:t>
            </a:r>
          </a:p>
        </p:txBody>
      </p:sp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3115733" y="4618435"/>
            <a:ext cx="2297424" cy="116955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Application examines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and state of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game and determines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Master Chief dies! Sends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back to client.</a:t>
            </a:r>
          </a:p>
        </p:txBody>
      </p:sp>
      <p:sp>
        <p:nvSpPr>
          <p:cNvPr id="8305" name="Text Box 113" descr="5%"/>
          <p:cNvSpPr txBox="1">
            <a:spLocks noChangeArrowheads="1"/>
          </p:cNvSpPr>
          <p:nvPr/>
        </p:nvSpPr>
        <p:spPr bwMode="auto">
          <a:xfrm>
            <a:off x="4728634" y="6042423"/>
            <a:ext cx="3162300" cy="688181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</a:t>
            </a:r>
          </a:p>
          <a:p>
            <a:r>
              <a:rPr lang="en-US">
                <a:latin typeface="Comic Sans MS" pitchFamily="66" charset="0"/>
              </a:rPr>
              <a:t>Message to client</a:t>
            </a:r>
          </a:p>
        </p:txBody>
      </p:sp>
      <p:sp>
        <p:nvSpPr>
          <p:cNvPr id="8306" name="Line 114"/>
          <p:cNvSpPr>
            <a:spLocks noChangeShapeType="1"/>
          </p:cNvSpPr>
          <p:nvPr/>
        </p:nvSpPr>
        <p:spPr bwMode="auto">
          <a:xfrm>
            <a:off x="1333500" y="5372101"/>
            <a:ext cx="342900" cy="57149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7" name="Line 115"/>
          <p:cNvSpPr>
            <a:spLocks noChangeShapeType="1"/>
          </p:cNvSpPr>
          <p:nvPr/>
        </p:nvSpPr>
        <p:spPr bwMode="auto">
          <a:xfrm flipV="1">
            <a:off x="2755901" y="5562599"/>
            <a:ext cx="368299" cy="509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8" name="Line 116"/>
          <p:cNvSpPr>
            <a:spLocks noChangeShapeType="1"/>
          </p:cNvSpPr>
          <p:nvPr/>
        </p:nvSpPr>
        <p:spPr bwMode="auto">
          <a:xfrm>
            <a:off x="5257800" y="5638800"/>
            <a:ext cx="431800" cy="50244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4" name="Line 122"/>
          <p:cNvSpPr>
            <a:spLocks noChangeShapeType="1"/>
          </p:cNvSpPr>
          <p:nvPr/>
        </p:nvSpPr>
        <p:spPr bwMode="auto">
          <a:xfrm flipH="1">
            <a:off x="2070101" y="4157663"/>
            <a:ext cx="368300" cy="3786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5" name="Line 123"/>
          <p:cNvSpPr>
            <a:spLocks noChangeShapeType="1"/>
          </p:cNvSpPr>
          <p:nvPr/>
        </p:nvSpPr>
        <p:spPr bwMode="auto">
          <a:xfrm flipH="1">
            <a:off x="2552701" y="2700338"/>
            <a:ext cx="266700" cy="7215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H="1">
            <a:off x="1701800" y="1593056"/>
            <a:ext cx="101600" cy="5286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35" name="AutoShape 143"/>
          <p:cNvSpPr>
            <a:spLocks noChangeArrowheads="1"/>
          </p:cNvSpPr>
          <p:nvPr/>
        </p:nvSpPr>
        <p:spPr bwMode="auto">
          <a:xfrm>
            <a:off x="381000" y="2867025"/>
            <a:ext cx="1676400" cy="485775"/>
          </a:xfrm>
          <a:prstGeom prst="wedgeEllipseCallout">
            <a:avLst>
              <a:gd name="adj1" fmla="val -24745"/>
              <a:gd name="adj2" fmla="val -81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00" i="1">
                <a:latin typeface="Comic Sans MS" pitchFamily="66" charset="0"/>
              </a:rPr>
              <a:t>It's a mouse interrupt!</a:t>
            </a:r>
          </a:p>
        </p:txBody>
      </p:sp>
      <p:pic>
        <p:nvPicPr>
          <p:cNvPr id="8340" name="Picture 148" descr="envelo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962400"/>
            <a:ext cx="787400" cy="330994"/>
          </a:xfrm>
          <a:prstGeom prst="rect">
            <a:avLst/>
          </a:prstGeom>
          <a:noFill/>
        </p:spPr>
      </p:pic>
      <p:pic>
        <p:nvPicPr>
          <p:cNvPr id="8341" name="Picture 149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000" y="4550569"/>
            <a:ext cx="1270000" cy="714375"/>
          </a:xfrm>
          <a:prstGeom prst="rect">
            <a:avLst/>
          </a:prstGeom>
          <a:noFill/>
        </p:spPr>
      </p:pic>
      <p:sp>
        <p:nvSpPr>
          <p:cNvPr id="8342" name="AutoShape 150"/>
          <p:cNvSpPr>
            <a:spLocks noChangeArrowheads="1"/>
          </p:cNvSpPr>
          <p:nvPr/>
        </p:nvSpPr>
        <p:spPr bwMode="auto">
          <a:xfrm>
            <a:off x="3073400" y="5791200"/>
            <a:ext cx="1676400" cy="457200"/>
          </a:xfrm>
          <a:prstGeom prst="wedgeEllipseCallout">
            <a:avLst>
              <a:gd name="adj1" fmla="val -41227"/>
              <a:gd name="adj2" fmla="val 899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anchor="ctr" anchorCtr="0"/>
          <a:lstStyle/>
          <a:p>
            <a:pPr algn="ctr"/>
            <a:r>
              <a:rPr lang="en-US" sz="1000" i="1" dirty="0">
                <a:latin typeface="Comic Sans MS" pitchFamily="66" charset="0"/>
              </a:rPr>
              <a:t>Got a message!</a:t>
            </a:r>
          </a:p>
        </p:txBody>
      </p:sp>
      <p:sp>
        <p:nvSpPr>
          <p:cNvPr id="8337" name="AutoShape 145"/>
          <p:cNvSpPr>
            <a:spLocks noChangeArrowheads="1"/>
          </p:cNvSpPr>
          <p:nvPr/>
        </p:nvSpPr>
        <p:spPr bwMode="auto">
          <a:xfrm>
            <a:off x="3200401" y="2586038"/>
            <a:ext cx="2959100" cy="892969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43" name="Picture 151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61199" y="5867400"/>
            <a:ext cx="1168401" cy="962025"/>
          </a:xfrm>
          <a:prstGeom prst="rect">
            <a:avLst/>
          </a:prstGeom>
          <a:noFill/>
        </p:spPr>
      </p:pic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3712633" y="2863454"/>
            <a:ext cx="1370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CLIENT</a:t>
            </a:r>
          </a:p>
        </p:txBody>
      </p: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  <p:sp>
        <p:nvSpPr>
          <p:cNvPr id="8356" name="AutoShape 164"/>
          <p:cNvSpPr>
            <a:spLocks noChangeArrowheads="1"/>
          </p:cNvSpPr>
          <p:nvPr/>
        </p:nvSpPr>
        <p:spPr bwMode="auto">
          <a:xfrm>
            <a:off x="3378200" y="4114800"/>
            <a:ext cx="1498600" cy="457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3581400" y="4114800"/>
            <a:ext cx="115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SERVER</a:t>
            </a:r>
          </a:p>
        </p:txBody>
      </p:sp>
      <p:sp>
        <p:nvSpPr>
          <p:cNvPr id="8309" name="Text Box 117" descr="20%"/>
          <p:cNvSpPr txBox="1">
            <a:spLocks noChangeArrowheads="1"/>
          </p:cNvSpPr>
          <p:nvPr/>
        </p:nvSpPr>
        <p:spPr bwMode="auto">
          <a:xfrm>
            <a:off x="6858001" y="4395788"/>
            <a:ext cx="2112433" cy="1107281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and</a:t>
            </a:r>
          </a:p>
          <a:p>
            <a:r>
              <a:rPr lang="en-US">
                <a:latin typeface="Comic Sans MS" pitchFamily="66" charset="0"/>
              </a:rPr>
              <a:t>sends it to </a:t>
            </a:r>
          </a:p>
          <a:p>
            <a:r>
              <a:rPr lang="en-US">
                <a:latin typeface="Comic Sans MS" pitchFamily="66" charset="0"/>
              </a:rPr>
              <a:t>   application</a:t>
            </a:r>
          </a:p>
        </p:txBody>
      </p:sp>
      <p:sp>
        <p:nvSpPr>
          <p:cNvPr id="8310" name="Line 118"/>
          <p:cNvSpPr>
            <a:spLocks noChangeShapeType="1"/>
          </p:cNvSpPr>
          <p:nvPr/>
        </p:nvSpPr>
        <p:spPr bwMode="auto">
          <a:xfrm flipV="1">
            <a:off x="6553200" y="5410199"/>
            <a:ext cx="457200" cy="8239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3" name="Text Box 121" descr="30%"/>
          <p:cNvSpPr txBox="1">
            <a:spLocks noChangeArrowheads="1"/>
          </p:cNvSpPr>
          <p:nvPr/>
        </p:nvSpPr>
        <p:spPr bwMode="auto">
          <a:xfrm>
            <a:off x="4652433" y="3406378"/>
            <a:ext cx="4292600" cy="894159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err="1">
                <a:latin typeface="Comic Sans MS" pitchFamily="66" charset="0"/>
              </a:rPr>
              <a:t>ClientApplication</a:t>
            </a:r>
            <a:r>
              <a:rPr lang="en-US" dirty="0">
                <a:latin typeface="Comic Sans MS" pitchFamily="66" charset="0"/>
              </a:rPr>
              <a:t> generates </a:t>
            </a:r>
          </a:p>
          <a:p>
            <a:r>
              <a:rPr lang="en-US" dirty="0">
                <a:latin typeface="Comic Sans MS" pitchFamily="66" charset="0"/>
              </a:rPr>
              <a:t>required images, etc.</a:t>
            </a:r>
          </a:p>
          <a:p>
            <a:r>
              <a:rPr lang="en-US" dirty="0">
                <a:latin typeface="Comic Sans MS" pitchFamily="66" charset="0"/>
              </a:rPr>
              <a:t>Sends I/O requests to OS</a:t>
            </a:r>
          </a:p>
        </p:txBody>
      </p:sp>
      <p:sp>
        <p:nvSpPr>
          <p:cNvPr id="8345" name="Line 153"/>
          <p:cNvSpPr>
            <a:spLocks noChangeShapeType="1"/>
          </p:cNvSpPr>
          <p:nvPr/>
        </p:nvSpPr>
        <p:spPr bwMode="auto">
          <a:xfrm flipH="1" flipV="1">
            <a:off x="6400800" y="4267200"/>
            <a:ext cx="4572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6" name="Rectangle 144" descr="20%"/>
          <p:cNvSpPr>
            <a:spLocks noChangeArrowheads="1"/>
          </p:cNvSpPr>
          <p:nvPr/>
        </p:nvSpPr>
        <p:spPr bwMode="auto">
          <a:xfrm>
            <a:off x="165101" y="2157413"/>
            <a:ext cx="4229100" cy="1107281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65100" y="2157413"/>
            <a:ext cx="4216400" cy="5857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0" name="Text Box 108" descr="30%"/>
          <p:cNvSpPr txBox="1">
            <a:spLocks noChangeArrowheads="1"/>
          </p:cNvSpPr>
          <p:nvPr/>
        </p:nvSpPr>
        <p:spPr bwMode="auto">
          <a:xfrm>
            <a:off x="177801" y="3377804"/>
            <a:ext cx="4254500" cy="915590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Client Application creates</a:t>
            </a:r>
          </a:p>
          <a:p>
            <a:r>
              <a:rPr lang="en-US">
                <a:latin typeface="Comic Sans MS" pitchFamily="66" charset="0"/>
              </a:rPr>
              <a:t>message to send to server</a:t>
            </a:r>
          </a:p>
          <a:p>
            <a:r>
              <a:rPr lang="en-US">
                <a:latin typeface="Comic Sans MS" pitchFamily="66" charset="0"/>
              </a:rPr>
              <a:t>application</a:t>
            </a:r>
          </a:p>
        </p:txBody>
      </p:sp>
      <p:sp>
        <p:nvSpPr>
          <p:cNvPr id="8302" name="Text Box 110" descr="20%"/>
          <p:cNvSpPr txBox="1">
            <a:spLocks noChangeArrowheads="1"/>
          </p:cNvSpPr>
          <p:nvPr/>
        </p:nvSpPr>
        <p:spPr bwMode="auto">
          <a:xfrm>
            <a:off x="182033" y="4392216"/>
            <a:ext cx="4241800" cy="1108472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 </a:t>
            </a:r>
          </a:p>
          <a:p>
            <a:r>
              <a:rPr lang="en-US">
                <a:latin typeface="Comic Sans MS" pitchFamily="66" charset="0"/>
              </a:rPr>
              <a:t>Message to </a:t>
            </a:r>
          </a:p>
          <a:p>
            <a:r>
              <a:rPr lang="en-US">
                <a:latin typeface="Comic Sans MS" pitchFamily="66" charset="0"/>
              </a:rPr>
              <a:t>server</a:t>
            </a:r>
          </a:p>
        </p:txBody>
      </p:sp>
      <p:sp>
        <p:nvSpPr>
          <p:cNvPr id="8339" name="Freeform 147" descr="10%"/>
          <p:cNvSpPr>
            <a:spLocks/>
          </p:cNvSpPr>
          <p:nvPr/>
        </p:nvSpPr>
        <p:spPr bwMode="auto">
          <a:xfrm>
            <a:off x="0" y="4214812"/>
            <a:ext cx="9144000" cy="2643188"/>
          </a:xfrm>
          <a:custGeom>
            <a:avLst/>
            <a:gdLst/>
            <a:ahLst/>
            <a:cxnLst>
              <a:cxn ang="0">
                <a:pos x="0" y="2214"/>
              </a:cxn>
              <a:cxn ang="0">
                <a:pos x="1602" y="0"/>
              </a:cxn>
              <a:cxn ang="0">
                <a:pos x="2784" y="0"/>
              </a:cxn>
              <a:cxn ang="0">
                <a:pos x="4320" y="2220"/>
              </a:cxn>
              <a:cxn ang="0">
                <a:pos x="0" y="2214"/>
              </a:cxn>
            </a:cxnLst>
            <a:rect l="0" t="0" r="r" b="b"/>
            <a:pathLst>
              <a:path w="4320" h="2220">
                <a:moveTo>
                  <a:pt x="0" y="2214"/>
                </a:moveTo>
                <a:lnTo>
                  <a:pt x="1602" y="0"/>
                </a:lnTo>
                <a:lnTo>
                  <a:pt x="2784" y="0"/>
                </a:lnTo>
                <a:lnTo>
                  <a:pt x="4320" y="2220"/>
                </a:lnTo>
                <a:lnTo>
                  <a:pt x="0" y="2214"/>
                </a:lnTo>
                <a:close/>
              </a:path>
            </a:pathLst>
          </a:custGeom>
          <a:pattFill prst="pct10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334433" y="2127647"/>
            <a:ext cx="283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OS: Recognizes interrupt</a:t>
            </a:r>
          </a:p>
          <a:p>
            <a:r>
              <a:rPr lang="en-US">
                <a:solidFill>
                  <a:srgbClr val="FFFF00"/>
                </a:solidFill>
              </a:rPr>
              <a:t>Sends it to client application</a:t>
            </a:r>
          </a:p>
        </p:txBody>
      </p:sp>
      <p:sp>
        <p:nvSpPr>
          <p:cNvPr id="8303" name="Text Box 111" descr="5%"/>
          <p:cNvSpPr txBox="1">
            <a:spLocks noChangeArrowheads="1"/>
          </p:cNvSpPr>
          <p:nvPr/>
        </p:nvSpPr>
        <p:spPr bwMode="auto">
          <a:xfrm>
            <a:off x="1143000" y="5934670"/>
            <a:ext cx="2396810" cy="923330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sends</a:t>
            </a:r>
          </a:p>
          <a:p>
            <a:r>
              <a:rPr lang="en-US">
                <a:latin typeface="Comic Sans MS" pitchFamily="66" charset="0"/>
              </a:rPr>
              <a:t>to server application</a:t>
            </a:r>
          </a:p>
        </p:txBody>
      </p:sp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3115733" y="4618435"/>
            <a:ext cx="2297424" cy="116955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Application examines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and state of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game and determines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Master Chief dies! Sends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back to client.</a:t>
            </a:r>
          </a:p>
        </p:txBody>
      </p:sp>
      <p:sp>
        <p:nvSpPr>
          <p:cNvPr id="8305" name="Text Box 113" descr="5%"/>
          <p:cNvSpPr txBox="1">
            <a:spLocks noChangeArrowheads="1"/>
          </p:cNvSpPr>
          <p:nvPr/>
        </p:nvSpPr>
        <p:spPr bwMode="auto">
          <a:xfrm>
            <a:off x="4728634" y="6042423"/>
            <a:ext cx="3162300" cy="688181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</a:t>
            </a:r>
          </a:p>
          <a:p>
            <a:r>
              <a:rPr lang="en-US">
                <a:latin typeface="Comic Sans MS" pitchFamily="66" charset="0"/>
              </a:rPr>
              <a:t>Message to client</a:t>
            </a:r>
          </a:p>
        </p:txBody>
      </p:sp>
      <p:sp>
        <p:nvSpPr>
          <p:cNvPr id="8306" name="Line 114"/>
          <p:cNvSpPr>
            <a:spLocks noChangeShapeType="1"/>
          </p:cNvSpPr>
          <p:nvPr/>
        </p:nvSpPr>
        <p:spPr bwMode="auto">
          <a:xfrm>
            <a:off x="1333500" y="5372101"/>
            <a:ext cx="342900" cy="57149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7" name="Line 115"/>
          <p:cNvSpPr>
            <a:spLocks noChangeShapeType="1"/>
          </p:cNvSpPr>
          <p:nvPr/>
        </p:nvSpPr>
        <p:spPr bwMode="auto">
          <a:xfrm flipV="1">
            <a:off x="2755901" y="5562599"/>
            <a:ext cx="368299" cy="509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8" name="Line 116"/>
          <p:cNvSpPr>
            <a:spLocks noChangeShapeType="1"/>
          </p:cNvSpPr>
          <p:nvPr/>
        </p:nvSpPr>
        <p:spPr bwMode="auto">
          <a:xfrm>
            <a:off x="5257800" y="5638800"/>
            <a:ext cx="431800" cy="50244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4" name="Line 122"/>
          <p:cNvSpPr>
            <a:spLocks noChangeShapeType="1"/>
          </p:cNvSpPr>
          <p:nvPr/>
        </p:nvSpPr>
        <p:spPr bwMode="auto">
          <a:xfrm flipH="1">
            <a:off x="2070101" y="4157663"/>
            <a:ext cx="368300" cy="3786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5" name="Line 123"/>
          <p:cNvSpPr>
            <a:spLocks noChangeShapeType="1"/>
          </p:cNvSpPr>
          <p:nvPr/>
        </p:nvSpPr>
        <p:spPr bwMode="auto">
          <a:xfrm flipH="1">
            <a:off x="2552701" y="2700338"/>
            <a:ext cx="266700" cy="7215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H="1">
            <a:off x="1701800" y="1593056"/>
            <a:ext cx="101600" cy="5286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7" name="Text Box 125" descr="20%"/>
          <p:cNvSpPr txBox="1">
            <a:spLocks noChangeArrowheads="1"/>
          </p:cNvSpPr>
          <p:nvPr/>
        </p:nvSpPr>
        <p:spPr bwMode="auto">
          <a:xfrm>
            <a:off x="4665133" y="2166938"/>
            <a:ext cx="4292600" cy="1122760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r"/>
            <a:r>
              <a:rPr lang="en-US">
                <a:latin typeface="Comic Sans MS" pitchFamily="66" charset="0"/>
              </a:rPr>
              <a:t>OS changes I/O devices to  </a:t>
            </a:r>
          </a:p>
          <a:p>
            <a:pPr algn="r"/>
            <a:r>
              <a:rPr lang="en-US">
                <a:latin typeface="Comic Sans MS" pitchFamily="66" charset="0"/>
              </a:rPr>
              <a:t>show Master Chief blowing</a:t>
            </a:r>
          </a:p>
          <a:p>
            <a:pPr algn="r"/>
            <a:r>
              <a:rPr lang="en-US">
                <a:latin typeface="Comic Sans MS" pitchFamily="66" charset="0"/>
              </a:rPr>
              <a:t>up!!!    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35" name="AutoShape 143"/>
          <p:cNvSpPr>
            <a:spLocks noChangeArrowheads="1"/>
          </p:cNvSpPr>
          <p:nvPr/>
        </p:nvSpPr>
        <p:spPr bwMode="auto">
          <a:xfrm>
            <a:off x="381000" y="2867025"/>
            <a:ext cx="1676400" cy="485775"/>
          </a:xfrm>
          <a:prstGeom prst="wedgeEllipseCallout">
            <a:avLst>
              <a:gd name="adj1" fmla="val -24745"/>
              <a:gd name="adj2" fmla="val -81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00" i="1">
                <a:latin typeface="Comic Sans MS" pitchFamily="66" charset="0"/>
              </a:rPr>
              <a:t>It's a mouse interrupt!</a:t>
            </a:r>
          </a:p>
        </p:txBody>
      </p:sp>
      <p:pic>
        <p:nvPicPr>
          <p:cNvPr id="8340" name="Picture 148" descr="envelo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962400"/>
            <a:ext cx="787400" cy="330994"/>
          </a:xfrm>
          <a:prstGeom prst="rect">
            <a:avLst/>
          </a:prstGeom>
          <a:noFill/>
        </p:spPr>
      </p:pic>
      <p:pic>
        <p:nvPicPr>
          <p:cNvPr id="8341" name="Picture 149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000" y="4550569"/>
            <a:ext cx="1270000" cy="714375"/>
          </a:xfrm>
          <a:prstGeom prst="rect">
            <a:avLst/>
          </a:prstGeom>
          <a:noFill/>
        </p:spPr>
      </p:pic>
      <p:sp>
        <p:nvSpPr>
          <p:cNvPr id="8342" name="AutoShape 150"/>
          <p:cNvSpPr>
            <a:spLocks noChangeArrowheads="1"/>
          </p:cNvSpPr>
          <p:nvPr/>
        </p:nvSpPr>
        <p:spPr bwMode="auto">
          <a:xfrm>
            <a:off x="3073400" y="5791200"/>
            <a:ext cx="1676400" cy="457200"/>
          </a:xfrm>
          <a:prstGeom prst="wedgeEllipseCallout">
            <a:avLst>
              <a:gd name="adj1" fmla="val -41227"/>
              <a:gd name="adj2" fmla="val 899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anchor="ctr" anchorCtr="0"/>
          <a:lstStyle/>
          <a:p>
            <a:pPr algn="ctr"/>
            <a:r>
              <a:rPr lang="en-US" sz="1000" i="1" dirty="0">
                <a:latin typeface="Comic Sans MS" pitchFamily="66" charset="0"/>
              </a:rPr>
              <a:t>Got a message!</a:t>
            </a:r>
          </a:p>
        </p:txBody>
      </p:sp>
      <p:sp>
        <p:nvSpPr>
          <p:cNvPr id="8337" name="AutoShape 145"/>
          <p:cNvSpPr>
            <a:spLocks noChangeArrowheads="1"/>
          </p:cNvSpPr>
          <p:nvPr/>
        </p:nvSpPr>
        <p:spPr bwMode="auto">
          <a:xfrm>
            <a:off x="3200401" y="2586038"/>
            <a:ext cx="2959100" cy="892969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43" name="Picture 151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61199" y="5867400"/>
            <a:ext cx="1168401" cy="962025"/>
          </a:xfrm>
          <a:prstGeom prst="rect">
            <a:avLst/>
          </a:prstGeom>
          <a:noFill/>
        </p:spPr>
      </p:pic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3712633" y="2863454"/>
            <a:ext cx="1370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CLIENT</a:t>
            </a:r>
          </a:p>
        </p:txBody>
      </p:sp>
      <p:sp>
        <p:nvSpPr>
          <p:cNvPr id="8346" name="AutoShape 154"/>
          <p:cNvSpPr>
            <a:spLocks noChangeArrowheads="1"/>
          </p:cNvSpPr>
          <p:nvPr/>
        </p:nvSpPr>
        <p:spPr bwMode="auto">
          <a:xfrm>
            <a:off x="7086600" y="3017044"/>
            <a:ext cx="1587500" cy="335756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mic Sans MS" pitchFamily="66" charset="0"/>
              </a:rPr>
              <a:t>ut oh!</a:t>
            </a:r>
          </a:p>
        </p:txBody>
      </p: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  <p:sp>
        <p:nvSpPr>
          <p:cNvPr id="8356" name="AutoShape 164"/>
          <p:cNvSpPr>
            <a:spLocks noChangeArrowheads="1"/>
          </p:cNvSpPr>
          <p:nvPr/>
        </p:nvSpPr>
        <p:spPr bwMode="auto">
          <a:xfrm>
            <a:off x="3378200" y="4114800"/>
            <a:ext cx="1498600" cy="457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3581400" y="4114800"/>
            <a:ext cx="115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SERVER</a:t>
            </a:r>
          </a:p>
        </p:txBody>
      </p:sp>
      <p:sp>
        <p:nvSpPr>
          <p:cNvPr id="8309" name="Text Box 117" descr="20%"/>
          <p:cNvSpPr txBox="1">
            <a:spLocks noChangeArrowheads="1"/>
          </p:cNvSpPr>
          <p:nvPr/>
        </p:nvSpPr>
        <p:spPr bwMode="auto">
          <a:xfrm>
            <a:off x="6858001" y="4395788"/>
            <a:ext cx="2112433" cy="1107281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and</a:t>
            </a:r>
          </a:p>
          <a:p>
            <a:r>
              <a:rPr lang="en-US">
                <a:latin typeface="Comic Sans MS" pitchFamily="66" charset="0"/>
              </a:rPr>
              <a:t>sends it to </a:t>
            </a:r>
          </a:p>
          <a:p>
            <a:r>
              <a:rPr lang="en-US">
                <a:latin typeface="Comic Sans MS" pitchFamily="66" charset="0"/>
              </a:rPr>
              <a:t>   application</a:t>
            </a:r>
          </a:p>
        </p:txBody>
      </p:sp>
      <p:sp>
        <p:nvSpPr>
          <p:cNvPr id="8310" name="Line 118"/>
          <p:cNvSpPr>
            <a:spLocks noChangeShapeType="1"/>
          </p:cNvSpPr>
          <p:nvPr/>
        </p:nvSpPr>
        <p:spPr bwMode="auto">
          <a:xfrm flipV="1">
            <a:off x="6553200" y="5410199"/>
            <a:ext cx="457200" cy="8239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3" name="Text Box 121" descr="30%"/>
          <p:cNvSpPr txBox="1">
            <a:spLocks noChangeArrowheads="1"/>
          </p:cNvSpPr>
          <p:nvPr/>
        </p:nvSpPr>
        <p:spPr bwMode="auto">
          <a:xfrm>
            <a:off x="4652433" y="3406378"/>
            <a:ext cx="4292600" cy="894159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err="1">
                <a:latin typeface="Comic Sans MS" pitchFamily="66" charset="0"/>
              </a:rPr>
              <a:t>ClientApplication</a:t>
            </a:r>
            <a:r>
              <a:rPr lang="en-US" dirty="0">
                <a:latin typeface="Comic Sans MS" pitchFamily="66" charset="0"/>
              </a:rPr>
              <a:t> generates </a:t>
            </a:r>
          </a:p>
          <a:p>
            <a:r>
              <a:rPr lang="en-US" dirty="0">
                <a:latin typeface="Comic Sans MS" pitchFamily="66" charset="0"/>
              </a:rPr>
              <a:t>required images, etc.</a:t>
            </a:r>
          </a:p>
          <a:p>
            <a:r>
              <a:rPr lang="en-US" dirty="0">
                <a:latin typeface="Comic Sans MS" pitchFamily="66" charset="0"/>
              </a:rPr>
              <a:t>Sends I/O requests to OS</a:t>
            </a:r>
          </a:p>
        </p:txBody>
      </p:sp>
      <p:sp>
        <p:nvSpPr>
          <p:cNvPr id="8322" name="Line 130"/>
          <p:cNvSpPr>
            <a:spLocks noChangeShapeType="1"/>
          </p:cNvSpPr>
          <p:nvPr/>
        </p:nvSpPr>
        <p:spPr bwMode="auto">
          <a:xfrm flipV="1">
            <a:off x="6388101" y="2886075"/>
            <a:ext cx="393700" cy="571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45" name="Line 153"/>
          <p:cNvSpPr>
            <a:spLocks noChangeShapeType="1"/>
          </p:cNvSpPr>
          <p:nvPr/>
        </p:nvSpPr>
        <p:spPr bwMode="auto">
          <a:xfrm flipH="1" flipV="1">
            <a:off x="6400800" y="4267200"/>
            <a:ext cx="4572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6" name="Rectangle 144" descr="20%"/>
          <p:cNvSpPr>
            <a:spLocks noChangeArrowheads="1"/>
          </p:cNvSpPr>
          <p:nvPr/>
        </p:nvSpPr>
        <p:spPr bwMode="auto">
          <a:xfrm>
            <a:off x="165101" y="2157413"/>
            <a:ext cx="4229100" cy="1107281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65100" y="2157413"/>
            <a:ext cx="4216400" cy="5857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0" name="Text Box 108" descr="30%"/>
          <p:cNvSpPr txBox="1">
            <a:spLocks noChangeArrowheads="1"/>
          </p:cNvSpPr>
          <p:nvPr/>
        </p:nvSpPr>
        <p:spPr bwMode="auto">
          <a:xfrm>
            <a:off x="177801" y="3377804"/>
            <a:ext cx="4254500" cy="915590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Client Application creates</a:t>
            </a:r>
          </a:p>
          <a:p>
            <a:r>
              <a:rPr lang="en-US">
                <a:latin typeface="Comic Sans MS" pitchFamily="66" charset="0"/>
              </a:rPr>
              <a:t>message to send to server</a:t>
            </a:r>
          </a:p>
          <a:p>
            <a:r>
              <a:rPr lang="en-US">
                <a:latin typeface="Comic Sans MS" pitchFamily="66" charset="0"/>
              </a:rPr>
              <a:t>application</a:t>
            </a:r>
          </a:p>
        </p:txBody>
      </p:sp>
      <p:sp>
        <p:nvSpPr>
          <p:cNvPr id="8302" name="Text Box 110" descr="20%"/>
          <p:cNvSpPr txBox="1">
            <a:spLocks noChangeArrowheads="1"/>
          </p:cNvSpPr>
          <p:nvPr/>
        </p:nvSpPr>
        <p:spPr bwMode="auto">
          <a:xfrm>
            <a:off x="182033" y="4392216"/>
            <a:ext cx="4241800" cy="1108472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 </a:t>
            </a:r>
          </a:p>
          <a:p>
            <a:r>
              <a:rPr lang="en-US">
                <a:latin typeface="Comic Sans MS" pitchFamily="66" charset="0"/>
              </a:rPr>
              <a:t>Message to </a:t>
            </a:r>
          </a:p>
          <a:p>
            <a:r>
              <a:rPr lang="en-US">
                <a:latin typeface="Comic Sans MS" pitchFamily="66" charset="0"/>
              </a:rPr>
              <a:t>server</a:t>
            </a:r>
          </a:p>
        </p:txBody>
      </p:sp>
      <p:sp>
        <p:nvSpPr>
          <p:cNvPr id="8339" name="Freeform 147" descr="10%"/>
          <p:cNvSpPr>
            <a:spLocks/>
          </p:cNvSpPr>
          <p:nvPr/>
        </p:nvSpPr>
        <p:spPr bwMode="auto">
          <a:xfrm>
            <a:off x="0" y="4214812"/>
            <a:ext cx="9144000" cy="2643188"/>
          </a:xfrm>
          <a:custGeom>
            <a:avLst/>
            <a:gdLst/>
            <a:ahLst/>
            <a:cxnLst>
              <a:cxn ang="0">
                <a:pos x="0" y="2214"/>
              </a:cxn>
              <a:cxn ang="0">
                <a:pos x="1602" y="0"/>
              </a:cxn>
              <a:cxn ang="0">
                <a:pos x="2784" y="0"/>
              </a:cxn>
              <a:cxn ang="0">
                <a:pos x="4320" y="2220"/>
              </a:cxn>
              <a:cxn ang="0">
                <a:pos x="0" y="2214"/>
              </a:cxn>
            </a:cxnLst>
            <a:rect l="0" t="0" r="r" b="b"/>
            <a:pathLst>
              <a:path w="4320" h="2220">
                <a:moveTo>
                  <a:pt x="0" y="2214"/>
                </a:moveTo>
                <a:lnTo>
                  <a:pt x="1602" y="0"/>
                </a:lnTo>
                <a:lnTo>
                  <a:pt x="2784" y="0"/>
                </a:lnTo>
                <a:lnTo>
                  <a:pt x="4320" y="2220"/>
                </a:lnTo>
                <a:lnTo>
                  <a:pt x="0" y="2214"/>
                </a:lnTo>
                <a:close/>
              </a:path>
            </a:pathLst>
          </a:custGeom>
          <a:pattFill prst="pct10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334433" y="2127647"/>
            <a:ext cx="283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OS: Recognizes interrupt</a:t>
            </a:r>
          </a:p>
          <a:p>
            <a:r>
              <a:rPr lang="en-US">
                <a:solidFill>
                  <a:srgbClr val="FFFF00"/>
                </a:solidFill>
              </a:rPr>
              <a:t>Sends it to client application</a:t>
            </a:r>
          </a:p>
        </p:txBody>
      </p:sp>
      <p:sp>
        <p:nvSpPr>
          <p:cNvPr id="8303" name="Text Box 111" descr="5%"/>
          <p:cNvSpPr txBox="1">
            <a:spLocks noChangeArrowheads="1"/>
          </p:cNvSpPr>
          <p:nvPr/>
        </p:nvSpPr>
        <p:spPr bwMode="auto">
          <a:xfrm>
            <a:off x="1143000" y="5934670"/>
            <a:ext cx="2396810" cy="923330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sends</a:t>
            </a:r>
          </a:p>
          <a:p>
            <a:r>
              <a:rPr lang="en-US">
                <a:latin typeface="Comic Sans MS" pitchFamily="66" charset="0"/>
              </a:rPr>
              <a:t>to server application</a:t>
            </a:r>
          </a:p>
        </p:txBody>
      </p:sp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3115733" y="4618435"/>
            <a:ext cx="2297424" cy="116955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Application examines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and state of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game and determines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Master Chief dies! Sends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back to client.</a:t>
            </a:r>
          </a:p>
        </p:txBody>
      </p:sp>
      <p:sp>
        <p:nvSpPr>
          <p:cNvPr id="8305" name="Text Box 113" descr="5%"/>
          <p:cNvSpPr txBox="1">
            <a:spLocks noChangeArrowheads="1"/>
          </p:cNvSpPr>
          <p:nvPr/>
        </p:nvSpPr>
        <p:spPr bwMode="auto">
          <a:xfrm>
            <a:off x="4728634" y="6042423"/>
            <a:ext cx="3162300" cy="688181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</a:t>
            </a:r>
          </a:p>
          <a:p>
            <a:r>
              <a:rPr lang="en-US">
                <a:latin typeface="Comic Sans MS" pitchFamily="66" charset="0"/>
              </a:rPr>
              <a:t>Message to client</a:t>
            </a:r>
          </a:p>
        </p:txBody>
      </p:sp>
      <p:sp>
        <p:nvSpPr>
          <p:cNvPr id="8306" name="Line 114"/>
          <p:cNvSpPr>
            <a:spLocks noChangeShapeType="1"/>
          </p:cNvSpPr>
          <p:nvPr/>
        </p:nvSpPr>
        <p:spPr bwMode="auto">
          <a:xfrm>
            <a:off x="1333500" y="5372101"/>
            <a:ext cx="342900" cy="57149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7" name="Line 115"/>
          <p:cNvSpPr>
            <a:spLocks noChangeShapeType="1"/>
          </p:cNvSpPr>
          <p:nvPr/>
        </p:nvSpPr>
        <p:spPr bwMode="auto">
          <a:xfrm flipV="1">
            <a:off x="2755901" y="5562599"/>
            <a:ext cx="368299" cy="509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8" name="Line 116"/>
          <p:cNvSpPr>
            <a:spLocks noChangeShapeType="1"/>
          </p:cNvSpPr>
          <p:nvPr/>
        </p:nvSpPr>
        <p:spPr bwMode="auto">
          <a:xfrm>
            <a:off x="5257800" y="5638800"/>
            <a:ext cx="431800" cy="50244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4" name="Line 122"/>
          <p:cNvSpPr>
            <a:spLocks noChangeShapeType="1"/>
          </p:cNvSpPr>
          <p:nvPr/>
        </p:nvSpPr>
        <p:spPr bwMode="auto">
          <a:xfrm flipH="1">
            <a:off x="2070101" y="4157663"/>
            <a:ext cx="368300" cy="3786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5" name="Line 123"/>
          <p:cNvSpPr>
            <a:spLocks noChangeShapeType="1"/>
          </p:cNvSpPr>
          <p:nvPr/>
        </p:nvSpPr>
        <p:spPr bwMode="auto">
          <a:xfrm flipH="1">
            <a:off x="2552701" y="2700338"/>
            <a:ext cx="266700" cy="7215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H="1">
            <a:off x="1701800" y="1593056"/>
            <a:ext cx="101600" cy="5286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7" name="Text Box 125" descr="20%"/>
          <p:cNvSpPr txBox="1">
            <a:spLocks noChangeArrowheads="1"/>
          </p:cNvSpPr>
          <p:nvPr/>
        </p:nvSpPr>
        <p:spPr bwMode="auto">
          <a:xfrm>
            <a:off x="4665133" y="2166938"/>
            <a:ext cx="4292600" cy="1122760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r"/>
            <a:r>
              <a:rPr lang="en-US">
                <a:latin typeface="Comic Sans MS" pitchFamily="66" charset="0"/>
              </a:rPr>
              <a:t>OS changes I/O devices to  </a:t>
            </a:r>
          </a:p>
          <a:p>
            <a:pPr algn="r"/>
            <a:r>
              <a:rPr lang="en-US">
                <a:latin typeface="Comic Sans MS" pitchFamily="66" charset="0"/>
              </a:rPr>
              <a:t>show Master Chief blowing</a:t>
            </a:r>
          </a:p>
          <a:p>
            <a:pPr algn="r"/>
            <a:r>
              <a:rPr lang="en-US">
                <a:latin typeface="Comic Sans MS" pitchFamily="66" charset="0"/>
              </a:rPr>
              <a:t>up!!!    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35" name="AutoShape 143"/>
          <p:cNvSpPr>
            <a:spLocks noChangeArrowheads="1"/>
          </p:cNvSpPr>
          <p:nvPr/>
        </p:nvSpPr>
        <p:spPr bwMode="auto">
          <a:xfrm>
            <a:off x="381000" y="2867025"/>
            <a:ext cx="1676400" cy="485775"/>
          </a:xfrm>
          <a:prstGeom prst="wedgeEllipseCallout">
            <a:avLst>
              <a:gd name="adj1" fmla="val -24745"/>
              <a:gd name="adj2" fmla="val -81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00" i="1">
                <a:latin typeface="Comic Sans MS" pitchFamily="66" charset="0"/>
              </a:rPr>
              <a:t>It's a mouse interrupt!</a:t>
            </a:r>
          </a:p>
        </p:txBody>
      </p:sp>
      <p:pic>
        <p:nvPicPr>
          <p:cNvPr id="8340" name="Picture 148" descr="envelo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962400"/>
            <a:ext cx="787400" cy="330994"/>
          </a:xfrm>
          <a:prstGeom prst="rect">
            <a:avLst/>
          </a:prstGeom>
          <a:noFill/>
        </p:spPr>
      </p:pic>
      <p:pic>
        <p:nvPicPr>
          <p:cNvPr id="8341" name="Picture 149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000" y="4550569"/>
            <a:ext cx="1270000" cy="714375"/>
          </a:xfrm>
          <a:prstGeom prst="rect">
            <a:avLst/>
          </a:prstGeom>
          <a:noFill/>
        </p:spPr>
      </p:pic>
      <p:sp>
        <p:nvSpPr>
          <p:cNvPr id="8342" name="AutoShape 150"/>
          <p:cNvSpPr>
            <a:spLocks noChangeArrowheads="1"/>
          </p:cNvSpPr>
          <p:nvPr/>
        </p:nvSpPr>
        <p:spPr bwMode="auto">
          <a:xfrm>
            <a:off x="3073400" y="5791200"/>
            <a:ext cx="1676400" cy="457200"/>
          </a:xfrm>
          <a:prstGeom prst="wedgeEllipseCallout">
            <a:avLst>
              <a:gd name="adj1" fmla="val -41227"/>
              <a:gd name="adj2" fmla="val 899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anchor="ctr" anchorCtr="0"/>
          <a:lstStyle/>
          <a:p>
            <a:pPr algn="ctr"/>
            <a:r>
              <a:rPr lang="en-US" sz="1000" i="1" dirty="0">
                <a:latin typeface="Comic Sans MS" pitchFamily="66" charset="0"/>
              </a:rPr>
              <a:t>Got a message!</a:t>
            </a:r>
          </a:p>
        </p:txBody>
      </p:sp>
      <p:sp>
        <p:nvSpPr>
          <p:cNvPr id="8337" name="AutoShape 145"/>
          <p:cNvSpPr>
            <a:spLocks noChangeArrowheads="1"/>
          </p:cNvSpPr>
          <p:nvPr/>
        </p:nvSpPr>
        <p:spPr bwMode="auto">
          <a:xfrm>
            <a:off x="3200401" y="2586038"/>
            <a:ext cx="2959100" cy="892969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43" name="Picture 151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61199" y="5867400"/>
            <a:ext cx="1168401" cy="962025"/>
          </a:xfrm>
          <a:prstGeom prst="rect">
            <a:avLst/>
          </a:prstGeom>
          <a:noFill/>
        </p:spPr>
      </p:pic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3712633" y="2863454"/>
            <a:ext cx="1370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CLIENT</a:t>
            </a:r>
          </a:p>
        </p:txBody>
      </p:sp>
      <p:sp>
        <p:nvSpPr>
          <p:cNvPr id="8346" name="AutoShape 154"/>
          <p:cNvSpPr>
            <a:spLocks noChangeArrowheads="1"/>
          </p:cNvSpPr>
          <p:nvPr/>
        </p:nvSpPr>
        <p:spPr bwMode="auto">
          <a:xfrm>
            <a:off x="7086600" y="3017044"/>
            <a:ext cx="1587500" cy="335756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mic Sans MS" pitchFamily="66" charset="0"/>
              </a:rPr>
              <a:t>ut oh!</a:t>
            </a:r>
          </a:p>
        </p:txBody>
      </p:sp>
      <p:pic>
        <p:nvPicPr>
          <p:cNvPr id="8347" name="Picture 155" descr="halo3703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06901" y="217885"/>
            <a:ext cx="4491567" cy="1607344"/>
          </a:xfrm>
          <a:prstGeom prst="rect">
            <a:avLst/>
          </a:prstGeom>
          <a:noFill/>
        </p:spPr>
      </p:pic>
      <p:grpSp>
        <p:nvGrpSpPr>
          <p:cNvPr id="4" name="Group 159"/>
          <p:cNvGrpSpPr>
            <a:grpSpLocks/>
          </p:cNvGrpSpPr>
          <p:nvPr/>
        </p:nvGrpSpPr>
        <p:grpSpPr bwMode="auto">
          <a:xfrm>
            <a:off x="6572251" y="378619"/>
            <a:ext cx="2057400" cy="1364456"/>
            <a:chOff x="3915" y="486"/>
            <a:chExt cx="810" cy="852"/>
          </a:xfrm>
        </p:grpSpPr>
        <p:sp>
          <p:nvSpPr>
            <p:cNvPr id="8348" name="AutoShape 156"/>
            <p:cNvSpPr>
              <a:spLocks noChangeArrowheads="1"/>
            </p:cNvSpPr>
            <p:nvPr/>
          </p:nvSpPr>
          <p:spPr bwMode="auto">
            <a:xfrm>
              <a:off x="3915" y="486"/>
              <a:ext cx="810" cy="852"/>
            </a:xfrm>
            <a:prstGeom prst="irregularSeal2">
              <a:avLst/>
            </a:prstGeom>
            <a:solidFill>
              <a:srgbClr val="FF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9" name="AutoShape 157"/>
            <p:cNvSpPr>
              <a:spLocks noChangeArrowheads="1"/>
            </p:cNvSpPr>
            <p:nvPr/>
          </p:nvSpPr>
          <p:spPr bwMode="auto">
            <a:xfrm>
              <a:off x="4041" y="630"/>
              <a:ext cx="558" cy="564"/>
            </a:xfrm>
            <a:prstGeom prst="irregularSeal2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0" name="AutoShape 158"/>
            <p:cNvSpPr>
              <a:spLocks noChangeArrowheads="1"/>
            </p:cNvSpPr>
            <p:nvPr/>
          </p:nvSpPr>
          <p:spPr bwMode="auto">
            <a:xfrm>
              <a:off x="4137" y="711"/>
              <a:ext cx="366" cy="402"/>
            </a:xfrm>
            <a:prstGeom prst="irregularSeal2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1"/>
          <p:cNvGrpSpPr>
            <a:grpSpLocks/>
          </p:cNvGrpSpPr>
          <p:nvPr/>
        </p:nvGrpSpPr>
        <p:grpSpPr bwMode="auto">
          <a:xfrm>
            <a:off x="4470401" y="1528763"/>
            <a:ext cx="1504951" cy="678656"/>
            <a:chOff x="0" y="1266"/>
            <a:chExt cx="711" cy="570"/>
          </a:xfrm>
        </p:grpSpPr>
        <p:pic>
          <p:nvPicPr>
            <p:cNvPr id="8354" name="Picture 162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55" name="Freeform 163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  <p:sp>
        <p:nvSpPr>
          <p:cNvPr id="8323" name="Line 131"/>
          <p:cNvSpPr>
            <a:spLocks noChangeShapeType="1"/>
          </p:cNvSpPr>
          <p:nvPr/>
        </p:nvSpPr>
        <p:spPr bwMode="auto">
          <a:xfrm flipH="1" flipV="1">
            <a:off x="6184900" y="1678781"/>
            <a:ext cx="152400" cy="542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6" name="AutoShape 164"/>
          <p:cNvSpPr>
            <a:spLocks noChangeArrowheads="1"/>
          </p:cNvSpPr>
          <p:nvPr/>
        </p:nvSpPr>
        <p:spPr bwMode="auto">
          <a:xfrm>
            <a:off x="3378200" y="4114800"/>
            <a:ext cx="1498600" cy="457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3581400" y="4114800"/>
            <a:ext cx="115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SERVER</a:t>
            </a:r>
          </a:p>
        </p:txBody>
      </p:sp>
      <p:sp>
        <p:nvSpPr>
          <p:cNvPr id="8358" name="Text Box 166"/>
          <p:cNvSpPr txBox="1">
            <a:spLocks noChangeArrowheads="1"/>
          </p:cNvSpPr>
          <p:nvPr/>
        </p:nvSpPr>
        <p:spPr bwMode="auto">
          <a:xfrm rot="-884334">
            <a:off x="7205650" y="913002"/>
            <a:ext cx="790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>
                <a:latin typeface="Comic Sans MS" pitchFamily="66" charset="0"/>
              </a:rPr>
              <a:t>BAM!!!</a:t>
            </a:r>
          </a:p>
        </p:txBody>
      </p:sp>
      <p:sp>
        <p:nvSpPr>
          <p:cNvPr id="8309" name="Text Box 117" descr="20%"/>
          <p:cNvSpPr txBox="1">
            <a:spLocks noChangeArrowheads="1"/>
          </p:cNvSpPr>
          <p:nvPr/>
        </p:nvSpPr>
        <p:spPr bwMode="auto">
          <a:xfrm>
            <a:off x="6858001" y="4395788"/>
            <a:ext cx="2112433" cy="1107281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and</a:t>
            </a:r>
          </a:p>
          <a:p>
            <a:r>
              <a:rPr lang="en-US">
                <a:latin typeface="Comic Sans MS" pitchFamily="66" charset="0"/>
              </a:rPr>
              <a:t>sends it to </a:t>
            </a:r>
          </a:p>
          <a:p>
            <a:r>
              <a:rPr lang="en-US">
                <a:latin typeface="Comic Sans MS" pitchFamily="66" charset="0"/>
              </a:rPr>
              <a:t>   application</a:t>
            </a:r>
          </a:p>
        </p:txBody>
      </p:sp>
      <p:sp>
        <p:nvSpPr>
          <p:cNvPr id="8310" name="Line 118"/>
          <p:cNvSpPr>
            <a:spLocks noChangeShapeType="1"/>
          </p:cNvSpPr>
          <p:nvPr/>
        </p:nvSpPr>
        <p:spPr bwMode="auto">
          <a:xfrm flipV="1">
            <a:off x="6553200" y="5410199"/>
            <a:ext cx="457200" cy="8239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3" name="Text Box 121" descr="30%"/>
          <p:cNvSpPr txBox="1">
            <a:spLocks noChangeArrowheads="1"/>
          </p:cNvSpPr>
          <p:nvPr/>
        </p:nvSpPr>
        <p:spPr bwMode="auto">
          <a:xfrm>
            <a:off x="4652433" y="3406378"/>
            <a:ext cx="4292600" cy="894159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err="1">
                <a:latin typeface="Comic Sans MS" pitchFamily="66" charset="0"/>
              </a:rPr>
              <a:t>ClientApplication</a:t>
            </a:r>
            <a:r>
              <a:rPr lang="en-US" dirty="0">
                <a:latin typeface="Comic Sans MS" pitchFamily="66" charset="0"/>
              </a:rPr>
              <a:t> generates </a:t>
            </a:r>
          </a:p>
          <a:p>
            <a:r>
              <a:rPr lang="en-US" dirty="0">
                <a:latin typeface="Comic Sans MS" pitchFamily="66" charset="0"/>
              </a:rPr>
              <a:t>required images, etc.</a:t>
            </a:r>
          </a:p>
          <a:p>
            <a:r>
              <a:rPr lang="en-US" dirty="0">
                <a:latin typeface="Comic Sans MS" pitchFamily="66" charset="0"/>
              </a:rPr>
              <a:t>Sends I/O requests to OS</a:t>
            </a:r>
          </a:p>
        </p:txBody>
      </p:sp>
      <p:sp>
        <p:nvSpPr>
          <p:cNvPr id="8322" name="Line 130"/>
          <p:cNvSpPr>
            <a:spLocks noChangeShapeType="1"/>
          </p:cNvSpPr>
          <p:nvPr/>
        </p:nvSpPr>
        <p:spPr bwMode="auto">
          <a:xfrm flipV="1">
            <a:off x="6388101" y="2886075"/>
            <a:ext cx="393700" cy="571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45" name="Line 153"/>
          <p:cNvSpPr>
            <a:spLocks noChangeShapeType="1"/>
          </p:cNvSpPr>
          <p:nvPr/>
        </p:nvSpPr>
        <p:spPr bwMode="auto">
          <a:xfrm flipH="1" flipV="1">
            <a:off x="6400800" y="4267200"/>
            <a:ext cx="4572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6" name="Rectangle 144" descr="20%"/>
          <p:cNvSpPr>
            <a:spLocks noChangeArrowheads="1"/>
          </p:cNvSpPr>
          <p:nvPr/>
        </p:nvSpPr>
        <p:spPr bwMode="auto">
          <a:xfrm>
            <a:off x="165101" y="2157413"/>
            <a:ext cx="4229100" cy="1107281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65100" y="2157413"/>
            <a:ext cx="4216400" cy="5857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0" name="Text Box 108" descr="30%"/>
          <p:cNvSpPr txBox="1">
            <a:spLocks noChangeArrowheads="1"/>
          </p:cNvSpPr>
          <p:nvPr/>
        </p:nvSpPr>
        <p:spPr bwMode="auto">
          <a:xfrm>
            <a:off x="177801" y="3377804"/>
            <a:ext cx="4254500" cy="915590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Client Application creates</a:t>
            </a:r>
          </a:p>
          <a:p>
            <a:r>
              <a:rPr lang="en-US">
                <a:latin typeface="Comic Sans MS" pitchFamily="66" charset="0"/>
              </a:rPr>
              <a:t>message to send to server</a:t>
            </a:r>
          </a:p>
          <a:p>
            <a:r>
              <a:rPr lang="en-US">
                <a:latin typeface="Comic Sans MS" pitchFamily="66" charset="0"/>
              </a:rPr>
              <a:t>application</a:t>
            </a:r>
          </a:p>
        </p:txBody>
      </p:sp>
      <p:sp>
        <p:nvSpPr>
          <p:cNvPr id="8302" name="Text Box 110" descr="20%"/>
          <p:cNvSpPr txBox="1">
            <a:spLocks noChangeArrowheads="1"/>
          </p:cNvSpPr>
          <p:nvPr/>
        </p:nvSpPr>
        <p:spPr bwMode="auto">
          <a:xfrm>
            <a:off x="182033" y="4392216"/>
            <a:ext cx="4241800" cy="1108472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 </a:t>
            </a:r>
          </a:p>
          <a:p>
            <a:r>
              <a:rPr lang="en-US">
                <a:latin typeface="Comic Sans MS" pitchFamily="66" charset="0"/>
              </a:rPr>
              <a:t>Message to </a:t>
            </a:r>
          </a:p>
          <a:p>
            <a:r>
              <a:rPr lang="en-US">
                <a:latin typeface="Comic Sans MS" pitchFamily="66" charset="0"/>
              </a:rPr>
              <a:t>server</a:t>
            </a:r>
          </a:p>
        </p:txBody>
      </p:sp>
      <p:sp>
        <p:nvSpPr>
          <p:cNvPr id="8339" name="Freeform 147" descr="10%"/>
          <p:cNvSpPr>
            <a:spLocks/>
          </p:cNvSpPr>
          <p:nvPr/>
        </p:nvSpPr>
        <p:spPr bwMode="auto">
          <a:xfrm>
            <a:off x="0" y="4214812"/>
            <a:ext cx="9144000" cy="2643188"/>
          </a:xfrm>
          <a:custGeom>
            <a:avLst/>
            <a:gdLst/>
            <a:ahLst/>
            <a:cxnLst>
              <a:cxn ang="0">
                <a:pos x="0" y="2214"/>
              </a:cxn>
              <a:cxn ang="0">
                <a:pos x="1602" y="0"/>
              </a:cxn>
              <a:cxn ang="0">
                <a:pos x="2784" y="0"/>
              </a:cxn>
              <a:cxn ang="0">
                <a:pos x="4320" y="2220"/>
              </a:cxn>
              <a:cxn ang="0">
                <a:pos x="0" y="2214"/>
              </a:cxn>
            </a:cxnLst>
            <a:rect l="0" t="0" r="r" b="b"/>
            <a:pathLst>
              <a:path w="4320" h="2220">
                <a:moveTo>
                  <a:pt x="0" y="2214"/>
                </a:moveTo>
                <a:lnTo>
                  <a:pt x="1602" y="0"/>
                </a:lnTo>
                <a:lnTo>
                  <a:pt x="2784" y="0"/>
                </a:lnTo>
                <a:lnTo>
                  <a:pt x="4320" y="2220"/>
                </a:lnTo>
                <a:lnTo>
                  <a:pt x="0" y="2214"/>
                </a:lnTo>
                <a:close/>
              </a:path>
            </a:pathLst>
          </a:custGeom>
          <a:pattFill prst="pct10">
            <a:fgClr>
              <a:srgbClr val="0000FF"/>
            </a:fgClr>
            <a:bgClr>
              <a:schemeClr val="bg1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334433" y="2127647"/>
            <a:ext cx="283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OS: Recognizes interrupt</a:t>
            </a:r>
          </a:p>
          <a:p>
            <a:r>
              <a:rPr lang="en-US">
                <a:solidFill>
                  <a:srgbClr val="FFFF00"/>
                </a:solidFill>
              </a:rPr>
              <a:t>Sends it to client application</a:t>
            </a:r>
          </a:p>
        </p:txBody>
      </p:sp>
      <p:sp>
        <p:nvSpPr>
          <p:cNvPr id="8303" name="Text Box 111" descr="5%"/>
          <p:cNvSpPr txBox="1">
            <a:spLocks noChangeArrowheads="1"/>
          </p:cNvSpPr>
          <p:nvPr/>
        </p:nvSpPr>
        <p:spPr bwMode="auto">
          <a:xfrm>
            <a:off x="1143000" y="5934670"/>
            <a:ext cx="2396810" cy="923330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sends</a:t>
            </a:r>
          </a:p>
          <a:p>
            <a:r>
              <a:rPr lang="en-US">
                <a:latin typeface="Comic Sans MS" pitchFamily="66" charset="0"/>
              </a:rPr>
              <a:t>to server application</a:t>
            </a:r>
          </a:p>
        </p:txBody>
      </p:sp>
      <p:sp>
        <p:nvSpPr>
          <p:cNvPr id="8304" name="Text Box 112"/>
          <p:cNvSpPr txBox="1">
            <a:spLocks noChangeArrowheads="1"/>
          </p:cNvSpPr>
          <p:nvPr/>
        </p:nvSpPr>
        <p:spPr bwMode="auto">
          <a:xfrm>
            <a:off x="3115733" y="4618435"/>
            <a:ext cx="2297424" cy="1169551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Application examines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and state of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game and determines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Master Chief dies! Sends</a:t>
            </a:r>
          </a:p>
          <a:p>
            <a:r>
              <a:rPr lang="en-US" sz="1400" i="1">
                <a:solidFill>
                  <a:srgbClr val="FFFF00"/>
                </a:solidFill>
                <a:latin typeface="Comic Sans MS" pitchFamily="66" charset="0"/>
              </a:rPr>
              <a:t>message back to client.</a:t>
            </a:r>
          </a:p>
        </p:txBody>
      </p:sp>
      <p:sp>
        <p:nvSpPr>
          <p:cNvPr id="8305" name="Text Box 113" descr="5%"/>
          <p:cNvSpPr txBox="1">
            <a:spLocks noChangeArrowheads="1"/>
          </p:cNvSpPr>
          <p:nvPr/>
        </p:nvSpPr>
        <p:spPr bwMode="auto">
          <a:xfrm>
            <a:off x="4728634" y="6042423"/>
            <a:ext cx="3162300" cy="688181"/>
          </a:xfrm>
          <a:prstGeom prst="rect">
            <a:avLst/>
          </a:prstGeom>
          <a:pattFill prst="pct5">
            <a:fgClr>
              <a:srgbClr val="FF9900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Sends</a:t>
            </a:r>
          </a:p>
          <a:p>
            <a:r>
              <a:rPr lang="en-US">
                <a:latin typeface="Comic Sans MS" pitchFamily="66" charset="0"/>
              </a:rPr>
              <a:t>Message to client</a:t>
            </a:r>
          </a:p>
        </p:txBody>
      </p:sp>
      <p:sp>
        <p:nvSpPr>
          <p:cNvPr id="8306" name="Line 114"/>
          <p:cNvSpPr>
            <a:spLocks noChangeShapeType="1"/>
          </p:cNvSpPr>
          <p:nvPr/>
        </p:nvSpPr>
        <p:spPr bwMode="auto">
          <a:xfrm>
            <a:off x="1333500" y="5372101"/>
            <a:ext cx="342900" cy="57149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7" name="Line 115"/>
          <p:cNvSpPr>
            <a:spLocks noChangeShapeType="1"/>
          </p:cNvSpPr>
          <p:nvPr/>
        </p:nvSpPr>
        <p:spPr bwMode="auto">
          <a:xfrm flipV="1">
            <a:off x="2755901" y="5562599"/>
            <a:ext cx="368299" cy="5095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08" name="Line 116"/>
          <p:cNvSpPr>
            <a:spLocks noChangeShapeType="1"/>
          </p:cNvSpPr>
          <p:nvPr/>
        </p:nvSpPr>
        <p:spPr bwMode="auto">
          <a:xfrm>
            <a:off x="5257800" y="5638800"/>
            <a:ext cx="431800" cy="502444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4" name="Line 122"/>
          <p:cNvSpPr>
            <a:spLocks noChangeShapeType="1"/>
          </p:cNvSpPr>
          <p:nvPr/>
        </p:nvSpPr>
        <p:spPr bwMode="auto">
          <a:xfrm flipH="1">
            <a:off x="2070101" y="4157663"/>
            <a:ext cx="368300" cy="3786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5" name="Line 123"/>
          <p:cNvSpPr>
            <a:spLocks noChangeShapeType="1"/>
          </p:cNvSpPr>
          <p:nvPr/>
        </p:nvSpPr>
        <p:spPr bwMode="auto">
          <a:xfrm flipH="1">
            <a:off x="2552701" y="2700338"/>
            <a:ext cx="266700" cy="72151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H="1">
            <a:off x="1701800" y="1593056"/>
            <a:ext cx="101600" cy="5286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7" name="Text Box 125" descr="20%"/>
          <p:cNvSpPr txBox="1">
            <a:spLocks noChangeArrowheads="1"/>
          </p:cNvSpPr>
          <p:nvPr/>
        </p:nvSpPr>
        <p:spPr bwMode="auto">
          <a:xfrm>
            <a:off x="4665133" y="2166938"/>
            <a:ext cx="4292600" cy="1122760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r"/>
            <a:r>
              <a:rPr lang="en-US">
                <a:latin typeface="Comic Sans MS" pitchFamily="66" charset="0"/>
              </a:rPr>
              <a:t>OS changes I/O devices to  </a:t>
            </a:r>
          </a:p>
          <a:p>
            <a:pPr algn="r"/>
            <a:r>
              <a:rPr lang="en-US">
                <a:latin typeface="Comic Sans MS" pitchFamily="66" charset="0"/>
              </a:rPr>
              <a:t>show Master Chief blowing</a:t>
            </a:r>
          </a:p>
          <a:p>
            <a:pPr algn="r"/>
            <a:r>
              <a:rPr lang="en-US">
                <a:latin typeface="Comic Sans MS" pitchFamily="66" charset="0"/>
              </a:rPr>
              <a:t>up!!!    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35" name="AutoShape 143"/>
          <p:cNvSpPr>
            <a:spLocks noChangeArrowheads="1"/>
          </p:cNvSpPr>
          <p:nvPr/>
        </p:nvSpPr>
        <p:spPr bwMode="auto">
          <a:xfrm>
            <a:off x="381000" y="2867025"/>
            <a:ext cx="1676400" cy="485775"/>
          </a:xfrm>
          <a:prstGeom prst="wedgeEllipseCallout">
            <a:avLst>
              <a:gd name="adj1" fmla="val -24745"/>
              <a:gd name="adj2" fmla="val -81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00" i="1">
                <a:latin typeface="Comic Sans MS" pitchFamily="66" charset="0"/>
              </a:rPr>
              <a:t>It's a mouse interrupt!</a:t>
            </a:r>
          </a:p>
        </p:txBody>
      </p:sp>
      <p:pic>
        <p:nvPicPr>
          <p:cNvPr id="8340" name="Picture 148" descr="envelop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962400"/>
            <a:ext cx="787400" cy="330994"/>
          </a:xfrm>
          <a:prstGeom prst="rect">
            <a:avLst/>
          </a:prstGeom>
          <a:noFill/>
        </p:spPr>
      </p:pic>
      <p:pic>
        <p:nvPicPr>
          <p:cNvPr id="8341" name="Picture 149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70000" y="4550569"/>
            <a:ext cx="1270000" cy="714375"/>
          </a:xfrm>
          <a:prstGeom prst="rect">
            <a:avLst/>
          </a:prstGeom>
          <a:noFill/>
        </p:spPr>
      </p:pic>
      <p:sp>
        <p:nvSpPr>
          <p:cNvPr id="8342" name="AutoShape 150"/>
          <p:cNvSpPr>
            <a:spLocks noChangeArrowheads="1"/>
          </p:cNvSpPr>
          <p:nvPr/>
        </p:nvSpPr>
        <p:spPr bwMode="auto">
          <a:xfrm>
            <a:off x="3073400" y="5791200"/>
            <a:ext cx="1676400" cy="457200"/>
          </a:xfrm>
          <a:prstGeom prst="wedgeEllipseCallout">
            <a:avLst>
              <a:gd name="adj1" fmla="val -41227"/>
              <a:gd name="adj2" fmla="val 899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0" anchor="ctr" anchorCtr="0"/>
          <a:lstStyle/>
          <a:p>
            <a:pPr algn="ctr"/>
            <a:r>
              <a:rPr lang="en-US" sz="1000" i="1" dirty="0">
                <a:latin typeface="Comic Sans MS" pitchFamily="66" charset="0"/>
              </a:rPr>
              <a:t>Got a message!</a:t>
            </a:r>
          </a:p>
        </p:txBody>
      </p:sp>
      <p:sp>
        <p:nvSpPr>
          <p:cNvPr id="8337" name="AutoShape 145"/>
          <p:cNvSpPr>
            <a:spLocks noChangeArrowheads="1"/>
          </p:cNvSpPr>
          <p:nvPr/>
        </p:nvSpPr>
        <p:spPr bwMode="auto">
          <a:xfrm>
            <a:off x="3200401" y="2586038"/>
            <a:ext cx="2959100" cy="892969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43" name="Picture 151" descr="bolt_stirrer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61199" y="5867400"/>
            <a:ext cx="1168401" cy="962025"/>
          </a:xfrm>
          <a:prstGeom prst="rect">
            <a:avLst/>
          </a:prstGeom>
          <a:noFill/>
        </p:spPr>
      </p:pic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3712633" y="2863454"/>
            <a:ext cx="1370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CLIENT</a:t>
            </a:r>
          </a:p>
        </p:txBody>
      </p:sp>
      <p:sp>
        <p:nvSpPr>
          <p:cNvPr id="8346" name="AutoShape 154"/>
          <p:cNvSpPr>
            <a:spLocks noChangeArrowheads="1"/>
          </p:cNvSpPr>
          <p:nvPr/>
        </p:nvSpPr>
        <p:spPr bwMode="auto">
          <a:xfrm>
            <a:off x="7086600" y="3017044"/>
            <a:ext cx="1587500" cy="335756"/>
          </a:xfrm>
          <a:prstGeom prst="ellipseRibbon">
            <a:avLst>
              <a:gd name="adj1" fmla="val 25000"/>
              <a:gd name="adj2" fmla="val 50000"/>
              <a:gd name="adj3" fmla="val 12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>
                <a:latin typeface="Comic Sans MS" pitchFamily="66" charset="0"/>
              </a:rPr>
              <a:t>ut oh!</a:t>
            </a:r>
          </a:p>
        </p:txBody>
      </p:sp>
      <p:pic>
        <p:nvPicPr>
          <p:cNvPr id="8347" name="Picture 155" descr="halo3703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406901" y="217885"/>
            <a:ext cx="4491567" cy="1607344"/>
          </a:xfrm>
          <a:prstGeom prst="rect">
            <a:avLst/>
          </a:prstGeom>
          <a:noFill/>
        </p:spPr>
      </p:pic>
      <p:grpSp>
        <p:nvGrpSpPr>
          <p:cNvPr id="4" name="Group 159"/>
          <p:cNvGrpSpPr>
            <a:grpSpLocks/>
          </p:cNvGrpSpPr>
          <p:nvPr/>
        </p:nvGrpSpPr>
        <p:grpSpPr bwMode="auto">
          <a:xfrm>
            <a:off x="6572251" y="378619"/>
            <a:ext cx="2057400" cy="1364456"/>
            <a:chOff x="3915" y="486"/>
            <a:chExt cx="810" cy="852"/>
          </a:xfrm>
        </p:grpSpPr>
        <p:sp>
          <p:nvSpPr>
            <p:cNvPr id="8348" name="AutoShape 156"/>
            <p:cNvSpPr>
              <a:spLocks noChangeArrowheads="1"/>
            </p:cNvSpPr>
            <p:nvPr/>
          </p:nvSpPr>
          <p:spPr bwMode="auto">
            <a:xfrm>
              <a:off x="3915" y="486"/>
              <a:ext cx="810" cy="852"/>
            </a:xfrm>
            <a:prstGeom prst="irregularSeal2">
              <a:avLst/>
            </a:prstGeom>
            <a:solidFill>
              <a:srgbClr val="FF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49" name="AutoShape 157"/>
            <p:cNvSpPr>
              <a:spLocks noChangeArrowheads="1"/>
            </p:cNvSpPr>
            <p:nvPr/>
          </p:nvSpPr>
          <p:spPr bwMode="auto">
            <a:xfrm>
              <a:off x="4041" y="630"/>
              <a:ext cx="558" cy="564"/>
            </a:xfrm>
            <a:prstGeom prst="irregularSeal2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50" name="AutoShape 158"/>
            <p:cNvSpPr>
              <a:spLocks noChangeArrowheads="1"/>
            </p:cNvSpPr>
            <p:nvPr/>
          </p:nvSpPr>
          <p:spPr bwMode="auto">
            <a:xfrm>
              <a:off x="4137" y="711"/>
              <a:ext cx="366" cy="402"/>
            </a:xfrm>
            <a:prstGeom prst="irregularSeal2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1"/>
          <p:cNvGrpSpPr>
            <a:grpSpLocks/>
          </p:cNvGrpSpPr>
          <p:nvPr/>
        </p:nvGrpSpPr>
        <p:grpSpPr bwMode="auto">
          <a:xfrm>
            <a:off x="4470401" y="1528763"/>
            <a:ext cx="1504951" cy="678656"/>
            <a:chOff x="0" y="1266"/>
            <a:chExt cx="711" cy="570"/>
          </a:xfrm>
        </p:grpSpPr>
        <p:pic>
          <p:nvPicPr>
            <p:cNvPr id="8354" name="Picture 162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55" name="Freeform 163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  <p:sp>
        <p:nvSpPr>
          <p:cNvPr id="8323" name="Line 131"/>
          <p:cNvSpPr>
            <a:spLocks noChangeShapeType="1"/>
          </p:cNvSpPr>
          <p:nvPr/>
        </p:nvSpPr>
        <p:spPr bwMode="auto">
          <a:xfrm flipH="1" flipV="1">
            <a:off x="6184900" y="1678781"/>
            <a:ext cx="152400" cy="54292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56" name="AutoShape 164"/>
          <p:cNvSpPr>
            <a:spLocks noChangeArrowheads="1"/>
          </p:cNvSpPr>
          <p:nvPr/>
        </p:nvSpPr>
        <p:spPr bwMode="auto">
          <a:xfrm>
            <a:off x="3378200" y="4114800"/>
            <a:ext cx="1498600" cy="457200"/>
          </a:xfrm>
          <a:prstGeom prst="horizontalScroll">
            <a:avLst>
              <a:gd name="adj" fmla="val 12500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4" name="Text Box 132"/>
          <p:cNvSpPr txBox="1">
            <a:spLocks noChangeArrowheads="1"/>
          </p:cNvSpPr>
          <p:nvPr/>
        </p:nvSpPr>
        <p:spPr bwMode="auto">
          <a:xfrm>
            <a:off x="3581400" y="4114800"/>
            <a:ext cx="11571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SERVER</a:t>
            </a:r>
          </a:p>
        </p:txBody>
      </p:sp>
      <p:sp>
        <p:nvSpPr>
          <p:cNvPr id="8358" name="Text Box 166"/>
          <p:cNvSpPr txBox="1">
            <a:spLocks noChangeArrowheads="1"/>
          </p:cNvSpPr>
          <p:nvPr/>
        </p:nvSpPr>
        <p:spPr bwMode="auto">
          <a:xfrm rot="-884334">
            <a:off x="7205650" y="913002"/>
            <a:ext cx="790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1600" b="1">
                <a:latin typeface="Comic Sans MS" pitchFamily="66" charset="0"/>
              </a:rPr>
              <a:t>BAM!!!</a:t>
            </a:r>
          </a:p>
        </p:txBody>
      </p:sp>
      <p:sp>
        <p:nvSpPr>
          <p:cNvPr id="8309" name="Text Box 117" descr="20%"/>
          <p:cNvSpPr txBox="1">
            <a:spLocks noChangeArrowheads="1"/>
          </p:cNvSpPr>
          <p:nvPr/>
        </p:nvSpPr>
        <p:spPr bwMode="auto">
          <a:xfrm>
            <a:off x="6858001" y="4395788"/>
            <a:ext cx="2112433" cy="1107281"/>
          </a:xfrm>
          <a:prstGeom prst="rect">
            <a:avLst/>
          </a:prstGeom>
          <a:pattFill prst="pct20">
            <a:fgClr>
              <a:srgbClr val="FFCCFF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>
                <a:latin typeface="Comic Sans MS" pitchFamily="66" charset="0"/>
              </a:rPr>
              <a:t>OS: Receives</a:t>
            </a:r>
          </a:p>
          <a:p>
            <a:r>
              <a:rPr lang="en-US">
                <a:latin typeface="Comic Sans MS" pitchFamily="66" charset="0"/>
              </a:rPr>
              <a:t>message and</a:t>
            </a:r>
          </a:p>
          <a:p>
            <a:r>
              <a:rPr lang="en-US">
                <a:latin typeface="Comic Sans MS" pitchFamily="66" charset="0"/>
              </a:rPr>
              <a:t>sends it to </a:t>
            </a:r>
          </a:p>
          <a:p>
            <a:r>
              <a:rPr lang="en-US">
                <a:latin typeface="Comic Sans MS" pitchFamily="66" charset="0"/>
              </a:rPr>
              <a:t>   application</a:t>
            </a:r>
          </a:p>
        </p:txBody>
      </p:sp>
      <p:sp>
        <p:nvSpPr>
          <p:cNvPr id="8310" name="Line 118"/>
          <p:cNvSpPr>
            <a:spLocks noChangeShapeType="1"/>
          </p:cNvSpPr>
          <p:nvPr/>
        </p:nvSpPr>
        <p:spPr bwMode="auto">
          <a:xfrm flipV="1">
            <a:off x="6553200" y="5410199"/>
            <a:ext cx="457200" cy="8239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13" name="Text Box 121" descr="30%"/>
          <p:cNvSpPr txBox="1">
            <a:spLocks noChangeArrowheads="1"/>
          </p:cNvSpPr>
          <p:nvPr/>
        </p:nvSpPr>
        <p:spPr bwMode="auto">
          <a:xfrm>
            <a:off x="4652433" y="3406378"/>
            <a:ext cx="4292600" cy="894159"/>
          </a:xfrm>
          <a:prstGeom prst="rect">
            <a:avLst/>
          </a:prstGeom>
          <a:pattFill prst="pct30">
            <a:fgClr>
              <a:srgbClr val="99FF99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err="1">
                <a:latin typeface="Comic Sans MS" pitchFamily="66" charset="0"/>
              </a:rPr>
              <a:t>ClientApplication</a:t>
            </a:r>
            <a:r>
              <a:rPr lang="en-US" dirty="0">
                <a:latin typeface="Comic Sans MS" pitchFamily="66" charset="0"/>
              </a:rPr>
              <a:t> generates </a:t>
            </a:r>
          </a:p>
          <a:p>
            <a:r>
              <a:rPr lang="en-US" dirty="0">
                <a:latin typeface="Comic Sans MS" pitchFamily="66" charset="0"/>
              </a:rPr>
              <a:t>required images, etc.</a:t>
            </a:r>
          </a:p>
          <a:p>
            <a:r>
              <a:rPr lang="en-US" dirty="0">
                <a:latin typeface="Comic Sans MS" pitchFamily="66" charset="0"/>
              </a:rPr>
              <a:t>Sends I/O requests to OS</a:t>
            </a:r>
          </a:p>
        </p:txBody>
      </p:sp>
      <p:sp>
        <p:nvSpPr>
          <p:cNvPr id="8322" name="Line 130"/>
          <p:cNvSpPr>
            <a:spLocks noChangeShapeType="1"/>
          </p:cNvSpPr>
          <p:nvPr/>
        </p:nvSpPr>
        <p:spPr bwMode="auto">
          <a:xfrm flipV="1">
            <a:off x="6388101" y="2886075"/>
            <a:ext cx="393700" cy="5715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45" name="Line 153"/>
          <p:cNvSpPr>
            <a:spLocks noChangeShapeType="1"/>
          </p:cNvSpPr>
          <p:nvPr/>
        </p:nvSpPr>
        <p:spPr bwMode="auto">
          <a:xfrm flipH="1" flipV="1">
            <a:off x="6400800" y="4267200"/>
            <a:ext cx="457200" cy="304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Inside the Box?</a:t>
            </a:r>
            <a:endParaRPr lang="en-US" dirty="0"/>
          </a:p>
        </p:txBody>
      </p:sp>
      <p:pic>
        <p:nvPicPr>
          <p:cNvPr id="1026" name="Picture 2" descr="computerbox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9209" y="1790700"/>
            <a:ext cx="318558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Happening Inside the Box?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Processor</a:t>
            </a:r>
          </a:p>
          <a:p>
            <a:r>
              <a:rPr lang="en-US" dirty="0" smtClean="0"/>
              <a:t>Memory</a:t>
            </a:r>
          </a:p>
          <a:p>
            <a:r>
              <a:rPr lang="en-US" dirty="0" smtClean="0"/>
              <a:t>I/O</a:t>
            </a:r>
          </a:p>
          <a:p>
            <a:r>
              <a:rPr lang="en-US" dirty="0" smtClean="0"/>
              <a:t>Parallelism</a:t>
            </a:r>
          </a:p>
          <a:p>
            <a:r>
              <a:rPr lang="en-US" dirty="0" smtClean="0"/>
              <a:t>Networking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Abstraction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Does</a:t>
            </a:r>
            <a:r>
              <a:rPr lang="en-US" baseline="0" dirty="0" smtClean="0"/>
              <a:t> This Course Fit?</a:t>
            </a:r>
            <a:endParaRPr lang="en-US" dirty="0"/>
          </a:p>
        </p:txBody>
      </p:sp>
      <p:grpSp>
        <p:nvGrpSpPr>
          <p:cNvPr id="97" name="Group 96"/>
          <p:cNvGrpSpPr/>
          <p:nvPr/>
        </p:nvGrpSpPr>
        <p:grpSpPr>
          <a:xfrm>
            <a:off x="761999" y="1524000"/>
            <a:ext cx="7848601" cy="4891088"/>
            <a:chOff x="228600" y="300037"/>
            <a:chExt cx="8566151" cy="5729288"/>
          </a:xfrm>
        </p:grpSpPr>
        <p:sp>
          <p:nvSpPr>
            <p:cNvPr id="4" name="Freeform 219"/>
            <p:cNvSpPr>
              <a:spLocks/>
            </p:cNvSpPr>
            <p:nvPr/>
          </p:nvSpPr>
          <p:spPr bwMode="auto">
            <a:xfrm>
              <a:off x="1430868" y="314325"/>
              <a:ext cx="2620433" cy="5715000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272" y="1452"/>
                </a:cxn>
                <a:cxn ang="0">
                  <a:pos x="1232" y="2124"/>
                </a:cxn>
                <a:cxn ang="0">
                  <a:pos x="308" y="2832"/>
                </a:cxn>
                <a:cxn ang="0">
                  <a:pos x="44" y="3264"/>
                </a:cxn>
                <a:cxn ang="0">
                  <a:pos x="44" y="4800"/>
                </a:cxn>
              </a:cxnLst>
              <a:rect l="0" t="0" r="r" b="b"/>
              <a:pathLst>
                <a:path w="1238" h="4800">
                  <a:moveTo>
                    <a:pt x="176" y="0"/>
                  </a:moveTo>
                  <a:cubicBezTo>
                    <a:pt x="192" y="244"/>
                    <a:pt x="96" y="1098"/>
                    <a:pt x="272" y="1452"/>
                  </a:cubicBezTo>
                  <a:cubicBezTo>
                    <a:pt x="448" y="1806"/>
                    <a:pt x="1226" y="1894"/>
                    <a:pt x="1232" y="2124"/>
                  </a:cubicBezTo>
                  <a:cubicBezTo>
                    <a:pt x="1238" y="2354"/>
                    <a:pt x="506" y="2642"/>
                    <a:pt x="308" y="2832"/>
                  </a:cubicBezTo>
                  <a:cubicBezTo>
                    <a:pt x="110" y="3022"/>
                    <a:pt x="88" y="2936"/>
                    <a:pt x="44" y="3264"/>
                  </a:cubicBezTo>
                  <a:cubicBezTo>
                    <a:pt x="0" y="3592"/>
                    <a:pt x="44" y="4544"/>
                    <a:pt x="44" y="4800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220"/>
            <p:cNvSpPr>
              <a:spLocks/>
            </p:cNvSpPr>
            <p:nvPr/>
          </p:nvSpPr>
          <p:spPr bwMode="auto">
            <a:xfrm>
              <a:off x="4330701" y="300037"/>
              <a:ext cx="3204633" cy="5715000"/>
            </a:xfrm>
            <a:custGeom>
              <a:avLst/>
              <a:gdLst/>
              <a:ahLst/>
              <a:cxnLst>
                <a:cxn ang="0">
                  <a:pos x="1170" y="0"/>
                </a:cxn>
                <a:cxn ang="0">
                  <a:pos x="1050" y="1488"/>
                </a:cxn>
                <a:cxn ang="0">
                  <a:pos x="6" y="2148"/>
                </a:cxn>
                <a:cxn ang="0">
                  <a:pos x="1086" y="2772"/>
                </a:cxn>
                <a:cxn ang="0">
                  <a:pos x="1446" y="3264"/>
                </a:cxn>
                <a:cxn ang="0">
                  <a:pos x="1494" y="4800"/>
                </a:cxn>
              </a:cxnLst>
              <a:rect l="0" t="0" r="r" b="b"/>
              <a:pathLst>
                <a:path w="1514" h="4800">
                  <a:moveTo>
                    <a:pt x="1170" y="0"/>
                  </a:moveTo>
                  <a:cubicBezTo>
                    <a:pt x="1152" y="248"/>
                    <a:pt x="1244" y="1130"/>
                    <a:pt x="1050" y="1488"/>
                  </a:cubicBezTo>
                  <a:cubicBezTo>
                    <a:pt x="856" y="1846"/>
                    <a:pt x="0" y="1934"/>
                    <a:pt x="6" y="2148"/>
                  </a:cubicBezTo>
                  <a:cubicBezTo>
                    <a:pt x="12" y="2362"/>
                    <a:pt x="846" y="2586"/>
                    <a:pt x="1086" y="2772"/>
                  </a:cubicBezTo>
                  <a:cubicBezTo>
                    <a:pt x="1326" y="2958"/>
                    <a:pt x="1378" y="2926"/>
                    <a:pt x="1446" y="3264"/>
                  </a:cubicBezTo>
                  <a:cubicBezTo>
                    <a:pt x="1514" y="3602"/>
                    <a:pt x="1484" y="4480"/>
                    <a:pt x="1494" y="4800"/>
                  </a:cubicBezTo>
                </a:path>
              </a:pathLst>
            </a:custGeom>
            <a:noFill/>
            <a:ln w="76200" cmpd="sng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Line 221"/>
            <p:cNvSpPr>
              <a:spLocks noChangeShapeType="1"/>
            </p:cNvSpPr>
            <p:nvPr/>
          </p:nvSpPr>
          <p:spPr bwMode="auto">
            <a:xfrm>
              <a:off x="4495800" y="2871787"/>
              <a:ext cx="0" cy="315753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227"/>
            <p:cNvSpPr>
              <a:spLocks/>
            </p:cNvSpPr>
            <p:nvPr/>
          </p:nvSpPr>
          <p:spPr bwMode="auto">
            <a:xfrm>
              <a:off x="6267451" y="4271963"/>
              <a:ext cx="2523067" cy="1316831"/>
            </a:xfrm>
            <a:custGeom>
              <a:avLst/>
              <a:gdLst/>
              <a:ahLst/>
              <a:cxnLst>
                <a:cxn ang="0">
                  <a:pos x="90" y="510"/>
                </a:cxn>
                <a:cxn ang="0">
                  <a:pos x="0" y="645"/>
                </a:cxn>
                <a:cxn ang="0">
                  <a:pos x="51" y="786"/>
                </a:cxn>
                <a:cxn ang="0">
                  <a:pos x="111" y="840"/>
                </a:cxn>
                <a:cxn ang="0">
                  <a:pos x="60" y="939"/>
                </a:cxn>
                <a:cxn ang="0">
                  <a:pos x="81" y="1062"/>
                </a:cxn>
                <a:cxn ang="0">
                  <a:pos x="189" y="1158"/>
                </a:cxn>
                <a:cxn ang="0">
                  <a:pos x="309" y="1191"/>
                </a:cxn>
                <a:cxn ang="0">
                  <a:pos x="423" y="1290"/>
                </a:cxn>
                <a:cxn ang="0">
                  <a:pos x="669" y="1335"/>
                </a:cxn>
                <a:cxn ang="0">
                  <a:pos x="816" y="1293"/>
                </a:cxn>
                <a:cxn ang="0">
                  <a:pos x="891" y="1371"/>
                </a:cxn>
                <a:cxn ang="0">
                  <a:pos x="1029" y="1425"/>
                </a:cxn>
                <a:cxn ang="0">
                  <a:pos x="1215" y="1389"/>
                </a:cxn>
                <a:cxn ang="0">
                  <a:pos x="1350" y="1329"/>
                </a:cxn>
                <a:cxn ang="0">
                  <a:pos x="1410" y="1191"/>
                </a:cxn>
                <a:cxn ang="0">
                  <a:pos x="1530" y="1257"/>
                </a:cxn>
                <a:cxn ang="0">
                  <a:pos x="1692" y="1212"/>
                </a:cxn>
                <a:cxn ang="0">
                  <a:pos x="1809" y="1107"/>
                </a:cxn>
                <a:cxn ang="0">
                  <a:pos x="1830" y="981"/>
                </a:cxn>
                <a:cxn ang="0">
                  <a:pos x="1998" y="942"/>
                </a:cxn>
                <a:cxn ang="0">
                  <a:pos x="2094" y="801"/>
                </a:cxn>
                <a:cxn ang="0">
                  <a:pos x="2127" y="678"/>
                </a:cxn>
                <a:cxn ang="0">
                  <a:pos x="2088" y="564"/>
                </a:cxn>
                <a:cxn ang="0">
                  <a:pos x="2085" y="462"/>
                </a:cxn>
                <a:cxn ang="0">
                  <a:pos x="2049" y="315"/>
                </a:cxn>
                <a:cxn ang="0">
                  <a:pos x="1956" y="210"/>
                </a:cxn>
                <a:cxn ang="0">
                  <a:pos x="1875" y="117"/>
                </a:cxn>
                <a:cxn ang="0">
                  <a:pos x="1755" y="30"/>
                </a:cxn>
                <a:cxn ang="0">
                  <a:pos x="1593" y="6"/>
                </a:cxn>
                <a:cxn ang="0">
                  <a:pos x="1470" y="69"/>
                </a:cxn>
                <a:cxn ang="0">
                  <a:pos x="1371" y="12"/>
                </a:cxn>
                <a:cxn ang="0">
                  <a:pos x="1245" y="12"/>
                </a:cxn>
                <a:cxn ang="0">
                  <a:pos x="1155" y="51"/>
                </a:cxn>
                <a:cxn ang="0">
                  <a:pos x="1062" y="75"/>
                </a:cxn>
                <a:cxn ang="0">
                  <a:pos x="927" y="45"/>
                </a:cxn>
                <a:cxn ang="0">
                  <a:pos x="768" y="93"/>
                </a:cxn>
                <a:cxn ang="0">
                  <a:pos x="696" y="174"/>
                </a:cxn>
                <a:cxn ang="0">
                  <a:pos x="546" y="135"/>
                </a:cxn>
                <a:cxn ang="0">
                  <a:pos x="360" y="174"/>
                </a:cxn>
                <a:cxn ang="0">
                  <a:pos x="255" y="273"/>
                </a:cxn>
                <a:cxn ang="0">
                  <a:pos x="198" y="405"/>
                </a:cxn>
              </a:cxnLst>
              <a:rect l="0" t="0" r="r" b="b"/>
              <a:pathLst>
                <a:path w="2128" h="1427">
                  <a:moveTo>
                    <a:pt x="207" y="474"/>
                  </a:moveTo>
                  <a:cubicBezTo>
                    <a:pt x="189" y="491"/>
                    <a:pt x="122" y="494"/>
                    <a:pt x="90" y="510"/>
                  </a:cubicBezTo>
                  <a:cubicBezTo>
                    <a:pt x="58" y="526"/>
                    <a:pt x="33" y="551"/>
                    <a:pt x="18" y="573"/>
                  </a:cubicBezTo>
                  <a:cubicBezTo>
                    <a:pt x="3" y="595"/>
                    <a:pt x="0" y="619"/>
                    <a:pt x="0" y="645"/>
                  </a:cubicBezTo>
                  <a:cubicBezTo>
                    <a:pt x="0" y="671"/>
                    <a:pt x="7" y="709"/>
                    <a:pt x="15" y="732"/>
                  </a:cubicBezTo>
                  <a:cubicBezTo>
                    <a:pt x="23" y="755"/>
                    <a:pt x="40" y="772"/>
                    <a:pt x="51" y="786"/>
                  </a:cubicBezTo>
                  <a:cubicBezTo>
                    <a:pt x="62" y="800"/>
                    <a:pt x="71" y="810"/>
                    <a:pt x="81" y="819"/>
                  </a:cubicBezTo>
                  <a:cubicBezTo>
                    <a:pt x="91" y="828"/>
                    <a:pt x="112" y="830"/>
                    <a:pt x="111" y="840"/>
                  </a:cubicBezTo>
                  <a:cubicBezTo>
                    <a:pt x="110" y="850"/>
                    <a:pt x="86" y="863"/>
                    <a:pt x="78" y="879"/>
                  </a:cubicBezTo>
                  <a:cubicBezTo>
                    <a:pt x="70" y="895"/>
                    <a:pt x="62" y="919"/>
                    <a:pt x="60" y="939"/>
                  </a:cubicBezTo>
                  <a:cubicBezTo>
                    <a:pt x="58" y="959"/>
                    <a:pt x="60" y="978"/>
                    <a:pt x="63" y="999"/>
                  </a:cubicBezTo>
                  <a:cubicBezTo>
                    <a:pt x="66" y="1020"/>
                    <a:pt x="71" y="1043"/>
                    <a:pt x="81" y="1062"/>
                  </a:cubicBezTo>
                  <a:cubicBezTo>
                    <a:pt x="91" y="1081"/>
                    <a:pt x="108" y="1100"/>
                    <a:pt x="126" y="1116"/>
                  </a:cubicBezTo>
                  <a:cubicBezTo>
                    <a:pt x="144" y="1132"/>
                    <a:pt x="160" y="1150"/>
                    <a:pt x="189" y="1158"/>
                  </a:cubicBezTo>
                  <a:cubicBezTo>
                    <a:pt x="218" y="1166"/>
                    <a:pt x="280" y="1158"/>
                    <a:pt x="300" y="1164"/>
                  </a:cubicBezTo>
                  <a:cubicBezTo>
                    <a:pt x="320" y="1170"/>
                    <a:pt x="300" y="1179"/>
                    <a:pt x="309" y="1191"/>
                  </a:cubicBezTo>
                  <a:cubicBezTo>
                    <a:pt x="318" y="1203"/>
                    <a:pt x="335" y="1223"/>
                    <a:pt x="354" y="1239"/>
                  </a:cubicBezTo>
                  <a:cubicBezTo>
                    <a:pt x="373" y="1255"/>
                    <a:pt x="397" y="1275"/>
                    <a:pt x="423" y="1290"/>
                  </a:cubicBezTo>
                  <a:cubicBezTo>
                    <a:pt x="449" y="1305"/>
                    <a:pt x="472" y="1322"/>
                    <a:pt x="513" y="1329"/>
                  </a:cubicBezTo>
                  <a:cubicBezTo>
                    <a:pt x="554" y="1336"/>
                    <a:pt x="628" y="1336"/>
                    <a:pt x="669" y="1335"/>
                  </a:cubicBezTo>
                  <a:cubicBezTo>
                    <a:pt x="710" y="1334"/>
                    <a:pt x="738" y="1327"/>
                    <a:pt x="762" y="1320"/>
                  </a:cubicBezTo>
                  <a:cubicBezTo>
                    <a:pt x="786" y="1313"/>
                    <a:pt x="803" y="1292"/>
                    <a:pt x="816" y="1293"/>
                  </a:cubicBezTo>
                  <a:cubicBezTo>
                    <a:pt x="829" y="1294"/>
                    <a:pt x="831" y="1316"/>
                    <a:pt x="843" y="1329"/>
                  </a:cubicBezTo>
                  <a:cubicBezTo>
                    <a:pt x="855" y="1342"/>
                    <a:pt x="870" y="1358"/>
                    <a:pt x="891" y="1371"/>
                  </a:cubicBezTo>
                  <a:cubicBezTo>
                    <a:pt x="912" y="1384"/>
                    <a:pt x="943" y="1398"/>
                    <a:pt x="966" y="1407"/>
                  </a:cubicBezTo>
                  <a:cubicBezTo>
                    <a:pt x="989" y="1416"/>
                    <a:pt x="1003" y="1423"/>
                    <a:pt x="1029" y="1425"/>
                  </a:cubicBezTo>
                  <a:cubicBezTo>
                    <a:pt x="1055" y="1427"/>
                    <a:pt x="1091" y="1425"/>
                    <a:pt x="1122" y="1419"/>
                  </a:cubicBezTo>
                  <a:cubicBezTo>
                    <a:pt x="1153" y="1413"/>
                    <a:pt x="1186" y="1398"/>
                    <a:pt x="1215" y="1389"/>
                  </a:cubicBezTo>
                  <a:cubicBezTo>
                    <a:pt x="1244" y="1380"/>
                    <a:pt x="1277" y="1372"/>
                    <a:pt x="1299" y="1362"/>
                  </a:cubicBezTo>
                  <a:cubicBezTo>
                    <a:pt x="1321" y="1352"/>
                    <a:pt x="1336" y="1344"/>
                    <a:pt x="1350" y="1329"/>
                  </a:cubicBezTo>
                  <a:cubicBezTo>
                    <a:pt x="1364" y="1314"/>
                    <a:pt x="1370" y="1292"/>
                    <a:pt x="1380" y="1269"/>
                  </a:cubicBezTo>
                  <a:cubicBezTo>
                    <a:pt x="1390" y="1246"/>
                    <a:pt x="1397" y="1196"/>
                    <a:pt x="1410" y="1191"/>
                  </a:cubicBezTo>
                  <a:cubicBezTo>
                    <a:pt x="1423" y="1186"/>
                    <a:pt x="1438" y="1225"/>
                    <a:pt x="1458" y="1236"/>
                  </a:cubicBezTo>
                  <a:cubicBezTo>
                    <a:pt x="1478" y="1247"/>
                    <a:pt x="1502" y="1257"/>
                    <a:pt x="1530" y="1257"/>
                  </a:cubicBezTo>
                  <a:cubicBezTo>
                    <a:pt x="1558" y="1257"/>
                    <a:pt x="1599" y="1244"/>
                    <a:pt x="1626" y="1236"/>
                  </a:cubicBezTo>
                  <a:cubicBezTo>
                    <a:pt x="1653" y="1228"/>
                    <a:pt x="1668" y="1224"/>
                    <a:pt x="1692" y="1212"/>
                  </a:cubicBezTo>
                  <a:cubicBezTo>
                    <a:pt x="1716" y="1200"/>
                    <a:pt x="1754" y="1182"/>
                    <a:pt x="1773" y="1164"/>
                  </a:cubicBezTo>
                  <a:cubicBezTo>
                    <a:pt x="1792" y="1146"/>
                    <a:pt x="1800" y="1126"/>
                    <a:pt x="1809" y="1107"/>
                  </a:cubicBezTo>
                  <a:cubicBezTo>
                    <a:pt x="1818" y="1088"/>
                    <a:pt x="1826" y="1068"/>
                    <a:pt x="1830" y="1047"/>
                  </a:cubicBezTo>
                  <a:cubicBezTo>
                    <a:pt x="1834" y="1026"/>
                    <a:pt x="1813" y="994"/>
                    <a:pt x="1830" y="981"/>
                  </a:cubicBezTo>
                  <a:cubicBezTo>
                    <a:pt x="1847" y="968"/>
                    <a:pt x="1907" y="972"/>
                    <a:pt x="1935" y="966"/>
                  </a:cubicBezTo>
                  <a:cubicBezTo>
                    <a:pt x="1963" y="960"/>
                    <a:pt x="1978" y="956"/>
                    <a:pt x="1998" y="942"/>
                  </a:cubicBezTo>
                  <a:cubicBezTo>
                    <a:pt x="2018" y="928"/>
                    <a:pt x="2042" y="909"/>
                    <a:pt x="2058" y="885"/>
                  </a:cubicBezTo>
                  <a:cubicBezTo>
                    <a:pt x="2074" y="861"/>
                    <a:pt x="2084" y="825"/>
                    <a:pt x="2094" y="801"/>
                  </a:cubicBezTo>
                  <a:cubicBezTo>
                    <a:pt x="2104" y="777"/>
                    <a:pt x="2113" y="761"/>
                    <a:pt x="2118" y="741"/>
                  </a:cubicBezTo>
                  <a:cubicBezTo>
                    <a:pt x="2123" y="721"/>
                    <a:pt x="2128" y="699"/>
                    <a:pt x="2127" y="678"/>
                  </a:cubicBezTo>
                  <a:cubicBezTo>
                    <a:pt x="2126" y="657"/>
                    <a:pt x="2122" y="634"/>
                    <a:pt x="2115" y="615"/>
                  </a:cubicBezTo>
                  <a:cubicBezTo>
                    <a:pt x="2108" y="596"/>
                    <a:pt x="2098" y="580"/>
                    <a:pt x="2088" y="564"/>
                  </a:cubicBezTo>
                  <a:cubicBezTo>
                    <a:pt x="2078" y="548"/>
                    <a:pt x="2056" y="533"/>
                    <a:pt x="2055" y="516"/>
                  </a:cubicBezTo>
                  <a:cubicBezTo>
                    <a:pt x="2054" y="499"/>
                    <a:pt x="2079" y="485"/>
                    <a:pt x="2085" y="462"/>
                  </a:cubicBezTo>
                  <a:cubicBezTo>
                    <a:pt x="2091" y="439"/>
                    <a:pt x="2094" y="402"/>
                    <a:pt x="2088" y="378"/>
                  </a:cubicBezTo>
                  <a:cubicBezTo>
                    <a:pt x="2082" y="354"/>
                    <a:pt x="2064" y="334"/>
                    <a:pt x="2049" y="315"/>
                  </a:cubicBezTo>
                  <a:cubicBezTo>
                    <a:pt x="2034" y="296"/>
                    <a:pt x="2010" y="278"/>
                    <a:pt x="1995" y="261"/>
                  </a:cubicBezTo>
                  <a:cubicBezTo>
                    <a:pt x="1980" y="244"/>
                    <a:pt x="1972" y="225"/>
                    <a:pt x="1956" y="210"/>
                  </a:cubicBezTo>
                  <a:cubicBezTo>
                    <a:pt x="1940" y="195"/>
                    <a:pt x="1910" y="186"/>
                    <a:pt x="1896" y="171"/>
                  </a:cubicBezTo>
                  <a:cubicBezTo>
                    <a:pt x="1882" y="156"/>
                    <a:pt x="1885" y="134"/>
                    <a:pt x="1875" y="117"/>
                  </a:cubicBezTo>
                  <a:cubicBezTo>
                    <a:pt x="1865" y="100"/>
                    <a:pt x="1853" y="80"/>
                    <a:pt x="1833" y="66"/>
                  </a:cubicBezTo>
                  <a:cubicBezTo>
                    <a:pt x="1813" y="52"/>
                    <a:pt x="1779" y="40"/>
                    <a:pt x="1755" y="30"/>
                  </a:cubicBezTo>
                  <a:cubicBezTo>
                    <a:pt x="1731" y="20"/>
                    <a:pt x="1716" y="10"/>
                    <a:pt x="1689" y="6"/>
                  </a:cubicBezTo>
                  <a:cubicBezTo>
                    <a:pt x="1662" y="2"/>
                    <a:pt x="1621" y="1"/>
                    <a:pt x="1593" y="6"/>
                  </a:cubicBezTo>
                  <a:cubicBezTo>
                    <a:pt x="1565" y="11"/>
                    <a:pt x="1542" y="28"/>
                    <a:pt x="1521" y="39"/>
                  </a:cubicBezTo>
                  <a:cubicBezTo>
                    <a:pt x="1500" y="50"/>
                    <a:pt x="1487" y="71"/>
                    <a:pt x="1470" y="69"/>
                  </a:cubicBezTo>
                  <a:cubicBezTo>
                    <a:pt x="1453" y="67"/>
                    <a:pt x="1436" y="36"/>
                    <a:pt x="1419" y="27"/>
                  </a:cubicBezTo>
                  <a:cubicBezTo>
                    <a:pt x="1402" y="18"/>
                    <a:pt x="1388" y="16"/>
                    <a:pt x="1371" y="12"/>
                  </a:cubicBezTo>
                  <a:cubicBezTo>
                    <a:pt x="1354" y="8"/>
                    <a:pt x="1338" y="0"/>
                    <a:pt x="1317" y="0"/>
                  </a:cubicBezTo>
                  <a:cubicBezTo>
                    <a:pt x="1296" y="0"/>
                    <a:pt x="1264" y="8"/>
                    <a:pt x="1245" y="12"/>
                  </a:cubicBezTo>
                  <a:cubicBezTo>
                    <a:pt x="1226" y="16"/>
                    <a:pt x="1218" y="17"/>
                    <a:pt x="1203" y="24"/>
                  </a:cubicBezTo>
                  <a:cubicBezTo>
                    <a:pt x="1188" y="31"/>
                    <a:pt x="1172" y="35"/>
                    <a:pt x="1155" y="51"/>
                  </a:cubicBezTo>
                  <a:cubicBezTo>
                    <a:pt x="1138" y="67"/>
                    <a:pt x="1119" y="116"/>
                    <a:pt x="1104" y="120"/>
                  </a:cubicBezTo>
                  <a:cubicBezTo>
                    <a:pt x="1089" y="124"/>
                    <a:pt x="1081" y="86"/>
                    <a:pt x="1062" y="75"/>
                  </a:cubicBezTo>
                  <a:cubicBezTo>
                    <a:pt x="1043" y="64"/>
                    <a:pt x="1012" y="59"/>
                    <a:pt x="990" y="54"/>
                  </a:cubicBezTo>
                  <a:cubicBezTo>
                    <a:pt x="968" y="49"/>
                    <a:pt x="951" y="44"/>
                    <a:pt x="927" y="45"/>
                  </a:cubicBezTo>
                  <a:cubicBezTo>
                    <a:pt x="903" y="46"/>
                    <a:pt x="872" y="52"/>
                    <a:pt x="846" y="60"/>
                  </a:cubicBezTo>
                  <a:cubicBezTo>
                    <a:pt x="820" y="68"/>
                    <a:pt x="789" y="80"/>
                    <a:pt x="768" y="93"/>
                  </a:cubicBezTo>
                  <a:cubicBezTo>
                    <a:pt x="747" y="106"/>
                    <a:pt x="732" y="125"/>
                    <a:pt x="720" y="138"/>
                  </a:cubicBezTo>
                  <a:cubicBezTo>
                    <a:pt x="708" y="151"/>
                    <a:pt x="712" y="172"/>
                    <a:pt x="696" y="174"/>
                  </a:cubicBezTo>
                  <a:cubicBezTo>
                    <a:pt x="680" y="176"/>
                    <a:pt x="649" y="153"/>
                    <a:pt x="624" y="147"/>
                  </a:cubicBezTo>
                  <a:cubicBezTo>
                    <a:pt x="599" y="141"/>
                    <a:pt x="576" y="135"/>
                    <a:pt x="546" y="135"/>
                  </a:cubicBezTo>
                  <a:cubicBezTo>
                    <a:pt x="516" y="135"/>
                    <a:pt x="472" y="138"/>
                    <a:pt x="441" y="144"/>
                  </a:cubicBezTo>
                  <a:cubicBezTo>
                    <a:pt x="410" y="150"/>
                    <a:pt x="384" y="162"/>
                    <a:pt x="360" y="174"/>
                  </a:cubicBezTo>
                  <a:cubicBezTo>
                    <a:pt x="336" y="186"/>
                    <a:pt x="314" y="202"/>
                    <a:pt x="297" y="219"/>
                  </a:cubicBezTo>
                  <a:cubicBezTo>
                    <a:pt x="280" y="236"/>
                    <a:pt x="269" y="254"/>
                    <a:pt x="255" y="273"/>
                  </a:cubicBezTo>
                  <a:cubicBezTo>
                    <a:pt x="241" y="292"/>
                    <a:pt x="222" y="311"/>
                    <a:pt x="213" y="333"/>
                  </a:cubicBezTo>
                  <a:cubicBezTo>
                    <a:pt x="204" y="355"/>
                    <a:pt x="199" y="381"/>
                    <a:pt x="198" y="405"/>
                  </a:cubicBezTo>
                  <a:cubicBezTo>
                    <a:pt x="197" y="429"/>
                    <a:pt x="225" y="457"/>
                    <a:pt x="207" y="474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226"/>
            <p:cNvSpPr>
              <a:spLocks/>
            </p:cNvSpPr>
            <p:nvPr/>
          </p:nvSpPr>
          <p:spPr bwMode="auto">
            <a:xfrm>
              <a:off x="3232151" y="4282679"/>
              <a:ext cx="2529416" cy="1320403"/>
            </a:xfrm>
            <a:custGeom>
              <a:avLst/>
              <a:gdLst/>
              <a:ahLst/>
              <a:cxnLst>
                <a:cxn ang="0">
                  <a:pos x="90" y="510"/>
                </a:cxn>
                <a:cxn ang="0">
                  <a:pos x="0" y="645"/>
                </a:cxn>
                <a:cxn ang="0">
                  <a:pos x="51" y="786"/>
                </a:cxn>
                <a:cxn ang="0">
                  <a:pos x="111" y="840"/>
                </a:cxn>
                <a:cxn ang="0">
                  <a:pos x="60" y="939"/>
                </a:cxn>
                <a:cxn ang="0">
                  <a:pos x="81" y="1062"/>
                </a:cxn>
                <a:cxn ang="0">
                  <a:pos x="189" y="1158"/>
                </a:cxn>
                <a:cxn ang="0">
                  <a:pos x="309" y="1191"/>
                </a:cxn>
                <a:cxn ang="0">
                  <a:pos x="423" y="1290"/>
                </a:cxn>
                <a:cxn ang="0">
                  <a:pos x="669" y="1335"/>
                </a:cxn>
                <a:cxn ang="0">
                  <a:pos x="816" y="1293"/>
                </a:cxn>
                <a:cxn ang="0">
                  <a:pos x="891" y="1371"/>
                </a:cxn>
                <a:cxn ang="0">
                  <a:pos x="1029" y="1425"/>
                </a:cxn>
                <a:cxn ang="0">
                  <a:pos x="1215" y="1389"/>
                </a:cxn>
                <a:cxn ang="0">
                  <a:pos x="1350" y="1329"/>
                </a:cxn>
                <a:cxn ang="0">
                  <a:pos x="1410" y="1191"/>
                </a:cxn>
                <a:cxn ang="0">
                  <a:pos x="1530" y="1257"/>
                </a:cxn>
                <a:cxn ang="0">
                  <a:pos x="1692" y="1212"/>
                </a:cxn>
                <a:cxn ang="0">
                  <a:pos x="1809" y="1107"/>
                </a:cxn>
                <a:cxn ang="0">
                  <a:pos x="1830" y="981"/>
                </a:cxn>
                <a:cxn ang="0">
                  <a:pos x="1998" y="942"/>
                </a:cxn>
                <a:cxn ang="0">
                  <a:pos x="2094" y="801"/>
                </a:cxn>
                <a:cxn ang="0">
                  <a:pos x="2127" y="678"/>
                </a:cxn>
                <a:cxn ang="0">
                  <a:pos x="2088" y="564"/>
                </a:cxn>
                <a:cxn ang="0">
                  <a:pos x="2085" y="462"/>
                </a:cxn>
                <a:cxn ang="0">
                  <a:pos x="2049" y="315"/>
                </a:cxn>
                <a:cxn ang="0">
                  <a:pos x="1956" y="210"/>
                </a:cxn>
                <a:cxn ang="0">
                  <a:pos x="1875" y="117"/>
                </a:cxn>
                <a:cxn ang="0">
                  <a:pos x="1755" y="30"/>
                </a:cxn>
                <a:cxn ang="0">
                  <a:pos x="1593" y="6"/>
                </a:cxn>
                <a:cxn ang="0">
                  <a:pos x="1470" y="69"/>
                </a:cxn>
                <a:cxn ang="0">
                  <a:pos x="1371" y="12"/>
                </a:cxn>
                <a:cxn ang="0">
                  <a:pos x="1245" y="12"/>
                </a:cxn>
                <a:cxn ang="0">
                  <a:pos x="1155" y="51"/>
                </a:cxn>
                <a:cxn ang="0">
                  <a:pos x="1062" y="75"/>
                </a:cxn>
                <a:cxn ang="0">
                  <a:pos x="927" y="45"/>
                </a:cxn>
                <a:cxn ang="0">
                  <a:pos x="768" y="93"/>
                </a:cxn>
                <a:cxn ang="0">
                  <a:pos x="696" y="174"/>
                </a:cxn>
                <a:cxn ang="0">
                  <a:pos x="546" y="135"/>
                </a:cxn>
                <a:cxn ang="0">
                  <a:pos x="360" y="174"/>
                </a:cxn>
                <a:cxn ang="0">
                  <a:pos x="255" y="273"/>
                </a:cxn>
                <a:cxn ang="0">
                  <a:pos x="198" y="405"/>
                </a:cxn>
              </a:cxnLst>
              <a:rect l="0" t="0" r="r" b="b"/>
              <a:pathLst>
                <a:path w="2128" h="1427">
                  <a:moveTo>
                    <a:pt x="207" y="474"/>
                  </a:moveTo>
                  <a:cubicBezTo>
                    <a:pt x="189" y="491"/>
                    <a:pt x="122" y="494"/>
                    <a:pt x="90" y="510"/>
                  </a:cubicBezTo>
                  <a:cubicBezTo>
                    <a:pt x="58" y="526"/>
                    <a:pt x="33" y="551"/>
                    <a:pt x="18" y="573"/>
                  </a:cubicBezTo>
                  <a:cubicBezTo>
                    <a:pt x="3" y="595"/>
                    <a:pt x="0" y="619"/>
                    <a:pt x="0" y="645"/>
                  </a:cubicBezTo>
                  <a:cubicBezTo>
                    <a:pt x="0" y="671"/>
                    <a:pt x="7" y="709"/>
                    <a:pt x="15" y="732"/>
                  </a:cubicBezTo>
                  <a:cubicBezTo>
                    <a:pt x="23" y="755"/>
                    <a:pt x="40" y="772"/>
                    <a:pt x="51" y="786"/>
                  </a:cubicBezTo>
                  <a:cubicBezTo>
                    <a:pt x="62" y="800"/>
                    <a:pt x="71" y="810"/>
                    <a:pt x="81" y="819"/>
                  </a:cubicBezTo>
                  <a:cubicBezTo>
                    <a:pt x="91" y="828"/>
                    <a:pt x="112" y="830"/>
                    <a:pt x="111" y="840"/>
                  </a:cubicBezTo>
                  <a:cubicBezTo>
                    <a:pt x="110" y="850"/>
                    <a:pt x="86" y="863"/>
                    <a:pt x="78" y="879"/>
                  </a:cubicBezTo>
                  <a:cubicBezTo>
                    <a:pt x="70" y="895"/>
                    <a:pt x="62" y="919"/>
                    <a:pt x="60" y="939"/>
                  </a:cubicBezTo>
                  <a:cubicBezTo>
                    <a:pt x="58" y="959"/>
                    <a:pt x="60" y="978"/>
                    <a:pt x="63" y="999"/>
                  </a:cubicBezTo>
                  <a:cubicBezTo>
                    <a:pt x="66" y="1020"/>
                    <a:pt x="71" y="1043"/>
                    <a:pt x="81" y="1062"/>
                  </a:cubicBezTo>
                  <a:cubicBezTo>
                    <a:pt x="91" y="1081"/>
                    <a:pt x="108" y="1100"/>
                    <a:pt x="126" y="1116"/>
                  </a:cubicBezTo>
                  <a:cubicBezTo>
                    <a:pt x="144" y="1132"/>
                    <a:pt x="160" y="1150"/>
                    <a:pt x="189" y="1158"/>
                  </a:cubicBezTo>
                  <a:cubicBezTo>
                    <a:pt x="218" y="1166"/>
                    <a:pt x="280" y="1158"/>
                    <a:pt x="300" y="1164"/>
                  </a:cubicBezTo>
                  <a:cubicBezTo>
                    <a:pt x="320" y="1170"/>
                    <a:pt x="300" y="1179"/>
                    <a:pt x="309" y="1191"/>
                  </a:cubicBezTo>
                  <a:cubicBezTo>
                    <a:pt x="318" y="1203"/>
                    <a:pt x="335" y="1223"/>
                    <a:pt x="354" y="1239"/>
                  </a:cubicBezTo>
                  <a:cubicBezTo>
                    <a:pt x="373" y="1255"/>
                    <a:pt x="397" y="1275"/>
                    <a:pt x="423" y="1290"/>
                  </a:cubicBezTo>
                  <a:cubicBezTo>
                    <a:pt x="449" y="1305"/>
                    <a:pt x="472" y="1322"/>
                    <a:pt x="513" y="1329"/>
                  </a:cubicBezTo>
                  <a:cubicBezTo>
                    <a:pt x="554" y="1336"/>
                    <a:pt x="628" y="1336"/>
                    <a:pt x="669" y="1335"/>
                  </a:cubicBezTo>
                  <a:cubicBezTo>
                    <a:pt x="710" y="1334"/>
                    <a:pt x="738" y="1327"/>
                    <a:pt x="762" y="1320"/>
                  </a:cubicBezTo>
                  <a:cubicBezTo>
                    <a:pt x="786" y="1313"/>
                    <a:pt x="803" y="1292"/>
                    <a:pt x="816" y="1293"/>
                  </a:cubicBezTo>
                  <a:cubicBezTo>
                    <a:pt x="829" y="1294"/>
                    <a:pt x="831" y="1316"/>
                    <a:pt x="843" y="1329"/>
                  </a:cubicBezTo>
                  <a:cubicBezTo>
                    <a:pt x="855" y="1342"/>
                    <a:pt x="870" y="1358"/>
                    <a:pt x="891" y="1371"/>
                  </a:cubicBezTo>
                  <a:cubicBezTo>
                    <a:pt x="912" y="1384"/>
                    <a:pt x="943" y="1398"/>
                    <a:pt x="966" y="1407"/>
                  </a:cubicBezTo>
                  <a:cubicBezTo>
                    <a:pt x="989" y="1416"/>
                    <a:pt x="1003" y="1423"/>
                    <a:pt x="1029" y="1425"/>
                  </a:cubicBezTo>
                  <a:cubicBezTo>
                    <a:pt x="1055" y="1427"/>
                    <a:pt x="1091" y="1425"/>
                    <a:pt x="1122" y="1419"/>
                  </a:cubicBezTo>
                  <a:cubicBezTo>
                    <a:pt x="1153" y="1413"/>
                    <a:pt x="1186" y="1398"/>
                    <a:pt x="1215" y="1389"/>
                  </a:cubicBezTo>
                  <a:cubicBezTo>
                    <a:pt x="1244" y="1380"/>
                    <a:pt x="1277" y="1372"/>
                    <a:pt x="1299" y="1362"/>
                  </a:cubicBezTo>
                  <a:cubicBezTo>
                    <a:pt x="1321" y="1352"/>
                    <a:pt x="1336" y="1344"/>
                    <a:pt x="1350" y="1329"/>
                  </a:cubicBezTo>
                  <a:cubicBezTo>
                    <a:pt x="1364" y="1314"/>
                    <a:pt x="1370" y="1292"/>
                    <a:pt x="1380" y="1269"/>
                  </a:cubicBezTo>
                  <a:cubicBezTo>
                    <a:pt x="1390" y="1246"/>
                    <a:pt x="1397" y="1196"/>
                    <a:pt x="1410" y="1191"/>
                  </a:cubicBezTo>
                  <a:cubicBezTo>
                    <a:pt x="1423" y="1186"/>
                    <a:pt x="1438" y="1225"/>
                    <a:pt x="1458" y="1236"/>
                  </a:cubicBezTo>
                  <a:cubicBezTo>
                    <a:pt x="1478" y="1247"/>
                    <a:pt x="1502" y="1257"/>
                    <a:pt x="1530" y="1257"/>
                  </a:cubicBezTo>
                  <a:cubicBezTo>
                    <a:pt x="1558" y="1257"/>
                    <a:pt x="1599" y="1244"/>
                    <a:pt x="1626" y="1236"/>
                  </a:cubicBezTo>
                  <a:cubicBezTo>
                    <a:pt x="1653" y="1228"/>
                    <a:pt x="1668" y="1224"/>
                    <a:pt x="1692" y="1212"/>
                  </a:cubicBezTo>
                  <a:cubicBezTo>
                    <a:pt x="1716" y="1200"/>
                    <a:pt x="1754" y="1182"/>
                    <a:pt x="1773" y="1164"/>
                  </a:cubicBezTo>
                  <a:cubicBezTo>
                    <a:pt x="1792" y="1146"/>
                    <a:pt x="1800" y="1126"/>
                    <a:pt x="1809" y="1107"/>
                  </a:cubicBezTo>
                  <a:cubicBezTo>
                    <a:pt x="1818" y="1088"/>
                    <a:pt x="1826" y="1068"/>
                    <a:pt x="1830" y="1047"/>
                  </a:cubicBezTo>
                  <a:cubicBezTo>
                    <a:pt x="1834" y="1026"/>
                    <a:pt x="1813" y="994"/>
                    <a:pt x="1830" y="981"/>
                  </a:cubicBezTo>
                  <a:cubicBezTo>
                    <a:pt x="1847" y="968"/>
                    <a:pt x="1907" y="972"/>
                    <a:pt x="1935" y="966"/>
                  </a:cubicBezTo>
                  <a:cubicBezTo>
                    <a:pt x="1963" y="960"/>
                    <a:pt x="1978" y="956"/>
                    <a:pt x="1998" y="942"/>
                  </a:cubicBezTo>
                  <a:cubicBezTo>
                    <a:pt x="2018" y="928"/>
                    <a:pt x="2042" y="909"/>
                    <a:pt x="2058" y="885"/>
                  </a:cubicBezTo>
                  <a:cubicBezTo>
                    <a:pt x="2074" y="861"/>
                    <a:pt x="2084" y="825"/>
                    <a:pt x="2094" y="801"/>
                  </a:cubicBezTo>
                  <a:cubicBezTo>
                    <a:pt x="2104" y="777"/>
                    <a:pt x="2113" y="761"/>
                    <a:pt x="2118" y="741"/>
                  </a:cubicBezTo>
                  <a:cubicBezTo>
                    <a:pt x="2123" y="721"/>
                    <a:pt x="2128" y="699"/>
                    <a:pt x="2127" y="678"/>
                  </a:cubicBezTo>
                  <a:cubicBezTo>
                    <a:pt x="2126" y="657"/>
                    <a:pt x="2122" y="634"/>
                    <a:pt x="2115" y="615"/>
                  </a:cubicBezTo>
                  <a:cubicBezTo>
                    <a:pt x="2108" y="596"/>
                    <a:pt x="2098" y="580"/>
                    <a:pt x="2088" y="564"/>
                  </a:cubicBezTo>
                  <a:cubicBezTo>
                    <a:pt x="2078" y="548"/>
                    <a:pt x="2056" y="533"/>
                    <a:pt x="2055" y="516"/>
                  </a:cubicBezTo>
                  <a:cubicBezTo>
                    <a:pt x="2054" y="499"/>
                    <a:pt x="2079" y="485"/>
                    <a:pt x="2085" y="462"/>
                  </a:cubicBezTo>
                  <a:cubicBezTo>
                    <a:pt x="2091" y="439"/>
                    <a:pt x="2094" y="402"/>
                    <a:pt x="2088" y="378"/>
                  </a:cubicBezTo>
                  <a:cubicBezTo>
                    <a:pt x="2082" y="354"/>
                    <a:pt x="2064" y="334"/>
                    <a:pt x="2049" y="315"/>
                  </a:cubicBezTo>
                  <a:cubicBezTo>
                    <a:pt x="2034" y="296"/>
                    <a:pt x="2010" y="278"/>
                    <a:pt x="1995" y="261"/>
                  </a:cubicBezTo>
                  <a:cubicBezTo>
                    <a:pt x="1980" y="244"/>
                    <a:pt x="1972" y="225"/>
                    <a:pt x="1956" y="210"/>
                  </a:cubicBezTo>
                  <a:cubicBezTo>
                    <a:pt x="1940" y="195"/>
                    <a:pt x="1910" y="186"/>
                    <a:pt x="1896" y="171"/>
                  </a:cubicBezTo>
                  <a:cubicBezTo>
                    <a:pt x="1882" y="156"/>
                    <a:pt x="1885" y="134"/>
                    <a:pt x="1875" y="117"/>
                  </a:cubicBezTo>
                  <a:cubicBezTo>
                    <a:pt x="1865" y="100"/>
                    <a:pt x="1853" y="80"/>
                    <a:pt x="1833" y="66"/>
                  </a:cubicBezTo>
                  <a:cubicBezTo>
                    <a:pt x="1813" y="52"/>
                    <a:pt x="1779" y="40"/>
                    <a:pt x="1755" y="30"/>
                  </a:cubicBezTo>
                  <a:cubicBezTo>
                    <a:pt x="1731" y="20"/>
                    <a:pt x="1716" y="10"/>
                    <a:pt x="1689" y="6"/>
                  </a:cubicBezTo>
                  <a:cubicBezTo>
                    <a:pt x="1662" y="2"/>
                    <a:pt x="1621" y="1"/>
                    <a:pt x="1593" y="6"/>
                  </a:cubicBezTo>
                  <a:cubicBezTo>
                    <a:pt x="1565" y="11"/>
                    <a:pt x="1542" y="28"/>
                    <a:pt x="1521" y="39"/>
                  </a:cubicBezTo>
                  <a:cubicBezTo>
                    <a:pt x="1500" y="50"/>
                    <a:pt x="1487" y="71"/>
                    <a:pt x="1470" y="69"/>
                  </a:cubicBezTo>
                  <a:cubicBezTo>
                    <a:pt x="1453" y="67"/>
                    <a:pt x="1436" y="36"/>
                    <a:pt x="1419" y="27"/>
                  </a:cubicBezTo>
                  <a:cubicBezTo>
                    <a:pt x="1402" y="18"/>
                    <a:pt x="1388" y="16"/>
                    <a:pt x="1371" y="12"/>
                  </a:cubicBezTo>
                  <a:cubicBezTo>
                    <a:pt x="1354" y="8"/>
                    <a:pt x="1338" y="0"/>
                    <a:pt x="1317" y="0"/>
                  </a:cubicBezTo>
                  <a:cubicBezTo>
                    <a:pt x="1296" y="0"/>
                    <a:pt x="1264" y="8"/>
                    <a:pt x="1245" y="12"/>
                  </a:cubicBezTo>
                  <a:cubicBezTo>
                    <a:pt x="1226" y="16"/>
                    <a:pt x="1218" y="17"/>
                    <a:pt x="1203" y="24"/>
                  </a:cubicBezTo>
                  <a:cubicBezTo>
                    <a:pt x="1188" y="31"/>
                    <a:pt x="1172" y="35"/>
                    <a:pt x="1155" y="51"/>
                  </a:cubicBezTo>
                  <a:cubicBezTo>
                    <a:pt x="1138" y="67"/>
                    <a:pt x="1119" y="116"/>
                    <a:pt x="1104" y="120"/>
                  </a:cubicBezTo>
                  <a:cubicBezTo>
                    <a:pt x="1089" y="124"/>
                    <a:pt x="1081" y="86"/>
                    <a:pt x="1062" y="75"/>
                  </a:cubicBezTo>
                  <a:cubicBezTo>
                    <a:pt x="1043" y="64"/>
                    <a:pt x="1012" y="59"/>
                    <a:pt x="990" y="54"/>
                  </a:cubicBezTo>
                  <a:cubicBezTo>
                    <a:pt x="968" y="49"/>
                    <a:pt x="951" y="44"/>
                    <a:pt x="927" y="45"/>
                  </a:cubicBezTo>
                  <a:cubicBezTo>
                    <a:pt x="903" y="46"/>
                    <a:pt x="872" y="52"/>
                    <a:pt x="846" y="60"/>
                  </a:cubicBezTo>
                  <a:cubicBezTo>
                    <a:pt x="820" y="68"/>
                    <a:pt x="789" y="80"/>
                    <a:pt x="768" y="93"/>
                  </a:cubicBezTo>
                  <a:cubicBezTo>
                    <a:pt x="747" y="106"/>
                    <a:pt x="732" y="125"/>
                    <a:pt x="720" y="138"/>
                  </a:cubicBezTo>
                  <a:cubicBezTo>
                    <a:pt x="708" y="151"/>
                    <a:pt x="712" y="172"/>
                    <a:pt x="696" y="174"/>
                  </a:cubicBezTo>
                  <a:cubicBezTo>
                    <a:pt x="680" y="176"/>
                    <a:pt x="649" y="153"/>
                    <a:pt x="624" y="147"/>
                  </a:cubicBezTo>
                  <a:cubicBezTo>
                    <a:pt x="599" y="141"/>
                    <a:pt x="576" y="135"/>
                    <a:pt x="546" y="135"/>
                  </a:cubicBezTo>
                  <a:cubicBezTo>
                    <a:pt x="516" y="135"/>
                    <a:pt x="472" y="138"/>
                    <a:pt x="441" y="144"/>
                  </a:cubicBezTo>
                  <a:cubicBezTo>
                    <a:pt x="410" y="150"/>
                    <a:pt x="384" y="162"/>
                    <a:pt x="360" y="174"/>
                  </a:cubicBezTo>
                  <a:cubicBezTo>
                    <a:pt x="336" y="186"/>
                    <a:pt x="314" y="202"/>
                    <a:pt x="297" y="219"/>
                  </a:cubicBezTo>
                  <a:cubicBezTo>
                    <a:pt x="280" y="236"/>
                    <a:pt x="269" y="254"/>
                    <a:pt x="255" y="273"/>
                  </a:cubicBezTo>
                  <a:cubicBezTo>
                    <a:pt x="241" y="292"/>
                    <a:pt x="222" y="311"/>
                    <a:pt x="213" y="333"/>
                  </a:cubicBezTo>
                  <a:cubicBezTo>
                    <a:pt x="204" y="355"/>
                    <a:pt x="199" y="381"/>
                    <a:pt x="198" y="405"/>
                  </a:cubicBezTo>
                  <a:cubicBezTo>
                    <a:pt x="197" y="429"/>
                    <a:pt x="225" y="457"/>
                    <a:pt x="207" y="474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225"/>
            <p:cNvSpPr>
              <a:spLocks/>
            </p:cNvSpPr>
            <p:nvPr/>
          </p:nvSpPr>
          <p:spPr bwMode="auto">
            <a:xfrm>
              <a:off x="234951" y="4286250"/>
              <a:ext cx="2523067" cy="1313260"/>
            </a:xfrm>
            <a:custGeom>
              <a:avLst/>
              <a:gdLst/>
              <a:ahLst/>
              <a:cxnLst>
                <a:cxn ang="0">
                  <a:pos x="90" y="510"/>
                </a:cxn>
                <a:cxn ang="0">
                  <a:pos x="0" y="645"/>
                </a:cxn>
                <a:cxn ang="0">
                  <a:pos x="51" y="786"/>
                </a:cxn>
                <a:cxn ang="0">
                  <a:pos x="111" y="840"/>
                </a:cxn>
                <a:cxn ang="0">
                  <a:pos x="60" y="939"/>
                </a:cxn>
                <a:cxn ang="0">
                  <a:pos x="81" y="1062"/>
                </a:cxn>
                <a:cxn ang="0">
                  <a:pos x="189" y="1158"/>
                </a:cxn>
                <a:cxn ang="0">
                  <a:pos x="309" y="1191"/>
                </a:cxn>
                <a:cxn ang="0">
                  <a:pos x="423" y="1290"/>
                </a:cxn>
                <a:cxn ang="0">
                  <a:pos x="669" y="1335"/>
                </a:cxn>
                <a:cxn ang="0">
                  <a:pos x="816" y="1293"/>
                </a:cxn>
                <a:cxn ang="0">
                  <a:pos x="891" y="1371"/>
                </a:cxn>
                <a:cxn ang="0">
                  <a:pos x="1029" y="1425"/>
                </a:cxn>
                <a:cxn ang="0">
                  <a:pos x="1215" y="1389"/>
                </a:cxn>
                <a:cxn ang="0">
                  <a:pos x="1350" y="1329"/>
                </a:cxn>
                <a:cxn ang="0">
                  <a:pos x="1410" y="1191"/>
                </a:cxn>
                <a:cxn ang="0">
                  <a:pos x="1530" y="1257"/>
                </a:cxn>
                <a:cxn ang="0">
                  <a:pos x="1692" y="1212"/>
                </a:cxn>
                <a:cxn ang="0">
                  <a:pos x="1809" y="1107"/>
                </a:cxn>
                <a:cxn ang="0">
                  <a:pos x="1830" y="981"/>
                </a:cxn>
                <a:cxn ang="0">
                  <a:pos x="1998" y="942"/>
                </a:cxn>
                <a:cxn ang="0">
                  <a:pos x="2094" y="801"/>
                </a:cxn>
                <a:cxn ang="0">
                  <a:pos x="2127" y="678"/>
                </a:cxn>
                <a:cxn ang="0">
                  <a:pos x="2088" y="564"/>
                </a:cxn>
                <a:cxn ang="0">
                  <a:pos x="2085" y="462"/>
                </a:cxn>
                <a:cxn ang="0">
                  <a:pos x="2049" y="315"/>
                </a:cxn>
                <a:cxn ang="0">
                  <a:pos x="1956" y="210"/>
                </a:cxn>
                <a:cxn ang="0">
                  <a:pos x="1875" y="117"/>
                </a:cxn>
                <a:cxn ang="0">
                  <a:pos x="1755" y="30"/>
                </a:cxn>
                <a:cxn ang="0">
                  <a:pos x="1593" y="6"/>
                </a:cxn>
                <a:cxn ang="0">
                  <a:pos x="1470" y="69"/>
                </a:cxn>
                <a:cxn ang="0">
                  <a:pos x="1371" y="12"/>
                </a:cxn>
                <a:cxn ang="0">
                  <a:pos x="1245" y="12"/>
                </a:cxn>
                <a:cxn ang="0">
                  <a:pos x="1155" y="51"/>
                </a:cxn>
                <a:cxn ang="0">
                  <a:pos x="1062" y="75"/>
                </a:cxn>
                <a:cxn ang="0">
                  <a:pos x="927" y="45"/>
                </a:cxn>
                <a:cxn ang="0">
                  <a:pos x="768" y="93"/>
                </a:cxn>
                <a:cxn ang="0">
                  <a:pos x="696" y="174"/>
                </a:cxn>
                <a:cxn ang="0">
                  <a:pos x="546" y="135"/>
                </a:cxn>
                <a:cxn ang="0">
                  <a:pos x="360" y="174"/>
                </a:cxn>
                <a:cxn ang="0">
                  <a:pos x="255" y="273"/>
                </a:cxn>
                <a:cxn ang="0">
                  <a:pos x="198" y="405"/>
                </a:cxn>
              </a:cxnLst>
              <a:rect l="0" t="0" r="r" b="b"/>
              <a:pathLst>
                <a:path w="2128" h="1427">
                  <a:moveTo>
                    <a:pt x="207" y="474"/>
                  </a:moveTo>
                  <a:cubicBezTo>
                    <a:pt x="189" y="491"/>
                    <a:pt x="122" y="494"/>
                    <a:pt x="90" y="510"/>
                  </a:cubicBezTo>
                  <a:cubicBezTo>
                    <a:pt x="58" y="526"/>
                    <a:pt x="33" y="551"/>
                    <a:pt x="18" y="573"/>
                  </a:cubicBezTo>
                  <a:cubicBezTo>
                    <a:pt x="3" y="595"/>
                    <a:pt x="0" y="619"/>
                    <a:pt x="0" y="645"/>
                  </a:cubicBezTo>
                  <a:cubicBezTo>
                    <a:pt x="0" y="671"/>
                    <a:pt x="7" y="709"/>
                    <a:pt x="15" y="732"/>
                  </a:cubicBezTo>
                  <a:cubicBezTo>
                    <a:pt x="23" y="755"/>
                    <a:pt x="40" y="772"/>
                    <a:pt x="51" y="786"/>
                  </a:cubicBezTo>
                  <a:cubicBezTo>
                    <a:pt x="62" y="800"/>
                    <a:pt x="71" y="810"/>
                    <a:pt x="81" y="819"/>
                  </a:cubicBezTo>
                  <a:cubicBezTo>
                    <a:pt x="91" y="828"/>
                    <a:pt x="112" y="830"/>
                    <a:pt x="111" y="840"/>
                  </a:cubicBezTo>
                  <a:cubicBezTo>
                    <a:pt x="110" y="850"/>
                    <a:pt x="86" y="863"/>
                    <a:pt x="78" y="879"/>
                  </a:cubicBezTo>
                  <a:cubicBezTo>
                    <a:pt x="70" y="895"/>
                    <a:pt x="62" y="919"/>
                    <a:pt x="60" y="939"/>
                  </a:cubicBezTo>
                  <a:cubicBezTo>
                    <a:pt x="58" y="959"/>
                    <a:pt x="60" y="978"/>
                    <a:pt x="63" y="999"/>
                  </a:cubicBezTo>
                  <a:cubicBezTo>
                    <a:pt x="66" y="1020"/>
                    <a:pt x="71" y="1043"/>
                    <a:pt x="81" y="1062"/>
                  </a:cubicBezTo>
                  <a:cubicBezTo>
                    <a:pt x="91" y="1081"/>
                    <a:pt x="108" y="1100"/>
                    <a:pt x="126" y="1116"/>
                  </a:cubicBezTo>
                  <a:cubicBezTo>
                    <a:pt x="144" y="1132"/>
                    <a:pt x="160" y="1150"/>
                    <a:pt x="189" y="1158"/>
                  </a:cubicBezTo>
                  <a:cubicBezTo>
                    <a:pt x="218" y="1166"/>
                    <a:pt x="280" y="1158"/>
                    <a:pt x="300" y="1164"/>
                  </a:cubicBezTo>
                  <a:cubicBezTo>
                    <a:pt x="320" y="1170"/>
                    <a:pt x="300" y="1179"/>
                    <a:pt x="309" y="1191"/>
                  </a:cubicBezTo>
                  <a:cubicBezTo>
                    <a:pt x="318" y="1203"/>
                    <a:pt x="335" y="1223"/>
                    <a:pt x="354" y="1239"/>
                  </a:cubicBezTo>
                  <a:cubicBezTo>
                    <a:pt x="373" y="1255"/>
                    <a:pt x="397" y="1275"/>
                    <a:pt x="423" y="1290"/>
                  </a:cubicBezTo>
                  <a:cubicBezTo>
                    <a:pt x="449" y="1305"/>
                    <a:pt x="472" y="1322"/>
                    <a:pt x="513" y="1329"/>
                  </a:cubicBezTo>
                  <a:cubicBezTo>
                    <a:pt x="554" y="1336"/>
                    <a:pt x="628" y="1336"/>
                    <a:pt x="669" y="1335"/>
                  </a:cubicBezTo>
                  <a:cubicBezTo>
                    <a:pt x="710" y="1334"/>
                    <a:pt x="738" y="1327"/>
                    <a:pt x="762" y="1320"/>
                  </a:cubicBezTo>
                  <a:cubicBezTo>
                    <a:pt x="786" y="1313"/>
                    <a:pt x="803" y="1292"/>
                    <a:pt x="816" y="1293"/>
                  </a:cubicBezTo>
                  <a:cubicBezTo>
                    <a:pt x="829" y="1294"/>
                    <a:pt x="831" y="1316"/>
                    <a:pt x="843" y="1329"/>
                  </a:cubicBezTo>
                  <a:cubicBezTo>
                    <a:pt x="855" y="1342"/>
                    <a:pt x="870" y="1358"/>
                    <a:pt x="891" y="1371"/>
                  </a:cubicBezTo>
                  <a:cubicBezTo>
                    <a:pt x="912" y="1384"/>
                    <a:pt x="943" y="1398"/>
                    <a:pt x="966" y="1407"/>
                  </a:cubicBezTo>
                  <a:cubicBezTo>
                    <a:pt x="989" y="1416"/>
                    <a:pt x="1003" y="1423"/>
                    <a:pt x="1029" y="1425"/>
                  </a:cubicBezTo>
                  <a:cubicBezTo>
                    <a:pt x="1055" y="1427"/>
                    <a:pt x="1091" y="1425"/>
                    <a:pt x="1122" y="1419"/>
                  </a:cubicBezTo>
                  <a:cubicBezTo>
                    <a:pt x="1153" y="1413"/>
                    <a:pt x="1186" y="1398"/>
                    <a:pt x="1215" y="1389"/>
                  </a:cubicBezTo>
                  <a:cubicBezTo>
                    <a:pt x="1244" y="1380"/>
                    <a:pt x="1277" y="1372"/>
                    <a:pt x="1299" y="1362"/>
                  </a:cubicBezTo>
                  <a:cubicBezTo>
                    <a:pt x="1321" y="1352"/>
                    <a:pt x="1336" y="1344"/>
                    <a:pt x="1350" y="1329"/>
                  </a:cubicBezTo>
                  <a:cubicBezTo>
                    <a:pt x="1364" y="1314"/>
                    <a:pt x="1370" y="1292"/>
                    <a:pt x="1380" y="1269"/>
                  </a:cubicBezTo>
                  <a:cubicBezTo>
                    <a:pt x="1390" y="1246"/>
                    <a:pt x="1397" y="1196"/>
                    <a:pt x="1410" y="1191"/>
                  </a:cubicBezTo>
                  <a:cubicBezTo>
                    <a:pt x="1423" y="1186"/>
                    <a:pt x="1438" y="1225"/>
                    <a:pt x="1458" y="1236"/>
                  </a:cubicBezTo>
                  <a:cubicBezTo>
                    <a:pt x="1478" y="1247"/>
                    <a:pt x="1502" y="1257"/>
                    <a:pt x="1530" y="1257"/>
                  </a:cubicBezTo>
                  <a:cubicBezTo>
                    <a:pt x="1558" y="1257"/>
                    <a:pt x="1599" y="1244"/>
                    <a:pt x="1626" y="1236"/>
                  </a:cubicBezTo>
                  <a:cubicBezTo>
                    <a:pt x="1653" y="1228"/>
                    <a:pt x="1668" y="1224"/>
                    <a:pt x="1692" y="1212"/>
                  </a:cubicBezTo>
                  <a:cubicBezTo>
                    <a:pt x="1716" y="1200"/>
                    <a:pt x="1754" y="1182"/>
                    <a:pt x="1773" y="1164"/>
                  </a:cubicBezTo>
                  <a:cubicBezTo>
                    <a:pt x="1792" y="1146"/>
                    <a:pt x="1800" y="1126"/>
                    <a:pt x="1809" y="1107"/>
                  </a:cubicBezTo>
                  <a:cubicBezTo>
                    <a:pt x="1818" y="1088"/>
                    <a:pt x="1826" y="1068"/>
                    <a:pt x="1830" y="1047"/>
                  </a:cubicBezTo>
                  <a:cubicBezTo>
                    <a:pt x="1834" y="1026"/>
                    <a:pt x="1813" y="994"/>
                    <a:pt x="1830" y="981"/>
                  </a:cubicBezTo>
                  <a:cubicBezTo>
                    <a:pt x="1847" y="968"/>
                    <a:pt x="1907" y="972"/>
                    <a:pt x="1935" y="966"/>
                  </a:cubicBezTo>
                  <a:cubicBezTo>
                    <a:pt x="1963" y="960"/>
                    <a:pt x="1978" y="956"/>
                    <a:pt x="1998" y="942"/>
                  </a:cubicBezTo>
                  <a:cubicBezTo>
                    <a:pt x="2018" y="928"/>
                    <a:pt x="2042" y="909"/>
                    <a:pt x="2058" y="885"/>
                  </a:cubicBezTo>
                  <a:cubicBezTo>
                    <a:pt x="2074" y="861"/>
                    <a:pt x="2084" y="825"/>
                    <a:pt x="2094" y="801"/>
                  </a:cubicBezTo>
                  <a:cubicBezTo>
                    <a:pt x="2104" y="777"/>
                    <a:pt x="2113" y="761"/>
                    <a:pt x="2118" y="741"/>
                  </a:cubicBezTo>
                  <a:cubicBezTo>
                    <a:pt x="2123" y="721"/>
                    <a:pt x="2128" y="699"/>
                    <a:pt x="2127" y="678"/>
                  </a:cubicBezTo>
                  <a:cubicBezTo>
                    <a:pt x="2126" y="657"/>
                    <a:pt x="2122" y="634"/>
                    <a:pt x="2115" y="615"/>
                  </a:cubicBezTo>
                  <a:cubicBezTo>
                    <a:pt x="2108" y="596"/>
                    <a:pt x="2098" y="580"/>
                    <a:pt x="2088" y="564"/>
                  </a:cubicBezTo>
                  <a:cubicBezTo>
                    <a:pt x="2078" y="548"/>
                    <a:pt x="2056" y="533"/>
                    <a:pt x="2055" y="516"/>
                  </a:cubicBezTo>
                  <a:cubicBezTo>
                    <a:pt x="2054" y="499"/>
                    <a:pt x="2079" y="485"/>
                    <a:pt x="2085" y="462"/>
                  </a:cubicBezTo>
                  <a:cubicBezTo>
                    <a:pt x="2091" y="439"/>
                    <a:pt x="2094" y="402"/>
                    <a:pt x="2088" y="378"/>
                  </a:cubicBezTo>
                  <a:cubicBezTo>
                    <a:pt x="2082" y="354"/>
                    <a:pt x="2064" y="334"/>
                    <a:pt x="2049" y="315"/>
                  </a:cubicBezTo>
                  <a:cubicBezTo>
                    <a:pt x="2034" y="296"/>
                    <a:pt x="2010" y="278"/>
                    <a:pt x="1995" y="261"/>
                  </a:cubicBezTo>
                  <a:cubicBezTo>
                    <a:pt x="1980" y="244"/>
                    <a:pt x="1972" y="225"/>
                    <a:pt x="1956" y="210"/>
                  </a:cubicBezTo>
                  <a:cubicBezTo>
                    <a:pt x="1940" y="195"/>
                    <a:pt x="1910" y="186"/>
                    <a:pt x="1896" y="171"/>
                  </a:cubicBezTo>
                  <a:cubicBezTo>
                    <a:pt x="1882" y="156"/>
                    <a:pt x="1885" y="134"/>
                    <a:pt x="1875" y="117"/>
                  </a:cubicBezTo>
                  <a:cubicBezTo>
                    <a:pt x="1865" y="100"/>
                    <a:pt x="1853" y="80"/>
                    <a:pt x="1833" y="66"/>
                  </a:cubicBezTo>
                  <a:cubicBezTo>
                    <a:pt x="1813" y="52"/>
                    <a:pt x="1779" y="40"/>
                    <a:pt x="1755" y="30"/>
                  </a:cubicBezTo>
                  <a:cubicBezTo>
                    <a:pt x="1731" y="20"/>
                    <a:pt x="1716" y="10"/>
                    <a:pt x="1689" y="6"/>
                  </a:cubicBezTo>
                  <a:cubicBezTo>
                    <a:pt x="1662" y="2"/>
                    <a:pt x="1621" y="1"/>
                    <a:pt x="1593" y="6"/>
                  </a:cubicBezTo>
                  <a:cubicBezTo>
                    <a:pt x="1565" y="11"/>
                    <a:pt x="1542" y="28"/>
                    <a:pt x="1521" y="39"/>
                  </a:cubicBezTo>
                  <a:cubicBezTo>
                    <a:pt x="1500" y="50"/>
                    <a:pt x="1487" y="71"/>
                    <a:pt x="1470" y="69"/>
                  </a:cubicBezTo>
                  <a:cubicBezTo>
                    <a:pt x="1453" y="67"/>
                    <a:pt x="1436" y="36"/>
                    <a:pt x="1419" y="27"/>
                  </a:cubicBezTo>
                  <a:cubicBezTo>
                    <a:pt x="1402" y="18"/>
                    <a:pt x="1388" y="16"/>
                    <a:pt x="1371" y="12"/>
                  </a:cubicBezTo>
                  <a:cubicBezTo>
                    <a:pt x="1354" y="8"/>
                    <a:pt x="1338" y="0"/>
                    <a:pt x="1317" y="0"/>
                  </a:cubicBezTo>
                  <a:cubicBezTo>
                    <a:pt x="1296" y="0"/>
                    <a:pt x="1264" y="8"/>
                    <a:pt x="1245" y="12"/>
                  </a:cubicBezTo>
                  <a:cubicBezTo>
                    <a:pt x="1226" y="16"/>
                    <a:pt x="1218" y="17"/>
                    <a:pt x="1203" y="24"/>
                  </a:cubicBezTo>
                  <a:cubicBezTo>
                    <a:pt x="1188" y="31"/>
                    <a:pt x="1172" y="35"/>
                    <a:pt x="1155" y="51"/>
                  </a:cubicBezTo>
                  <a:cubicBezTo>
                    <a:pt x="1138" y="67"/>
                    <a:pt x="1119" y="116"/>
                    <a:pt x="1104" y="120"/>
                  </a:cubicBezTo>
                  <a:cubicBezTo>
                    <a:pt x="1089" y="124"/>
                    <a:pt x="1081" y="86"/>
                    <a:pt x="1062" y="75"/>
                  </a:cubicBezTo>
                  <a:cubicBezTo>
                    <a:pt x="1043" y="64"/>
                    <a:pt x="1012" y="59"/>
                    <a:pt x="990" y="54"/>
                  </a:cubicBezTo>
                  <a:cubicBezTo>
                    <a:pt x="968" y="49"/>
                    <a:pt x="951" y="44"/>
                    <a:pt x="927" y="45"/>
                  </a:cubicBezTo>
                  <a:cubicBezTo>
                    <a:pt x="903" y="46"/>
                    <a:pt x="872" y="52"/>
                    <a:pt x="846" y="60"/>
                  </a:cubicBezTo>
                  <a:cubicBezTo>
                    <a:pt x="820" y="68"/>
                    <a:pt x="789" y="80"/>
                    <a:pt x="768" y="93"/>
                  </a:cubicBezTo>
                  <a:cubicBezTo>
                    <a:pt x="747" y="106"/>
                    <a:pt x="732" y="125"/>
                    <a:pt x="720" y="138"/>
                  </a:cubicBezTo>
                  <a:cubicBezTo>
                    <a:pt x="708" y="151"/>
                    <a:pt x="712" y="172"/>
                    <a:pt x="696" y="174"/>
                  </a:cubicBezTo>
                  <a:cubicBezTo>
                    <a:pt x="680" y="176"/>
                    <a:pt x="649" y="153"/>
                    <a:pt x="624" y="147"/>
                  </a:cubicBezTo>
                  <a:cubicBezTo>
                    <a:pt x="599" y="141"/>
                    <a:pt x="576" y="135"/>
                    <a:pt x="546" y="135"/>
                  </a:cubicBezTo>
                  <a:cubicBezTo>
                    <a:pt x="516" y="135"/>
                    <a:pt x="472" y="138"/>
                    <a:pt x="441" y="144"/>
                  </a:cubicBezTo>
                  <a:cubicBezTo>
                    <a:pt x="410" y="150"/>
                    <a:pt x="384" y="162"/>
                    <a:pt x="360" y="174"/>
                  </a:cubicBezTo>
                  <a:cubicBezTo>
                    <a:pt x="336" y="186"/>
                    <a:pt x="314" y="202"/>
                    <a:pt x="297" y="219"/>
                  </a:cubicBezTo>
                  <a:cubicBezTo>
                    <a:pt x="280" y="236"/>
                    <a:pt x="269" y="254"/>
                    <a:pt x="255" y="273"/>
                  </a:cubicBezTo>
                  <a:cubicBezTo>
                    <a:pt x="241" y="292"/>
                    <a:pt x="222" y="311"/>
                    <a:pt x="213" y="333"/>
                  </a:cubicBezTo>
                  <a:cubicBezTo>
                    <a:pt x="204" y="355"/>
                    <a:pt x="199" y="381"/>
                    <a:pt x="198" y="405"/>
                  </a:cubicBezTo>
                  <a:cubicBezTo>
                    <a:pt x="197" y="429"/>
                    <a:pt x="225" y="457"/>
                    <a:pt x="207" y="474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24"/>
            <p:cNvSpPr>
              <a:spLocks/>
            </p:cNvSpPr>
            <p:nvPr/>
          </p:nvSpPr>
          <p:spPr bwMode="auto">
            <a:xfrm>
              <a:off x="2209800" y="2178844"/>
              <a:ext cx="3939117" cy="1473994"/>
            </a:xfrm>
            <a:custGeom>
              <a:avLst/>
              <a:gdLst/>
              <a:ahLst/>
              <a:cxnLst>
                <a:cxn ang="0">
                  <a:pos x="90" y="510"/>
                </a:cxn>
                <a:cxn ang="0">
                  <a:pos x="0" y="645"/>
                </a:cxn>
                <a:cxn ang="0">
                  <a:pos x="51" y="786"/>
                </a:cxn>
                <a:cxn ang="0">
                  <a:pos x="111" y="840"/>
                </a:cxn>
                <a:cxn ang="0">
                  <a:pos x="60" y="939"/>
                </a:cxn>
                <a:cxn ang="0">
                  <a:pos x="81" y="1062"/>
                </a:cxn>
                <a:cxn ang="0">
                  <a:pos x="189" y="1158"/>
                </a:cxn>
                <a:cxn ang="0">
                  <a:pos x="309" y="1191"/>
                </a:cxn>
                <a:cxn ang="0">
                  <a:pos x="423" y="1290"/>
                </a:cxn>
                <a:cxn ang="0">
                  <a:pos x="669" y="1335"/>
                </a:cxn>
                <a:cxn ang="0">
                  <a:pos x="816" y="1293"/>
                </a:cxn>
                <a:cxn ang="0">
                  <a:pos x="891" y="1371"/>
                </a:cxn>
                <a:cxn ang="0">
                  <a:pos x="1029" y="1425"/>
                </a:cxn>
                <a:cxn ang="0">
                  <a:pos x="1215" y="1389"/>
                </a:cxn>
                <a:cxn ang="0">
                  <a:pos x="1350" y="1329"/>
                </a:cxn>
                <a:cxn ang="0">
                  <a:pos x="1410" y="1191"/>
                </a:cxn>
                <a:cxn ang="0">
                  <a:pos x="1530" y="1257"/>
                </a:cxn>
                <a:cxn ang="0">
                  <a:pos x="1692" y="1212"/>
                </a:cxn>
                <a:cxn ang="0">
                  <a:pos x="1809" y="1107"/>
                </a:cxn>
                <a:cxn ang="0">
                  <a:pos x="1830" y="981"/>
                </a:cxn>
                <a:cxn ang="0">
                  <a:pos x="1998" y="942"/>
                </a:cxn>
                <a:cxn ang="0">
                  <a:pos x="2094" y="801"/>
                </a:cxn>
                <a:cxn ang="0">
                  <a:pos x="2127" y="678"/>
                </a:cxn>
                <a:cxn ang="0">
                  <a:pos x="2088" y="564"/>
                </a:cxn>
                <a:cxn ang="0">
                  <a:pos x="2085" y="462"/>
                </a:cxn>
                <a:cxn ang="0">
                  <a:pos x="2049" y="315"/>
                </a:cxn>
                <a:cxn ang="0">
                  <a:pos x="1956" y="210"/>
                </a:cxn>
                <a:cxn ang="0">
                  <a:pos x="1875" y="117"/>
                </a:cxn>
                <a:cxn ang="0">
                  <a:pos x="1755" y="30"/>
                </a:cxn>
                <a:cxn ang="0">
                  <a:pos x="1593" y="6"/>
                </a:cxn>
                <a:cxn ang="0">
                  <a:pos x="1470" y="69"/>
                </a:cxn>
                <a:cxn ang="0">
                  <a:pos x="1371" y="12"/>
                </a:cxn>
                <a:cxn ang="0">
                  <a:pos x="1245" y="12"/>
                </a:cxn>
                <a:cxn ang="0">
                  <a:pos x="1155" y="51"/>
                </a:cxn>
                <a:cxn ang="0">
                  <a:pos x="1062" y="75"/>
                </a:cxn>
                <a:cxn ang="0">
                  <a:pos x="927" y="45"/>
                </a:cxn>
                <a:cxn ang="0">
                  <a:pos x="768" y="93"/>
                </a:cxn>
                <a:cxn ang="0">
                  <a:pos x="696" y="174"/>
                </a:cxn>
                <a:cxn ang="0">
                  <a:pos x="546" y="135"/>
                </a:cxn>
                <a:cxn ang="0">
                  <a:pos x="360" y="174"/>
                </a:cxn>
                <a:cxn ang="0">
                  <a:pos x="255" y="273"/>
                </a:cxn>
                <a:cxn ang="0">
                  <a:pos x="198" y="405"/>
                </a:cxn>
              </a:cxnLst>
              <a:rect l="0" t="0" r="r" b="b"/>
              <a:pathLst>
                <a:path w="2128" h="1427">
                  <a:moveTo>
                    <a:pt x="207" y="474"/>
                  </a:moveTo>
                  <a:cubicBezTo>
                    <a:pt x="189" y="491"/>
                    <a:pt x="122" y="494"/>
                    <a:pt x="90" y="510"/>
                  </a:cubicBezTo>
                  <a:cubicBezTo>
                    <a:pt x="58" y="526"/>
                    <a:pt x="33" y="551"/>
                    <a:pt x="18" y="573"/>
                  </a:cubicBezTo>
                  <a:cubicBezTo>
                    <a:pt x="3" y="595"/>
                    <a:pt x="0" y="619"/>
                    <a:pt x="0" y="645"/>
                  </a:cubicBezTo>
                  <a:cubicBezTo>
                    <a:pt x="0" y="671"/>
                    <a:pt x="7" y="709"/>
                    <a:pt x="15" y="732"/>
                  </a:cubicBezTo>
                  <a:cubicBezTo>
                    <a:pt x="23" y="755"/>
                    <a:pt x="40" y="772"/>
                    <a:pt x="51" y="786"/>
                  </a:cubicBezTo>
                  <a:cubicBezTo>
                    <a:pt x="62" y="800"/>
                    <a:pt x="71" y="810"/>
                    <a:pt x="81" y="819"/>
                  </a:cubicBezTo>
                  <a:cubicBezTo>
                    <a:pt x="91" y="828"/>
                    <a:pt x="112" y="830"/>
                    <a:pt x="111" y="840"/>
                  </a:cubicBezTo>
                  <a:cubicBezTo>
                    <a:pt x="110" y="850"/>
                    <a:pt x="86" y="863"/>
                    <a:pt x="78" y="879"/>
                  </a:cubicBezTo>
                  <a:cubicBezTo>
                    <a:pt x="70" y="895"/>
                    <a:pt x="62" y="919"/>
                    <a:pt x="60" y="939"/>
                  </a:cubicBezTo>
                  <a:cubicBezTo>
                    <a:pt x="58" y="959"/>
                    <a:pt x="60" y="978"/>
                    <a:pt x="63" y="999"/>
                  </a:cubicBezTo>
                  <a:cubicBezTo>
                    <a:pt x="66" y="1020"/>
                    <a:pt x="71" y="1043"/>
                    <a:pt x="81" y="1062"/>
                  </a:cubicBezTo>
                  <a:cubicBezTo>
                    <a:pt x="91" y="1081"/>
                    <a:pt x="108" y="1100"/>
                    <a:pt x="126" y="1116"/>
                  </a:cubicBezTo>
                  <a:cubicBezTo>
                    <a:pt x="144" y="1132"/>
                    <a:pt x="160" y="1150"/>
                    <a:pt x="189" y="1158"/>
                  </a:cubicBezTo>
                  <a:cubicBezTo>
                    <a:pt x="218" y="1166"/>
                    <a:pt x="280" y="1158"/>
                    <a:pt x="300" y="1164"/>
                  </a:cubicBezTo>
                  <a:cubicBezTo>
                    <a:pt x="320" y="1170"/>
                    <a:pt x="300" y="1179"/>
                    <a:pt x="309" y="1191"/>
                  </a:cubicBezTo>
                  <a:cubicBezTo>
                    <a:pt x="318" y="1203"/>
                    <a:pt x="335" y="1223"/>
                    <a:pt x="354" y="1239"/>
                  </a:cubicBezTo>
                  <a:cubicBezTo>
                    <a:pt x="373" y="1255"/>
                    <a:pt x="397" y="1275"/>
                    <a:pt x="423" y="1290"/>
                  </a:cubicBezTo>
                  <a:cubicBezTo>
                    <a:pt x="449" y="1305"/>
                    <a:pt x="472" y="1322"/>
                    <a:pt x="513" y="1329"/>
                  </a:cubicBezTo>
                  <a:cubicBezTo>
                    <a:pt x="554" y="1336"/>
                    <a:pt x="628" y="1336"/>
                    <a:pt x="669" y="1335"/>
                  </a:cubicBezTo>
                  <a:cubicBezTo>
                    <a:pt x="710" y="1334"/>
                    <a:pt x="738" y="1327"/>
                    <a:pt x="762" y="1320"/>
                  </a:cubicBezTo>
                  <a:cubicBezTo>
                    <a:pt x="786" y="1313"/>
                    <a:pt x="803" y="1292"/>
                    <a:pt x="816" y="1293"/>
                  </a:cubicBezTo>
                  <a:cubicBezTo>
                    <a:pt x="829" y="1294"/>
                    <a:pt x="831" y="1316"/>
                    <a:pt x="843" y="1329"/>
                  </a:cubicBezTo>
                  <a:cubicBezTo>
                    <a:pt x="855" y="1342"/>
                    <a:pt x="870" y="1358"/>
                    <a:pt x="891" y="1371"/>
                  </a:cubicBezTo>
                  <a:cubicBezTo>
                    <a:pt x="912" y="1384"/>
                    <a:pt x="943" y="1398"/>
                    <a:pt x="966" y="1407"/>
                  </a:cubicBezTo>
                  <a:cubicBezTo>
                    <a:pt x="989" y="1416"/>
                    <a:pt x="1003" y="1423"/>
                    <a:pt x="1029" y="1425"/>
                  </a:cubicBezTo>
                  <a:cubicBezTo>
                    <a:pt x="1055" y="1427"/>
                    <a:pt x="1091" y="1425"/>
                    <a:pt x="1122" y="1419"/>
                  </a:cubicBezTo>
                  <a:cubicBezTo>
                    <a:pt x="1153" y="1413"/>
                    <a:pt x="1186" y="1398"/>
                    <a:pt x="1215" y="1389"/>
                  </a:cubicBezTo>
                  <a:cubicBezTo>
                    <a:pt x="1244" y="1380"/>
                    <a:pt x="1277" y="1372"/>
                    <a:pt x="1299" y="1362"/>
                  </a:cubicBezTo>
                  <a:cubicBezTo>
                    <a:pt x="1321" y="1352"/>
                    <a:pt x="1336" y="1344"/>
                    <a:pt x="1350" y="1329"/>
                  </a:cubicBezTo>
                  <a:cubicBezTo>
                    <a:pt x="1364" y="1314"/>
                    <a:pt x="1370" y="1292"/>
                    <a:pt x="1380" y="1269"/>
                  </a:cubicBezTo>
                  <a:cubicBezTo>
                    <a:pt x="1390" y="1246"/>
                    <a:pt x="1397" y="1196"/>
                    <a:pt x="1410" y="1191"/>
                  </a:cubicBezTo>
                  <a:cubicBezTo>
                    <a:pt x="1423" y="1186"/>
                    <a:pt x="1438" y="1225"/>
                    <a:pt x="1458" y="1236"/>
                  </a:cubicBezTo>
                  <a:cubicBezTo>
                    <a:pt x="1478" y="1247"/>
                    <a:pt x="1502" y="1257"/>
                    <a:pt x="1530" y="1257"/>
                  </a:cubicBezTo>
                  <a:cubicBezTo>
                    <a:pt x="1558" y="1257"/>
                    <a:pt x="1599" y="1244"/>
                    <a:pt x="1626" y="1236"/>
                  </a:cubicBezTo>
                  <a:cubicBezTo>
                    <a:pt x="1653" y="1228"/>
                    <a:pt x="1668" y="1224"/>
                    <a:pt x="1692" y="1212"/>
                  </a:cubicBezTo>
                  <a:cubicBezTo>
                    <a:pt x="1716" y="1200"/>
                    <a:pt x="1754" y="1182"/>
                    <a:pt x="1773" y="1164"/>
                  </a:cubicBezTo>
                  <a:cubicBezTo>
                    <a:pt x="1792" y="1146"/>
                    <a:pt x="1800" y="1126"/>
                    <a:pt x="1809" y="1107"/>
                  </a:cubicBezTo>
                  <a:cubicBezTo>
                    <a:pt x="1818" y="1088"/>
                    <a:pt x="1826" y="1068"/>
                    <a:pt x="1830" y="1047"/>
                  </a:cubicBezTo>
                  <a:cubicBezTo>
                    <a:pt x="1834" y="1026"/>
                    <a:pt x="1813" y="994"/>
                    <a:pt x="1830" y="981"/>
                  </a:cubicBezTo>
                  <a:cubicBezTo>
                    <a:pt x="1847" y="968"/>
                    <a:pt x="1907" y="972"/>
                    <a:pt x="1935" y="966"/>
                  </a:cubicBezTo>
                  <a:cubicBezTo>
                    <a:pt x="1963" y="960"/>
                    <a:pt x="1978" y="956"/>
                    <a:pt x="1998" y="942"/>
                  </a:cubicBezTo>
                  <a:cubicBezTo>
                    <a:pt x="2018" y="928"/>
                    <a:pt x="2042" y="909"/>
                    <a:pt x="2058" y="885"/>
                  </a:cubicBezTo>
                  <a:cubicBezTo>
                    <a:pt x="2074" y="861"/>
                    <a:pt x="2084" y="825"/>
                    <a:pt x="2094" y="801"/>
                  </a:cubicBezTo>
                  <a:cubicBezTo>
                    <a:pt x="2104" y="777"/>
                    <a:pt x="2113" y="761"/>
                    <a:pt x="2118" y="741"/>
                  </a:cubicBezTo>
                  <a:cubicBezTo>
                    <a:pt x="2123" y="721"/>
                    <a:pt x="2128" y="699"/>
                    <a:pt x="2127" y="678"/>
                  </a:cubicBezTo>
                  <a:cubicBezTo>
                    <a:pt x="2126" y="657"/>
                    <a:pt x="2122" y="634"/>
                    <a:pt x="2115" y="615"/>
                  </a:cubicBezTo>
                  <a:cubicBezTo>
                    <a:pt x="2108" y="596"/>
                    <a:pt x="2098" y="580"/>
                    <a:pt x="2088" y="564"/>
                  </a:cubicBezTo>
                  <a:cubicBezTo>
                    <a:pt x="2078" y="548"/>
                    <a:pt x="2056" y="533"/>
                    <a:pt x="2055" y="516"/>
                  </a:cubicBezTo>
                  <a:cubicBezTo>
                    <a:pt x="2054" y="499"/>
                    <a:pt x="2079" y="485"/>
                    <a:pt x="2085" y="462"/>
                  </a:cubicBezTo>
                  <a:cubicBezTo>
                    <a:pt x="2091" y="439"/>
                    <a:pt x="2094" y="402"/>
                    <a:pt x="2088" y="378"/>
                  </a:cubicBezTo>
                  <a:cubicBezTo>
                    <a:pt x="2082" y="354"/>
                    <a:pt x="2064" y="334"/>
                    <a:pt x="2049" y="315"/>
                  </a:cubicBezTo>
                  <a:cubicBezTo>
                    <a:pt x="2034" y="296"/>
                    <a:pt x="2010" y="278"/>
                    <a:pt x="1995" y="261"/>
                  </a:cubicBezTo>
                  <a:cubicBezTo>
                    <a:pt x="1980" y="244"/>
                    <a:pt x="1972" y="225"/>
                    <a:pt x="1956" y="210"/>
                  </a:cubicBezTo>
                  <a:cubicBezTo>
                    <a:pt x="1940" y="195"/>
                    <a:pt x="1910" y="186"/>
                    <a:pt x="1896" y="171"/>
                  </a:cubicBezTo>
                  <a:cubicBezTo>
                    <a:pt x="1882" y="156"/>
                    <a:pt x="1885" y="134"/>
                    <a:pt x="1875" y="117"/>
                  </a:cubicBezTo>
                  <a:cubicBezTo>
                    <a:pt x="1865" y="100"/>
                    <a:pt x="1853" y="80"/>
                    <a:pt x="1833" y="66"/>
                  </a:cubicBezTo>
                  <a:cubicBezTo>
                    <a:pt x="1813" y="52"/>
                    <a:pt x="1779" y="40"/>
                    <a:pt x="1755" y="30"/>
                  </a:cubicBezTo>
                  <a:cubicBezTo>
                    <a:pt x="1731" y="20"/>
                    <a:pt x="1716" y="10"/>
                    <a:pt x="1689" y="6"/>
                  </a:cubicBezTo>
                  <a:cubicBezTo>
                    <a:pt x="1662" y="2"/>
                    <a:pt x="1621" y="1"/>
                    <a:pt x="1593" y="6"/>
                  </a:cubicBezTo>
                  <a:cubicBezTo>
                    <a:pt x="1565" y="11"/>
                    <a:pt x="1542" y="28"/>
                    <a:pt x="1521" y="39"/>
                  </a:cubicBezTo>
                  <a:cubicBezTo>
                    <a:pt x="1500" y="50"/>
                    <a:pt x="1487" y="71"/>
                    <a:pt x="1470" y="69"/>
                  </a:cubicBezTo>
                  <a:cubicBezTo>
                    <a:pt x="1453" y="67"/>
                    <a:pt x="1436" y="36"/>
                    <a:pt x="1419" y="27"/>
                  </a:cubicBezTo>
                  <a:cubicBezTo>
                    <a:pt x="1402" y="18"/>
                    <a:pt x="1388" y="16"/>
                    <a:pt x="1371" y="12"/>
                  </a:cubicBezTo>
                  <a:cubicBezTo>
                    <a:pt x="1354" y="8"/>
                    <a:pt x="1338" y="0"/>
                    <a:pt x="1317" y="0"/>
                  </a:cubicBezTo>
                  <a:cubicBezTo>
                    <a:pt x="1296" y="0"/>
                    <a:pt x="1264" y="8"/>
                    <a:pt x="1245" y="12"/>
                  </a:cubicBezTo>
                  <a:cubicBezTo>
                    <a:pt x="1226" y="16"/>
                    <a:pt x="1218" y="17"/>
                    <a:pt x="1203" y="24"/>
                  </a:cubicBezTo>
                  <a:cubicBezTo>
                    <a:pt x="1188" y="31"/>
                    <a:pt x="1172" y="35"/>
                    <a:pt x="1155" y="51"/>
                  </a:cubicBezTo>
                  <a:cubicBezTo>
                    <a:pt x="1138" y="67"/>
                    <a:pt x="1119" y="116"/>
                    <a:pt x="1104" y="120"/>
                  </a:cubicBezTo>
                  <a:cubicBezTo>
                    <a:pt x="1089" y="124"/>
                    <a:pt x="1081" y="86"/>
                    <a:pt x="1062" y="75"/>
                  </a:cubicBezTo>
                  <a:cubicBezTo>
                    <a:pt x="1043" y="64"/>
                    <a:pt x="1012" y="59"/>
                    <a:pt x="990" y="54"/>
                  </a:cubicBezTo>
                  <a:cubicBezTo>
                    <a:pt x="968" y="49"/>
                    <a:pt x="951" y="44"/>
                    <a:pt x="927" y="45"/>
                  </a:cubicBezTo>
                  <a:cubicBezTo>
                    <a:pt x="903" y="46"/>
                    <a:pt x="872" y="52"/>
                    <a:pt x="846" y="60"/>
                  </a:cubicBezTo>
                  <a:cubicBezTo>
                    <a:pt x="820" y="68"/>
                    <a:pt x="789" y="80"/>
                    <a:pt x="768" y="93"/>
                  </a:cubicBezTo>
                  <a:cubicBezTo>
                    <a:pt x="747" y="106"/>
                    <a:pt x="732" y="125"/>
                    <a:pt x="720" y="138"/>
                  </a:cubicBezTo>
                  <a:cubicBezTo>
                    <a:pt x="708" y="151"/>
                    <a:pt x="712" y="172"/>
                    <a:pt x="696" y="174"/>
                  </a:cubicBezTo>
                  <a:cubicBezTo>
                    <a:pt x="680" y="176"/>
                    <a:pt x="649" y="153"/>
                    <a:pt x="624" y="147"/>
                  </a:cubicBezTo>
                  <a:cubicBezTo>
                    <a:pt x="599" y="141"/>
                    <a:pt x="576" y="135"/>
                    <a:pt x="546" y="135"/>
                  </a:cubicBezTo>
                  <a:cubicBezTo>
                    <a:pt x="516" y="135"/>
                    <a:pt x="472" y="138"/>
                    <a:pt x="441" y="144"/>
                  </a:cubicBezTo>
                  <a:cubicBezTo>
                    <a:pt x="410" y="150"/>
                    <a:pt x="384" y="162"/>
                    <a:pt x="360" y="174"/>
                  </a:cubicBezTo>
                  <a:cubicBezTo>
                    <a:pt x="336" y="186"/>
                    <a:pt x="314" y="202"/>
                    <a:pt x="297" y="219"/>
                  </a:cubicBezTo>
                  <a:cubicBezTo>
                    <a:pt x="280" y="236"/>
                    <a:pt x="269" y="254"/>
                    <a:pt x="255" y="273"/>
                  </a:cubicBezTo>
                  <a:cubicBezTo>
                    <a:pt x="241" y="292"/>
                    <a:pt x="222" y="311"/>
                    <a:pt x="213" y="333"/>
                  </a:cubicBezTo>
                  <a:cubicBezTo>
                    <a:pt x="204" y="355"/>
                    <a:pt x="199" y="381"/>
                    <a:pt x="198" y="405"/>
                  </a:cubicBezTo>
                  <a:cubicBezTo>
                    <a:pt x="197" y="429"/>
                    <a:pt x="225" y="457"/>
                    <a:pt x="207" y="474"/>
                  </a:cubicBezTo>
                  <a:close/>
                </a:path>
              </a:pathLst>
            </a:custGeom>
            <a:solidFill>
              <a:srgbClr val="D4D4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23"/>
            <p:cNvSpPr>
              <a:spLocks/>
            </p:cNvSpPr>
            <p:nvPr/>
          </p:nvSpPr>
          <p:spPr bwMode="auto">
            <a:xfrm>
              <a:off x="5118100" y="592932"/>
              <a:ext cx="2853267" cy="1427560"/>
            </a:xfrm>
            <a:custGeom>
              <a:avLst/>
              <a:gdLst/>
              <a:ahLst/>
              <a:cxnLst>
                <a:cxn ang="0">
                  <a:pos x="90" y="510"/>
                </a:cxn>
                <a:cxn ang="0">
                  <a:pos x="0" y="645"/>
                </a:cxn>
                <a:cxn ang="0">
                  <a:pos x="51" y="786"/>
                </a:cxn>
                <a:cxn ang="0">
                  <a:pos x="111" y="840"/>
                </a:cxn>
                <a:cxn ang="0">
                  <a:pos x="60" y="939"/>
                </a:cxn>
                <a:cxn ang="0">
                  <a:pos x="81" y="1062"/>
                </a:cxn>
                <a:cxn ang="0">
                  <a:pos x="189" y="1158"/>
                </a:cxn>
                <a:cxn ang="0">
                  <a:pos x="309" y="1191"/>
                </a:cxn>
                <a:cxn ang="0">
                  <a:pos x="423" y="1290"/>
                </a:cxn>
                <a:cxn ang="0">
                  <a:pos x="669" y="1335"/>
                </a:cxn>
                <a:cxn ang="0">
                  <a:pos x="816" y="1293"/>
                </a:cxn>
                <a:cxn ang="0">
                  <a:pos x="891" y="1371"/>
                </a:cxn>
                <a:cxn ang="0">
                  <a:pos x="1029" y="1425"/>
                </a:cxn>
                <a:cxn ang="0">
                  <a:pos x="1215" y="1389"/>
                </a:cxn>
                <a:cxn ang="0">
                  <a:pos x="1350" y="1329"/>
                </a:cxn>
                <a:cxn ang="0">
                  <a:pos x="1410" y="1191"/>
                </a:cxn>
                <a:cxn ang="0">
                  <a:pos x="1530" y="1257"/>
                </a:cxn>
                <a:cxn ang="0">
                  <a:pos x="1692" y="1212"/>
                </a:cxn>
                <a:cxn ang="0">
                  <a:pos x="1809" y="1107"/>
                </a:cxn>
                <a:cxn ang="0">
                  <a:pos x="1830" y="981"/>
                </a:cxn>
                <a:cxn ang="0">
                  <a:pos x="1998" y="942"/>
                </a:cxn>
                <a:cxn ang="0">
                  <a:pos x="2094" y="801"/>
                </a:cxn>
                <a:cxn ang="0">
                  <a:pos x="2127" y="678"/>
                </a:cxn>
                <a:cxn ang="0">
                  <a:pos x="2088" y="564"/>
                </a:cxn>
                <a:cxn ang="0">
                  <a:pos x="2085" y="462"/>
                </a:cxn>
                <a:cxn ang="0">
                  <a:pos x="2049" y="315"/>
                </a:cxn>
                <a:cxn ang="0">
                  <a:pos x="1956" y="210"/>
                </a:cxn>
                <a:cxn ang="0">
                  <a:pos x="1875" y="117"/>
                </a:cxn>
                <a:cxn ang="0">
                  <a:pos x="1755" y="30"/>
                </a:cxn>
                <a:cxn ang="0">
                  <a:pos x="1593" y="6"/>
                </a:cxn>
                <a:cxn ang="0">
                  <a:pos x="1470" y="69"/>
                </a:cxn>
                <a:cxn ang="0">
                  <a:pos x="1371" y="12"/>
                </a:cxn>
                <a:cxn ang="0">
                  <a:pos x="1245" y="12"/>
                </a:cxn>
                <a:cxn ang="0">
                  <a:pos x="1155" y="51"/>
                </a:cxn>
                <a:cxn ang="0">
                  <a:pos x="1062" y="75"/>
                </a:cxn>
                <a:cxn ang="0">
                  <a:pos x="927" y="45"/>
                </a:cxn>
                <a:cxn ang="0">
                  <a:pos x="768" y="93"/>
                </a:cxn>
                <a:cxn ang="0">
                  <a:pos x="696" y="174"/>
                </a:cxn>
                <a:cxn ang="0">
                  <a:pos x="546" y="135"/>
                </a:cxn>
                <a:cxn ang="0">
                  <a:pos x="360" y="174"/>
                </a:cxn>
                <a:cxn ang="0">
                  <a:pos x="255" y="273"/>
                </a:cxn>
                <a:cxn ang="0">
                  <a:pos x="198" y="405"/>
                </a:cxn>
              </a:cxnLst>
              <a:rect l="0" t="0" r="r" b="b"/>
              <a:pathLst>
                <a:path w="2128" h="1427">
                  <a:moveTo>
                    <a:pt x="207" y="474"/>
                  </a:moveTo>
                  <a:cubicBezTo>
                    <a:pt x="189" y="491"/>
                    <a:pt x="122" y="494"/>
                    <a:pt x="90" y="510"/>
                  </a:cubicBezTo>
                  <a:cubicBezTo>
                    <a:pt x="58" y="526"/>
                    <a:pt x="33" y="551"/>
                    <a:pt x="18" y="573"/>
                  </a:cubicBezTo>
                  <a:cubicBezTo>
                    <a:pt x="3" y="595"/>
                    <a:pt x="0" y="619"/>
                    <a:pt x="0" y="645"/>
                  </a:cubicBezTo>
                  <a:cubicBezTo>
                    <a:pt x="0" y="671"/>
                    <a:pt x="7" y="709"/>
                    <a:pt x="15" y="732"/>
                  </a:cubicBezTo>
                  <a:cubicBezTo>
                    <a:pt x="23" y="755"/>
                    <a:pt x="40" y="772"/>
                    <a:pt x="51" y="786"/>
                  </a:cubicBezTo>
                  <a:cubicBezTo>
                    <a:pt x="62" y="800"/>
                    <a:pt x="71" y="810"/>
                    <a:pt x="81" y="819"/>
                  </a:cubicBezTo>
                  <a:cubicBezTo>
                    <a:pt x="91" y="828"/>
                    <a:pt x="112" y="830"/>
                    <a:pt x="111" y="840"/>
                  </a:cubicBezTo>
                  <a:cubicBezTo>
                    <a:pt x="110" y="850"/>
                    <a:pt x="86" y="863"/>
                    <a:pt x="78" y="879"/>
                  </a:cubicBezTo>
                  <a:cubicBezTo>
                    <a:pt x="70" y="895"/>
                    <a:pt x="62" y="919"/>
                    <a:pt x="60" y="939"/>
                  </a:cubicBezTo>
                  <a:cubicBezTo>
                    <a:pt x="58" y="959"/>
                    <a:pt x="60" y="978"/>
                    <a:pt x="63" y="999"/>
                  </a:cubicBezTo>
                  <a:cubicBezTo>
                    <a:pt x="66" y="1020"/>
                    <a:pt x="71" y="1043"/>
                    <a:pt x="81" y="1062"/>
                  </a:cubicBezTo>
                  <a:cubicBezTo>
                    <a:pt x="91" y="1081"/>
                    <a:pt x="108" y="1100"/>
                    <a:pt x="126" y="1116"/>
                  </a:cubicBezTo>
                  <a:cubicBezTo>
                    <a:pt x="144" y="1132"/>
                    <a:pt x="160" y="1150"/>
                    <a:pt x="189" y="1158"/>
                  </a:cubicBezTo>
                  <a:cubicBezTo>
                    <a:pt x="218" y="1166"/>
                    <a:pt x="280" y="1158"/>
                    <a:pt x="300" y="1164"/>
                  </a:cubicBezTo>
                  <a:cubicBezTo>
                    <a:pt x="320" y="1170"/>
                    <a:pt x="300" y="1179"/>
                    <a:pt x="309" y="1191"/>
                  </a:cubicBezTo>
                  <a:cubicBezTo>
                    <a:pt x="318" y="1203"/>
                    <a:pt x="335" y="1223"/>
                    <a:pt x="354" y="1239"/>
                  </a:cubicBezTo>
                  <a:cubicBezTo>
                    <a:pt x="373" y="1255"/>
                    <a:pt x="397" y="1275"/>
                    <a:pt x="423" y="1290"/>
                  </a:cubicBezTo>
                  <a:cubicBezTo>
                    <a:pt x="449" y="1305"/>
                    <a:pt x="472" y="1322"/>
                    <a:pt x="513" y="1329"/>
                  </a:cubicBezTo>
                  <a:cubicBezTo>
                    <a:pt x="554" y="1336"/>
                    <a:pt x="628" y="1336"/>
                    <a:pt x="669" y="1335"/>
                  </a:cubicBezTo>
                  <a:cubicBezTo>
                    <a:pt x="710" y="1334"/>
                    <a:pt x="738" y="1327"/>
                    <a:pt x="762" y="1320"/>
                  </a:cubicBezTo>
                  <a:cubicBezTo>
                    <a:pt x="786" y="1313"/>
                    <a:pt x="803" y="1292"/>
                    <a:pt x="816" y="1293"/>
                  </a:cubicBezTo>
                  <a:cubicBezTo>
                    <a:pt x="829" y="1294"/>
                    <a:pt x="831" y="1316"/>
                    <a:pt x="843" y="1329"/>
                  </a:cubicBezTo>
                  <a:cubicBezTo>
                    <a:pt x="855" y="1342"/>
                    <a:pt x="870" y="1358"/>
                    <a:pt x="891" y="1371"/>
                  </a:cubicBezTo>
                  <a:cubicBezTo>
                    <a:pt x="912" y="1384"/>
                    <a:pt x="943" y="1398"/>
                    <a:pt x="966" y="1407"/>
                  </a:cubicBezTo>
                  <a:cubicBezTo>
                    <a:pt x="989" y="1416"/>
                    <a:pt x="1003" y="1423"/>
                    <a:pt x="1029" y="1425"/>
                  </a:cubicBezTo>
                  <a:cubicBezTo>
                    <a:pt x="1055" y="1427"/>
                    <a:pt x="1091" y="1425"/>
                    <a:pt x="1122" y="1419"/>
                  </a:cubicBezTo>
                  <a:cubicBezTo>
                    <a:pt x="1153" y="1413"/>
                    <a:pt x="1186" y="1398"/>
                    <a:pt x="1215" y="1389"/>
                  </a:cubicBezTo>
                  <a:cubicBezTo>
                    <a:pt x="1244" y="1380"/>
                    <a:pt x="1277" y="1372"/>
                    <a:pt x="1299" y="1362"/>
                  </a:cubicBezTo>
                  <a:cubicBezTo>
                    <a:pt x="1321" y="1352"/>
                    <a:pt x="1336" y="1344"/>
                    <a:pt x="1350" y="1329"/>
                  </a:cubicBezTo>
                  <a:cubicBezTo>
                    <a:pt x="1364" y="1314"/>
                    <a:pt x="1370" y="1292"/>
                    <a:pt x="1380" y="1269"/>
                  </a:cubicBezTo>
                  <a:cubicBezTo>
                    <a:pt x="1390" y="1246"/>
                    <a:pt x="1397" y="1196"/>
                    <a:pt x="1410" y="1191"/>
                  </a:cubicBezTo>
                  <a:cubicBezTo>
                    <a:pt x="1423" y="1186"/>
                    <a:pt x="1438" y="1225"/>
                    <a:pt x="1458" y="1236"/>
                  </a:cubicBezTo>
                  <a:cubicBezTo>
                    <a:pt x="1478" y="1247"/>
                    <a:pt x="1502" y="1257"/>
                    <a:pt x="1530" y="1257"/>
                  </a:cubicBezTo>
                  <a:cubicBezTo>
                    <a:pt x="1558" y="1257"/>
                    <a:pt x="1599" y="1244"/>
                    <a:pt x="1626" y="1236"/>
                  </a:cubicBezTo>
                  <a:cubicBezTo>
                    <a:pt x="1653" y="1228"/>
                    <a:pt x="1668" y="1224"/>
                    <a:pt x="1692" y="1212"/>
                  </a:cubicBezTo>
                  <a:cubicBezTo>
                    <a:pt x="1716" y="1200"/>
                    <a:pt x="1754" y="1182"/>
                    <a:pt x="1773" y="1164"/>
                  </a:cubicBezTo>
                  <a:cubicBezTo>
                    <a:pt x="1792" y="1146"/>
                    <a:pt x="1800" y="1126"/>
                    <a:pt x="1809" y="1107"/>
                  </a:cubicBezTo>
                  <a:cubicBezTo>
                    <a:pt x="1818" y="1088"/>
                    <a:pt x="1826" y="1068"/>
                    <a:pt x="1830" y="1047"/>
                  </a:cubicBezTo>
                  <a:cubicBezTo>
                    <a:pt x="1834" y="1026"/>
                    <a:pt x="1813" y="994"/>
                    <a:pt x="1830" y="981"/>
                  </a:cubicBezTo>
                  <a:cubicBezTo>
                    <a:pt x="1847" y="968"/>
                    <a:pt x="1907" y="972"/>
                    <a:pt x="1935" y="966"/>
                  </a:cubicBezTo>
                  <a:cubicBezTo>
                    <a:pt x="1963" y="960"/>
                    <a:pt x="1978" y="956"/>
                    <a:pt x="1998" y="942"/>
                  </a:cubicBezTo>
                  <a:cubicBezTo>
                    <a:pt x="2018" y="928"/>
                    <a:pt x="2042" y="909"/>
                    <a:pt x="2058" y="885"/>
                  </a:cubicBezTo>
                  <a:cubicBezTo>
                    <a:pt x="2074" y="861"/>
                    <a:pt x="2084" y="825"/>
                    <a:pt x="2094" y="801"/>
                  </a:cubicBezTo>
                  <a:cubicBezTo>
                    <a:pt x="2104" y="777"/>
                    <a:pt x="2113" y="761"/>
                    <a:pt x="2118" y="741"/>
                  </a:cubicBezTo>
                  <a:cubicBezTo>
                    <a:pt x="2123" y="721"/>
                    <a:pt x="2128" y="699"/>
                    <a:pt x="2127" y="678"/>
                  </a:cubicBezTo>
                  <a:cubicBezTo>
                    <a:pt x="2126" y="657"/>
                    <a:pt x="2122" y="634"/>
                    <a:pt x="2115" y="615"/>
                  </a:cubicBezTo>
                  <a:cubicBezTo>
                    <a:pt x="2108" y="596"/>
                    <a:pt x="2098" y="580"/>
                    <a:pt x="2088" y="564"/>
                  </a:cubicBezTo>
                  <a:cubicBezTo>
                    <a:pt x="2078" y="548"/>
                    <a:pt x="2056" y="533"/>
                    <a:pt x="2055" y="516"/>
                  </a:cubicBezTo>
                  <a:cubicBezTo>
                    <a:pt x="2054" y="499"/>
                    <a:pt x="2079" y="485"/>
                    <a:pt x="2085" y="462"/>
                  </a:cubicBezTo>
                  <a:cubicBezTo>
                    <a:pt x="2091" y="439"/>
                    <a:pt x="2094" y="402"/>
                    <a:pt x="2088" y="378"/>
                  </a:cubicBezTo>
                  <a:cubicBezTo>
                    <a:pt x="2082" y="354"/>
                    <a:pt x="2064" y="334"/>
                    <a:pt x="2049" y="315"/>
                  </a:cubicBezTo>
                  <a:cubicBezTo>
                    <a:pt x="2034" y="296"/>
                    <a:pt x="2010" y="278"/>
                    <a:pt x="1995" y="261"/>
                  </a:cubicBezTo>
                  <a:cubicBezTo>
                    <a:pt x="1980" y="244"/>
                    <a:pt x="1972" y="225"/>
                    <a:pt x="1956" y="210"/>
                  </a:cubicBezTo>
                  <a:cubicBezTo>
                    <a:pt x="1940" y="195"/>
                    <a:pt x="1910" y="186"/>
                    <a:pt x="1896" y="171"/>
                  </a:cubicBezTo>
                  <a:cubicBezTo>
                    <a:pt x="1882" y="156"/>
                    <a:pt x="1885" y="134"/>
                    <a:pt x="1875" y="117"/>
                  </a:cubicBezTo>
                  <a:cubicBezTo>
                    <a:pt x="1865" y="100"/>
                    <a:pt x="1853" y="80"/>
                    <a:pt x="1833" y="66"/>
                  </a:cubicBezTo>
                  <a:cubicBezTo>
                    <a:pt x="1813" y="52"/>
                    <a:pt x="1779" y="40"/>
                    <a:pt x="1755" y="30"/>
                  </a:cubicBezTo>
                  <a:cubicBezTo>
                    <a:pt x="1731" y="20"/>
                    <a:pt x="1716" y="10"/>
                    <a:pt x="1689" y="6"/>
                  </a:cubicBezTo>
                  <a:cubicBezTo>
                    <a:pt x="1662" y="2"/>
                    <a:pt x="1621" y="1"/>
                    <a:pt x="1593" y="6"/>
                  </a:cubicBezTo>
                  <a:cubicBezTo>
                    <a:pt x="1565" y="11"/>
                    <a:pt x="1542" y="28"/>
                    <a:pt x="1521" y="39"/>
                  </a:cubicBezTo>
                  <a:cubicBezTo>
                    <a:pt x="1500" y="50"/>
                    <a:pt x="1487" y="71"/>
                    <a:pt x="1470" y="69"/>
                  </a:cubicBezTo>
                  <a:cubicBezTo>
                    <a:pt x="1453" y="67"/>
                    <a:pt x="1436" y="36"/>
                    <a:pt x="1419" y="27"/>
                  </a:cubicBezTo>
                  <a:cubicBezTo>
                    <a:pt x="1402" y="18"/>
                    <a:pt x="1388" y="16"/>
                    <a:pt x="1371" y="12"/>
                  </a:cubicBezTo>
                  <a:cubicBezTo>
                    <a:pt x="1354" y="8"/>
                    <a:pt x="1338" y="0"/>
                    <a:pt x="1317" y="0"/>
                  </a:cubicBezTo>
                  <a:cubicBezTo>
                    <a:pt x="1296" y="0"/>
                    <a:pt x="1264" y="8"/>
                    <a:pt x="1245" y="12"/>
                  </a:cubicBezTo>
                  <a:cubicBezTo>
                    <a:pt x="1226" y="16"/>
                    <a:pt x="1218" y="17"/>
                    <a:pt x="1203" y="24"/>
                  </a:cubicBezTo>
                  <a:cubicBezTo>
                    <a:pt x="1188" y="31"/>
                    <a:pt x="1172" y="35"/>
                    <a:pt x="1155" y="51"/>
                  </a:cubicBezTo>
                  <a:cubicBezTo>
                    <a:pt x="1138" y="67"/>
                    <a:pt x="1119" y="116"/>
                    <a:pt x="1104" y="120"/>
                  </a:cubicBezTo>
                  <a:cubicBezTo>
                    <a:pt x="1089" y="124"/>
                    <a:pt x="1081" y="86"/>
                    <a:pt x="1062" y="75"/>
                  </a:cubicBezTo>
                  <a:cubicBezTo>
                    <a:pt x="1043" y="64"/>
                    <a:pt x="1012" y="59"/>
                    <a:pt x="990" y="54"/>
                  </a:cubicBezTo>
                  <a:cubicBezTo>
                    <a:pt x="968" y="49"/>
                    <a:pt x="951" y="44"/>
                    <a:pt x="927" y="45"/>
                  </a:cubicBezTo>
                  <a:cubicBezTo>
                    <a:pt x="903" y="46"/>
                    <a:pt x="872" y="52"/>
                    <a:pt x="846" y="60"/>
                  </a:cubicBezTo>
                  <a:cubicBezTo>
                    <a:pt x="820" y="68"/>
                    <a:pt x="789" y="80"/>
                    <a:pt x="768" y="93"/>
                  </a:cubicBezTo>
                  <a:cubicBezTo>
                    <a:pt x="747" y="106"/>
                    <a:pt x="732" y="125"/>
                    <a:pt x="720" y="138"/>
                  </a:cubicBezTo>
                  <a:cubicBezTo>
                    <a:pt x="708" y="151"/>
                    <a:pt x="712" y="172"/>
                    <a:pt x="696" y="174"/>
                  </a:cubicBezTo>
                  <a:cubicBezTo>
                    <a:pt x="680" y="176"/>
                    <a:pt x="649" y="153"/>
                    <a:pt x="624" y="147"/>
                  </a:cubicBezTo>
                  <a:cubicBezTo>
                    <a:pt x="599" y="141"/>
                    <a:pt x="576" y="135"/>
                    <a:pt x="546" y="135"/>
                  </a:cubicBezTo>
                  <a:cubicBezTo>
                    <a:pt x="516" y="135"/>
                    <a:pt x="472" y="138"/>
                    <a:pt x="441" y="144"/>
                  </a:cubicBezTo>
                  <a:cubicBezTo>
                    <a:pt x="410" y="150"/>
                    <a:pt x="384" y="162"/>
                    <a:pt x="360" y="174"/>
                  </a:cubicBezTo>
                  <a:cubicBezTo>
                    <a:pt x="336" y="186"/>
                    <a:pt x="314" y="202"/>
                    <a:pt x="297" y="219"/>
                  </a:cubicBezTo>
                  <a:cubicBezTo>
                    <a:pt x="280" y="236"/>
                    <a:pt x="269" y="254"/>
                    <a:pt x="255" y="273"/>
                  </a:cubicBezTo>
                  <a:cubicBezTo>
                    <a:pt x="241" y="292"/>
                    <a:pt x="222" y="311"/>
                    <a:pt x="213" y="333"/>
                  </a:cubicBezTo>
                  <a:cubicBezTo>
                    <a:pt x="204" y="355"/>
                    <a:pt x="199" y="381"/>
                    <a:pt x="198" y="405"/>
                  </a:cubicBezTo>
                  <a:cubicBezTo>
                    <a:pt x="197" y="429"/>
                    <a:pt x="225" y="457"/>
                    <a:pt x="207" y="474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22"/>
            <p:cNvSpPr>
              <a:spLocks/>
            </p:cNvSpPr>
            <p:nvPr/>
          </p:nvSpPr>
          <p:spPr bwMode="auto">
            <a:xfrm>
              <a:off x="571500" y="535782"/>
              <a:ext cx="2846917" cy="1427560"/>
            </a:xfrm>
            <a:custGeom>
              <a:avLst/>
              <a:gdLst/>
              <a:ahLst/>
              <a:cxnLst>
                <a:cxn ang="0">
                  <a:pos x="90" y="510"/>
                </a:cxn>
                <a:cxn ang="0">
                  <a:pos x="0" y="645"/>
                </a:cxn>
                <a:cxn ang="0">
                  <a:pos x="51" y="786"/>
                </a:cxn>
                <a:cxn ang="0">
                  <a:pos x="111" y="840"/>
                </a:cxn>
                <a:cxn ang="0">
                  <a:pos x="60" y="939"/>
                </a:cxn>
                <a:cxn ang="0">
                  <a:pos x="81" y="1062"/>
                </a:cxn>
                <a:cxn ang="0">
                  <a:pos x="189" y="1158"/>
                </a:cxn>
                <a:cxn ang="0">
                  <a:pos x="309" y="1191"/>
                </a:cxn>
                <a:cxn ang="0">
                  <a:pos x="423" y="1290"/>
                </a:cxn>
                <a:cxn ang="0">
                  <a:pos x="669" y="1335"/>
                </a:cxn>
                <a:cxn ang="0">
                  <a:pos x="816" y="1293"/>
                </a:cxn>
                <a:cxn ang="0">
                  <a:pos x="891" y="1371"/>
                </a:cxn>
                <a:cxn ang="0">
                  <a:pos x="1029" y="1425"/>
                </a:cxn>
                <a:cxn ang="0">
                  <a:pos x="1215" y="1389"/>
                </a:cxn>
                <a:cxn ang="0">
                  <a:pos x="1350" y="1329"/>
                </a:cxn>
                <a:cxn ang="0">
                  <a:pos x="1410" y="1191"/>
                </a:cxn>
                <a:cxn ang="0">
                  <a:pos x="1530" y="1257"/>
                </a:cxn>
                <a:cxn ang="0">
                  <a:pos x="1692" y="1212"/>
                </a:cxn>
                <a:cxn ang="0">
                  <a:pos x="1809" y="1107"/>
                </a:cxn>
                <a:cxn ang="0">
                  <a:pos x="1830" y="981"/>
                </a:cxn>
                <a:cxn ang="0">
                  <a:pos x="1998" y="942"/>
                </a:cxn>
                <a:cxn ang="0">
                  <a:pos x="2094" y="801"/>
                </a:cxn>
                <a:cxn ang="0">
                  <a:pos x="2127" y="678"/>
                </a:cxn>
                <a:cxn ang="0">
                  <a:pos x="2088" y="564"/>
                </a:cxn>
                <a:cxn ang="0">
                  <a:pos x="2085" y="462"/>
                </a:cxn>
                <a:cxn ang="0">
                  <a:pos x="2049" y="315"/>
                </a:cxn>
                <a:cxn ang="0">
                  <a:pos x="1956" y="210"/>
                </a:cxn>
                <a:cxn ang="0">
                  <a:pos x="1875" y="117"/>
                </a:cxn>
                <a:cxn ang="0">
                  <a:pos x="1755" y="30"/>
                </a:cxn>
                <a:cxn ang="0">
                  <a:pos x="1593" y="6"/>
                </a:cxn>
                <a:cxn ang="0">
                  <a:pos x="1470" y="69"/>
                </a:cxn>
                <a:cxn ang="0">
                  <a:pos x="1371" y="12"/>
                </a:cxn>
                <a:cxn ang="0">
                  <a:pos x="1245" y="12"/>
                </a:cxn>
                <a:cxn ang="0">
                  <a:pos x="1155" y="51"/>
                </a:cxn>
                <a:cxn ang="0">
                  <a:pos x="1062" y="75"/>
                </a:cxn>
                <a:cxn ang="0">
                  <a:pos x="927" y="45"/>
                </a:cxn>
                <a:cxn ang="0">
                  <a:pos x="768" y="93"/>
                </a:cxn>
                <a:cxn ang="0">
                  <a:pos x="696" y="174"/>
                </a:cxn>
                <a:cxn ang="0">
                  <a:pos x="546" y="135"/>
                </a:cxn>
                <a:cxn ang="0">
                  <a:pos x="360" y="174"/>
                </a:cxn>
                <a:cxn ang="0">
                  <a:pos x="255" y="273"/>
                </a:cxn>
                <a:cxn ang="0">
                  <a:pos x="198" y="405"/>
                </a:cxn>
              </a:cxnLst>
              <a:rect l="0" t="0" r="r" b="b"/>
              <a:pathLst>
                <a:path w="2128" h="1427">
                  <a:moveTo>
                    <a:pt x="207" y="474"/>
                  </a:moveTo>
                  <a:cubicBezTo>
                    <a:pt x="189" y="491"/>
                    <a:pt x="122" y="494"/>
                    <a:pt x="90" y="510"/>
                  </a:cubicBezTo>
                  <a:cubicBezTo>
                    <a:pt x="58" y="526"/>
                    <a:pt x="33" y="551"/>
                    <a:pt x="18" y="573"/>
                  </a:cubicBezTo>
                  <a:cubicBezTo>
                    <a:pt x="3" y="595"/>
                    <a:pt x="0" y="619"/>
                    <a:pt x="0" y="645"/>
                  </a:cubicBezTo>
                  <a:cubicBezTo>
                    <a:pt x="0" y="671"/>
                    <a:pt x="7" y="709"/>
                    <a:pt x="15" y="732"/>
                  </a:cubicBezTo>
                  <a:cubicBezTo>
                    <a:pt x="23" y="755"/>
                    <a:pt x="40" y="772"/>
                    <a:pt x="51" y="786"/>
                  </a:cubicBezTo>
                  <a:cubicBezTo>
                    <a:pt x="62" y="800"/>
                    <a:pt x="71" y="810"/>
                    <a:pt x="81" y="819"/>
                  </a:cubicBezTo>
                  <a:cubicBezTo>
                    <a:pt x="91" y="828"/>
                    <a:pt x="112" y="830"/>
                    <a:pt x="111" y="840"/>
                  </a:cubicBezTo>
                  <a:cubicBezTo>
                    <a:pt x="110" y="850"/>
                    <a:pt x="86" y="863"/>
                    <a:pt x="78" y="879"/>
                  </a:cubicBezTo>
                  <a:cubicBezTo>
                    <a:pt x="70" y="895"/>
                    <a:pt x="62" y="919"/>
                    <a:pt x="60" y="939"/>
                  </a:cubicBezTo>
                  <a:cubicBezTo>
                    <a:pt x="58" y="959"/>
                    <a:pt x="60" y="978"/>
                    <a:pt x="63" y="999"/>
                  </a:cubicBezTo>
                  <a:cubicBezTo>
                    <a:pt x="66" y="1020"/>
                    <a:pt x="71" y="1043"/>
                    <a:pt x="81" y="1062"/>
                  </a:cubicBezTo>
                  <a:cubicBezTo>
                    <a:pt x="91" y="1081"/>
                    <a:pt x="108" y="1100"/>
                    <a:pt x="126" y="1116"/>
                  </a:cubicBezTo>
                  <a:cubicBezTo>
                    <a:pt x="144" y="1132"/>
                    <a:pt x="160" y="1150"/>
                    <a:pt x="189" y="1158"/>
                  </a:cubicBezTo>
                  <a:cubicBezTo>
                    <a:pt x="218" y="1166"/>
                    <a:pt x="280" y="1158"/>
                    <a:pt x="300" y="1164"/>
                  </a:cubicBezTo>
                  <a:cubicBezTo>
                    <a:pt x="320" y="1170"/>
                    <a:pt x="300" y="1179"/>
                    <a:pt x="309" y="1191"/>
                  </a:cubicBezTo>
                  <a:cubicBezTo>
                    <a:pt x="318" y="1203"/>
                    <a:pt x="335" y="1223"/>
                    <a:pt x="354" y="1239"/>
                  </a:cubicBezTo>
                  <a:cubicBezTo>
                    <a:pt x="373" y="1255"/>
                    <a:pt x="397" y="1275"/>
                    <a:pt x="423" y="1290"/>
                  </a:cubicBezTo>
                  <a:cubicBezTo>
                    <a:pt x="449" y="1305"/>
                    <a:pt x="472" y="1322"/>
                    <a:pt x="513" y="1329"/>
                  </a:cubicBezTo>
                  <a:cubicBezTo>
                    <a:pt x="554" y="1336"/>
                    <a:pt x="628" y="1336"/>
                    <a:pt x="669" y="1335"/>
                  </a:cubicBezTo>
                  <a:cubicBezTo>
                    <a:pt x="710" y="1334"/>
                    <a:pt x="738" y="1327"/>
                    <a:pt x="762" y="1320"/>
                  </a:cubicBezTo>
                  <a:cubicBezTo>
                    <a:pt x="786" y="1313"/>
                    <a:pt x="803" y="1292"/>
                    <a:pt x="816" y="1293"/>
                  </a:cubicBezTo>
                  <a:cubicBezTo>
                    <a:pt x="829" y="1294"/>
                    <a:pt x="831" y="1316"/>
                    <a:pt x="843" y="1329"/>
                  </a:cubicBezTo>
                  <a:cubicBezTo>
                    <a:pt x="855" y="1342"/>
                    <a:pt x="870" y="1358"/>
                    <a:pt x="891" y="1371"/>
                  </a:cubicBezTo>
                  <a:cubicBezTo>
                    <a:pt x="912" y="1384"/>
                    <a:pt x="943" y="1398"/>
                    <a:pt x="966" y="1407"/>
                  </a:cubicBezTo>
                  <a:cubicBezTo>
                    <a:pt x="989" y="1416"/>
                    <a:pt x="1003" y="1423"/>
                    <a:pt x="1029" y="1425"/>
                  </a:cubicBezTo>
                  <a:cubicBezTo>
                    <a:pt x="1055" y="1427"/>
                    <a:pt x="1091" y="1425"/>
                    <a:pt x="1122" y="1419"/>
                  </a:cubicBezTo>
                  <a:cubicBezTo>
                    <a:pt x="1153" y="1413"/>
                    <a:pt x="1186" y="1398"/>
                    <a:pt x="1215" y="1389"/>
                  </a:cubicBezTo>
                  <a:cubicBezTo>
                    <a:pt x="1244" y="1380"/>
                    <a:pt x="1277" y="1372"/>
                    <a:pt x="1299" y="1362"/>
                  </a:cubicBezTo>
                  <a:cubicBezTo>
                    <a:pt x="1321" y="1352"/>
                    <a:pt x="1336" y="1344"/>
                    <a:pt x="1350" y="1329"/>
                  </a:cubicBezTo>
                  <a:cubicBezTo>
                    <a:pt x="1364" y="1314"/>
                    <a:pt x="1370" y="1292"/>
                    <a:pt x="1380" y="1269"/>
                  </a:cubicBezTo>
                  <a:cubicBezTo>
                    <a:pt x="1390" y="1246"/>
                    <a:pt x="1397" y="1196"/>
                    <a:pt x="1410" y="1191"/>
                  </a:cubicBezTo>
                  <a:cubicBezTo>
                    <a:pt x="1423" y="1186"/>
                    <a:pt x="1438" y="1225"/>
                    <a:pt x="1458" y="1236"/>
                  </a:cubicBezTo>
                  <a:cubicBezTo>
                    <a:pt x="1478" y="1247"/>
                    <a:pt x="1502" y="1257"/>
                    <a:pt x="1530" y="1257"/>
                  </a:cubicBezTo>
                  <a:cubicBezTo>
                    <a:pt x="1558" y="1257"/>
                    <a:pt x="1599" y="1244"/>
                    <a:pt x="1626" y="1236"/>
                  </a:cubicBezTo>
                  <a:cubicBezTo>
                    <a:pt x="1653" y="1228"/>
                    <a:pt x="1668" y="1224"/>
                    <a:pt x="1692" y="1212"/>
                  </a:cubicBezTo>
                  <a:cubicBezTo>
                    <a:pt x="1716" y="1200"/>
                    <a:pt x="1754" y="1182"/>
                    <a:pt x="1773" y="1164"/>
                  </a:cubicBezTo>
                  <a:cubicBezTo>
                    <a:pt x="1792" y="1146"/>
                    <a:pt x="1800" y="1126"/>
                    <a:pt x="1809" y="1107"/>
                  </a:cubicBezTo>
                  <a:cubicBezTo>
                    <a:pt x="1818" y="1088"/>
                    <a:pt x="1826" y="1068"/>
                    <a:pt x="1830" y="1047"/>
                  </a:cubicBezTo>
                  <a:cubicBezTo>
                    <a:pt x="1834" y="1026"/>
                    <a:pt x="1813" y="994"/>
                    <a:pt x="1830" y="981"/>
                  </a:cubicBezTo>
                  <a:cubicBezTo>
                    <a:pt x="1847" y="968"/>
                    <a:pt x="1907" y="972"/>
                    <a:pt x="1935" y="966"/>
                  </a:cubicBezTo>
                  <a:cubicBezTo>
                    <a:pt x="1963" y="960"/>
                    <a:pt x="1978" y="956"/>
                    <a:pt x="1998" y="942"/>
                  </a:cubicBezTo>
                  <a:cubicBezTo>
                    <a:pt x="2018" y="928"/>
                    <a:pt x="2042" y="909"/>
                    <a:pt x="2058" y="885"/>
                  </a:cubicBezTo>
                  <a:cubicBezTo>
                    <a:pt x="2074" y="861"/>
                    <a:pt x="2084" y="825"/>
                    <a:pt x="2094" y="801"/>
                  </a:cubicBezTo>
                  <a:cubicBezTo>
                    <a:pt x="2104" y="777"/>
                    <a:pt x="2113" y="761"/>
                    <a:pt x="2118" y="741"/>
                  </a:cubicBezTo>
                  <a:cubicBezTo>
                    <a:pt x="2123" y="721"/>
                    <a:pt x="2128" y="699"/>
                    <a:pt x="2127" y="678"/>
                  </a:cubicBezTo>
                  <a:cubicBezTo>
                    <a:pt x="2126" y="657"/>
                    <a:pt x="2122" y="634"/>
                    <a:pt x="2115" y="615"/>
                  </a:cubicBezTo>
                  <a:cubicBezTo>
                    <a:pt x="2108" y="596"/>
                    <a:pt x="2098" y="580"/>
                    <a:pt x="2088" y="564"/>
                  </a:cubicBezTo>
                  <a:cubicBezTo>
                    <a:pt x="2078" y="548"/>
                    <a:pt x="2056" y="533"/>
                    <a:pt x="2055" y="516"/>
                  </a:cubicBezTo>
                  <a:cubicBezTo>
                    <a:pt x="2054" y="499"/>
                    <a:pt x="2079" y="485"/>
                    <a:pt x="2085" y="462"/>
                  </a:cubicBezTo>
                  <a:cubicBezTo>
                    <a:pt x="2091" y="439"/>
                    <a:pt x="2094" y="402"/>
                    <a:pt x="2088" y="378"/>
                  </a:cubicBezTo>
                  <a:cubicBezTo>
                    <a:pt x="2082" y="354"/>
                    <a:pt x="2064" y="334"/>
                    <a:pt x="2049" y="315"/>
                  </a:cubicBezTo>
                  <a:cubicBezTo>
                    <a:pt x="2034" y="296"/>
                    <a:pt x="2010" y="278"/>
                    <a:pt x="1995" y="261"/>
                  </a:cubicBezTo>
                  <a:cubicBezTo>
                    <a:pt x="1980" y="244"/>
                    <a:pt x="1972" y="225"/>
                    <a:pt x="1956" y="210"/>
                  </a:cubicBezTo>
                  <a:cubicBezTo>
                    <a:pt x="1940" y="195"/>
                    <a:pt x="1910" y="186"/>
                    <a:pt x="1896" y="171"/>
                  </a:cubicBezTo>
                  <a:cubicBezTo>
                    <a:pt x="1882" y="156"/>
                    <a:pt x="1885" y="134"/>
                    <a:pt x="1875" y="117"/>
                  </a:cubicBezTo>
                  <a:cubicBezTo>
                    <a:pt x="1865" y="100"/>
                    <a:pt x="1853" y="80"/>
                    <a:pt x="1833" y="66"/>
                  </a:cubicBezTo>
                  <a:cubicBezTo>
                    <a:pt x="1813" y="52"/>
                    <a:pt x="1779" y="40"/>
                    <a:pt x="1755" y="30"/>
                  </a:cubicBezTo>
                  <a:cubicBezTo>
                    <a:pt x="1731" y="20"/>
                    <a:pt x="1716" y="10"/>
                    <a:pt x="1689" y="6"/>
                  </a:cubicBezTo>
                  <a:cubicBezTo>
                    <a:pt x="1662" y="2"/>
                    <a:pt x="1621" y="1"/>
                    <a:pt x="1593" y="6"/>
                  </a:cubicBezTo>
                  <a:cubicBezTo>
                    <a:pt x="1565" y="11"/>
                    <a:pt x="1542" y="28"/>
                    <a:pt x="1521" y="39"/>
                  </a:cubicBezTo>
                  <a:cubicBezTo>
                    <a:pt x="1500" y="50"/>
                    <a:pt x="1487" y="71"/>
                    <a:pt x="1470" y="69"/>
                  </a:cubicBezTo>
                  <a:cubicBezTo>
                    <a:pt x="1453" y="67"/>
                    <a:pt x="1436" y="36"/>
                    <a:pt x="1419" y="27"/>
                  </a:cubicBezTo>
                  <a:cubicBezTo>
                    <a:pt x="1402" y="18"/>
                    <a:pt x="1388" y="16"/>
                    <a:pt x="1371" y="12"/>
                  </a:cubicBezTo>
                  <a:cubicBezTo>
                    <a:pt x="1354" y="8"/>
                    <a:pt x="1338" y="0"/>
                    <a:pt x="1317" y="0"/>
                  </a:cubicBezTo>
                  <a:cubicBezTo>
                    <a:pt x="1296" y="0"/>
                    <a:pt x="1264" y="8"/>
                    <a:pt x="1245" y="12"/>
                  </a:cubicBezTo>
                  <a:cubicBezTo>
                    <a:pt x="1226" y="16"/>
                    <a:pt x="1218" y="17"/>
                    <a:pt x="1203" y="24"/>
                  </a:cubicBezTo>
                  <a:cubicBezTo>
                    <a:pt x="1188" y="31"/>
                    <a:pt x="1172" y="35"/>
                    <a:pt x="1155" y="51"/>
                  </a:cubicBezTo>
                  <a:cubicBezTo>
                    <a:pt x="1138" y="67"/>
                    <a:pt x="1119" y="116"/>
                    <a:pt x="1104" y="120"/>
                  </a:cubicBezTo>
                  <a:cubicBezTo>
                    <a:pt x="1089" y="124"/>
                    <a:pt x="1081" y="86"/>
                    <a:pt x="1062" y="75"/>
                  </a:cubicBezTo>
                  <a:cubicBezTo>
                    <a:pt x="1043" y="64"/>
                    <a:pt x="1012" y="59"/>
                    <a:pt x="990" y="54"/>
                  </a:cubicBezTo>
                  <a:cubicBezTo>
                    <a:pt x="968" y="49"/>
                    <a:pt x="951" y="44"/>
                    <a:pt x="927" y="45"/>
                  </a:cubicBezTo>
                  <a:cubicBezTo>
                    <a:pt x="903" y="46"/>
                    <a:pt x="872" y="52"/>
                    <a:pt x="846" y="60"/>
                  </a:cubicBezTo>
                  <a:cubicBezTo>
                    <a:pt x="820" y="68"/>
                    <a:pt x="789" y="80"/>
                    <a:pt x="768" y="93"/>
                  </a:cubicBezTo>
                  <a:cubicBezTo>
                    <a:pt x="747" y="106"/>
                    <a:pt x="732" y="125"/>
                    <a:pt x="720" y="138"/>
                  </a:cubicBezTo>
                  <a:cubicBezTo>
                    <a:pt x="708" y="151"/>
                    <a:pt x="712" y="172"/>
                    <a:pt x="696" y="174"/>
                  </a:cubicBezTo>
                  <a:cubicBezTo>
                    <a:pt x="680" y="176"/>
                    <a:pt x="649" y="153"/>
                    <a:pt x="624" y="147"/>
                  </a:cubicBezTo>
                  <a:cubicBezTo>
                    <a:pt x="599" y="141"/>
                    <a:pt x="576" y="135"/>
                    <a:pt x="546" y="135"/>
                  </a:cubicBezTo>
                  <a:cubicBezTo>
                    <a:pt x="516" y="135"/>
                    <a:pt x="472" y="138"/>
                    <a:pt x="441" y="144"/>
                  </a:cubicBezTo>
                  <a:cubicBezTo>
                    <a:pt x="410" y="150"/>
                    <a:pt x="384" y="162"/>
                    <a:pt x="360" y="174"/>
                  </a:cubicBezTo>
                  <a:cubicBezTo>
                    <a:pt x="336" y="186"/>
                    <a:pt x="314" y="202"/>
                    <a:pt x="297" y="219"/>
                  </a:cubicBezTo>
                  <a:cubicBezTo>
                    <a:pt x="280" y="236"/>
                    <a:pt x="269" y="254"/>
                    <a:pt x="255" y="273"/>
                  </a:cubicBezTo>
                  <a:cubicBezTo>
                    <a:pt x="241" y="292"/>
                    <a:pt x="222" y="311"/>
                    <a:pt x="213" y="333"/>
                  </a:cubicBezTo>
                  <a:cubicBezTo>
                    <a:pt x="204" y="355"/>
                    <a:pt x="199" y="381"/>
                    <a:pt x="198" y="405"/>
                  </a:cubicBezTo>
                  <a:cubicBezTo>
                    <a:pt x="197" y="429"/>
                    <a:pt x="225" y="457"/>
                    <a:pt x="207" y="474"/>
                  </a:cubicBezTo>
                  <a:close/>
                </a:path>
              </a:pathLst>
            </a:cu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33"/>
            <p:cNvGrpSpPr>
              <a:grpSpLocks/>
            </p:cNvGrpSpPr>
            <p:nvPr/>
          </p:nvGrpSpPr>
          <p:grpSpPr bwMode="auto">
            <a:xfrm>
              <a:off x="228600" y="4283869"/>
              <a:ext cx="2533651" cy="1320404"/>
              <a:chOff x="48" y="3580"/>
              <a:chExt cx="1353" cy="1427"/>
            </a:xfrm>
          </p:grpSpPr>
          <p:grpSp>
            <p:nvGrpSpPr>
              <p:cNvPr id="14" name="Group 36"/>
              <p:cNvGrpSpPr>
                <a:grpSpLocks/>
              </p:cNvGrpSpPr>
              <p:nvPr/>
            </p:nvGrpSpPr>
            <p:grpSpPr bwMode="auto">
              <a:xfrm>
                <a:off x="48" y="3580"/>
                <a:ext cx="1354" cy="1426"/>
                <a:chOff x="886" y="2008"/>
                <a:chExt cx="2762" cy="2792"/>
              </a:xfrm>
            </p:grpSpPr>
            <p:sp>
              <p:nvSpPr>
                <p:cNvPr id="16" name="Freeform 37"/>
                <p:cNvSpPr>
                  <a:spLocks/>
                </p:cNvSpPr>
                <p:nvPr/>
              </p:nvSpPr>
              <p:spPr bwMode="auto">
                <a:xfrm>
                  <a:off x="1920" y="4224"/>
                  <a:ext cx="816" cy="576"/>
                </a:xfrm>
                <a:custGeom>
                  <a:avLst/>
                  <a:gdLst/>
                  <a:ahLst/>
                  <a:cxnLst>
                    <a:cxn ang="0">
                      <a:pos x="0" y="192"/>
                    </a:cxn>
                    <a:cxn ang="0">
                      <a:pos x="96" y="432"/>
                    </a:cxn>
                    <a:cxn ang="0">
                      <a:pos x="336" y="576"/>
                    </a:cxn>
                    <a:cxn ang="0">
                      <a:pos x="672" y="432"/>
                    </a:cxn>
                    <a:cxn ang="0">
                      <a:pos x="768" y="240"/>
                    </a:cxn>
                    <a:cxn ang="0">
                      <a:pos x="816" y="0"/>
                    </a:cxn>
                  </a:cxnLst>
                  <a:rect l="0" t="0" r="r" b="b"/>
                  <a:pathLst>
                    <a:path w="816" h="576">
                      <a:moveTo>
                        <a:pt x="0" y="192"/>
                      </a:moveTo>
                      <a:cubicBezTo>
                        <a:pt x="20" y="280"/>
                        <a:pt x="40" y="368"/>
                        <a:pt x="96" y="432"/>
                      </a:cubicBezTo>
                      <a:cubicBezTo>
                        <a:pt x="152" y="496"/>
                        <a:pt x="240" y="576"/>
                        <a:pt x="336" y="576"/>
                      </a:cubicBezTo>
                      <a:cubicBezTo>
                        <a:pt x="432" y="576"/>
                        <a:pt x="600" y="488"/>
                        <a:pt x="672" y="432"/>
                      </a:cubicBezTo>
                      <a:cubicBezTo>
                        <a:pt x="744" y="376"/>
                        <a:pt x="744" y="312"/>
                        <a:pt x="768" y="240"/>
                      </a:cubicBezTo>
                      <a:cubicBezTo>
                        <a:pt x="792" y="168"/>
                        <a:pt x="804" y="84"/>
                        <a:pt x="816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38"/>
                <p:cNvSpPr>
                  <a:spLocks/>
                </p:cNvSpPr>
                <p:nvPr/>
              </p:nvSpPr>
              <p:spPr bwMode="auto">
                <a:xfrm>
                  <a:off x="2736" y="3504"/>
                  <a:ext cx="536" cy="968"/>
                </a:xfrm>
                <a:custGeom>
                  <a:avLst/>
                  <a:gdLst/>
                  <a:ahLst/>
                  <a:cxnLst>
                    <a:cxn ang="0">
                      <a:pos x="0" y="864"/>
                    </a:cxn>
                    <a:cxn ang="0">
                      <a:pos x="144" y="960"/>
                    </a:cxn>
                    <a:cxn ang="0">
                      <a:pos x="432" y="816"/>
                    </a:cxn>
                    <a:cxn ang="0">
                      <a:pos x="528" y="528"/>
                    </a:cxn>
                    <a:cxn ang="0">
                      <a:pos x="480" y="192"/>
                    </a:cxn>
                    <a:cxn ang="0">
                      <a:pos x="384" y="0"/>
                    </a:cxn>
                  </a:cxnLst>
                  <a:rect l="0" t="0" r="r" b="b"/>
                  <a:pathLst>
                    <a:path w="536" h="968">
                      <a:moveTo>
                        <a:pt x="0" y="864"/>
                      </a:moveTo>
                      <a:cubicBezTo>
                        <a:pt x="36" y="916"/>
                        <a:pt x="72" y="968"/>
                        <a:pt x="144" y="960"/>
                      </a:cubicBezTo>
                      <a:cubicBezTo>
                        <a:pt x="216" y="952"/>
                        <a:pt x="368" y="888"/>
                        <a:pt x="432" y="816"/>
                      </a:cubicBezTo>
                      <a:cubicBezTo>
                        <a:pt x="496" y="744"/>
                        <a:pt x="520" y="632"/>
                        <a:pt x="528" y="528"/>
                      </a:cubicBezTo>
                      <a:cubicBezTo>
                        <a:pt x="536" y="424"/>
                        <a:pt x="504" y="280"/>
                        <a:pt x="480" y="192"/>
                      </a:cubicBezTo>
                      <a:cubicBezTo>
                        <a:pt x="456" y="104"/>
                        <a:pt x="420" y="52"/>
                        <a:pt x="384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39"/>
                <p:cNvSpPr>
                  <a:spLocks/>
                </p:cNvSpPr>
                <p:nvPr/>
              </p:nvSpPr>
              <p:spPr bwMode="auto">
                <a:xfrm>
                  <a:off x="3264" y="3024"/>
                  <a:ext cx="384" cy="912"/>
                </a:xfrm>
                <a:custGeom>
                  <a:avLst/>
                  <a:gdLst/>
                  <a:ahLst/>
                  <a:cxnLst>
                    <a:cxn ang="0">
                      <a:pos x="0" y="912"/>
                    </a:cxn>
                    <a:cxn ang="0">
                      <a:pos x="240" y="816"/>
                    </a:cxn>
                    <a:cxn ang="0">
                      <a:pos x="336" y="576"/>
                    </a:cxn>
                    <a:cxn ang="0">
                      <a:pos x="384" y="288"/>
                    </a:cxn>
                    <a:cxn ang="0">
                      <a:pos x="336" y="96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384" h="912">
                      <a:moveTo>
                        <a:pt x="0" y="912"/>
                      </a:moveTo>
                      <a:cubicBezTo>
                        <a:pt x="92" y="892"/>
                        <a:pt x="184" y="872"/>
                        <a:pt x="240" y="816"/>
                      </a:cubicBezTo>
                      <a:cubicBezTo>
                        <a:pt x="296" y="760"/>
                        <a:pt x="312" y="664"/>
                        <a:pt x="336" y="576"/>
                      </a:cubicBezTo>
                      <a:cubicBezTo>
                        <a:pt x="360" y="488"/>
                        <a:pt x="384" y="368"/>
                        <a:pt x="384" y="288"/>
                      </a:cubicBezTo>
                      <a:cubicBezTo>
                        <a:pt x="384" y="208"/>
                        <a:pt x="352" y="144"/>
                        <a:pt x="336" y="96"/>
                      </a:cubicBezTo>
                      <a:cubicBezTo>
                        <a:pt x="320" y="48"/>
                        <a:pt x="304" y="24"/>
                        <a:pt x="288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40"/>
                <p:cNvSpPr>
                  <a:spLocks/>
                </p:cNvSpPr>
                <p:nvPr/>
              </p:nvSpPr>
              <p:spPr bwMode="auto">
                <a:xfrm>
                  <a:off x="3360" y="2352"/>
                  <a:ext cx="248" cy="816"/>
                </a:xfrm>
                <a:custGeom>
                  <a:avLst/>
                  <a:gdLst/>
                  <a:ahLst/>
                  <a:cxnLst>
                    <a:cxn ang="0">
                      <a:pos x="96" y="816"/>
                    </a:cxn>
                    <a:cxn ang="0">
                      <a:pos x="192" y="672"/>
                    </a:cxn>
                    <a:cxn ang="0">
                      <a:pos x="240" y="432"/>
                    </a:cxn>
                    <a:cxn ang="0">
                      <a:pos x="144" y="1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8" h="816">
                      <a:moveTo>
                        <a:pt x="96" y="816"/>
                      </a:moveTo>
                      <a:cubicBezTo>
                        <a:pt x="132" y="776"/>
                        <a:pt x="168" y="736"/>
                        <a:pt x="192" y="672"/>
                      </a:cubicBezTo>
                      <a:cubicBezTo>
                        <a:pt x="216" y="608"/>
                        <a:pt x="248" y="512"/>
                        <a:pt x="240" y="432"/>
                      </a:cubicBezTo>
                      <a:cubicBezTo>
                        <a:pt x="232" y="352"/>
                        <a:pt x="184" y="264"/>
                        <a:pt x="144" y="192"/>
                      </a:cubicBezTo>
                      <a:cubicBezTo>
                        <a:pt x="104" y="120"/>
                        <a:pt x="24" y="32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41"/>
                <p:cNvSpPr>
                  <a:spLocks/>
                </p:cNvSpPr>
                <p:nvPr/>
              </p:nvSpPr>
              <p:spPr bwMode="auto">
                <a:xfrm>
                  <a:off x="2736" y="2008"/>
                  <a:ext cx="624" cy="440"/>
                </a:xfrm>
                <a:custGeom>
                  <a:avLst/>
                  <a:gdLst/>
                  <a:ahLst/>
                  <a:cxnLst>
                    <a:cxn ang="0">
                      <a:pos x="624" y="440"/>
                    </a:cxn>
                    <a:cxn ang="0">
                      <a:pos x="576" y="200"/>
                    </a:cxn>
                    <a:cxn ang="0">
                      <a:pos x="432" y="56"/>
                    </a:cxn>
                    <a:cxn ang="0">
                      <a:pos x="240" y="8"/>
                    </a:cxn>
                    <a:cxn ang="0">
                      <a:pos x="96" y="104"/>
                    </a:cxn>
                    <a:cxn ang="0">
                      <a:pos x="0" y="248"/>
                    </a:cxn>
                  </a:cxnLst>
                  <a:rect l="0" t="0" r="r" b="b"/>
                  <a:pathLst>
                    <a:path w="624" h="440">
                      <a:moveTo>
                        <a:pt x="624" y="440"/>
                      </a:moveTo>
                      <a:cubicBezTo>
                        <a:pt x="616" y="352"/>
                        <a:pt x="608" y="264"/>
                        <a:pt x="576" y="200"/>
                      </a:cubicBezTo>
                      <a:cubicBezTo>
                        <a:pt x="544" y="136"/>
                        <a:pt x="488" y="88"/>
                        <a:pt x="432" y="56"/>
                      </a:cubicBezTo>
                      <a:cubicBezTo>
                        <a:pt x="376" y="24"/>
                        <a:pt x="296" y="0"/>
                        <a:pt x="240" y="8"/>
                      </a:cubicBezTo>
                      <a:cubicBezTo>
                        <a:pt x="184" y="16"/>
                        <a:pt x="136" y="64"/>
                        <a:pt x="96" y="104"/>
                      </a:cubicBezTo>
                      <a:cubicBezTo>
                        <a:pt x="56" y="144"/>
                        <a:pt x="28" y="196"/>
                        <a:pt x="0" y="248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42"/>
                <p:cNvSpPr>
                  <a:spLocks/>
                </p:cNvSpPr>
                <p:nvPr/>
              </p:nvSpPr>
              <p:spPr bwMode="auto">
                <a:xfrm>
                  <a:off x="1797" y="2096"/>
                  <a:ext cx="537" cy="253"/>
                </a:xfrm>
                <a:custGeom>
                  <a:avLst/>
                  <a:gdLst/>
                  <a:ahLst/>
                  <a:cxnLst>
                    <a:cxn ang="0">
                      <a:pos x="537" y="148"/>
                    </a:cxn>
                    <a:cxn ang="0">
                      <a:pos x="453" y="49"/>
                    </a:cxn>
                    <a:cxn ang="0">
                      <a:pos x="342" y="10"/>
                    </a:cxn>
                    <a:cxn ang="0">
                      <a:pos x="252" y="7"/>
                    </a:cxn>
                    <a:cxn ang="0">
                      <a:pos x="153" y="52"/>
                    </a:cxn>
                    <a:cxn ang="0">
                      <a:pos x="75" y="121"/>
                    </a:cxn>
                    <a:cxn ang="0">
                      <a:pos x="18" y="214"/>
                    </a:cxn>
                    <a:cxn ang="0">
                      <a:pos x="0" y="253"/>
                    </a:cxn>
                  </a:cxnLst>
                  <a:rect l="0" t="0" r="r" b="b"/>
                  <a:pathLst>
                    <a:path w="537" h="253">
                      <a:moveTo>
                        <a:pt x="537" y="148"/>
                      </a:moveTo>
                      <a:cubicBezTo>
                        <a:pt x="511" y="110"/>
                        <a:pt x="485" y="72"/>
                        <a:pt x="453" y="49"/>
                      </a:cubicBezTo>
                      <a:cubicBezTo>
                        <a:pt x="421" y="26"/>
                        <a:pt x="375" y="17"/>
                        <a:pt x="342" y="10"/>
                      </a:cubicBezTo>
                      <a:cubicBezTo>
                        <a:pt x="309" y="3"/>
                        <a:pt x="283" y="0"/>
                        <a:pt x="252" y="7"/>
                      </a:cubicBezTo>
                      <a:cubicBezTo>
                        <a:pt x="221" y="14"/>
                        <a:pt x="183" y="33"/>
                        <a:pt x="153" y="52"/>
                      </a:cubicBezTo>
                      <a:cubicBezTo>
                        <a:pt x="123" y="71"/>
                        <a:pt x="98" y="94"/>
                        <a:pt x="75" y="121"/>
                      </a:cubicBezTo>
                      <a:cubicBezTo>
                        <a:pt x="52" y="148"/>
                        <a:pt x="30" y="192"/>
                        <a:pt x="18" y="214"/>
                      </a:cubicBezTo>
                      <a:cubicBezTo>
                        <a:pt x="6" y="236"/>
                        <a:pt x="3" y="244"/>
                        <a:pt x="0" y="253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43"/>
                <p:cNvSpPr>
                  <a:spLocks/>
                </p:cNvSpPr>
                <p:nvPr/>
              </p:nvSpPr>
              <p:spPr bwMode="auto">
                <a:xfrm>
                  <a:off x="2310" y="2008"/>
                  <a:ext cx="489" cy="314"/>
                </a:xfrm>
                <a:custGeom>
                  <a:avLst/>
                  <a:gdLst/>
                  <a:ahLst/>
                  <a:cxnLst>
                    <a:cxn ang="0">
                      <a:pos x="489" y="143"/>
                    </a:cxn>
                    <a:cxn ang="0">
                      <a:pos x="405" y="44"/>
                    </a:cxn>
                    <a:cxn ang="0">
                      <a:pos x="270" y="2"/>
                    </a:cxn>
                    <a:cxn ang="0">
                      <a:pos x="147" y="53"/>
                    </a:cxn>
                    <a:cxn ang="0">
                      <a:pos x="75" y="113"/>
                    </a:cxn>
                    <a:cxn ang="0">
                      <a:pos x="15" y="233"/>
                    </a:cxn>
                    <a:cxn ang="0">
                      <a:pos x="0" y="314"/>
                    </a:cxn>
                  </a:cxnLst>
                  <a:rect l="0" t="0" r="r" b="b"/>
                  <a:pathLst>
                    <a:path w="489" h="314">
                      <a:moveTo>
                        <a:pt x="489" y="143"/>
                      </a:moveTo>
                      <a:cubicBezTo>
                        <a:pt x="465" y="105"/>
                        <a:pt x="442" y="68"/>
                        <a:pt x="405" y="44"/>
                      </a:cubicBezTo>
                      <a:cubicBezTo>
                        <a:pt x="368" y="20"/>
                        <a:pt x="313" y="0"/>
                        <a:pt x="270" y="2"/>
                      </a:cubicBezTo>
                      <a:cubicBezTo>
                        <a:pt x="227" y="4"/>
                        <a:pt x="179" y="35"/>
                        <a:pt x="147" y="53"/>
                      </a:cubicBezTo>
                      <a:cubicBezTo>
                        <a:pt x="115" y="71"/>
                        <a:pt x="97" y="83"/>
                        <a:pt x="75" y="113"/>
                      </a:cubicBezTo>
                      <a:cubicBezTo>
                        <a:pt x="53" y="143"/>
                        <a:pt x="27" y="200"/>
                        <a:pt x="15" y="233"/>
                      </a:cubicBezTo>
                      <a:cubicBezTo>
                        <a:pt x="3" y="266"/>
                        <a:pt x="1" y="290"/>
                        <a:pt x="0" y="314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44"/>
                <p:cNvSpPr>
                  <a:spLocks/>
                </p:cNvSpPr>
                <p:nvPr/>
              </p:nvSpPr>
              <p:spPr bwMode="auto">
                <a:xfrm>
                  <a:off x="1151" y="2268"/>
                  <a:ext cx="730" cy="777"/>
                </a:xfrm>
                <a:custGeom>
                  <a:avLst/>
                  <a:gdLst/>
                  <a:ahLst/>
                  <a:cxnLst>
                    <a:cxn ang="0">
                      <a:pos x="730" y="174"/>
                    </a:cxn>
                    <a:cxn ang="0">
                      <a:pos x="667" y="99"/>
                    </a:cxn>
                    <a:cxn ang="0">
                      <a:pos x="556" y="27"/>
                    </a:cxn>
                    <a:cxn ang="0">
                      <a:pos x="457" y="3"/>
                    </a:cxn>
                    <a:cxn ang="0">
                      <a:pos x="340" y="12"/>
                    </a:cxn>
                    <a:cxn ang="0">
                      <a:pos x="223" y="72"/>
                    </a:cxn>
                    <a:cxn ang="0">
                      <a:pos x="160" y="141"/>
                    </a:cxn>
                    <a:cxn ang="0">
                      <a:pos x="91" y="234"/>
                    </a:cxn>
                    <a:cxn ang="0">
                      <a:pos x="43" y="342"/>
                    </a:cxn>
                    <a:cxn ang="0">
                      <a:pos x="19" y="432"/>
                    </a:cxn>
                    <a:cxn ang="0">
                      <a:pos x="1" y="531"/>
                    </a:cxn>
                    <a:cxn ang="0">
                      <a:pos x="10" y="669"/>
                    </a:cxn>
                    <a:cxn ang="0">
                      <a:pos x="22" y="777"/>
                    </a:cxn>
                  </a:cxnLst>
                  <a:rect l="0" t="0" r="r" b="b"/>
                  <a:pathLst>
                    <a:path w="730" h="777">
                      <a:moveTo>
                        <a:pt x="730" y="174"/>
                      </a:moveTo>
                      <a:cubicBezTo>
                        <a:pt x="713" y="149"/>
                        <a:pt x="696" y="124"/>
                        <a:pt x="667" y="99"/>
                      </a:cubicBezTo>
                      <a:cubicBezTo>
                        <a:pt x="638" y="74"/>
                        <a:pt x="591" y="43"/>
                        <a:pt x="556" y="27"/>
                      </a:cubicBezTo>
                      <a:cubicBezTo>
                        <a:pt x="521" y="11"/>
                        <a:pt x="493" y="6"/>
                        <a:pt x="457" y="3"/>
                      </a:cubicBezTo>
                      <a:cubicBezTo>
                        <a:pt x="421" y="0"/>
                        <a:pt x="379" y="0"/>
                        <a:pt x="340" y="12"/>
                      </a:cubicBezTo>
                      <a:cubicBezTo>
                        <a:pt x="301" y="24"/>
                        <a:pt x="253" y="50"/>
                        <a:pt x="223" y="72"/>
                      </a:cubicBezTo>
                      <a:cubicBezTo>
                        <a:pt x="193" y="94"/>
                        <a:pt x="182" y="114"/>
                        <a:pt x="160" y="141"/>
                      </a:cubicBezTo>
                      <a:cubicBezTo>
                        <a:pt x="138" y="168"/>
                        <a:pt x="110" y="201"/>
                        <a:pt x="91" y="234"/>
                      </a:cubicBezTo>
                      <a:cubicBezTo>
                        <a:pt x="72" y="267"/>
                        <a:pt x="55" y="309"/>
                        <a:pt x="43" y="342"/>
                      </a:cubicBezTo>
                      <a:cubicBezTo>
                        <a:pt x="31" y="375"/>
                        <a:pt x="26" y="401"/>
                        <a:pt x="19" y="432"/>
                      </a:cubicBezTo>
                      <a:cubicBezTo>
                        <a:pt x="12" y="463"/>
                        <a:pt x="2" y="492"/>
                        <a:pt x="1" y="531"/>
                      </a:cubicBezTo>
                      <a:cubicBezTo>
                        <a:pt x="0" y="570"/>
                        <a:pt x="7" y="628"/>
                        <a:pt x="10" y="669"/>
                      </a:cubicBezTo>
                      <a:cubicBezTo>
                        <a:pt x="13" y="710"/>
                        <a:pt x="17" y="743"/>
                        <a:pt x="22" y="777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45"/>
                <p:cNvSpPr>
                  <a:spLocks/>
                </p:cNvSpPr>
                <p:nvPr/>
              </p:nvSpPr>
              <p:spPr bwMode="auto">
                <a:xfrm>
                  <a:off x="886" y="2937"/>
                  <a:ext cx="326" cy="768"/>
                </a:xfrm>
                <a:custGeom>
                  <a:avLst/>
                  <a:gdLst/>
                  <a:ahLst/>
                  <a:cxnLst>
                    <a:cxn ang="0">
                      <a:pos x="272" y="0"/>
                    </a:cxn>
                    <a:cxn ang="0">
                      <a:pos x="170" y="45"/>
                    </a:cxn>
                    <a:cxn ang="0">
                      <a:pos x="50" y="144"/>
                    </a:cxn>
                    <a:cxn ang="0">
                      <a:pos x="2" y="360"/>
                    </a:cxn>
                    <a:cxn ang="0">
                      <a:pos x="35" y="516"/>
                    </a:cxn>
                    <a:cxn ang="0">
                      <a:pos x="113" y="672"/>
                    </a:cxn>
                    <a:cxn ang="0">
                      <a:pos x="203" y="747"/>
                    </a:cxn>
                    <a:cxn ang="0">
                      <a:pos x="326" y="768"/>
                    </a:cxn>
                  </a:cxnLst>
                  <a:rect l="0" t="0" r="r" b="b"/>
                  <a:pathLst>
                    <a:path w="326" h="768">
                      <a:moveTo>
                        <a:pt x="272" y="0"/>
                      </a:moveTo>
                      <a:cubicBezTo>
                        <a:pt x="239" y="10"/>
                        <a:pt x="207" y="21"/>
                        <a:pt x="170" y="45"/>
                      </a:cubicBezTo>
                      <a:cubicBezTo>
                        <a:pt x="133" y="69"/>
                        <a:pt x="78" y="92"/>
                        <a:pt x="50" y="144"/>
                      </a:cubicBezTo>
                      <a:cubicBezTo>
                        <a:pt x="22" y="196"/>
                        <a:pt x="4" y="298"/>
                        <a:pt x="2" y="360"/>
                      </a:cubicBezTo>
                      <a:cubicBezTo>
                        <a:pt x="0" y="422"/>
                        <a:pt x="17" y="464"/>
                        <a:pt x="35" y="516"/>
                      </a:cubicBezTo>
                      <a:cubicBezTo>
                        <a:pt x="53" y="568"/>
                        <a:pt x="85" y="634"/>
                        <a:pt x="113" y="672"/>
                      </a:cubicBezTo>
                      <a:cubicBezTo>
                        <a:pt x="141" y="710"/>
                        <a:pt x="168" y="731"/>
                        <a:pt x="203" y="747"/>
                      </a:cubicBezTo>
                      <a:cubicBezTo>
                        <a:pt x="238" y="763"/>
                        <a:pt x="282" y="765"/>
                        <a:pt x="326" y="768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46"/>
                <p:cNvSpPr>
                  <a:spLocks/>
                </p:cNvSpPr>
                <p:nvPr/>
              </p:nvSpPr>
              <p:spPr bwMode="auto">
                <a:xfrm>
                  <a:off x="968" y="3657"/>
                  <a:ext cx="385" cy="63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0" y="153"/>
                    </a:cxn>
                    <a:cxn ang="0">
                      <a:pos x="16" y="366"/>
                    </a:cxn>
                    <a:cxn ang="0">
                      <a:pos x="85" y="528"/>
                    </a:cxn>
                    <a:cxn ang="0">
                      <a:pos x="202" y="621"/>
                    </a:cxn>
                    <a:cxn ang="0">
                      <a:pos x="313" y="633"/>
                    </a:cxn>
                    <a:cxn ang="0">
                      <a:pos x="385" y="600"/>
                    </a:cxn>
                  </a:cxnLst>
                  <a:rect l="0" t="0" r="r" b="b"/>
                  <a:pathLst>
                    <a:path w="385" h="639">
                      <a:moveTo>
                        <a:pt x="73" y="0"/>
                      </a:moveTo>
                      <a:cubicBezTo>
                        <a:pt x="46" y="46"/>
                        <a:pt x="20" y="92"/>
                        <a:pt x="10" y="153"/>
                      </a:cubicBezTo>
                      <a:cubicBezTo>
                        <a:pt x="0" y="214"/>
                        <a:pt x="4" y="304"/>
                        <a:pt x="16" y="366"/>
                      </a:cubicBezTo>
                      <a:cubicBezTo>
                        <a:pt x="28" y="428"/>
                        <a:pt x="54" y="485"/>
                        <a:pt x="85" y="528"/>
                      </a:cubicBezTo>
                      <a:cubicBezTo>
                        <a:pt x="116" y="571"/>
                        <a:pt x="164" y="603"/>
                        <a:pt x="202" y="621"/>
                      </a:cubicBezTo>
                      <a:cubicBezTo>
                        <a:pt x="240" y="639"/>
                        <a:pt x="283" y="636"/>
                        <a:pt x="313" y="633"/>
                      </a:cubicBezTo>
                      <a:cubicBezTo>
                        <a:pt x="343" y="630"/>
                        <a:pt x="364" y="615"/>
                        <a:pt x="385" y="60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47"/>
                <p:cNvSpPr>
                  <a:spLocks/>
                </p:cNvSpPr>
                <p:nvPr/>
              </p:nvSpPr>
              <p:spPr bwMode="auto">
                <a:xfrm>
                  <a:off x="1278" y="4290"/>
                  <a:ext cx="672" cy="3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3" y="171"/>
                    </a:cxn>
                    <a:cxn ang="0">
                      <a:pos x="192" y="264"/>
                    </a:cxn>
                    <a:cxn ang="0">
                      <a:pos x="315" y="330"/>
                    </a:cxn>
                    <a:cxn ang="0">
                      <a:pos x="456" y="342"/>
                    </a:cxn>
                    <a:cxn ang="0">
                      <a:pos x="588" y="309"/>
                    </a:cxn>
                    <a:cxn ang="0">
                      <a:pos x="672" y="255"/>
                    </a:cxn>
                  </a:cxnLst>
                  <a:rect l="0" t="0" r="r" b="b"/>
                  <a:pathLst>
                    <a:path w="672" h="346">
                      <a:moveTo>
                        <a:pt x="0" y="0"/>
                      </a:moveTo>
                      <a:cubicBezTo>
                        <a:pt x="30" y="63"/>
                        <a:pt x="61" y="127"/>
                        <a:pt x="93" y="171"/>
                      </a:cubicBezTo>
                      <a:cubicBezTo>
                        <a:pt x="125" y="215"/>
                        <a:pt x="155" y="238"/>
                        <a:pt x="192" y="264"/>
                      </a:cubicBezTo>
                      <a:cubicBezTo>
                        <a:pt x="229" y="290"/>
                        <a:pt x="271" y="317"/>
                        <a:pt x="315" y="330"/>
                      </a:cubicBezTo>
                      <a:cubicBezTo>
                        <a:pt x="359" y="343"/>
                        <a:pt x="410" y="346"/>
                        <a:pt x="456" y="342"/>
                      </a:cubicBezTo>
                      <a:cubicBezTo>
                        <a:pt x="502" y="338"/>
                        <a:pt x="552" y="323"/>
                        <a:pt x="588" y="309"/>
                      </a:cubicBezTo>
                      <a:cubicBezTo>
                        <a:pt x="624" y="295"/>
                        <a:pt x="648" y="275"/>
                        <a:pt x="672" y="255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" name="Text Box 132"/>
              <p:cNvSpPr txBox="1">
                <a:spLocks noChangeArrowheads="1"/>
              </p:cNvSpPr>
              <p:nvPr/>
            </p:nvSpPr>
            <p:spPr bwMode="auto">
              <a:xfrm>
                <a:off x="270" y="3894"/>
                <a:ext cx="924" cy="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Advanced Topics in Operating Systems</a:t>
                </a:r>
              </a:p>
            </p:txBody>
          </p:sp>
        </p:grpSp>
        <p:grpSp>
          <p:nvGrpSpPr>
            <p:cNvPr id="27" name="Group 134"/>
            <p:cNvGrpSpPr>
              <a:grpSpLocks/>
            </p:cNvGrpSpPr>
            <p:nvPr/>
          </p:nvGrpSpPr>
          <p:grpSpPr bwMode="auto">
            <a:xfrm>
              <a:off x="3219452" y="4276725"/>
              <a:ext cx="2533649" cy="1320404"/>
              <a:chOff x="48" y="3580"/>
              <a:chExt cx="1353" cy="1427"/>
            </a:xfrm>
          </p:grpSpPr>
          <p:grpSp>
            <p:nvGrpSpPr>
              <p:cNvPr id="28" name="Group 135"/>
              <p:cNvGrpSpPr>
                <a:grpSpLocks/>
              </p:cNvGrpSpPr>
              <p:nvPr/>
            </p:nvGrpSpPr>
            <p:grpSpPr bwMode="auto">
              <a:xfrm>
                <a:off x="48" y="3580"/>
                <a:ext cx="1354" cy="1426"/>
                <a:chOff x="886" y="2008"/>
                <a:chExt cx="2762" cy="2792"/>
              </a:xfrm>
            </p:grpSpPr>
            <p:sp>
              <p:nvSpPr>
                <p:cNvPr id="30" name="Freeform 136"/>
                <p:cNvSpPr>
                  <a:spLocks/>
                </p:cNvSpPr>
                <p:nvPr/>
              </p:nvSpPr>
              <p:spPr bwMode="auto">
                <a:xfrm>
                  <a:off x="1920" y="4224"/>
                  <a:ext cx="816" cy="576"/>
                </a:xfrm>
                <a:custGeom>
                  <a:avLst/>
                  <a:gdLst/>
                  <a:ahLst/>
                  <a:cxnLst>
                    <a:cxn ang="0">
                      <a:pos x="0" y="192"/>
                    </a:cxn>
                    <a:cxn ang="0">
                      <a:pos x="96" y="432"/>
                    </a:cxn>
                    <a:cxn ang="0">
                      <a:pos x="336" y="576"/>
                    </a:cxn>
                    <a:cxn ang="0">
                      <a:pos x="672" y="432"/>
                    </a:cxn>
                    <a:cxn ang="0">
                      <a:pos x="768" y="240"/>
                    </a:cxn>
                    <a:cxn ang="0">
                      <a:pos x="816" y="0"/>
                    </a:cxn>
                  </a:cxnLst>
                  <a:rect l="0" t="0" r="r" b="b"/>
                  <a:pathLst>
                    <a:path w="816" h="576">
                      <a:moveTo>
                        <a:pt x="0" y="192"/>
                      </a:moveTo>
                      <a:cubicBezTo>
                        <a:pt x="20" y="280"/>
                        <a:pt x="40" y="368"/>
                        <a:pt x="96" y="432"/>
                      </a:cubicBezTo>
                      <a:cubicBezTo>
                        <a:pt x="152" y="496"/>
                        <a:pt x="240" y="576"/>
                        <a:pt x="336" y="576"/>
                      </a:cubicBezTo>
                      <a:cubicBezTo>
                        <a:pt x="432" y="576"/>
                        <a:pt x="600" y="488"/>
                        <a:pt x="672" y="432"/>
                      </a:cubicBezTo>
                      <a:cubicBezTo>
                        <a:pt x="744" y="376"/>
                        <a:pt x="744" y="312"/>
                        <a:pt x="768" y="240"/>
                      </a:cubicBezTo>
                      <a:cubicBezTo>
                        <a:pt x="792" y="168"/>
                        <a:pt x="804" y="84"/>
                        <a:pt x="816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137"/>
                <p:cNvSpPr>
                  <a:spLocks/>
                </p:cNvSpPr>
                <p:nvPr/>
              </p:nvSpPr>
              <p:spPr bwMode="auto">
                <a:xfrm>
                  <a:off x="2736" y="3504"/>
                  <a:ext cx="536" cy="968"/>
                </a:xfrm>
                <a:custGeom>
                  <a:avLst/>
                  <a:gdLst/>
                  <a:ahLst/>
                  <a:cxnLst>
                    <a:cxn ang="0">
                      <a:pos x="0" y="864"/>
                    </a:cxn>
                    <a:cxn ang="0">
                      <a:pos x="144" y="960"/>
                    </a:cxn>
                    <a:cxn ang="0">
                      <a:pos x="432" y="816"/>
                    </a:cxn>
                    <a:cxn ang="0">
                      <a:pos x="528" y="528"/>
                    </a:cxn>
                    <a:cxn ang="0">
                      <a:pos x="480" y="192"/>
                    </a:cxn>
                    <a:cxn ang="0">
                      <a:pos x="384" y="0"/>
                    </a:cxn>
                  </a:cxnLst>
                  <a:rect l="0" t="0" r="r" b="b"/>
                  <a:pathLst>
                    <a:path w="536" h="968">
                      <a:moveTo>
                        <a:pt x="0" y="864"/>
                      </a:moveTo>
                      <a:cubicBezTo>
                        <a:pt x="36" y="916"/>
                        <a:pt x="72" y="968"/>
                        <a:pt x="144" y="960"/>
                      </a:cubicBezTo>
                      <a:cubicBezTo>
                        <a:pt x="216" y="952"/>
                        <a:pt x="368" y="888"/>
                        <a:pt x="432" y="816"/>
                      </a:cubicBezTo>
                      <a:cubicBezTo>
                        <a:pt x="496" y="744"/>
                        <a:pt x="520" y="632"/>
                        <a:pt x="528" y="528"/>
                      </a:cubicBezTo>
                      <a:cubicBezTo>
                        <a:pt x="536" y="424"/>
                        <a:pt x="504" y="280"/>
                        <a:pt x="480" y="192"/>
                      </a:cubicBezTo>
                      <a:cubicBezTo>
                        <a:pt x="456" y="104"/>
                        <a:pt x="420" y="52"/>
                        <a:pt x="384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138"/>
                <p:cNvSpPr>
                  <a:spLocks/>
                </p:cNvSpPr>
                <p:nvPr/>
              </p:nvSpPr>
              <p:spPr bwMode="auto">
                <a:xfrm>
                  <a:off x="3264" y="3024"/>
                  <a:ext cx="384" cy="912"/>
                </a:xfrm>
                <a:custGeom>
                  <a:avLst/>
                  <a:gdLst/>
                  <a:ahLst/>
                  <a:cxnLst>
                    <a:cxn ang="0">
                      <a:pos x="0" y="912"/>
                    </a:cxn>
                    <a:cxn ang="0">
                      <a:pos x="240" y="816"/>
                    </a:cxn>
                    <a:cxn ang="0">
                      <a:pos x="336" y="576"/>
                    </a:cxn>
                    <a:cxn ang="0">
                      <a:pos x="384" y="288"/>
                    </a:cxn>
                    <a:cxn ang="0">
                      <a:pos x="336" y="96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384" h="912">
                      <a:moveTo>
                        <a:pt x="0" y="912"/>
                      </a:moveTo>
                      <a:cubicBezTo>
                        <a:pt x="92" y="892"/>
                        <a:pt x="184" y="872"/>
                        <a:pt x="240" y="816"/>
                      </a:cubicBezTo>
                      <a:cubicBezTo>
                        <a:pt x="296" y="760"/>
                        <a:pt x="312" y="664"/>
                        <a:pt x="336" y="576"/>
                      </a:cubicBezTo>
                      <a:cubicBezTo>
                        <a:pt x="360" y="488"/>
                        <a:pt x="384" y="368"/>
                        <a:pt x="384" y="288"/>
                      </a:cubicBezTo>
                      <a:cubicBezTo>
                        <a:pt x="384" y="208"/>
                        <a:pt x="352" y="144"/>
                        <a:pt x="336" y="96"/>
                      </a:cubicBezTo>
                      <a:cubicBezTo>
                        <a:pt x="320" y="48"/>
                        <a:pt x="304" y="24"/>
                        <a:pt x="288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139"/>
                <p:cNvSpPr>
                  <a:spLocks/>
                </p:cNvSpPr>
                <p:nvPr/>
              </p:nvSpPr>
              <p:spPr bwMode="auto">
                <a:xfrm>
                  <a:off x="3360" y="2352"/>
                  <a:ext cx="248" cy="816"/>
                </a:xfrm>
                <a:custGeom>
                  <a:avLst/>
                  <a:gdLst/>
                  <a:ahLst/>
                  <a:cxnLst>
                    <a:cxn ang="0">
                      <a:pos x="96" y="816"/>
                    </a:cxn>
                    <a:cxn ang="0">
                      <a:pos x="192" y="672"/>
                    </a:cxn>
                    <a:cxn ang="0">
                      <a:pos x="240" y="432"/>
                    </a:cxn>
                    <a:cxn ang="0">
                      <a:pos x="144" y="1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8" h="816">
                      <a:moveTo>
                        <a:pt x="96" y="816"/>
                      </a:moveTo>
                      <a:cubicBezTo>
                        <a:pt x="132" y="776"/>
                        <a:pt x="168" y="736"/>
                        <a:pt x="192" y="672"/>
                      </a:cubicBezTo>
                      <a:cubicBezTo>
                        <a:pt x="216" y="608"/>
                        <a:pt x="248" y="512"/>
                        <a:pt x="240" y="432"/>
                      </a:cubicBezTo>
                      <a:cubicBezTo>
                        <a:pt x="232" y="352"/>
                        <a:pt x="184" y="264"/>
                        <a:pt x="144" y="192"/>
                      </a:cubicBezTo>
                      <a:cubicBezTo>
                        <a:pt x="104" y="120"/>
                        <a:pt x="24" y="32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140"/>
                <p:cNvSpPr>
                  <a:spLocks/>
                </p:cNvSpPr>
                <p:nvPr/>
              </p:nvSpPr>
              <p:spPr bwMode="auto">
                <a:xfrm>
                  <a:off x="2736" y="2008"/>
                  <a:ext cx="624" cy="440"/>
                </a:xfrm>
                <a:custGeom>
                  <a:avLst/>
                  <a:gdLst/>
                  <a:ahLst/>
                  <a:cxnLst>
                    <a:cxn ang="0">
                      <a:pos x="624" y="440"/>
                    </a:cxn>
                    <a:cxn ang="0">
                      <a:pos x="576" y="200"/>
                    </a:cxn>
                    <a:cxn ang="0">
                      <a:pos x="432" y="56"/>
                    </a:cxn>
                    <a:cxn ang="0">
                      <a:pos x="240" y="8"/>
                    </a:cxn>
                    <a:cxn ang="0">
                      <a:pos x="96" y="104"/>
                    </a:cxn>
                    <a:cxn ang="0">
                      <a:pos x="0" y="248"/>
                    </a:cxn>
                  </a:cxnLst>
                  <a:rect l="0" t="0" r="r" b="b"/>
                  <a:pathLst>
                    <a:path w="624" h="440">
                      <a:moveTo>
                        <a:pt x="624" y="440"/>
                      </a:moveTo>
                      <a:cubicBezTo>
                        <a:pt x="616" y="352"/>
                        <a:pt x="608" y="264"/>
                        <a:pt x="576" y="200"/>
                      </a:cubicBezTo>
                      <a:cubicBezTo>
                        <a:pt x="544" y="136"/>
                        <a:pt x="488" y="88"/>
                        <a:pt x="432" y="56"/>
                      </a:cubicBezTo>
                      <a:cubicBezTo>
                        <a:pt x="376" y="24"/>
                        <a:pt x="296" y="0"/>
                        <a:pt x="240" y="8"/>
                      </a:cubicBezTo>
                      <a:cubicBezTo>
                        <a:pt x="184" y="16"/>
                        <a:pt x="136" y="64"/>
                        <a:pt x="96" y="104"/>
                      </a:cubicBezTo>
                      <a:cubicBezTo>
                        <a:pt x="56" y="144"/>
                        <a:pt x="28" y="196"/>
                        <a:pt x="0" y="248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141"/>
                <p:cNvSpPr>
                  <a:spLocks/>
                </p:cNvSpPr>
                <p:nvPr/>
              </p:nvSpPr>
              <p:spPr bwMode="auto">
                <a:xfrm>
                  <a:off x="1797" y="2096"/>
                  <a:ext cx="537" cy="253"/>
                </a:xfrm>
                <a:custGeom>
                  <a:avLst/>
                  <a:gdLst/>
                  <a:ahLst/>
                  <a:cxnLst>
                    <a:cxn ang="0">
                      <a:pos x="537" y="148"/>
                    </a:cxn>
                    <a:cxn ang="0">
                      <a:pos x="453" y="49"/>
                    </a:cxn>
                    <a:cxn ang="0">
                      <a:pos x="342" y="10"/>
                    </a:cxn>
                    <a:cxn ang="0">
                      <a:pos x="252" y="7"/>
                    </a:cxn>
                    <a:cxn ang="0">
                      <a:pos x="153" y="52"/>
                    </a:cxn>
                    <a:cxn ang="0">
                      <a:pos x="75" y="121"/>
                    </a:cxn>
                    <a:cxn ang="0">
                      <a:pos x="18" y="214"/>
                    </a:cxn>
                    <a:cxn ang="0">
                      <a:pos x="0" y="253"/>
                    </a:cxn>
                  </a:cxnLst>
                  <a:rect l="0" t="0" r="r" b="b"/>
                  <a:pathLst>
                    <a:path w="537" h="253">
                      <a:moveTo>
                        <a:pt x="537" y="148"/>
                      </a:moveTo>
                      <a:cubicBezTo>
                        <a:pt x="511" y="110"/>
                        <a:pt x="485" y="72"/>
                        <a:pt x="453" y="49"/>
                      </a:cubicBezTo>
                      <a:cubicBezTo>
                        <a:pt x="421" y="26"/>
                        <a:pt x="375" y="17"/>
                        <a:pt x="342" y="10"/>
                      </a:cubicBezTo>
                      <a:cubicBezTo>
                        <a:pt x="309" y="3"/>
                        <a:pt x="283" y="0"/>
                        <a:pt x="252" y="7"/>
                      </a:cubicBezTo>
                      <a:cubicBezTo>
                        <a:pt x="221" y="14"/>
                        <a:pt x="183" y="33"/>
                        <a:pt x="153" y="52"/>
                      </a:cubicBezTo>
                      <a:cubicBezTo>
                        <a:pt x="123" y="71"/>
                        <a:pt x="98" y="94"/>
                        <a:pt x="75" y="121"/>
                      </a:cubicBezTo>
                      <a:cubicBezTo>
                        <a:pt x="52" y="148"/>
                        <a:pt x="30" y="192"/>
                        <a:pt x="18" y="214"/>
                      </a:cubicBezTo>
                      <a:cubicBezTo>
                        <a:pt x="6" y="236"/>
                        <a:pt x="3" y="244"/>
                        <a:pt x="0" y="253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142"/>
                <p:cNvSpPr>
                  <a:spLocks/>
                </p:cNvSpPr>
                <p:nvPr/>
              </p:nvSpPr>
              <p:spPr bwMode="auto">
                <a:xfrm>
                  <a:off x="2310" y="2008"/>
                  <a:ext cx="489" cy="314"/>
                </a:xfrm>
                <a:custGeom>
                  <a:avLst/>
                  <a:gdLst/>
                  <a:ahLst/>
                  <a:cxnLst>
                    <a:cxn ang="0">
                      <a:pos x="489" y="143"/>
                    </a:cxn>
                    <a:cxn ang="0">
                      <a:pos x="405" y="44"/>
                    </a:cxn>
                    <a:cxn ang="0">
                      <a:pos x="270" y="2"/>
                    </a:cxn>
                    <a:cxn ang="0">
                      <a:pos x="147" y="53"/>
                    </a:cxn>
                    <a:cxn ang="0">
                      <a:pos x="75" y="113"/>
                    </a:cxn>
                    <a:cxn ang="0">
                      <a:pos x="15" y="233"/>
                    </a:cxn>
                    <a:cxn ang="0">
                      <a:pos x="0" y="314"/>
                    </a:cxn>
                  </a:cxnLst>
                  <a:rect l="0" t="0" r="r" b="b"/>
                  <a:pathLst>
                    <a:path w="489" h="314">
                      <a:moveTo>
                        <a:pt x="489" y="143"/>
                      </a:moveTo>
                      <a:cubicBezTo>
                        <a:pt x="465" y="105"/>
                        <a:pt x="442" y="68"/>
                        <a:pt x="405" y="44"/>
                      </a:cubicBezTo>
                      <a:cubicBezTo>
                        <a:pt x="368" y="20"/>
                        <a:pt x="313" y="0"/>
                        <a:pt x="270" y="2"/>
                      </a:cubicBezTo>
                      <a:cubicBezTo>
                        <a:pt x="227" y="4"/>
                        <a:pt x="179" y="35"/>
                        <a:pt x="147" y="53"/>
                      </a:cubicBezTo>
                      <a:cubicBezTo>
                        <a:pt x="115" y="71"/>
                        <a:pt x="97" y="83"/>
                        <a:pt x="75" y="113"/>
                      </a:cubicBezTo>
                      <a:cubicBezTo>
                        <a:pt x="53" y="143"/>
                        <a:pt x="27" y="200"/>
                        <a:pt x="15" y="233"/>
                      </a:cubicBezTo>
                      <a:cubicBezTo>
                        <a:pt x="3" y="266"/>
                        <a:pt x="1" y="290"/>
                        <a:pt x="0" y="314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143"/>
                <p:cNvSpPr>
                  <a:spLocks/>
                </p:cNvSpPr>
                <p:nvPr/>
              </p:nvSpPr>
              <p:spPr bwMode="auto">
                <a:xfrm>
                  <a:off x="1151" y="2268"/>
                  <a:ext cx="730" cy="777"/>
                </a:xfrm>
                <a:custGeom>
                  <a:avLst/>
                  <a:gdLst/>
                  <a:ahLst/>
                  <a:cxnLst>
                    <a:cxn ang="0">
                      <a:pos x="730" y="174"/>
                    </a:cxn>
                    <a:cxn ang="0">
                      <a:pos x="667" y="99"/>
                    </a:cxn>
                    <a:cxn ang="0">
                      <a:pos x="556" y="27"/>
                    </a:cxn>
                    <a:cxn ang="0">
                      <a:pos x="457" y="3"/>
                    </a:cxn>
                    <a:cxn ang="0">
                      <a:pos x="340" y="12"/>
                    </a:cxn>
                    <a:cxn ang="0">
                      <a:pos x="223" y="72"/>
                    </a:cxn>
                    <a:cxn ang="0">
                      <a:pos x="160" y="141"/>
                    </a:cxn>
                    <a:cxn ang="0">
                      <a:pos x="91" y="234"/>
                    </a:cxn>
                    <a:cxn ang="0">
                      <a:pos x="43" y="342"/>
                    </a:cxn>
                    <a:cxn ang="0">
                      <a:pos x="19" y="432"/>
                    </a:cxn>
                    <a:cxn ang="0">
                      <a:pos x="1" y="531"/>
                    </a:cxn>
                    <a:cxn ang="0">
                      <a:pos x="10" y="669"/>
                    </a:cxn>
                    <a:cxn ang="0">
                      <a:pos x="22" y="777"/>
                    </a:cxn>
                  </a:cxnLst>
                  <a:rect l="0" t="0" r="r" b="b"/>
                  <a:pathLst>
                    <a:path w="730" h="777">
                      <a:moveTo>
                        <a:pt x="730" y="174"/>
                      </a:moveTo>
                      <a:cubicBezTo>
                        <a:pt x="713" y="149"/>
                        <a:pt x="696" y="124"/>
                        <a:pt x="667" y="99"/>
                      </a:cubicBezTo>
                      <a:cubicBezTo>
                        <a:pt x="638" y="74"/>
                        <a:pt x="591" y="43"/>
                        <a:pt x="556" y="27"/>
                      </a:cubicBezTo>
                      <a:cubicBezTo>
                        <a:pt x="521" y="11"/>
                        <a:pt x="493" y="6"/>
                        <a:pt x="457" y="3"/>
                      </a:cubicBezTo>
                      <a:cubicBezTo>
                        <a:pt x="421" y="0"/>
                        <a:pt x="379" y="0"/>
                        <a:pt x="340" y="12"/>
                      </a:cubicBezTo>
                      <a:cubicBezTo>
                        <a:pt x="301" y="24"/>
                        <a:pt x="253" y="50"/>
                        <a:pt x="223" y="72"/>
                      </a:cubicBezTo>
                      <a:cubicBezTo>
                        <a:pt x="193" y="94"/>
                        <a:pt x="182" y="114"/>
                        <a:pt x="160" y="141"/>
                      </a:cubicBezTo>
                      <a:cubicBezTo>
                        <a:pt x="138" y="168"/>
                        <a:pt x="110" y="201"/>
                        <a:pt x="91" y="234"/>
                      </a:cubicBezTo>
                      <a:cubicBezTo>
                        <a:pt x="72" y="267"/>
                        <a:pt x="55" y="309"/>
                        <a:pt x="43" y="342"/>
                      </a:cubicBezTo>
                      <a:cubicBezTo>
                        <a:pt x="31" y="375"/>
                        <a:pt x="26" y="401"/>
                        <a:pt x="19" y="432"/>
                      </a:cubicBezTo>
                      <a:cubicBezTo>
                        <a:pt x="12" y="463"/>
                        <a:pt x="2" y="492"/>
                        <a:pt x="1" y="531"/>
                      </a:cubicBezTo>
                      <a:cubicBezTo>
                        <a:pt x="0" y="570"/>
                        <a:pt x="7" y="628"/>
                        <a:pt x="10" y="669"/>
                      </a:cubicBezTo>
                      <a:cubicBezTo>
                        <a:pt x="13" y="710"/>
                        <a:pt x="17" y="743"/>
                        <a:pt x="22" y="777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144"/>
                <p:cNvSpPr>
                  <a:spLocks/>
                </p:cNvSpPr>
                <p:nvPr/>
              </p:nvSpPr>
              <p:spPr bwMode="auto">
                <a:xfrm>
                  <a:off x="886" y="2937"/>
                  <a:ext cx="326" cy="768"/>
                </a:xfrm>
                <a:custGeom>
                  <a:avLst/>
                  <a:gdLst/>
                  <a:ahLst/>
                  <a:cxnLst>
                    <a:cxn ang="0">
                      <a:pos x="272" y="0"/>
                    </a:cxn>
                    <a:cxn ang="0">
                      <a:pos x="170" y="45"/>
                    </a:cxn>
                    <a:cxn ang="0">
                      <a:pos x="50" y="144"/>
                    </a:cxn>
                    <a:cxn ang="0">
                      <a:pos x="2" y="360"/>
                    </a:cxn>
                    <a:cxn ang="0">
                      <a:pos x="35" y="516"/>
                    </a:cxn>
                    <a:cxn ang="0">
                      <a:pos x="113" y="672"/>
                    </a:cxn>
                    <a:cxn ang="0">
                      <a:pos x="203" y="747"/>
                    </a:cxn>
                    <a:cxn ang="0">
                      <a:pos x="326" y="768"/>
                    </a:cxn>
                  </a:cxnLst>
                  <a:rect l="0" t="0" r="r" b="b"/>
                  <a:pathLst>
                    <a:path w="326" h="768">
                      <a:moveTo>
                        <a:pt x="272" y="0"/>
                      </a:moveTo>
                      <a:cubicBezTo>
                        <a:pt x="239" y="10"/>
                        <a:pt x="207" y="21"/>
                        <a:pt x="170" y="45"/>
                      </a:cubicBezTo>
                      <a:cubicBezTo>
                        <a:pt x="133" y="69"/>
                        <a:pt x="78" y="92"/>
                        <a:pt x="50" y="144"/>
                      </a:cubicBezTo>
                      <a:cubicBezTo>
                        <a:pt x="22" y="196"/>
                        <a:pt x="4" y="298"/>
                        <a:pt x="2" y="360"/>
                      </a:cubicBezTo>
                      <a:cubicBezTo>
                        <a:pt x="0" y="422"/>
                        <a:pt x="17" y="464"/>
                        <a:pt x="35" y="516"/>
                      </a:cubicBezTo>
                      <a:cubicBezTo>
                        <a:pt x="53" y="568"/>
                        <a:pt x="85" y="634"/>
                        <a:pt x="113" y="672"/>
                      </a:cubicBezTo>
                      <a:cubicBezTo>
                        <a:pt x="141" y="710"/>
                        <a:pt x="168" y="731"/>
                        <a:pt x="203" y="747"/>
                      </a:cubicBezTo>
                      <a:cubicBezTo>
                        <a:pt x="238" y="763"/>
                        <a:pt x="282" y="765"/>
                        <a:pt x="326" y="768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145"/>
                <p:cNvSpPr>
                  <a:spLocks/>
                </p:cNvSpPr>
                <p:nvPr/>
              </p:nvSpPr>
              <p:spPr bwMode="auto">
                <a:xfrm>
                  <a:off x="968" y="3657"/>
                  <a:ext cx="385" cy="63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0" y="153"/>
                    </a:cxn>
                    <a:cxn ang="0">
                      <a:pos x="16" y="366"/>
                    </a:cxn>
                    <a:cxn ang="0">
                      <a:pos x="85" y="528"/>
                    </a:cxn>
                    <a:cxn ang="0">
                      <a:pos x="202" y="621"/>
                    </a:cxn>
                    <a:cxn ang="0">
                      <a:pos x="313" y="633"/>
                    </a:cxn>
                    <a:cxn ang="0">
                      <a:pos x="385" y="600"/>
                    </a:cxn>
                  </a:cxnLst>
                  <a:rect l="0" t="0" r="r" b="b"/>
                  <a:pathLst>
                    <a:path w="385" h="639">
                      <a:moveTo>
                        <a:pt x="73" y="0"/>
                      </a:moveTo>
                      <a:cubicBezTo>
                        <a:pt x="46" y="46"/>
                        <a:pt x="20" y="92"/>
                        <a:pt x="10" y="153"/>
                      </a:cubicBezTo>
                      <a:cubicBezTo>
                        <a:pt x="0" y="214"/>
                        <a:pt x="4" y="304"/>
                        <a:pt x="16" y="366"/>
                      </a:cubicBezTo>
                      <a:cubicBezTo>
                        <a:pt x="28" y="428"/>
                        <a:pt x="54" y="485"/>
                        <a:pt x="85" y="528"/>
                      </a:cubicBezTo>
                      <a:cubicBezTo>
                        <a:pt x="116" y="571"/>
                        <a:pt x="164" y="603"/>
                        <a:pt x="202" y="621"/>
                      </a:cubicBezTo>
                      <a:cubicBezTo>
                        <a:pt x="240" y="639"/>
                        <a:pt x="283" y="636"/>
                        <a:pt x="313" y="633"/>
                      </a:cubicBezTo>
                      <a:cubicBezTo>
                        <a:pt x="343" y="630"/>
                        <a:pt x="364" y="615"/>
                        <a:pt x="385" y="60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146"/>
                <p:cNvSpPr>
                  <a:spLocks/>
                </p:cNvSpPr>
                <p:nvPr/>
              </p:nvSpPr>
              <p:spPr bwMode="auto">
                <a:xfrm>
                  <a:off x="1278" y="4290"/>
                  <a:ext cx="672" cy="3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3" y="171"/>
                    </a:cxn>
                    <a:cxn ang="0">
                      <a:pos x="192" y="264"/>
                    </a:cxn>
                    <a:cxn ang="0">
                      <a:pos x="315" y="330"/>
                    </a:cxn>
                    <a:cxn ang="0">
                      <a:pos x="456" y="342"/>
                    </a:cxn>
                    <a:cxn ang="0">
                      <a:pos x="588" y="309"/>
                    </a:cxn>
                    <a:cxn ang="0">
                      <a:pos x="672" y="255"/>
                    </a:cxn>
                  </a:cxnLst>
                  <a:rect l="0" t="0" r="r" b="b"/>
                  <a:pathLst>
                    <a:path w="672" h="346">
                      <a:moveTo>
                        <a:pt x="0" y="0"/>
                      </a:moveTo>
                      <a:cubicBezTo>
                        <a:pt x="30" y="63"/>
                        <a:pt x="61" y="127"/>
                        <a:pt x="93" y="171"/>
                      </a:cubicBezTo>
                      <a:cubicBezTo>
                        <a:pt x="125" y="215"/>
                        <a:pt x="155" y="238"/>
                        <a:pt x="192" y="264"/>
                      </a:cubicBezTo>
                      <a:cubicBezTo>
                        <a:pt x="229" y="290"/>
                        <a:pt x="271" y="317"/>
                        <a:pt x="315" y="330"/>
                      </a:cubicBezTo>
                      <a:cubicBezTo>
                        <a:pt x="359" y="343"/>
                        <a:pt x="410" y="346"/>
                        <a:pt x="456" y="342"/>
                      </a:cubicBezTo>
                      <a:cubicBezTo>
                        <a:pt x="502" y="338"/>
                        <a:pt x="552" y="323"/>
                        <a:pt x="588" y="309"/>
                      </a:cubicBezTo>
                      <a:cubicBezTo>
                        <a:pt x="624" y="295"/>
                        <a:pt x="648" y="275"/>
                        <a:pt x="672" y="255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" name="Text Box 147"/>
              <p:cNvSpPr txBox="1">
                <a:spLocks noChangeArrowheads="1"/>
              </p:cNvSpPr>
              <p:nvPr/>
            </p:nvSpPr>
            <p:spPr bwMode="auto">
              <a:xfrm>
                <a:off x="270" y="3894"/>
                <a:ext cx="924" cy="7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Advanced Topics in Computer Architecture</a:t>
                </a:r>
              </a:p>
            </p:txBody>
          </p:sp>
        </p:grpSp>
        <p:grpSp>
          <p:nvGrpSpPr>
            <p:cNvPr id="41" name="Group 148"/>
            <p:cNvGrpSpPr>
              <a:grpSpLocks/>
            </p:cNvGrpSpPr>
            <p:nvPr/>
          </p:nvGrpSpPr>
          <p:grpSpPr bwMode="auto">
            <a:xfrm>
              <a:off x="6261100" y="4269581"/>
              <a:ext cx="2533651" cy="1320404"/>
              <a:chOff x="48" y="3580"/>
              <a:chExt cx="1353" cy="1427"/>
            </a:xfrm>
          </p:grpSpPr>
          <p:grpSp>
            <p:nvGrpSpPr>
              <p:cNvPr id="42" name="Group 149"/>
              <p:cNvGrpSpPr>
                <a:grpSpLocks/>
              </p:cNvGrpSpPr>
              <p:nvPr/>
            </p:nvGrpSpPr>
            <p:grpSpPr bwMode="auto">
              <a:xfrm>
                <a:off x="48" y="3580"/>
                <a:ext cx="1354" cy="1426"/>
                <a:chOff x="886" y="2008"/>
                <a:chExt cx="2762" cy="2792"/>
              </a:xfrm>
            </p:grpSpPr>
            <p:sp>
              <p:nvSpPr>
                <p:cNvPr id="44" name="Freeform 150"/>
                <p:cNvSpPr>
                  <a:spLocks/>
                </p:cNvSpPr>
                <p:nvPr/>
              </p:nvSpPr>
              <p:spPr bwMode="auto">
                <a:xfrm>
                  <a:off x="1920" y="4224"/>
                  <a:ext cx="816" cy="576"/>
                </a:xfrm>
                <a:custGeom>
                  <a:avLst/>
                  <a:gdLst/>
                  <a:ahLst/>
                  <a:cxnLst>
                    <a:cxn ang="0">
                      <a:pos x="0" y="192"/>
                    </a:cxn>
                    <a:cxn ang="0">
                      <a:pos x="96" y="432"/>
                    </a:cxn>
                    <a:cxn ang="0">
                      <a:pos x="336" y="576"/>
                    </a:cxn>
                    <a:cxn ang="0">
                      <a:pos x="672" y="432"/>
                    </a:cxn>
                    <a:cxn ang="0">
                      <a:pos x="768" y="240"/>
                    </a:cxn>
                    <a:cxn ang="0">
                      <a:pos x="816" y="0"/>
                    </a:cxn>
                  </a:cxnLst>
                  <a:rect l="0" t="0" r="r" b="b"/>
                  <a:pathLst>
                    <a:path w="816" h="576">
                      <a:moveTo>
                        <a:pt x="0" y="192"/>
                      </a:moveTo>
                      <a:cubicBezTo>
                        <a:pt x="20" y="280"/>
                        <a:pt x="40" y="368"/>
                        <a:pt x="96" y="432"/>
                      </a:cubicBezTo>
                      <a:cubicBezTo>
                        <a:pt x="152" y="496"/>
                        <a:pt x="240" y="576"/>
                        <a:pt x="336" y="576"/>
                      </a:cubicBezTo>
                      <a:cubicBezTo>
                        <a:pt x="432" y="576"/>
                        <a:pt x="600" y="488"/>
                        <a:pt x="672" y="432"/>
                      </a:cubicBezTo>
                      <a:cubicBezTo>
                        <a:pt x="744" y="376"/>
                        <a:pt x="744" y="312"/>
                        <a:pt x="768" y="240"/>
                      </a:cubicBezTo>
                      <a:cubicBezTo>
                        <a:pt x="792" y="168"/>
                        <a:pt x="804" y="84"/>
                        <a:pt x="816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151"/>
                <p:cNvSpPr>
                  <a:spLocks/>
                </p:cNvSpPr>
                <p:nvPr/>
              </p:nvSpPr>
              <p:spPr bwMode="auto">
                <a:xfrm>
                  <a:off x="2736" y="3504"/>
                  <a:ext cx="536" cy="968"/>
                </a:xfrm>
                <a:custGeom>
                  <a:avLst/>
                  <a:gdLst/>
                  <a:ahLst/>
                  <a:cxnLst>
                    <a:cxn ang="0">
                      <a:pos x="0" y="864"/>
                    </a:cxn>
                    <a:cxn ang="0">
                      <a:pos x="144" y="960"/>
                    </a:cxn>
                    <a:cxn ang="0">
                      <a:pos x="432" y="816"/>
                    </a:cxn>
                    <a:cxn ang="0">
                      <a:pos x="528" y="528"/>
                    </a:cxn>
                    <a:cxn ang="0">
                      <a:pos x="480" y="192"/>
                    </a:cxn>
                    <a:cxn ang="0">
                      <a:pos x="384" y="0"/>
                    </a:cxn>
                  </a:cxnLst>
                  <a:rect l="0" t="0" r="r" b="b"/>
                  <a:pathLst>
                    <a:path w="536" h="968">
                      <a:moveTo>
                        <a:pt x="0" y="864"/>
                      </a:moveTo>
                      <a:cubicBezTo>
                        <a:pt x="36" y="916"/>
                        <a:pt x="72" y="968"/>
                        <a:pt x="144" y="960"/>
                      </a:cubicBezTo>
                      <a:cubicBezTo>
                        <a:pt x="216" y="952"/>
                        <a:pt x="368" y="888"/>
                        <a:pt x="432" y="816"/>
                      </a:cubicBezTo>
                      <a:cubicBezTo>
                        <a:pt x="496" y="744"/>
                        <a:pt x="520" y="632"/>
                        <a:pt x="528" y="528"/>
                      </a:cubicBezTo>
                      <a:cubicBezTo>
                        <a:pt x="536" y="424"/>
                        <a:pt x="504" y="280"/>
                        <a:pt x="480" y="192"/>
                      </a:cubicBezTo>
                      <a:cubicBezTo>
                        <a:pt x="456" y="104"/>
                        <a:pt x="420" y="52"/>
                        <a:pt x="384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152"/>
                <p:cNvSpPr>
                  <a:spLocks/>
                </p:cNvSpPr>
                <p:nvPr/>
              </p:nvSpPr>
              <p:spPr bwMode="auto">
                <a:xfrm>
                  <a:off x="3264" y="3024"/>
                  <a:ext cx="384" cy="912"/>
                </a:xfrm>
                <a:custGeom>
                  <a:avLst/>
                  <a:gdLst/>
                  <a:ahLst/>
                  <a:cxnLst>
                    <a:cxn ang="0">
                      <a:pos x="0" y="912"/>
                    </a:cxn>
                    <a:cxn ang="0">
                      <a:pos x="240" y="816"/>
                    </a:cxn>
                    <a:cxn ang="0">
                      <a:pos x="336" y="576"/>
                    </a:cxn>
                    <a:cxn ang="0">
                      <a:pos x="384" y="288"/>
                    </a:cxn>
                    <a:cxn ang="0">
                      <a:pos x="336" y="96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384" h="912">
                      <a:moveTo>
                        <a:pt x="0" y="912"/>
                      </a:moveTo>
                      <a:cubicBezTo>
                        <a:pt x="92" y="892"/>
                        <a:pt x="184" y="872"/>
                        <a:pt x="240" y="816"/>
                      </a:cubicBezTo>
                      <a:cubicBezTo>
                        <a:pt x="296" y="760"/>
                        <a:pt x="312" y="664"/>
                        <a:pt x="336" y="576"/>
                      </a:cubicBezTo>
                      <a:cubicBezTo>
                        <a:pt x="360" y="488"/>
                        <a:pt x="384" y="368"/>
                        <a:pt x="384" y="288"/>
                      </a:cubicBezTo>
                      <a:cubicBezTo>
                        <a:pt x="384" y="208"/>
                        <a:pt x="352" y="144"/>
                        <a:pt x="336" y="96"/>
                      </a:cubicBezTo>
                      <a:cubicBezTo>
                        <a:pt x="320" y="48"/>
                        <a:pt x="304" y="24"/>
                        <a:pt x="288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153"/>
                <p:cNvSpPr>
                  <a:spLocks/>
                </p:cNvSpPr>
                <p:nvPr/>
              </p:nvSpPr>
              <p:spPr bwMode="auto">
                <a:xfrm>
                  <a:off x="3360" y="2352"/>
                  <a:ext cx="248" cy="816"/>
                </a:xfrm>
                <a:custGeom>
                  <a:avLst/>
                  <a:gdLst/>
                  <a:ahLst/>
                  <a:cxnLst>
                    <a:cxn ang="0">
                      <a:pos x="96" y="816"/>
                    </a:cxn>
                    <a:cxn ang="0">
                      <a:pos x="192" y="672"/>
                    </a:cxn>
                    <a:cxn ang="0">
                      <a:pos x="240" y="432"/>
                    </a:cxn>
                    <a:cxn ang="0">
                      <a:pos x="144" y="1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8" h="816">
                      <a:moveTo>
                        <a:pt x="96" y="816"/>
                      </a:moveTo>
                      <a:cubicBezTo>
                        <a:pt x="132" y="776"/>
                        <a:pt x="168" y="736"/>
                        <a:pt x="192" y="672"/>
                      </a:cubicBezTo>
                      <a:cubicBezTo>
                        <a:pt x="216" y="608"/>
                        <a:pt x="248" y="512"/>
                        <a:pt x="240" y="432"/>
                      </a:cubicBezTo>
                      <a:cubicBezTo>
                        <a:pt x="232" y="352"/>
                        <a:pt x="184" y="264"/>
                        <a:pt x="144" y="192"/>
                      </a:cubicBezTo>
                      <a:cubicBezTo>
                        <a:pt x="104" y="120"/>
                        <a:pt x="24" y="32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154"/>
                <p:cNvSpPr>
                  <a:spLocks/>
                </p:cNvSpPr>
                <p:nvPr/>
              </p:nvSpPr>
              <p:spPr bwMode="auto">
                <a:xfrm>
                  <a:off x="2736" y="2008"/>
                  <a:ext cx="624" cy="440"/>
                </a:xfrm>
                <a:custGeom>
                  <a:avLst/>
                  <a:gdLst/>
                  <a:ahLst/>
                  <a:cxnLst>
                    <a:cxn ang="0">
                      <a:pos x="624" y="440"/>
                    </a:cxn>
                    <a:cxn ang="0">
                      <a:pos x="576" y="200"/>
                    </a:cxn>
                    <a:cxn ang="0">
                      <a:pos x="432" y="56"/>
                    </a:cxn>
                    <a:cxn ang="0">
                      <a:pos x="240" y="8"/>
                    </a:cxn>
                    <a:cxn ang="0">
                      <a:pos x="96" y="104"/>
                    </a:cxn>
                    <a:cxn ang="0">
                      <a:pos x="0" y="248"/>
                    </a:cxn>
                  </a:cxnLst>
                  <a:rect l="0" t="0" r="r" b="b"/>
                  <a:pathLst>
                    <a:path w="624" h="440">
                      <a:moveTo>
                        <a:pt x="624" y="440"/>
                      </a:moveTo>
                      <a:cubicBezTo>
                        <a:pt x="616" y="352"/>
                        <a:pt x="608" y="264"/>
                        <a:pt x="576" y="200"/>
                      </a:cubicBezTo>
                      <a:cubicBezTo>
                        <a:pt x="544" y="136"/>
                        <a:pt x="488" y="88"/>
                        <a:pt x="432" y="56"/>
                      </a:cubicBezTo>
                      <a:cubicBezTo>
                        <a:pt x="376" y="24"/>
                        <a:pt x="296" y="0"/>
                        <a:pt x="240" y="8"/>
                      </a:cubicBezTo>
                      <a:cubicBezTo>
                        <a:pt x="184" y="16"/>
                        <a:pt x="136" y="64"/>
                        <a:pt x="96" y="104"/>
                      </a:cubicBezTo>
                      <a:cubicBezTo>
                        <a:pt x="56" y="144"/>
                        <a:pt x="28" y="196"/>
                        <a:pt x="0" y="248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155"/>
                <p:cNvSpPr>
                  <a:spLocks/>
                </p:cNvSpPr>
                <p:nvPr/>
              </p:nvSpPr>
              <p:spPr bwMode="auto">
                <a:xfrm>
                  <a:off x="1797" y="2096"/>
                  <a:ext cx="537" cy="253"/>
                </a:xfrm>
                <a:custGeom>
                  <a:avLst/>
                  <a:gdLst/>
                  <a:ahLst/>
                  <a:cxnLst>
                    <a:cxn ang="0">
                      <a:pos x="537" y="148"/>
                    </a:cxn>
                    <a:cxn ang="0">
                      <a:pos x="453" y="49"/>
                    </a:cxn>
                    <a:cxn ang="0">
                      <a:pos x="342" y="10"/>
                    </a:cxn>
                    <a:cxn ang="0">
                      <a:pos x="252" y="7"/>
                    </a:cxn>
                    <a:cxn ang="0">
                      <a:pos x="153" y="52"/>
                    </a:cxn>
                    <a:cxn ang="0">
                      <a:pos x="75" y="121"/>
                    </a:cxn>
                    <a:cxn ang="0">
                      <a:pos x="18" y="214"/>
                    </a:cxn>
                    <a:cxn ang="0">
                      <a:pos x="0" y="253"/>
                    </a:cxn>
                  </a:cxnLst>
                  <a:rect l="0" t="0" r="r" b="b"/>
                  <a:pathLst>
                    <a:path w="537" h="253">
                      <a:moveTo>
                        <a:pt x="537" y="148"/>
                      </a:moveTo>
                      <a:cubicBezTo>
                        <a:pt x="511" y="110"/>
                        <a:pt x="485" y="72"/>
                        <a:pt x="453" y="49"/>
                      </a:cubicBezTo>
                      <a:cubicBezTo>
                        <a:pt x="421" y="26"/>
                        <a:pt x="375" y="17"/>
                        <a:pt x="342" y="10"/>
                      </a:cubicBezTo>
                      <a:cubicBezTo>
                        <a:pt x="309" y="3"/>
                        <a:pt x="283" y="0"/>
                        <a:pt x="252" y="7"/>
                      </a:cubicBezTo>
                      <a:cubicBezTo>
                        <a:pt x="221" y="14"/>
                        <a:pt x="183" y="33"/>
                        <a:pt x="153" y="52"/>
                      </a:cubicBezTo>
                      <a:cubicBezTo>
                        <a:pt x="123" y="71"/>
                        <a:pt x="98" y="94"/>
                        <a:pt x="75" y="121"/>
                      </a:cubicBezTo>
                      <a:cubicBezTo>
                        <a:pt x="52" y="148"/>
                        <a:pt x="30" y="192"/>
                        <a:pt x="18" y="214"/>
                      </a:cubicBezTo>
                      <a:cubicBezTo>
                        <a:pt x="6" y="236"/>
                        <a:pt x="3" y="244"/>
                        <a:pt x="0" y="253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156"/>
                <p:cNvSpPr>
                  <a:spLocks/>
                </p:cNvSpPr>
                <p:nvPr/>
              </p:nvSpPr>
              <p:spPr bwMode="auto">
                <a:xfrm>
                  <a:off x="2310" y="2008"/>
                  <a:ext cx="489" cy="314"/>
                </a:xfrm>
                <a:custGeom>
                  <a:avLst/>
                  <a:gdLst/>
                  <a:ahLst/>
                  <a:cxnLst>
                    <a:cxn ang="0">
                      <a:pos x="489" y="143"/>
                    </a:cxn>
                    <a:cxn ang="0">
                      <a:pos x="405" y="44"/>
                    </a:cxn>
                    <a:cxn ang="0">
                      <a:pos x="270" y="2"/>
                    </a:cxn>
                    <a:cxn ang="0">
                      <a:pos x="147" y="53"/>
                    </a:cxn>
                    <a:cxn ang="0">
                      <a:pos x="75" y="113"/>
                    </a:cxn>
                    <a:cxn ang="0">
                      <a:pos x="15" y="233"/>
                    </a:cxn>
                    <a:cxn ang="0">
                      <a:pos x="0" y="314"/>
                    </a:cxn>
                  </a:cxnLst>
                  <a:rect l="0" t="0" r="r" b="b"/>
                  <a:pathLst>
                    <a:path w="489" h="314">
                      <a:moveTo>
                        <a:pt x="489" y="143"/>
                      </a:moveTo>
                      <a:cubicBezTo>
                        <a:pt x="465" y="105"/>
                        <a:pt x="442" y="68"/>
                        <a:pt x="405" y="44"/>
                      </a:cubicBezTo>
                      <a:cubicBezTo>
                        <a:pt x="368" y="20"/>
                        <a:pt x="313" y="0"/>
                        <a:pt x="270" y="2"/>
                      </a:cubicBezTo>
                      <a:cubicBezTo>
                        <a:pt x="227" y="4"/>
                        <a:pt x="179" y="35"/>
                        <a:pt x="147" y="53"/>
                      </a:cubicBezTo>
                      <a:cubicBezTo>
                        <a:pt x="115" y="71"/>
                        <a:pt x="97" y="83"/>
                        <a:pt x="75" y="113"/>
                      </a:cubicBezTo>
                      <a:cubicBezTo>
                        <a:pt x="53" y="143"/>
                        <a:pt x="27" y="200"/>
                        <a:pt x="15" y="233"/>
                      </a:cubicBezTo>
                      <a:cubicBezTo>
                        <a:pt x="3" y="266"/>
                        <a:pt x="1" y="290"/>
                        <a:pt x="0" y="314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157"/>
                <p:cNvSpPr>
                  <a:spLocks/>
                </p:cNvSpPr>
                <p:nvPr/>
              </p:nvSpPr>
              <p:spPr bwMode="auto">
                <a:xfrm>
                  <a:off x="1151" y="2268"/>
                  <a:ext cx="730" cy="777"/>
                </a:xfrm>
                <a:custGeom>
                  <a:avLst/>
                  <a:gdLst/>
                  <a:ahLst/>
                  <a:cxnLst>
                    <a:cxn ang="0">
                      <a:pos x="730" y="174"/>
                    </a:cxn>
                    <a:cxn ang="0">
                      <a:pos x="667" y="99"/>
                    </a:cxn>
                    <a:cxn ang="0">
                      <a:pos x="556" y="27"/>
                    </a:cxn>
                    <a:cxn ang="0">
                      <a:pos x="457" y="3"/>
                    </a:cxn>
                    <a:cxn ang="0">
                      <a:pos x="340" y="12"/>
                    </a:cxn>
                    <a:cxn ang="0">
                      <a:pos x="223" y="72"/>
                    </a:cxn>
                    <a:cxn ang="0">
                      <a:pos x="160" y="141"/>
                    </a:cxn>
                    <a:cxn ang="0">
                      <a:pos x="91" y="234"/>
                    </a:cxn>
                    <a:cxn ang="0">
                      <a:pos x="43" y="342"/>
                    </a:cxn>
                    <a:cxn ang="0">
                      <a:pos x="19" y="432"/>
                    </a:cxn>
                    <a:cxn ang="0">
                      <a:pos x="1" y="531"/>
                    </a:cxn>
                    <a:cxn ang="0">
                      <a:pos x="10" y="669"/>
                    </a:cxn>
                    <a:cxn ang="0">
                      <a:pos x="22" y="777"/>
                    </a:cxn>
                  </a:cxnLst>
                  <a:rect l="0" t="0" r="r" b="b"/>
                  <a:pathLst>
                    <a:path w="730" h="777">
                      <a:moveTo>
                        <a:pt x="730" y="174"/>
                      </a:moveTo>
                      <a:cubicBezTo>
                        <a:pt x="713" y="149"/>
                        <a:pt x="696" y="124"/>
                        <a:pt x="667" y="99"/>
                      </a:cubicBezTo>
                      <a:cubicBezTo>
                        <a:pt x="638" y="74"/>
                        <a:pt x="591" y="43"/>
                        <a:pt x="556" y="27"/>
                      </a:cubicBezTo>
                      <a:cubicBezTo>
                        <a:pt x="521" y="11"/>
                        <a:pt x="493" y="6"/>
                        <a:pt x="457" y="3"/>
                      </a:cubicBezTo>
                      <a:cubicBezTo>
                        <a:pt x="421" y="0"/>
                        <a:pt x="379" y="0"/>
                        <a:pt x="340" y="12"/>
                      </a:cubicBezTo>
                      <a:cubicBezTo>
                        <a:pt x="301" y="24"/>
                        <a:pt x="253" y="50"/>
                        <a:pt x="223" y="72"/>
                      </a:cubicBezTo>
                      <a:cubicBezTo>
                        <a:pt x="193" y="94"/>
                        <a:pt x="182" y="114"/>
                        <a:pt x="160" y="141"/>
                      </a:cubicBezTo>
                      <a:cubicBezTo>
                        <a:pt x="138" y="168"/>
                        <a:pt x="110" y="201"/>
                        <a:pt x="91" y="234"/>
                      </a:cubicBezTo>
                      <a:cubicBezTo>
                        <a:pt x="72" y="267"/>
                        <a:pt x="55" y="309"/>
                        <a:pt x="43" y="342"/>
                      </a:cubicBezTo>
                      <a:cubicBezTo>
                        <a:pt x="31" y="375"/>
                        <a:pt x="26" y="401"/>
                        <a:pt x="19" y="432"/>
                      </a:cubicBezTo>
                      <a:cubicBezTo>
                        <a:pt x="12" y="463"/>
                        <a:pt x="2" y="492"/>
                        <a:pt x="1" y="531"/>
                      </a:cubicBezTo>
                      <a:cubicBezTo>
                        <a:pt x="0" y="570"/>
                        <a:pt x="7" y="628"/>
                        <a:pt x="10" y="669"/>
                      </a:cubicBezTo>
                      <a:cubicBezTo>
                        <a:pt x="13" y="710"/>
                        <a:pt x="17" y="743"/>
                        <a:pt x="22" y="777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158"/>
                <p:cNvSpPr>
                  <a:spLocks/>
                </p:cNvSpPr>
                <p:nvPr/>
              </p:nvSpPr>
              <p:spPr bwMode="auto">
                <a:xfrm>
                  <a:off x="886" y="2937"/>
                  <a:ext cx="326" cy="768"/>
                </a:xfrm>
                <a:custGeom>
                  <a:avLst/>
                  <a:gdLst/>
                  <a:ahLst/>
                  <a:cxnLst>
                    <a:cxn ang="0">
                      <a:pos x="272" y="0"/>
                    </a:cxn>
                    <a:cxn ang="0">
                      <a:pos x="170" y="45"/>
                    </a:cxn>
                    <a:cxn ang="0">
                      <a:pos x="50" y="144"/>
                    </a:cxn>
                    <a:cxn ang="0">
                      <a:pos x="2" y="360"/>
                    </a:cxn>
                    <a:cxn ang="0">
                      <a:pos x="35" y="516"/>
                    </a:cxn>
                    <a:cxn ang="0">
                      <a:pos x="113" y="672"/>
                    </a:cxn>
                    <a:cxn ang="0">
                      <a:pos x="203" y="747"/>
                    </a:cxn>
                    <a:cxn ang="0">
                      <a:pos x="326" y="768"/>
                    </a:cxn>
                  </a:cxnLst>
                  <a:rect l="0" t="0" r="r" b="b"/>
                  <a:pathLst>
                    <a:path w="326" h="768">
                      <a:moveTo>
                        <a:pt x="272" y="0"/>
                      </a:moveTo>
                      <a:cubicBezTo>
                        <a:pt x="239" y="10"/>
                        <a:pt x="207" y="21"/>
                        <a:pt x="170" y="45"/>
                      </a:cubicBezTo>
                      <a:cubicBezTo>
                        <a:pt x="133" y="69"/>
                        <a:pt x="78" y="92"/>
                        <a:pt x="50" y="144"/>
                      </a:cubicBezTo>
                      <a:cubicBezTo>
                        <a:pt x="22" y="196"/>
                        <a:pt x="4" y="298"/>
                        <a:pt x="2" y="360"/>
                      </a:cubicBezTo>
                      <a:cubicBezTo>
                        <a:pt x="0" y="422"/>
                        <a:pt x="17" y="464"/>
                        <a:pt x="35" y="516"/>
                      </a:cubicBezTo>
                      <a:cubicBezTo>
                        <a:pt x="53" y="568"/>
                        <a:pt x="85" y="634"/>
                        <a:pt x="113" y="672"/>
                      </a:cubicBezTo>
                      <a:cubicBezTo>
                        <a:pt x="141" y="710"/>
                        <a:pt x="168" y="731"/>
                        <a:pt x="203" y="747"/>
                      </a:cubicBezTo>
                      <a:cubicBezTo>
                        <a:pt x="238" y="763"/>
                        <a:pt x="282" y="765"/>
                        <a:pt x="326" y="768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159"/>
                <p:cNvSpPr>
                  <a:spLocks/>
                </p:cNvSpPr>
                <p:nvPr/>
              </p:nvSpPr>
              <p:spPr bwMode="auto">
                <a:xfrm>
                  <a:off x="968" y="3657"/>
                  <a:ext cx="385" cy="63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0" y="153"/>
                    </a:cxn>
                    <a:cxn ang="0">
                      <a:pos x="16" y="366"/>
                    </a:cxn>
                    <a:cxn ang="0">
                      <a:pos x="85" y="528"/>
                    </a:cxn>
                    <a:cxn ang="0">
                      <a:pos x="202" y="621"/>
                    </a:cxn>
                    <a:cxn ang="0">
                      <a:pos x="313" y="633"/>
                    </a:cxn>
                    <a:cxn ang="0">
                      <a:pos x="385" y="600"/>
                    </a:cxn>
                  </a:cxnLst>
                  <a:rect l="0" t="0" r="r" b="b"/>
                  <a:pathLst>
                    <a:path w="385" h="639">
                      <a:moveTo>
                        <a:pt x="73" y="0"/>
                      </a:moveTo>
                      <a:cubicBezTo>
                        <a:pt x="46" y="46"/>
                        <a:pt x="20" y="92"/>
                        <a:pt x="10" y="153"/>
                      </a:cubicBezTo>
                      <a:cubicBezTo>
                        <a:pt x="0" y="214"/>
                        <a:pt x="4" y="304"/>
                        <a:pt x="16" y="366"/>
                      </a:cubicBezTo>
                      <a:cubicBezTo>
                        <a:pt x="28" y="428"/>
                        <a:pt x="54" y="485"/>
                        <a:pt x="85" y="528"/>
                      </a:cubicBezTo>
                      <a:cubicBezTo>
                        <a:pt x="116" y="571"/>
                        <a:pt x="164" y="603"/>
                        <a:pt x="202" y="621"/>
                      </a:cubicBezTo>
                      <a:cubicBezTo>
                        <a:pt x="240" y="639"/>
                        <a:pt x="283" y="636"/>
                        <a:pt x="313" y="633"/>
                      </a:cubicBezTo>
                      <a:cubicBezTo>
                        <a:pt x="343" y="630"/>
                        <a:pt x="364" y="615"/>
                        <a:pt x="385" y="60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160"/>
                <p:cNvSpPr>
                  <a:spLocks/>
                </p:cNvSpPr>
                <p:nvPr/>
              </p:nvSpPr>
              <p:spPr bwMode="auto">
                <a:xfrm>
                  <a:off x="1278" y="4290"/>
                  <a:ext cx="672" cy="3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3" y="171"/>
                    </a:cxn>
                    <a:cxn ang="0">
                      <a:pos x="192" y="264"/>
                    </a:cxn>
                    <a:cxn ang="0">
                      <a:pos x="315" y="330"/>
                    </a:cxn>
                    <a:cxn ang="0">
                      <a:pos x="456" y="342"/>
                    </a:cxn>
                    <a:cxn ang="0">
                      <a:pos x="588" y="309"/>
                    </a:cxn>
                    <a:cxn ang="0">
                      <a:pos x="672" y="255"/>
                    </a:cxn>
                  </a:cxnLst>
                  <a:rect l="0" t="0" r="r" b="b"/>
                  <a:pathLst>
                    <a:path w="672" h="346">
                      <a:moveTo>
                        <a:pt x="0" y="0"/>
                      </a:moveTo>
                      <a:cubicBezTo>
                        <a:pt x="30" y="63"/>
                        <a:pt x="61" y="127"/>
                        <a:pt x="93" y="171"/>
                      </a:cubicBezTo>
                      <a:cubicBezTo>
                        <a:pt x="125" y="215"/>
                        <a:pt x="155" y="238"/>
                        <a:pt x="192" y="264"/>
                      </a:cubicBezTo>
                      <a:cubicBezTo>
                        <a:pt x="229" y="290"/>
                        <a:pt x="271" y="317"/>
                        <a:pt x="315" y="330"/>
                      </a:cubicBezTo>
                      <a:cubicBezTo>
                        <a:pt x="359" y="343"/>
                        <a:pt x="410" y="346"/>
                        <a:pt x="456" y="342"/>
                      </a:cubicBezTo>
                      <a:cubicBezTo>
                        <a:pt x="502" y="338"/>
                        <a:pt x="552" y="323"/>
                        <a:pt x="588" y="309"/>
                      </a:cubicBezTo>
                      <a:cubicBezTo>
                        <a:pt x="624" y="295"/>
                        <a:pt x="648" y="275"/>
                        <a:pt x="672" y="255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3" name="Text Box 161"/>
              <p:cNvSpPr txBox="1">
                <a:spLocks noChangeArrowheads="1"/>
              </p:cNvSpPr>
              <p:nvPr/>
            </p:nvSpPr>
            <p:spPr bwMode="auto">
              <a:xfrm>
                <a:off x="270" y="3894"/>
                <a:ext cx="924" cy="5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Advanced Topics in Computer Networks</a:t>
                </a:r>
              </a:p>
            </p:txBody>
          </p:sp>
        </p:grpSp>
        <p:grpSp>
          <p:nvGrpSpPr>
            <p:cNvPr id="55" name="Group 162"/>
            <p:cNvGrpSpPr>
              <a:grpSpLocks/>
            </p:cNvGrpSpPr>
            <p:nvPr/>
          </p:nvGrpSpPr>
          <p:grpSpPr bwMode="auto">
            <a:xfrm>
              <a:off x="2197101" y="2176463"/>
              <a:ext cx="3943351" cy="1477566"/>
              <a:chOff x="48" y="3580"/>
              <a:chExt cx="1353" cy="1427"/>
            </a:xfrm>
          </p:grpSpPr>
          <p:grpSp>
            <p:nvGrpSpPr>
              <p:cNvPr id="56" name="Group 163"/>
              <p:cNvGrpSpPr>
                <a:grpSpLocks/>
              </p:cNvGrpSpPr>
              <p:nvPr/>
            </p:nvGrpSpPr>
            <p:grpSpPr bwMode="auto">
              <a:xfrm>
                <a:off x="48" y="3580"/>
                <a:ext cx="1354" cy="1426"/>
                <a:chOff x="886" y="2008"/>
                <a:chExt cx="2762" cy="2792"/>
              </a:xfrm>
            </p:grpSpPr>
            <p:sp>
              <p:nvSpPr>
                <p:cNvPr id="58" name="Freeform 164"/>
                <p:cNvSpPr>
                  <a:spLocks/>
                </p:cNvSpPr>
                <p:nvPr/>
              </p:nvSpPr>
              <p:spPr bwMode="auto">
                <a:xfrm>
                  <a:off x="1920" y="4224"/>
                  <a:ext cx="816" cy="576"/>
                </a:xfrm>
                <a:custGeom>
                  <a:avLst/>
                  <a:gdLst/>
                  <a:ahLst/>
                  <a:cxnLst>
                    <a:cxn ang="0">
                      <a:pos x="0" y="192"/>
                    </a:cxn>
                    <a:cxn ang="0">
                      <a:pos x="96" y="432"/>
                    </a:cxn>
                    <a:cxn ang="0">
                      <a:pos x="336" y="576"/>
                    </a:cxn>
                    <a:cxn ang="0">
                      <a:pos x="672" y="432"/>
                    </a:cxn>
                    <a:cxn ang="0">
                      <a:pos x="768" y="240"/>
                    </a:cxn>
                    <a:cxn ang="0">
                      <a:pos x="816" y="0"/>
                    </a:cxn>
                  </a:cxnLst>
                  <a:rect l="0" t="0" r="r" b="b"/>
                  <a:pathLst>
                    <a:path w="816" h="576">
                      <a:moveTo>
                        <a:pt x="0" y="192"/>
                      </a:moveTo>
                      <a:cubicBezTo>
                        <a:pt x="20" y="280"/>
                        <a:pt x="40" y="368"/>
                        <a:pt x="96" y="432"/>
                      </a:cubicBezTo>
                      <a:cubicBezTo>
                        <a:pt x="152" y="496"/>
                        <a:pt x="240" y="576"/>
                        <a:pt x="336" y="576"/>
                      </a:cubicBezTo>
                      <a:cubicBezTo>
                        <a:pt x="432" y="576"/>
                        <a:pt x="600" y="488"/>
                        <a:pt x="672" y="432"/>
                      </a:cubicBezTo>
                      <a:cubicBezTo>
                        <a:pt x="744" y="376"/>
                        <a:pt x="744" y="312"/>
                        <a:pt x="768" y="240"/>
                      </a:cubicBezTo>
                      <a:cubicBezTo>
                        <a:pt x="792" y="168"/>
                        <a:pt x="804" y="84"/>
                        <a:pt x="816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165"/>
                <p:cNvSpPr>
                  <a:spLocks/>
                </p:cNvSpPr>
                <p:nvPr/>
              </p:nvSpPr>
              <p:spPr bwMode="auto">
                <a:xfrm>
                  <a:off x="2736" y="3504"/>
                  <a:ext cx="536" cy="968"/>
                </a:xfrm>
                <a:custGeom>
                  <a:avLst/>
                  <a:gdLst/>
                  <a:ahLst/>
                  <a:cxnLst>
                    <a:cxn ang="0">
                      <a:pos x="0" y="864"/>
                    </a:cxn>
                    <a:cxn ang="0">
                      <a:pos x="144" y="960"/>
                    </a:cxn>
                    <a:cxn ang="0">
                      <a:pos x="432" y="816"/>
                    </a:cxn>
                    <a:cxn ang="0">
                      <a:pos x="528" y="528"/>
                    </a:cxn>
                    <a:cxn ang="0">
                      <a:pos x="480" y="192"/>
                    </a:cxn>
                    <a:cxn ang="0">
                      <a:pos x="384" y="0"/>
                    </a:cxn>
                  </a:cxnLst>
                  <a:rect l="0" t="0" r="r" b="b"/>
                  <a:pathLst>
                    <a:path w="536" h="968">
                      <a:moveTo>
                        <a:pt x="0" y="864"/>
                      </a:moveTo>
                      <a:cubicBezTo>
                        <a:pt x="36" y="916"/>
                        <a:pt x="72" y="968"/>
                        <a:pt x="144" y="960"/>
                      </a:cubicBezTo>
                      <a:cubicBezTo>
                        <a:pt x="216" y="952"/>
                        <a:pt x="368" y="888"/>
                        <a:pt x="432" y="816"/>
                      </a:cubicBezTo>
                      <a:cubicBezTo>
                        <a:pt x="496" y="744"/>
                        <a:pt x="520" y="632"/>
                        <a:pt x="528" y="528"/>
                      </a:cubicBezTo>
                      <a:cubicBezTo>
                        <a:pt x="536" y="424"/>
                        <a:pt x="504" y="280"/>
                        <a:pt x="480" y="192"/>
                      </a:cubicBezTo>
                      <a:cubicBezTo>
                        <a:pt x="456" y="104"/>
                        <a:pt x="420" y="52"/>
                        <a:pt x="384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166"/>
                <p:cNvSpPr>
                  <a:spLocks/>
                </p:cNvSpPr>
                <p:nvPr/>
              </p:nvSpPr>
              <p:spPr bwMode="auto">
                <a:xfrm>
                  <a:off x="3264" y="3024"/>
                  <a:ext cx="384" cy="912"/>
                </a:xfrm>
                <a:custGeom>
                  <a:avLst/>
                  <a:gdLst/>
                  <a:ahLst/>
                  <a:cxnLst>
                    <a:cxn ang="0">
                      <a:pos x="0" y="912"/>
                    </a:cxn>
                    <a:cxn ang="0">
                      <a:pos x="240" y="816"/>
                    </a:cxn>
                    <a:cxn ang="0">
                      <a:pos x="336" y="576"/>
                    </a:cxn>
                    <a:cxn ang="0">
                      <a:pos x="384" y="288"/>
                    </a:cxn>
                    <a:cxn ang="0">
                      <a:pos x="336" y="96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384" h="912">
                      <a:moveTo>
                        <a:pt x="0" y="912"/>
                      </a:moveTo>
                      <a:cubicBezTo>
                        <a:pt x="92" y="892"/>
                        <a:pt x="184" y="872"/>
                        <a:pt x="240" y="816"/>
                      </a:cubicBezTo>
                      <a:cubicBezTo>
                        <a:pt x="296" y="760"/>
                        <a:pt x="312" y="664"/>
                        <a:pt x="336" y="576"/>
                      </a:cubicBezTo>
                      <a:cubicBezTo>
                        <a:pt x="360" y="488"/>
                        <a:pt x="384" y="368"/>
                        <a:pt x="384" y="288"/>
                      </a:cubicBezTo>
                      <a:cubicBezTo>
                        <a:pt x="384" y="208"/>
                        <a:pt x="352" y="144"/>
                        <a:pt x="336" y="96"/>
                      </a:cubicBezTo>
                      <a:cubicBezTo>
                        <a:pt x="320" y="48"/>
                        <a:pt x="304" y="24"/>
                        <a:pt x="288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167"/>
                <p:cNvSpPr>
                  <a:spLocks/>
                </p:cNvSpPr>
                <p:nvPr/>
              </p:nvSpPr>
              <p:spPr bwMode="auto">
                <a:xfrm>
                  <a:off x="3360" y="2352"/>
                  <a:ext cx="248" cy="816"/>
                </a:xfrm>
                <a:custGeom>
                  <a:avLst/>
                  <a:gdLst/>
                  <a:ahLst/>
                  <a:cxnLst>
                    <a:cxn ang="0">
                      <a:pos x="96" y="816"/>
                    </a:cxn>
                    <a:cxn ang="0">
                      <a:pos x="192" y="672"/>
                    </a:cxn>
                    <a:cxn ang="0">
                      <a:pos x="240" y="432"/>
                    </a:cxn>
                    <a:cxn ang="0">
                      <a:pos x="144" y="1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8" h="816">
                      <a:moveTo>
                        <a:pt x="96" y="816"/>
                      </a:moveTo>
                      <a:cubicBezTo>
                        <a:pt x="132" y="776"/>
                        <a:pt x="168" y="736"/>
                        <a:pt x="192" y="672"/>
                      </a:cubicBezTo>
                      <a:cubicBezTo>
                        <a:pt x="216" y="608"/>
                        <a:pt x="248" y="512"/>
                        <a:pt x="240" y="432"/>
                      </a:cubicBezTo>
                      <a:cubicBezTo>
                        <a:pt x="232" y="352"/>
                        <a:pt x="184" y="264"/>
                        <a:pt x="144" y="192"/>
                      </a:cubicBezTo>
                      <a:cubicBezTo>
                        <a:pt x="104" y="120"/>
                        <a:pt x="24" y="32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168"/>
                <p:cNvSpPr>
                  <a:spLocks/>
                </p:cNvSpPr>
                <p:nvPr/>
              </p:nvSpPr>
              <p:spPr bwMode="auto">
                <a:xfrm>
                  <a:off x="2736" y="2008"/>
                  <a:ext cx="624" cy="440"/>
                </a:xfrm>
                <a:custGeom>
                  <a:avLst/>
                  <a:gdLst/>
                  <a:ahLst/>
                  <a:cxnLst>
                    <a:cxn ang="0">
                      <a:pos x="624" y="440"/>
                    </a:cxn>
                    <a:cxn ang="0">
                      <a:pos x="576" y="200"/>
                    </a:cxn>
                    <a:cxn ang="0">
                      <a:pos x="432" y="56"/>
                    </a:cxn>
                    <a:cxn ang="0">
                      <a:pos x="240" y="8"/>
                    </a:cxn>
                    <a:cxn ang="0">
                      <a:pos x="96" y="104"/>
                    </a:cxn>
                    <a:cxn ang="0">
                      <a:pos x="0" y="248"/>
                    </a:cxn>
                  </a:cxnLst>
                  <a:rect l="0" t="0" r="r" b="b"/>
                  <a:pathLst>
                    <a:path w="624" h="440">
                      <a:moveTo>
                        <a:pt x="624" y="440"/>
                      </a:moveTo>
                      <a:cubicBezTo>
                        <a:pt x="616" y="352"/>
                        <a:pt x="608" y="264"/>
                        <a:pt x="576" y="200"/>
                      </a:cubicBezTo>
                      <a:cubicBezTo>
                        <a:pt x="544" y="136"/>
                        <a:pt x="488" y="88"/>
                        <a:pt x="432" y="56"/>
                      </a:cubicBezTo>
                      <a:cubicBezTo>
                        <a:pt x="376" y="24"/>
                        <a:pt x="296" y="0"/>
                        <a:pt x="240" y="8"/>
                      </a:cubicBezTo>
                      <a:cubicBezTo>
                        <a:pt x="184" y="16"/>
                        <a:pt x="136" y="64"/>
                        <a:pt x="96" y="104"/>
                      </a:cubicBezTo>
                      <a:cubicBezTo>
                        <a:pt x="56" y="144"/>
                        <a:pt x="28" y="196"/>
                        <a:pt x="0" y="248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169"/>
                <p:cNvSpPr>
                  <a:spLocks/>
                </p:cNvSpPr>
                <p:nvPr/>
              </p:nvSpPr>
              <p:spPr bwMode="auto">
                <a:xfrm>
                  <a:off x="1797" y="2096"/>
                  <a:ext cx="537" cy="253"/>
                </a:xfrm>
                <a:custGeom>
                  <a:avLst/>
                  <a:gdLst/>
                  <a:ahLst/>
                  <a:cxnLst>
                    <a:cxn ang="0">
                      <a:pos x="537" y="148"/>
                    </a:cxn>
                    <a:cxn ang="0">
                      <a:pos x="453" y="49"/>
                    </a:cxn>
                    <a:cxn ang="0">
                      <a:pos x="342" y="10"/>
                    </a:cxn>
                    <a:cxn ang="0">
                      <a:pos x="252" y="7"/>
                    </a:cxn>
                    <a:cxn ang="0">
                      <a:pos x="153" y="52"/>
                    </a:cxn>
                    <a:cxn ang="0">
                      <a:pos x="75" y="121"/>
                    </a:cxn>
                    <a:cxn ang="0">
                      <a:pos x="18" y="214"/>
                    </a:cxn>
                    <a:cxn ang="0">
                      <a:pos x="0" y="253"/>
                    </a:cxn>
                  </a:cxnLst>
                  <a:rect l="0" t="0" r="r" b="b"/>
                  <a:pathLst>
                    <a:path w="537" h="253">
                      <a:moveTo>
                        <a:pt x="537" y="148"/>
                      </a:moveTo>
                      <a:cubicBezTo>
                        <a:pt x="511" y="110"/>
                        <a:pt x="485" y="72"/>
                        <a:pt x="453" y="49"/>
                      </a:cubicBezTo>
                      <a:cubicBezTo>
                        <a:pt x="421" y="26"/>
                        <a:pt x="375" y="17"/>
                        <a:pt x="342" y="10"/>
                      </a:cubicBezTo>
                      <a:cubicBezTo>
                        <a:pt x="309" y="3"/>
                        <a:pt x="283" y="0"/>
                        <a:pt x="252" y="7"/>
                      </a:cubicBezTo>
                      <a:cubicBezTo>
                        <a:pt x="221" y="14"/>
                        <a:pt x="183" y="33"/>
                        <a:pt x="153" y="52"/>
                      </a:cubicBezTo>
                      <a:cubicBezTo>
                        <a:pt x="123" y="71"/>
                        <a:pt x="98" y="94"/>
                        <a:pt x="75" y="121"/>
                      </a:cubicBezTo>
                      <a:cubicBezTo>
                        <a:pt x="52" y="148"/>
                        <a:pt x="30" y="192"/>
                        <a:pt x="18" y="214"/>
                      </a:cubicBezTo>
                      <a:cubicBezTo>
                        <a:pt x="6" y="236"/>
                        <a:pt x="3" y="244"/>
                        <a:pt x="0" y="253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170"/>
                <p:cNvSpPr>
                  <a:spLocks/>
                </p:cNvSpPr>
                <p:nvPr/>
              </p:nvSpPr>
              <p:spPr bwMode="auto">
                <a:xfrm>
                  <a:off x="2310" y="2008"/>
                  <a:ext cx="489" cy="314"/>
                </a:xfrm>
                <a:custGeom>
                  <a:avLst/>
                  <a:gdLst/>
                  <a:ahLst/>
                  <a:cxnLst>
                    <a:cxn ang="0">
                      <a:pos x="489" y="143"/>
                    </a:cxn>
                    <a:cxn ang="0">
                      <a:pos x="405" y="44"/>
                    </a:cxn>
                    <a:cxn ang="0">
                      <a:pos x="270" y="2"/>
                    </a:cxn>
                    <a:cxn ang="0">
                      <a:pos x="147" y="53"/>
                    </a:cxn>
                    <a:cxn ang="0">
                      <a:pos x="75" y="113"/>
                    </a:cxn>
                    <a:cxn ang="0">
                      <a:pos x="15" y="233"/>
                    </a:cxn>
                    <a:cxn ang="0">
                      <a:pos x="0" y="314"/>
                    </a:cxn>
                  </a:cxnLst>
                  <a:rect l="0" t="0" r="r" b="b"/>
                  <a:pathLst>
                    <a:path w="489" h="314">
                      <a:moveTo>
                        <a:pt x="489" y="143"/>
                      </a:moveTo>
                      <a:cubicBezTo>
                        <a:pt x="465" y="105"/>
                        <a:pt x="442" y="68"/>
                        <a:pt x="405" y="44"/>
                      </a:cubicBezTo>
                      <a:cubicBezTo>
                        <a:pt x="368" y="20"/>
                        <a:pt x="313" y="0"/>
                        <a:pt x="270" y="2"/>
                      </a:cubicBezTo>
                      <a:cubicBezTo>
                        <a:pt x="227" y="4"/>
                        <a:pt x="179" y="35"/>
                        <a:pt x="147" y="53"/>
                      </a:cubicBezTo>
                      <a:cubicBezTo>
                        <a:pt x="115" y="71"/>
                        <a:pt x="97" y="83"/>
                        <a:pt x="75" y="113"/>
                      </a:cubicBezTo>
                      <a:cubicBezTo>
                        <a:pt x="53" y="143"/>
                        <a:pt x="27" y="200"/>
                        <a:pt x="15" y="233"/>
                      </a:cubicBezTo>
                      <a:cubicBezTo>
                        <a:pt x="3" y="266"/>
                        <a:pt x="1" y="290"/>
                        <a:pt x="0" y="314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171"/>
                <p:cNvSpPr>
                  <a:spLocks/>
                </p:cNvSpPr>
                <p:nvPr/>
              </p:nvSpPr>
              <p:spPr bwMode="auto">
                <a:xfrm>
                  <a:off x="1151" y="2268"/>
                  <a:ext cx="730" cy="777"/>
                </a:xfrm>
                <a:custGeom>
                  <a:avLst/>
                  <a:gdLst/>
                  <a:ahLst/>
                  <a:cxnLst>
                    <a:cxn ang="0">
                      <a:pos x="730" y="174"/>
                    </a:cxn>
                    <a:cxn ang="0">
                      <a:pos x="667" y="99"/>
                    </a:cxn>
                    <a:cxn ang="0">
                      <a:pos x="556" y="27"/>
                    </a:cxn>
                    <a:cxn ang="0">
                      <a:pos x="457" y="3"/>
                    </a:cxn>
                    <a:cxn ang="0">
                      <a:pos x="340" y="12"/>
                    </a:cxn>
                    <a:cxn ang="0">
                      <a:pos x="223" y="72"/>
                    </a:cxn>
                    <a:cxn ang="0">
                      <a:pos x="160" y="141"/>
                    </a:cxn>
                    <a:cxn ang="0">
                      <a:pos x="91" y="234"/>
                    </a:cxn>
                    <a:cxn ang="0">
                      <a:pos x="43" y="342"/>
                    </a:cxn>
                    <a:cxn ang="0">
                      <a:pos x="19" y="432"/>
                    </a:cxn>
                    <a:cxn ang="0">
                      <a:pos x="1" y="531"/>
                    </a:cxn>
                    <a:cxn ang="0">
                      <a:pos x="10" y="669"/>
                    </a:cxn>
                    <a:cxn ang="0">
                      <a:pos x="22" y="777"/>
                    </a:cxn>
                  </a:cxnLst>
                  <a:rect l="0" t="0" r="r" b="b"/>
                  <a:pathLst>
                    <a:path w="730" h="777">
                      <a:moveTo>
                        <a:pt x="730" y="174"/>
                      </a:moveTo>
                      <a:cubicBezTo>
                        <a:pt x="713" y="149"/>
                        <a:pt x="696" y="124"/>
                        <a:pt x="667" y="99"/>
                      </a:cubicBezTo>
                      <a:cubicBezTo>
                        <a:pt x="638" y="74"/>
                        <a:pt x="591" y="43"/>
                        <a:pt x="556" y="27"/>
                      </a:cubicBezTo>
                      <a:cubicBezTo>
                        <a:pt x="521" y="11"/>
                        <a:pt x="493" y="6"/>
                        <a:pt x="457" y="3"/>
                      </a:cubicBezTo>
                      <a:cubicBezTo>
                        <a:pt x="421" y="0"/>
                        <a:pt x="379" y="0"/>
                        <a:pt x="340" y="12"/>
                      </a:cubicBezTo>
                      <a:cubicBezTo>
                        <a:pt x="301" y="24"/>
                        <a:pt x="253" y="50"/>
                        <a:pt x="223" y="72"/>
                      </a:cubicBezTo>
                      <a:cubicBezTo>
                        <a:pt x="193" y="94"/>
                        <a:pt x="182" y="114"/>
                        <a:pt x="160" y="141"/>
                      </a:cubicBezTo>
                      <a:cubicBezTo>
                        <a:pt x="138" y="168"/>
                        <a:pt x="110" y="201"/>
                        <a:pt x="91" y="234"/>
                      </a:cubicBezTo>
                      <a:cubicBezTo>
                        <a:pt x="72" y="267"/>
                        <a:pt x="55" y="309"/>
                        <a:pt x="43" y="342"/>
                      </a:cubicBezTo>
                      <a:cubicBezTo>
                        <a:pt x="31" y="375"/>
                        <a:pt x="26" y="401"/>
                        <a:pt x="19" y="432"/>
                      </a:cubicBezTo>
                      <a:cubicBezTo>
                        <a:pt x="12" y="463"/>
                        <a:pt x="2" y="492"/>
                        <a:pt x="1" y="531"/>
                      </a:cubicBezTo>
                      <a:cubicBezTo>
                        <a:pt x="0" y="570"/>
                        <a:pt x="7" y="628"/>
                        <a:pt x="10" y="669"/>
                      </a:cubicBezTo>
                      <a:cubicBezTo>
                        <a:pt x="13" y="710"/>
                        <a:pt x="17" y="743"/>
                        <a:pt x="22" y="777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172"/>
                <p:cNvSpPr>
                  <a:spLocks/>
                </p:cNvSpPr>
                <p:nvPr/>
              </p:nvSpPr>
              <p:spPr bwMode="auto">
                <a:xfrm>
                  <a:off x="886" y="2937"/>
                  <a:ext cx="326" cy="768"/>
                </a:xfrm>
                <a:custGeom>
                  <a:avLst/>
                  <a:gdLst/>
                  <a:ahLst/>
                  <a:cxnLst>
                    <a:cxn ang="0">
                      <a:pos x="272" y="0"/>
                    </a:cxn>
                    <a:cxn ang="0">
                      <a:pos x="170" y="45"/>
                    </a:cxn>
                    <a:cxn ang="0">
                      <a:pos x="50" y="144"/>
                    </a:cxn>
                    <a:cxn ang="0">
                      <a:pos x="2" y="360"/>
                    </a:cxn>
                    <a:cxn ang="0">
                      <a:pos x="35" y="516"/>
                    </a:cxn>
                    <a:cxn ang="0">
                      <a:pos x="113" y="672"/>
                    </a:cxn>
                    <a:cxn ang="0">
                      <a:pos x="203" y="747"/>
                    </a:cxn>
                    <a:cxn ang="0">
                      <a:pos x="326" y="768"/>
                    </a:cxn>
                  </a:cxnLst>
                  <a:rect l="0" t="0" r="r" b="b"/>
                  <a:pathLst>
                    <a:path w="326" h="768">
                      <a:moveTo>
                        <a:pt x="272" y="0"/>
                      </a:moveTo>
                      <a:cubicBezTo>
                        <a:pt x="239" y="10"/>
                        <a:pt x="207" y="21"/>
                        <a:pt x="170" y="45"/>
                      </a:cubicBezTo>
                      <a:cubicBezTo>
                        <a:pt x="133" y="69"/>
                        <a:pt x="78" y="92"/>
                        <a:pt x="50" y="144"/>
                      </a:cubicBezTo>
                      <a:cubicBezTo>
                        <a:pt x="22" y="196"/>
                        <a:pt x="4" y="298"/>
                        <a:pt x="2" y="360"/>
                      </a:cubicBezTo>
                      <a:cubicBezTo>
                        <a:pt x="0" y="422"/>
                        <a:pt x="17" y="464"/>
                        <a:pt x="35" y="516"/>
                      </a:cubicBezTo>
                      <a:cubicBezTo>
                        <a:pt x="53" y="568"/>
                        <a:pt x="85" y="634"/>
                        <a:pt x="113" y="672"/>
                      </a:cubicBezTo>
                      <a:cubicBezTo>
                        <a:pt x="141" y="710"/>
                        <a:pt x="168" y="731"/>
                        <a:pt x="203" y="747"/>
                      </a:cubicBezTo>
                      <a:cubicBezTo>
                        <a:pt x="238" y="763"/>
                        <a:pt x="282" y="765"/>
                        <a:pt x="326" y="768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173"/>
                <p:cNvSpPr>
                  <a:spLocks/>
                </p:cNvSpPr>
                <p:nvPr/>
              </p:nvSpPr>
              <p:spPr bwMode="auto">
                <a:xfrm>
                  <a:off x="968" y="3657"/>
                  <a:ext cx="385" cy="63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0" y="153"/>
                    </a:cxn>
                    <a:cxn ang="0">
                      <a:pos x="16" y="366"/>
                    </a:cxn>
                    <a:cxn ang="0">
                      <a:pos x="85" y="528"/>
                    </a:cxn>
                    <a:cxn ang="0">
                      <a:pos x="202" y="621"/>
                    </a:cxn>
                    <a:cxn ang="0">
                      <a:pos x="313" y="633"/>
                    </a:cxn>
                    <a:cxn ang="0">
                      <a:pos x="385" y="600"/>
                    </a:cxn>
                  </a:cxnLst>
                  <a:rect l="0" t="0" r="r" b="b"/>
                  <a:pathLst>
                    <a:path w="385" h="639">
                      <a:moveTo>
                        <a:pt x="73" y="0"/>
                      </a:moveTo>
                      <a:cubicBezTo>
                        <a:pt x="46" y="46"/>
                        <a:pt x="20" y="92"/>
                        <a:pt x="10" y="153"/>
                      </a:cubicBezTo>
                      <a:cubicBezTo>
                        <a:pt x="0" y="214"/>
                        <a:pt x="4" y="304"/>
                        <a:pt x="16" y="366"/>
                      </a:cubicBezTo>
                      <a:cubicBezTo>
                        <a:pt x="28" y="428"/>
                        <a:pt x="54" y="485"/>
                        <a:pt x="85" y="528"/>
                      </a:cubicBezTo>
                      <a:cubicBezTo>
                        <a:pt x="116" y="571"/>
                        <a:pt x="164" y="603"/>
                        <a:pt x="202" y="621"/>
                      </a:cubicBezTo>
                      <a:cubicBezTo>
                        <a:pt x="240" y="639"/>
                        <a:pt x="283" y="636"/>
                        <a:pt x="313" y="633"/>
                      </a:cubicBezTo>
                      <a:cubicBezTo>
                        <a:pt x="343" y="630"/>
                        <a:pt x="364" y="615"/>
                        <a:pt x="385" y="60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174"/>
                <p:cNvSpPr>
                  <a:spLocks/>
                </p:cNvSpPr>
                <p:nvPr/>
              </p:nvSpPr>
              <p:spPr bwMode="auto">
                <a:xfrm>
                  <a:off x="1278" y="4290"/>
                  <a:ext cx="672" cy="3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3" y="171"/>
                    </a:cxn>
                    <a:cxn ang="0">
                      <a:pos x="192" y="264"/>
                    </a:cxn>
                    <a:cxn ang="0">
                      <a:pos x="315" y="330"/>
                    </a:cxn>
                    <a:cxn ang="0">
                      <a:pos x="456" y="342"/>
                    </a:cxn>
                    <a:cxn ang="0">
                      <a:pos x="588" y="309"/>
                    </a:cxn>
                    <a:cxn ang="0">
                      <a:pos x="672" y="255"/>
                    </a:cxn>
                  </a:cxnLst>
                  <a:rect l="0" t="0" r="r" b="b"/>
                  <a:pathLst>
                    <a:path w="672" h="346">
                      <a:moveTo>
                        <a:pt x="0" y="0"/>
                      </a:moveTo>
                      <a:cubicBezTo>
                        <a:pt x="30" y="63"/>
                        <a:pt x="61" y="127"/>
                        <a:pt x="93" y="171"/>
                      </a:cubicBezTo>
                      <a:cubicBezTo>
                        <a:pt x="125" y="215"/>
                        <a:pt x="155" y="238"/>
                        <a:pt x="192" y="264"/>
                      </a:cubicBezTo>
                      <a:cubicBezTo>
                        <a:pt x="229" y="290"/>
                        <a:pt x="271" y="317"/>
                        <a:pt x="315" y="330"/>
                      </a:cubicBezTo>
                      <a:cubicBezTo>
                        <a:pt x="359" y="343"/>
                        <a:pt x="410" y="346"/>
                        <a:pt x="456" y="342"/>
                      </a:cubicBezTo>
                      <a:cubicBezTo>
                        <a:pt x="502" y="338"/>
                        <a:pt x="552" y="323"/>
                        <a:pt x="588" y="309"/>
                      </a:cubicBezTo>
                      <a:cubicBezTo>
                        <a:pt x="624" y="295"/>
                        <a:pt x="648" y="275"/>
                        <a:pt x="672" y="255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7" name="Text Box 175"/>
              <p:cNvSpPr txBox="1">
                <a:spLocks noChangeArrowheads="1"/>
              </p:cNvSpPr>
              <p:nvPr/>
            </p:nvSpPr>
            <p:spPr bwMode="auto">
              <a:xfrm>
                <a:off x="270" y="3894"/>
                <a:ext cx="924" cy="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>
                    <a:solidFill>
                      <a:srgbClr val="0066FF"/>
                    </a:solidFill>
                  </a:rPr>
                  <a:t>Integrated Approach to Computer Architecture and Operating Systems</a:t>
                </a:r>
              </a:p>
            </p:txBody>
          </p:sp>
        </p:grpSp>
        <p:grpSp>
          <p:nvGrpSpPr>
            <p:cNvPr id="69" name="Group 176"/>
            <p:cNvGrpSpPr>
              <a:grpSpLocks/>
            </p:cNvGrpSpPr>
            <p:nvPr/>
          </p:nvGrpSpPr>
          <p:grpSpPr bwMode="auto">
            <a:xfrm>
              <a:off x="558800" y="536972"/>
              <a:ext cx="2863851" cy="1427559"/>
              <a:chOff x="48" y="3580"/>
              <a:chExt cx="1353" cy="1427"/>
            </a:xfrm>
          </p:grpSpPr>
          <p:grpSp>
            <p:nvGrpSpPr>
              <p:cNvPr id="70" name="Group 177"/>
              <p:cNvGrpSpPr>
                <a:grpSpLocks/>
              </p:cNvGrpSpPr>
              <p:nvPr/>
            </p:nvGrpSpPr>
            <p:grpSpPr bwMode="auto">
              <a:xfrm>
                <a:off x="48" y="3580"/>
                <a:ext cx="1354" cy="1426"/>
                <a:chOff x="886" y="2008"/>
                <a:chExt cx="2762" cy="2792"/>
              </a:xfrm>
            </p:grpSpPr>
            <p:sp>
              <p:nvSpPr>
                <p:cNvPr id="72" name="Freeform 178"/>
                <p:cNvSpPr>
                  <a:spLocks/>
                </p:cNvSpPr>
                <p:nvPr/>
              </p:nvSpPr>
              <p:spPr bwMode="auto">
                <a:xfrm>
                  <a:off x="1920" y="4224"/>
                  <a:ext cx="816" cy="576"/>
                </a:xfrm>
                <a:custGeom>
                  <a:avLst/>
                  <a:gdLst/>
                  <a:ahLst/>
                  <a:cxnLst>
                    <a:cxn ang="0">
                      <a:pos x="0" y="192"/>
                    </a:cxn>
                    <a:cxn ang="0">
                      <a:pos x="96" y="432"/>
                    </a:cxn>
                    <a:cxn ang="0">
                      <a:pos x="336" y="576"/>
                    </a:cxn>
                    <a:cxn ang="0">
                      <a:pos x="672" y="432"/>
                    </a:cxn>
                    <a:cxn ang="0">
                      <a:pos x="768" y="240"/>
                    </a:cxn>
                    <a:cxn ang="0">
                      <a:pos x="816" y="0"/>
                    </a:cxn>
                  </a:cxnLst>
                  <a:rect l="0" t="0" r="r" b="b"/>
                  <a:pathLst>
                    <a:path w="816" h="576">
                      <a:moveTo>
                        <a:pt x="0" y="192"/>
                      </a:moveTo>
                      <a:cubicBezTo>
                        <a:pt x="20" y="280"/>
                        <a:pt x="40" y="368"/>
                        <a:pt x="96" y="432"/>
                      </a:cubicBezTo>
                      <a:cubicBezTo>
                        <a:pt x="152" y="496"/>
                        <a:pt x="240" y="576"/>
                        <a:pt x="336" y="576"/>
                      </a:cubicBezTo>
                      <a:cubicBezTo>
                        <a:pt x="432" y="576"/>
                        <a:pt x="600" y="488"/>
                        <a:pt x="672" y="432"/>
                      </a:cubicBezTo>
                      <a:cubicBezTo>
                        <a:pt x="744" y="376"/>
                        <a:pt x="744" y="312"/>
                        <a:pt x="768" y="240"/>
                      </a:cubicBezTo>
                      <a:cubicBezTo>
                        <a:pt x="792" y="168"/>
                        <a:pt x="804" y="84"/>
                        <a:pt x="816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179"/>
                <p:cNvSpPr>
                  <a:spLocks/>
                </p:cNvSpPr>
                <p:nvPr/>
              </p:nvSpPr>
              <p:spPr bwMode="auto">
                <a:xfrm>
                  <a:off x="2736" y="3504"/>
                  <a:ext cx="536" cy="968"/>
                </a:xfrm>
                <a:custGeom>
                  <a:avLst/>
                  <a:gdLst/>
                  <a:ahLst/>
                  <a:cxnLst>
                    <a:cxn ang="0">
                      <a:pos x="0" y="864"/>
                    </a:cxn>
                    <a:cxn ang="0">
                      <a:pos x="144" y="960"/>
                    </a:cxn>
                    <a:cxn ang="0">
                      <a:pos x="432" y="816"/>
                    </a:cxn>
                    <a:cxn ang="0">
                      <a:pos x="528" y="528"/>
                    </a:cxn>
                    <a:cxn ang="0">
                      <a:pos x="480" y="192"/>
                    </a:cxn>
                    <a:cxn ang="0">
                      <a:pos x="384" y="0"/>
                    </a:cxn>
                  </a:cxnLst>
                  <a:rect l="0" t="0" r="r" b="b"/>
                  <a:pathLst>
                    <a:path w="536" h="968">
                      <a:moveTo>
                        <a:pt x="0" y="864"/>
                      </a:moveTo>
                      <a:cubicBezTo>
                        <a:pt x="36" y="916"/>
                        <a:pt x="72" y="968"/>
                        <a:pt x="144" y="960"/>
                      </a:cubicBezTo>
                      <a:cubicBezTo>
                        <a:pt x="216" y="952"/>
                        <a:pt x="368" y="888"/>
                        <a:pt x="432" y="816"/>
                      </a:cubicBezTo>
                      <a:cubicBezTo>
                        <a:pt x="496" y="744"/>
                        <a:pt x="520" y="632"/>
                        <a:pt x="528" y="528"/>
                      </a:cubicBezTo>
                      <a:cubicBezTo>
                        <a:pt x="536" y="424"/>
                        <a:pt x="504" y="280"/>
                        <a:pt x="480" y="192"/>
                      </a:cubicBezTo>
                      <a:cubicBezTo>
                        <a:pt x="456" y="104"/>
                        <a:pt x="420" y="52"/>
                        <a:pt x="384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180"/>
                <p:cNvSpPr>
                  <a:spLocks/>
                </p:cNvSpPr>
                <p:nvPr/>
              </p:nvSpPr>
              <p:spPr bwMode="auto">
                <a:xfrm>
                  <a:off x="3264" y="3024"/>
                  <a:ext cx="384" cy="912"/>
                </a:xfrm>
                <a:custGeom>
                  <a:avLst/>
                  <a:gdLst/>
                  <a:ahLst/>
                  <a:cxnLst>
                    <a:cxn ang="0">
                      <a:pos x="0" y="912"/>
                    </a:cxn>
                    <a:cxn ang="0">
                      <a:pos x="240" y="816"/>
                    </a:cxn>
                    <a:cxn ang="0">
                      <a:pos x="336" y="576"/>
                    </a:cxn>
                    <a:cxn ang="0">
                      <a:pos x="384" y="288"/>
                    </a:cxn>
                    <a:cxn ang="0">
                      <a:pos x="336" y="96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384" h="912">
                      <a:moveTo>
                        <a:pt x="0" y="912"/>
                      </a:moveTo>
                      <a:cubicBezTo>
                        <a:pt x="92" y="892"/>
                        <a:pt x="184" y="872"/>
                        <a:pt x="240" y="816"/>
                      </a:cubicBezTo>
                      <a:cubicBezTo>
                        <a:pt x="296" y="760"/>
                        <a:pt x="312" y="664"/>
                        <a:pt x="336" y="576"/>
                      </a:cubicBezTo>
                      <a:cubicBezTo>
                        <a:pt x="360" y="488"/>
                        <a:pt x="384" y="368"/>
                        <a:pt x="384" y="288"/>
                      </a:cubicBezTo>
                      <a:cubicBezTo>
                        <a:pt x="384" y="208"/>
                        <a:pt x="352" y="144"/>
                        <a:pt x="336" y="96"/>
                      </a:cubicBezTo>
                      <a:cubicBezTo>
                        <a:pt x="320" y="48"/>
                        <a:pt x="304" y="24"/>
                        <a:pt x="288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181"/>
                <p:cNvSpPr>
                  <a:spLocks/>
                </p:cNvSpPr>
                <p:nvPr/>
              </p:nvSpPr>
              <p:spPr bwMode="auto">
                <a:xfrm>
                  <a:off x="3360" y="2352"/>
                  <a:ext cx="248" cy="816"/>
                </a:xfrm>
                <a:custGeom>
                  <a:avLst/>
                  <a:gdLst/>
                  <a:ahLst/>
                  <a:cxnLst>
                    <a:cxn ang="0">
                      <a:pos x="96" y="816"/>
                    </a:cxn>
                    <a:cxn ang="0">
                      <a:pos x="192" y="672"/>
                    </a:cxn>
                    <a:cxn ang="0">
                      <a:pos x="240" y="432"/>
                    </a:cxn>
                    <a:cxn ang="0">
                      <a:pos x="144" y="1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8" h="816">
                      <a:moveTo>
                        <a:pt x="96" y="816"/>
                      </a:moveTo>
                      <a:cubicBezTo>
                        <a:pt x="132" y="776"/>
                        <a:pt x="168" y="736"/>
                        <a:pt x="192" y="672"/>
                      </a:cubicBezTo>
                      <a:cubicBezTo>
                        <a:pt x="216" y="608"/>
                        <a:pt x="248" y="512"/>
                        <a:pt x="240" y="432"/>
                      </a:cubicBezTo>
                      <a:cubicBezTo>
                        <a:pt x="232" y="352"/>
                        <a:pt x="184" y="264"/>
                        <a:pt x="144" y="192"/>
                      </a:cubicBezTo>
                      <a:cubicBezTo>
                        <a:pt x="104" y="120"/>
                        <a:pt x="24" y="32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182"/>
                <p:cNvSpPr>
                  <a:spLocks/>
                </p:cNvSpPr>
                <p:nvPr/>
              </p:nvSpPr>
              <p:spPr bwMode="auto">
                <a:xfrm>
                  <a:off x="2736" y="2008"/>
                  <a:ext cx="624" cy="440"/>
                </a:xfrm>
                <a:custGeom>
                  <a:avLst/>
                  <a:gdLst/>
                  <a:ahLst/>
                  <a:cxnLst>
                    <a:cxn ang="0">
                      <a:pos x="624" y="440"/>
                    </a:cxn>
                    <a:cxn ang="0">
                      <a:pos x="576" y="200"/>
                    </a:cxn>
                    <a:cxn ang="0">
                      <a:pos x="432" y="56"/>
                    </a:cxn>
                    <a:cxn ang="0">
                      <a:pos x="240" y="8"/>
                    </a:cxn>
                    <a:cxn ang="0">
                      <a:pos x="96" y="104"/>
                    </a:cxn>
                    <a:cxn ang="0">
                      <a:pos x="0" y="248"/>
                    </a:cxn>
                  </a:cxnLst>
                  <a:rect l="0" t="0" r="r" b="b"/>
                  <a:pathLst>
                    <a:path w="624" h="440">
                      <a:moveTo>
                        <a:pt x="624" y="440"/>
                      </a:moveTo>
                      <a:cubicBezTo>
                        <a:pt x="616" y="352"/>
                        <a:pt x="608" y="264"/>
                        <a:pt x="576" y="200"/>
                      </a:cubicBezTo>
                      <a:cubicBezTo>
                        <a:pt x="544" y="136"/>
                        <a:pt x="488" y="88"/>
                        <a:pt x="432" y="56"/>
                      </a:cubicBezTo>
                      <a:cubicBezTo>
                        <a:pt x="376" y="24"/>
                        <a:pt x="296" y="0"/>
                        <a:pt x="240" y="8"/>
                      </a:cubicBezTo>
                      <a:cubicBezTo>
                        <a:pt x="184" y="16"/>
                        <a:pt x="136" y="64"/>
                        <a:pt x="96" y="104"/>
                      </a:cubicBezTo>
                      <a:cubicBezTo>
                        <a:pt x="56" y="144"/>
                        <a:pt x="28" y="196"/>
                        <a:pt x="0" y="248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183"/>
                <p:cNvSpPr>
                  <a:spLocks/>
                </p:cNvSpPr>
                <p:nvPr/>
              </p:nvSpPr>
              <p:spPr bwMode="auto">
                <a:xfrm>
                  <a:off x="1797" y="2096"/>
                  <a:ext cx="537" cy="253"/>
                </a:xfrm>
                <a:custGeom>
                  <a:avLst/>
                  <a:gdLst/>
                  <a:ahLst/>
                  <a:cxnLst>
                    <a:cxn ang="0">
                      <a:pos x="537" y="148"/>
                    </a:cxn>
                    <a:cxn ang="0">
                      <a:pos x="453" y="49"/>
                    </a:cxn>
                    <a:cxn ang="0">
                      <a:pos x="342" y="10"/>
                    </a:cxn>
                    <a:cxn ang="0">
                      <a:pos x="252" y="7"/>
                    </a:cxn>
                    <a:cxn ang="0">
                      <a:pos x="153" y="52"/>
                    </a:cxn>
                    <a:cxn ang="0">
                      <a:pos x="75" y="121"/>
                    </a:cxn>
                    <a:cxn ang="0">
                      <a:pos x="18" y="214"/>
                    </a:cxn>
                    <a:cxn ang="0">
                      <a:pos x="0" y="253"/>
                    </a:cxn>
                  </a:cxnLst>
                  <a:rect l="0" t="0" r="r" b="b"/>
                  <a:pathLst>
                    <a:path w="537" h="253">
                      <a:moveTo>
                        <a:pt x="537" y="148"/>
                      </a:moveTo>
                      <a:cubicBezTo>
                        <a:pt x="511" y="110"/>
                        <a:pt x="485" y="72"/>
                        <a:pt x="453" y="49"/>
                      </a:cubicBezTo>
                      <a:cubicBezTo>
                        <a:pt x="421" y="26"/>
                        <a:pt x="375" y="17"/>
                        <a:pt x="342" y="10"/>
                      </a:cubicBezTo>
                      <a:cubicBezTo>
                        <a:pt x="309" y="3"/>
                        <a:pt x="283" y="0"/>
                        <a:pt x="252" y="7"/>
                      </a:cubicBezTo>
                      <a:cubicBezTo>
                        <a:pt x="221" y="14"/>
                        <a:pt x="183" y="33"/>
                        <a:pt x="153" y="52"/>
                      </a:cubicBezTo>
                      <a:cubicBezTo>
                        <a:pt x="123" y="71"/>
                        <a:pt x="98" y="94"/>
                        <a:pt x="75" y="121"/>
                      </a:cubicBezTo>
                      <a:cubicBezTo>
                        <a:pt x="52" y="148"/>
                        <a:pt x="30" y="192"/>
                        <a:pt x="18" y="214"/>
                      </a:cubicBezTo>
                      <a:cubicBezTo>
                        <a:pt x="6" y="236"/>
                        <a:pt x="3" y="244"/>
                        <a:pt x="0" y="253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184"/>
                <p:cNvSpPr>
                  <a:spLocks/>
                </p:cNvSpPr>
                <p:nvPr/>
              </p:nvSpPr>
              <p:spPr bwMode="auto">
                <a:xfrm>
                  <a:off x="2310" y="2008"/>
                  <a:ext cx="489" cy="314"/>
                </a:xfrm>
                <a:custGeom>
                  <a:avLst/>
                  <a:gdLst/>
                  <a:ahLst/>
                  <a:cxnLst>
                    <a:cxn ang="0">
                      <a:pos x="489" y="143"/>
                    </a:cxn>
                    <a:cxn ang="0">
                      <a:pos x="405" y="44"/>
                    </a:cxn>
                    <a:cxn ang="0">
                      <a:pos x="270" y="2"/>
                    </a:cxn>
                    <a:cxn ang="0">
                      <a:pos x="147" y="53"/>
                    </a:cxn>
                    <a:cxn ang="0">
                      <a:pos x="75" y="113"/>
                    </a:cxn>
                    <a:cxn ang="0">
                      <a:pos x="15" y="233"/>
                    </a:cxn>
                    <a:cxn ang="0">
                      <a:pos x="0" y="314"/>
                    </a:cxn>
                  </a:cxnLst>
                  <a:rect l="0" t="0" r="r" b="b"/>
                  <a:pathLst>
                    <a:path w="489" h="314">
                      <a:moveTo>
                        <a:pt x="489" y="143"/>
                      </a:moveTo>
                      <a:cubicBezTo>
                        <a:pt x="465" y="105"/>
                        <a:pt x="442" y="68"/>
                        <a:pt x="405" y="44"/>
                      </a:cubicBezTo>
                      <a:cubicBezTo>
                        <a:pt x="368" y="20"/>
                        <a:pt x="313" y="0"/>
                        <a:pt x="270" y="2"/>
                      </a:cubicBezTo>
                      <a:cubicBezTo>
                        <a:pt x="227" y="4"/>
                        <a:pt x="179" y="35"/>
                        <a:pt x="147" y="53"/>
                      </a:cubicBezTo>
                      <a:cubicBezTo>
                        <a:pt x="115" y="71"/>
                        <a:pt x="97" y="83"/>
                        <a:pt x="75" y="113"/>
                      </a:cubicBezTo>
                      <a:cubicBezTo>
                        <a:pt x="53" y="143"/>
                        <a:pt x="27" y="200"/>
                        <a:pt x="15" y="233"/>
                      </a:cubicBezTo>
                      <a:cubicBezTo>
                        <a:pt x="3" y="266"/>
                        <a:pt x="1" y="290"/>
                        <a:pt x="0" y="314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185"/>
                <p:cNvSpPr>
                  <a:spLocks/>
                </p:cNvSpPr>
                <p:nvPr/>
              </p:nvSpPr>
              <p:spPr bwMode="auto">
                <a:xfrm>
                  <a:off x="1151" y="2268"/>
                  <a:ext cx="730" cy="777"/>
                </a:xfrm>
                <a:custGeom>
                  <a:avLst/>
                  <a:gdLst/>
                  <a:ahLst/>
                  <a:cxnLst>
                    <a:cxn ang="0">
                      <a:pos x="730" y="174"/>
                    </a:cxn>
                    <a:cxn ang="0">
                      <a:pos x="667" y="99"/>
                    </a:cxn>
                    <a:cxn ang="0">
                      <a:pos x="556" y="27"/>
                    </a:cxn>
                    <a:cxn ang="0">
                      <a:pos x="457" y="3"/>
                    </a:cxn>
                    <a:cxn ang="0">
                      <a:pos x="340" y="12"/>
                    </a:cxn>
                    <a:cxn ang="0">
                      <a:pos x="223" y="72"/>
                    </a:cxn>
                    <a:cxn ang="0">
                      <a:pos x="160" y="141"/>
                    </a:cxn>
                    <a:cxn ang="0">
                      <a:pos x="91" y="234"/>
                    </a:cxn>
                    <a:cxn ang="0">
                      <a:pos x="43" y="342"/>
                    </a:cxn>
                    <a:cxn ang="0">
                      <a:pos x="19" y="432"/>
                    </a:cxn>
                    <a:cxn ang="0">
                      <a:pos x="1" y="531"/>
                    </a:cxn>
                    <a:cxn ang="0">
                      <a:pos x="10" y="669"/>
                    </a:cxn>
                    <a:cxn ang="0">
                      <a:pos x="22" y="777"/>
                    </a:cxn>
                  </a:cxnLst>
                  <a:rect l="0" t="0" r="r" b="b"/>
                  <a:pathLst>
                    <a:path w="730" h="777">
                      <a:moveTo>
                        <a:pt x="730" y="174"/>
                      </a:moveTo>
                      <a:cubicBezTo>
                        <a:pt x="713" y="149"/>
                        <a:pt x="696" y="124"/>
                        <a:pt x="667" y="99"/>
                      </a:cubicBezTo>
                      <a:cubicBezTo>
                        <a:pt x="638" y="74"/>
                        <a:pt x="591" y="43"/>
                        <a:pt x="556" y="27"/>
                      </a:cubicBezTo>
                      <a:cubicBezTo>
                        <a:pt x="521" y="11"/>
                        <a:pt x="493" y="6"/>
                        <a:pt x="457" y="3"/>
                      </a:cubicBezTo>
                      <a:cubicBezTo>
                        <a:pt x="421" y="0"/>
                        <a:pt x="379" y="0"/>
                        <a:pt x="340" y="12"/>
                      </a:cubicBezTo>
                      <a:cubicBezTo>
                        <a:pt x="301" y="24"/>
                        <a:pt x="253" y="50"/>
                        <a:pt x="223" y="72"/>
                      </a:cubicBezTo>
                      <a:cubicBezTo>
                        <a:pt x="193" y="94"/>
                        <a:pt x="182" y="114"/>
                        <a:pt x="160" y="141"/>
                      </a:cubicBezTo>
                      <a:cubicBezTo>
                        <a:pt x="138" y="168"/>
                        <a:pt x="110" y="201"/>
                        <a:pt x="91" y="234"/>
                      </a:cubicBezTo>
                      <a:cubicBezTo>
                        <a:pt x="72" y="267"/>
                        <a:pt x="55" y="309"/>
                        <a:pt x="43" y="342"/>
                      </a:cubicBezTo>
                      <a:cubicBezTo>
                        <a:pt x="31" y="375"/>
                        <a:pt x="26" y="401"/>
                        <a:pt x="19" y="432"/>
                      </a:cubicBezTo>
                      <a:cubicBezTo>
                        <a:pt x="12" y="463"/>
                        <a:pt x="2" y="492"/>
                        <a:pt x="1" y="531"/>
                      </a:cubicBezTo>
                      <a:cubicBezTo>
                        <a:pt x="0" y="570"/>
                        <a:pt x="7" y="628"/>
                        <a:pt x="10" y="669"/>
                      </a:cubicBezTo>
                      <a:cubicBezTo>
                        <a:pt x="13" y="710"/>
                        <a:pt x="17" y="743"/>
                        <a:pt x="22" y="777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186"/>
                <p:cNvSpPr>
                  <a:spLocks/>
                </p:cNvSpPr>
                <p:nvPr/>
              </p:nvSpPr>
              <p:spPr bwMode="auto">
                <a:xfrm>
                  <a:off x="886" y="2937"/>
                  <a:ext cx="326" cy="768"/>
                </a:xfrm>
                <a:custGeom>
                  <a:avLst/>
                  <a:gdLst/>
                  <a:ahLst/>
                  <a:cxnLst>
                    <a:cxn ang="0">
                      <a:pos x="272" y="0"/>
                    </a:cxn>
                    <a:cxn ang="0">
                      <a:pos x="170" y="45"/>
                    </a:cxn>
                    <a:cxn ang="0">
                      <a:pos x="50" y="144"/>
                    </a:cxn>
                    <a:cxn ang="0">
                      <a:pos x="2" y="360"/>
                    </a:cxn>
                    <a:cxn ang="0">
                      <a:pos x="35" y="516"/>
                    </a:cxn>
                    <a:cxn ang="0">
                      <a:pos x="113" y="672"/>
                    </a:cxn>
                    <a:cxn ang="0">
                      <a:pos x="203" y="747"/>
                    </a:cxn>
                    <a:cxn ang="0">
                      <a:pos x="326" y="768"/>
                    </a:cxn>
                  </a:cxnLst>
                  <a:rect l="0" t="0" r="r" b="b"/>
                  <a:pathLst>
                    <a:path w="326" h="768">
                      <a:moveTo>
                        <a:pt x="272" y="0"/>
                      </a:moveTo>
                      <a:cubicBezTo>
                        <a:pt x="239" y="10"/>
                        <a:pt x="207" y="21"/>
                        <a:pt x="170" y="45"/>
                      </a:cubicBezTo>
                      <a:cubicBezTo>
                        <a:pt x="133" y="69"/>
                        <a:pt x="78" y="92"/>
                        <a:pt x="50" y="144"/>
                      </a:cubicBezTo>
                      <a:cubicBezTo>
                        <a:pt x="22" y="196"/>
                        <a:pt x="4" y="298"/>
                        <a:pt x="2" y="360"/>
                      </a:cubicBezTo>
                      <a:cubicBezTo>
                        <a:pt x="0" y="422"/>
                        <a:pt x="17" y="464"/>
                        <a:pt x="35" y="516"/>
                      </a:cubicBezTo>
                      <a:cubicBezTo>
                        <a:pt x="53" y="568"/>
                        <a:pt x="85" y="634"/>
                        <a:pt x="113" y="672"/>
                      </a:cubicBezTo>
                      <a:cubicBezTo>
                        <a:pt x="141" y="710"/>
                        <a:pt x="168" y="731"/>
                        <a:pt x="203" y="747"/>
                      </a:cubicBezTo>
                      <a:cubicBezTo>
                        <a:pt x="238" y="763"/>
                        <a:pt x="282" y="765"/>
                        <a:pt x="326" y="768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187"/>
                <p:cNvSpPr>
                  <a:spLocks/>
                </p:cNvSpPr>
                <p:nvPr/>
              </p:nvSpPr>
              <p:spPr bwMode="auto">
                <a:xfrm>
                  <a:off x="968" y="3657"/>
                  <a:ext cx="385" cy="63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0" y="153"/>
                    </a:cxn>
                    <a:cxn ang="0">
                      <a:pos x="16" y="366"/>
                    </a:cxn>
                    <a:cxn ang="0">
                      <a:pos x="85" y="528"/>
                    </a:cxn>
                    <a:cxn ang="0">
                      <a:pos x="202" y="621"/>
                    </a:cxn>
                    <a:cxn ang="0">
                      <a:pos x="313" y="633"/>
                    </a:cxn>
                    <a:cxn ang="0">
                      <a:pos x="385" y="600"/>
                    </a:cxn>
                  </a:cxnLst>
                  <a:rect l="0" t="0" r="r" b="b"/>
                  <a:pathLst>
                    <a:path w="385" h="639">
                      <a:moveTo>
                        <a:pt x="73" y="0"/>
                      </a:moveTo>
                      <a:cubicBezTo>
                        <a:pt x="46" y="46"/>
                        <a:pt x="20" y="92"/>
                        <a:pt x="10" y="153"/>
                      </a:cubicBezTo>
                      <a:cubicBezTo>
                        <a:pt x="0" y="214"/>
                        <a:pt x="4" y="304"/>
                        <a:pt x="16" y="366"/>
                      </a:cubicBezTo>
                      <a:cubicBezTo>
                        <a:pt x="28" y="428"/>
                        <a:pt x="54" y="485"/>
                        <a:pt x="85" y="528"/>
                      </a:cubicBezTo>
                      <a:cubicBezTo>
                        <a:pt x="116" y="571"/>
                        <a:pt x="164" y="603"/>
                        <a:pt x="202" y="621"/>
                      </a:cubicBezTo>
                      <a:cubicBezTo>
                        <a:pt x="240" y="639"/>
                        <a:pt x="283" y="636"/>
                        <a:pt x="313" y="633"/>
                      </a:cubicBezTo>
                      <a:cubicBezTo>
                        <a:pt x="343" y="630"/>
                        <a:pt x="364" y="615"/>
                        <a:pt x="385" y="60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188"/>
                <p:cNvSpPr>
                  <a:spLocks/>
                </p:cNvSpPr>
                <p:nvPr/>
              </p:nvSpPr>
              <p:spPr bwMode="auto">
                <a:xfrm>
                  <a:off x="1278" y="4290"/>
                  <a:ext cx="672" cy="3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3" y="171"/>
                    </a:cxn>
                    <a:cxn ang="0">
                      <a:pos x="192" y="264"/>
                    </a:cxn>
                    <a:cxn ang="0">
                      <a:pos x="315" y="330"/>
                    </a:cxn>
                    <a:cxn ang="0">
                      <a:pos x="456" y="342"/>
                    </a:cxn>
                    <a:cxn ang="0">
                      <a:pos x="588" y="309"/>
                    </a:cxn>
                    <a:cxn ang="0">
                      <a:pos x="672" y="255"/>
                    </a:cxn>
                  </a:cxnLst>
                  <a:rect l="0" t="0" r="r" b="b"/>
                  <a:pathLst>
                    <a:path w="672" h="346">
                      <a:moveTo>
                        <a:pt x="0" y="0"/>
                      </a:moveTo>
                      <a:cubicBezTo>
                        <a:pt x="30" y="63"/>
                        <a:pt x="61" y="127"/>
                        <a:pt x="93" y="171"/>
                      </a:cubicBezTo>
                      <a:cubicBezTo>
                        <a:pt x="125" y="215"/>
                        <a:pt x="155" y="238"/>
                        <a:pt x="192" y="264"/>
                      </a:cubicBezTo>
                      <a:cubicBezTo>
                        <a:pt x="229" y="290"/>
                        <a:pt x="271" y="317"/>
                        <a:pt x="315" y="330"/>
                      </a:cubicBezTo>
                      <a:cubicBezTo>
                        <a:pt x="359" y="343"/>
                        <a:pt x="410" y="346"/>
                        <a:pt x="456" y="342"/>
                      </a:cubicBezTo>
                      <a:cubicBezTo>
                        <a:pt x="502" y="338"/>
                        <a:pt x="552" y="323"/>
                        <a:pt x="588" y="309"/>
                      </a:cubicBezTo>
                      <a:cubicBezTo>
                        <a:pt x="624" y="295"/>
                        <a:pt x="648" y="275"/>
                        <a:pt x="672" y="255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1" name="Text Box 189"/>
              <p:cNvSpPr txBox="1">
                <a:spLocks noChangeArrowheads="1"/>
              </p:cNvSpPr>
              <p:nvPr/>
            </p:nvSpPr>
            <p:spPr bwMode="auto">
              <a:xfrm>
                <a:off x="270" y="3838"/>
                <a:ext cx="924" cy="7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Fundamentals of Digital Electronic &amp; Logic Design</a:t>
                </a:r>
              </a:p>
            </p:txBody>
          </p:sp>
        </p:grpSp>
        <p:grpSp>
          <p:nvGrpSpPr>
            <p:cNvPr id="83" name="Group 204"/>
            <p:cNvGrpSpPr>
              <a:grpSpLocks/>
            </p:cNvGrpSpPr>
            <p:nvPr/>
          </p:nvGrpSpPr>
          <p:grpSpPr bwMode="auto">
            <a:xfrm>
              <a:off x="5105400" y="586978"/>
              <a:ext cx="2863851" cy="1427559"/>
              <a:chOff x="48" y="3580"/>
              <a:chExt cx="1353" cy="1427"/>
            </a:xfrm>
          </p:grpSpPr>
          <p:grpSp>
            <p:nvGrpSpPr>
              <p:cNvPr id="84" name="Group 205"/>
              <p:cNvGrpSpPr>
                <a:grpSpLocks/>
              </p:cNvGrpSpPr>
              <p:nvPr/>
            </p:nvGrpSpPr>
            <p:grpSpPr bwMode="auto">
              <a:xfrm>
                <a:off x="48" y="3580"/>
                <a:ext cx="1354" cy="1426"/>
                <a:chOff x="886" y="2008"/>
                <a:chExt cx="2762" cy="2792"/>
              </a:xfrm>
            </p:grpSpPr>
            <p:sp>
              <p:nvSpPr>
                <p:cNvPr id="86" name="Freeform 206"/>
                <p:cNvSpPr>
                  <a:spLocks/>
                </p:cNvSpPr>
                <p:nvPr/>
              </p:nvSpPr>
              <p:spPr bwMode="auto">
                <a:xfrm>
                  <a:off x="1920" y="4224"/>
                  <a:ext cx="816" cy="576"/>
                </a:xfrm>
                <a:custGeom>
                  <a:avLst/>
                  <a:gdLst/>
                  <a:ahLst/>
                  <a:cxnLst>
                    <a:cxn ang="0">
                      <a:pos x="0" y="192"/>
                    </a:cxn>
                    <a:cxn ang="0">
                      <a:pos x="96" y="432"/>
                    </a:cxn>
                    <a:cxn ang="0">
                      <a:pos x="336" y="576"/>
                    </a:cxn>
                    <a:cxn ang="0">
                      <a:pos x="672" y="432"/>
                    </a:cxn>
                    <a:cxn ang="0">
                      <a:pos x="768" y="240"/>
                    </a:cxn>
                    <a:cxn ang="0">
                      <a:pos x="816" y="0"/>
                    </a:cxn>
                  </a:cxnLst>
                  <a:rect l="0" t="0" r="r" b="b"/>
                  <a:pathLst>
                    <a:path w="816" h="576">
                      <a:moveTo>
                        <a:pt x="0" y="192"/>
                      </a:moveTo>
                      <a:cubicBezTo>
                        <a:pt x="20" y="280"/>
                        <a:pt x="40" y="368"/>
                        <a:pt x="96" y="432"/>
                      </a:cubicBezTo>
                      <a:cubicBezTo>
                        <a:pt x="152" y="496"/>
                        <a:pt x="240" y="576"/>
                        <a:pt x="336" y="576"/>
                      </a:cubicBezTo>
                      <a:cubicBezTo>
                        <a:pt x="432" y="576"/>
                        <a:pt x="600" y="488"/>
                        <a:pt x="672" y="432"/>
                      </a:cubicBezTo>
                      <a:cubicBezTo>
                        <a:pt x="744" y="376"/>
                        <a:pt x="744" y="312"/>
                        <a:pt x="768" y="240"/>
                      </a:cubicBezTo>
                      <a:cubicBezTo>
                        <a:pt x="792" y="168"/>
                        <a:pt x="804" y="84"/>
                        <a:pt x="816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207"/>
                <p:cNvSpPr>
                  <a:spLocks/>
                </p:cNvSpPr>
                <p:nvPr/>
              </p:nvSpPr>
              <p:spPr bwMode="auto">
                <a:xfrm>
                  <a:off x="2736" y="3504"/>
                  <a:ext cx="536" cy="968"/>
                </a:xfrm>
                <a:custGeom>
                  <a:avLst/>
                  <a:gdLst/>
                  <a:ahLst/>
                  <a:cxnLst>
                    <a:cxn ang="0">
                      <a:pos x="0" y="864"/>
                    </a:cxn>
                    <a:cxn ang="0">
                      <a:pos x="144" y="960"/>
                    </a:cxn>
                    <a:cxn ang="0">
                      <a:pos x="432" y="816"/>
                    </a:cxn>
                    <a:cxn ang="0">
                      <a:pos x="528" y="528"/>
                    </a:cxn>
                    <a:cxn ang="0">
                      <a:pos x="480" y="192"/>
                    </a:cxn>
                    <a:cxn ang="0">
                      <a:pos x="384" y="0"/>
                    </a:cxn>
                  </a:cxnLst>
                  <a:rect l="0" t="0" r="r" b="b"/>
                  <a:pathLst>
                    <a:path w="536" h="968">
                      <a:moveTo>
                        <a:pt x="0" y="864"/>
                      </a:moveTo>
                      <a:cubicBezTo>
                        <a:pt x="36" y="916"/>
                        <a:pt x="72" y="968"/>
                        <a:pt x="144" y="960"/>
                      </a:cubicBezTo>
                      <a:cubicBezTo>
                        <a:pt x="216" y="952"/>
                        <a:pt x="368" y="888"/>
                        <a:pt x="432" y="816"/>
                      </a:cubicBezTo>
                      <a:cubicBezTo>
                        <a:pt x="496" y="744"/>
                        <a:pt x="520" y="632"/>
                        <a:pt x="528" y="528"/>
                      </a:cubicBezTo>
                      <a:cubicBezTo>
                        <a:pt x="536" y="424"/>
                        <a:pt x="504" y="280"/>
                        <a:pt x="480" y="192"/>
                      </a:cubicBezTo>
                      <a:cubicBezTo>
                        <a:pt x="456" y="104"/>
                        <a:pt x="420" y="52"/>
                        <a:pt x="384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208"/>
                <p:cNvSpPr>
                  <a:spLocks/>
                </p:cNvSpPr>
                <p:nvPr/>
              </p:nvSpPr>
              <p:spPr bwMode="auto">
                <a:xfrm>
                  <a:off x="3264" y="3024"/>
                  <a:ext cx="384" cy="912"/>
                </a:xfrm>
                <a:custGeom>
                  <a:avLst/>
                  <a:gdLst/>
                  <a:ahLst/>
                  <a:cxnLst>
                    <a:cxn ang="0">
                      <a:pos x="0" y="912"/>
                    </a:cxn>
                    <a:cxn ang="0">
                      <a:pos x="240" y="816"/>
                    </a:cxn>
                    <a:cxn ang="0">
                      <a:pos x="336" y="576"/>
                    </a:cxn>
                    <a:cxn ang="0">
                      <a:pos x="384" y="288"/>
                    </a:cxn>
                    <a:cxn ang="0">
                      <a:pos x="336" y="96"/>
                    </a:cxn>
                    <a:cxn ang="0">
                      <a:pos x="288" y="0"/>
                    </a:cxn>
                  </a:cxnLst>
                  <a:rect l="0" t="0" r="r" b="b"/>
                  <a:pathLst>
                    <a:path w="384" h="912">
                      <a:moveTo>
                        <a:pt x="0" y="912"/>
                      </a:moveTo>
                      <a:cubicBezTo>
                        <a:pt x="92" y="892"/>
                        <a:pt x="184" y="872"/>
                        <a:pt x="240" y="816"/>
                      </a:cubicBezTo>
                      <a:cubicBezTo>
                        <a:pt x="296" y="760"/>
                        <a:pt x="312" y="664"/>
                        <a:pt x="336" y="576"/>
                      </a:cubicBezTo>
                      <a:cubicBezTo>
                        <a:pt x="360" y="488"/>
                        <a:pt x="384" y="368"/>
                        <a:pt x="384" y="288"/>
                      </a:cubicBezTo>
                      <a:cubicBezTo>
                        <a:pt x="384" y="208"/>
                        <a:pt x="352" y="144"/>
                        <a:pt x="336" y="96"/>
                      </a:cubicBezTo>
                      <a:cubicBezTo>
                        <a:pt x="320" y="48"/>
                        <a:pt x="304" y="24"/>
                        <a:pt x="288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209"/>
                <p:cNvSpPr>
                  <a:spLocks/>
                </p:cNvSpPr>
                <p:nvPr/>
              </p:nvSpPr>
              <p:spPr bwMode="auto">
                <a:xfrm>
                  <a:off x="3360" y="2352"/>
                  <a:ext cx="248" cy="816"/>
                </a:xfrm>
                <a:custGeom>
                  <a:avLst/>
                  <a:gdLst/>
                  <a:ahLst/>
                  <a:cxnLst>
                    <a:cxn ang="0">
                      <a:pos x="96" y="816"/>
                    </a:cxn>
                    <a:cxn ang="0">
                      <a:pos x="192" y="672"/>
                    </a:cxn>
                    <a:cxn ang="0">
                      <a:pos x="240" y="432"/>
                    </a:cxn>
                    <a:cxn ang="0">
                      <a:pos x="144" y="192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48" h="816">
                      <a:moveTo>
                        <a:pt x="96" y="816"/>
                      </a:moveTo>
                      <a:cubicBezTo>
                        <a:pt x="132" y="776"/>
                        <a:pt x="168" y="736"/>
                        <a:pt x="192" y="672"/>
                      </a:cubicBezTo>
                      <a:cubicBezTo>
                        <a:pt x="216" y="608"/>
                        <a:pt x="248" y="512"/>
                        <a:pt x="240" y="432"/>
                      </a:cubicBezTo>
                      <a:cubicBezTo>
                        <a:pt x="232" y="352"/>
                        <a:pt x="184" y="264"/>
                        <a:pt x="144" y="192"/>
                      </a:cubicBezTo>
                      <a:cubicBezTo>
                        <a:pt x="104" y="120"/>
                        <a:pt x="24" y="32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210"/>
                <p:cNvSpPr>
                  <a:spLocks/>
                </p:cNvSpPr>
                <p:nvPr/>
              </p:nvSpPr>
              <p:spPr bwMode="auto">
                <a:xfrm>
                  <a:off x="2736" y="2008"/>
                  <a:ext cx="624" cy="440"/>
                </a:xfrm>
                <a:custGeom>
                  <a:avLst/>
                  <a:gdLst/>
                  <a:ahLst/>
                  <a:cxnLst>
                    <a:cxn ang="0">
                      <a:pos x="624" y="440"/>
                    </a:cxn>
                    <a:cxn ang="0">
                      <a:pos x="576" y="200"/>
                    </a:cxn>
                    <a:cxn ang="0">
                      <a:pos x="432" y="56"/>
                    </a:cxn>
                    <a:cxn ang="0">
                      <a:pos x="240" y="8"/>
                    </a:cxn>
                    <a:cxn ang="0">
                      <a:pos x="96" y="104"/>
                    </a:cxn>
                    <a:cxn ang="0">
                      <a:pos x="0" y="248"/>
                    </a:cxn>
                  </a:cxnLst>
                  <a:rect l="0" t="0" r="r" b="b"/>
                  <a:pathLst>
                    <a:path w="624" h="440">
                      <a:moveTo>
                        <a:pt x="624" y="440"/>
                      </a:moveTo>
                      <a:cubicBezTo>
                        <a:pt x="616" y="352"/>
                        <a:pt x="608" y="264"/>
                        <a:pt x="576" y="200"/>
                      </a:cubicBezTo>
                      <a:cubicBezTo>
                        <a:pt x="544" y="136"/>
                        <a:pt x="488" y="88"/>
                        <a:pt x="432" y="56"/>
                      </a:cubicBezTo>
                      <a:cubicBezTo>
                        <a:pt x="376" y="24"/>
                        <a:pt x="296" y="0"/>
                        <a:pt x="240" y="8"/>
                      </a:cubicBezTo>
                      <a:cubicBezTo>
                        <a:pt x="184" y="16"/>
                        <a:pt x="136" y="64"/>
                        <a:pt x="96" y="104"/>
                      </a:cubicBezTo>
                      <a:cubicBezTo>
                        <a:pt x="56" y="144"/>
                        <a:pt x="28" y="196"/>
                        <a:pt x="0" y="248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211"/>
                <p:cNvSpPr>
                  <a:spLocks/>
                </p:cNvSpPr>
                <p:nvPr/>
              </p:nvSpPr>
              <p:spPr bwMode="auto">
                <a:xfrm>
                  <a:off x="1797" y="2096"/>
                  <a:ext cx="537" cy="253"/>
                </a:xfrm>
                <a:custGeom>
                  <a:avLst/>
                  <a:gdLst/>
                  <a:ahLst/>
                  <a:cxnLst>
                    <a:cxn ang="0">
                      <a:pos x="537" y="148"/>
                    </a:cxn>
                    <a:cxn ang="0">
                      <a:pos x="453" y="49"/>
                    </a:cxn>
                    <a:cxn ang="0">
                      <a:pos x="342" y="10"/>
                    </a:cxn>
                    <a:cxn ang="0">
                      <a:pos x="252" y="7"/>
                    </a:cxn>
                    <a:cxn ang="0">
                      <a:pos x="153" y="52"/>
                    </a:cxn>
                    <a:cxn ang="0">
                      <a:pos x="75" y="121"/>
                    </a:cxn>
                    <a:cxn ang="0">
                      <a:pos x="18" y="214"/>
                    </a:cxn>
                    <a:cxn ang="0">
                      <a:pos x="0" y="253"/>
                    </a:cxn>
                  </a:cxnLst>
                  <a:rect l="0" t="0" r="r" b="b"/>
                  <a:pathLst>
                    <a:path w="537" h="253">
                      <a:moveTo>
                        <a:pt x="537" y="148"/>
                      </a:moveTo>
                      <a:cubicBezTo>
                        <a:pt x="511" y="110"/>
                        <a:pt x="485" y="72"/>
                        <a:pt x="453" y="49"/>
                      </a:cubicBezTo>
                      <a:cubicBezTo>
                        <a:pt x="421" y="26"/>
                        <a:pt x="375" y="17"/>
                        <a:pt x="342" y="10"/>
                      </a:cubicBezTo>
                      <a:cubicBezTo>
                        <a:pt x="309" y="3"/>
                        <a:pt x="283" y="0"/>
                        <a:pt x="252" y="7"/>
                      </a:cubicBezTo>
                      <a:cubicBezTo>
                        <a:pt x="221" y="14"/>
                        <a:pt x="183" y="33"/>
                        <a:pt x="153" y="52"/>
                      </a:cubicBezTo>
                      <a:cubicBezTo>
                        <a:pt x="123" y="71"/>
                        <a:pt x="98" y="94"/>
                        <a:pt x="75" y="121"/>
                      </a:cubicBezTo>
                      <a:cubicBezTo>
                        <a:pt x="52" y="148"/>
                        <a:pt x="30" y="192"/>
                        <a:pt x="18" y="214"/>
                      </a:cubicBezTo>
                      <a:cubicBezTo>
                        <a:pt x="6" y="236"/>
                        <a:pt x="3" y="244"/>
                        <a:pt x="0" y="253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212"/>
                <p:cNvSpPr>
                  <a:spLocks/>
                </p:cNvSpPr>
                <p:nvPr/>
              </p:nvSpPr>
              <p:spPr bwMode="auto">
                <a:xfrm>
                  <a:off x="2310" y="2008"/>
                  <a:ext cx="489" cy="314"/>
                </a:xfrm>
                <a:custGeom>
                  <a:avLst/>
                  <a:gdLst/>
                  <a:ahLst/>
                  <a:cxnLst>
                    <a:cxn ang="0">
                      <a:pos x="489" y="143"/>
                    </a:cxn>
                    <a:cxn ang="0">
                      <a:pos x="405" y="44"/>
                    </a:cxn>
                    <a:cxn ang="0">
                      <a:pos x="270" y="2"/>
                    </a:cxn>
                    <a:cxn ang="0">
                      <a:pos x="147" y="53"/>
                    </a:cxn>
                    <a:cxn ang="0">
                      <a:pos x="75" y="113"/>
                    </a:cxn>
                    <a:cxn ang="0">
                      <a:pos x="15" y="233"/>
                    </a:cxn>
                    <a:cxn ang="0">
                      <a:pos x="0" y="314"/>
                    </a:cxn>
                  </a:cxnLst>
                  <a:rect l="0" t="0" r="r" b="b"/>
                  <a:pathLst>
                    <a:path w="489" h="314">
                      <a:moveTo>
                        <a:pt x="489" y="143"/>
                      </a:moveTo>
                      <a:cubicBezTo>
                        <a:pt x="465" y="105"/>
                        <a:pt x="442" y="68"/>
                        <a:pt x="405" y="44"/>
                      </a:cubicBezTo>
                      <a:cubicBezTo>
                        <a:pt x="368" y="20"/>
                        <a:pt x="313" y="0"/>
                        <a:pt x="270" y="2"/>
                      </a:cubicBezTo>
                      <a:cubicBezTo>
                        <a:pt x="227" y="4"/>
                        <a:pt x="179" y="35"/>
                        <a:pt x="147" y="53"/>
                      </a:cubicBezTo>
                      <a:cubicBezTo>
                        <a:pt x="115" y="71"/>
                        <a:pt x="97" y="83"/>
                        <a:pt x="75" y="113"/>
                      </a:cubicBezTo>
                      <a:cubicBezTo>
                        <a:pt x="53" y="143"/>
                        <a:pt x="27" y="200"/>
                        <a:pt x="15" y="233"/>
                      </a:cubicBezTo>
                      <a:cubicBezTo>
                        <a:pt x="3" y="266"/>
                        <a:pt x="1" y="290"/>
                        <a:pt x="0" y="314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213"/>
                <p:cNvSpPr>
                  <a:spLocks/>
                </p:cNvSpPr>
                <p:nvPr/>
              </p:nvSpPr>
              <p:spPr bwMode="auto">
                <a:xfrm>
                  <a:off x="1151" y="2268"/>
                  <a:ext cx="730" cy="777"/>
                </a:xfrm>
                <a:custGeom>
                  <a:avLst/>
                  <a:gdLst/>
                  <a:ahLst/>
                  <a:cxnLst>
                    <a:cxn ang="0">
                      <a:pos x="730" y="174"/>
                    </a:cxn>
                    <a:cxn ang="0">
                      <a:pos x="667" y="99"/>
                    </a:cxn>
                    <a:cxn ang="0">
                      <a:pos x="556" y="27"/>
                    </a:cxn>
                    <a:cxn ang="0">
                      <a:pos x="457" y="3"/>
                    </a:cxn>
                    <a:cxn ang="0">
                      <a:pos x="340" y="12"/>
                    </a:cxn>
                    <a:cxn ang="0">
                      <a:pos x="223" y="72"/>
                    </a:cxn>
                    <a:cxn ang="0">
                      <a:pos x="160" y="141"/>
                    </a:cxn>
                    <a:cxn ang="0">
                      <a:pos x="91" y="234"/>
                    </a:cxn>
                    <a:cxn ang="0">
                      <a:pos x="43" y="342"/>
                    </a:cxn>
                    <a:cxn ang="0">
                      <a:pos x="19" y="432"/>
                    </a:cxn>
                    <a:cxn ang="0">
                      <a:pos x="1" y="531"/>
                    </a:cxn>
                    <a:cxn ang="0">
                      <a:pos x="10" y="669"/>
                    </a:cxn>
                    <a:cxn ang="0">
                      <a:pos x="22" y="777"/>
                    </a:cxn>
                  </a:cxnLst>
                  <a:rect l="0" t="0" r="r" b="b"/>
                  <a:pathLst>
                    <a:path w="730" h="777">
                      <a:moveTo>
                        <a:pt x="730" y="174"/>
                      </a:moveTo>
                      <a:cubicBezTo>
                        <a:pt x="713" y="149"/>
                        <a:pt x="696" y="124"/>
                        <a:pt x="667" y="99"/>
                      </a:cubicBezTo>
                      <a:cubicBezTo>
                        <a:pt x="638" y="74"/>
                        <a:pt x="591" y="43"/>
                        <a:pt x="556" y="27"/>
                      </a:cubicBezTo>
                      <a:cubicBezTo>
                        <a:pt x="521" y="11"/>
                        <a:pt x="493" y="6"/>
                        <a:pt x="457" y="3"/>
                      </a:cubicBezTo>
                      <a:cubicBezTo>
                        <a:pt x="421" y="0"/>
                        <a:pt x="379" y="0"/>
                        <a:pt x="340" y="12"/>
                      </a:cubicBezTo>
                      <a:cubicBezTo>
                        <a:pt x="301" y="24"/>
                        <a:pt x="253" y="50"/>
                        <a:pt x="223" y="72"/>
                      </a:cubicBezTo>
                      <a:cubicBezTo>
                        <a:pt x="193" y="94"/>
                        <a:pt x="182" y="114"/>
                        <a:pt x="160" y="141"/>
                      </a:cubicBezTo>
                      <a:cubicBezTo>
                        <a:pt x="138" y="168"/>
                        <a:pt x="110" y="201"/>
                        <a:pt x="91" y="234"/>
                      </a:cubicBezTo>
                      <a:cubicBezTo>
                        <a:pt x="72" y="267"/>
                        <a:pt x="55" y="309"/>
                        <a:pt x="43" y="342"/>
                      </a:cubicBezTo>
                      <a:cubicBezTo>
                        <a:pt x="31" y="375"/>
                        <a:pt x="26" y="401"/>
                        <a:pt x="19" y="432"/>
                      </a:cubicBezTo>
                      <a:cubicBezTo>
                        <a:pt x="12" y="463"/>
                        <a:pt x="2" y="492"/>
                        <a:pt x="1" y="531"/>
                      </a:cubicBezTo>
                      <a:cubicBezTo>
                        <a:pt x="0" y="570"/>
                        <a:pt x="7" y="628"/>
                        <a:pt x="10" y="669"/>
                      </a:cubicBezTo>
                      <a:cubicBezTo>
                        <a:pt x="13" y="710"/>
                        <a:pt x="17" y="743"/>
                        <a:pt x="22" y="777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214"/>
                <p:cNvSpPr>
                  <a:spLocks/>
                </p:cNvSpPr>
                <p:nvPr/>
              </p:nvSpPr>
              <p:spPr bwMode="auto">
                <a:xfrm>
                  <a:off x="886" y="2937"/>
                  <a:ext cx="326" cy="768"/>
                </a:xfrm>
                <a:custGeom>
                  <a:avLst/>
                  <a:gdLst/>
                  <a:ahLst/>
                  <a:cxnLst>
                    <a:cxn ang="0">
                      <a:pos x="272" y="0"/>
                    </a:cxn>
                    <a:cxn ang="0">
                      <a:pos x="170" y="45"/>
                    </a:cxn>
                    <a:cxn ang="0">
                      <a:pos x="50" y="144"/>
                    </a:cxn>
                    <a:cxn ang="0">
                      <a:pos x="2" y="360"/>
                    </a:cxn>
                    <a:cxn ang="0">
                      <a:pos x="35" y="516"/>
                    </a:cxn>
                    <a:cxn ang="0">
                      <a:pos x="113" y="672"/>
                    </a:cxn>
                    <a:cxn ang="0">
                      <a:pos x="203" y="747"/>
                    </a:cxn>
                    <a:cxn ang="0">
                      <a:pos x="326" y="768"/>
                    </a:cxn>
                  </a:cxnLst>
                  <a:rect l="0" t="0" r="r" b="b"/>
                  <a:pathLst>
                    <a:path w="326" h="768">
                      <a:moveTo>
                        <a:pt x="272" y="0"/>
                      </a:moveTo>
                      <a:cubicBezTo>
                        <a:pt x="239" y="10"/>
                        <a:pt x="207" y="21"/>
                        <a:pt x="170" y="45"/>
                      </a:cubicBezTo>
                      <a:cubicBezTo>
                        <a:pt x="133" y="69"/>
                        <a:pt x="78" y="92"/>
                        <a:pt x="50" y="144"/>
                      </a:cubicBezTo>
                      <a:cubicBezTo>
                        <a:pt x="22" y="196"/>
                        <a:pt x="4" y="298"/>
                        <a:pt x="2" y="360"/>
                      </a:cubicBezTo>
                      <a:cubicBezTo>
                        <a:pt x="0" y="422"/>
                        <a:pt x="17" y="464"/>
                        <a:pt x="35" y="516"/>
                      </a:cubicBezTo>
                      <a:cubicBezTo>
                        <a:pt x="53" y="568"/>
                        <a:pt x="85" y="634"/>
                        <a:pt x="113" y="672"/>
                      </a:cubicBezTo>
                      <a:cubicBezTo>
                        <a:pt x="141" y="710"/>
                        <a:pt x="168" y="731"/>
                        <a:pt x="203" y="747"/>
                      </a:cubicBezTo>
                      <a:cubicBezTo>
                        <a:pt x="238" y="763"/>
                        <a:pt x="282" y="765"/>
                        <a:pt x="326" y="768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215"/>
                <p:cNvSpPr>
                  <a:spLocks/>
                </p:cNvSpPr>
                <p:nvPr/>
              </p:nvSpPr>
              <p:spPr bwMode="auto">
                <a:xfrm>
                  <a:off x="968" y="3657"/>
                  <a:ext cx="385" cy="63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0" y="153"/>
                    </a:cxn>
                    <a:cxn ang="0">
                      <a:pos x="16" y="366"/>
                    </a:cxn>
                    <a:cxn ang="0">
                      <a:pos x="85" y="528"/>
                    </a:cxn>
                    <a:cxn ang="0">
                      <a:pos x="202" y="621"/>
                    </a:cxn>
                    <a:cxn ang="0">
                      <a:pos x="313" y="633"/>
                    </a:cxn>
                    <a:cxn ang="0">
                      <a:pos x="385" y="600"/>
                    </a:cxn>
                  </a:cxnLst>
                  <a:rect l="0" t="0" r="r" b="b"/>
                  <a:pathLst>
                    <a:path w="385" h="639">
                      <a:moveTo>
                        <a:pt x="73" y="0"/>
                      </a:moveTo>
                      <a:cubicBezTo>
                        <a:pt x="46" y="46"/>
                        <a:pt x="20" y="92"/>
                        <a:pt x="10" y="153"/>
                      </a:cubicBezTo>
                      <a:cubicBezTo>
                        <a:pt x="0" y="214"/>
                        <a:pt x="4" y="304"/>
                        <a:pt x="16" y="366"/>
                      </a:cubicBezTo>
                      <a:cubicBezTo>
                        <a:pt x="28" y="428"/>
                        <a:pt x="54" y="485"/>
                        <a:pt x="85" y="528"/>
                      </a:cubicBezTo>
                      <a:cubicBezTo>
                        <a:pt x="116" y="571"/>
                        <a:pt x="164" y="603"/>
                        <a:pt x="202" y="621"/>
                      </a:cubicBezTo>
                      <a:cubicBezTo>
                        <a:pt x="240" y="639"/>
                        <a:pt x="283" y="636"/>
                        <a:pt x="313" y="633"/>
                      </a:cubicBezTo>
                      <a:cubicBezTo>
                        <a:pt x="343" y="630"/>
                        <a:pt x="364" y="615"/>
                        <a:pt x="385" y="600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216"/>
                <p:cNvSpPr>
                  <a:spLocks/>
                </p:cNvSpPr>
                <p:nvPr/>
              </p:nvSpPr>
              <p:spPr bwMode="auto">
                <a:xfrm>
                  <a:off x="1278" y="4290"/>
                  <a:ext cx="672" cy="34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3" y="171"/>
                    </a:cxn>
                    <a:cxn ang="0">
                      <a:pos x="192" y="264"/>
                    </a:cxn>
                    <a:cxn ang="0">
                      <a:pos x="315" y="330"/>
                    </a:cxn>
                    <a:cxn ang="0">
                      <a:pos x="456" y="342"/>
                    </a:cxn>
                    <a:cxn ang="0">
                      <a:pos x="588" y="309"/>
                    </a:cxn>
                    <a:cxn ang="0">
                      <a:pos x="672" y="255"/>
                    </a:cxn>
                  </a:cxnLst>
                  <a:rect l="0" t="0" r="r" b="b"/>
                  <a:pathLst>
                    <a:path w="672" h="346">
                      <a:moveTo>
                        <a:pt x="0" y="0"/>
                      </a:moveTo>
                      <a:cubicBezTo>
                        <a:pt x="30" y="63"/>
                        <a:pt x="61" y="127"/>
                        <a:pt x="93" y="171"/>
                      </a:cubicBezTo>
                      <a:cubicBezTo>
                        <a:pt x="125" y="215"/>
                        <a:pt x="155" y="238"/>
                        <a:pt x="192" y="264"/>
                      </a:cubicBezTo>
                      <a:cubicBezTo>
                        <a:pt x="229" y="290"/>
                        <a:pt x="271" y="317"/>
                        <a:pt x="315" y="330"/>
                      </a:cubicBezTo>
                      <a:cubicBezTo>
                        <a:pt x="359" y="343"/>
                        <a:pt x="410" y="346"/>
                        <a:pt x="456" y="342"/>
                      </a:cubicBezTo>
                      <a:cubicBezTo>
                        <a:pt x="502" y="338"/>
                        <a:pt x="552" y="323"/>
                        <a:pt x="588" y="309"/>
                      </a:cubicBezTo>
                      <a:cubicBezTo>
                        <a:pt x="624" y="295"/>
                        <a:pt x="648" y="275"/>
                        <a:pt x="672" y="255"/>
                      </a:cubicBez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5" name="Text Box 217"/>
              <p:cNvSpPr txBox="1">
                <a:spLocks noChangeArrowheads="1"/>
              </p:cNvSpPr>
              <p:nvPr/>
            </p:nvSpPr>
            <p:spPr bwMode="auto">
              <a:xfrm>
                <a:off x="270" y="3645"/>
                <a:ext cx="924" cy="11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sz="1400" b="1"/>
              </a:p>
              <a:p>
                <a:pPr algn="ctr">
                  <a:spcBef>
                    <a:spcPct val="50000"/>
                  </a:spcBef>
                </a:pPr>
                <a:r>
                  <a:rPr lang="en-US" sz="1400" b="1"/>
                  <a:t>Fundamentals of Programming</a:t>
                </a:r>
              </a:p>
              <a:p>
                <a:pPr algn="ctr">
                  <a:spcBef>
                    <a:spcPct val="50000"/>
                  </a:spcBef>
                </a:pPr>
                <a:endParaRPr lang="en-US" sz="1400" b="1"/>
              </a:p>
            </p:txBody>
          </p:sp>
        </p:grp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Abstraction</a:t>
            </a:r>
            <a:endParaRPr lang="en-US" dirty="0"/>
          </a:p>
        </p:txBody>
      </p:sp>
      <p:pic>
        <p:nvPicPr>
          <p:cNvPr id="2050" name="Picture 2" descr="halo-video-game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97000" y="2072481"/>
            <a:ext cx="6350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Software Interface</a:t>
            </a:r>
            <a:endParaRPr lang="en-US" dirty="0"/>
          </a:p>
        </p:txBody>
      </p:sp>
      <p:pic>
        <p:nvPicPr>
          <p:cNvPr id="3074" name="Object 6"/>
          <p:cNvPicPr>
            <a:picLocks noGrp="1" noChangeArrowheads="1"/>
          </p:cNvPicPr>
          <p:nvPr>
            <p:ph idx="1"/>
          </p:nvPr>
        </p:nvPicPr>
        <p:blipFill>
          <a:blip r:embed="rId2"/>
          <a:srcRect b="-1805"/>
          <a:stretch>
            <a:fillRect/>
          </a:stretch>
        </p:blipFill>
        <p:spPr bwMode="auto">
          <a:xfrm>
            <a:off x="1596894" y="1678468"/>
            <a:ext cx="5950212" cy="436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From Electrons &amp; Holes to a Multiplayer Video Game</a:t>
            </a:r>
            <a:endParaRPr lang="en-US" dirty="0"/>
          </a:p>
        </p:txBody>
      </p:sp>
      <p:pic>
        <p:nvPicPr>
          <p:cNvPr id="4098" name="Object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-111" b="-784"/>
          <a:stretch>
            <a:fillRect/>
          </a:stretch>
        </p:blipFill>
        <p:spPr bwMode="auto">
          <a:xfrm>
            <a:off x="3019734" y="1600200"/>
            <a:ext cx="310453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the 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Resource manager</a:t>
            </a:r>
          </a:p>
          <a:p>
            <a:r>
              <a:rPr lang="en-US" dirty="0" smtClean="0"/>
              <a:t>Provide consistent interface to resources</a:t>
            </a:r>
          </a:p>
          <a:p>
            <a:r>
              <a:rPr lang="en-US" dirty="0" smtClean="0"/>
              <a:t>Job scheduler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65100" y="2157413"/>
            <a:ext cx="4216400" cy="5857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334433" y="2127647"/>
            <a:ext cx="283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OS: Recognizes interrupt</a:t>
            </a:r>
          </a:p>
          <a:p>
            <a:r>
              <a:rPr lang="en-US">
                <a:solidFill>
                  <a:srgbClr val="FFFF00"/>
                </a:solidFill>
              </a:rPr>
              <a:t>Sends it to client application</a:t>
            </a:r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H="1">
            <a:off x="1701800" y="1593056"/>
            <a:ext cx="101600" cy="5286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  <p:sp>
        <p:nvSpPr>
          <p:cNvPr id="54" name="AutoShape 143"/>
          <p:cNvSpPr>
            <a:spLocks noChangeArrowheads="1"/>
          </p:cNvSpPr>
          <p:nvPr/>
        </p:nvSpPr>
        <p:spPr bwMode="auto">
          <a:xfrm>
            <a:off x="381000" y="2867025"/>
            <a:ext cx="1676400" cy="485775"/>
          </a:xfrm>
          <a:prstGeom prst="wedgeEllipseCallout">
            <a:avLst>
              <a:gd name="adj1" fmla="val -24745"/>
              <a:gd name="adj2" fmla="val -81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00" i="1">
                <a:latin typeface="Comic Sans MS" pitchFamily="66" charset="0"/>
              </a:rPr>
              <a:t>It's a mouse interrupt!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6" name="Rectangle 144" descr="20%"/>
          <p:cNvSpPr>
            <a:spLocks noChangeArrowheads="1"/>
          </p:cNvSpPr>
          <p:nvPr/>
        </p:nvSpPr>
        <p:spPr bwMode="auto">
          <a:xfrm>
            <a:off x="165101" y="2157413"/>
            <a:ext cx="4229100" cy="1107281"/>
          </a:xfrm>
          <a:prstGeom prst="rect">
            <a:avLst/>
          </a:prstGeom>
          <a:pattFill prst="pct20">
            <a:fgClr>
              <a:srgbClr val="FF0066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8338" name="Rectangle 146"/>
          <p:cNvSpPr>
            <a:spLocks noChangeArrowheads="1"/>
          </p:cNvSpPr>
          <p:nvPr/>
        </p:nvSpPr>
        <p:spPr bwMode="auto">
          <a:xfrm>
            <a:off x="165100" y="2157413"/>
            <a:ext cx="4216400" cy="585787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8327" name="Picture 135" descr="halo3703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100" y="210741"/>
            <a:ext cx="4013200" cy="1615678"/>
          </a:xfrm>
          <a:prstGeom prst="rect">
            <a:avLst/>
          </a:prstGeom>
          <a:noFill/>
        </p:spPr>
      </p:pic>
      <p:sp>
        <p:nvSpPr>
          <p:cNvPr id="8296" name="Text Box 104"/>
          <p:cNvSpPr txBox="1">
            <a:spLocks noChangeArrowheads="1"/>
          </p:cNvSpPr>
          <p:nvPr/>
        </p:nvSpPr>
        <p:spPr bwMode="auto">
          <a:xfrm>
            <a:off x="101600" y="98823"/>
            <a:ext cx="2482851" cy="584775"/>
          </a:xfrm>
          <a:prstGeom prst="rect">
            <a:avLst/>
          </a:prstGeom>
          <a:solidFill>
            <a:srgbClr val="FF0066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>
                <a:latin typeface="Comic Sans MS" pitchFamily="66" charset="0"/>
              </a:rPr>
              <a:t>Client Application </a:t>
            </a:r>
          </a:p>
          <a:p>
            <a:r>
              <a:rPr lang="en-US" sz="1600">
                <a:latin typeface="Comic Sans MS" pitchFamily="66" charset="0"/>
              </a:rPr>
              <a:t>(Halo 3)</a:t>
            </a:r>
          </a:p>
        </p:txBody>
      </p:sp>
      <p:sp>
        <p:nvSpPr>
          <p:cNvPr id="8299" name="Text Box 107"/>
          <p:cNvSpPr txBox="1">
            <a:spLocks noChangeArrowheads="1"/>
          </p:cNvSpPr>
          <p:nvPr/>
        </p:nvSpPr>
        <p:spPr bwMode="auto">
          <a:xfrm>
            <a:off x="334433" y="2127647"/>
            <a:ext cx="28308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FF00"/>
                </a:solidFill>
              </a:rPr>
              <a:t>OS: Recognizes interrupt</a:t>
            </a:r>
          </a:p>
          <a:p>
            <a:r>
              <a:rPr lang="en-US">
                <a:solidFill>
                  <a:srgbClr val="FFFF00"/>
                </a:solidFill>
              </a:rPr>
              <a:t>Sends it to client application</a:t>
            </a:r>
          </a:p>
        </p:txBody>
      </p:sp>
      <p:sp>
        <p:nvSpPr>
          <p:cNvPr id="8316" name="Line 124"/>
          <p:cNvSpPr>
            <a:spLocks noChangeShapeType="1"/>
          </p:cNvSpPr>
          <p:nvPr/>
        </p:nvSpPr>
        <p:spPr bwMode="auto">
          <a:xfrm flipH="1">
            <a:off x="1701800" y="1593056"/>
            <a:ext cx="101600" cy="52863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40"/>
          <p:cNvGrpSpPr>
            <a:grpSpLocks/>
          </p:cNvGrpSpPr>
          <p:nvPr/>
        </p:nvGrpSpPr>
        <p:grpSpPr bwMode="auto">
          <a:xfrm>
            <a:off x="2616201" y="614363"/>
            <a:ext cx="749300" cy="421481"/>
            <a:chOff x="1110" y="2298"/>
            <a:chExt cx="354" cy="354"/>
          </a:xfrm>
        </p:grpSpPr>
        <p:sp>
          <p:nvSpPr>
            <p:cNvPr id="8328" name="Oval 136"/>
            <p:cNvSpPr>
              <a:spLocks noChangeArrowheads="1"/>
            </p:cNvSpPr>
            <p:nvPr/>
          </p:nvSpPr>
          <p:spPr bwMode="auto">
            <a:xfrm>
              <a:off x="1176" y="2382"/>
              <a:ext cx="222" cy="222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29" name="Line 137"/>
            <p:cNvSpPr>
              <a:spLocks noChangeShapeType="1"/>
            </p:cNvSpPr>
            <p:nvPr/>
          </p:nvSpPr>
          <p:spPr bwMode="auto">
            <a:xfrm>
              <a:off x="1110" y="2496"/>
              <a:ext cx="354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0" name="Line 138"/>
            <p:cNvSpPr>
              <a:spLocks noChangeShapeType="1"/>
            </p:cNvSpPr>
            <p:nvPr/>
          </p:nvSpPr>
          <p:spPr bwMode="auto">
            <a:xfrm>
              <a:off x="1272" y="2298"/>
              <a:ext cx="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31" name="Line 139"/>
            <p:cNvSpPr>
              <a:spLocks noChangeShapeType="1"/>
            </p:cNvSpPr>
            <p:nvPr/>
          </p:nvSpPr>
          <p:spPr bwMode="auto">
            <a:xfrm>
              <a:off x="1290" y="2328"/>
              <a:ext cx="0" cy="324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1" y="1535907"/>
            <a:ext cx="1504951" cy="678656"/>
            <a:chOff x="0" y="1266"/>
            <a:chExt cx="711" cy="570"/>
          </a:xfrm>
        </p:grpSpPr>
        <p:pic>
          <p:nvPicPr>
            <p:cNvPr id="8333" name="Picture 141" descr="Photo_Electrical_Mouse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296"/>
              <a:ext cx="540" cy="540"/>
            </a:xfrm>
            <a:prstGeom prst="rect">
              <a:avLst/>
            </a:prstGeom>
            <a:noFill/>
          </p:spPr>
        </p:pic>
        <p:sp>
          <p:nvSpPr>
            <p:cNvPr id="8334" name="Freeform 142"/>
            <p:cNvSpPr>
              <a:spLocks/>
            </p:cNvSpPr>
            <p:nvPr/>
          </p:nvSpPr>
          <p:spPr bwMode="auto">
            <a:xfrm>
              <a:off x="402" y="1266"/>
              <a:ext cx="309" cy="492"/>
            </a:xfrm>
            <a:custGeom>
              <a:avLst/>
              <a:gdLst/>
              <a:ahLst/>
              <a:cxnLst>
                <a:cxn ang="0">
                  <a:pos x="0" y="126"/>
                </a:cxn>
                <a:cxn ang="0">
                  <a:pos x="24" y="90"/>
                </a:cxn>
                <a:cxn ang="0">
                  <a:pos x="36" y="72"/>
                </a:cxn>
                <a:cxn ang="0">
                  <a:pos x="102" y="0"/>
                </a:cxn>
                <a:cxn ang="0">
                  <a:pos x="150" y="18"/>
                </a:cxn>
                <a:cxn ang="0">
                  <a:pos x="180" y="90"/>
                </a:cxn>
                <a:cxn ang="0">
                  <a:pos x="66" y="390"/>
                </a:cxn>
                <a:cxn ang="0">
                  <a:pos x="120" y="492"/>
                </a:cxn>
                <a:cxn ang="0">
                  <a:pos x="156" y="486"/>
                </a:cxn>
                <a:cxn ang="0">
                  <a:pos x="168" y="468"/>
                </a:cxn>
                <a:cxn ang="0">
                  <a:pos x="240" y="426"/>
                </a:cxn>
                <a:cxn ang="0">
                  <a:pos x="300" y="276"/>
                </a:cxn>
                <a:cxn ang="0">
                  <a:pos x="306" y="258"/>
                </a:cxn>
                <a:cxn ang="0">
                  <a:pos x="306" y="270"/>
                </a:cxn>
              </a:cxnLst>
              <a:rect l="0" t="0" r="r" b="b"/>
              <a:pathLst>
                <a:path w="309" h="492">
                  <a:moveTo>
                    <a:pt x="0" y="126"/>
                  </a:moveTo>
                  <a:cubicBezTo>
                    <a:pt x="8" y="114"/>
                    <a:pt x="16" y="102"/>
                    <a:pt x="24" y="90"/>
                  </a:cubicBezTo>
                  <a:cubicBezTo>
                    <a:pt x="28" y="84"/>
                    <a:pt x="36" y="72"/>
                    <a:pt x="36" y="72"/>
                  </a:cubicBezTo>
                  <a:cubicBezTo>
                    <a:pt x="47" y="27"/>
                    <a:pt x="57" y="15"/>
                    <a:pt x="102" y="0"/>
                  </a:cubicBezTo>
                  <a:cubicBezTo>
                    <a:pt x="114" y="2"/>
                    <a:pt x="141" y="4"/>
                    <a:pt x="150" y="18"/>
                  </a:cubicBezTo>
                  <a:cubicBezTo>
                    <a:pt x="152" y="22"/>
                    <a:pt x="177" y="82"/>
                    <a:pt x="180" y="90"/>
                  </a:cubicBezTo>
                  <a:cubicBezTo>
                    <a:pt x="196" y="202"/>
                    <a:pt x="145" y="311"/>
                    <a:pt x="66" y="390"/>
                  </a:cubicBezTo>
                  <a:cubicBezTo>
                    <a:pt x="47" y="447"/>
                    <a:pt x="70" y="475"/>
                    <a:pt x="120" y="492"/>
                  </a:cubicBezTo>
                  <a:cubicBezTo>
                    <a:pt x="132" y="490"/>
                    <a:pt x="145" y="491"/>
                    <a:pt x="156" y="486"/>
                  </a:cubicBezTo>
                  <a:cubicBezTo>
                    <a:pt x="162" y="483"/>
                    <a:pt x="163" y="473"/>
                    <a:pt x="168" y="468"/>
                  </a:cubicBezTo>
                  <a:cubicBezTo>
                    <a:pt x="192" y="447"/>
                    <a:pt x="215" y="443"/>
                    <a:pt x="240" y="426"/>
                  </a:cubicBezTo>
                  <a:cubicBezTo>
                    <a:pt x="270" y="382"/>
                    <a:pt x="276" y="323"/>
                    <a:pt x="300" y="276"/>
                  </a:cubicBezTo>
                  <a:cubicBezTo>
                    <a:pt x="303" y="270"/>
                    <a:pt x="302" y="262"/>
                    <a:pt x="306" y="258"/>
                  </a:cubicBezTo>
                  <a:cubicBezTo>
                    <a:pt x="309" y="255"/>
                    <a:pt x="306" y="266"/>
                    <a:pt x="306" y="27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335" name="AutoShape 143"/>
          <p:cNvSpPr>
            <a:spLocks noChangeArrowheads="1"/>
          </p:cNvSpPr>
          <p:nvPr/>
        </p:nvSpPr>
        <p:spPr bwMode="auto">
          <a:xfrm>
            <a:off x="381000" y="2867025"/>
            <a:ext cx="1676400" cy="485775"/>
          </a:xfrm>
          <a:prstGeom prst="wedgeEllipseCallout">
            <a:avLst>
              <a:gd name="adj1" fmla="val -24745"/>
              <a:gd name="adj2" fmla="val -813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000" i="1">
                <a:latin typeface="Comic Sans MS" pitchFamily="66" charset="0"/>
              </a:rPr>
              <a:t>It's a mouse interrupt!</a:t>
            </a:r>
          </a:p>
        </p:txBody>
      </p:sp>
      <p:sp>
        <p:nvSpPr>
          <p:cNvPr id="8337" name="AutoShape 145"/>
          <p:cNvSpPr>
            <a:spLocks noChangeArrowheads="1"/>
          </p:cNvSpPr>
          <p:nvPr/>
        </p:nvSpPr>
        <p:spPr bwMode="auto">
          <a:xfrm>
            <a:off x="3200401" y="2586038"/>
            <a:ext cx="2959100" cy="892969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25" name="Text Box 133"/>
          <p:cNvSpPr txBox="1">
            <a:spLocks noChangeArrowheads="1"/>
          </p:cNvSpPr>
          <p:nvPr/>
        </p:nvSpPr>
        <p:spPr bwMode="auto">
          <a:xfrm>
            <a:off x="3712633" y="2863454"/>
            <a:ext cx="13708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Comic Sans MS" pitchFamily="66" charset="0"/>
              </a:rPr>
              <a:t>CLIENT</a:t>
            </a:r>
          </a:p>
        </p:txBody>
      </p:sp>
      <p:sp>
        <p:nvSpPr>
          <p:cNvPr id="8297" name="Text Box 105"/>
          <p:cNvSpPr txBox="1">
            <a:spLocks noChangeArrowheads="1"/>
          </p:cNvSpPr>
          <p:nvPr/>
        </p:nvSpPr>
        <p:spPr bwMode="auto">
          <a:xfrm>
            <a:off x="2171700" y="1610916"/>
            <a:ext cx="1784463" cy="523220"/>
          </a:xfrm>
          <a:prstGeom prst="rect">
            <a:avLst/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>
                <a:latin typeface="Comic Sans MS" pitchFamily="66" charset="0"/>
              </a:rPr>
              <a:t>Player clicks mouse</a:t>
            </a:r>
          </a:p>
          <a:p>
            <a:r>
              <a:rPr lang="en-US" sz="1400" i="1">
                <a:latin typeface="Comic Sans MS" pitchFamily="66" charset="0"/>
              </a:rPr>
              <a:t>cursor on target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1045</Words>
  <Application>Microsoft Office PowerPoint</Application>
  <PresentationFormat>On-screen Show (4:3)</PresentationFormat>
  <Paragraphs>324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Computer Systems An Integrated Approach to Architecture and Operating Systems </vt:lpstr>
      <vt:lpstr>What’s Inside the Box?</vt:lpstr>
      <vt:lpstr>Levels of Abstraction</vt:lpstr>
      <vt:lpstr>Hardware Software Interface</vt:lpstr>
      <vt:lpstr>From Electrons &amp; Holes to a Multiplayer Video Game</vt:lpstr>
      <vt:lpstr>The Role of the Operating System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What’s Happening Inside the Box?</vt:lpstr>
      <vt:lpstr>Layers of Abstraction</vt:lpstr>
      <vt:lpstr>Where Does This Course Fit?</vt:lpstr>
      <vt:lpstr>Questions?</vt:lpstr>
      <vt:lpstr>Slide 24</vt:lpstr>
    </vt:vector>
  </TitlesOfParts>
  <Company>Georgia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Bill Leahy</dc:creator>
  <cp:lastModifiedBy>Bill Leahy</cp:lastModifiedBy>
  <cp:revision>33</cp:revision>
  <dcterms:created xsi:type="dcterms:W3CDTF">2008-09-06T14:56:38Z</dcterms:created>
  <dcterms:modified xsi:type="dcterms:W3CDTF">2009-01-07T16:12:47Z</dcterms:modified>
</cp:coreProperties>
</file>