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Condensed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-italic.fntdata"/><Relationship Id="rId10" Type="http://schemas.openxmlformats.org/officeDocument/2006/relationships/slide" Target="slides/slide5.xml"/><Relationship Id="rId32" Type="http://schemas.openxmlformats.org/officeDocument/2006/relationships/font" Target="fonts/RobotoCondensed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RobotoCondensed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6bb8a7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6bb8a7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56bb8a71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56bb8a71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56bb8a71f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56bb8a71f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6bb8a71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6bb8a71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56bb8a71f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56bb8a71f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56bb8a71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56bb8a71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56bb8a71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56bb8a71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56bb8a71f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56bb8a71f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6bb8a71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6bb8a71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56bb8a71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56bb8a71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56bb8a71f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56bb8a71f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6bb8a71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6bb8a71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56bb8a71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56bb8a71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56bb8a71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56bb8a71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6bb8a71f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6bb8a71f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6bb8a71f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6bb8a71f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6bb8a71f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6bb8a71f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6bb8a71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6bb8a71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6bb8a71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6bb8a71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56bb8a71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56bb8a71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56bb8a71f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56bb8a71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x">
  <p:cSld name="tx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21862" y="177366"/>
            <a:ext cx="7935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622301" y="892969"/>
            <a:ext cx="79344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1867" y="578332"/>
            <a:ext cx="7934700" cy="2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x 1">
  <p:cSld name="tx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621862" y="177363"/>
            <a:ext cx="7935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622301" y="892968"/>
            <a:ext cx="79344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1866" y="578331"/>
            <a:ext cx="7934700" cy="2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x_2">
  <p:cSld name="tx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621862" y="177363"/>
            <a:ext cx="7935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22300" y="892969"/>
            <a:ext cx="79344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2" name="Google Shape;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1862" y="578329"/>
            <a:ext cx="7934764" cy="262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7"/>
          <p:cNvGrpSpPr/>
          <p:nvPr/>
        </p:nvGrpSpPr>
        <p:grpSpPr>
          <a:xfrm>
            <a:off x="25" y="5085300"/>
            <a:ext cx="9143938" cy="58202"/>
            <a:chOff x="-12" y="5085300"/>
            <a:chExt cx="9143938" cy="58202"/>
          </a:xfrm>
        </p:grpSpPr>
        <p:sp>
          <p:nvSpPr>
            <p:cNvPr id="66" name="Google Shape;66;p17"/>
            <p:cNvSpPr/>
            <p:nvPr/>
          </p:nvSpPr>
          <p:spPr>
            <a:xfrm>
              <a:off x="-12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1392829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112138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5523825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7"/>
          <p:cNvGrpSpPr/>
          <p:nvPr/>
        </p:nvGrpSpPr>
        <p:grpSpPr>
          <a:xfrm>
            <a:off x="667984" y="464739"/>
            <a:ext cx="977316" cy="343491"/>
            <a:chOff x="5389563" y="6130926"/>
            <a:chExt cx="868725" cy="305325"/>
          </a:xfrm>
        </p:grpSpPr>
        <p:sp>
          <p:nvSpPr>
            <p:cNvPr id="71" name="Google Shape;71;p17"/>
            <p:cNvSpPr/>
            <p:nvPr/>
          </p:nvSpPr>
          <p:spPr>
            <a:xfrm>
              <a:off x="6132513" y="6203951"/>
              <a:ext cx="125775" cy="144300"/>
            </a:xfrm>
            <a:custGeom>
              <a:rect b="b" l="l" r="r" t="t"/>
              <a:pathLst>
                <a:path extrusionOk="0" h="148" w="129">
                  <a:moveTo>
                    <a:pt x="113" y="137"/>
                  </a:moveTo>
                  <a:cubicBezTo>
                    <a:pt x="110" y="139"/>
                    <a:pt x="106" y="141"/>
                    <a:pt x="103" y="142"/>
                  </a:cubicBezTo>
                  <a:cubicBezTo>
                    <a:pt x="93" y="147"/>
                    <a:pt x="82" y="148"/>
                    <a:pt x="73" y="148"/>
                  </a:cubicBezTo>
                  <a:cubicBezTo>
                    <a:pt x="63" y="148"/>
                    <a:pt x="47" y="148"/>
                    <a:pt x="32" y="136"/>
                  </a:cubicBezTo>
                  <a:cubicBezTo>
                    <a:pt x="10" y="121"/>
                    <a:pt x="0" y="94"/>
                    <a:pt x="0" y="71"/>
                  </a:cubicBezTo>
                  <a:cubicBezTo>
                    <a:pt x="0" y="23"/>
                    <a:pt x="39" y="0"/>
                    <a:pt x="71" y="0"/>
                  </a:cubicBezTo>
                  <a:cubicBezTo>
                    <a:pt x="82" y="0"/>
                    <a:pt x="94" y="2"/>
                    <a:pt x="103" y="8"/>
                  </a:cubicBezTo>
                  <a:cubicBezTo>
                    <a:pt x="118" y="19"/>
                    <a:pt x="122" y="32"/>
                    <a:pt x="124" y="3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36" y="109"/>
                    <a:pt x="62" y="132"/>
                    <a:pt x="92" y="132"/>
                  </a:cubicBezTo>
                  <a:cubicBezTo>
                    <a:pt x="107" y="132"/>
                    <a:pt x="119" y="127"/>
                    <a:pt x="129" y="121"/>
                  </a:cubicBezTo>
                  <a:cubicBezTo>
                    <a:pt x="113" y="137"/>
                    <a:pt x="113" y="137"/>
                    <a:pt x="113" y="137"/>
                  </a:cubicBezTo>
                  <a:close/>
                  <a:moveTo>
                    <a:pt x="84" y="45"/>
                  </a:moveTo>
                  <a:cubicBezTo>
                    <a:pt x="90" y="43"/>
                    <a:pt x="93" y="41"/>
                    <a:pt x="93" y="36"/>
                  </a:cubicBezTo>
                  <a:cubicBezTo>
                    <a:pt x="93" y="24"/>
                    <a:pt x="79" y="10"/>
                    <a:pt x="62" y="10"/>
                  </a:cubicBezTo>
                  <a:cubicBezTo>
                    <a:pt x="50" y="10"/>
                    <a:pt x="27" y="19"/>
                    <a:pt x="27" y="53"/>
                  </a:cubicBezTo>
                  <a:cubicBezTo>
                    <a:pt x="27" y="58"/>
                    <a:pt x="27" y="64"/>
                    <a:pt x="28" y="69"/>
                  </a:cubicBezTo>
                  <a:cubicBezTo>
                    <a:pt x="84" y="45"/>
                    <a:pt x="84" y="45"/>
                    <a:pt x="84" y="45"/>
                  </a:cubicBezTo>
                  <a:close/>
                </a:path>
              </a:pathLst>
            </a:custGeom>
            <a:solidFill>
              <a:srgbClr val="D50F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6057900" y="6130926"/>
              <a:ext cx="77025" cy="212550"/>
            </a:xfrm>
            <a:custGeom>
              <a:rect b="b" l="l" r="r" t="t"/>
              <a:pathLst>
                <a:path extrusionOk="0" h="218" w="79">
                  <a:moveTo>
                    <a:pt x="68" y="218"/>
                  </a:moveTo>
                  <a:cubicBezTo>
                    <a:pt x="13" y="218"/>
                    <a:pt x="13" y="218"/>
                    <a:pt x="13" y="218"/>
                  </a:cubicBezTo>
                  <a:cubicBezTo>
                    <a:pt x="20" y="208"/>
                    <a:pt x="21" y="207"/>
                    <a:pt x="21" y="201"/>
                  </a:cubicBezTo>
                  <a:cubicBezTo>
                    <a:pt x="21" y="151"/>
                    <a:pt x="21" y="151"/>
                    <a:pt x="21" y="151"/>
                  </a:cubicBezTo>
                  <a:cubicBezTo>
                    <a:pt x="21" y="127"/>
                    <a:pt x="22" y="93"/>
                    <a:pt x="23" y="60"/>
                  </a:cubicBezTo>
                  <a:cubicBezTo>
                    <a:pt x="23" y="45"/>
                    <a:pt x="24" y="25"/>
                    <a:pt x="25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8" y="5"/>
                    <a:pt x="55" y="7"/>
                    <a:pt x="54" y="18"/>
                  </a:cubicBezTo>
                  <a:cubicBezTo>
                    <a:pt x="51" y="42"/>
                    <a:pt x="51" y="79"/>
                    <a:pt x="51" y="123"/>
                  </a:cubicBezTo>
                  <a:cubicBezTo>
                    <a:pt x="51" y="194"/>
                    <a:pt x="51" y="194"/>
                    <a:pt x="51" y="194"/>
                  </a:cubicBezTo>
                  <a:cubicBezTo>
                    <a:pt x="51" y="207"/>
                    <a:pt x="53" y="208"/>
                    <a:pt x="63" y="209"/>
                  </a:cubicBezTo>
                  <a:cubicBezTo>
                    <a:pt x="69" y="210"/>
                    <a:pt x="74" y="210"/>
                    <a:pt x="79" y="211"/>
                  </a:cubicBezTo>
                  <a:cubicBezTo>
                    <a:pt x="68" y="218"/>
                    <a:pt x="68" y="218"/>
                    <a:pt x="68" y="218"/>
                  </a:cubicBezTo>
                  <a:close/>
                </a:path>
              </a:pathLst>
            </a:custGeom>
            <a:solidFill>
              <a:srgbClr val="0099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5913438" y="6207126"/>
              <a:ext cx="150150" cy="229125"/>
            </a:xfrm>
            <a:custGeom>
              <a:rect b="b" l="l" r="r" t="t"/>
              <a:pathLst>
                <a:path extrusionOk="0" h="235" w="154">
                  <a:moveTo>
                    <a:pt x="115" y="11"/>
                  </a:moveTo>
                  <a:cubicBezTo>
                    <a:pt x="123" y="17"/>
                    <a:pt x="137" y="29"/>
                    <a:pt x="137" y="53"/>
                  </a:cubicBezTo>
                  <a:cubicBezTo>
                    <a:pt x="137" y="75"/>
                    <a:pt x="124" y="86"/>
                    <a:pt x="111" y="96"/>
                  </a:cubicBezTo>
                  <a:cubicBezTo>
                    <a:pt x="107" y="100"/>
                    <a:pt x="103" y="105"/>
                    <a:pt x="103" y="112"/>
                  </a:cubicBezTo>
                  <a:cubicBezTo>
                    <a:pt x="103" y="118"/>
                    <a:pt x="107" y="122"/>
                    <a:pt x="111" y="125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36" y="145"/>
                    <a:pt x="148" y="155"/>
                    <a:pt x="148" y="177"/>
                  </a:cubicBezTo>
                  <a:cubicBezTo>
                    <a:pt x="148" y="206"/>
                    <a:pt x="120" y="235"/>
                    <a:pt x="67" y="235"/>
                  </a:cubicBezTo>
                  <a:cubicBezTo>
                    <a:pt x="22" y="235"/>
                    <a:pt x="0" y="214"/>
                    <a:pt x="0" y="191"/>
                  </a:cubicBezTo>
                  <a:cubicBezTo>
                    <a:pt x="0" y="180"/>
                    <a:pt x="6" y="164"/>
                    <a:pt x="24" y="153"/>
                  </a:cubicBezTo>
                  <a:cubicBezTo>
                    <a:pt x="43" y="142"/>
                    <a:pt x="69" y="140"/>
                    <a:pt x="83" y="139"/>
                  </a:cubicBezTo>
                  <a:cubicBezTo>
                    <a:pt x="79" y="133"/>
                    <a:pt x="74" y="128"/>
                    <a:pt x="74" y="118"/>
                  </a:cubicBezTo>
                  <a:cubicBezTo>
                    <a:pt x="74" y="113"/>
                    <a:pt x="75" y="110"/>
                    <a:pt x="77" y="106"/>
                  </a:cubicBezTo>
                  <a:cubicBezTo>
                    <a:pt x="73" y="106"/>
                    <a:pt x="70" y="107"/>
                    <a:pt x="67" y="107"/>
                  </a:cubicBezTo>
                  <a:cubicBezTo>
                    <a:pt x="34" y="107"/>
                    <a:pt x="16" y="82"/>
                    <a:pt x="16" y="58"/>
                  </a:cubicBezTo>
                  <a:cubicBezTo>
                    <a:pt x="16" y="44"/>
                    <a:pt x="22" y="28"/>
                    <a:pt x="35" y="17"/>
                  </a:cubicBezTo>
                  <a:cubicBezTo>
                    <a:pt x="53" y="2"/>
                    <a:pt x="74" y="0"/>
                    <a:pt x="9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15" y="11"/>
                    <a:pt x="115" y="11"/>
                    <a:pt x="115" y="11"/>
                  </a:cubicBezTo>
                  <a:close/>
                  <a:moveTo>
                    <a:pt x="94" y="148"/>
                  </a:moveTo>
                  <a:cubicBezTo>
                    <a:pt x="91" y="148"/>
                    <a:pt x="90" y="148"/>
                    <a:pt x="86" y="148"/>
                  </a:cubicBezTo>
                  <a:cubicBezTo>
                    <a:pt x="84" y="148"/>
                    <a:pt x="67" y="148"/>
                    <a:pt x="54" y="153"/>
                  </a:cubicBezTo>
                  <a:cubicBezTo>
                    <a:pt x="47" y="155"/>
                    <a:pt x="27" y="163"/>
                    <a:pt x="27" y="184"/>
                  </a:cubicBezTo>
                  <a:cubicBezTo>
                    <a:pt x="27" y="206"/>
                    <a:pt x="49" y="222"/>
                    <a:pt x="82" y="222"/>
                  </a:cubicBezTo>
                  <a:cubicBezTo>
                    <a:pt x="111" y="222"/>
                    <a:pt x="127" y="208"/>
                    <a:pt x="127" y="189"/>
                  </a:cubicBezTo>
                  <a:cubicBezTo>
                    <a:pt x="127" y="173"/>
                    <a:pt x="117" y="165"/>
                    <a:pt x="94" y="148"/>
                  </a:cubicBezTo>
                  <a:close/>
                  <a:moveTo>
                    <a:pt x="103" y="89"/>
                  </a:moveTo>
                  <a:cubicBezTo>
                    <a:pt x="110" y="82"/>
                    <a:pt x="110" y="72"/>
                    <a:pt x="110" y="67"/>
                  </a:cubicBezTo>
                  <a:cubicBezTo>
                    <a:pt x="110" y="45"/>
                    <a:pt x="97" y="10"/>
                    <a:pt x="71" y="10"/>
                  </a:cubicBezTo>
                  <a:cubicBezTo>
                    <a:pt x="63" y="10"/>
                    <a:pt x="55" y="14"/>
                    <a:pt x="50" y="20"/>
                  </a:cubicBezTo>
                  <a:cubicBezTo>
                    <a:pt x="44" y="27"/>
                    <a:pt x="43" y="35"/>
                    <a:pt x="43" y="43"/>
                  </a:cubicBezTo>
                  <a:cubicBezTo>
                    <a:pt x="43" y="64"/>
                    <a:pt x="55" y="98"/>
                    <a:pt x="81" y="98"/>
                  </a:cubicBezTo>
                  <a:cubicBezTo>
                    <a:pt x="89" y="98"/>
                    <a:pt x="98" y="94"/>
                    <a:pt x="103" y="89"/>
                  </a:cubicBezTo>
                  <a:close/>
                </a:path>
              </a:pathLst>
            </a:custGeom>
            <a:solidFill>
              <a:srgbClr val="0D58D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5765800" y="6203951"/>
              <a:ext cx="149175" cy="144300"/>
            </a:xfrm>
            <a:custGeom>
              <a:rect b="b" l="l" r="r" t="t"/>
              <a:pathLst>
                <a:path extrusionOk="0" h="148" w="153">
                  <a:moveTo>
                    <a:pt x="75" y="148"/>
                  </a:moveTo>
                  <a:cubicBezTo>
                    <a:pt x="26" y="148"/>
                    <a:pt x="0" y="109"/>
                    <a:pt x="0" y="75"/>
                  </a:cubicBezTo>
                  <a:cubicBezTo>
                    <a:pt x="0" y="34"/>
                    <a:pt x="33" y="0"/>
                    <a:pt x="80" y="0"/>
                  </a:cubicBezTo>
                  <a:cubicBezTo>
                    <a:pt x="125" y="0"/>
                    <a:pt x="153" y="35"/>
                    <a:pt x="153" y="73"/>
                  </a:cubicBezTo>
                  <a:cubicBezTo>
                    <a:pt x="153" y="109"/>
                    <a:pt x="125" y="148"/>
                    <a:pt x="75" y="148"/>
                  </a:cubicBezTo>
                  <a:close/>
                  <a:moveTo>
                    <a:pt x="114" y="123"/>
                  </a:moveTo>
                  <a:cubicBezTo>
                    <a:pt x="121" y="113"/>
                    <a:pt x="123" y="100"/>
                    <a:pt x="123" y="88"/>
                  </a:cubicBezTo>
                  <a:cubicBezTo>
                    <a:pt x="123" y="61"/>
                    <a:pt x="110" y="9"/>
                    <a:pt x="72" y="9"/>
                  </a:cubicBezTo>
                  <a:cubicBezTo>
                    <a:pt x="61" y="9"/>
                    <a:pt x="51" y="13"/>
                    <a:pt x="44" y="20"/>
                  </a:cubicBezTo>
                  <a:cubicBezTo>
                    <a:pt x="32" y="31"/>
                    <a:pt x="30" y="44"/>
                    <a:pt x="30" y="57"/>
                  </a:cubicBezTo>
                  <a:cubicBezTo>
                    <a:pt x="30" y="88"/>
                    <a:pt x="45" y="138"/>
                    <a:pt x="82" y="138"/>
                  </a:cubicBezTo>
                  <a:cubicBezTo>
                    <a:pt x="94" y="138"/>
                    <a:pt x="106" y="133"/>
                    <a:pt x="114" y="123"/>
                  </a:cubicBezTo>
                  <a:close/>
                </a:path>
              </a:pathLst>
            </a:custGeom>
            <a:solidFill>
              <a:srgbClr val="EEB2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5603875" y="6203951"/>
              <a:ext cx="150150" cy="144300"/>
            </a:xfrm>
            <a:custGeom>
              <a:rect b="b" l="l" r="r" t="t"/>
              <a:pathLst>
                <a:path extrusionOk="0" h="148" w="154">
                  <a:moveTo>
                    <a:pt x="76" y="148"/>
                  </a:moveTo>
                  <a:cubicBezTo>
                    <a:pt x="26" y="148"/>
                    <a:pt x="0" y="109"/>
                    <a:pt x="0" y="75"/>
                  </a:cubicBezTo>
                  <a:cubicBezTo>
                    <a:pt x="0" y="34"/>
                    <a:pt x="33" y="0"/>
                    <a:pt x="80" y="0"/>
                  </a:cubicBezTo>
                  <a:cubicBezTo>
                    <a:pt x="126" y="0"/>
                    <a:pt x="154" y="35"/>
                    <a:pt x="154" y="73"/>
                  </a:cubicBezTo>
                  <a:cubicBezTo>
                    <a:pt x="154" y="109"/>
                    <a:pt x="126" y="148"/>
                    <a:pt x="76" y="148"/>
                  </a:cubicBezTo>
                  <a:close/>
                  <a:moveTo>
                    <a:pt x="114" y="123"/>
                  </a:moveTo>
                  <a:cubicBezTo>
                    <a:pt x="122" y="113"/>
                    <a:pt x="123" y="100"/>
                    <a:pt x="123" y="88"/>
                  </a:cubicBezTo>
                  <a:cubicBezTo>
                    <a:pt x="123" y="61"/>
                    <a:pt x="110" y="9"/>
                    <a:pt x="72" y="9"/>
                  </a:cubicBezTo>
                  <a:cubicBezTo>
                    <a:pt x="62" y="9"/>
                    <a:pt x="52" y="13"/>
                    <a:pt x="44" y="20"/>
                  </a:cubicBezTo>
                  <a:cubicBezTo>
                    <a:pt x="32" y="31"/>
                    <a:pt x="30" y="44"/>
                    <a:pt x="30" y="57"/>
                  </a:cubicBezTo>
                  <a:cubicBezTo>
                    <a:pt x="30" y="88"/>
                    <a:pt x="45" y="138"/>
                    <a:pt x="83" y="138"/>
                  </a:cubicBezTo>
                  <a:cubicBezTo>
                    <a:pt x="95" y="138"/>
                    <a:pt x="107" y="133"/>
                    <a:pt x="114" y="123"/>
                  </a:cubicBezTo>
                  <a:close/>
                </a:path>
              </a:pathLst>
            </a:custGeom>
            <a:solidFill>
              <a:srgbClr val="D50F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5389563" y="6143626"/>
              <a:ext cx="205725" cy="207675"/>
            </a:xfrm>
            <a:custGeom>
              <a:rect b="b" l="l" r="r" t="t"/>
              <a:pathLst>
                <a:path extrusionOk="0" h="213" w="211">
                  <a:moveTo>
                    <a:pt x="200" y="199"/>
                  </a:moveTo>
                  <a:cubicBezTo>
                    <a:pt x="158" y="208"/>
                    <a:pt x="158" y="208"/>
                    <a:pt x="158" y="208"/>
                  </a:cubicBezTo>
                  <a:cubicBezTo>
                    <a:pt x="141" y="211"/>
                    <a:pt x="126" y="213"/>
                    <a:pt x="110" y="213"/>
                  </a:cubicBezTo>
                  <a:cubicBezTo>
                    <a:pt x="30" y="213"/>
                    <a:pt x="0" y="155"/>
                    <a:pt x="0" y="109"/>
                  </a:cubicBezTo>
                  <a:cubicBezTo>
                    <a:pt x="0" y="52"/>
                    <a:pt x="43" y="0"/>
                    <a:pt x="117" y="0"/>
                  </a:cubicBezTo>
                  <a:cubicBezTo>
                    <a:pt x="133" y="0"/>
                    <a:pt x="148" y="3"/>
                    <a:pt x="161" y="6"/>
                  </a:cubicBezTo>
                  <a:cubicBezTo>
                    <a:pt x="183" y="12"/>
                    <a:pt x="193" y="20"/>
                    <a:pt x="200" y="24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73" y="38"/>
                    <a:pt x="173" y="38"/>
                    <a:pt x="173" y="38"/>
                  </a:cubicBezTo>
                  <a:cubicBezTo>
                    <a:pt x="163" y="28"/>
                    <a:pt x="145" y="11"/>
                    <a:pt x="111" y="11"/>
                  </a:cubicBezTo>
                  <a:cubicBezTo>
                    <a:pt x="65" y="11"/>
                    <a:pt x="30" y="45"/>
                    <a:pt x="30" y="96"/>
                  </a:cubicBezTo>
                  <a:cubicBezTo>
                    <a:pt x="30" y="151"/>
                    <a:pt x="70" y="202"/>
                    <a:pt x="133" y="202"/>
                  </a:cubicBezTo>
                  <a:cubicBezTo>
                    <a:pt x="151" y="202"/>
                    <a:pt x="161" y="198"/>
                    <a:pt x="170" y="195"/>
                  </a:cubicBezTo>
                  <a:cubicBezTo>
                    <a:pt x="170" y="148"/>
                    <a:pt x="170" y="148"/>
                    <a:pt x="170" y="148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49" y="138"/>
                    <a:pt x="149" y="138"/>
                    <a:pt x="149" y="138"/>
                  </a:cubicBezTo>
                  <a:cubicBezTo>
                    <a:pt x="211" y="138"/>
                    <a:pt x="211" y="138"/>
                    <a:pt x="211" y="138"/>
                  </a:cubicBezTo>
                  <a:cubicBezTo>
                    <a:pt x="203" y="145"/>
                    <a:pt x="203" y="145"/>
                    <a:pt x="203" y="145"/>
                  </a:cubicBezTo>
                  <a:cubicBezTo>
                    <a:pt x="201" y="147"/>
                    <a:pt x="201" y="147"/>
                    <a:pt x="200" y="150"/>
                  </a:cubicBezTo>
                  <a:cubicBezTo>
                    <a:pt x="200" y="152"/>
                    <a:pt x="200" y="161"/>
                    <a:pt x="200" y="164"/>
                  </a:cubicBezTo>
                  <a:cubicBezTo>
                    <a:pt x="200" y="199"/>
                    <a:pt x="200" y="199"/>
                    <a:pt x="200" y="199"/>
                  </a:cubicBezTo>
                  <a:close/>
                </a:path>
              </a:pathLst>
            </a:custGeom>
            <a:solidFill>
              <a:srgbClr val="0D58D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7"/>
          <p:cNvSpPr txBox="1"/>
          <p:nvPr/>
        </p:nvSpPr>
        <p:spPr>
          <a:xfrm>
            <a:off x="549075" y="4695675"/>
            <a:ext cx="356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Confidential &amp; Proprietary</a:t>
            </a:r>
            <a:endParaRPr sz="1000">
              <a:solidFill>
                <a:schemeClr val="l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549075" y="1419850"/>
            <a:ext cx="7969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553958" y="2666954"/>
            <a:ext cx="7969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_3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3">
  <p:cSld name="TITLE_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ami.haija.org/cs544/DL5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apers.nips.cc/paper/5021-distributed-representations-of-words-and-phrases-and-their-compositionality.pdf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ctrTitle"/>
          </p:nvPr>
        </p:nvSpPr>
        <p:spPr>
          <a:xfrm>
            <a:off x="349150" y="758000"/>
            <a:ext cx="8520600" cy="25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544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for NLP: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5</a:t>
            </a:r>
            <a:endParaRPr/>
          </a:p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http://sami.haija.org/cs544/DL5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2593050" y="605625"/>
            <a:ext cx="31959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(I, like, this, movie)</a:t>
            </a:r>
            <a:endParaRPr/>
          </a:p>
        </p:txBody>
      </p:sp>
      <p:cxnSp>
        <p:nvCxnSpPr>
          <p:cNvPr id="271" name="Google Shape;271;p30"/>
          <p:cNvCxnSpPr>
            <a:endCxn id="272" idx="0"/>
          </p:cNvCxnSpPr>
          <p:nvPr/>
        </p:nvCxnSpPr>
        <p:spPr>
          <a:xfrm flipH="1">
            <a:off x="2436150" y="954775"/>
            <a:ext cx="8853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0"/>
          <p:cNvSpPr/>
          <p:nvPr/>
        </p:nvSpPr>
        <p:spPr>
          <a:xfrm>
            <a:off x="2396850" y="12910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30"/>
          <p:cNvCxnSpPr/>
          <p:nvPr/>
        </p:nvCxnSpPr>
        <p:spPr>
          <a:xfrm flipH="1">
            <a:off x="3624000" y="1021975"/>
            <a:ext cx="33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0"/>
          <p:cNvSpPr/>
          <p:nvPr/>
        </p:nvSpPr>
        <p:spPr>
          <a:xfrm>
            <a:off x="3601500" y="1304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0"/>
          <p:cNvCxnSpPr>
            <a:endCxn id="276" idx="0"/>
          </p:cNvCxnSpPr>
          <p:nvPr/>
        </p:nvCxnSpPr>
        <p:spPr>
          <a:xfrm>
            <a:off x="4191050" y="1022075"/>
            <a:ext cx="3663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0"/>
          <p:cNvSpPr/>
          <p:nvPr/>
        </p:nvSpPr>
        <p:spPr>
          <a:xfrm>
            <a:off x="4518050" y="1304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30"/>
          <p:cNvCxnSpPr>
            <a:endCxn id="278" idx="0"/>
          </p:cNvCxnSpPr>
          <p:nvPr/>
        </p:nvCxnSpPr>
        <p:spPr>
          <a:xfrm>
            <a:off x="4800525" y="1022075"/>
            <a:ext cx="8775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0"/>
          <p:cNvSpPr/>
          <p:nvPr/>
        </p:nvSpPr>
        <p:spPr>
          <a:xfrm>
            <a:off x="5638725" y="1304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30"/>
          <p:cNvCxnSpPr>
            <a:stCxn id="272" idx="2"/>
          </p:cNvCxnSpPr>
          <p:nvPr/>
        </p:nvCxnSpPr>
        <p:spPr>
          <a:xfrm>
            <a:off x="2436150" y="19201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0"/>
          <p:cNvSpPr/>
          <p:nvPr/>
        </p:nvSpPr>
        <p:spPr>
          <a:xfrm>
            <a:off x="2279250" y="22300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307050" y="2129625"/>
            <a:ext cx="15420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Zero vector</a:t>
            </a:r>
            <a:endParaRPr/>
          </a:p>
        </p:txBody>
      </p:sp>
      <p:cxnSp>
        <p:nvCxnSpPr>
          <p:cNvPr id="282" name="Google Shape;282;p30"/>
          <p:cNvCxnSpPr/>
          <p:nvPr/>
        </p:nvCxnSpPr>
        <p:spPr>
          <a:xfrm>
            <a:off x="3636400" y="19334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0"/>
          <p:cNvSpPr/>
          <p:nvPr/>
        </p:nvSpPr>
        <p:spPr>
          <a:xfrm>
            <a:off x="3479500" y="2243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30"/>
          <p:cNvCxnSpPr/>
          <p:nvPr/>
        </p:nvCxnSpPr>
        <p:spPr>
          <a:xfrm>
            <a:off x="4575925" y="19334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0"/>
          <p:cNvSpPr/>
          <p:nvPr/>
        </p:nvSpPr>
        <p:spPr>
          <a:xfrm>
            <a:off x="4419025" y="2243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30"/>
          <p:cNvCxnSpPr>
            <a:stCxn id="278" idx="2"/>
          </p:cNvCxnSpPr>
          <p:nvPr/>
        </p:nvCxnSpPr>
        <p:spPr>
          <a:xfrm flipH="1">
            <a:off x="5647725" y="1933475"/>
            <a:ext cx="303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0"/>
          <p:cNvSpPr/>
          <p:nvPr/>
        </p:nvSpPr>
        <p:spPr>
          <a:xfrm>
            <a:off x="5471750" y="2243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2996975" y="2196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4063775" y="2196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5054375" y="2196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6121175" y="2196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30"/>
          <p:cNvCxnSpPr>
            <a:stCxn id="280" idx="6"/>
            <a:endCxn id="288" idx="1"/>
          </p:cNvCxnSpPr>
          <p:nvPr/>
        </p:nvCxnSpPr>
        <p:spPr>
          <a:xfrm>
            <a:off x="2593050" y="2386975"/>
            <a:ext cx="4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0"/>
          <p:cNvCxnSpPr>
            <a:stCxn id="288" idx="3"/>
            <a:endCxn id="283" idx="2"/>
          </p:cNvCxnSpPr>
          <p:nvPr/>
        </p:nvCxnSpPr>
        <p:spPr>
          <a:xfrm>
            <a:off x="3075575" y="2386975"/>
            <a:ext cx="4038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0"/>
          <p:cNvCxnSpPr>
            <a:stCxn id="283" idx="6"/>
            <a:endCxn id="289" idx="1"/>
          </p:cNvCxnSpPr>
          <p:nvPr/>
        </p:nvCxnSpPr>
        <p:spPr>
          <a:xfrm flipH="1" rot="10800000">
            <a:off x="3793300" y="2387075"/>
            <a:ext cx="270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0"/>
          <p:cNvCxnSpPr>
            <a:stCxn id="289" idx="3"/>
            <a:endCxn id="285" idx="2"/>
          </p:cNvCxnSpPr>
          <p:nvPr/>
        </p:nvCxnSpPr>
        <p:spPr>
          <a:xfrm>
            <a:off x="4142375" y="2386975"/>
            <a:ext cx="276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0"/>
          <p:cNvCxnSpPr>
            <a:stCxn id="285" idx="6"/>
            <a:endCxn id="290" idx="1"/>
          </p:cNvCxnSpPr>
          <p:nvPr/>
        </p:nvCxnSpPr>
        <p:spPr>
          <a:xfrm flipH="1" rot="10800000">
            <a:off x="4732825" y="2387075"/>
            <a:ext cx="321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0"/>
          <p:cNvCxnSpPr>
            <a:stCxn id="290" idx="3"/>
            <a:endCxn id="287" idx="2"/>
          </p:cNvCxnSpPr>
          <p:nvPr/>
        </p:nvCxnSpPr>
        <p:spPr>
          <a:xfrm>
            <a:off x="5132975" y="2386975"/>
            <a:ext cx="338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0"/>
          <p:cNvCxnSpPr>
            <a:stCxn id="287" idx="6"/>
            <a:endCxn id="291" idx="1"/>
          </p:cNvCxnSpPr>
          <p:nvPr/>
        </p:nvCxnSpPr>
        <p:spPr>
          <a:xfrm flipH="1" rot="10800000">
            <a:off x="5785550" y="2387075"/>
            <a:ext cx="335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0"/>
          <p:cNvCxnSpPr/>
          <p:nvPr/>
        </p:nvCxnSpPr>
        <p:spPr>
          <a:xfrm>
            <a:off x="1890825" y="2380425"/>
            <a:ext cx="4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0"/>
          <p:cNvSpPr/>
          <p:nvPr/>
        </p:nvSpPr>
        <p:spPr>
          <a:xfrm>
            <a:off x="6741450" y="941300"/>
            <a:ext cx="616200" cy="1680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7037300" y="1520025"/>
            <a:ext cx="17997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 rot="5400000">
            <a:off x="2388875" y="3377250"/>
            <a:ext cx="1294800" cy="2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Tagger</a:t>
            </a:r>
            <a:endParaRPr/>
          </a:p>
        </p:txBody>
      </p:sp>
      <p:cxnSp>
        <p:nvCxnSpPr>
          <p:cNvPr id="303" name="Google Shape;303;p30"/>
          <p:cNvCxnSpPr>
            <a:stCxn id="288" idx="2"/>
            <a:endCxn id="302" idx="1"/>
          </p:cNvCxnSpPr>
          <p:nvPr/>
        </p:nvCxnSpPr>
        <p:spPr>
          <a:xfrm>
            <a:off x="3036275" y="2577175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0"/>
          <p:cNvSpPr/>
          <p:nvPr/>
        </p:nvSpPr>
        <p:spPr>
          <a:xfrm rot="5400000">
            <a:off x="3455675" y="3377250"/>
            <a:ext cx="1294800" cy="2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Tagger</a:t>
            </a:r>
            <a:endParaRPr/>
          </a:p>
        </p:txBody>
      </p:sp>
      <p:cxnSp>
        <p:nvCxnSpPr>
          <p:cNvPr id="305" name="Google Shape;305;p30"/>
          <p:cNvCxnSpPr>
            <a:endCxn id="304" idx="1"/>
          </p:cNvCxnSpPr>
          <p:nvPr/>
        </p:nvCxnSpPr>
        <p:spPr>
          <a:xfrm>
            <a:off x="4103075" y="257730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0"/>
          <p:cNvSpPr/>
          <p:nvPr/>
        </p:nvSpPr>
        <p:spPr>
          <a:xfrm rot="5400000">
            <a:off x="4446275" y="3377250"/>
            <a:ext cx="1294800" cy="2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Tagger</a:t>
            </a:r>
            <a:endParaRPr/>
          </a:p>
        </p:txBody>
      </p:sp>
      <p:cxnSp>
        <p:nvCxnSpPr>
          <p:cNvPr id="307" name="Google Shape;307;p30"/>
          <p:cNvCxnSpPr>
            <a:endCxn id="306" idx="1"/>
          </p:cNvCxnSpPr>
          <p:nvPr/>
        </p:nvCxnSpPr>
        <p:spPr>
          <a:xfrm>
            <a:off x="5093675" y="257730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0"/>
          <p:cNvSpPr/>
          <p:nvPr/>
        </p:nvSpPr>
        <p:spPr>
          <a:xfrm rot="5400000">
            <a:off x="5513075" y="3377250"/>
            <a:ext cx="1294800" cy="2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 Tagger</a:t>
            </a:r>
            <a:endParaRPr/>
          </a:p>
        </p:txBody>
      </p:sp>
      <p:cxnSp>
        <p:nvCxnSpPr>
          <p:cNvPr id="309" name="Google Shape;309;p30"/>
          <p:cNvCxnSpPr>
            <a:endCxn id="308" idx="1"/>
          </p:cNvCxnSpPr>
          <p:nvPr/>
        </p:nvCxnSpPr>
        <p:spPr>
          <a:xfrm>
            <a:off x="6160475" y="257730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0"/>
          <p:cNvCxnSpPr/>
          <p:nvPr/>
        </p:nvCxnSpPr>
        <p:spPr>
          <a:xfrm>
            <a:off x="3036275" y="4101175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0"/>
          <p:cNvCxnSpPr/>
          <p:nvPr/>
        </p:nvCxnSpPr>
        <p:spPr>
          <a:xfrm>
            <a:off x="4103075" y="410130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0"/>
          <p:cNvCxnSpPr/>
          <p:nvPr/>
        </p:nvCxnSpPr>
        <p:spPr>
          <a:xfrm>
            <a:off x="5093675" y="410130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0"/>
          <p:cNvCxnSpPr/>
          <p:nvPr/>
        </p:nvCxnSpPr>
        <p:spPr>
          <a:xfrm>
            <a:off x="6160475" y="410130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2440650" y="4263225"/>
            <a:ext cx="12672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PN</a:t>
            </a:r>
            <a:endParaRPr/>
          </a:p>
        </p:txBody>
      </p:sp>
      <p:sp>
        <p:nvSpPr>
          <p:cNvPr id="315" name="Google Shape;315;p30"/>
          <p:cNvSpPr txBox="1"/>
          <p:nvPr>
            <p:ph idx="1" type="body"/>
          </p:nvPr>
        </p:nvSpPr>
        <p:spPr>
          <a:xfrm>
            <a:off x="3431250" y="4263225"/>
            <a:ext cx="12672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4421850" y="4263225"/>
            <a:ext cx="12672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5564850" y="4263225"/>
            <a:ext cx="12672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2440650" y="986625"/>
            <a:ext cx="31959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(I, like, this, movie)</a:t>
            </a:r>
            <a:endParaRPr/>
          </a:p>
        </p:txBody>
      </p:sp>
      <p:cxnSp>
        <p:nvCxnSpPr>
          <p:cNvPr id="324" name="Google Shape;324;p31"/>
          <p:cNvCxnSpPr>
            <a:endCxn id="325" idx="0"/>
          </p:cNvCxnSpPr>
          <p:nvPr/>
        </p:nvCxnSpPr>
        <p:spPr>
          <a:xfrm flipH="1">
            <a:off x="2283750" y="1335775"/>
            <a:ext cx="8853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1"/>
          <p:cNvSpPr/>
          <p:nvPr/>
        </p:nvSpPr>
        <p:spPr>
          <a:xfrm>
            <a:off x="2244450" y="16720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31"/>
          <p:cNvCxnSpPr/>
          <p:nvPr/>
        </p:nvCxnSpPr>
        <p:spPr>
          <a:xfrm flipH="1">
            <a:off x="3471600" y="1402975"/>
            <a:ext cx="33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1"/>
          <p:cNvSpPr/>
          <p:nvPr/>
        </p:nvSpPr>
        <p:spPr>
          <a:xfrm>
            <a:off x="3449100" y="1685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31"/>
          <p:cNvCxnSpPr>
            <a:endCxn id="329" idx="0"/>
          </p:cNvCxnSpPr>
          <p:nvPr/>
        </p:nvCxnSpPr>
        <p:spPr>
          <a:xfrm>
            <a:off x="4038650" y="1403075"/>
            <a:ext cx="3663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1"/>
          <p:cNvSpPr/>
          <p:nvPr/>
        </p:nvSpPr>
        <p:spPr>
          <a:xfrm>
            <a:off x="4365650" y="1685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31"/>
          <p:cNvCxnSpPr>
            <a:endCxn id="331" idx="0"/>
          </p:cNvCxnSpPr>
          <p:nvPr/>
        </p:nvCxnSpPr>
        <p:spPr>
          <a:xfrm>
            <a:off x="4648125" y="1403075"/>
            <a:ext cx="8775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31"/>
          <p:cNvSpPr/>
          <p:nvPr/>
        </p:nvSpPr>
        <p:spPr>
          <a:xfrm>
            <a:off x="5486325" y="1685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Google Shape;332;p31"/>
          <p:cNvCxnSpPr>
            <a:stCxn id="325" idx="2"/>
          </p:cNvCxnSpPr>
          <p:nvPr/>
        </p:nvCxnSpPr>
        <p:spPr>
          <a:xfrm>
            <a:off x="2283750" y="23011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1"/>
          <p:cNvSpPr/>
          <p:nvPr/>
        </p:nvSpPr>
        <p:spPr>
          <a:xfrm>
            <a:off x="2126850" y="26110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 txBox="1"/>
          <p:nvPr>
            <p:ph idx="1" type="body"/>
          </p:nvPr>
        </p:nvSpPr>
        <p:spPr>
          <a:xfrm>
            <a:off x="154650" y="2510625"/>
            <a:ext cx="15420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Zero vector</a:t>
            </a:r>
            <a:endParaRPr/>
          </a:p>
        </p:txBody>
      </p:sp>
      <p:cxnSp>
        <p:nvCxnSpPr>
          <p:cNvPr id="335" name="Google Shape;335;p31"/>
          <p:cNvCxnSpPr/>
          <p:nvPr/>
        </p:nvCxnSpPr>
        <p:spPr>
          <a:xfrm>
            <a:off x="3484000" y="23144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1"/>
          <p:cNvSpPr/>
          <p:nvPr/>
        </p:nvSpPr>
        <p:spPr>
          <a:xfrm>
            <a:off x="3327100" y="2624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31"/>
          <p:cNvCxnSpPr/>
          <p:nvPr/>
        </p:nvCxnSpPr>
        <p:spPr>
          <a:xfrm>
            <a:off x="4423525" y="23144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1"/>
          <p:cNvSpPr/>
          <p:nvPr/>
        </p:nvSpPr>
        <p:spPr>
          <a:xfrm>
            <a:off x="4266625" y="2624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31"/>
          <p:cNvCxnSpPr>
            <a:stCxn id="331" idx="2"/>
          </p:cNvCxnSpPr>
          <p:nvPr/>
        </p:nvCxnSpPr>
        <p:spPr>
          <a:xfrm flipH="1">
            <a:off x="5495325" y="2314475"/>
            <a:ext cx="303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1"/>
          <p:cNvSpPr/>
          <p:nvPr/>
        </p:nvSpPr>
        <p:spPr>
          <a:xfrm>
            <a:off x="5319350" y="2624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28445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"/>
          <p:cNvSpPr/>
          <p:nvPr/>
        </p:nvSpPr>
        <p:spPr>
          <a:xfrm>
            <a:off x="39113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49019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59687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31"/>
          <p:cNvCxnSpPr>
            <a:stCxn id="333" idx="6"/>
            <a:endCxn id="341" idx="1"/>
          </p:cNvCxnSpPr>
          <p:nvPr/>
        </p:nvCxnSpPr>
        <p:spPr>
          <a:xfrm>
            <a:off x="2440650" y="2767975"/>
            <a:ext cx="4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1"/>
          <p:cNvCxnSpPr>
            <a:stCxn id="341" idx="3"/>
            <a:endCxn id="336" idx="2"/>
          </p:cNvCxnSpPr>
          <p:nvPr/>
        </p:nvCxnSpPr>
        <p:spPr>
          <a:xfrm>
            <a:off x="2923175" y="2767975"/>
            <a:ext cx="4038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1"/>
          <p:cNvCxnSpPr>
            <a:stCxn id="336" idx="6"/>
            <a:endCxn id="342" idx="1"/>
          </p:cNvCxnSpPr>
          <p:nvPr/>
        </p:nvCxnSpPr>
        <p:spPr>
          <a:xfrm flipH="1" rot="10800000">
            <a:off x="3640900" y="2768075"/>
            <a:ext cx="270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1"/>
          <p:cNvCxnSpPr>
            <a:stCxn id="342" idx="3"/>
            <a:endCxn id="338" idx="2"/>
          </p:cNvCxnSpPr>
          <p:nvPr/>
        </p:nvCxnSpPr>
        <p:spPr>
          <a:xfrm>
            <a:off x="3989975" y="2767975"/>
            <a:ext cx="276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1"/>
          <p:cNvCxnSpPr>
            <a:stCxn id="338" idx="6"/>
            <a:endCxn id="343" idx="1"/>
          </p:cNvCxnSpPr>
          <p:nvPr/>
        </p:nvCxnSpPr>
        <p:spPr>
          <a:xfrm flipH="1" rot="10800000">
            <a:off x="4580425" y="2768075"/>
            <a:ext cx="321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1"/>
          <p:cNvCxnSpPr>
            <a:stCxn id="343" idx="3"/>
            <a:endCxn id="340" idx="2"/>
          </p:cNvCxnSpPr>
          <p:nvPr/>
        </p:nvCxnSpPr>
        <p:spPr>
          <a:xfrm>
            <a:off x="4980575" y="2767975"/>
            <a:ext cx="338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1"/>
          <p:cNvCxnSpPr>
            <a:stCxn id="340" idx="6"/>
            <a:endCxn id="344" idx="1"/>
          </p:cNvCxnSpPr>
          <p:nvPr/>
        </p:nvCxnSpPr>
        <p:spPr>
          <a:xfrm flipH="1" rot="10800000">
            <a:off x="5633150" y="2768075"/>
            <a:ext cx="335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1"/>
          <p:cNvCxnSpPr/>
          <p:nvPr/>
        </p:nvCxnSpPr>
        <p:spPr>
          <a:xfrm>
            <a:off x="1738425" y="2761425"/>
            <a:ext cx="4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1"/>
          <p:cNvSpPr/>
          <p:nvPr/>
        </p:nvSpPr>
        <p:spPr>
          <a:xfrm>
            <a:off x="6589050" y="1322300"/>
            <a:ext cx="616200" cy="1680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 txBox="1"/>
          <p:nvPr>
            <p:ph idx="1" type="body"/>
          </p:nvPr>
        </p:nvSpPr>
        <p:spPr>
          <a:xfrm>
            <a:off x="6884900" y="1901025"/>
            <a:ext cx="17997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2926200" y="3877025"/>
            <a:ext cx="2224800" cy="6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(variable-length) Decoder</a:t>
            </a:r>
            <a:endParaRPr/>
          </a:p>
        </p:txBody>
      </p:sp>
      <p:cxnSp>
        <p:nvCxnSpPr>
          <p:cNvPr id="356" name="Google Shape;356;p31"/>
          <p:cNvCxnSpPr>
            <a:stCxn id="341" idx="2"/>
            <a:endCxn id="355" idx="0"/>
          </p:cNvCxnSpPr>
          <p:nvPr/>
        </p:nvCxnSpPr>
        <p:spPr>
          <a:xfrm>
            <a:off x="2883875" y="2958175"/>
            <a:ext cx="11547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1"/>
          <p:cNvCxnSpPr>
            <a:stCxn id="342" idx="2"/>
            <a:endCxn id="355" idx="0"/>
          </p:cNvCxnSpPr>
          <p:nvPr/>
        </p:nvCxnSpPr>
        <p:spPr>
          <a:xfrm>
            <a:off x="3950675" y="2958175"/>
            <a:ext cx="879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1"/>
          <p:cNvCxnSpPr>
            <a:stCxn id="343" idx="2"/>
            <a:endCxn id="355" idx="0"/>
          </p:cNvCxnSpPr>
          <p:nvPr/>
        </p:nvCxnSpPr>
        <p:spPr>
          <a:xfrm flipH="1">
            <a:off x="4038575" y="2958175"/>
            <a:ext cx="9027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1"/>
          <p:cNvCxnSpPr>
            <a:stCxn id="344" idx="2"/>
            <a:endCxn id="355" idx="0"/>
          </p:cNvCxnSpPr>
          <p:nvPr/>
        </p:nvCxnSpPr>
        <p:spPr>
          <a:xfrm flipH="1">
            <a:off x="4038575" y="2958175"/>
            <a:ext cx="19695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1"/>
          <p:cNvCxnSpPr/>
          <p:nvPr/>
        </p:nvCxnSpPr>
        <p:spPr>
          <a:xfrm>
            <a:off x="5184400" y="4171625"/>
            <a:ext cx="45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5560925" y="3931325"/>
            <a:ext cx="20658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Sentence in target language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Models: Coding</a:t>
            </a:r>
            <a:endParaRPr/>
          </a:p>
        </p:txBody>
      </p:sp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code RNN’s using Keras interface: tf.keras.layers.RNN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f.embedding_lookup(var, indices):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Arg:</a:t>
            </a:r>
            <a:r>
              <a:rPr lang="en"/>
              <a:t> var is float (matrix) tensor of size [N, d].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Arg: </a:t>
            </a:r>
            <a:r>
              <a:rPr lang="en"/>
              <a:t>indices is int matrices of any dimensions, size=</a:t>
            </a:r>
            <a:r>
              <a:rPr b="1" lang="en"/>
              <a:t>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Returns:</a:t>
            </a:r>
            <a:r>
              <a:rPr lang="en"/>
              <a:t> tensor of size: </a:t>
            </a:r>
            <a:r>
              <a:rPr b="1" lang="en"/>
              <a:t>S</a:t>
            </a:r>
            <a:r>
              <a:rPr lang="en"/>
              <a:t> + [d], selecting rows from “var” that are indicated by </a:t>
            </a:r>
            <a:r>
              <a:rPr i="1" lang="en"/>
              <a:t>indices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tf.math.cumsum(tensor): computes cumulative sum along some axis.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Hint:</a:t>
            </a:r>
            <a:r>
              <a:rPr lang="en"/>
              <a:t> It is possible to create one-hot vectors to account for variable length.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73" name="Google Shape;37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Gaps: BatchNorm, Dropout, p-Norm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Models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Review of </a:t>
            </a:r>
            <a:r>
              <a:rPr i="1" lang="en" sz="1800"/>
              <a:t>architecture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Motivation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Derivation</a:t>
            </a:r>
            <a:endParaRPr sz="1800"/>
          </a:p>
        </p:txBody>
      </p:sp>
      <p:cxnSp>
        <p:nvCxnSpPr>
          <p:cNvPr id="374" name="Google Shape;374;p33"/>
          <p:cNvCxnSpPr/>
          <p:nvPr/>
        </p:nvCxnSpPr>
        <p:spPr>
          <a:xfrm flipH="1">
            <a:off x="2211225" y="2351525"/>
            <a:ext cx="95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Models: Coding</a:t>
            </a:r>
            <a:endParaRPr/>
          </a:p>
        </p:txBody>
      </p:sp>
      <p:sp>
        <p:nvSpPr>
          <p:cNvPr id="380" name="Google Shape;3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ode on next slide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/>
        </p:nvSpPr>
        <p:spPr>
          <a:xfrm>
            <a:off x="0" y="-9757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max_length = … ; num_tags = </a:t>
            </a:r>
            <a:r>
              <a:rPr lang="en" sz="1600">
                <a:solidFill>
                  <a:srgbClr val="333333"/>
                </a:solidFill>
              </a:rPr>
              <a:t>...</a:t>
            </a:r>
            <a:r>
              <a:rPr lang="en" sz="1600">
                <a:solidFill>
                  <a:srgbClr val="333333"/>
                </a:solidFill>
              </a:rPr>
              <a:t> ; num_terms = … 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x = tf.placeholder(tf.int64, [</a:t>
            </a:r>
            <a:r>
              <a:rPr lang="en" sz="1600">
                <a:solidFill>
                  <a:srgbClr val="007020"/>
                </a:solidFill>
              </a:rPr>
              <a:t>None</a:t>
            </a:r>
            <a:r>
              <a:rPr lang="en" sz="1600">
                <a:solidFill>
                  <a:srgbClr val="333333"/>
                </a:solidFill>
              </a:rPr>
              <a:t>, max_length])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y_onehot = tf.placeholder(tf.float32, [</a:t>
            </a:r>
            <a:r>
              <a:rPr lang="en" sz="1600">
                <a:solidFill>
                  <a:srgbClr val="007020"/>
                </a:solidFill>
              </a:rPr>
              <a:t>None</a:t>
            </a:r>
            <a:r>
              <a:rPr lang="en" sz="1600">
                <a:solidFill>
                  <a:srgbClr val="333333"/>
                </a:solidFill>
              </a:rPr>
              <a:t>, max_length, num_tags])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lengths_onehot = tf.placeholder(tf.float32, [</a:t>
            </a:r>
            <a:r>
              <a:rPr lang="en" sz="1600">
                <a:solidFill>
                  <a:srgbClr val="007020"/>
                </a:solidFill>
              </a:rPr>
              <a:t>None</a:t>
            </a:r>
            <a:r>
              <a:rPr lang="en" sz="1600">
                <a:solidFill>
                  <a:srgbClr val="333333"/>
                </a:solidFill>
              </a:rPr>
              <a:t>, max_length])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embeddings = tf.get_variable(</a:t>
            </a:r>
            <a:r>
              <a:rPr lang="en" sz="1600">
                <a:solidFill>
                  <a:srgbClr val="333333"/>
                </a:solidFill>
                <a:highlight>
                  <a:srgbClr val="FFF0F0"/>
                </a:highlight>
              </a:rPr>
              <a:t>'embeddings'</a:t>
            </a:r>
            <a:r>
              <a:rPr lang="en" sz="1600">
                <a:solidFill>
                  <a:srgbClr val="333333"/>
                </a:solidFill>
              </a:rPr>
              <a:t>, [</a:t>
            </a:r>
            <a:r>
              <a:rPr lang="en" sz="1600">
                <a:solidFill>
                  <a:srgbClr val="333333"/>
                </a:solidFill>
              </a:rPr>
              <a:t>num_terms</a:t>
            </a:r>
            <a:r>
              <a:rPr lang="en" sz="1600">
                <a:solidFill>
                  <a:srgbClr val="333333"/>
                </a:solidFill>
              </a:rPr>
              <a:t>, </a:t>
            </a:r>
            <a:r>
              <a:rPr b="1" lang="en" sz="1600">
                <a:solidFill>
                  <a:srgbClr val="0000DD"/>
                </a:solidFill>
              </a:rPr>
              <a:t>10</a:t>
            </a:r>
            <a:r>
              <a:rPr lang="en" sz="1600">
                <a:solidFill>
                  <a:srgbClr val="333333"/>
                </a:solidFill>
              </a:rPr>
              <a:t>])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x_embeddings = tf.nn.embedding_lookup(embeddings, x)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cell = MinimalRNNCell(num_tags)  </a:t>
            </a:r>
            <a:r>
              <a:rPr b="1" lang="en" sz="1600">
                <a:solidFill>
                  <a:srgbClr val="333333"/>
                </a:solidFill>
              </a:rPr>
              <a:t> </a:t>
            </a:r>
            <a:r>
              <a:rPr b="1" lang="en" sz="1600">
                <a:solidFill>
                  <a:srgbClr val="888888"/>
                </a:solidFill>
              </a:rPr>
              <a:t># You must implement MinimalRNNCell</a:t>
            </a:r>
            <a:endParaRPr b="1"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layer = tf.keras.layers.RNN(cell, return_sequences=</a:t>
            </a:r>
            <a:r>
              <a:rPr lang="en" sz="1600">
                <a:solidFill>
                  <a:srgbClr val="007020"/>
                </a:solidFill>
              </a:rPr>
              <a:t>True</a:t>
            </a:r>
            <a:r>
              <a:rPr lang="en" sz="1600">
                <a:solidFill>
                  <a:srgbClr val="333333"/>
                </a:solidFill>
              </a:rPr>
              <a:t>)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model_output = layer(x_embeddings)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88888"/>
                </a:solidFill>
              </a:rPr>
              <a:t># Compute loss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sigmoid = tf.nn.sigmoid(model_output)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cross_entropy = -y_onehot * tf.log(sigmoid + </a:t>
            </a:r>
            <a:r>
              <a:rPr b="1" lang="en" sz="1600">
                <a:solidFill>
                  <a:srgbClr val="6600EE"/>
                </a:solidFill>
              </a:rPr>
              <a:t>1e-6</a:t>
            </a:r>
            <a:r>
              <a:rPr lang="en" sz="1600">
                <a:solidFill>
                  <a:srgbClr val="333333"/>
                </a:solidFill>
              </a:rPr>
              <a:t>) - (</a:t>
            </a:r>
            <a:r>
              <a:rPr b="1" lang="en" sz="1600">
                <a:solidFill>
                  <a:srgbClr val="0000DD"/>
                </a:solidFill>
              </a:rPr>
              <a:t>1</a:t>
            </a:r>
            <a:r>
              <a:rPr lang="en" sz="1600">
                <a:solidFill>
                  <a:srgbClr val="333333"/>
                </a:solidFill>
              </a:rPr>
              <a:t>-y_onehot) * tf.log(</a:t>
            </a:r>
            <a:r>
              <a:rPr b="1" lang="en" sz="1600">
                <a:solidFill>
                  <a:srgbClr val="0000DD"/>
                </a:solidFill>
              </a:rPr>
              <a:t>1</a:t>
            </a:r>
            <a:r>
              <a:rPr lang="en" sz="1600">
                <a:solidFill>
                  <a:srgbClr val="333333"/>
                </a:solidFill>
              </a:rPr>
              <a:t> - sigmoid + </a:t>
            </a:r>
            <a:r>
              <a:rPr b="1" lang="en" sz="1600">
                <a:solidFill>
                  <a:srgbClr val="6600EE"/>
                </a:solidFill>
              </a:rPr>
              <a:t>1e-6</a:t>
            </a:r>
            <a:r>
              <a:rPr lang="en" sz="1600">
                <a:solidFill>
                  <a:srgbClr val="333333"/>
                </a:solidFill>
              </a:rPr>
              <a:t>)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cross_entropy = tf.reduce_sum(cross_entropy, axis=</a:t>
            </a:r>
            <a:r>
              <a:rPr b="1" lang="en" sz="1600">
                <a:solidFill>
                  <a:srgbClr val="0000DD"/>
                </a:solidFill>
              </a:rPr>
              <a:t>2</a:t>
            </a:r>
            <a:r>
              <a:rPr lang="en" sz="1600">
                <a:solidFill>
                  <a:srgbClr val="333333"/>
                </a:solidFill>
              </a:rPr>
              <a:t>)  </a:t>
            </a:r>
            <a:r>
              <a:rPr lang="en" sz="1600">
                <a:solidFill>
                  <a:srgbClr val="888888"/>
                </a:solidFill>
              </a:rPr>
              <a:t># Remove the label axes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88888"/>
                </a:solidFill>
              </a:rPr>
              <a:t># Mask it by lengths.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csum_cross_entropy = tf.math.cumsum(cross_entropy, axis=</a:t>
            </a:r>
            <a:r>
              <a:rPr b="1" lang="en" sz="1600">
                <a:solidFill>
                  <a:srgbClr val="0000DD"/>
                </a:solidFill>
              </a:rPr>
              <a:t>1</a:t>
            </a:r>
            <a:r>
              <a:rPr lang="en" sz="1600">
                <a:solidFill>
                  <a:srgbClr val="333333"/>
                </a:solidFill>
              </a:rPr>
              <a:t>)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loss = tf.reduce_sum(csum_cross_entropy * lengths_onehot)</a:t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Gaps: BatchNorm, Dropout, p-Norm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Models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Review of </a:t>
            </a:r>
            <a:r>
              <a:rPr i="1" lang="en" sz="1800"/>
              <a:t>architecture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Motivation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Derivation</a:t>
            </a:r>
            <a:endParaRPr sz="1800"/>
          </a:p>
        </p:txBody>
      </p:sp>
      <p:cxnSp>
        <p:nvCxnSpPr>
          <p:cNvPr id="392" name="Google Shape;392;p36"/>
          <p:cNvCxnSpPr/>
          <p:nvPr/>
        </p:nvCxnSpPr>
        <p:spPr>
          <a:xfrm flipH="1">
            <a:off x="2147150" y="2618575"/>
            <a:ext cx="95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</a:t>
            </a:r>
            <a:r>
              <a:rPr lang="en" u="sng">
                <a:solidFill>
                  <a:schemeClr val="hlink"/>
                </a:solidFill>
                <a:hlinkClick r:id="rId3"/>
              </a:rPr>
              <a:t>Paper</a:t>
            </a:r>
            <a:r>
              <a:rPr lang="en"/>
              <a:t> [NeurIPS’13, 11k+ citations]</a:t>
            </a:r>
            <a:endParaRPr/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770" y="1033501"/>
            <a:ext cx="7212055" cy="38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Motivation</a:t>
            </a:r>
            <a:endParaRPr/>
          </a:p>
        </p:txBody>
      </p:sp>
      <p:sp>
        <p:nvSpPr>
          <p:cNvPr id="405" name="Google Shape;405;p38"/>
          <p:cNvSpPr txBox="1"/>
          <p:nvPr>
            <p:ph idx="1" type="body"/>
          </p:nvPr>
        </p:nvSpPr>
        <p:spPr>
          <a:xfrm>
            <a:off x="159300" y="720425"/>
            <a:ext cx="8806200" cy="4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every word in the vocabulary into </a:t>
            </a:r>
            <a:r>
              <a:rPr i="1" lang="en"/>
              <a:t>embedding coordinates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Such that, </a:t>
            </a:r>
            <a:r>
              <a:rPr lang="en" sz="1800"/>
              <a:t>words that are frequently co-used are close to each other.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Somehow also learns: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v</a:t>
            </a:r>
            <a:r>
              <a:rPr baseline="-25000" lang="en" sz="1800"/>
              <a:t>i</a:t>
            </a:r>
            <a:r>
              <a:rPr lang="en" sz="1800"/>
              <a:t> - v</a:t>
            </a:r>
            <a:r>
              <a:rPr baseline="-25000" lang="en" sz="1800"/>
              <a:t>j </a:t>
            </a:r>
            <a:r>
              <a:rPr lang="en" sz="1800"/>
              <a:t> represents relationship of word i to word j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word2vec?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Words are “discrete”, but embeddings are “continuous”.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saw in DL Coding Assignment 1: first layer can be converted to an “embedding layer”. Isn’t that sufficient?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Training embeddings as part of a discriminative task (= trained to predict labels) gives embeddings good for that specifically for that task.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What if we want our embeddings to generalize across many tasks?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Word2vec trains embeddings without knowing the task beforehand.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Results on Learning Analogies</a:t>
            </a:r>
            <a:endParaRPr/>
          </a:p>
        </p:txBody>
      </p:sp>
      <p:sp>
        <p:nvSpPr>
          <p:cNvPr id="411" name="Google Shape;411;p39"/>
          <p:cNvSpPr txBox="1"/>
          <p:nvPr>
            <p:ph idx="1" type="body"/>
          </p:nvPr>
        </p:nvSpPr>
        <p:spPr>
          <a:xfrm>
            <a:off x="-693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baseline="-25000" lang="en"/>
              <a:t>man</a:t>
            </a:r>
            <a:r>
              <a:rPr lang="en"/>
              <a:t> - v</a:t>
            </a:r>
            <a:r>
              <a:rPr baseline="-25000" lang="en"/>
              <a:t>king </a:t>
            </a:r>
            <a:r>
              <a:rPr lang="en"/>
              <a:t>+ v</a:t>
            </a:r>
            <a:r>
              <a:rPr baseline="-25000" lang="en"/>
              <a:t>woman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= v</a:t>
            </a:r>
            <a:r>
              <a:rPr baseline="-25000" lang="en" sz="1800"/>
              <a:t>queen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baseline="-25000" lang="en"/>
              <a:t>paris </a:t>
            </a:r>
            <a:r>
              <a:rPr lang="en"/>
              <a:t>- v</a:t>
            </a:r>
            <a:r>
              <a:rPr baseline="-25000" lang="en"/>
              <a:t>france</a:t>
            </a:r>
            <a:r>
              <a:rPr lang="en"/>
              <a:t> + v</a:t>
            </a:r>
            <a:r>
              <a:rPr baseline="-25000" lang="en"/>
              <a:t>spain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= v</a:t>
            </a:r>
            <a:r>
              <a:rPr baseline="-25000" lang="en" sz="1800"/>
              <a:t>barcelona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 analogies: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-25000"/>
          </a:p>
        </p:txBody>
      </p:sp>
      <p:pic>
        <p:nvPicPr>
          <p:cNvPr id="412" name="Google Shape;4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275" y="2061550"/>
            <a:ext cx="6665723" cy="308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Gaps: BatchNorm</a:t>
            </a:r>
            <a:r>
              <a:rPr lang="en"/>
              <a:t>, </a:t>
            </a:r>
            <a:r>
              <a:rPr lang="en"/>
              <a:t>Dropout</a:t>
            </a:r>
            <a:r>
              <a:rPr lang="en"/>
              <a:t>, </a:t>
            </a:r>
            <a:r>
              <a:rPr lang="en"/>
              <a:t>p-Norm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Models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Review of </a:t>
            </a:r>
            <a:r>
              <a:rPr i="1" lang="en" sz="1800"/>
              <a:t>architecture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Motivation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Derivation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/>
          <p:nvPr>
            <p:ph type="title"/>
          </p:nvPr>
        </p:nvSpPr>
        <p:spPr>
          <a:xfrm>
            <a:off x="311700" y="64025"/>
            <a:ext cx="27513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Results</a:t>
            </a:r>
            <a:endParaRPr/>
          </a:p>
        </p:txBody>
      </p:sp>
      <p:sp>
        <p:nvSpPr>
          <p:cNvPr id="418" name="Google Shape;418;p40"/>
          <p:cNvSpPr txBox="1"/>
          <p:nvPr>
            <p:ph idx="1" type="body"/>
          </p:nvPr>
        </p:nvSpPr>
        <p:spPr>
          <a:xfrm>
            <a:off x="311700" y="1293425"/>
            <a:ext cx="17253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 implies something!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</a:t>
            </a:r>
            <a:r>
              <a:rPr baseline="-25000" lang="en"/>
              <a:t>1</a:t>
            </a:r>
            <a:r>
              <a:rPr lang="en"/>
              <a:t>- v</a:t>
            </a:r>
            <a:r>
              <a:rPr baseline="-25000" lang="en"/>
              <a:t>2 </a:t>
            </a:r>
            <a:r>
              <a:rPr lang="en"/>
              <a:t>for “</a:t>
            </a:r>
            <a:r>
              <a:rPr i="1" lang="en"/>
              <a:t>capital of</a:t>
            </a:r>
            <a:r>
              <a:rPr lang="en"/>
              <a:t>” relationship</a:t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008" y="0"/>
            <a:ext cx="68359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Derivation [whiteboard]</a:t>
            </a:r>
            <a:endParaRPr/>
          </a:p>
        </p:txBody>
      </p:sp>
      <p:sp>
        <p:nvSpPr>
          <p:cNvPr id="425" name="Google Shape;4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 loss from Cross Entropy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P</a:t>
            </a:r>
            <a:r>
              <a:rPr baseline="-25000" lang="en"/>
              <a:t>n</a:t>
            </a:r>
            <a:r>
              <a:rPr lang="en"/>
              <a:t>(w) is U(w)</a:t>
            </a:r>
            <a:r>
              <a:rPr baseline="30000" lang="en"/>
              <a:t>3/4</a:t>
            </a:r>
            <a:r>
              <a:rPr lang="en"/>
              <a:t>/Z, where U is unigram counts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Size Sampling: w2v does *</a:t>
            </a:r>
            <a:r>
              <a:rPr b="1" lang="en"/>
              <a:t>not</a:t>
            </a:r>
            <a:r>
              <a:rPr lang="en"/>
              <a:t>* select </a:t>
            </a:r>
            <a:r>
              <a:rPr b="1" lang="en"/>
              <a:t>all</a:t>
            </a:r>
            <a:r>
              <a:rPr lang="en"/>
              <a:t> adjacent terms within window C. Instead, it samples c~Uniform{1, C} and selects closest c-terms.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50" y="1651950"/>
            <a:ext cx="7835774" cy="9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you pay attention?</a:t>
            </a:r>
            <a:endParaRPr/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assignment 2 will likely be coding RNNs!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 is useful in-practice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Gaps: BatchNorm, Dropout, p-Norm [whiteboard]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Models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Review of </a:t>
            </a:r>
            <a:r>
              <a:rPr i="1" lang="en" sz="1800"/>
              <a:t>architecture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Motivation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Derivation</a:t>
            </a:r>
            <a:endParaRPr sz="1800"/>
          </a:p>
        </p:txBody>
      </p:sp>
      <p:cxnSp>
        <p:nvCxnSpPr>
          <p:cNvPr id="117" name="Google Shape;117;p24"/>
          <p:cNvCxnSpPr/>
          <p:nvPr/>
        </p:nvCxnSpPr>
        <p:spPr>
          <a:xfrm flipH="1">
            <a:off x="7125075" y="1368750"/>
            <a:ext cx="95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Gaps: BatchNorm, Dropout, p-Norm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Models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Review of </a:t>
            </a:r>
            <a:r>
              <a:rPr i="1" lang="en" sz="1800"/>
              <a:t>architecture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Motivation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Derivation</a:t>
            </a:r>
            <a:endParaRPr sz="1800"/>
          </a:p>
        </p:txBody>
      </p:sp>
      <p:cxnSp>
        <p:nvCxnSpPr>
          <p:cNvPr id="124" name="Google Shape;124;p25"/>
          <p:cNvCxnSpPr/>
          <p:nvPr/>
        </p:nvCxnSpPr>
        <p:spPr>
          <a:xfrm flipH="1">
            <a:off x="3781525" y="2031050"/>
            <a:ext cx="950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202650" y="1062825"/>
            <a:ext cx="3195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(I, like, this, movie)</a:t>
            </a:r>
            <a:endParaRPr/>
          </a:p>
        </p:txBody>
      </p:sp>
      <p:cxnSp>
        <p:nvCxnSpPr>
          <p:cNvPr id="131" name="Google Shape;131;p26"/>
          <p:cNvCxnSpPr/>
          <p:nvPr/>
        </p:nvCxnSpPr>
        <p:spPr>
          <a:xfrm flipH="1">
            <a:off x="2369000" y="1703300"/>
            <a:ext cx="1692000" cy="85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959225" y="2815425"/>
            <a:ext cx="14232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positive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-1701317">
            <a:off x="1512200" y="1770499"/>
            <a:ext cx="2967548" cy="62900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Classifier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(or Predict Next word)</a:t>
            </a:r>
            <a:endParaRPr/>
          </a:p>
        </p:txBody>
      </p:sp>
      <p:cxnSp>
        <p:nvCxnSpPr>
          <p:cNvPr id="134" name="Google Shape;134;p26"/>
          <p:cNvCxnSpPr/>
          <p:nvPr/>
        </p:nvCxnSpPr>
        <p:spPr>
          <a:xfrm flipH="1">
            <a:off x="4262526" y="1790974"/>
            <a:ext cx="661200" cy="12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5" name="Google Shape;135;p26"/>
          <p:cNvSpPr txBox="1"/>
          <p:nvPr/>
        </p:nvSpPr>
        <p:spPr>
          <a:xfrm>
            <a:off x="3193675" y="3160050"/>
            <a:ext cx="215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mujhe yah philm pasand hai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136" name="Google Shape;136;p26"/>
          <p:cNvCxnSpPr/>
          <p:nvPr/>
        </p:nvCxnSpPr>
        <p:spPr>
          <a:xfrm>
            <a:off x="5372100" y="1790975"/>
            <a:ext cx="1031100" cy="126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7" name="Google Shape;137;p26"/>
          <p:cNvSpPr txBox="1"/>
          <p:nvPr>
            <p:ph idx="1" type="body"/>
          </p:nvPr>
        </p:nvSpPr>
        <p:spPr>
          <a:xfrm rot="2700000">
            <a:off x="4947440" y="2094446"/>
            <a:ext cx="2178172" cy="62875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POS Tagging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6230450" y="3158125"/>
            <a:ext cx="215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(PN, V, A, N)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-3678965">
            <a:off x="3396849" y="2045798"/>
            <a:ext cx="2166353" cy="62885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Translation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07050" y="4263225"/>
            <a:ext cx="7998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00"/>
                </a:solidFill>
              </a:rPr>
              <a:t>Each task has different output type: part of the model (encoder) does not care about output type. Only decoder cares about output type!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152400" y="3120225"/>
            <a:ext cx="22917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00"/>
                </a:solidFill>
              </a:rPr>
              <a:t>Classification: Fixed-length output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2731350" y="3697775"/>
            <a:ext cx="29103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00"/>
                </a:solidFill>
              </a:rPr>
              <a:t>Variable-length output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5931750" y="3392975"/>
            <a:ext cx="29103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0000"/>
                </a:solidFill>
              </a:rPr>
              <a:t>Same-length output (aka segmentation in vision)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2440650" y="986625"/>
            <a:ext cx="31959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(I, like, this, movie)</a:t>
            </a:r>
            <a:endParaRPr/>
          </a:p>
        </p:txBody>
      </p:sp>
      <p:cxnSp>
        <p:nvCxnSpPr>
          <p:cNvPr id="150" name="Google Shape;150;p27"/>
          <p:cNvCxnSpPr>
            <a:endCxn id="151" idx="0"/>
          </p:cNvCxnSpPr>
          <p:nvPr/>
        </p:nvCxnSpPr>
        <p:spPr>
          <a:xfrm flipH="1">
            <a:off x="2283750" y="1335775"/>
            <a:ext cx="8853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7"/>
          <p:cNvSpPr/>
          <p:nvPr/>
        </p:nvSpPr>
        <p:spPr>
          <a:xfrm>
            <a:off x="2244450" y="16720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7"/>
          <p:cNvCxnSpPr/>
          <p:nvPr/>
        </p:nvCxnSpPr>
        <p:spPr>
          <a:xfrm flipH="1">
            <a:off x="3471600" y="1402975"/>
            <a:ext cx="33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7"/>
          <p:cNvSpPr/>
          <p:nvPr/>
        </p:nvSpPr>
        <p:spPr>
          <a:xfrm>
            <a:off x="3449100" y="1685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7"/>
          <p:cNvCxnSpPr>
            <a:endCxn id="155" idx="0"/>
          </p:cNvCxnSpPr>
          <p:nvPr/>
        </p:nvCxnSpPr>
        <p:spPr>
          <a:xfrm>
            <a:off x="4038650" y="1403075"/>
            <a:ext cx="3663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7"/>
          <p:cNvSpPr/>
          <p:nvPr/>
        </p:nvSpPr>
        <p:spPr>
          <a:xfrm>
            <a:off x="4365650" y="1685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7"/>
          <p:cNvCxnSpPr>
            <a:endCxn id="157" idx="0"/>
          </p:cNvCxnSpPr>
          <p:nvPr/>
        </p:nvCxnSpPr>
        <p:spPr>
          <a:xfrm>
            <a:off x="4648125" y="1403075"/>
            <a:ext cx="8775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7"/>
          <p:cNvSpPr/>
          <p:nvPr/>
        </p:nvSpPr>
        <p:spPr>
          <a:xfrm>
            <a:off x="5486325" y="1685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6514050" y="3585675"/>
            <a:ext cx="24048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Word Embeddings</a:t>
            </a:r>
            <a:endParaRPr/>
          </a:p>
        </p:txBody>
      </p:sp>
      <p:cxnSp>
        <p:nvCxnSpPr>
          <p:cNvPr id="159" name="Google Shape;159;p27"/>
          <p:cNvCxnSpPr>
            <a:stCxn id="151" idx="2"/>
          </p:cNvCxnSpPr>
          <p:nvPr/>
        </p:nvCxnSpPr>
        <p:spPr>
          <a:xfrm>
            <a:off x="2283750" y="23011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7"/>
          <p:cNvSpPr/>
          <p:nvPr/>
        </p:nvSpPr>
        <p:spPr>
          <a:xfrm>
            <a:off x="2126850" y="26110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154650" y="2510625"/>
            <a:ext cx="15420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Zero vector</a:t>
            </a:r>
            <a:endParaRPr/>
          </a:p>
        </p:txBody>
      </p:sp>
      <p:cxnSp>
        <p:nvCxnSpPr>
          <p:cNvPr id="162" name="Google Shape;162;p27"/>
          <p:cNvCxnSpPr/>
          <p:nvPr/>
        </p:nvCxnSpPr>
        <p:spPr>
          <a:xfrm>
            <a:off x="3484000" y="23144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7"/>
          <p:cNvSpPr/>
          <p:nvPr/>
        </p:nvSpPr>
        <p:spPr>
          <a:xfrm>
            <a:off x="3327100" y="2624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7"/>
          <p:cNvCxnSpPr/>
          <p:nvPr/>
        </p:nvCxnSpPr>
        <p:spPr>
          <a:xfrm>
            <a:off x="4423525" y="23144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7"/>
          <p:cNvSpPr/>
          <p:nvPr/>
        </p:nvSpPr>
        <p:spPr>
          <a:xfrm>
            <a:off x="4266625" y="2624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7"/>
          <p:cNvCxnSpPr>
            <a:stCxn id="157" idx="2"/>
          </p:cNvCxnSpPr>
          <p:nvPr/>
        </p:nvCxnSpPr>
        <p:spPr>
          <a:xfrm flipH="1">
            <a:off x="5495325" y="2314475"/>
            <a:ext cx="303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7"/>
          <p:cNvSpPr/>
          <p:nvPr/>
        </p:nvSpPr>
        <p:spPr>
          <a:xfrm>
            <a:off x="5319350" y="2624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28445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39113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49019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59687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7"/>
          <p:cNvCxnSpPr>
            <a:stCxn id="160" idx="6"/>
            <a:endCxn id="168" idx="1"/>
          </p:cNvCxnSpPr>
          <p:nvPr/>
        </p:nvCxnSpPr>
        <p:spPr>
          <a:xfrm>
            <a:off x="2440650" y="2767975"/>
            <a:ext cx="4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7"/>
          <p:cNvCxnSpPr>
            <a:stCxn id="168" idx="3"/>
            <a:endCxn id="163" idx="2"/>
          </p:cNvCxnSpPr>
          <p:nvPr/>
        </p:nvCxnSpPr>
        <p:spPr>
          <a:xfrm>
            <a:off x="2923175" y="2767975"/>
            <a:ext cx="4038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7"/>
          <p:cNvCxnSpPr>
            <a:stCxn id="163" idx="6"/>
            <a:endCxn id="169" idx="1"/>
          </p:cNvCxnSpPr>
          <p:nvPr/>
        </p:nvCxnSpPr>
        <p:spPr>
          <a:xfrm flipH="1" rot="10800000">
            <a:off x="3640900" y="2768075"/>
            <a:ext cx="270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7"/>
          <p:cNvCxnSpPr>
            <a:stCxn id="169" idx="3"/>
            <a:endCxn id="165" idx="2"/>
          </p:cNvCxnSpPr>
          <p:nvPr/>
        </p:nvCxnSpPr>
        <p:spPr>
          <a:xfrm>
            <a:off x="3989975" y="2767975"/>
            <a:ext cx="276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7"/>
          <p:cNvCxnSpPr>
            <a:stCxn id="165" idx="6"/>
            <a:endCxn id="170" idx="1"/>
          </p:cNvCxnSpPr>
          <p:nvPr/>
        </p:nvCxnSpPr>
        <p:spPr>
          <a:xfrm flipH="1" rot="10800000">
            <a:off x="4580425" y="2768075"/>
            <a:ext cx="321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7"/>
          <p:cNvCxnSpPr>
            <a:stCxn id="170" idx="3"/>
            <a:endCxn id="167" idx="2"/>
          </p:cNvCxnSpPr>
          <p:nvPr/>
        </p:nvCxnSpPr>
        <p:spPr>
          <a:xfrm>
            <a:off x="4980575" y="2767975"/>
            <a:ext cx="338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7"/>
          <p:cNvCxnSpPr>
            <a:stCxn id="167" idx="6"/>
            <a:endCxn id="171" idx="1"/>
          </p:cNvCxnSpPr>
          <p:nvPr/>
        </p:nvCxnSpPr>
        <p:spPr>
          <a:xfrm flipH="1" rot="10800000">
            <a:off x="5633150" y="2768075"/>
            <a:ext cx="335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7"/>
          <p:cNvSpPr/>
          <p:nvPr/>
        </p:nvSpPr>
        <p:spPr>
          <a:xfrm>
            <a:off x="6317850" y="349192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6241650" y="42112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6590250" y="4119075"/>
            <a:ext cx="24048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RNN Cell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6349775" y="47113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6514050" y="4652475"/>
            <a:ext cx="24048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State Vector</a:t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6028775" y="3312225"/>
            <a:ext cx="2966400" cy="17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6381425" y="3021075"/>
            <a:ext cx="1041900" cy="380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Legend</a:t>
            </a:r>
            <a:endParaRPr b="1" sz="1800"/>
          </a:p>
        </p:txBody>
      </p:sp>
      <p:cxnSp>
        <p:nvCxnSpPr>
          <p:cNvPr id="186" name="Google Shape;186;p27"/>
          <p:cNvCxnSpPr/>
          <p:nvPr/>
        </p:nvCxnSpPr>
        <p:spPr>
          <a:xfrm>
            <a:off x="1738425" y="2761425"/>
            <a:ext cx="4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2440650" y="986625"/>
            <a:ext cx="31959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(I, like, this, movie)</a:t>
            </a:r>
            <a:endParaRPr/>
          </a:p>
        </p:txBody>
      </p:sp>
      <p:cxnSp>
        <p:nvCxnSpPr>
          <p:cNvPr id="193" name="Google Shape;193;p28"/>
          <p:cNvCxnSpPr>
            <a:endCxn id="194" idx="0"/>
          </p:cNvCxnSpPr>
          <p:nvPr/>
        </p:nvCxnSpPr>
        <p:spPr>
          <a:xfrm flipH="1">
            <a:off x="2283750" y="1335775"/>
            <a:ext cx="8853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8"/>
          <p:cNvSpPr/>
          <p:nvPr/>
        </p:nvSpPr>
        <p:spPr>
          <a:xfrm>
            <a:off x="2244450" y="16720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8"/>
          <p:cNvCxnSpPr/>
          <p:nvPr/>
        </p:nvCxnSpPr>
        <p:spPr>
          <a:xfrm flipH="1">
            <a:off x="3471600" y="1402975"/>
            <a:ext cx="33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8"/>
          <p:cNvSpPr/>
          <p:nvPr/>
        </p:nvSpPr>
        <p:spPr>
          <a:xfrm>
            <a:off x="3449100" y="1685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8"/>
          <p:cNvCxnSpPr>
            <a:endCxn id="198" idx="0"/>
          </p:cNvCxnSpPr>
          <p:nvPr/>
        </p:nvCxnSpPr>
        <p:spPr>
          <a:xfrm>
            <a:off x="4038650" y="1403075"/>
            <a:ext cx="3663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8"/>
          <p:cNvSpPr/>
          <p:nvPr/>
        </p:nvSpPr>
        <p:spPr>
          <a:xfrm>
            <a:off x="4365650" y="1685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8"/>
          <p:cNvCxnSpPr>
            <a:endCxn id="200" idx="0"/>
          </p:cNvCxnSpPr>
          <p:nvPr/>
        </p:nvCxnSpPr>
        <p:spPr>
          <a:xfrm>
            <a:off x="4648125" y="1403075"/>
            <a:ext cx="8775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8"/>
          <p:cNvSpPr/>
          <p:nvPr/>
        </p:nvSpPr>
        <p:spPr>
          <a:xfrm>
            <a:off x="5486325" y="1685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8"/>
          <p:cNvCxnSpPr>
            <a:stCxn id="194" idx="2"/>
          </p:cNvCxnSpPr>
          <p:nvPr/>
        </p:nvCxnSpPr>
        <p:spPr>
          <a:xfrm>
            <a:off x="2283750" y="23011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8"/>
          <p:cNvSpPr/>
          <p:nvPr/>
        </p:nvSpPr>
        <p:spPr>
          <a:xfrm>
            <a:off x="2126850" y="26110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154650" y="2510625"/>
            <a:ext cx="15420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Zero vector</a:t>
            </a:r>
            <a:endParaRPr/>
          </a:p>
        </p:txBody>
      </p:sp>
      <p:cxnSp>
        <p:nvCxnSpPr>
          <p:cNvPr id="204" name="Google Shape;204;p28"/>
          <p:cNvCxnSpPr/>
          <p:nvPr/>
        </p:nvCxnSpPr>
        <p:spPr>
          <a:xfrm>
            <a:off x="3484000" y="23144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8"/>
          <p:cNvSpPr/>
          <p:nvPr/>
        </p:nvSpPr>
        <p:spPr>
          <a:xfrm>
            <a:off x="3327100" y="2624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8"/>
          <p:cNvCxnSpPr/>
          <p:nvPr/>
        </p:nvCxnSpPr>
        <p:spPr>
          <a:xfrm>
            <a:off x="4423525" y="23144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8"/>
          <p:cNvSpPr/>
          <p:nvPr/>
        </p:nvSpPr>
        <p:spPr>
          <a:xfrm>
            <a:off x="4266625" y="2624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8"/>
          <p:cNvCxnSpPr>
            <a:stCxn id="200" idx="2"/>
          </p:cNvCxnSpPr>
          <p:nvPr/>
        </p:nvCxnSpPr>
        <p:spPr>
          <a:xfrm flipH="1">
            <a:off x="5495325" y="2314475"/>
            <a:ext cx="303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8"/>
          <p:cNvSpPr/>
          <p:nvPr/>
        </p:nvSpPr>
        <p:spPr>
          <a:xfrm>
            <a:off x="5319350" y="2624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28445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9113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49019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59687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8"/>
          <p:cNvCxnSpPr>
            <a:stCxn id="202" idx="6"/>
            <a:endCxn id="210" idx="1"/>
          </p:cNvCxnSpPr>
          <p:nvPr/>
        </p:nvCxnSpPr>
        <p:spPr>
          <a:xfrm>
            <a:off x="2440650" y="2767975"/>
            <a:ext cx="4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8"/>
          <p:cNvCxnSpPr>
            <a:stCxn id="210" idx="3"/>
            <a:endCxn id="205" idx="2"/>
          </p:cNvCxnSpPr>
          <p:nvPr/>
        </p:nvCxnSpPr>
        <p:spPr>
          <a:xfrm>
            <a:off x="2923175" y="2767975"/>
            <a:ext cx="4038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8"/>
          <p:cNvCxnSpPr>
            <a:stCxn id="205" idx="6"/>
            <a:endCxn id="211" idx="1"/>
          </p:cNvCxnSpPr>
          <p:nvPr/>
        </p:nvCxnSpPr>
        <p:spPr>
          <a:xfrm flipH="1" rot="10800000">
            <a:off x="3640900" y="2768075"/>
            <a:ext cx="270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8"/>
          <p:cNvCxnSpPr>
            <a:stCxn id="211" idx="3"/>
            <a:endCxn id="207" idx="2"/>
          </p:cNvCxnSpPr>
          <p:nvPr/>
        </p:nvCxnSpPr>
        <p:spPr>
          <a:xfrm>
            <a:off x="3989975" y="2767975"/>
            <a:ext cx="276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8"/>
          <p:cNvCxnSpPr>
            <a:stCxn id="207" idx="6"/>
            <a:endCxn id="212" idx="1"/>
          </p:cNvCxnSpPr>
          <p:nvPr/>
        </p:nvCxnSpPr>
        <p:spPr>
          <a:xfrm flipH="1" rot="10800000">
            <a:off x="4580425" y="2768075"/>
            <a:ext cx="321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8"/>
          <p:cNvCxnSpPr>
            <a:stCxn id="212" idx="3"/>
            <a:endCxn id="209" idx="2"/>
          </p:cNvCxnSpPr>
          <p:nvPr/>
        </p:nvCxnSpPr>
        <p:spPr>
          <a:xfrm>
            <a:off x="4980575" y="2767975"/>
            <a:ext cx="338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8"/>
          <p:cNvCxnSpPr>
            <a:stCxn id="209" idx="6"/>
            <a:endCxn id="213" idx="1"/>
          </p:cNvCxnSpPr>
          <p:nvPr/>
        </p:nvCxnSpPr>
        <p:spPr>
          <a:xfrm flipH="1" rot="10800000">
            <a:off x="5633150" y="2768075"/>
            <a:ext cx="335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/>
          <p:nvPr/>
        </p:nvCxnSpPr>
        <p:spPr>
          <a:xfrm>
            <a:off x="1738425" y="2761425"/>
            <a:ext cx="4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8"/>
          <p:cNvSpPr/>
          <p:nvPr/>
        </p:nvSpPr>
        <p:spPr>
          <a:xfrm>
            <a:off x="6589050" y="1322300"/>
            <a:ext cx="616200" cy="1680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6884900" y="1901025"/>
            <a:ext cx="17997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Encoder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2440650" y="986625"/>
            <a:ext cx="31959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(I, like, this, movie)</a:t>
            </a:r>
            <a:endParaRPr/>
          </a:p>
        </p:txBody>
      </p:sp>
      <p:cxnSp>
        <p:nvCxnSpPr>
          <p:cNvPr id="230" name="Google Shape;230;p29"/>
          <p:cNvCxnSpPr>
            <a:endCxn id="231" idx="0"/>
          </p:cNvCxnSpPr>
          <p:nvPr/>
        </p:nvCxnSpPr>
        <p:spPr>
          <a:xfrm flipH="1">
            <a:off x="2283750" y="1335775"/>
            <a:ext cx="8853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9"/>
          <p:cNvSpPr/>
          <p:nvPr/>
        </p:nvSpPr>
        <p:spPr>
          <a:xfrm>
            <a:off x="2244450" y="16720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9"/>
          <p:cNvCxnSpPr/>
          <p:nvPr/>
        </p:nvCxnSpPr>
        <p:spPr>
          <a:xfrm flipH="1">
            <a:off x="3471600" y="1402975"/>
            <a:ext cx="33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9"/>
          <p:cNvSpPr/>
          <p:nvPr/>
        </p:nvSpPr>
        <p:spPr>
          <a:xfrm>
            <a:off x="3449100" y="1685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29"/>
          <p:cNvCxnSpPr>
            <a:endCxn id="235" idx="0"/>
          </p:cNvCxnSpPr>
          <p:nvPr/>
        </p:nvCxnSpPr>
        <p:spPr>
          <a:xfrm>
            <a:off x="4038650" y="1403075"/>
            <a:ext cx="3663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>
            <a:off x="4365650" y="1685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9"/>
          <p:cNvCxnSpPr>
            <a:endCxn id="237" idx="0"/>
          </p:cNvCxnSpPr>
          <p:nvPr/>
        </p:nvCxnSpPr>
        <p:spPr>
          <a:xfrm>
            <a:off x="4648125" y="1403075"/>
            <a:ext cx="8775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9"/>
          <p:cNvSpPr/>
          <p:nvPr/>
        </p:nvSpPr>
        <p:spPr>
          <a:xfrm>
            <a:off x="5486325" y="1685375"/>
            <a:ext cx="786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9"/>
          <p:cNvCxnSpPr>
            <a:stCxn id="231" idx="2"/>
          </p:cNvCxnSpPr>
          <p:nvPr/>
        </p:nvCxnSpPr>
        <p:spPr>
          <a:xfrm>
            <a:off x="2283750" y="23011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9"/>
          <p:cNvSpPr/>
          <p:nvPr/>
        </p:nvSpPr>
        <p:spPr>
          <a:xfrm>
            <a:off x="2126850" y="26110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54650" y="2510625"/>
            <a:ext cx="15420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Zero vector</a:t>
            </a:r>
            <a:endParaRPr/>
          </a:p>
        </p:txBody>
      </p:sp>
      <p:cxnSp>
        <p:nvCxnSpPr>
          <p:cNvPr id="241" name="Google Shape;241;p29"/>
          <p:cNvCxnSpPr/>
          <p:nvPr/>
        </p:nvCxnSpPr>
        <p:spPr>
          <a:xfrm>
            <a:off x="3484000" y="23144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9"/>
          <p:cNvSpPr/>
          <p:nvPr/>
        </p:nvSpPr>
        <p:spPr>
          <a:xfrm>
            <a:off x="3327100" y="2624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29"/>
          <p:cNvCxnSpPr/>
          <p:nvPr/>
        </p:nvCxnSpPr>
        <p:spPr>
          <a:xfrm>
            <a:off x="4423525" y="23144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9"/>
          <p:cNvSpPr/>
          <p:nvPr/>
        </p:nvSpPr>
        <p:spPr>
          <a:xfrm>
            <a:off x="4266625" y="2624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9"/>
          <p:cNvCxnSpPr>
            <a:stCxn id="237" idx="2"/>
          </p:cNvCxnSpPr>
          <p:nvPr/>
        </p:nvCxnSpPr>
        <p:spPr>
          <a:xfrm flipH="1">
            <a:off x="5495325" y="2314475"/>
            <a:ext cx="303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9"/>
          <p:cNvSpPr/>
          <p:nvPr/>
        </p:nvSpPr>
        <p:spPr>
          <a:xfrm>
            <a:off x="5319350" y="2624375"/>
            <a:ext cx="313800" cy="313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28445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39113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49019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5968775" y="2577775"/>
            <a:ext cx="78600" cy="38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9"/>
          <p:cNvCxnSpPr>
            <a:stCxn id="239" idx="6"/>
            <a:endCxn id="247" idx="1"/>
          </p:cNvCxnSpPr>
          <p:nvPr/>
        </p:nvCxnSpPr>
        <p:spPr>
          <a:xfrm>
            <a:off x="2440650" y="2767975"/>
            <a:ext cx="4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9"/>
          <p:cNvCxnSpPr>
            <a:stCxn id="247" idx="3"/>
            <a:endCxn id="242" idx="2"/>
          </p:cNvCxnSpPr>
          <p:nvPr/>
        </p:nvCxnSpPr>
        <p:spPr>
          <a:xfrm>
            <a:off x="2923175" y="2767975"/>
            <a:ext cx="4038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9"/>
          <p:cNvCxnSpPr>
            <a:stCxn id="242" idx="6"/>
            <a:endCxn id="248" idx="1"/>
          </p:cNvCxnSpPr>
          <p:nvPr/>
        </p:nvCxnSpPr>
        <p:spPr>
          <a:xfrm flipH="1" rot="10800000">
            <a:off x="3640900" y="2768075"/>
            <a:ext cx="270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9"/>
          <p:cNvCxnSpPr>
            <a:stCxn id="248" idx="3"/>
            <a:endCxn id="244" idx="2"/>
          </p:cNvCxnSpPr>
          <p:nvPr/>
        </p:nvCxnSpPr>
        <p:spPr>
          <a:xfrm>
            <a:off x="3989975" y="2767975"/>
            <a:ext cx="276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9"/>
          <p:cNvCxnSpPr>
            <a:stCxn id="244" idx="6"/>
            <a:endCxn id="249" idx="1"/>
          </p:cNvCxnSpPr>
          <p:nvPr/>
        </p:nvCxnSpPr>
        <p:spPr>
          <a:xfrm flipH="1" rot="10800000">
            <a:off x="4580425" y="2768075"/>
            <a:ext cx="321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9"/>
          <p:cNvCxnSpPr>
            <a:stCxn id="249" idx="3"/>
            <a:endCxn id="246" idx="2"/>
          </p:cNvCxnSpPr>
          <p:nvPr/>
        </p:nvCxnSpPr>
        <p:spPr>
          <a:xfrm>
            <a:off x="4980575" y="2767975"/>
            <a:ext cx="338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9"/>
          <p:cNvCxnSpPr>
            <a:stCxn id="246" idx="6"/>
            <a:endCxn id="250" idx="1"/>
          </p:cNvCxnSpPr>
          <p:nvPr/>
        </p:nvCxnSpPr>
        <p:spPr>
          <a:xfrm flipH="1" rot="10800000">
            <a:off x="5633150" y="2768075"/>
            <a:ext cx="335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9"/>
          <p:cNvCxnSpPr/>
          <p:nvPr/>
        </p:nvCxnSpPr>
        <p:spPr>
          <a:xfrm>
            <a:off x="1738425" y="2761425"/>
            <a:ext cx="4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9"/>
          <p:cNvSpPr/>
          <p:nvPr/>
        </p:nvSpPr>
        <p:spPr>
          <a:xfrm>
            <a:off x="6589050" y="1322300"/>
            <a:ext cx="616200" cy="1680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6884900" y="1901025"/>
            <a:ext cx="17997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Encoder</a:t>
            </a:r>
            <a:endParaRPr/>
          </a:p>
        </p:txBody>
      </p:sp>
      <p:cxnSp>
        <p:nvCxnSpPr>
          <p:cNvPr id="261" name="Google Shape;261;p29"/>
          <p:cNvCxnSpPr>
            <a:endCxn id="262" idx="0"/>
          </p:cNvCxnSpPr>
          <p:nvPr/>
        </p:nvCxnSpPr>
        <p:spPr>
          <a:xfrm>
            <a:off x="6008075" y="2805875"/>
            <a:ext cx="84900" cy="7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9"/>
          <p:cNvSpPr/>
          <p:nvPr/>
        </p:nvSpPr>
        <p:spPr>
          <a:xfrm>
            <a:off x="4980575" y="3536375"/>
            <a:ext cx="2224800" cy="6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Decoder</a:t>
            </a:r>
            <a:endParaRPr/>
          </a:p>
        </p:txBody>
      </p:sp>
      <p:cxnSp>
        <p:nvCxnSpPr>
          <p:cNvPr id="263" name="Google Shape;263;p29"/>
          <p:cNvCxnSpPr>
            <a:stCxn id="262" idx="3"/>
          </p:cNvCxnSpPr>
          <p:nvPr/>
        </p:nvCxnSpPr>
        <p:spPr>
          <a:xfrm>
            <a:off x="7205375" y="3878075"/>
            <a:ext cx="45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7429500" y="3637775"/>
            <a:ext cx="14232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positive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