
<file path=[Content_Types].xml><?xml version="1.0" encoding="utf-8"?>
<Types xmlns="http://schemas.openxmlformats.org/package/2006/content-types">
  <Default Extension="emf" ContentType="image/x-emf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51" r:id="rId2"/>
  </p:sldMasterIdLst>
  <p:notesMasterIdLst>
    <p:notesMasterId r:id="rId15"/>
  </p:notesMasterIdLst>
  <p:handoutMasterIdLst>
    <p:handoutMasterId r:id="rId16"/>
  </p:handoutMasterIdLst>
  <p:sldIdLst>
    <p:sldId id="485" r:id="rId3"/>
    <p:sldId id="473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C4AB3D-D253-49DF-BD74-50EA284EA958}">
          <p14:sldIdLst>
            <p14:sldId id="485"/>
            <p14:sldId id="473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details" id="{57113976-159A-4F89-A645-F3A726BBB44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annis Yortsos" initials="YY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991B1E"/>
    <a:srgbClr val="990000"/>
    <a:srgbClr val="F1A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98" autoAdjust="0"/>
    <p:restoredTop sz="92714" autoAdjust="0"/>
  </p:normalViewPr>
  <p:slideViewPr>
    <p:cSldViewPr snapToGrid="0" snapToObjects="1">
      <p:cViewPr varScale="1">
        <p:scale>
          <a:sx n="76" d="100"/>
          <a:sy n="76" d="100"/>
        </p:scale>
        <p:origin x="110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892"/>
    </p:cViewPr>
  </p:sorterViewPr>
  <p:notesViewPr>
    <p:cSldViewPr snapToGrid="0" snapToObjects="1">
      <p:cViewPr varScale="1">
        <p:scale>
          <a:sx n="85" d="100"/>
          <a:sy n="85" d="100"/>
        </p:scale>
        <p:origin x="-382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C3E8-1A38-1D4F-B507-3AC5C5849601}" type="datetimeFigureOut">
              <a:rPr lang="en-US" smtClean="0">
                <a:latin typeface="Helvetica"/>
              </a:rPr>
              <a:pPr/>
              <a:t>11/21/2020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1C88D-17C9-7B47-9FF5-3F4D3DA15980}" type="slidenum">
              <a:rPr lang="en-US" smtClean="0">
                <a:latin typeface="Helvetica"/>
              </a:rPr>
              <a:pPr/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07823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A52773DA-E8B7-5045-88DC-00CB0D67DCEA}" type="datetimeFigureOut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79FF6478-74BA-0C41-A791-1817173126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007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I am very excited to present my class final project, focusing on predicting hydrocarbon production using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F6478-74BA-0C41-A791-1817173126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3473" y="2112820"/>
            <a:ext cx="6400801" cy="404783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>
              <a:defRPr sz="8800" b="1" i="0" baseline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Master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0" y="6356351"/>
            <a:ext cx="1877976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r">
              <a:defRPr b="0" i="0">
                <a:solidFill>
                  <a:schemeClr val="bg1"/>
                </a:solidFill>
                <a:latin typeface="National-Medium"/>
                <a:cs typeface="National-Medium"/>
              </a:defRPr>
            </a:lvl1pPr>
          </a:lstStyle>
          <a:p>
            <a:fld id="{A2EDC84E-C627-4642-9DC6-F26C7C2EB04E}" type="datetime1">
              <a:rPr lang="en-US" smtClean="0"/>
              <a:pPr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735" y="6356351"/>
            <a:ext cx="6986267" cy="3651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algn="l">
              <a:defRPr b="0" i="0" cap="all">
                <a:solidFill>
                  <a:srgbClr val="FFFFFF"/>
                </a:solidFill>
                <a:latin typeface="National-Medium"/>
                <a:cs typeface="National-Medium"/>
              </a:defRPr>
            </a:lvl1pPr>
          </a:lstStyle>
          <a:p>
            <a:r>
              <a:rPr lang="en-US"/>
              <a:t>Board of Councilors Meeting, November 2013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25733" y="163472"/>
            <a:ext cx="8864243" cy="8797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146145" y="163474"/>
            <a:ext cx="843833" cy="8797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0" name="Picture 9" descr="Formal_Viterbi_Gold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472" y="292986"/>
            <a:ext cx="2357235" cy="636208"/>
          </a:xfrm>
          <a:prstGeom prst="rect">
            <a:avLst/>
          </a:prstGeom>
        </p:spPr>
      </p:pic>
      <p:pic>
        <p:nvPicPr>
          <p:cNvPr id="11" name="Picture 10" descr="Small Use Shield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145" y="190686"/>
            <a:ext cx="843833" cy="8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4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Faculty/ Thumbn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19" y="851932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246647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256673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1705945" y="307423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9"/>
          </p:nvPr>
        </p:nvSpPr>
        <p:spPr>
          <a:xfrm>
            <a:off x="1715971" y="162685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3165243" y="307691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4" name="Picture Placeholder 38"/>
          <p:cNvSpPr>
            <a:spLocks noGrp="1"/>
          </p:cNvSpPr>
          <p:nvPr>
            <p:ph type="pic" sz="quarter" idx="21"/>
          </p:nvPr>
        </p:nvSpPr>
        <p:spPr>
          <a:xfrm>
            <a:off x="3175269" y="1629523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4624541" y="307081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6" name="Picture Placeholder 38"/>
          <p:cNvSpPr>
            <a:spLocks noGrp="1"/>
          </p:cNvSpPr>
          <p:nvPr>
            <p:ph type="pic" sz="quarter" idx="23"/>
          </p:nvPr>
        </p:nvSpPr>
        <p:spPr>
          <a:xfrm>
            <a:off x="4634567" y="162342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7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6083839" y="307252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48" name="Picture Placeholder 38"/>
          <p:cNvSpPr>
            <a:spLocks noGrp="1"/>
          </p:cNvSpPr>
          <p:nvPr>
            <p:ph type="pic" sz="quarter" idx="25"/>
          </p:nvPr>
        </p:nvSpPr>
        <p:spPr>
          <a:xfrm>
            <a:off x="6093865" y="162513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9" name="Text Placeholder 35"/>
          <p:cNvSpPr>
            <a:spLocks noGrp="1"/>
          </p:cNvSpPr>
          <p:nvPr>
            <p:ph type="body" sz="quarter" idx="26" hasCustomPrompt="1"/>
          </p:nvPr>
        </p:nvSpPr>
        <p:spPr>
          <a:xfrm>
            <a:off x="7543136" y="3075198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0" name="Picture Placeholder 38"/>
          <p:cNvSpPr>
            <a:spLocks noGrp="1"/>
          </p:cNvSpPr>
          <p:nvPr>
            <p:ph type="pic" sz="quarter" idx="27"/>
          </p:nvPr>
        </p:nvSpPr>
        <p:spPr>
          <a:xfrm>
            <a:off x="7553163" y="1627810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1" name="Text Placeholder 35"/>
          <p:cNvSpPr>
            <a:spLocks noGrp="1"/>
          </p:cNvSpPr>
          <p:nvPr>
            <p:ph type="body" sz="quarter" idx="28" hasCustomPrompt="1"/>
          </p:nvPr>
        </p:nvSpPr>
        <p:spPr>
          <a:xfrm>
            <a:off x="227931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/>
              <a:t>Name H</a:t>
            </a:r>
            <a:endParaRPr lang="en-US" dirty="0"/>
          </a:p>
          <a:p>
            <a:pPr lvl="4"/>
            <a:endParaRPr lang="en-US" dirty="0"/>
          </a:p>
        </p:txBody>
      </p:sp>
      <p:sp>
        <p:nvSpPr>
          <p:cNvPr id="52" name="Picture Placeholder 38"/>
          <p:cNvSpPr>
            <a:spLocks noGrp="1"/>
          </p:cNvSpPr>
          <p:nvPr>
            <p:ph type="pic" sz="quarter" idx="29"/>
          </p:nvPr>
        </p:nvSpPr>
        <p:spPr>
          <a:xfrm>
            <a:off x="237957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3" name="Text Placeholder 35"/>
          <p:cNvSpPr>
            <a:spLocks noGrp="1"/>
          </p:cNvSpPr>
          <p:nvPr>
            <p:ph type="body" sz="quarter" idx="30" hasCustomPrompt="1"/>
          </p:nvPr>
        </p:nvSpPr>
        <p:spPr>
          <a:xfrm>
            <a:off x="1687229" y="554302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4" name="Picture Placeholder 38"/>
          <p:cNvSpPr>
            <a:spLocks noGrp="1"/>
          </p:cNvSpPr>
          <p:nvPr>
            <p:ph type="pic" sz="quarter" idx="31"/>
          </p:nvPr>
        </p:nvSpPr>
        <p:spPr>
          <a:xfrm>
            <a:off x="1697255" y="409563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5" name="Text Placeholder 35"/>
          <p:cNvSpPr>
            <a:spLocks noGrp="1"/>
          </p:cNvSpPr>
          <p:nvPr>
            <p:ph type="body" sz="quarter" idx="32" hasCustomPrompt="1"/>
          </p:nvPr>
        </p:nvSpPr>
        <p:spPr>
          <a:xfrm>
            <a:off x="3146527" y="5545694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6" name="Picture Placeholder 38"/>
          <p:cNvSpPr>
            <a:spLocks noGrp="1"/>
          </p:cNvSpPr>
          <p:nvPr>
            <p:ph type="pic" sz="quarter" idx="33"/>
          </p:nvPr>
        </p:nvSpPr>
        <p:spPr>
          <a:xfrm>
            <a:off x="3156553" y="4098306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7" name="Text Placeholder 35"/>
          <p:cNvSpPr>
            <a:spLocks noGrp="1"/>
          </p:cNvSpPr>
          <p:nvPr>
            <p:ph type="body" sz="quarter" idx="34" hasCustomPrompt="1"/>
          </p:nvPr>
        </p:nvSpPr>
        <p:spPr>
          <a:xfrm>
            <a:off x="4605825" y="5539592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58" name="Picture Placeholder 38"/>
          <p:cNvSpPr>
            <a:spLocks noGrp="1"/>
          </p:cNvSpPr>
          <p:nvPr>
            <p:ph type="pic" sz="quarter" idx="35"/>
          </p:nvPr>
        </p:nvSpPr>
        <p:spPr>
          <a:xfrm>
            <a:off x="4615851" y="4092204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36" hasCustomPrompt="1"/>
          </p:nvPr>
        </p:nvSpPr>
        <p:spPr>
          <a:xfrm>
            <a:off x="6065123" y="5541306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0" name="Picture Placeholder 38"/>
          <p:cNvSpPr>
            <a:spLocks noGrp="1"/>
          </p:cNvSpPr>
          <p:nvPr>
            <p:ph type="pic" sz="quarter" idx="37"/>
          </p:nvPr>
        </p:nvSpPr>
        <p:spPr>
          <a:xfrm>
            <a:off x="6075149" y="4093918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38" hasCustomPrompt="1"/>
          </p:nvPr>
        </p:nvSpPr>
        <p:spPr>
          <a:xfrm>
            <a:off x="7524420" y="5543980"/>
            <a:ext cx="1290723" cy="494089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 baseline="0"/>
            </a:lvl5pPr>
          </a:lstStyle>
          <a:p>
            <a:pPr lvl="4"/>
            <a:r>
              <a:rPr lang="en-US" dirty="0"/>
              <a:t>Name Here</a:t>
            </a:r>
          </a:p>
          <a:p>
            <a:pPr lvl="4"/>
            <a:endParaRPr lang="en-US" dirty="0"/>
          </a:p>
        </p:txBody>
      </p:sp>
      <p:sp>
        <p:nvSpPr>
          <p:cNvPr id="62" name="Picture Placeholder 38"/>
          <p:cNvSpPr>
            <a:spLocks noGrp="1"/>
          </p:cNvSpPr>
          <p:nvPr>
            <p:ph type="pic" sz="quarter" idx="39"/>
          </p:nvPr>
        </p:nvSpPr>
        <p:spPr>
          <a:xfrm>
            <a:off x="7534447" y="4096591"/>
            <a:ext cx="1280696" cy="1447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7" name="Chart Placeholder 16"/>
          <p:cNvSpPr>
            <a:spLocks noGrp="1"/>
          </p:cNvSpPr>
          <p:nvPr>
            <p:ph type="chart" sz="quarter" idx="12"/>
          </p:nvPr>
        </p:nvSpPr>
        <p:spPr>
          <a:xfrm>
            <a:off x="457200" y="1581150"/>
            <a:ext cx="8229600" cy="48734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30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62484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048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70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84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4279286"/>
            <a:ext cx="721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204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2012275"/>
            <a:ext cx="72057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4145091"/>
            <a:ext cx="354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71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645524"/>
            <a:ext cx="2631900" cy="446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859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658442"/>
            <a:ext cx="8229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500000"/>
            <a:ext cx="8290800" cy="485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83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6391956"/>
            <a:ext cx="461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2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BLANK SLIDE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6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2" name="Picture 11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13" name="Picture 12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3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27961"/>
            <a:ext cx="8229600" cy="112634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72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</a:t>
            </a:r>
            <a:br>
              <a:rPr lang="en-US"/>
            </a:br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57200" y="1497013"/>
            <a:ext cx="8229600" cy="4924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0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79783" y="1810613"/>
            <a:ext cx="6350136" cy="27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US" b="1" i="0" dirty="0">
                <a:latin typeface="Helvetica"/>
                <a:cs typeface="Helvetica"/>
              </a:rPr>
              <a:t>“Pull quote here...</a:t>
            </a:r>
            <a:r>
              <a:rPr lang="en-US" b="1" i="0" dirty="0" err="1">
                <a:latin typeface="Helvetica"/>
                <a:cs typeface="Helvetica"/>
              </a:rPr>
              <a:t>lorem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ipsum</a:t>
            </a:r>
            <a:r>
              <a:rPr lang="en-US" b="1" i="0" dirty="0">
                <a:latin typeface="Helvetica"/>
                <a:cs typeface="Helvetica"/>
              </a:rPr>
              <a:t> dolor sit </a:t>
            </a:r>
            <a:r>
              <a:rPr lang="en-US" b="1" i="0" dirty="0" err="1">
                <a:latin typeface="Helvetica"/>
                <a:cs typeface="Helvetica"/>
              </a:rPr>
              <a:t>amet</a:t>
            </a:r>
            <a:r>
              <a:rPr lang="en-US" b="1" i="0" dirty="0">
                <a:latin typeface="Helvetica"/>
                <a:cs typeface="Helvetica"/>
              </a:rPr>
              <a:t>, </a:t>
            </a:r>
            <a:r>
              <a:rPr lang="en-US" b="1" i="0" dirty="0" err="1">
                <a:latin typeface="Helvetica"/>
                <a:cs typeface="Helvetica"/>
              </a:rPr>
              <a:t>Consectetur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adipisicing</a:t>
            </a:r>
            <a:r>
              <a:rPr lang="en-US" b="1" i="0" dirty="0">
                <a:latin typeface="Helvetica"/>
                <a:cs typeface="Helvetica"/>
              </a:rPr>
              <a:t> </a:t>
            </a:r>
            <a:r>
              <a:rPr lang="en-US" b="1" i="0" dirty="0" err="1">
                <a:latin typeface="Helvetica"/>
                <a:cs typeface="Helvetica"/>
              </a:rPr>
              <a:t>elit</a:t>
            </a:r>
            <a:r>
              <a:rPr lang="en-US" b="1" i="0" dirty="0">
                <a:latin typeface="Helvetica"/>
                <a:cs typeface="Helvetica"/>
              </a:rPr>
              <a:t>…”</a:t>
            </a:r>
            <a:endParaRPr lang="en-US" dirty="0"/>
          </a:p>
        </p:txBody>
      </p:sp>
      <p:pic>
        <p:nvPicPr>
          <p:cNvPr id="14" name="Picture 13" descr="Small Use Shield_CardOnTrans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027" r="15158"/>
          <a:stretch/>
        </p:blipFill>
        <p:spPr>
          <a:xfrm>
            <a:off x="8451170" y="155634"/>
            <a:ext cx="470380" cy="673751"/>
          </a:xfrm>
          <a:prstGeom prst="rect">
            <a:avLst/>
          </a:prstGeom>
        </p:spPr>
      </p:pic>
      <p:pic>
        <p:nvPicPr>
          <p:cNvPr id="15" name="Picture 14" descr="Formal_Viterbi_Gol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57" y="233652"/>
            <a:ext cx="1767561" cy="47705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79539" y="4645026"/>
            <a:ext cx="2436661" cy="4714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b="1" i="0" dirty="0">
                <a:solidFill>
                  <a:srgbClr val="FFFFFF"/>
                </a:solidFill>
                <a:latin typeface="Helvetica"/>
                <a:cs typeface="Helvetica"/>
              </a:rPr>
              <a:t>Quoted Person</a:t>
            </a:r>
          </a:p>
          <a:p>
            <a:r>
              <a:rPr lang="en-US" b="0" i="0" dirty="0">
                <a:solidFill>
                  <a:srgbClr val="FFFFFF"/>
                </a:solidFill>
                <a:latin typeface="Helvetica Light"/>
                <a:cs typeface="Helvetica Light"/>
              </a:rPr>
              <a:t>Title/Position</a:t>
            </a:r>
          </a:p>
        </p:txBody>
      </p:sp>
    </p:spTree>
    <p:extLst>
      <p:ext uri="{BB962C8B-B14F-4D97-AF65-F5344CB8AC3E}">
        <p14:creationId xmlns:p14="http://schemas.microsoft.com/office/powerpoint/2010/main" val="9922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04494"/>
            <a:ext cx="8229600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045385" y="1538896"/>
            <a:ext cx="4641417" cy="2301875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045385" y="3939120"/>
            <a:ext cx="4641417" cy="2436226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228600" indent="-228600"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7"/>
          </p:nvPr>
        </p:nvSpPr>
        <p:spPr>
          <a:xfrm>
            <a:off x="457200" y="1538896"/>
            <a:ext cx="3479800" cy="2301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18"/>
          </p:nvPr>
        </p:nvSpPr>
        <p:spPr>
          <a:xfrm>
            <a:off x="457200" y="3939119"/>
            <a:ext cx="3479800" cy="2436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4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3689" y="831926"/>
            <a:ext cx="8584743" cy="521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990000"/>
                </a:solidFill>
              </a:defRPr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125733" y="163473"/>
            <a:ext cx="8864243" cy="6558002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25733" y="163474"/>
            <a:ext cx="8864243" cy="634814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381074" y="163474"/>
            <a:ext cx="608903" cy="634813"/>
          </a:xfrm>
          <a:prstGeom prst="rect">
            <a:avLst/>
          </a:prstGeom>
          <a:solidFill>
            <a:schemeClr val="bg2"/>
          </a:solidFill>
          <a:ln w="12700">
            <a:solidFill>
              <a:srgbClr val="99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pic>
        <p:nvPicPr>
          <p:cNvPr id="30" name="Picture 29" descr="Small Use Shield_WhiteOnTrans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2619" y="231585"/>
            <a:ext cx="385812" cy="498588"/>
          </a:xfrm>
          <a:prstGeom prst="rect">
            <a:avLst/>
          </a:prstGeom>
        </p:spPr>
      </p:pic>
      <p:pic>
        <p:nvPicPr>
          <p:cNvPr id="31" name="Picture 30" descr="Formal_Viterbi_CardOnTrans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91985"/>
            <a:ext cx="2222500" cy="777875"/>
          </a:xfrm>
          <a:prstGeom prst="rect">
            <a:avLst/>
          </a:prstGeom>
        </p:spPr>
      </p:pic>
      <p:sp>
        <p:nvSpPr>
          <p:cNvPr id="37" name="Text Placehold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294106" y="5577039"/>
            <a:ext cx="8584325" cy="915904"/>
          </a:xfrm>
          <a:prstGeom prst="rect">
            <a:avLst/>
          </a:prstGeom>
        </p:spPr>
        <p:txBody>
          <a:bodyPr/>
          <a:lstStyle>
            <a:lvl4pPr marL="55563" indent="0">
              <a:buNone/>
              <a:defRPr/>
            </a:lvl4pPr>
            <a:lvl5pPr marL="0" indent="0">
              <a:buNone/>
              <a:defRPr/>
            </a:lvl5pPr>
          </a:lstStyle>
          <a:p>
            <a:pPr lvl="4"/>
            <a:r>
              <a:rPr lang="en-US" dirty="0"/>
              <a:t>Bullet </a:t>
            </a:r>
          </a:p>
          <a:p>
            <a:pPr lvl="4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293688" y="1519944"/>
            <a:ext cx="8585200" cy="390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9144000" cy="68580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52882" y="4973054"/>
            <a:ext cx="2709015" cy="1884947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Helvetica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2881" y="4973639"/>
            <a:ext cx="2709433" cy="4625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all" baseline="0">
                <a:solidFill>
                  <a:schemeClr val="bg1"/>
                </a:solidFill>
                <a:latin typeface="Helvetica"/>
                <a:cs typeface="Helvetica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52882" y="5436177"/>
            <a:ext cx="2709015" cy="1421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="0" i="0" cap="none" baseline="0">
                <a:ln>
                  <a:noFill/>
                </a:ln>
                <a:solidFill>
                  <a:schemeClr val="bg1"/>
                </a:solidFill>
                <a:latin typeface="Helvetica Light"/>
                <a:cs typeface="Helvetica Light"/>
              </a:defRPr>
            </a:lvl1pPr>
            <a:lvl2pPr>
              <a:defRPr sz="2000" b="0" i="0" cap="all">
                <a:solidFill>
                  <a:schemeClr val="bg1"/>
                </a:solidFill>
                <a:latin typeface="National-Medium"/>
              </a:defRPr>
            </a:lvl2pPr>
            <a:lvl3pPr>
              <a:defRPr sz="2000" b="0" i="0" cap="all">
                <a:solidFill>
                  <a:schemeClr val="bg1"/>
                </a:solidFill>
                <a:latin typeface="National-Medium"/>
              </a:defRPr>
            </a:lvl3pPr>
            <a:lvl4pPr>
              <a:defRPr sz="2000" b="0" i="0" cap="all">
                <a:solidFill>
                  <a:schemeClr val="bg1"/>
                </a:solidFill>
                <a:latin typeface="National-Medium"/>
              </a:defRPr>
            </a:lvl4pPr>
            <a:lvl5pPr>
              <a:defRPr sz="2000" b="0" i="0" cap="all">
                <a:solidFill>
                  <a:schemeClr val="bg1"/>
                </a:solidFill>
                <a:latin typeface="National-Medium"/>
              </a:defRPr>
            </a:lvl5pPr>
          </a:lstStyle>
          <a:p>
            <a:pPr lvl="0"/>
            <a:r>
              <a:rPr lang="en-US" dirty="0"/>
              <a:t>Extended caption</a:t>
            </a:r>
          </a:p>
        </p:txBody>
      </p:sp>
    </p:spTree>
    <p:extLst>
      <p:ext uri="{BB962C8B-B14F-4D97-AF65-F5344CB8AC3E}">
        <p14:creationId xmlns:p14="http://schemas.microsoft.com/office/powerpoint/2010/main" val="22357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df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df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df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45" r:id="rId2"/>
    <p:sldLayoutId id="2147483659" r:id="rId3"/>
    <p:sldLayoutId id="2147483746" r:id="rId4"/>
    <p:sldLayoutId id="2147483747" r:id="rId5"/>
    <p:sldLayoutId id="2147483748" r:id="rId6"/>
    <p:sldLayoutId id="2147483650" r:id="rId7"/>
    <p:sldLayoutId id="2147483657" r:id="rId8"/>
    <p:sldLayoutId id="2147483655" r:id="rId9"/>
    <p:sldLayoutId id="2147483658" r:id="rId10"/>
    <p:sldLayoutId id="2147483660" r:id="rId11"/>
    <p:sldLayoutId id="2147483749" r:id="rId12"/>
    <p:sldLayoutId id="2147483750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 cap="all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Lucida Grande"/>
        <a:buChar char="›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»"/>
        <a:defRPr sz="2000" b="0" i="0" kern="1200" cap="none" baseline="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937AD1A-CDAE-4AF9-B47C-17CE704B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5288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75" y="475629"/>
            <a:ext cx="8013060" cy="1953289"/>
          </a:xfrm>
        </p:spPr>
        <p:txBody>
          <a:bodyPr anchor="b"/>
          <a:lstStyle/>
          <a:p>
            <a:pPr>
              <a:lnSpc>
                <a:spcPct val="80000"/>
              </a:lnSpc>
            </a:pPr>
            <a:r>
              <a:rPr lang="en-US" sz="3500" dirty="0">
                <a:latin typeface="Helvetica"/>
                <a:cs typeface="Helvetica"/>
              </a:rPr>
              <a:t>Parallel phase field simulation of Fracture propagation in </a:t>
            </a:r>
            <a:r>
              <a:rPr lang="en-US" sz="3500" dirty="0" err="1">
                <a:latin typeface="Helvetica"/>
                <a:cs typeface="Helvetica"/>
              </a:rPr>
              <a:t>poroelastic</a:t>
            </a:r>
            <a:r>
              <a:rPr lang="en-US" sz="3500" dirty="0">
                <a:latin typeface="Helvetica"/>
                <a:cs typeface="Helvetica"/>
              </a:rPr>
              <a:t> media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10/20/2020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tran</a:t>
            </a:r>
            <a:r>
              <a:rPr lang="en-US" dirty="0"/>
              <a:t> – CSCI 596 – Scientific computing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2038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progress be measured?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anyone tell when you are succeeded</a:t>
            </a:r>
          </a:p>
        </p:txBody>
      </p:sp>
    </p:spTree>
    <p:extLst>
      <p:ext uri="{BB962C8B-B14F-4D97-AF65-F5344CB8AC3E}">
        <p14:creationId xmlns:p14="http://schemas.microsoft.com/office/powerpoint/2010/main" val="376338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have you accomplished thus far?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schedule for the work remaining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Skeleton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671A1-41A4-4C78-9D7A-B6EA2998575A}"/>
              </a:ext>
            </a:extLst>
          </p:cNvPr>
          <p:cNvSpPr/>
          <p:nvPr/>
        </p:nvSpPr>
        <p:spPr>
          <a:xfrm>
            <a:off x="418903" y="924033"/>
            <a:ext cx="81783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short research proposal containing novel extensions of any of the techniques you have learned in the class.</a:t>
            </a:r>
          </a:p>
          <a:p>
            <a:r>
              <a:rPr lang="en-US" dirty="0"/>
              <a:t>Goal, specific objectives, current state of the</a:t>
            </a:r>
          </a:p>
          <a:p>
            <a:r>
              <a:rPr lang="en-US" dirty="0"/>
              <a:t>knowledge/previous work, techniques to be used, and expected results.</a:t>
            </a:r>
          </a:p>
          <a:p>
            <a:endParaRPr lang="en-US" dirty="0"/>
          </a:p>
          <a:p>
            <a:r>
              <a:rPr lang="en-US" dirty="0"/>
              <a:t>Goal: What’s the “big” problem? Why important? Statement of the problem: If you can “clearly”</a:t>
            </a:r>
          </a:p>
          <a:p>
            <a:r>
              <a:rPr lang="en-US" dirty="0"/>
              <a:t>state the problem, it often automatically suggests a solution.</a:t>
            </a:r>
          </a:p>
          <a:p>
            <a:r>
              <a:rPr lang="en-US" dirty="0"/>
              <a:t>2. Specific objectives: Step-by-step path to the goal.</a:t>
            </a:r>
          </a:p>
          <a:p>
            <a:r>
              <a:rPr lang="en-US" dirty="0"/>
              <a:t>3. Current state of the knowledge/previous work.</a:t>
            </a:r>
          </a:p>
          <a:p>
            <a:r>
              <a:rPr lang="en-US" dirty="0"/>
              <a:t>4. Techniques to be used: How to solve it? Big idea? Well-planned detail?</a:t>
            </a:r>
          </a:p>
          <a:p>
            <a:r>
              <a:rPr lang="en-US" dirty="0"/>
              <a:t>5. Expected results: Research full of surprises but needs hypothesis/test; broader impacts—so what?</a:t>
            </a:r>
          </a:p>
        </p:txBody>
      </p:sp>
    </p:spTree>
    <p:extLst>
      <p:ext uri="{BB962C8B-B14F-4D97-AF65-F5344CB8AC3E}">
        <p14:creationId xmlns:p14="http://schemas.microsoft.com/office/powerpoint/2010/main" val="385119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What are my main goals?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goals of my work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parallelization of my coupled code</a:t>
            </a:r>
          </a:p>
          <a:p>
            <a:pPr lvl="1"/>
            <a:r>
              <a:rPr lang="en-US" dirty="0"/>
              <a:t>Phase field modeling</a:t>
            </a:r>
          </a:p>
        </p:txBody>
      </p:sp>
    </p:spTree>
    <p:extLst>
      <p:ext uri="{BB962C8B-B14F-4D97-AF65-F5344CB8AC3E}">
        <p14:creationId xmlns:p14="http://schemas.microsoft.com/office/powerpoint/2010/main" val="34265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Why is this work relevant?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Tangible benefits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hasn’t this been done already?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problems that make that goal difficult to </a:t>
            </a:r>
            <a:r>
              <a:rPr lang="en-US" dirty="0" err="1"/>
              <a:t>achienve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work focusing on?</a:t>
            </a:r>
            <a:br>
              <a:rPr lang="en-US" dirty="0"/>
            </a:br>
            <a:r>
              <a:rPr lang="en-US" dirty="0"/>
              <a:t>Main elements of my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makes you think you can do it?</a:t>
            </a:r>
            <a:br>
              <a:rPr lang="en-US" dirty="0"/>
            </a:br>
            <a:r>
              <a:rPr lang="en-US" dirty="0"/>
              <a:t>How do you handle the challenges?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your approach handle technical problems that have prevented progress in the past?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2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/>
          <a:lstStyle/>
          <a:p>
            <a:r>
              <a:rPr lang="en-US" dirty="0"/>
              <a:t>What are the novelty?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unique, novel, and critical technologies developed in your approach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900B-519B-476B-B485-1C4F7A5D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07" y="214029"/>
            <a:ext cx="5952931" cy="52137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other applications of your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275B-7A46-40BA-8626-E2064C1E8CC1}"/>
              </a:ext>
            </a:extLst>
          </p:cNvPr>
          <p:cNvSpPr txBox="1">
            <a:spLocks/>
          </p:cNvSpPr>
          <p:nvPr/>
        </p:nvSpPr>
        <p:spPr>
          <a:xfrm>
            <a:off x="457201" y="905070"/>
            <a:ext cx="8229602" cy="54863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›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»"/>
              <a:defRPr sz="2000" b="0" i="0" kern="1200" cap="none" baseline="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the potential spin-off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FFCC00"/>
      </a:dk2>
      <a:lt2>
        <a:srgbClr val="990000"/>
      </a:lt2>
      <a:accent1>
        <a:srgbClr val="000000"/>
      </a:accent1>
      <a:accent2>
        <a:srgbClr val="404040"/>
      </a:accent2>
      <a:accent3>
        <a:srgbClr val="808080"/>
      </a:accent3>
      <a:accent4>
        <a:srgbClr val="BFBFBF"/>
      </a:accent4>
      <a:accent5>
        <a:srgbClr val="CECECE"/>
      </a:accent5>
      <a:accent6>
        <a:srgbClr val="FFFFFF"/>
      </a:accent6>
      <a:hlink>
        <a:srgbClr val="990000"/>
      </a:hlink>
      <a:folHlink>
        <a:srgbClr val="990000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51079</TotalTime>
  <Words>334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Helvetica</vt:lpstr>
      <vt:lpstr>Helvetica Light</vt:lpstr>
      <vt:lpstr>Lucida Grande</vt:lpstr>
      <vt:lpstr>National-Medium</vt:lpstr>
      <vt:lpstr>Office Theme</vt:lpstr>
      <vt:lpstr>1_Office Theme</vt:lpstr>
      <vt:lpstr>Parallel phase field simulation of Fracture propagation in poroelastic media</vt:lpstr>
      <vt:lpstr>Skeleton</vt:lpstr>
      <vt:lpstr>What are my main goals?</vt:lpstr>
      <vt:lpstr>Why is this work relevant?</vt:lpstr>
      <vt:lpstr>Why hasn’t this been done already?</vt:lpstr>
      <vt:lpstr>What is your work focusing on? Main elements of my approach</vt:lpstr>
      <vt:lpstr>What makes you think you can do it? How do you handle the challenges?</vt:lpstr>
      <vt:lpstr>What are the novelty?</vt:lpstr>
      <vt:lpstr>What are other applications of your work?</vt:lpstr>
      <vt:lpstr>How can progress be measured?</vt:lpstr>
      <vt:lpstr>What have you accomplished thus far?</vt:lpstr>
      <vt:lpstr>What is your schedule for the work remaining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Greer Burton</dc:creator>
  <cp:lastModifiedBy>Minh Tran</cp:lastModifiedBy>
  <cp:revision>472</cp:revision>
  <cp:lastPrinted>2013-10-02T16:16:14Z</cp:lastPrinted>
  <dcterms:created xsi:type="dcterms:W3CDTF">2012-08-14T18:48:59Z</dcterms:created>
  <dcterms:modified xsi:type="dcterms:W3CDTF">2020-11-23T01:36:23Z</dcterms:modified>
</cp:coreProperties>
</file>