
<file path=[Content_Types].xml><?xml version="1.0" encoding="utf-8"?>
<Types xmlns="http://schemas.openxmlformats.org/package/2006/content-types">
  <Default Extension="emf" ContentType="image/x-emf"/>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51" r:id="rId2"/>
  </p:sldMasterIdLst>
  <p:notesMasterIdLst>
    <p:notesMasterId r:id="rId16"/>
  </p:notesMasterIdLst>
  <p:handoutMasterIdLst>
    <p:handoutMasterId r:id="rId17"/>
  </p:handoutMasterIdLst>
  <p:sldIdLst>
    <p:sldId id="485" r:id="rId3"/>
    <p:sldId id="473" r:id="rId4"/>
    <p:sldId id="475" r:id="rId5"/>
    <p:sldId id="486" r:id="rId6"/>
    <p:sldId id="476" r:id="rId7"/>
    <p:sldId id="477" r:id="rId8"/>
    <p:sldId id="478" r:id="rId9"/>
    <p:sldId id="479" r:id="rId10"/>
    <p:sldId id="480" r:id="rId11"/>
    <p:sldId id="481" r:id="rId12"/>
    <p:sldId id="482" r:id="rId13"/>
    <p:sldId id="483" r:id="rId14"/>
    <p:sldId id="48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C4AB3D-D253-49DF-BD74-50EA284EA958}">
          <p14:sldIdLst>
            <p14:sldId id="485"/>
            <p14:sldId id="473"/>
            <p14:sldId id="475"/>
            <p14:sldId id="486"/>
            <p14:sldId id="476"/>
            <p14:sldId id="477"/>
            <p14:sldId id="478"/>
            <p14:sldId id="479"/>
            <p14:sldId id="480"/>
            <p14:sldId id="481"/>
            <p14:sldId id="482"/>
            <p14:sldId id="483"/>
            <p14:sldId id="484"/>
          </p14:sldIdLst>
        </p14:section>
        <p14:section name="details" id="{57113976-159A-4F89-A645-F3A726BBB44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nis Yortsos" initials="YY"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FF00"/>
    <a:srgbClr val="991B1E"/>
    <a:srgbClr val="990000"/>
    <a:srgbClr val="F1AB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98" autoAdjust="0"/>
    <p:restoredTop sz="86251" autoAdjust="0"/>
  </p:normalViewPr>
  <p:slideViewPr>
    <p:cSldViewPr snapToGrid="0" snapToObjects="1">
      <p:cViewPr varScale="1">
        <p:scale>
          <a:sx n="95" d="100"/>
          <a:sy n="95" d="100"/>
        </p:scale>
        <p:origin x="1584" y="66"/>
      </p:cViewPr>
      <p:guideLst>
        <p:guide orient="horz" pos="2160"/>
        <p:guide pos="2880"/>
      </p:guideLst>
    </p:cSldViewPr>
  </p:slideViewPr>
  <p:notesTextViewPr>
    <p:cViewPr>
      <p:scale>
        <a:sx n="100" d="100"/>
        <a:sy n="100" d="100"/>
      </p:scale>
      <p:origin x="0" y="-120"/>
    </p:cViewPr>
  </p:notesTextViewPr>
  <p:sorterViewPr>
    <p:cViewPr>
      <p:scale>
        <a:sx n="100" d="100"/>
        <a:sy n="100" d="100"/>
      </p:scale>
      <p:origin x="0" y="11892"/>
    </p:cViewPr>
  </p:sorterViewPr>
  <p:notesViewPr>
    <p:cSldViewPr snapToGrid="0" snapToObjects="1">
      <p:cViewPr varScale="1">
        <p:scale>
          <a:sx n="85" d="100"/>
          <a:sy n="85" d="100"/>
        </p:scale>
        <p:origin x="-382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Helvetica"/>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D0C3E8-1A38-1D4F-B507-3AC5C5849601}" type="datetimeFigureOut">
              <a:rPr lang="en-US" smtClean="0">
                <a:latin typeface="Helvetica"/>
              </a:rPr>
              <a:pPr/>
              <a:t>11/23/2020</a:t>
            </a:fld>
            <a:endParaRPr lang="en-US" dirty="0">
              <a:latin typeface="Helvetic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Helvetic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31C88D-17C9-7B47-9FF5-3F4D3DA15980}" type="slidenum">
              <a:rPr lang="en-US" smtClean="0">
                <a:latin typeface="Helvetica"/>
              </a:rPr>
              <a:pPr/>
              <a:t>‹#›</a:t>
            </a:fld>
            <a:endParaRPr lang="en-US" dirty="0">
              <a:latin typeface="Helvetica"/>
            </a:endParaRPr>
          </a:p>
        </p:txBody>
      </p:sp>
    </p:spTree>
    <p:extLst>
      <p:ext uri="{BB962C8B-B14F-4D97-AF65-F5344CB8AC3E}">
        <p14:creationId xmlns:p14="http://schemas.microsoft.com/office/powerpoint/2010/main" val="24078237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a:defRPr>
            </a:lvl1pPr>
          </a:lstStyle>
          <a:p>
            <a:fld id="{A52773DA-E8B7-5045-88DC-00CB0D67DCEA}" type="datetimeFigureOut">
              <a:rPr lang="en-US" smtClean="0"/>
              <a:pPr/>
              <a:t>11/23/2020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a:defRPr>
            </a:lvl1pPr>
          </a:lstStyle>
          <a:p>
            <a:fld id="{79FF6478-74BA-0C41-A791-1817173126DF}" type="slidenum">
              <a:rPr lang="en-US" smtClean="0"/>
              <a:pPr/>
              <a:t>‹#›</a:t>
            </a:fld>
            <a:endParaRPr lang="en-US" dirty="0"/>
          </a:p>
        </p:txBody>
      </p:sp>
    </p:spTree>
    <p:extLst>
      <p:ext uri="{BB962C8B-B14F-4D97-AF65-F5344CB8AC3E}">
        <p14:creationId xmlns:p14="http://schemas.microsoft.com/office/powerpoint/2010/main" val="23207007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elvetica"/>
        <a:ea typeface="+mn-ea"/>
        <a:cs typeface="+mn-cs"/>
      </a:defRPr>
    </a:lvl1pPr>
    <a:lvl2pPr marL="457200" algn="l" defTabSz="457200" rtl="0" eaLnBrk="1" latinLnBrk="0" hangingPunct="1">
      <a:defRPr sz="1200" kern="1200">
        <a:solidFill>
          <a:schemeClr val="tx1"/>
        </a:solidFill>
        <a:latin typeface="Helvetica"/>
        <a:ea typeface="+mn-ea"/>
        <a:cs typeface="+mn-cs"/>
      </a:defRPr>
    </a:lvl2pPr>
    <a:lvl3pPr marL="914400" algn="l" defTabSz="457200" rtl="0" eaLnBrk="1" latinLnBrk="0" hangingPunct="1">
      <a:defRPr sz="1200" kern="1200">
        <a:solidFill>
          <a:schemeClr val="tx1"/>
        </a:solidFill>
        <a:latin typeface="Helvetica"/>
        <a:ea typeface="+mn-ea"/>
        <a:cs typeface="+mn-cs"/>
      </a:defRPr>
    </a:lvl3pPr>
    <a:lvl4pPr marL="1371600" algn="l" defTabSz="457200" rtl="0" eaLnBrk="1" latinLnBrk="0" hangingPunct="1">
      <a:defRPr sz="1200" kern="1200">
        <a:solidFill>
          <a:schemeClr val="tx1"/>
        </a:solidFill>
        <a:latin typeface="Helvetica"/>
        <a:ea typeface="+mn-ea"/>
        <a:cs typeface="+mn-cs"/>
      </a:defRPr>
    </a:lvl4pPr>
    <a:lvl5pPr marL="1828800" algn="l" defTabSz="457200" rtl="0" eaLnBrk="1" latinLnBrk="0" hangingPunct="1">
      <a:defRPr sz="1200" kern="1200">
        <a:solidFill>
          <a:schemeClr val="tx1"/>
        </a:solidFill>
        <a:latin typeface="Helvetica"/>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Order_paramet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very excited to present my class final project, focusing on predicting hydrocarbon production using deep learning</a:t>
            </a:r>
          </a:p>
        </p:txBody>
      </p:sp>
      <p:sp>
        <p:nvSpPr>
          <p:cNvPr id="4" name="Slide Number Placeholder 3"/>
          <p:cNvSpPr>
            <a:spLocks noGrp="1"/>
          </p:cNvSpPr>
          <p:nvPr>
            <p:ph type="sldNum" sz="quarter" idx="10"/>
          </p:nvPr>
        </p:nvSpPr>
        <p:spPr/>
        <p:txBody>
          <a:bodyPr/>
          <a:lstStyle/>
          <a:p>
            <a:fld id="{79FF6478-74BA-0C41-A791-1817173126DF}" type="slidenum">
              <a:rPr lang="en-US" smtClean="0"/>
              <a:pPr/>
              <a:t>1</a:t>
            </a:fld>
            <a:endParaRPr lang="en-US" dirty="0"/>
          </a:p>
        </p:txBody>
      </p:sp>
    </p:spTree>
    <p:extLst>
      <p:ext uri="{BB962C8B-B14F-4D97-AF65-F5344CB8AC3E}">
        <p14:creationId xmlns:p14="http://schemas.microsoft.com/office/powerpoint/2010/main" val="150661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Helvetica"/>
                <a:ea typeface="+mn-ea"/>
                <a:cs typeface="+mn-cs"/>
              </a:rPr>
              <a:t>The method substitutes boundary conditions at the interface by a partial differential equation for the evolution of an auxiliary field (the phase field) that takes the role of an </a:t>
            </a:r>
            <a:r>
              <a:rPr lang="en-US" sz="1200" b="0" i="0" u="none" strike="noStrike" kern="1200" dirty="0">
                <a:solidFill>
                  <a:schemeClr val="tx1"/>
                </a:solidFill>
                <a:effectLst/>
                <a:latin typeface="Helvetica"/>
                <a:ea typeface="+mn-ea"/>
                <a:cs typeface="+mn-cs"/>
                <a:hlinkClick r:id="rId3" tooltip="Order parameter"/>
              </a:rPr>
              <a:t>order parameter</a:t>
            </a:r>
            <a:r>
              <a:rPr lang="en-US" sz="1200" b="0" i="0" kern="1200" dirty="0">
                <a:solidFill>
                  <a:schemeClr val="tx1"/>
                </a:solidFill>
                <a:effectLst/>
                <a:latin typeface="Helvetica"/>
                <a:ea typeface="+mn-ea"/>
                <a:cs typeface="+mn-cs"/>
              </a:rPr>
              <a:t>.</a:t>
            </a:r>
          </a:p>
          <a:p>
            <a:r>
              <a:rPr lang="en-US" sz="1200" b="0" i="0" kern="1200" dirty="0">
                <a:solidFill>
                  <a:schemeClr val="tx1"/>
                </a:solidFill>
                <a:effectLst/>
                <a:latin typeface="Helvetica"/>
                <a:ea typeface="+mn-ea"/>
                <a:cs typeface="+mn-cs"/>
              </a:rPr>
              <a:t>Important because </a:t>
            </a:r>
            <a:endParaRPr lang="en-US" dirty="0"/>
          </a:p>
        </p:txBody>
      </p:sp>
      <p:sp>
        <p:nvSpPr>
          <p:cNvPr id="4" name="Slide Number Placeholder 3"/>
          <p:cNvSpPr>
            <a:spLocks noGrp="1"/>
          </p:cNvSpPr>
          <p:nvPr>
            <p:ph type="sldNum" sz="quarter" idx="5"/>
          </p:nvPr>
        </p:nvSpPr>
        <p:spPr/>
        <p:txBody>
          <a:bodyPr/>
          <a:lstStyle/>
          <a:p>
            <a:fld id="{79FF6478-74BA-0C41-A791-1817173126DF}" type="slidenum">
              <a:rPr lang="en-US" smtClean="0"/>
              <a:pPr/>
              <a:t>3</a:t>
            </a:fld>
            <a:endParaRPr lang="en-US" dirty="0"/>
          </a:p>
        </p:txBody>
      </p:sp>
    </p:spTree>
    <p:extLst>
      <p:ext uri="{BB962C8B-B14F-4D97-AF65-F5344CB8AC3E}">
        <p14:creationId xmlns:p14="http://schemas.microsoft.com/office/powerpoint/2010/main" val="275628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Helvetica"/>
                <a:ea typeface="+mn-ea"/>
                <a:cs typeface="+mn-cs"/>
              </a:rPr>
              <a:t>To resolve high gradient of phase field variable</a:t>
            </a:r>
          </a:p>
          <a:p>
            <a:endParaRPr lang="en-US" sz="1200" b="0" i="0" kern="1200" dirty="0">
              <a:solidFill>
                <a:schemeClr val="tx1"/>
              </a:solidFill>
              <a:effectLst/>
              <a:latin typeface="Helvetica"/>
              <a:ea typeface="+mn-ea"/>
              <a:cs typeface="+mn-cs"/>
            </a:endParaRPr>
          </a:p>
          <a:p>
            <a:r>
              <a:rPr lang="en-US" sz="1200" b="0" i="0" kern="1200" dirty="0">
                <a:solidFill>
                  <a:schemeClr val="tx1"/>
                </a:solidFill>
                <a:effectLst/>
                <a:latin typeface="Helvetica"/>
                <a:ea typeface="+mn-ea"/>
                <a:cs typeface="+mn-cs"/>
              </a:rPr>
              <a:t>d. Simulations of coupled poromechanical or </a:t>
            </a:r>
            <a:r>
              <a:rPr lang="en-US" sz="1200" b="0" i="0" kern="1200" dirty="0" err="1">
                <a:solidFill>
                  <a:schemeClr val="tx1"/>
                </a:solidFill>
                <a:effectLst/>
                <a:latin typeface="Helvetica"/>
                <a:ea typeface="+mn-ea"/>
                <a:cs typeface="+mn-cs"/>
              </a:rPr>
              <a:t>thermoporomechanical</a:t>
            </a:r>
            <a:r>
              <a:rPr lang="en-US" sz="1200" b="0" i="0" kern="1200" dirty="0">
                <a:solidFill>
                  <a:schemeClr val="tx1"/>
                </a:solidFill>
                <a:effectLst/>
                <a:latin typeface="Helvetica"/>
                <a:ea typeface="+mn-ea"/>
                <a:cs typeface="+mn-cs"/>
              </a:rPr>
              <a:t> processes in field scales with high resolution usually require parallel computing capabilities. The flow models, the geomechanics model, and the thermodynamics model are modularized in the Integrated Parallel Accurate Reservoir Simulator (IPARS) which has been developed at the Center for Subsurface Modeling at the University of Texas at Austin. The IPARS framework handles structured (logically rectangular) grids and was originally designed for element-based data communication, such as the pressure data in the flow models. To parallelize the node-based geomechanics model, we enhance the capabilities of the IPARS framework for node-based data communication. Because the geomechanics linear system is more costly to solve than those of flow and thermodynamics models, the performance of linear solvers for the geomechanics model largely dictates the speed and scalability of the coupled simulator.</a:t>
            </a:r>
            <a:endParaRPr lang="en-US" dirty="0"/>
          </a:p>
        </p:txBody>
      </p:sp>
      <p:sp>
        <p:nvSpPr>
          <p:cNvPr id="4" name="Slide Number Placeholder 3"/>
          <p:cNvSpPr>
            <a:spLocks noGrp="1"/>
          </p:cNvSpPr>
          <p:nvPr>
            <p:ph type="sldNum" sz="quarter" idx="5"/>
          </p:nvPr>
        </p:nvSpPr>
        <p:spPr/>
        <p:txBody>
          <a:bodyPr/>
          <a:lstStyle/>
          <a:p>
            <a:fld id="{79FF6478-74BA-0C41-A791-1817173126DF}" type="slidenum">
              <a:rPr lang="en-US" smtClean="0"/>
              <a:pPr/>
              <a:t>4</a:t>
            </a:fld>
            <a:endParaRPr lang="en-US" dirty="0"/>
          </a:p>
        </p:txBody>
      </p:sp>
    </p:spTree>
    <p:extLst>
      <p:ext uri="{BB962C8B-B14F-4D97-AF65-F5344CB8AC3E}">
        <p14:creationId xmlns:p14="http://schemas.microsoft.com/office/powerpoint/2010/main" val="3385750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3473" y="2112820"/>
            <a:ext cx="6400801" cy="4047836"/>
          </a:xfrm>
          <a:prstGeom prst="rect">
            <a:avLst/>
          </a:prstGeom>
          <a:ln>
            <a:noFill/>
          </a:ln>
        </p:spPr>
        <p:txBody>
          <a:bodyPr>
            <a:noAutofit/>
          </a:bodyPr>
          <a:lstStyle>
            <a:lvl1pPr>
              <a:defRPr sz="8800" b="1" i="0" baseline="0">
                <a:solidFill>
                  <a:schemeClr val="bg1"/>
                </a:solidFill>
                <a:latin typeface="Helvetica Light"/>
                <a:cs typeface="Helvetica Light"/>
              </a:defRPr>
            </a:lvl1pPr>
          </a:lstStyle>
          <a:p>
            <a:r>
              <a:rPr lang="en-US" dirty="0"/>
              <a:t>Master</a:t>
            </a:r>
            <a:br>
              <a:rPr lang="en-US" dirty="0"/>
            </a:br>
            <a:r>
              <a:rPr lang="en-US" dirty="0"/>
              <a:t>title</a:t>
            </a:r>
            <a:br>
              <a:rPr lang="en-US" dirty="0"/>
            </a:br>
            <a:r>
              <a:rPr lang="en-US" dirty="0"/>
              <a:t>here</a:t>
            </a:r>
          </a:p>
        </p:txBody>
      </p:sp>
      <p:sp>
        <p:nvSpPr>
          <p:cNvPr id="4" name="Date Placeholder 3"/>
          <p:cNvSpPr>
            <a:spLocks noGrp="1"/>
          </p:cNvSpPr>
          <p:nvPr>
            <p:ph type="dt" sz="half" idx="10"/>
          </p:nvPr>
        </p:nvSpPr>
        <p:spPr>
          <a:xfrm>
            <a:off x="7112000" y="6356351"/>
            <a:ext cx="1877976" cy="365125"/>
          </a:xfrm>
          <a:prstGeom prst="rect">
            <a:avLst/>
          </a:prstGeom>
          <a:noFill/>
          <a:ln w="12700">
            <a:solidFill>
              <a:schemeClr val="bg1"/>
            </a:solidFill>
          </a:ln>
        </p:spPr>
        <p:txBody>
          <a:bodyPr/>
          <a:lstStyle>
            <a:lvl1pPr algn="r">
              <a:defRPr b="0" i="0">
                <a:solidFill>
                  <a:schemeClr val="bg1"/>
                </a:solidFill>
                <a:latin typeface="National-Medium"/>
                <a:cs typeface="National-Medium"/>
              </a:defRPr>
            </a:lvl1pPr>
          </a:lstStyle>
          <a:p>
            <a:fld id="{A2EDC84E-C627-4642-9DC6-F26C7C2EB04E}" type="datetime1">
              <a:rPr lang="en-US" smtClean="0"/>
              <a:pPr/>
              <a:t>11/23/2020</a:t>
            </a:fld>
            <a:endParaRPr lang="en-US" dirty="0"/>
          </a:p>
        </p:txBody>
      </p:sp>
      <p:sp>
        <p:nvSpPr>
          <p:cNvPr id="5" name="Footer Placeholder 4"/>
          <p:cNvSpPr>
            <a:spLocks noGrp="1"/>
          </p:cNvSpPr>
          <p:nvPr>
            <p:ph type="ftr" sz="quarter" idx="11"/>
          </p:nvPr>
        </p:nvSpPr>
        <p:spPr>
          <a:xfrm>
            <a:off x="125735" y="6356351"/>
            <a:ext cx="6986267" cy="365125"/>
          </a:xfrm>
          <a:prstGeom prst="rect">
            <a:avLst/>
          </a:prstGeom>
          <a:noFill/>
          <a:ln w="12700">
            <a:solidFill>
              <a:schemeClr val="bg1"/>
            </a:solidFill>
          </a:ln>
        </p:spPr>
        <p:txBody>
          <a:bodyPr/>
          <a:lstStyle>
            <a:lvl1pPr algn="l">
              <a:defRPr b="0" i="0" cap="all">
                <a:solidFill>
                  <a:srgbClr val="FFFFFF"/>
                </a:solidFill>
                <a:latin typeface="National-Medium"/>
                <a:cs typeface="National-Medium"/>
              </a:defRPr>
            </a:lvl1pPr>
          </a:lstStyle>
          <a:p>
            <a:r>
              <a:rPr lang="en-US"/>
              <a:t>Board of Councilors Meeting, November 2013</a:t>
            </a:r>
            <a:endParaRPr lang="en-US" dirty="0"/>
          </a:p>
        </p:txBody>
      </p:sp>
      <p:sp>
        <p:nvSpPr>
          <p:cNvPr id="7" name="Rectangle 6"/>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8" name="Rectangle 7"/>
          <p:cNvSpPr/>
          <p:nvPr userDrawn="1"/>
        </p:nvSpPr>
        <p:spPr>
          <a:xfrm>
            <a:off x="125733" y="163472"/>
            <a:ext cx="8864243" cy="879741"/>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9" name="Rectangle 8"/>
          <p:cNvSpPr/>
          <p:nvPr userDrawn="1"/>
        </p:nvSpPr>
        <p:spPr>
          <a:xfrm>
            <a:off x="8146145" y="163474"/>
            <a:ext cx="843833" cy="879740"/>
          </a:xfrm>
          <a:prstGeom prst="rect">
            <a:avLst/>
          </a:prstGeom>
          <a:solidFill>
            <a:srgbClr val="FFFFFF"/>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0" name="Picture 9" descr="Formal_Viterbi_Gold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3472" y="292986"/>
            <a:ext cx="2357235" cy="636208"/>
          </a:xfrm>
          <a:prstGeom prst="rect">
            <a:avLst/>
          </a:prstGeom>
        </p:spPr>
      </p:pic>
      <p:pic>
        <p:nvPicPr>
          <p:cNvPr id="11" name="Picture 10" descr="Small Use Shield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46145" y="190686"/>
            <a:ext cx="843833" cy="843833"/>
          </a:xfrm>
          <a:prstGeom prst="rect">
            <a:avLst/>
          </a:prstGeom>
        </p:spPr>
      </p:pic>
    </p:spTree>
    <p:extLst>
      <p:ext uri="{BB962C8B-B14F-4D97-AF65-F5344CB8AC3E}">
        <p14:creationId xmlns:p14="http://schemas.microsoft.com/office/powerpoint/2010/main" val="35130490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Faculty/ Thumbnail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3019" y="851932"/>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6" name="Text Placeholder 35"/>
          <p:cNvSpPr>
            <a:spLocks noGrp="1"/>
          </p:cNvSpPr>
          <p:nvPr>
            <p:ph type="body" sz="quarter" idx="15" hasCustomPrompt="1"/>
          </p:nvPr>
        </p:nvSpPr>
        <p:spPr>
          <a:xfrm>
            <a:off x="246647" y="307252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39" name="Picture Placeholder 38"/>
          <p:cNvSpPr>
            <a:spLocks noGrp="1"/>
          </p:cNvSpPr>
          <p:nvPr>
            <p:ph type="pic" sz="quarter" idx="17"/>
          </p:nvPr>
        </p:nvSpPr>
        <p:spPr>
          <a:xfrm>
            <a:off x="256673" y="1625136"/>
            <a:ext cx="1280696" cy="1447388"/>
          </a:xfrm>
          <a:prstGeom prst="rect">
            <a:avLst/>
          </a:prstGeom>
        </p:spPr>
        <p:txBody>
          <a:bodyPr/>
          <a:lstStyle>
            <a:lvl1pPr marL="0" indent="0">
              <a:buNone/>
              <a:defRPr/>
            </a:lvl1pPr>
          </a:lstStyle>
          <a:p>
            <a:endParaRPr lang="en-US" dirty="0"/>
          </a:p>
        </p:txBody>
      </p:sp>
      <p:sp>
        <p:nvSpPr>
          <p:cNvPr id="40" name="Text Placeholder 35"/>
          <p:cNvSpPr>
            <a:spLocks noGrp="1"/>
          </p:cNvSpPr>
          <p:nvPr>
            <p:ph type="body" sz="quarter" idx="18" hasCustomPrompt="1"/>
          </p:nvPr>
        </p:nvSpPr>
        <p:spPr>
          <a:xfrm>
            <a:off x="1705945" y="3074238"/>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2" name="Picture Placeholder 38"/>
          <p:cNvSpPr>
            <a:spLocks noGrp="1"/>
          </p:cNvSpPr>
          <p:nvPr>
            <p:ph type="pic" sz="quarter" idx="19"/>
          </p:nvPr>
        </p:nvSpPr>
        <p:spPr>
          <a:xfrm>
            <a:off x="1715971" y="1626850"/>
            <a:ext cx="1280696" cy="1447388"/>
          </a:xfrm>
          <a:prstGeom prst="rect">
            <a:avLst/>
          </a:prstGeom>
        </p:spPr>
        <p:txBody>
          <a:bodyPr/>
          <a:lstStyle>
            <a:lvl1pPr marL="0" indent="0">
              <a:buNone/>
              <a:defRPr/>
            </a:lvl1pPr>
          </a:lstStyle>
          <a:p>
            <a:endParaRPr lang="en-US" dirty="0"/>
          </a:p>
        </p:txBody>
      </p:sp>
      <p:sp>
        <p:nvSpPr>
          <p:cNvPr id="43" name="Text Placeholder 35"/>
          <p:cNvSpPr>
            <a:spLocks noGrp="1"/>
          </p:cNvSpPr>
          <p:nvPr>
            <p:ph type="body" sz="quarter" idx="20" hasCustomPrompt="1"/>
          </p:nvPr>
        </p:nvSpPr>
        <p:spPr>
          <a:xfrm>
            <a:off x="3165243" y="3076912"/>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4" name="Picture Placeholder 38"/>
          <p:cNvSpPr>
            <a:spLocks noGrp="1"/>
          </p:cNvSpPr>
          <p:nvPr>
            <p:ph type="pic" sz="quarter" idx="21"/>
          </p:nvPr>
        </p:nvSpPr>
        <p:spPr>
          <a:xfrm>
            <a:off x="3175269" y="1629523"/>
            <a:ext cx="1280696" cy="1447388"/>
          </a:xfrm>
          <a:prstGeom prst="rect">
            <a:avLst/>
          </a:prstGeom>
        </p:spPr>
        <p:txBody>
          <a:bodyPr/>
          <a:lstStyle>
            <a:lvl1pPr marL="0" indent="0">
              <a:buNone/>
              <a:defRPr/>
            </a:lvl1pPr>
          </a:lstStyle>
          <a:p>
            <a:endParaRPr lang="en-US" dirty="0"/>
          </a:p>
        </p:txBody>
      </p:sp>
      <p:sp>
        <p:nvSpPr>
          <p:cNvPr id="45" name="Text Placeholder 35"/>
          <p:cNvSpPr>
            <a:spLocks noGrp="1"/>
          </p:cNvSpPr>
          <p:nvPr>
            <p:ph type="body" sz="quarter" idx="22" hasCustomPrompt="1"/>
          </p:nvPr>
        </p:nvSpPr>
        <p:spPr>
          <a:xfrm>
            <a:off x="4624541" y="307081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6" name="Picture Placeholder 38"/>
          <p:cNvSpPr>
            <a:spLocks noGrp="1"/>
          </p:cNvSpPr>
          <p:nvPr>
            <p:ph type="pic" sz="quarter" idx="23"/>
          </p:nvPr>
        </p:nvSpPr>
        <p:spPr>
          <a:xfrm>
            <a:off x="4634567" y="1623421"/>
            <a:ext cx="1280696" cy="1447388"/>
          </a:xfrm>
          <a:prstGeom prst="rect">
            <a:avLst/>
          </a:prstGeom>
        </p:spPr>
        <p:txBody>
          <a:bodyPr/>
          <a:lstStyle>
            <a:lvl1pPr marL="0" indent="0">
              <a:buNone/>
              <a:defRPr/>
            </a:lvl1pPr>
          </a:lstStyle>
          <a:p>
            <a:endParaRPr lang="en-US" dirty="0"/>
          </a:p>
        </p:txBody>
      </p:sp>
      <p:sp>
        <p:nvSpPr>
          <p:cNvPr id="47" name="Text Placeholder 35"/>
          <p:cNvSpPr>
            <a:spLocks noGrp="1"/>
          </p:cNvSpPr>
          <p:nvPr>
            <p:ph type="body" sz="quarter" idx="24" hasCustomPrompt="1"/>
          </p:nvPr>
        </p:nvSpPr>
        <p:spPr>
          <a:xfrm>
            <a:off x="6083839" y="307252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48" name="Picture Placeholder 38"/>
          <p:cNvSpPr>
            <a:spLocks noGrp="1"/>
          </p:cNvSpPr>
          <p:nvPr>
            <p:ph type="pic" sz="quarter" idx="25"/>
          </p:nvPr>
        </p:nvSpPr>
        <p:spPr>
          <a:xfrm>
            <a:off x="6093865" y="1625136"/>
            <a:ext cx="1280696" cy="1447388"/>
          </a:xfrm>
          <a:prstGeom prst="rect">
            <a:avLst/>
          </a:prstGeom>
        </p:spPr>
        <p:txBody>
          <a:bodyPr/>
          <a:lstStyle>
            <a:lvl1pPr marL="0" indent="0">
              <a:buNone/>
              <a:defRPr/>
            </a:lvl1pPr>
          </a:lstStyle>
          <a:p>
            <a:endParaRPr lang="en-US" dirty="0"/>
          </a:p>
        </p:txBody>
      </p:sp>
      <p:sp>
        <p:nvSpPr>
          <p:cNvPr id="49" name="Text Placeholder 35"/>
          <p:cNvSpPr>
            <a:spLocks noGrp="1"/>
          </p:cNvSpPr>
          <p:nvPr>
            <p:ph type="body" sz="quarter" idx="26" hasCustomPrompt="1"/>
          </p:nvPr>
        </p:nvSpPr>
        <p:spPr>
          <a:xfrm>
            <a:off x="7543136" y="3075198"/>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0" name="Picture Placeholder 38"/>
          <p:cNvSpPr>
            <a:spLocks noGrp="1"/>
          </p:cNvSpPr>
          <p:nvPr>
            <p:ph type="pic" sz="quarter" idx="27"/>
          </p:nvPr>
        </p:nvSpPr>
        <p:spPr>
          <a:xfrm>
            <a:off x="7553163" y="1627810"/>
            <a:ext cx="1280696" cy="1447388"/>
          </a:xfrm>
          <a:prstGeom prst="rect">
            <a:avLst/>
          </a:prstGeom>
        </p:spPr>
        <p:txBody>
          <a:bodyPr/>
          <a:lstStyle>
            <a:lvl1pPr marL="0" indent="0">
              <a:buNone/>
              <a:defRPr/>
            </a:lvl1pPr>
          </a:lstStyle>
          <a:p>
            <a:endParaRPr lang="en-US" dirty="0"/>
          </a:p>
        </p:txBody>
      </p:sp>
      <p:sp>
        <p:nvSpPr>
          <p:cNvPr id="51" name="Text Placeholder 35"/>
          <p:cNvSpPr>
            <a:spLocks noGrp="1"/>
          </p:cNvSpPr>
          <p:nvPr>
            <p:ph type="body" sz="quarter" idx="28" hasCustomPrompt="1"/>
          </p:nvPr>
        </p:nvSpPr>
        <p:spPr>
          <a:xfrm>
            <a:off x="227931" y="5541306"/>
            <a:ext cx="1290723" cy="494089"/>
          </a:xfrm>
          <a:prstGeom prst="rect">
            <a:avLst/>
          </a:prstGeom>
        </p:spPr>
        <p:txBody>
          <a:bodyPr/>
          <a:lstStyle>
            <a:lvl4pPr marL="55563" indent="0">
              <a:buNone/>
              <a:defRPr/>
            </a:lvl4pPr>
            <a:lvl5pPr marL="0" indent="0">
              <a:buNone/>
              <a:defRPr baseline="0"/>
            </a:lvl5pPr>
          </a:lstStyle>
          <a:p>
            <a:pPr lvl="4"/>
            <a:r>
              <a:rPr lang="en-US"/>
              <a:t>Name H</a:t>
            </a:r>
            <a:endParaRPr lang="en-US" dirty="0"/>
          </a:p>
          <a:p>
            <a:pPr lvl="4"/>
            <a:endParaRPr lang="en-US" dirty="0"/>
          </a:p>
        </p:txBody>
      </p:sp>
      <p:sp>
        <p:nvSpPr>
          <p:cNvPr id="52" name="Picture Placeholder 38"/>
          <p:cNvSpPr>
            <a:spLocks noGrp="1"/>
          </p:cNvSpPr>
          <p:nvPr>
            <p:ph type="pic" sz="quarter" idx="29"/>
          </p:nvPr>
        </p:nvSpPr>
        <p:spPr>
          <a:xfrm>
            <a:off x="237957" y="4093918"/>
            <a:ext cx="1280696" cy="1447388"/>
          </a:xfrm>
          <a:prstGeom prst="rect">
            <a:avLst/>
          </a:prstGeom>
        </p:spPr>
        <p:txBody>
          <a:bodyPr/>
          <a:lstStyle>
            <a:lvl1pPr marL="0" indent="0">
              <a:buNone/>
              <a:defRPr/>
            </a:lvl1pPr>
          </a:lstStyle>
          <a:p>
            <a:endParaRPr lang="en-US" dirty="0"/>
          </a:p>
        </p:txBody>
      </p:sp>
      <p:sp>
        <p:nvSpPr>
          <p:cNvPr id="53" name="Text Placeholder 35"/>
          <p:cNvSpPr>
            <a:spLocks noGrp="1"/>
          </p:cNvSpPr>
          <p:nvPr>
            <p:ph type="body" sz="quarter" idx="30" hasCustomPrompt="1"/>
          </p:nvPr>
        </p:nvSpPr>
        <p:spPr>
          <a:xfrm>
            <a:off x="1687229" y="554302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4" name="Picture Placeholder 38"/>
          <p:cNvSpPr>
            <a:spLocks noGrp="1"/>
          </p:cNvSpPr>
          <p:nvPr>
            <p:ph type="pic" sz="quarter" idx="31"/>
          </p:nvPr>
        </p:nvSpPr>
        <p:spPr>
          <a:xfrm>
            <a:off x="1697255" y="4095631"/>
            <a:ext cx="1280696" cy="1447388"/>
          </a:xfrm>
          <a:prstGeom prst="rect">
            <a:avLst/>
          </a:prstGeom>
        </p:spPr>
        <p:txBody>
          <a:bodyPr/>
          <a:lstStyle>
            <a:lvl1pPr marL="0" indent="0">
              <a:buNone/>
              <a:defRPr/>
            </a:lvl1pPr>
          </a:lstStyle>
          <a:p>
            <a:endParaRPr lang="en-US" dirty="0"/>
          </a:p>
        </p:txBody>
      </p:sp>
      <p:sp>
        <p:nvSpPr>
          <p:cNvPr id="55" name="Text Placeholder 35"/>
          <p:cNvSpPr>
            <a:spLocks noGrp="1"/>
          </p:cNvSpPr>
          <p:nvPr>
            <p:ph type="body" sz="quarter" idx="32" hasCustomPrompt="1"/>
          </p:nvPr>
        </p:nvSpPr>
        <p:spPr>
          <a:xfrm>
            <a:off x="3146527" y="5545694"/>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6" name="Picture Placeholder 38"/>
          <p:cNvSpPr>
            <a:spLocks noGrp="1"/>
          </p:cNvSpPr>
          <p:nvPr>
            <p:ph type="pic" sz="quarter" idx="33"/>
          </p:nvPr>
        </p:nvSpPr>
        <p:spPr>
          <a:xfrm>
            <a:off x="3156553" y="4098306"/>
            <a:ext cx="1280696" cy="1447388"/>
          </a:xfrm>
          <a:prstGeom prst="rect">
            <a:avLst/>
          </a:prstGeom>
        </p:spPr>
        <p:txBody>
          <a:bodyPr/>
          <a:lstStyle>
            <a:lvl1pPr marL="0" indent="0">
              <a:buNone/>
              <a:defRPr/>
            </a:lvl1pPr>
          </a:lstStyle>
          <a:p>
            <a:endParaRPr lang="en-US" dirty="0"/>
          </a:p>
        </p:txBody>
      </p:sp>
      <p:sp>
        <p:nvSpPr>
          <p:cNvPr id="57" name="Text Placeholder 35"/>
          <p:cNvSpPr>
            <a:spLocks noGrp="1"/>
          </p:cNvSpPr>
          <p:nvPr>
            <p:ph type="body" sz="quarter" idx="34" hasCustomPrompt="1"/>
          </p:nvPr>
        </p:nvSpPr>
        <p:spPr>
          <a:xfrm>
            <a:off x="4605825" y="5539592"/>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58" name="Picture Placeholder 38"/>
          <p:cNvSpPr>
            <a:spLocks noGrp="1"/>
          </p:cNvSpPr>
          <p:nvPr>
            <p:ph type="pic" sz="quarter" idx="35"/>
          </p:nvPr>
        </p:nvSpPr>
        <p:spPr>
          <a:xfrm>
            <a:off x="4615851" y="4092204"/>
            <a:ext cx="1280696" cy="1447388"/>
          </a:xfrm>
          <a:prstGeom prst="rect">
            <a:avLst/>
          </a:prstGeom>
        </p:spPr>
        <p:txBody>
          <a:bodyPr/>
          <a:lstStyle>
            <a:lvl1pPr marL="0" indent="0">
              <a:buNone/>
              <a:defRPr/>
            </a:lvl1pPr>
          </a:lstStyle>
          <a:p>
            <a:endParaRPr lang="en-US" dirty="0"/>
          </a:p>
        </p:txBody>
      </p:sp>
      <p:sp>
        <p:nvSpPr>
          <p:cNvPr id="59" name="Text Placeholder 35"/>
          <p:cNvSpPr>
            <a:spLocks noGrp="1"/>
          </p:cNvSpPr>
          <p:nvPr>
            <p:ph type="body" sz="quarter" idx="36" hasCustomPrompt="1"/>
          </p:nvPr>
        </p:nvSpPr>
        <p:spPr>
          <a:xfrm>
            <a:off x="6065123" y="5541306"/>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60" name="Picture Placeholder 38"/>
          <p:cNvSpPr>
            <a:spLocks noGrp="1"/>
          </p:cNvSpPr>
          <p:nvPr>
            <p:ph type="pic" sz="quarter" idx="37"/>
          </p:nvPr>
        </p:nvSpPr>
        <p:spPr>
          <a:xfrm>
            <a:off x="6075149" y="4093918"/>
            <a:ext cx="1280696" cy="1447388"/>
          </a:xfrm>
          <a:prstGeom prst="rect">
            <a:avLst/>
          </a:prstGeom>
        </p:spPr>
        <p:txBody>
          <a:bodyPr/>
          <a:lstStyle>
            <a:lvl1pPr marL="0" indent="0">
              <a:buNone/>
              <a:defRPr/>
            </a:lvl1pPr>
          </a:lstStyle>
          <a:p>
            <a:endParaRPr lang="en-US" dirty="0"/>
          </a:p>
        </p:txBody>
      </p:sp>
      <p:sp>
        <p:nvSpPr>
          <p:cNvPr id="61" name="Text Placeholder 35"/>
          <p:cNvSpPr>
            <a:spLocks noGrp="1"/>
          </p:cNvSpPr>
          <p:nvPr>
            <p:ph type="body" sz="quarter" idx="38" hasCustomPrompt="1"/>
          </p:nvPr>
        </p:nvSpPr>
        <p:spPr>
          <a:xfrm>
            <a:off x="7524420" y="5543980"/>
            <a:ext cx="1290723" cy="494089"/>
          </a:xfrm>
          <a:prstGeom prst="rect">
            <a:avLst/>
          </a:prstGeom>
        </p:spPr>
        <p:txBody>
          <a:bodyPr/>
          <a:lstStyle>
            <a:lvl4pPr marL="55563" indent="0">
              <a:buNone/>
              <a:defRPr/>
            </a:lvl4pPr>
            <a:lvl5pPr marL="0" indent="0">
              <a:buNone/>
              <a:defRPr baseline="0"/>
            </a:lvl5pPr>
          </a:lstStyle>
          <a:p>
            <a:pPr lvl="4"/>
            <a:r>
              <a:rPr lang="en-US" dirty="0"/>
              <a:t>Name Here</a:t>
            </a:r>
          </a:p>
          <a:p>
            <a:pPr lvl="4"/>
            <a:endParaRPr lang="en-US" dirty="0"/>
          </a:p>
        </p:txBody>
      </p:sp>
      <p:sp>
        <p:nvSpPr>
          <p:cNvPr id="62" name="Picture Placeholder 38"/>
          <p:cNvSpPr>
            <a:spLocks noGrp="1"/>
          </p:cNvSpPr>
          <p:nvPr>
            <p:ph type="pic" sz="quarter" idx="39"/>
          </p:nvPr>
        </p:nvSpPr>
        <p:spPr>
          <a:xfrm>
            <a:off x="7534447" y="4096591"/>
            <a:ext cx="1280696" cy="1447388"/>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31548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17" name="Chart Placeholder 16"/>
          <p:cNvSpPr>
            <a:spLocks noGrp="1"/>
          </p:cNvSpPr>
          <p:nvPr>
            <p:ph type="chart" sz="quarter" idx="12"/>
          </p:nvPr>
        </p:nvSpPr>
        <p:spPr>
          <a:xfrm>
            <a:off x="457200" y="1581150"/>
            <a:ext cx="8229600" cy="4873438"/>
          </a:xfrm>
          <a:prstGeom prst="rect">
            <a:avLst/>
          </a:prstGeom>
        </p:spPr>
        <p:txBody>
          <a:bodyPr/>
          <a:lstStyle/>
          <a:p>
            <a:endParaRPr lang="en-US"/>
          </a:p>
        </p:txBody>
      </p:sp>
    </p:spTree>
    <p:extLst>
      <p:ext uri="{BB962C8B-B14F-4D97-AF65-F5344CB8AC3E}">
        <p14:creationId xmlns:p14="http://schemas.microsoft.com/office/powerpoint/2010/main" val="65538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73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6248400" cy="990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0" y="1981200"/>
            <a:ext cx="3048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6400" y="1981200"/>
            <a:ext cx="3048000"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708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43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4279286"/>
            <a:ext cx="7212600" cy="1546500"/>
          </a:xfrm>
          <a:prstGeom prst="rect">
            <a:avLst/>
          </a:prstGeom>
        </p:spPr>
        <p:txBody>
          <a:bodyPr spcFirstLastPara="1" wrap="square" lIns="91425" tIns="91425" rIns="91425" bIns="91425" anchor="b" anchorCtr="0"/>
          <a:lstStyle>
            <a:lvl1pPr lvl="0">
              <a:spcBef>
                <a:spcPts val="0"/>
              </a:spcBef>
              <a:spcAft>
                <a:spcPts val="0"/>
              </a:spcAft>
              <a:buSzPts val="5000"/>
              <a:buNone/>
              <a:defRPr sz="5000" b="1"/>
            </a:lvl1pPr>
            <a:lvl2pPr lvl="1">
              <a:spcBef>
                <a:spcPts val="0"/>
              </a:spcBef>
              <a:spcAft>
                <a:spcPts val="0"/>
              </a:spcAft>
              <a:buSzPts val="5000"/>
              <a:buNone/>
              <a:defRPr sz="5000" b="1"/>
            </a:lvl2pPr>
            <a:lvl3pPr lvl="2">
              <a:spcBef>
                <a:spcPts val="0"/>
              </a:spcBef>
              <a:spcAft>
                <a:spcPts val="0"/>
              </a:spcAft>
              <a:buSzPts val="5000"/>
              <a:buNone/>
              <a:defRPr sz="5000" b="1"/>
            </a:lvl3pPr>
            <a:lvl4pPr lvl="3">
              <a:spcBef>
                <a:spcPts val="0"/>
              </a:spcBef>
              <a:spcAft>
                <a:spcPts val="0"/>
              </a:spcAft>
              <a:buSzPts val="5000"/>
              <a:buNone/>
              <a:defRPr sz="5000" b="1"/>
            </a:lvl4pPr>
            <a:lvl5pPr lvl="4">
              <a:spcBef>
                <a:spcPts val="0"/>
              </a:spcBef>
              <a:spcAft>
                <a:spcPts val="0"/>
              </a:spcAft>
              <a:buSzPts val="5000"/>
              <a:buNone/>
              <a:defRPr sz="5000" b="1"/>
            </a:lvl5pPr>
            <a:lvl6pPr lvl="5">
              <a:spcBef>
                <a:spcPts val="0"/>
              </a:spcBef>
              <a:spcAft>
                <a:spcPts val="0"/>
              </a:spcAft>
              <a:buSzPts val="5000"/>
              <a:buNone/>
              <a:defRPr sz="5000" b="1"/>
            </a:lvl6pPr>
            <a:lvl7pPr lvl="6">
              <a:spcBef>
                <a:spcPts val="0"/>
              </a:spcBef>
              <a:spcAft>
                <a:spcPts val="0"/>
              </a:spcAft>
              <a:buSzPts val="5000"/>
              <a:buNone/>
              <a:defRPr sz="5000" b="1"/>
            </a:lvl7pPr>
            <a:lvl8pPr lvl="7">
              <a:spcBef>
                <a:spcPts val="0"/>
              </a:spcBef>
              <a:spcAft>
                <a:spcPts val="0"/>
              </a:spcAft>
              <a:buSzPts val="5000"/>
              <a:buNone/>
              <a:defRPr sz="5000" b="1"/>
            </a:lvl8pPr>
            <a:lvl9pPr lvl="8">
              <a:spcBef>
                <a:spcPts val="0"/>
              </a:spcBef>
              <a:spcAft>
                <a:spcPts val="0"/>
              </a:spcAft>
              <a:buSzPts val="5000"/>
              <a:buNone/>
              <a:defRPr sz="5000" b="1"/>
            </a:lvl9pPr>
          </a:lstStyle>
          <a:p>
            <a:endParaRPr/>
          </a:p>
        </p:txBody>
      </p:sp>
    </p:spTree>
    <p:extLst>
      <p:ext uri="{BB962C8B-B14F-4D97-AF65-F5344CB8AC3E}">
        <p14:creationId xmlns:p14="http://schemas.microsoft.com/office/powerpoint/2010/main" val="2382042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8"/>
        <p:cNvGrpSpPr/>
        <p:nvPr/>
      </p:nvGrpSpPr>
      <p:grpSpPr>
        <a:xfrm>
          <a:off x="0" y="0"/>
          <a:ext cx="0" cy="0"/>
          <a:chOff x="0" y="0"/>
          <a:chExt cx="0" cy="0"/>
        </a:xfrm>
      </p:grpSpPr>
      <p:sp>
        <p:nvSpPr>
          <p:cNvPr id="24" name="Google Shape;24;p3"/>
          <p:cNvSpPr txBox="1">
            <a:spLocks noGrp="1"/>
          </p:cNvSpPr>
          <p:nvPr>
            <p:ph type="ctrTitle"/>
          </p:nvPr>
        </p:nvSpPr>
        <p:spPr>
          <a:xfrm>
            <a:off x="921200" y="2012275"/>
            <a:ext cx="7205700" cy="1546500"/>
          </a:xfrm>
          <a:prstGeom prst="rect">
            <a:avLst/>
          </a:prstGeom>
        </p:spPr>
        <p:txBody>
          <a:bodyPr spcFirstLastPara="1" wrap="square" lIns="91425" tIns="91425" rIns="91425" bIns="91425" anchor="t" anchorCtr="0"/>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4145091"/>
            <a:ext cx="3542400" cy="1046400"/>
          </a:xfrm>
          <a:prstGeom prst="rect">
            <a:avLst/>
          </a:prstGeom>
        </p:spPr>
        <p:txBody>
          <a:bodyPr spcFirstLastPara="1" wrap="square" lIns="91425" tIns="91425" rIns="91425" bIns="91425" anchor="t" anchorCtr="0"/>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1800"/>
              <a:buNone/>
              <a:defRPr>
                <a:solidFill>
                  <a:srgbClr val="FFFFFF"/>
                </a:solidFill>
              </a:defRPr>
            </a:lvl4pPr>
            <a:lvl5pPr lvl="4" algn="r" rtl="0">
              <a:spcBef>
                <a:spcPts val="0"/>
              </a:spcBef>
              <a:spcAft>
                <a:spcPts val="0"/>
              </a:spcAft>
              <a:buClr>
                <a:srgbClr val="FFFFFF"/>
              </a:buClr>
              <a:buSzPts val="1800"/>
              <a:buNone/>
              <a:defRPr>
                <a:solidFill>
                  <a:srgbClr val="FFFFFF"/>
                </a:solidFill>
              </a:defRPr>
            </a:lvl5pPr>
            <a:lvl6pPr lvl="5" algn="r" rtl="0">
              <a:spcBef>
                <a:spcPts val="0"/>
              </a:spcBef>
              <a:spcAft>
                <a:spcPts val="0"/>
              </a:spcAft>
              <a:buClr>
                <a:srgbClr val="FFFFFF"/>
              </a:buClr>
              <a:buSzPts val="1800"/>
              <a:buNone/>
              <a:defRPr>
                <a:solidFill>
                  <a:srgbClr val="FFFFFF"/>
                </a:solidFill>
              </a:defRPr>
            </a:lvl6pPr>
            <a:lvl7pPr lvl="6" algn="r" rtl="0">
              <a:spcBef>
                <a:spcPts val="0"/>
              </a:spcBef>
              <a:spcAft>
                <a:spcPts val="0"/>
              </a:spcAft>
              <a:buClr>
                <a:srgbClr val="FFFFFF"/>
              </a:buClr>
              <a:buSzPts val="1800"/>
              <a:buNone/>
              <a:defRPr>
                <a:solidFill>
                  <a:srgbClr val="FFFFFF"/>
                </a:solidFill>
              </a:defRPr>
            </a:lvl7pPr>
            <a:lvl8pPr lvl="7" algn="r" rtl="0">
              <a:spcBef>
                <a:spcPts val="0"/>
              </a:spcBef>
              <a:spcAft>
                <a:spcPts val="0"/>
              </a:spcAft>
              <a:buClr>
                <a:srgbClr val="FFFFFF"/>
              </a:buClr>
              <a:buSzPts val="1800"/>
              <a:buNone/>
              <a:defRPr>
                <a:solidFill>
                  <a:srgbClr val="FFFFFF"/>
                </a:solidFill>
              </a:defRPr>
            </a:lvl8pPr>
            <a:lvl9pPr lvl="8" algn="r" rtl="0">
              <a:spcBef>
                <a:spcPts val="0"/>
              </a:spcBef>
              <a:spcAft>
                <a:spcPts val="0"/>
              </a:spcAft>
              <a:buClr>
                <a:srgbClr val="FFFFFF"/>
              </a:buClr>
              <a:buSzPts val="1800"/>
              <a:buNone/>
              <a:defRPr>
                <a:solidFill>
                  <a:srgbClr val="FFFFFF"/>
                </a:solidFill>
              </a:defRPr>
            </a:lvl9pPr>
          </a:lstStyle>
          <a:p>
            <a:endParaRPr/>
          </a:p>
        </p:txBody>
      </p:sp>
      <p:sp>
        <p:nvSpPr>
          <p:cNvPr id="26" name="Google Shape;26;p3"/>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2671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658442"/>
            <a:ext cx="8229600" cy="551400"/>
          </a:xfrm>
          <a:prstGeom prst="rect">
            <a:avLst/>
          </a:prstGeom>
        </p:spPr>
        <p:txBody>
          <a:bodyPr spcFirstLastPara="1" wrap="square" lIns="91425" tIns="91425" rIns="91425" bIns="91425" anchor="t" anchorCtr="0"/>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49" name="Google Shape;49;p7"/>
          <p:cNvSpPr txBox="1">
            <a:spLocks noGrp="1"/>
          </p:cNvSpPr>
          <p:nvPr>
            <p:ph type="body" idx="1"/>
          </p:nvPr>
        </p:nvSpPr>
        <p:spPr>
          <a:xfrm>
            <a:off x="457200" y="1645524"/>
            <a:ext cx="2631900" cy="4464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0" name="Google Shape;50;p7"/>
          <p:cNvSpPr txBox="1">
            <a:spLocks noGrp="1"/>
          </p:cNvSpPr>
          <p:nvPr>
            <p:ph type="body" idx="2"/>
          </p:nvPr>
        </p:nvSpPr>
        <p:spPr>
          <a:xfrm>
            <a:off x="3223964" y="1645524"/>
            <a:ext cx="2631900" cy="4464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1" name="Google Shape;51;p7"/>
          <p:cNvSpPr txBox="1">
            <a:spLocks noGrp="1"/>
          </p:cNvSpPr>
          <p:nvPr>
            <p:ph type="body" idx="3"/>
          </p:nvPr>
        </p:nvSpPr>
        <p:spPr>
          <a:xfrm>
            <a:off x="5990727" y="1645524"/>
            <a:ext cx="2631900" cy="4464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07859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658442"/>
            <a:ext cx="8229600" cy="551400"/>
          </a:xfrm>
          <a:prstGeom prst="rect">
            <a:avLst/>
          </a:prstGeom>
        </p:spPr>
        <p:txBody>
          <a:bodyPr spcFirstLastPara="1" wrap="square" lIns="91425" tIns="91425" rIns="91425" bIns="91425" anchor="t" anchorCtr="0"/>
          <a:lstStyle>
            <a:lvl1pPr lvl="0">
              <a:spcBef>
                <a:spcPts val="0"/>
              </a:spcBef>
              <a:spcAft>
                <a:spcPts val="0"/>
              </a:spcAft>
              <a:buSzPts val="2200"/>
              <a:buNone/>
              <a:defRPr/>
            </a:lvl1pPr>
            <a:lvl2pPr lvl="1">
              <a:spcBef>
                <a:spcPts val="0"/>
              </a:spcBef>
              <a:spcAft>
                <a:spcPts val="0"/>
              </a:spcAft>
              <a:buSzPts val="2200"/>
              <a:buNone/>
              <a:defRPr/>
            </a:lvl2pPr>
            <a:lvl3pPr lvl="2">
              <a:spcBef>
                <a:spcPts val="0"/>
              </a:spcBef>
              <a:spcAft>
                <a:spcPts val="0"/>
              </a:spcAft>
              <a:buSzPts val="2200"/>
              <a:buNone/>
              <a:defRPr/>
            </a:lvl3pPr>
            <a:lvl4pPr lvl="3">
              <a:spcBef>
                <a:spcPts val="0"/>
              </a:spcBef>
              <a:spcAft>
                <a:spcPts val="0"/>
              </a:spcAft>
              <a:buSzPts val="2200"/>
              <a:buNone/>
              <a:defRPr/>
            </a:lvl4pPr>
            <a:lvl5pPr lvl="4">
              <a:spcBef>
                <a:spcPts val="0"/>
              </a:spcBef>
              <a:spcAft>
                <a:spcPts val="0"/>
              </a:spcAft>
              <a:buSzPts val="2200"/>
              <a:buNone/>
              <a:defRPr/>
            </a:lvl5pPr>
            <a:lvl6pPr lvl="5">
              <a:spcBef>
                <a:spcPts val="0"/>
              </a:spcBef>
              <a:spcAft>
                <a:spcPts val="0"/>
              </a:spcAft>
              <a:buSzPts val="2200"/>
              <a:buNone/>
              <a:defRPr/>
            </a:lvl6pPr>
            <a:lvl7pPr lvl="6">
              <a:spcBef>
                <a:spcPts val="0"/>
              </a:spcBef>
              <a:spcAft>
                <a:spcPts val="0"/>
              </a:spcAft>
              <a:buSzPts val="2200"/>
              <a:buNone/>
              <a:defRPr/>
            </a:lvl7pPr>
            <a:lvl8pPr lvl="7">
              <a:spcBef>
                <a:spcPts val="0"/>
              </a:spcBef>
              <a:spcAft>
                <a:spcPts val="0"/>
              </a:spcAft>
              <a:buSzPts val="2200"/>
              <a:buNone/>
              <a:defRPr/>
            </a:lvl8pPr>
            <a:lvl9pPr lvl="8">
              <a:spcBef>
                <a:spcPts val="0"/>
              </a:spcBef>
              <a:spcAft>
                <a:spcPts val="0"/>
              </a:spcAft>
              <a:buSzPts val="2200"/>
              <a:buNone/>
              <a:defRPr/>
            </a:lvl9pPr>
          </a:lstStyle>
          <a:p>
            <a:endParaRPr/>
          </a:p>
        </p:txBody>
      </p:sp>
      <p:sp>
        <p:nvSpPr>
          <p:cNvPr id="40" name="Google Shape;40;p5"/>
          <p:cNvSpPr txBox="1">
            <a:spLocks noGrp="1"/>
          </p:cNvSpPr>
          <p:nvPr>
            <p:ph type="body" idx="1"/>
          </p:nvPr>
        </p:nvSpPr>
        <p:spPr>
          <a:xfrm>
            <a:off x="343225" y="1500000"/>
            <a:ext cx="8290800" cy="4851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1" name="Google Shape;41;p5"/>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82832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6391956"/>
            <a:ext cx="461100" cy="38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224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BLANK SLIDE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Tree>
    <p:extLst>
      <p:ext uri="{BB962C8B-B14F-4D97-AF65-F5344CB8AC3E}">
        <p14:creationId xmlns:p14="http://schemas.microsoft.com/office/powerpoint/2010/main" val="373596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9" name="Rectangle 8"/>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2" name="Picture 11"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13" name="Picture 12"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16" name="Text Placeholder 15"/>
          <p:cNvSpPr>
            <a:spLocks noGrp="1"/>
          </p:cNvSpPr>
          <p:nvPr>
            <p:ph type="body" sz="quarter" idx="12"/>
          </p:nvPr>
        </p:nvSpPr>
        <p:spPr>
          <a:xfrm>
            <a:off x="457200" y="1497013"/>
            <a:ext cx="8229600" cy="492484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039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19" name="Title 1"/>
          <p:cNvSpPr>
            <a:spLocks noGrp="1"/>
          </p:cNvSpPr>
          <p:nvPr>
            <p:ph type="title" hasCustomPrompt="1"/>
          </p:nvPr>
        </p:nvSpPr>
        <p:spPr>
          <a:xfrm>
            <a:off x="457200" y="2327961"/>
            <a:ext cx="8229600" cy="1126348"/>
          </a:xfrm>
          <a:prstGeom prst="rect">
            <a:avLst/>
          </a:prstGeom>
        </p:spPr>
        <p:txBody>
          <a:bodyPr>
            <a:noAutofit/>
          </a:bodyPr>
          <a:lstStyle>
            <a:lvl1pPr algn="ctr">
              <a:defRPr sz="7200">
                <a:solidFill>
                  <a:srgbClr val="FFFFFF"/>
                </a:solidFill>
              </a:defRPr>
            </a:lvl1pPr>
          </a:lstStyle>
          <a:p>
            <a:r>
              <a:rPr lang="en-US"/>
              <a:t>SECTION</a:t>
            </a:r>
            <a:br>
              <a:rPr lang="en-US"/>
            </a:br>
            <a:r>
              <a:rPr lang="en-US"/>
              <a:t>title</a:t>
            </a:r>
            <a:endParaRPr lang="en-US" dirty="0"/>
          </a:p>
        </p:txBody>
      </p:sp>
    </p:spTree>
    <p:extLst>
      <p:ext uri="{BB962C8B-B14F-4D97-AF65-F5344CB8AC3E}">
        <p14:creationId xmlns:p14="http://schemas.microsoft.com/office/powerpoint/2010/main" val="405714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17"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FFFFFF"/>
                </a:solidFill>
              </a:defRPr>
            </a:lvl1pPr>
          </a:lstStyle>
          <a:p>
            <a:r>
              <a:rPr lang="en-US" dirty="0"/>
              <a:t>Slide title</a:t>
            </a:r>
          </a:p>
        </p:txBody>
      </p:sp>
      <p:sp>
        <p:nvSpPr>
          <p:cNvPr id="18" name="Text Placeholder 15"/>
          <p:cNvSpPr>
            <a:spLocks noGrp="1"/>
          </p:cNvSpPr>
          <p:nvPr>
            <p:ph type="body" sz="quarter" idx="12"/>
          </p:nvPr>
        </p:nvSpPr>
        <p:spPr>
          <a:xfrm>
            <a:off x="457200" y="1497013"/>
            <a:ext cx="8229600" cy="4924844"/>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125733" y="163473"/>
            <a:ext cx="8864243" cy="6558002"/>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0" name="Rectangle 9"/>
          <p:cNvSpPr/>
          <p:nvPr userDrawn="1"/>
        </p:nvSpPr>
        <p:spPr>
          <a:xfrm>
            <a:off x="125733" y="163474"/>
            <a:ext cx="8864243" cy="634814"/>
          </a:xfrm>
          <a:prstGeom prst="rect">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1" name="Rectangle 10"/>
          <p:cNvSpPr/>
          <p:nvPr userDrawn="1"/>
        </p:nvSpPr>
        <p:spPr>
          <a:xfrm>
            <a:off x="8381074" y="163474"/>
            <a:ext cx="608903" cy="634813"/>
          </a:xfrm>
          <a:prstGeom prst="rect">
            <a:avLst/>
          </a:prstGeom>
          <a:solidFill>
            <a:schemeClr val="bg1"/>
          </a:solidFill>
          <a:ln w="1270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sp>
        <p:nvSpPr>
          <p:cNvPr id="16" name="Text Placeholder 15"/>
          <p:cNvSpPr>
            <a:spLocks noGrp="1"/>
          </p:cNvSpPr>
          <p:nvPr>
            <p:ph type="body" sz="quarter" idx="12" hasCustomPrompt="1"/>
          </p:nvPr>
        </p:nvSpPr>
        <p:spPr>
          <a:xfrm>
            <a:off x="1379783" y="1810613"/>
            <a:ext cx="6350136" cy="2736561"/>
          </a:xfrm>
          <a:prstGeom prst="rect">
            <a:avLst/>
          </a:prstGeom>
        </p:spPr>
        <p:txBody>
          <a:bodyPr/>
          <a:lstStyle>
            <a:lvl1pPr marL="0" indent="0" algn="ctr">
              <a:buNone/>
              <a:defRPr sz="4000" b="1" i="0" baseline="0">
                <a:solidFill>
                  <a:schemeClr val="bg1"/>
                </a:solidFill>
                <a:latin typeface="Helvetica"/>
                <a:cs typeface="Helvetica"/>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457200" rtl="0" eaLnBrk="1" fontAlgn="auto" latinLnBrk="0" hangingPunct="1">
              <a:lnSpc>
                <a:spcPct val="100000"/>
              </a:lnSpc>
              <a:spcBef>
                <a:spcPct val="20000"/>
              </a:spcBef>
              <a:spcAft>
                <a:spcPts val="0"/>
              </a:spcAft>
              <a:buClrTx/>
              <a:buSzTx/>
              <a:buFont typeface="Lucida Grande"/>
              <a:buNone/>
              <a:tabLst/>
              <a:defRPr/>
            </a:pPr>
            <a:r>
              <a:rPr lang="en-US" b="1" i="0" dirty="0">
                <a:latin typeface="Helvetica"/>
                <a:cs typeface="Helvetica"/>
              </a:rPr>
              <a:t>“Pull quote here...</a:t>
            </a:r>
            <a:r>
              <a:rPr lang="en-US" b="1" i="0" dirty="0" err="1">
                <a:latin typeface="Helvetica"/>
                <a:cs typeface="Helvetica"/>
              </a:rPr>
              <a:t>lorem</a:t>
            </a:r>
            <a:r>
              <a:rPr lang="en-US" b="1" i="0" dirty="0">
                <a:latin typeface="Helvetica"/>
                <a:cs typeface="Helvetica"/>
              </a:rPr>
              <a:t> </a:t>
            </a:r>
            <a:r>
              <a:rPr lang="en-US" b="1" i="0" dirty="0" err="1">
                <a:latin typeface="Helvetica"/>
                <a:cs typeface="Helvetica"/>
              </a:rPr>
              <a:t>ipsum</a:t>
            </a:r>
            <a:r>
              <a:rPr lang="en-US" b="1" i="0" dirty="0">
                <a:latin typeface="Helvetica"/>
                <a:cs typeface="Helvetica"/>
              </a:rPr>
              <a:t> dolor sit </a:t>
            </a:r>
            <a:r>
              <a:rPr lang="en-US" b="1" i="0" dirty="0" err="1">
                <a:latin typeface="Helvetica"/>
                <a:cs typeface="Helvetica"/>
              </a:rPr>
              <a:t>amet</a:t>
            </a:r>
            <a:r>
              <a:rPr lang="en-US" b="1" i="0" dirty="0">
                <a:latin typeface="Helvetica"/>
                <a:cs typeface="Helvetica"/>
              </a:rPr>
              <a:t>, </a:t>
            </a:r>
            <a:r>
              <a:rPr lang="en-US" b="1" i="0" dirty="0" err="1">
                <a:latin typeface="Helvetica"/>
                <a:cs typeface="Helvetica"/>
              </a:rPr>
              <a:t>Consectetur</a:t>
            </a:r>
            <a:r>
              <a:rPr lang="en-US" b="1" i="0" dirty="0">
                <a:latin typeface="Helvetica"/>
                <a:cs typeface="Helvetica"/>
              </a:rPr>
              <a:t> </a:t>
            </a:r>
            <a:r>
              <a:rPr lang="en-US" b="1" i="0" dirty="0" err="1">
                <a:latin typeface="Helvetica"/>
                <a:cs typeface="Helvetica"/>
              </a:rPr>
              <a:t>adipisicing</a:t>
            </a:r>
            <a:r>
              <a:rPr lang="en-US" b="1" i="0" dirty="0">
                <a:latin typeface="Helvetica"/>
                <a:cs typeface="Helvetica"/>
              </a:rPr>
              <a:t> </a:t>
            </a:r>
            <a:r>
              <a:rPr lang="en-US" b="1" i="0" dirty="0" err="1">
                <a:latin typeface="Helvetica"/>
                <a:cs typeface="Helvetica"/>
              </a:rPr>
              <a:t>elit</a:t>
            </a:r>
            <a:r>
              <a:rPr lang="en-US" b="1" i="0" dirty="0">
                <a:latin typeface="Helvetica"/>
                <a:cs typeface="Helvetica"/>
              </a:rPr>
              <a:t>…”</a:t>
            </a:r>
            <a:endParaRPr lang="en-US" dirty="0"/>
          </a:p>
        </p:txBody>
      </p:sp>
      <p:pic>
        <p:nvPicPr>
          <p:cNvPr id="14" name="Picture 13" descr="Small Use Shield_CardOnTrans.eps"/>
          <p:cNvPicPr>
            <a:picLocks noChangeAspect="1"/>
          </p:cNvPicPr>
          <p:nvPr userDrawn="1"/>
        </p:nvPicPr>
        <p:blipFill rotWithShape="1">
          <a:blip r:embed="rId2" cstate="email">
            <a:extLst>
              <a:ext uri="{28A0092B-C50C-407E-A947-70E740481C1C}">
                <a14:useLocalDpi xmlns:a14="http://schemas.microsoft.com/office/drawing/2010/main"/>
              </a:ext>
            </a:extLst>
          </a:blip>
          <a:srcRect l="15027" r="15158"/>
          <a:stretch/>
        </p:blipFill>
        <p:spPr>
          <a:xfrm>
            <a:off x="8451170" y="155634"/>
            <a:ext cx="470380" cy="673751"/>
          </a:xfrm>
          <a:prstGeom prst="rect">
            <a:avLst/>
          </a:prstGeom>
        </p:spPr>
      </p:pic>
      <p:pic>
        <p:nvPicPr>
          <p:cNvPr id="15" name="Picture 14" descr="Formal_Viterbi_Gol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1557" y="233652"/>
            <a:ext cx="1767561" cy="477058"/>
          </a:xfrm>
          <a:prstGeom prst="rect">
            <a:avLst/>
          </a:prstGeom>
        </p:spPr>
      </p:pic>
      <p:sp>
        <p:nvSpPr>
          <p:cNvPr id="6" name="Text Placeholder 5"/>
          <p:cNvSpPr>
            <a:spLocks noGrp="1"/>
          </p:cNvSpPr>
          <p:nvPr>
            <p:ph type="body" sz="quarter" idx="13" hasCustomPrompt="1"/>
          </p:nvPr>
        </p:nvSpPr>
        <p:spPr>
          <a:xfrm>
            <a:off x="1379539" y="4645026"/>
            <a:ext cx="2436661" cy="471488"/>
          </a:xfrm>
          <a:prstGeom prst="rect">
            <a:avLst/>
          </a:prstGeom>
        </p:spPr>
        <p:txBody>
          <a:bodyPr vert="horz"/>
          <a:lstStyle>
            <a:lvl1pPr marL="0" indent="0">
              <a:buNone/>
              <a:defRPr/>
            </a:lvl1pPr>
          </a:lstStyle>
          <a:p>
            <a:r>
              <a:rPr lang="en-US" b="1" i="0" dirty="0">
                <a:solidFill>
                  <a:srgbClr val="FFFFFF"/>
                </a:solidFill>
                <a:latin typeface="Helvetica"/>
                <a:cs typeface="Helvetica"/>
              </a:rPr>
              <a:t>Quoted Person</a:t>
            </a:r>
          </a:p>
          <a:p>
            <a:r>
              <a:rPr lang="en-US" b="0" i="0" dirty="0">
                <a:solidFill>
                  <a:srgbClr val="FFFFFF"/>
                </a:solidFill>
                <a:latin typeface="Helvetica Light"/>
                <a:cs typeface="Helvetica Light"/>
              </a:rPr>
              <a:t>Title/Position</a:t>
            </a:r>
          </a:p>
        </p:txBody>
      </p:sp>
    </p:spTree>
    <p:extLst>
      <p:ext uri="{BB962C8B-B14F-4D97-AF65-F5344CB8AC3E}">
        <p14:creationId xmlns:p14="http://schemas.microsoft.com/office/powerpoint/2010/main" val="99229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mages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04494"/>
            <a:ext cx="8229600" cy="521370"/>
          </a:xfrm>
          <a:prstGeom prst="rect">
            <a:avLst/>
          </a:prstGeom>
        </p:spPr>
        <p:txBody>
          <a:bodyPr>
            <a:normAutofit/>
          </a:bodyPr>
          <a:lstStyle>
            <a:lvl1pPr>
              <a:defRPr sz="2400">
                <a:solidFill>
                  <a:srgbClr val="990000"/>
                </a:solidFill>
              </a:defRPr>
            </a:lvl1pPr>
          </a:lstStyle>
          <a:p>
            <a:r>
              <a:rPr lang="en-US" dirty="0"/>
              <a:t>Slide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6" name="Text Placeholder 35"/>
          <p:cNvSpPr>
            <a:spLocks noGrp="1"/>
          </p:cNvSpPr>
          <p:nvPr>
            <p:ph type="body" sz="quarter" idx="15" hasCustomPrompt="1"/>
          </p:nvPr>
        </p:nvSpPr>
        <p:spPr>
          <a:xfrm>
            <a:off x="4045385" y="1538896"/>
            <a:ext cx="4641417" cy="2301875"/>
          </a:xfrm>
          <a:prstGeom prst="rect">
            <a:avLst/>
          </a:prstGeom>
        </p:spPr>
        <p:txBody>
          <a:bodyPr/>
          <a:lstStyle>
            <a:lvl4pPr marL="55563" indent="0">
              <a:buNone/>
              <a:defRPr/>
            </a:lvl4pPr>
            <a:lvl5pPr marL="228600" indent="-228600">
              <a:defRPr/>
            </a:lvl5pPr>
          </a:lstStyle>
          <a:p>
            <a:pPr lvl="4"/>
            <a:r>
              <a:rPr lang="en-US" dirty="0"/>
              <a:t>Bullet </a:t>
            </a:r>
          </a:p>
          <a:p>
            <a:pPr lvl="4"/>
            <a:endParaRPr lang="en-US" dirty="0"/>
          </a:p>
        </p:txBody>
      </p:sp>
      <p:sp>
        <p:nvSpPr>
          <p:cNvPr id="37" name="Text Placeholder 35"/>
          <p:cNvSpPr>
            <a:spLocks noGrp="1"/>
          </p:cNvSpPr>
          <p:nvPr>
            <p:ph type="body" sz="quarter" idx="16" hasCustomPrompt="1"/>
          </p:nvPr>
        </p:nvSpPr>
        <p:spPr>
          <a:xfrm>
            <a:off x="4045385" y="3939120"/>
            <a:ext cx="4641417" cy="2436226"/>
          </a:xfrm>
          <a:prstGeom prst="rect">
            <a:avLst/>
          </a:prstGeom>
        </p:spPr>
        <p:txBody>
          <a:bodyPr/>
          <a:lstStyle>
            <a:lvl4pPr marL="55563" indent="0">
              <a:buNone/>
              <a:defRPr/>
            </a:lvl4pPr>
            <a:lvl5pPr marL="228600" indent="-228600">
              <a:defRPr/>
            </a:lvl5pPr>
          </a:lstStyle>
          <a:p>
            <a:pPr lvl="4"/>
            <a:r>
              <a:rPr lang="en-US" dirty="0"/>
              <a:t>Bullet </a:t>
            </a:r>
          </a:p>
          <a:p>
            <a:pPr lvl="4"/>
            <a:endParaRPr lang="en-US" dirty="0"/>
          </a:p>
        </p:txBody>
      </p:sp>
      <p:sp>
        <p:nvSpPr>
          <p:cNvPr id="39" name="Picture Placeholder 38"/>
          <p:cNvSpPr>
            <a:spLocks noGrp="1"/>
          </p:cNvSpPr>
          <p:nvPr>
            <p:ph type="pic" sz="quarter" idx="17"/>
          </p:nvPr>
        </p:nvSpPr>
        <p:spPr>
          <a:xfrm>
            <a:off x="457200" y="1538896"/>
            <a:ext cx="3479800" cy="2301875"/>
          </a:xfrm>
          <a:prstGeom prst="rect">
            <a:avLst/>
          </a:prstGeom>
        </p:spPr>
        <p:txBody>
          <a:bodyPr/>
          <a:lstStyle>
            <a:lvl1pPr marL="0" indent="0">
              <a:buNone/>
              <a:defRPr/>
            </a:lvl1pPr>
          </a:lstStyle>
          <a:p>
            <a:endParaRPr lang="en-US" dirty="0"/>
          </a:p>
        </p:txBody>
      </p:sp>
      <p:sp>
        <p:nvSpPr>
          <p:cNvPr id="41" name="Picture Placeholder 40"/>
          <p:cNvSpPr>
            <a:spLocks noGrp="1"/>
          </p:cNvSpPr>
          <p:nvPr>
            <p:ph type="pic" sz="quarter" idx="18"/>
          </p:nvPr>
        </p:nvSpPr>
        <p:spPr>
          <a:xfrm>
            <a:off x="457200" y="3939119"/>
            <a:ext cx="3479800" cy="2436813"/>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396334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689" y="831926"/>
            <a:ext cx="8584743" cy="521370"/>
          </a:xfrm>
          <a:prstGeom prst="rect">
            <a:avLst/>
          </a:prstGeom>
        </p:spPr>
        <p:txBody>
          <a:bodyPr>
            <a:normAutofit/>
          </a:bodyPr>
          <a:lstStyle>
            <a:lvl1pPr>
              <a:defRPr sz="2400">
                <a:solidFill>
                  <a:srgbClr val="990000"/>
                </a:solidFill>
              </a:defRPr>
            </a:lvl1pPr>
          </a:lstStyle>
          <a:p>
            <a:r>
              <a:rPr lang="en-US" dirty="0"/>
              <a:t>Chart title</a:t>
            </a:r>
          </a:p>
        </p:txBody>
      </p:sp>
      <p:sp>
        <p:nvSpPr>
          <p:cNvPr id="16" name="Rectangle 15"/>
          <p:cNvSpPr/>
          <p:nvPr userDrawn="1"/>
        </p:nvSpPr>
        <p:spPr>
          <a:xfrm>
            <a:off x="125733" y="163473"/>
            <a:ext cx="8864243" cy="6558002"/>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7" name="Rectangle 16"/>
          <p:cNvSpPr/>
          <p:nvPr userDrawn="1"/>
        </p:nvSpPr>
        <p:spPr>
          <a:xfrm>
            <a:off x="125733" y="163474"/>
            <a:ext cx="8864243" cy="634814"/>
          </a:xfrm>
          <a:prstGeom prst="rect">
            <a:avLst/>
          </a:prstGeom>
          <a:noFill/>
          <a:ln w="12700">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Helvetica"/>
            </a:endParaRPr>
          </a:p>
        </p:txBody>
      </p:sp>
      <p:sp>
        <p:nvSpPr>
          <p:cNvPr id="18" name="Rectangle 17"/>
          <p:cNvSpPr/>
          <p:nvPr userDrawn="1"/>
        </p:nvSpPr>
        <p:spPr>
          <a:xfrm>
            <a:off x="8381074" y="163474"/>
            <a:ext cx="608903" cy="634813"/>
          </a:xfrm>
          <a:prstGeom prst="rect">
            <a:avLst/>
          </a:prstGeom>
          <a:solidFill>
            <a:schemeClr val="bg2"/>
          </a:solidFill>
          <a:ln w="12700">
            <a:solidFill>
              <a:srgbClr val="99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pic>
        <p:nvPicPr>
          <p:cNvPr id="30" name="Picture 29" descr="Small Use Shield_WhiteOnTrans.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92619" y="231585"/>
            <a:ext cx="385812" cy="498588"/>
          </a:xfrm>
          <a:prstGeom prst="rect">
            <a:avLst/>
          </a:prstGeom>
        </p:spPr>
      </p:pic>
      <p:pic>
        <p:nvPicPr>
          <p:cNvPr id="31" name="Picture 30" descr="Formal_Viterbi_CardOnTrans.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 y="91985"/>
            <a:ext cx="2222500" cy="777875"/>
          </a:xfrm>
          <a:prstGeom prst="rect">
            <a:avLst/>
          </a:prstGeom>
        </p:spPr>
      </p:pic>
      <p:sp>
        <p:nvSpPr>
          <p:cNvPr id="37" name="Text Placeholder 35"/>
          <p:cNvSpPr>
            <a:spLocks noGrp="1"/>
          </p:cNvSpPr>
          <p:nvPr>
            <p:ph type="body" sz="quarter" idx="16" hasCustomPrompt="1"/>
          </p:nvPr>
        </p:nvSpPr>
        <p:spPr>
          <a:xfrm>
            <a:off x="294106" y="5577039"/>
            <a:ext cx="8584325" cy="915904"/>
          </a:xfrm>
          <a:prstGeom prst="rect">
            <a:avLst/>
          </a:prstGeom>
        </p:spPr>
        <p:txBody>
          <a:bodyPr/>
          <a:lstStyle>
            <a:lvl4pPr marL="55563" indent="0">
              <a:buNone/>
              <a:defRPr/>
            </a:lvl4pPr>
            <a:lvl5pPr marL="0" indent="0">
              <a:buNone/>
              <a:defRPr/>
            </a:lvl5pPr>
          </a:lstStyle>
          <a:p>
            <a:pPr lvl="4"/>
            <a:r>
              <a:rPr lang="en-US" dirty="0"/>
              <a:t>Bullet </a:t>
            </a:r>
          </a:p>
          <a:p>
            <a:pPr lvl="4"/>
            <a:endParaRPr lang="en-US" dirty="0"/>
          </a:p>
        </p:txBody>
      </p:sp>
      <p:sp>
        <p:nvSpPr>
          <p:cNvPr id="6" name="Content Placeholder 5"/>
          <p:cNvSpPr>
            <a:spLocks noGrp="1"/>
          </p:cNvSpPr>
          <p:nvPr>
            <p:ph sz="quarter" idx="17"/>
          </p:nvPr>
        </p:nvSpPr>
        <p:spPr>
          <a:xfrm>
            <a:off x="293688" y="1519944"/>
            <a:ext cx="8585200" cy="3908136"/>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31548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imary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9144000" cy="6858001"/>
          </a:xfrm>
          <a:prstGeom prst="rect">
            <a:avLst/>
          </a:prstGeom>
        </p:spPr>
        <p:txBody>
          <a:bodyPr/>
          <a:lstStyle>
            <a:lvl1pPr marL="0" indent="0">
              <a:buNone/>
              <a:defRPr/>
            </a:lvl1pPr>
          </a:lstStyle>
          <a:p>
            <a:endParaRPr lang="en-US" dirty="0"/>
          </a:p>
        </p:txBody>
      </p:sp>
      <p:sp>
        <p:nvSpPr>
          <p:cNvPr id="12" name="Rectangle 11"/>
          <p:cNvSpPr/>
          <p:nvPr userDrawn="1"/>
        </p:nvSpPr>
        <p:spPr>
          <a:xfrm>
            <a:off x="552882" y="4973054"/>
            <a:ext cx="2709015" cy="1884947"/>
          </a:xfrm>
          <a:prstGeom prst="rect">
            <a:avLst/>
          </a:prstGeom>
          <a:solidFill>
            <a:schemeClr val="bg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Helvetica"/>
            </a:endParaRPr>
          </a:p>
        </p:txBody>
      </p:sp>
      <p:sp>
        <p:nvSpPr>
          <p:cNvPr id="15" name="Text Placeholder 14"/>
          <p:cNvSpPr>
            <a:spLocks noGrp="1"/>
          </p:cNvSpPr>
          <p:nvPr>
            <p:ph type="body" sz="quarter" idx="11" hasCustomPrompt="1"/>
          </p:nvPr>
        </p:nvSpPr>
        <p:spPr>
          <a:xfrm>
            <a:off x="552881" y="4973639"/>
            <a:ext cx="2709433" cy="462538"/>
          </a:xfrm>
          <a:prstGeom prst="rect">
            <a:avLst/>
          </a:prstGeom>
          <a:solidFill>
            <a:schemeClr val="bg2"/>
          </a:solidFill>
          <a:ln>
            <a:noFill/>
          </a:ln>
        </p:spPr>
        <p:txBody>
          <a:bodyPr>
            <a:noAutofit/>
          </a:bodyPr>
          <a:lstStyle>
            <a:lvl1pPr marL="0" indent="0">
              <a:buNone/>
              <a:defRPr sz="2000" b="0" i="0" cap="all" baseline="0">
                <a:solidFill>
                  <a:schemeClr val="bg1"/>
                </a:solidFill>
                <a:latin typeface="Helvetica"/>
                <a:cs typeface="Helvetica"/>
              </a:defRPr>
            </a:lvl1pPr>
            <a:lvl2pPr>
              <a:defRPr sz="2000" b="0" i="0" cap="all">
                <a:solidFill>
                  <a:schemeClr val="bg1"/>
                </a:solidFill>
                <a:latin typeface="National-Medium"/>
              </a:defRPr>
            </a:lvl2pPr>
            <a:lvl3pPr>
              <a:defRPr sz="2000" b="0" i="0" cap="all">
                <a:solidFill>
                  <a:schemeClr val="bg1"/>
                </a:solidFill>
                <a:latin typeface="National-Medium"/>
              </a:defRPr>
            </a:lvl3pPr>
            <a:lvl4pPr>
              <a:defRPr sz="2000" b="0" i="0" cap="all">
                <a:solidFill>
                  <a:schemeClr val="bg1"/>
                </a:solidFill>
                <a:latin typeface="National-Medium"/>
              </a:defRPr>
            </a:lvl4pPr>
            <a:lvl5pPr>
              <a:defRPr sz="2000" b="0" i="0" cap="all">
                <a:solidFill>
                  <a:schemeClr val="bg1"/>
                </a:solidFill>
                <a:latin typeface="National-Medium"/>
              </a:defRPr>
            </a:lvl5pPr>
          </a:lstStyle>
          <a:p>
            <a:pPr lvl="0"/>
            <a:r>
              <a:rPr lang="en-US" dirty="0"/>
              <a:t>Image Title</a:t>
            </a:r>
          </a:p>
        </p:txBody>
      </p:sp>
      <p:sp>
        <p:nvSpPr>
          <p:cNvPr id="18" name="Text Placeholder 14"/>
          <p:cNvSpPr>
            <a:spLocks noGrp="1"/>
          </p:cNvSpPr>
          <p:nvPr>
            <p:ph type="body" sz="quarter" idx="12" hasCustomPrompt="1"/>
          </p:nvPr>
        </p:nvSpPr>
        <p:spPr>
          <a:xfrm>
            <a:off x="552882" y="5436177"/>
            <a:ext cx="2709015" cy="1421824"/>
          </a:xfrm>
          <a:prstGeom prst="rect">
            <a:avLst/>
          </a:prstGeom>
          <a:solidFill>
            <a:schemeClr val="bg2"/>
          </a:solidFill>
          <a:ln>
            <a:noFill/>
          </a:ln>
        </p:spPr>
        <p:txBody>
          <a:bodyPr>
            <a:noAutofit/>
          </a:bodyPr>
          <a:lstStyle>
            <a:lvl1pPr marL="0" indent="0">
              <a:buNone/>
              <a:defRPr sz="2000" b="0" i="0" cap="none" baseline="0">
                <a:ln>
                  <a:noFill/>
                </a:ln>
                <a:solidFill>
                  <a:schemeClr val="bg1"/>
                </a:solidFill>
                <a:latin typeface="Helvetica Light"/>
                <a:cs typeface="Helvetica Light"/>
              </a:defRPr>
            </a:lvl1pPr>
            <a:lvl2pPr>
              <a:defRPr sz="2000" b="0" i="0" cap="all">
                <a:solidFill>
                  <a:schemeClr val="bg1"/>
                </a:solidFill>
                <a:latin typeface="National-Medium"/>
              </a:defRPr>
            </a:lvl2pPr>
            <a:lvl3pPr>
              <a:defRPr sz="2000" b="0" i="0" cap="all">
                <a:solidFill>
                  <a:schemeClr val="bg1"/>
                </a:solidFill>
                <a:latin typeface="National-Medium"/>
              </a:defRPr>
            </a:lvl3pPr>
            <a:lvl4pPr>
              <a:defRPr sz="2000" b="0" i="0" cap="all">
                <a:solidFill>
                  <a:schemeClr val="bg1"/>
                </a:solidFill>
                <a:latin typeface="National-Medium"/>
              </a:defRPr>
            </a:lvl4pPr>
            <a:lvl5pPr>
              <a:defRPr sz="2000" b="0" i="0" cap="all">
                <a:solidFill>
                  <a:schemeClr val="bg1"/>
                </a:solidFill>
                <a:latin typeface="National-Medium"/>
              </a:defRPr>
            </a:lvl5pPr>
          </a:lstStyle>
          <a:p>
            <a:pPr lvl="0"/>
            <a:r>
              <a:rPr lang="en-US" dirty="0"/>
              <a:t>Extended caption</a:t>
            </a:r>
          </a:p>
        </p:txBody>
      </p:sp>
    </p:spTree>
    <p:extLst>
      <p:ext uri="{BB962C8B-B14F-4D97-AF65-F5344CB8AC3E}">
        <p14:creationId xmlns:p14="http://schemas.microsoft.com/office/powerpoint/2010/main" val="22357314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image" Target="../media/image4.pdf"/><Relationship Id="rId3" Type="http://schemas.openxmlformats.org/officeDocument/2006/relationships/slideLayout" Target="../slideLayouts/slideLayout16.xml"/><Relationship Id="rId7" Type="http://schemas.openxmlformats.org/officeDocument/2006/relationships/theme" Target="../theme/theme2.xml"/><Relationship Id="rId12" Type="http://schemas.openxmlformats.org/officeDocument/2006/relationships/image" Target="../media/image6.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2.pdf"/><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1.pdf"/><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3684"/>
      </p:ext>
    </p:extLst>
  </p:cSld>
  <p:clrMap bg1="lt1" tx1="dk1" bg2="lt2" tx2="dk2" accent1="accent1" accent2="accent2" accent3="accent3" accent4="accent4" accent5="accent5" accent6="accent6" hlink="hlink" folHlink="folHlink"/>
  <p:sldLayoutIdLst>
    <p:sldLayoutId id="2147483649" r:id="rId1"/>
    <p:sldLayoutId id="2147483745" r:id="rId2"/>
    <p:sldLayoutId id="2147483659" r:id="rId3"/>
    <p:sldLayoutId id="2147483746" r:id="rId4"/>
    <p:sldLayoutId id="2147483747" r:id="rId5"/>
    <p:sldLayoutId id="2147483748" r:id="rId6"/>
    <p:sldLayoutId id="2147483650" r:id="rId7"/>
    <p:sldLayoutId id="2147483657" r:id="rId8"/>
    <p:sldLayoutId id="2147483655" r:id="rId9"/>
    <p:sldLayoutId id="2147483658" r:id="rId10"/>
    <p:sldLayoutId id="2147483660" r:id="rId11"/>
    <p:sldLayoutId id="2147483749" r:id="rId12"/>
    <p:sldLayoutId id="2147483750" r:id="rId13"/>
  </p:sldLayoutIdLst>
  <p:hf hdr="0"/>
  <p:txStyles>
    <p:titleStyle>
      <a:lvl1pPr algn="l" defTabSz="457200" rtl="0" eaLnBrk="1" latinLnBrk="0" hangingPunct="1">
        <a:spcBef>
          <a:spcPct val="0"/>
        </a:spcBef>
        <a:buNone/>
        <a:defRPr sz="2800" b="1" i="0" kern="1200" cap="all">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5803900"/>
            <a:ext cx="9144000" cy="105271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Rectangle 7"/>
          <p:cNvSpPr/>
          <p:nvPr/>
        </p:nvSpPr>
        <p:spPr>
          <a:xfrm flipV="1">
            <a:off x="0" y="5778500"/>
            <a:ext cx="9144000" cy="50800"/>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9"/>
              <a:stretch>
                <a:fillRect/>
              </a:stretch>
            </p:blipFill>
          </mc:Choice>
          <mc:Fallback>
            <p:blipFill>
              <a:blip r:embed="rId10"/>
              <a:stretch>
                <a:fillRect/>
              </a:stretch>
            </p:blipFill>
          </mc:Fallback>
        </mc:AlternateContent>
        <p:spPr>
          <a:xfrm>
            <a:off x="8201027" y="238127"/>
            <a:ext cx="748239" cy="748239"/>
          </a:xfrm>
          <a:prstGeom prst="rect">
            <a:avLst/>
          </a:prstGeom>
        </p:spPr>
      </p:pic>
      <p:pic>
        <p:nvPicPr>
          <p:cNvPr id="9" name="Picture 8" descr="1-lineWordmark_GoldOnCard_NoB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6997700" y="6462029"/>
            <a:ext cx="1822126" cy="154821"/>
          </a:xfrm>
          <a:prstGeom prst="rect">
            <a:avLst/>
          </a:prstGeom>
        </p:spPr>
      </p:pic>
      <p:pic>
        <p:nvPicPr>
          <p:cNvPr id="12" name="Picture 11" descr="Formal_Viterbi_GoldOnCard_NoB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3"/>
              <a:stretch>
                <a:fillRect/>
              </a:stretch>
            </p:blipFill>
          </mc:Choice>
          <mc:Fallback>
            <p:blipFill>
              <a:blip r:embed="rId14"/>
              <a:stretch>
                <a:fillRect/>
              </a:stretch>
            </p:blipFill>
          </mc:Fallback>
        </mc:AlternateContent>
        <p:spPr>
          <a:xfrm>
            <a:off x="292102" y="6138309"/>
            <a:ext cx="1741688" cy="470075"/>
          </a:xfrm>
          <a:prstGeom prst="rect">
            <a:avLst/>
          </a:prstGeom>
        </p:spPr>
      </p:pic>
    </p:spTree>
    <p:extLst>
      <p:ext uri="{BB962C8B-B14F-4D97-AF65-F5344CB8AC3E}">
        <p14:creationId xmlns:p14="http://schemas.microsoft.com/office/powerpoint/2010/main" val="273206371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line chart&#10;&#10;Description automatically generated">
            <a:extLst>
              <a:ext uri="{FF2B5EF4-FFF2-40B4-BE49-F238E27FC236}">
                <a16:creationId xmlns:a16="http://schemas.microsoft.com/office/drawing/2014/main" id="{3937AD1A-CDAE-4AF9-B47C-17CE704B2B75}"/>
              </a:ext>
            </a:extLst>
          </p:cNvPr>
          <p:cNvPicPr>
            <a:picLocks noChangeAspect="1"/>
          </p:cNvPicPr>
          <p:nvPr/>
        </p:nvPicPr>
        <p:blipFill>
          <a:blip r:embed="rId3"/>
          <a:stretch>
            <a:fillRect/>
          </a:stretch>
        </p:blipFill>
        <p:spPr>
          <a:xfrm>
            <a:off x="0" y="0"/>
            <a:ext cx="9052887" cy="6858000"/>
          </a:xfrm>
          <a:prstGeom prst="rect">
            <a:avLst/>
          </a:prstGeom>
        </p:spPr>
      </p:pic>
      <p:sp>
        <p:nvSpPr>
          <p:cNvPr id="2" name="Title 1"/>
          <p:cNvSpPr>
            <a:spLocks noGrp="1"/>
          </p:cNvSpPr>
          <p:nvPr>
            <p:ph type="ctrTitle"/>
          </p:nvPr>
        </p:nvSpPr>
        <p:spPr>
          <a:xfrm>
            <a:off x="211575" y="475629"/>
            <a:ext cx="8013060" cy="1953289"/>
          </a:xfrm>
        </p:spPr>
        <p:txBody>
          <a:bodyPr anchor="b"/>
          <a:lstStyle/>
          <a:p>
            <a:pPr>
              <a:lnSpc>
                <a:spcPct val="80000"/>
              </a:lnSpc>
            </a:pPr>
            <a:r>
              <a:rPr lang="en-US" sz="3500" dirty="0">
                <a:latin typeface="Helvetica"/>
                <a:cs typeface="Helvetica"/>
              </a:rPr>
              <a:t>Parallel phase field simulation of Fracture propagation in </a:t>
            </a:r>
            <a:r>
              <a:rPr lang="en-US" sz="3500" dirty="0" err="1">
                <a:latin typeface="Helvetica"/>
                <a:cs typeface="Helvetica"/>
              </a:rPr>
              <a:t>poroelastic</a:t>
            </a:r>
            <a:r>
              <a:rPr lang="en-US" sz="3500" dirty="0">
                <a:latin typeface="Helvetica"/>
                <a:cs typeface="Helvetica"/>
              </a:rPr>
              <a:t> media</a:t>
            </a:r>
          </a:p>
        </p:txBody>
      </p:sp>
      <p:sp>
        <p:nvSpPr>
          <p:cNvPr id="4" name="Date Placeholder 3"/>
          <p:cNvSpPr>
            <a:spLocks noGrp="1"/>
          </p:cNvSpPr>
          <p:nvPr>
            <p:ph type="dt" sz="half" idx="10"/>
          </p:nvPr>
        </p:nvSpPr>
        <p:spPr/>
        <p:txBody>
          <a:bodyPr/>
          <a:lstStyle/>
          <a:p>
            <a:r>
              <a:rPr lang="en-US" dirty="0"/>
              <a:t>10/20/2020</a:t>
            </a:r>
          </a:p>
        </p:txBody>
      </p:sp>
      <p:sp>
        <p:nvSpPr>
          <p:cNvPr id="5" name="Footer Placeholder 4"/>
          <p:cNvSpPr>
            <a:spLocks noGrp="1"/>
          </p:cNvSpPr>
          <p:nvPr>
            <p:ph type="ftr" sz="quarter" idx="11"/>
          </p:nvPr>
        </p:nvSpPr>
        <p:spPr/>
        <p:txBody>
          <a:bodyPr/>
          <a:lstStyle/>
          <a:p>
            <a:r>
              <a:rPr lang="en-US" dirty="0"/>
              <a:t>Minh </a:t>
            </a:r>
            <a:r>
              <a:rPr lang="en-US" dirty="0" err="1"/>
              <a:t>tran</a:t>
            </a:r>
            <a:r>
              <a:rPr lang="en-US" dirty="0"/>
              <a:t> – CSCI 596 – Scientific computing and visualization</a:t>
            </a:r>
          </a:p>
        </p:txBody>
      </p:sp>
    </p:spTree>
    <p:extLst>
      <p:ext uri="{BB962C8B-B14F-4D97-AF65-F5344CB8AC3E}">
        <p14:creationId xmlns:p14="http://schemas.microsoft.com/office/powerpoint/2010/main" val="232038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normAutofit fontScale="90000"/>
          </a:bodyPr>
          <a:lstStyle/>
          <a:p>
            <a:r>
              <a:rPr lang="en-US" dirty="0"/>
              <a:t>What are other applications of your work?</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are the potential spin-off</a:t>
            </a:r>
          </a:p>
          <a:p>
            <a:pPr lvl="1"/>
            <a:endParaRPr lang="en-US" dirty="0"/>
          </a:p>
        </p:txBody>
      </p:sp>
    </p:spTree>
    <p:extLst>
      <p:ext uri="{BB962C8B-B14F-4D97-AF65-F5344CB8AC3E}">
        <p14:creationId xmlns:p14="http://schemas.microsoft.com/office/powerpoint/2010/main" val="36297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normAutofit fontScale="90000"/>
          </a:bodyPr>
          <a:lstStyle/>
          <a:p>
            <a:r>
              <a:rPr lang="en-US" dirty="0"/>
              <a:t>How can progress be measured?</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How can anyone tell when you are succeeded</a:t>
            </a:r>
          </a:p>
        </p:txBody>
      </p:sp>
    </p:spTree>
    <p:extLst>
      <p:ext uri="{BB962C8B-B14F-4D97-AF65-F5344CB8AC3E}">
        <p14:creationId xmlns:p14="http://schemas.microsoft.com/office/powerpoint/2010/main" val="376338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normAutofit fontScale="90000"/>
          </a:bodyPr>
          <a:lstStyle/>
          <a:p>
            <a:r>
              <a:rPr lang="en-US" dirty="0"/>
              <a:t>What have you accomplished thus far?</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p>
          <a:p>
            <a:pPr lvl="1"/>
            <a:endParaRPr lang="en-US" dirty="0"/>
          </a:p>
        </p:txBody>
      </p:sp>
    </p:spTree>
    <p:extLst>
      <p:ext uri="{BB962C8B-B14F-4D97-AF65-F5344CB8AC3E}">
        <p14:creationId xmlns:p14="http://schemas.microsoft.com/office/powerpoint/2010/main" val="142197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normAutofit fontScale="90000"/>
          </a:bodyPr>
          <a:lstStyle/>
          <a:p>
            <a:r>
              <a:rPr lang="en-US" dirty="0"/>
              <a:t>What is your schedule for the work remaining</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a:t>
            </a:r>
          </a:p>
          <a:p>
            <a:pPr lvl="1"/>
            <a:endParaRPr lang="en-US" dirty="0"/>
          </a:p>
        </p:txBody>
      </p:sp>
    </p:spTree>
    <p:extLst>
      <p:ext uri="{BB962C8B-B14F-4D97-AF65-F5344CB8AC3E}">
        <p14:creationId xmlns:p14="http://schemas.microsoft.com/office/powerpoint/2010/main" val="86622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lstStyle/>
          <a:p>
            <a:r>
              <a:rPr lang="en-US" dirty="0"/>
              <a:t>Skeleton</a:t>
            </a:r>
          </a:p>
        </p:txBody>
      </p:sp>
      <p:sp>
        <p:nvSpPr>
          <p:cNvPr id="3" name="Rectangle 2">
            <a:extLst>
              <a:ext uri="{FF2B5EF4-FFF2-40B4-BE49-F238E27FC236}">
                <a16:creationId xmlns:a16="http://schemas.microsoft.com/office/drawing/2014/main" id="{5C9671A1-41A4-4C78-9D7A-B6EA2998575A}"/>
              </a:ext>
            </a:extLst>
          </p:cNvPr>
          <p:cNvSpPr/>
          <p:nvPr/>
        </p:nvSpPr>
        <p:spPr>
          <a:xfrm>
            <a:off x="418903" y="924033"/>
            <a:ext cx="8178342" cy="3693319"/>
          </a:xfrm>
          <a:prstGeom prst="rect">
            <a:avLst/>
          </a:prstGeom>
        </p:spPr>
        <p:txBody>
          <a:bodyPr wrap="square">
            <a:spAutoFit/>
          </a:bodyPr>
          <a:lstStyle/>
          <a:p>
            <a:r>
              <a:rPr lang="en-US" dirty="0"/>
              <a:t>short research proposal containing novel extensions of any of the techniques you have learned in the class.</a:t>
            </a:r>
          </a:p>
          <a:p>
            <a:r>
              <a:rPr lang="en-US" dirty="0"/>
              <a:t>Goal, specific objectives, current state of the</a:t>
            </a:r>
          </a:p>
          <a:p>
            <a:r>
              <a:rPr lang="en-US" dirty="0"/>
              <a:t>knowledge/previous work, techniques to be used, and expected results.</a:t>
            </a:r>
          </a:p>
          <a:p>
            <a:endParaRPr lang="en-US" dirty="0"/>
          </a:p>
          <a:p>
            <a:r>
              <a:rPr lang="en-US" dirty="0"/>
              <a:t>Goal: What’s the “big” problem? Why important? Statement of the problem: If you can “clearly”</a:t>
            </a:r>
          </a:p>
          <a:p>
            <a:r>
              <a:rPr lang="en-US" dirty="0"/>
              <a:t>state the problem, it often automatically suggests a solution.</a:t>
            </a:r>
          </a:p>
          <a:p>
            <a:r>
              <a:rPr lang="en-US" dirty="0"/>
              <a:t>2. Specific objectives: Step-by-step path to the goal.</a:t>
            </a:r>
          </a:p>
          <a:p>
            <a:r>
              <a:rPr lang="en-US" dirty="0"/>
              <a:t>3. Current state of the knowledge/previous work.</a:t>
            </a:r>
          </a:p>
          <a:p>
            <a:r>
              <a:rPr lang="en-US" dirty="0"/>
              <a:t>4. Techniques to be used: How to solve it? Big idea? Well-planned detail?</a:t>
            </a:r>
          </a:p>
          <a:p>
            <a:r>
              <a:rPr lang="en-US" dirty="0"/>
              <a:t>5. Expected results: Research full of surprises but needs hypothesis/test; broader impacts—so what?</a:t>
            </a:r>
          </a:p>
        </p:txBody>
      </p:sp>
    </p:spTree>
    <p:extLst>
      <p:ext uri="{BB962C8B-B14F-4D97-AF65-F5344CB8AC3E}">
        <p14:creationId xmlns:p14="http://schemas.microsoft.com/office/powerpoint/2010/main" val="385119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lstStyle/>
          <a:p>
            <a:r>
              <a:rPr lang="en-US" dirty="0"/>
              <a:t>Phase Field Modeling</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1"/>
            <a:ext cx="4143079" cy="2523930"/>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Numerical representation of fracture </a:t>
            </a:r>
            <a:r>
              <a:rPr lang="en-US" dirty="0"/>
              <a:t>using a continuous auxiliary field</a:t>
            </a:r>
          </a:p>
          <a:p>
            <a:pPr lvl="1"/>
            <a:r>
              <a:rPr lang="en-US" dirty="0"/>
              <a:t>Naturally incorporate </a:t>
            </a:r>
            <a:r>
              <a:rPr lang="en-US" b="1" dirty="0"/>
              <a:t>multi-field physics</a:t>
            </a:r>
            <a:r>
              <a:rPr lang="en-US" dirty="0"/>
              <a:t>: process coupling, crack nucleation, growth, branching…</a:t>
            </a:r>
          </a:p>
          <a:p>
            <a:pPr lvl="1"/>
            <a:r>
              <a:rPr lang="en-US" dirty="0"/>
              <a:t>Easier computational implementation compared to discrete fracture modeling</a:t>
            </a:r>
          </a:p>
          <a:p>
            <a:pPr lvl="1"/>
            <a:endParaRPr lang="en-US" dirty="0"/>
          </a:p>
          <a:p>
            <a:endParaRPr lang="en-US" dirty="0"/>
          </a:p>
        </p:txBody>
      </p:sp>
      <p:pic>
        <p:nvPicPr>
          <p:cNvPr id="5" name="Picture 4">
            <a:extLst>
              <a:ext uri="{FF2B5EF4-FFF2-40B4-BE49-F238E27FC236}">
                <a16:creationId xmlns:a16="http://schemas.microsoft.com/office/drawing/2014/main" id="{BE0700CB-229A-48C4-AC1D-EC182478ECFC}"/>
              </a:ext>
            </a:extLst>
          </p:cNvPr>
          <p:cNvPicPr>
            <a:picLocks noChangeAspect="1"/>
          </p:cNvPicPr>
          <p:nvPr/>
        </p:nvPicPr>
        <p:blipFill>
          <a:blip r:embed="rId3"/>
          <a:stretch>
            <a:fillRect/>
          </a:stretch>
        </p:blipFill>
        <p:spPr>
          <a:xfrm>
            <a:off x="183856" y="4458917"/>
            <a:ext cx="8531192" cy="1863344"/>
          </a:xfrm>
          <a:prstGeom prst="rect">
            <a:avLst/>
          </a:prstGeom>
        </p:spPr>
      </p:pic>
      <p:pic>
        <p:nvPicPr>
          <p:cNvPr id="6" name="Picture 5">
            <a:extLst>
              <a:ext uri="{FF2B5EF4-FFF2-40B4-BE49-F238E27FC236}">
                <a16:creationId xmlns:a16="http://schemas.microsoft.com/office/drawing/2014/main" id="{8ED7A199-E7E3-47DA-A5BB-B410FAA8BA4B}"/>
              </a:ext>
            </a:extLst>
          </p:cNvPr>
          <p:cNvPicPr>
            <a:picLocks noChangeAspect="1"/>
          </p:cNvPicPr>
          <p:nvPr/>
        </p:nvPicPr>
        <p:blipFill>
          <a:blip r:embed="rId4"/>
          <a:stretch>
            <a:fillRect/>
          </a:stretch>
        </p:blipFill>
        <p:spPr>
          <a:xfrm>
            <a:off x="5350378" y="905071"/>
            <a:ext cx="2982917" cy="3000060"/>
          </a:xfrm>
          <a:prstGeom prst="rect">
            <a:avLst/>
          </a:prstGeom>
        </p:spPr>
      </p:pic>
      <p:sp>
        <p:nvSpPr>
          <p:cNvPr id="7" name="TextBox 6">
            <a:extLst>
              <a:ext uri="{FF2B5EF4-FFF2-40B4-BE49-F238E27FC236}">
                <a16:creationId xmlns:a16="http://schemas.microsoft.com/office/drawing/2014/main" id="{06E55564-11D0-4CCF-A695-F4A5F4EF1319}"/>
              </a:ext>
            </a:extLst>
          </p:cNvPr>
          <p:cNvSpPr txBox="1"/>
          <p:nvPr/>
        </p:nvSpPr>
        <p:spPr>
          <a:xfrm>
            <a:off x="5814218" y="3952343"/>
            <a:ext cx="2055235" cy="369332"/>
          </a:xfrm>
          <a:prstGeom prst="rect">
            <a:avLst/>
          </a:prstGeom>
          <a:noFill/>
        </p:spPr>
        <p:txBody>
          <a:bodyPr wrap="square" rtlCol="0">
            <a:spAutoFit/>
          </a:bodyPr>
          <a:lstStyle/>
          <a:p>
            <a:pPr algn="ctr"/>
            <a:r>
              <a:rPr lang="en-US" dirty="0"/>
              <a:t>Wu et al. 2019</a:t>
            </a:r>
          </a:p>
        </p:txBody>
      </p:sp>
      <p:sp>
        <p:nvSpPr>
          <p:cNvPr id="8" name="TextBox 7">
            <a:extLst>
              <a:ext uri="{FF2B5EF4-FFF2-40B4-BE49-F238E27FC236}">
                <a16:creationId xmlns:a16="http://schemas.microsoft.com/office/drawing/2014/main" id="{77FF801F-9C21-4E14-9225-89E0E108B83D}"/>
              </a:ext>
            </a:extLst>
          </p:cNvPr>
          <p:cNvSpPr txBox="1"/>
          <p:nvPr/>
        </p:nvSpPr>
        <p:spPr>
          <a:xfrm>
            <a:off x="3674238" y="6289169"/>
            <a:ext cx="2055235" cy="369332"/>
          </a:xfrm>
          <a:prstGeom prst="rect">
            <a:avLst/>
          </a:prstGeom>
          <a:noFill/>
        </p:spPr>
        <p:txBody>
          <a:bodyPr wrap="square" rtlCol="0">
            <a:spAutoFit/>
          </a:bodyPr>
          <a:lstStyle/>
          <a:p>
            <a:r>
              <a:rPr lang="en-US" dirty="0"/>
              <a:t>Wheeler et al. 2020</a:t>
            </a:r>
          </a:p>
        </p:txBody>
      </p:sp>
    </p:spTree>
    <p:extLst>
      <p:ext uri="{BB962C8B-B14F-4D97-AF65-F5344CB8AC3E}">
        <p14:creationId xmlns:p14="http://schemas.microsoft.com/office/powerpoint/2010/main" val="34265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lstStyle/>
          <a:p>
            <a:r>
              <a:rPr lang="en-US" dirty="0"/>
              <a:t>Computational Parallelization</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1"/>
            <a:ext cx="8206032" cy="1470484"/>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Parallelization</a:t>
            </a:r>
            <a:r>
              <a:rPr lang="en-US" dirty="0"/>
              <a:t> of the computational framework</a:t>
            </a:r>
          </a:p>
          <a:p>
            <a:pPr lvl="1"/>
            <a:r>
              <a:rPr lang="en-US" dirty="0"/>
              <a:t>Reduce computational cost due to required sufficiently refined mesh for phase field variable</a:t>
            </a:r>
          </a:p>
          <a:p>
            <a:pPr lvl="1"/>
            <a:r>
              <a:rPr lang="en-US" dirty="0"/>
              <a:t>Employ existing finite element libraries to implement fracture </a:t>
            </a:r>
          </a:p>
        </p:txBody>
      </p:sp>
      <p:pic>
        <p:nvPicPr>
          <p:cNvPr id="4" name="Picture 3">
            <a:extLst>
              <a:ext uri="{FF2B5EF4-FFF2-40B4-BE49-F238E27FC236}">
                <a16:creationId xmlns:a16="http://schemas.microsoft.com/office/drawing/2014/main" id="{B8032E1B-5333-4052-AA04-709DD6CFB2EF}"/>
              </a:ext>
            </a:extLst>
          </p:cNvPr>
          <p:cNvPicPr>
            <a:picLocks noChangeAspect="1"/>
          </p:cNvPicPr>
          <p:nvPr/>
        </p:nvPicPr>
        <p:blipFill>
          <a:blip r:embed="rId3"/>
          <a:stretch>
            <a:fillRect/>
          </a:stretch>
        </p:blipFill>
        <p:spPr>
          <a:xfrm>
            <a:off x="384898" y="2940625"/>
            <a:ext cx="4432198" cy="3514810"/>
          </a:xfrm>
          <a:prstGeom prst="rect">
            <a:avLst/>
          </a:prstGeom>
        </p:spPr>
      </p:pic>
      <p:pic>
        <p:nvPicPr>
          <p:cNvPr id="7" name="Picture 6">
            <a:extLst>
              <a:ext uri="{FF2B5EF4-FFF2-40B4-BE49-F238E27FC236}">
                <a16:creationId xmlns:a16="http://schemas.microsoft.com/office/drawing/2014/main" id="{4C89890F-7E02-495C-AD06-5EB318503862}"/>
              </a:ext>
            </a:extLst>
          </p:cNvPr>
          <p:cNvPicPr>
            <a:picLocks noChangeAspect="1"/>
          </p:cNvPicPr>
          <p:nvPr/>
        </p:nvPicPr>
        <p:blipFill>
          <a:blip r:embed="rId4"/>
          <a:stretch>
            <a:fillRect/>
          </a:stretch>
        </p:blipFill>
        <p:spPr>
          <a:xfrm>
            <a:off x="6012281" y="2375555"/>
            <a:ext cx="2159088" cy="2152803"/>
          </a:xfrm>
          <a:prstGeom prst="rect">
            <a:avLst/>
          </a:prstGeom>
        </p:spPr>
      </p:pic>
      <p:pic>
        <p:nvPicPr>
          <p:cNvPr id="8" name="Picture 7">
            <a:extLst>
              <a:ext uri="{FF2B5EF4-FFF2-40B4-BE49-F238E27FC236}">
                <a16:creationId xmlns:a16="http://schemas.microsoft.com/office/drawing/2014/main" id="{F792FC4E-0A33-4E22-A71A-58D43F9DE236}"/>
              </a:ext>
            </a:extLst>
          </p:cNvPr>
          <p:cNvPicPr>
            <a:picLocks noChangeAspect="1"/>
          </p:cNvPicPr>
          <p:nvPr/>
        </p:nvPicPr>
        <p:blipFill>
          <a:blip r:embed="rId5"/>
          <a:stretch>
            <a:fillRect/>
          </a:stretch>
        </p:blipFill>
        <p:spPr>
          <a:xfrm>
            <a:off x="5424549" y="4587534"/>
            <a:ext cx="3334553" cy="2093073"/>
          </a:xfrm>
          <a:prstGeom prst="rect">
            <a:avLst/>
          </a:prstGeom>
        </p:spPr>
      </p:pic>
      <p:sp>
        <p:nvSpPr>
          <p:cNvPr id="9" name="TextBox 8">
            <a:extLst>
              <a:ext uri="{FF2B5EF4-FFF2-40B4-BE49-F238E27FC236}">
                <a16:creationId xmlns:a16="http://schemas.microsoft.com/office/drawing/2014/main" id="{D0272659-C521-4BDE-BCE1-60008B53864C}"/>
              </a:ext>
            </a:extLst>
          </p:cNvPr>
          <p:cNvSpPr txBox="1"/>
          <p:nvPr/>
        </p:nvSpPr>
        <p:spPr>
          <a:xfrm>
            <a:off x="1411805" y="6455435"/>
            <a:ext cx="2055235" cy="369332"/>
          </a:xfrm>
          <a:prstGeom prst="rect">
            <a:avLst/>
          </a:prstGeom>
          <a:noFill/>
        </p:spPr>
        <p:txBody>
          <a:bodyPr wrap="square" rtlCol="0">
            <a:spAutoFit/>
          </a:bodyPr>
          <a:lstStyle/>
          <a:p>
            <a:r>
              <a:rPr lang="en-US" dirty="0" err="1"/>
              <a:t>Poromechanics</a:t>
            </a:r>
            <a:r>
              <a:rPr lang="en-US" dirty="0"/>
              <a:t> Lab</a:t>
            </a:r>
          </a:p>
        </p:txBody>
      </p:sp>
      <p:sp>
        <p:nvSpPr>
          <p:cNvPr id="10" name="TextBox 9">
            <a:extLst>
              <a:ext uri="{FF2B5EF4-FFF2-40B4-BE49-F238E27FC236}">
                <a16:creationId xmlns:a16="http://schemas.microsoft.com/office/drawing/2014/main" id="{C73678CE-8E0C-40FC-B80A-465CC8708849}"/>
              </a:ext>
            </a:extLst>
          </p:cNvPr>
          <p:cNvSpPr txBox="1"/>
          <p:nvPr/>
        </p:nvSpPr>
        <p:spPr>
          <a:xfrm>
            <a:off x="5424549" y="6370451"/>
            <a:ext cx="2055235" cy="369332"/>
          </a:xfrm>
          <a:prstGeom prst="rect">
            <a:avLst/>
          </a:prstGeom>
          <a:noFill/>
        </p:spPr>
        <p:txBody>
          <a:bodyPr wrap="square" rtlCol="0">
            <a:spAutoFit/>
          </a:bodyPr>
          <a:lstStyle/>
          <a:p>
            <a:r>
              <a:rPr lang="en-US" dirty="0"/>
              <a:t>Zhu et al. 2014</a:t>
            </a:r>
          </a:p>
        </p:txBody>
      </p:sp>
    </p:spTree>
    <p:extLst>
      <p:ext uri="{BB962C8B-B14F-4D97-AF65-F5344CB8AC3E}">
        <p14:creationId xmlns:p14="http://schemas.microsoft.com/office/powerpoint/2010/main" val="246976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lstStyle/>
          <a:p>
            <a:r>
              <a:rPr lang="en-US" dirty="0"/>
              <a:t>Why is this work relevant?</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Tangible benefits</a:t>
            </a:r>
          </a:p>
          <a:p>
            <a:pPr lvl="1"/>
            <a:endParaRPr lang="en-US" dirty="0"/>
          </a:p>
        </p:txBody>
      </p:sp>
    </p:spTree>
    <p:extLst>
      <p:ext uri="{BB962C8B-B14F-4D97-AF65-F5344CB8AC3E}">
        <p14:creationId xmlns:p14="http://schemas.microsoft.com/office/powerpoint/2010/main" val="27955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normAutofit fontScale="90000"/>
          </a:bodyPr>
          <a:lstStyle/>
          <a:p>
            <a:r>
              <a:rPr lang="en-US" dirty="0"/>
              <a:t>Why hasn’t this been done already?</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Technical problems that make that goal difficult to </a:t>
            </a:r>
            <a:r>
              <a:rPr lang="en-US" dirty="0" err="1"/>
              <a:t>achienve</a:t>
            </a:r>
            <a:endParaRPr lang="en-US" dirty="0"/>
          </a:p>
          <a:p>
            <a:pPr lvl="1"/>
            <a:endParaRPr lang="en-US" dirty="0"/>
          </a:p>
        </p:txBody>
      </p:sp>
    </p:spTree>
    <p:extLst>
      <p:ext uri="{BB962C8B-B14F-4D97-AF65-F5344CB8AC3E}">
        <p14:creationId xmlns:p14="http://schemas.microsoft.com/office/powerpoint/2010/main" val="23091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normAutofit fontScale="90000"/>
          </a:bodyPr>
          <a:lstStyle/>
          <a:p>
            <a:r>
              <a:rPr lang="en-US" dirty="0"/>
              <a:t>What is your work focusing on?</a:t>
            </a:r>
            <a:br>
              <a:rPr lang="en-US" dirty="0"/>
            </a:br>
            <a:r>
              <a:rPr lang="en-US" dirty="0"/>
              <a:t>Main elements of my approach</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Content</a:t>
            </a:r>
          </a:p>
          <a:p>
            <a:pPr lvl="1"/>
            <a:endParaRPr lang="en-US" dirty="0"/>
          </a:p>
        </p:txBody>
      </p:sp>
    </p:spTree>
    <p:extLst>
      <p:ext uri="{BB962C8B-B14F-4D97-AF65-F5344CB8AC3E}">
        <p14:creationId xmlns:p14="http://schemas.microsoft.com/office/powerpoint/2010/main" val="117191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normAutofit fontScale="90000"/>
          </a:bodyPr>
          <a:lstStyle/>
          <a:p>
            <a:r>
              <a:rPr lang="en-US" dirty="0"/>
              <a:t>What makes you think you can do it?</a:t>
            </a:r>
            <a:br>
              <a:rPr lang="en-US" dirty="0"/>
            </a:br>
            <a:r>
              <a:rPr lang="en-US" dirty="0"/>
              <a:t>How do you handle the challenges?</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How does your approach handle technical problems that have prevented progress in the past?</a:t>
            </a:r>
          </a:p>
          <a:p>
            <a:pPr lvl="1"/>
            <a:endParaRPr lang="en-US" dirty="0"/>
          </a:p>
        </p:txBody>
      </p:sp>
    </p:spTree>
    <p:extLst>
      <p:ext uri="{BB962C8B-B14F-4D97-AF65-F5344CB8AC3E}">
        <p14:creationId xmlns:p14="http://schemas.microsoft.com/office/powerpoint/2010/main" val="242132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900B-519B-476B-B485-1C4F7A5D0B47}"/>
              </a:ext>
            </a:extLst>
          </p:cNvPr>
          <p:cNvSpPr>
            <a:spLocks noGrp="1"/>
          </p:cNvSpPr>
          <p:nvPr>
            <p:ph type="title"/>
          </p:nvPr>
        </p:nvSpPr>
        <p:spPr>
          <a:xfrm>
            <a:off x="2258007" y="214029"/>
            <a:ext cx="5952931" cy="521370"/>
          </a:xfrm>
        </p:spPr>
        <p:txBody>
          <a:bodyPr/>
          <a:lstStyle/>
          <a:p>
            <a:r>
              <a:rPr lang="en-US" dirty="0"/>
              <a:t>What are the novelty?</a:t>
            </a:r>
          </a:p>
        </p:txBody>
      </p:sp>
      <p:sp>
        <p:nvSpPr>
          <p:cNvPr id="3" name="Text Placeholder 2">
            <a:extLst>
              <a:ext uri="{FF2B5EF4-FFF2-40B4-BE49-F238E27FC236}">
                <a16:creationId xmlns:a16="http://schemas.microsoft.com/office/drawing/2014/main" id="{E921275B-7A46-40BA-8626-E2064C1E8CC1}"/>
              </a:ext>
            </a:extLst>
          </p:cNvPr>
          <p:cNvSpPr txBox="1">
            <a:spLocks/>
          </p:cNvSpPr>
          <p:nvPr/>
        </p:nvSpPr>
        <p:spPr>
          <a:xfrm>
            <a:off x="457201" y="905070"/>
            <a:ext cx="8229602" cy="5486399"/>
          </a:xfrm>
          <a:prstGeom prst="rect">
            <a:avLst/>
          </a:prstGeom>
        </p:spPr>
        <p:txBody>
          <a:bodyPr/>
          <a:lstStyle>
            <a:lvl1pPr marL="342900" indent="-3429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1pPr>
            <a:lvl2pPr marL="742950" indent="-28575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2pPr>
            <a:lvl3pPr marL="11430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3pPr>
            <a:lvl4pPr marL="16002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4pPr>
            <a:lvl5pPr marL="2057400" indent="-228600" algn="l" defTabSz="457200" rtl="0" eaLnBrk="1" latinLnBrk="0" hangingPunct="1">
              <a:spcBef>
                <a:spcPct val="20000"/>
              </a:spcBef>
              <a:buFont typeface="Lucida Grande"/>
              <a:buChar char="»"/>
              <a:defRPr sz="2000" b="0" i="0" kern="1200" cap="none" baseline="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are the unique, novel, and critical technologies developed in your approach</a:t>
            </a:r>
          </a:p>
          <a:p>
            <a:pPr lvl="1"/>
            <a:endParaRPr lang="en-US" dirty="0"/>
          </a:p>
        </p:txBody>
      </p:sp>
    </p:spTree>
    <p:extLst>
      <p:ext uri="{BB962C8B-B14F-4D97-AF65-F5344CB8AC3E}">
        <p14:creationId xmlns:p14="http://schemas.microsoft.com/office/powerpoint/2010/main" val="313500642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FFCC00"/>
      </a:dk2>
      <a:lt2>
        <a:srgbClr val="990000"/>
      </a:lt2>
      <a:accent1>
        <a:srgbClr val="000000"/>
      </a:accent1>
      <a:accent2>
        <a:srgbClr val="404040"/>
      </a:accent2>
      <a:accent3>
        <a:srgbClr val="808080"/>
      </a:accent3>
      <a:accent4>
        <a:srgbClr val="BFBFBF"/>
      </a:accent4>
      <a:accent5>
        <a:srgbClr val="CECECE"/>
      </a:accent5>
      <a:accent6>
        <a:srgbClr val="FFFFFF"/>
      </a:accent6>
      <a:hlink>
        <a:srgbClr val="990000"/>
      </a:hlink>
      <a:folHlink>
        <a:srgbClr val="99000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51120</TotalTime>
  <Words>590</Words>
  <Application>Microsoft Office PowerPoint</Application>
  <PresentationFormat>On-screen Show (4:3)</PresentationFormat>
  <Paragraphs>53</Paragraphs>
  <Slides>13</Slides>
  <Notes>3</Notes>
  <HiddenSlides>10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Gill Sans MT</vt:lpstr>
      <vt:lpstr>Helvetica</vt:lpstr>
      <vt:lpstr>Helvetica Light</vt:lpstr>
      <vt:lpstr>Lucida Grande</vt:lpstr>
      <vt:lpstr>National-Medium</vt:lpstr>
      <vt:lpstr>Office Theme</vt:lpstr>
      <vt:lpstr>1_Office Theme</vt:lpstr>
      <vt:lpstr>Parallel phase field simulation of Fracture propagation in poroelastic media</vt:lpstr>
      <vt:lpstr>Skeleton</vt:lpstr>
      <vt:lpstr>Phase Field Modeling</vt:lpstr>
      <vt:lpstr>Computational Parallelization</vt:lpstr>
      <vt:lpstr>Why is this work relevant?</vt:lpstr>
      <vt:lpstr>Why hasn’t this been done already?</vt:lpstr>
      <vt:lpstr>What is your work focusing on? Main elements of my approach</vt:lpstr>
      <vt:lpstr>What makes you think you can do it? How do you handle the challenges?</vt:lpstr>
      <vt:lpstr>What are the novelty?</vt:lpstr>
      <vt:lpstr>What are other applications of your work?</vt:lpstr>
      <vt:lpstr>How can progress be measured?</vt:lpstr>
      <vt:lpstr>What have you accomplished thus far?</vt:lpstr>
      <vt:lpstr>What is your schedule for the work remaining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Greer Burton</dc:creator>
  <cp:lastModifiedBy>Minh Tran</cp:lastModifiedBy>
  <cp:revision>477</cp:revision>
  <cp:lastPrinted>2013-10-02T16:16:14Z</cp:lastPrinted>
  <dcterms:created xsi:type="dcterms:W3CDTF">2012-08-14T18:48:59Z</dcterms:created>
  <dcterms:modified xsi:type="dcterms:W3CDTF">2020-11-23T22:20:23Z</dcterms:modified>
</cp:coreProperties>
</file>