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AE3D-B927-439E-A9BF-C0ABD3C92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ADB213-D050-498B-97FF-72AD6891D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F55B26-F187-4E2D-9D66-C1CE89592CD5}"/>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5" name="Footer Placeholder 4">
            <a:extLst>
              <a:ext uri="{FF2B5EF4-FFF2-40B4-BE49-F238E27FC236}">
                <a16:creationId xmlns:a16="http://schemas.microsoft.com/office/drawing/2014/main" id="{CDDF471F-172A-48C8-92CB-DD80356EE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A9B33-814C-4C9F-94B8-4CB95EF580A6}"/>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184981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79DC-6E1D-4274-B543-056AF7F5B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569314-5F10-4415-9B34-F5ADF7EDB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4CD7A-0DB5-4AA7-9A88-30E4C9EE3E03}"/>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5" name="Footer Placeholder 4">
            <a:extLst>
              <a:ext uri="{FF2B5EF4-FFF2-40B4-BE49-F238E27FC236}">
                <a16:creationId xmlns:a16="http://schemas.microsoft.com/office/drawing/2014/main" id="{00618C21-6CD4-4FD4-9217-556104FD1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87EE5-0DC5-4CA9-A6AE-1199D51ACEF1}"/>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67813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2F6C0-EF98-4EFE-84EE-CA7B7E4CC0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1BBCF0-4BF7-4C7E-A40E-D6E5F0BAF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42B20-F1E6-48B3-9F78-272F6B9BA460}"/>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5" name="Footer Placeholder 4">
            <a:extLst>
              <a:ext uri="{FF2B5EF4-FFF2-40B4-BE49-F238E27FC236}">
                <a16:creationId xmlns:a16="http://schemas.microsoft.com/office/drawing/2014/main" id="{DA0095E0-8666-48B9-B0F8-490A6FE44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B4EA5-7612-4226-B7C9-FB18CDD14416}"/>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193541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53F6-CFD5-4B25-8E51-CA8917D64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A9E4E-701B-4E0D-8702-23EF915AD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E1F0DD-E40B-468E-875F-D87C7BAD2CA3}"/>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5" name="Footer Placeholder 4">
            <a:extLst>
              <a:ext uri="{FF2B5EF4-FFF2-40B4-BE49-F238E27FC236}">
                <a16:creationId xmlns:a16="http://schemas.microsoft.com/office/drawing/2014/main" id="{15FE8D97-3135-4901-B447-64DC83165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35C78-2EF5-4061-A238-88EEA50D3AF0}"/>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63392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6ED6-9A21-427F-B534-6437CAABB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8F485B-BD4A-42CE-9A3D-A24ECAA0F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D1567-3DBD-4945-AA11-6635BFC19261}"/>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5" name="Footer Placeholder 4">
            <a:extLst>
              <a:ext uri="{FF2B5EF4-FFF2-40B4-BE49-F238E27FC236}">
                <a16:creationId xmlns:a16="http://schemas.microsoft.com/office/drawing/2014/main" id="{4C79DD26-C3DB-4975-9333-9FA3663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3916A-4818-44FB-9C9B-375FEC7EA051}"/>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303388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4453-628E-42A9-AEED-D965F83013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426B67-8BA2-47CA-B6C2-27A32B862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64041C-CD3A-40B6-855D-65C69ECACF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CA33D-B53B-44F7-95D2-37563A0DE6BB}"/>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6" name="Footer Placeholder 5">
            <a:extLst>
              <a:ext uri="{FF2B5EF4-FFF2-40B4-BE49-F238E27FC236}">
                <a16:creationId xmlns:a16="http://schemas.microsoft.com/office/drawing/2014/main" id="{9D5B9824-2933-43D2-BDD5-86EF1A7E8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0E6E9B-8968-4ECC-829E-99892CD30CEF}"/>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328837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D825-88E7-48AE-8728-27DB98D00C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0B0A7-118C-4FF4-9E4C-4F824FE1E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A16FA7-D795-432D-A2BA-7463D2A6A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63C72E-3BF2-4EB3-B2A7-1C990B172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01530-73E7-46B2-9F55-F6451E1DD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8881CA-A2D6-4F0F-A3B7-97DF760A24A1}"/>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8" name="Footer Placeholder 7">
            <a:extLst>
              <a:ext uri="{FF2B5EF4-FFF2-40B4-BE49-F238E27FC236}">
                <a16:creationId xmlns:a16="http://schemas.microsoft.com/office/drawing/2014/main" id="{69F4FA7D-6596-4E4B-A67B-23BE87CC5F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6E3613-65AB-4AA4-9355-5CA6A5C01917}"/>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44388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3078-91FC-4E11-8780-3F15B83F54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5CA614-1EAD-49A7-BC15-CCAD45513A9E}"/>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4" name="Footer Placeholder 3">
            <a:extLst>
              <a:ext uri="{FF2B5EF4-FFF2-40B4-BE49-F238E27FC236}">
                <a16:creationId xmlns:a16="http://schemas.microsoft.com/office/drawing/2014/main" id="{EBAA73CC-A592-4C5E-91ED-B269E29854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C7B04B-0B54-4CB0-9243-BE54E34E6268}"/>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298602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18537-C062-403B-8C7D-FACCFEFCFBD8}"/>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3" name="Footer Placeholder 2">
            <a:extLst>
              <a:ext uri="{FF2B5EF4-FFF2-40B4-BE49-F238E27FC236}">
                <a16:creationId xmlns:a16="http://schemas.microsoft.com/office/drawing/2014/main" id="{30F185EF-A27C-468D-B348-E2FC00503A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AF1A18-66C0-4D72-888D-552F5D25F28D}"/>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274071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53DD-A65B-485C-B24B-51367D31E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C9E41A-3E96-4B52-8896-99FCAF920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7373B0-74B5-4427-99E1-45E5BB278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D0674-5289-4318-AC3D-EC478466042D}"/>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6" name="Footer Placeholder 5">
            <a:extLst>
              <a:ext uri="{FF2B5EF4-FFF2-40B4-BE49-F238E27FC236}">
                <a16:creationId xmlns:a16="http://schemas.microsoft.com/office/drawing/2014/main" id="{94094626-3D49-437F-8111-25BDF0F9C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F3398-374E-446F-8E45-25E570DC5C22}"/>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151394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145B-ECD1-4B5B-905F-CEF883B41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418D31-A00A-47CE-81B7-6565DD5F9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6B49CF-64AF-42D9-A4F9-C856427EF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B9B93-51B5-4F55-AE83-507286533E70}"/>
              </a:ext>
            </a:extLst>
          </p:cNvPr>
          <p:cNvSpPr>
            <a:spLocks noGrp="1"/>
          </p:cNvSpPr>
          <p:nvPr>
            <p:ph type="dt" sz="half" idx="10"/>
          </p:nvPr>
        </p:nvSpPr>
        <p:spPr/>
        <p:txBody>
          <a:bodyPr/>
          <a:lstStyle/>
          <a:p>
            <a:fld id="{C23A0F59-E886-4C4E-B87D-069A86A02979}" type="datetimeFigureOut">
              <a:rPr lang="en-IN" smtClean="0"/>
              <a:t>22-09-2019</a:t>
            </a:fld>
            <a:endParaRPr lang="en-IN"/>
          </a:p>
        </p:txBody>
      </p:sp>
      <p:sp>
        <p:nvSpPr>
          <p:cNvPr id="6" name="Footer Placeholder 5">
            <a:extLst>
              <a:ext uri="{FF2B5EF4-FFF2-40B4-BE49-F238E27FC236}">
                <a16:creationId xmlns:a16="http://schemas.microsoft.com/office/drawing/2014/main" id="{847063B5-EB77-4F1A-9B24-589FD0145C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BD050-1C52-40FF-94F4-792020EBD7A5}"/>
              </a:ext>
            </a:extLst>
          </p:cNvPr>
          <p:cNvSpPr>
            <a:spLocks noGrp="1"/>
          </p:cNvSpPr>
          <p:nvPr>
            <p:ph type="sldNum" sz="quarter" idx="12"/>
          </p:nvPr>
        </p:nvSpPr>
        <p:spPr/>
        <p:txBody>
          <a:bodyPr/>
          <a:lstStyle/>
          <a:p>
            <a:fld id="{AFB1C36E-EA2D-4E1A-B9AF-5593F5093EAC}" type="slidenum">
              <a:rPr lang="en-IN" smtClean="0"/>
              <a:t>‹#›</a:t>
            </a:fld>
            <a:endParaRPr lang="en-IN"/>
          </a:p>
        </p:txBody>
      </p:sp>
    </p:spTree>
    <p:extLst>
      <p:ext uri="{BB962C8B-B14F-4D97-AF65-F5344CB8AC3E}">
        <p14:creationId xmlns:p14="http://schemas.microsoft.com/office/powerpoint/2010/main" val="390243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609AB5-1278-45E0-8F33-65420FD4B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71BBE3-614A-452E-A440-046F83FCD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9E87E-854E-427F-ACDF-26651CDF4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A0F59-E886-4C4E-B87D-069A86A02979}" type="datetimeFigureOut">
              <a:rPr lang="en-IN" smtClean="0"/>
              <a:t>22-09-2019</a:t>
            </a:fld>
            <a:endParaRPr lang="en-IN"/>
          </a:p>
        </p:txBody>
      </p:sp>
      <p:sp>
        <p:nvSpPr>
          <p:cNvPr id="5" name="Footer Placeholder 4">
            <a:extLst>
              <a:ext uri="{FF2B5EF4-FFF2-40B4-BE49-F238E27FC236}">
                <a16:creationId xmlns:a16="http://schemas.microsoft.com/office/drawing/2014/main" id="{D6885F3C-2F3E-4FCE-80EC-13E630EC2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3EF97E-9E52-4500-A5BB-9160226C6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1C36E-EA2D-4E1A-B9AF-5593F5093EAC}" type="slidenum">
              <a:rPr lang="en-IN" smtClean="0"/>
              <a:t>‹#›</a:t>
            </a:fld>
            <a:endParaRPr lang="en-IN"/>
          </a:p>
        </p:txBody>
      </p:sp>
    </p:spTree>
    <p:extLst>
      <p:ext uri="{BB962C8B-B14F-4D97-AF65-F5344CB8AC3E}">
        <p14:creationId xmlns:p14="http://schemas.microsoft.com/office/powerpoint/2010/main" val="59681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FE72-6A2F-4B13-9512-EDA7F7D7558D}"/>
              </a:ext>
            </a:extLst>
          </p:cNvPr>
          <p:cNvSpPr>
            <a:spLocks noGrp="1"/>
          </p:cNvSpPr>
          <p:nvPr>
            <p:ph type="ctrTitle"/>
          </p:nvPr>
        </p:nvSpPr>
        <p:spPr/>
        <p:txBody>
          <a:bodyPr/>
          <a:lstStyle/>
          <a:p>
            <a:r>
              <a:rPr lang="en-IN" dirty="0"/>
              <a:t>Clustering and Analysing Venues </a:t>
            </a:r>
            <a:r>
              <a:rPr lang="en-IN"/>
              <a:t>in Manhattan</a:t>
            </a:r>
          </a:p>
        </p:txBody>
      </p:sp>
      <p:sp>
        <p:nvSpPr>
          <p:cNvPr id="3" name="Subtitle 2">
            <a:extLst>
              <a:ext uri="{FF2B5EF4-FFF2-40B4-BE49-F238E27FC236}">
                <a16:creationId xmlns:a16="http://schemas.microsoft.com/office/drawing/2014/main" id="{D16A1C29-E205-4293-83DD-686846690378}"/>
              </a:ext>
            </a:extLst>
          </p:cNvPr>
          <p:cNvSpPr>
            <a:spLocks noGrp="1"/>
          </p:cNvSpPr>
          <p:nvPr>
            <p:ph type="subTitle" idx="1"/>
          </p:nvPr>
        </p:nvSpPr>
        <p:spPr/>
        <p:txBody>
          <a:bodyPr/>
          <a:lstStyle/>
          <a:p>
            <a:r>
              <a:rPr lang="en-IN" dirty="0"/>
              <a:t>Tanmay Sah</a:t>
            </a:r>
          </a:p>
          <a:p>
            <a:endParaRPr lang="en-IN" dirty="0"/>
          </a:p>
        </p:txBody>
      </p:sp>
    </p:spTree>
    <p:extLst>
      <p:ext uri="{BB962C8B-B14F-4D97-AF65-F5344CB8AC3E}">
        <p14:creationId xmlns:p14="http://schemas.microsoft.com/office/powerpoint/2010/main" val="8646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5707-5921-4F1F-BE63-AD2452B1269F}"/>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72011506-E7BE-46DA-B7A5-C4349CDCED28}"/>
              </a:ext>
            </a:extLst>
          </p:cNvPr>
          <p:cNvSpPr>
            <a:spLocks noGrp="1"/>
          </p:cNvSpPr>
          <p:nvPr>
            <p:ph idx="1"/>
          </p:nvPr>
        </p:nvSpPr>
        <p:spPr/>
        <p:txBody>
          <a:bodyPr/>
          <a:lstStyle/>
          <a:p>
            <a:r>
              <a:rPr lang="en-US" dirty="0"/>
              <a:t>This report is for the final course of the Data Science Specialization. A 9-courses series created by IBM, hosted on Coursera platform.</a:t>
            </a:r>
            <a:endParaRPr lang="en-IN" dirty="0"/>
          </a:p>
          <a:p>
            <a:r>
              <a:rPr lang="en-US" dirty="0"/>
              <a:t>The main goal will be exploring and analyzing the neighborhoods of New York city (Manhattan) and divide the neighborhoods into 5 clusters</a:t>
            </a:r>
            <a:endParaRPr lang="en-IN" dirty="0"/>
          </a:p>
          <a:p>
            <a:r>
              <a:rPr lang="en-US" dirty="0"/>
              <a:t>The idea comes from the fact that if someone is interested in opening a restaurant, coffee shops and so on then it is important for them to know the frequency of such venues in that area. Based on this clustering it is depend on the person to decide what kind of shops he/she wants to open and in what areas</a:t>
            </a:r>
            <a:endParaRPr lang="en-IN" dirty="0"/>
          </a:p>
          <a:p>
            <a:endParaRPr lang="en-IN" dirty="0"/>
          </a:p>
        </p:txBody>
      </p:sp>
    </p:spTree>
    <p:extLst>
      <p:ext uri="{BB962C8B-B14F-4D97-AF65-F5344CB8AC3E}">
        <p14:creationId xmlns:p14="http://schemas.microsoft.com/office/powerpoint/2010/main" val="346339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DEF0-238B-4A2C-AB3E-3F82032C6F52}"/>
              </a:ext>
            </a:extLst>
          </p:cNvPr>
          <p:cNvSpPr>
            <a:spLocks noGrp="1"/>
          </p:cNvSpPr>
          <p:nvPr>
            <p:ph type="title"/>
          </p:nvPr>
        </p:nvSpPr>
        <p:spPr/>
        <p:txBody>
          <a:bodyPr/>
          <a:lstStyle/>
          <a:p>
            <a:r>
              <a:rPr lang="en-IN" dirty="0"/>
              <a:t>Target Audience</a:t>
            </a:r>
            <a:br>
              <a:rPr lang="en-IN" dirty="0"/>
            </a:br>
            <a:endParaRPr lang="en-IN" dirty="0"/>
          </a:p>
        </p:txBody>
      </p:sp>
      <p:sp>
        <p:nvSpPr>
          <p:cNvPr id="3" name="Content Placeholder 2">
            <a:extLst>
              <a:ext uri="{FF2B5EF4-FFF2-40B4-BE49-F238E27FC236}">
                <a16:creationId xmlns:a16="http://schemas.microsoft.com/office/drawing/2014/main" id="{ED7EC237-1C9C-4F72-9C96-8D8FB0EB162C}"/>
              </a:ext>
            </a:extLst>
          </p:cNvPr>
          <p:cNvSpPr>
            <a:spLocks noGrp="1"/>
          </p:cNvSpPr>
          <p:nvPr>
            <p:ph idx="1"/>
          </p:nvPr>
        </p:nvSpPr>
        <p:spPr/>
        <p:txBody>
          <a:bodyPr/>
          <a:lstStyle/>
          <a:p>
            <a:pPr lvl="0"/>
            <a:r>
              <a:rPr lang="en-US" dirty="0"/>
              <a:t>Entrepreneurs- who want to invest in opening shops</a:t>
            </a:r>
            <a:endParaRPr lang="en-IN" dirty="0"/>
          </a:p>
          <a:p>
            <a:pPr lvl="0"/>
            <a:r>
              <a:rPr lang="en-US" dirty="0"/>
              <a:t>Real estate makers and planners who can decide what kind of venues to put around their products to maximize selling price.</a:t>
            </a:r>
            <a:endParaRPr lang="en-IN" dirty="0"/>
          </a:p>
          <a:p>
            <a:pPr lvl="0"/>
            <a:r>
              <a:rPr lang="en-US" dirty="0"/>
              <a:t>Houses sellers who can optimize their advertisements.</a:t>
            </a:r>
            <a:endParaRPr lang="en-IN" dirty="0"/>
          </a:p>
          <a:p>
            <a:pPr lvl="0"/>
            <a:r>
              <a:rPr lang="en-US" dirty="0"/>
              <a:t>Venture Capital funds- who are interested in finding the city venue patterns.</a:t>
            </a:r>
            <a:endParaRPr lang="en-IN" dirty="0"/>
          </a:p>
          <a:p>
            <a:endParaRPr lang="en-IN" dirty="0"/>
          </a:p>
        </p:txBody>
      </p:sp>
    </p:spTree>
    <p:extLst>
      <p:ext uri="{BB962C8B-B14F-4D97-AF65-F5344CB8AC3E}">
        <p14:creationId xmlns:p14="http://schemas.microsoft.com/office/powerpoint/2010/main" val="404303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4F0A-DD36-4F83-B89A-7F1A7DA0B790}"/>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492576E8-1D2E-4936-B34B-31210462EE28}"/>
              </a:ext>
            </a:extLst>
          </p:cNvPr>
          <p:cNvSpPr>
            <a:spLocks noGrp="1"/>
          </p:cNvSpPr>
          <p:nvPr>
            <p:ph idx="1"/>
          </p:nvPr>
        </p:nvSpPr>
        <p:spPr/>
        <p:txBody>
          <a:bodyPr/>
          <a:lstStyle/>
          <a:p>
            <a:r>
              <a:rPr lang="en-US" dirty="0"/>
              <a:t>New York city neighborhoods were chosen as the observation target due to the following reasons:</a:t>
            </a:r>
            <a:endParaRPr lang="en-IN" dirty="0"/>
          </a:p>
          <a:p>
            <a:pPr lvl="0"/>
            <a:r>
              <a:rPr lang="en-US" dirty="0"/>
              <a:t>Most popular city in the world</a:t>
            </a:r>
            <a:endParaRPr lang="en-IN" dirty="0"/>
          </a:p>
          <a:p>
            <a:pPr lvl="0"/>
            <a:r>
              <a:rPr lang="en-US" dirty="0"/>
              <a:t>Investors are always interested to invest in New York City</a:t>
            </a:r>
            <a:endParaRPr lang="en-IN" dirty="0"/>
          </a:p>
          <a:p>
            <a:pPr lvl="0"/>
            <a:r>
              <a:rPr lang="en-US" dirty="0"/>
              <a:t>The availability of geo data which can be used to visualize the dataset onto a map.</a:t>
            </a:r>
            <a:endParaRPr lang="en-IN" dirty="0"/>
          </a:p>
          <a:p>
            <a:endParaRPr lang="en-IN" dirty="0"/>
          </a:p>
        </p:txBody>
      </p:sp>
    </p:spTree>
    <p:extLst>
      <p:ext uri="{BB962C8B-B14F-4D97-AF65-F5344CB8AC3E}">
        <p14:creationId xmlns:p14="http://schemas.microsoft.com/office/powerpoint/2010/main" val="26929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D530-D93B-4E9F-93BC-8F58DC83075A}"/>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6DE5C08D-B58E-41DD-85FE-EA71C7B191FC}"/>
              </a:ext>
            </a:extLst>
          </p:cNvPr>
          <p:cNvSpPr>
            <a:spLocks noGrp="1"/>
          </p:cNvSpPr>
          <p:nvPr>
            <p:ph idx="1"/>
          </p:nvPr>
        </p:nvSpPr>
        <p:spPr/>
        <p:txBody>
          <a:bodyPr/>
          <a:lstStyle/>
          <a:p>
            <a:r>
              <a:rPr lang="en-US" dirty="0"/>
              <a:t>The dataset will be composed from the following main source:</a:t>
            </a:r>
            <a:endParaRPr lang="en-IN" dirty="0"/>
          </a:p>
          <a:p>
            <a:pPr lvl="0"/>
            <a:r>
              <a:rPr lang="en-US" dirty="0"/>
              <a:t>Foursquare API which provides the surrounding venues of a given coordinates.</a:t>
            </a:r>
            <a:endParaRPr lang="en-IN" dirty="0"/>
          </a:p>
          <a:p>
            <a:endParaRPr lang="en-IN" dirty="0"/>
          </a:p>
        </p:txBody>
      </p:sp>
    </p:spTree>
    <p:extLst>
      <p:ext uri="{BB962C8B-B14F-4D97-AF65-F5344CB8AC3E}">
        <p14:creationId xmlns:p14="http://schemas.microsoft.com/office/powerpoint/2010/main" val="42111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8847-0DB2-4D7B-B432-F64E3DD18E51}"/>
              </a:ext>
            </a:extLst>
          </p:cNvPr>
          <p:cNvSpPr>
            <a:spLocks noGrp="1"/>
          </p:cNvSpPr>
          <p:nvPr>
            <p:ph type="title"/>
          </p:nvPr>
        </p:nvSpPr>
        <p:spPr/>
        <p:txBody>
          <a:bodyPr/>
          <a:lstStyle/>
          <a:p>
            <a:r>
              <a:rPr lang="en-IN" dirty="0"/>
              <a:t>Process</a:t>
            </a:r>
            <a:br>
              <a:rPr lang="en-IN" dirty="0"/>
            </a:br>
            <a:endParaRPr lang="en-IN" dirty="0"/>
          </a:p>
        </p:txBody>
      </p:sp>
      <p:sp>
        <p:nvSpPr>
          <p:cNvPr id="3" name="Content Placeholder 2">
            <a:extLst>
              <a:ext uri="{FF2B5EF4-FFF2-40B4-BE49-F238E27FC236}">
                <a16:creationId xmlns:a16="http://schemas.microsoft.com/office/drawing/2014/main" id="{85C7E0DA-0DB1-4B08-8A82-F55E453CCD71}"/>
              </a:ext>
            </a:extLst>
          </p:cNvPr>
          <p:cNvSpPr>
            <a:spLocks noGrp="1"/>
          </p:cNvSpPr>
          <p:nvPr>
            <p:ph idx="1"/>
          </p:nvPr>
        </p:nvSpPr>
        <p:spPr/>
        <p:txBody>
          <a:bodyPr/>
          <a:lstStyle/>
          <a:p>
            <a:pPr lvl="0"/>
            <a:r>
              <a:rPr lang="en-US" dirty="0"/>
              <a:t>Find the geographic data of the neighborhoods. Both their center coordinates and their border.</a:t>
            </a:r>
            <a:endParaRPr lang="en-IN" dirty="0"/>
          </a:p>
          <a:p>
            <a:pPr lvl="0"/>
            <a:r>
              <a:rPr lang="en-US" dirty="0"/>
              <a:t>For each neighborhood, pass the obtained coordinates to </a:t>
            </a:r>
            <a:r>
              <a:rPr lang="en-US" dirty="0" err="1"/>
              <a:t>FourSquare</a:t>
            </a:r>
            <a:r>
              <a:rPr lang="en-US" dirty="0"/>
              <a:t> API. The “explore” endpoint will return a list of surrounding venues in a pre-defined radius.</a:t>
            </a:r>
            <a:endParaRPr lang="en-IN" dirty="0"/>
          </a:p>
          <a:p>
            <a:pPr lvl="0"/>
            <a:r>
              <a:rPr lang="en-US" dirty="0"/>
              <a:t>Count the occurrence of each venue type in a neighborhood.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1584369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308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Clustering and Analysing Venues in Manhattan</vt:lpstr>
      <vt:lpstr>Introduction </vt:lpstr>
      <vt:lpstr>Target Audience </vt:lpstr>
      <vt:lpstr>Data Description</vt:lpstr>
      <vt:lpstr>Data Description</vt:lpstr>
      <vt:lpstr>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Analysing Venues in Manhattan</dc:title>
  <dc:creator>tanmay sah</dc:creator>
  <cp:lastModifiedBy>tanmay sah</cp:lastModifiedBy>
  <cp:revision>2</cp:revision>
  <dcterms:created xsi:type="dcterms:W3CDTF">2019-09-22T05:24:05Z</dcterms:created>
  <dcterms:modified xsi:type="dcterms:W3CDTF">2019-09-22T16:06:31Z</dcterms:modified>
</cp:coreProperties>
</file>