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354" r:id="rId5"/>
    <p:sldId id="292" r:id="rId6"/>
    <p:sldId id="352" r:id="rId7"/>
    <p:sldId id="346" r:id="rId8"/>
    <p:sldId id="301" r:id="rId9"/>
    <p:sldId id="351" r:id="rId10"/>
    <p:sldId id="338" r:id="rId11"/>
    <p:sldId id="289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D"/>
    <a:srgbClr val="66CCFF"/>
    <a:srgbClr val="99FFCC"/>
    <a:srgbClr val="66FF66"/>
    <a:srgbClr val="00FFFF"/>
    <a:srgbClr val="99CCFF"/>
    <a:srgbClr val="CCECFF"/>
    <a:srgbClr val="CCCCFF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410" autoAdjust="0"/>
  </p:normalViewPr>
  <p:slideViewPr>
    <p:cSldViewPr snapToGrid="0" showGuides="1">
      <p:cViewPr varScale="1">
        <p:scale>
          <a:sx n="82" d="100"/>
          <a:sy n="82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C92E-E302-4683-BF0B-4E705D1EAE92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38FAE-1129-4E29-9B87-DA0623ECB3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2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4C1C14-0947-4424-8080-184C754AB190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3A17508-A219-43DB-9108-9BCE2AE1B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516C-818F-4289-989E-558222F361D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7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7508-A219-43DB-9108-9BCE2AE1B2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4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516C-818F-4289-989E-558222F361D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8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516C-818F-4289-989E-558222F361D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5577"/>
            <a:ext cx="7772400" cy="1470025"/>
          </a:xfrm>
        </p:spPr>
        <p:txBody>
          <a:bodyPr/>
          <a:lstStyle>
            <a:lvl1pPr>
              <a:defRPr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600200"/>
          </a:xfrm>
          <a:ln w="12700"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lnSpc>
                <a:spcPct val="100000"/>
              </a:lnSpc>
              <a:spcBef>
                <a:spcPct val="0"/>
              </a:spcBef>
              <a:defRPr sz="750" b="1">
                <a:latin typeface="Arial" charset="0"/>
              </a:defRPr>
            </a:lvl1pPr>
          </a:lstStyle>
          <a:p>
            <a:pPr>
              <a:defRPr/>
            </a:pPr>
            <a:fld id="{808B0F6E-7B2B-4B32-AD8C-7843F21AD3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12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62952" y="113288"/>
            <a:ext cx="7250464" cy="8739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9733" y="6658419"/>
            <a:ext cx="762000" cy="2762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B24AD-639A-4B21-B26E-5EF85D0351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9D75-5358-4754-93F1-5F24E12772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36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9D75-5358-4754-93F1-5F24E12772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59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9D75-5358-4754-93F1-5F24E12772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3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lnSpc>
                <a:spcPct val="100000"/>
              </a:lnSpc>
              <a:spcBef>
                <a:spcPct val="0"/>
              </a:spcBef>
              <a:defRPr sz="750" b="1">
                <a:latin typeface="Arial" charset="0"/>
              </a:defRPr>
            </a:lvl1pPr>
          </a:lstStyle>
          <a:p>
            <a:pPr>
              <a:defRPr/>
            </a:pPr>
            <a:fld id="{79C2B9C8-F10F-47D3-8D29-4F23306281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8580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4A41D-3836-4225-8E72-78A9A50D60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576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00202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70C7D-F8CC-475B-9A7B-21A34F9C21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066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b="1" i="1" kern="0" dirty="0">
                <a:ln w="12700">
                  <a:noFill/>
                </a:ln>
                <a:solidFill>
                  <a:schemeClr val="tx1"/>
                </a:solidFill>
                <a:effectLst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321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43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43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A1C43-1F08-45A3-BF44-E5A47EBAD3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1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D5DD9-D8C3-4C69-B72E-B16BE315E4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1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B24AD-639A-4B21-B26E-5EF85D0351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1155468" y="149580"/>
            <a:ext cx="6217921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9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32800" y="6646336"/>
            <a:ext cx="7620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D9D-D6CD-40B1-B1FD-A857C5408C1C}" type="slidenum">
              <a:rPr lang="en-US" sz="900">
                <a:solidFill>
                  <a:srgbClr val="000000"/>
                </a:solidFill>
                <a:cs typeface="Arial" charset="0"/>
              </a:rPr>
              <a:pPr>
                <a:defRPr/>
              </a:pPr>
              <a:t>‹#›</a:t>
            </a:fld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B 1-35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990600"/>
            <a:ext cx="4793673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9733" y="6658419"/>
            <a:ext cx="762000" cy="2762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B24AD-639A-4B21-B26E-5EF85D0351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6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37" y="12054"/>
            <a:ext cx="1188860" cy="121328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" y="12053"/>
            <a:ext cx="1188720" cy="1188720"/>
          </a:xfrm>
          <a:prstGeom prst="rect">
            <a:avLst/>
          </a:prstGeom>
        </p:spPr>
      </p:pic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49733" y="6658419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750" b="1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E6CDEBE-BEF5-4221-AB0D-ABB1F4392A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34" name="Straight Connector 16"/>
          <p:cNvCxnSpPr>
            <a:cxnSpLocks noChangeShapeType="1"/>
          </p:cNvCxnSpPr>
          <p:nvPr/>
        </p:nvCxnSpPr>
        <p:spPr bwMode="auto">
          <a:xfrm>
            <a:off x="-76200" y="6324600"/>
            <a:ext cx="3581400" cy="76200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1035" name="Straight Connector 18"/>
          <p:cNvCxnSpPr>
            <a:cxnSpLocks noChangeShapeType="1"/>
          </p:cNvCxnSpPr>
          <p:nvPr/>
        </p:nvCxnSpPr>
        <p:spPr bwMode="auto">
          <a:xfrm rot="16200000" flipH="1">
            <a:off x="114300" y="2019300"/>
            <a:ext cx="228600" cy="152400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sp>
        <p:nvSpPr>
          <p:cNvPr id="9" name="Rectangle 8"/>
          <p:cNvSpPr/>
          <p:nvPr userDrawn="1"/>
        </p:nvSpPr>
        <p:spPr>
          <a:xfrm>
            <a:off x="0" y="6477007"/>
            <a:ext cx="9144000" cy="21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B050"/>
                </a:solidFill>
                <a:effectLst>
                  <a:outerShdw sx="1000" sy="1000" algn="ctr" rotWithShape="0">
                    <a:srgbClr val="FFFFFF"/>
                  </a:outerShdw>
                </a:effectLst>
                <a:cs typeface="Arial" charset="0"/>
              </a:rPr>
              <a:t>Unclassified</a:t>
            </a:r>
            <a:endParaRPr lang="en-US" sz="900" b="1" dirty="0">
              <a:solidFill>
                <a:srgbClr val="00B050"/>
              </a:solidFill>
              <a:effectLst>
                <a:outerShdw sx="1000" sy="1000" algn="ctr" rotWithShape="0">
                  <a:srgbClr val="FFFFFF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8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74" r:id="rId9"/>
    <p:sldLayoutId id="2147483740" r:id="rId10"/>
    <p:sldLayoutId id="2147483754" r:id="rId11"/>
    <p:sldLayoutId id="2147483758" r:id="rId12"/>
    <p:sldLayoutId id="214748375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ln w="12700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jpeg"/><Relationship Id="rId3" Type="http://schemas.openxmlformats.org/officeDocument/2006/relationships/image" Target="../media/image5.jpeg"/><Relationship Id="rId21" Type="http://schemas.openxmlformats.org/officeDocument/2006/relationships/image" Target="../media/image23.png"/><Relationship Id="rId7" Type="http://schemas.openxmlformats.org/officeDocument/2006/relationships/image" Target="../media/image9.emf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gif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jp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0.png"/><Relationship Id="rId18" Type="http://schemas.openxmlformats.org/officeDocument/2006/relationships/image" Target="../media/image45.jpeg"/><Relationship Id="rId26" Type="http://schemas.openxmlformats.org/officeDocument/2006/relationships/image" Target="../media/image53.jpeg"/><Relationship Id="rId3" Type="http://schemas.openxmlformats.org/officeDocument/2006/relationships/image" Target="../media/image32.jpeg"/><Relationship Id="rId21" Type="http://schemas.openxmlformats.org/officeDocument/2006/relationships/image" Target="../media/image48.jpeg"/><Relationship Id="rId7" Type="http://schemas.openxmlformats.org/officeDocument/2006/relationships/image" Target="../media/image35.jpeg"/><Relationship Id="rId12" Type="http://schemas.openxmlformats.org/officeDocument/2006/relationships/hyperlink" Target="http://en.wikipedia.org/wiki/File:Flag_of_Sweden.svg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52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jpe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11" Type="http://schemas.openxmlformats.org/officeDocument/2006/relationships/image" Target="../media/image39.jpeg"/><Relationship Id="rId24" Type="http://schemas.openxmlformats.org/officeDocument/2006/relationships/image" Target="../media/image51.jpeg"/><Relationship Id="rId5" Type="http://schemas.openxmlformats.org/officeDocument/2006/relationships/image" Target="../media/image34.jpeg"/><Relationship Id="rId15" Type="http://schemas.openxmlformats.org/officeDocument/2006/relationships/image" Target="../media/image42.jpeg"/><Relationship Id="rId23" Type="http://schemas.openxmlformats.org/officeDocument/2006/relationships/image" Target="../media/image50.jpeg"/><Relationship Id="rId28" Type="http://schemas.openxmlformats.org/officeDocument/2006/relationships/image" Target="../media/image55.jpeg"/><Relationship Id="rId10" Type="http://schemas.openxmlformats.org/officeDocument/2006/relationships/image" Target="../media/image38.jpeg"/><Relationship Id="rId19" Type="http://schemas.openxmlformats.org/officeDocument/2006/relationships/image" Target="../media/image46.jpeg"/><Relationship Id="rId4" Type="http://schemas.openxmlformats.org/officeDocument/2006/relationships/image" Target="../media/image33.emf"/><Relationship Id="rId9" Type="http://schemas.openxmlformats.org/officeDocument/2006/relationships/image" Target="../media/image37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2B9C8-F10F-47D3-8D29-4F23306281D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" t="22975" r="714" b="27552"/>
          <a:stretch/>
        </p:blipFill>
        <p:spPr>
          <a:xfrm>
            <a:off x="-12033" y="-101181"/>
            <a:ext cx="9156527" cy="695918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-56243" y="736202"/>
            <a:ext cx="9332686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ln w="12700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sz="3200" kern="0" dirty="0" smtClean="0"/>
              <a:t>Brigade Modernization Command</a:t>
            </a:r>
            <a:br>
              <a:rPr lang="en-US" sz="3200" kern="0" dirty="0" smtClean="0"/>
            </a:br>
            <a:r>
              <a:rPr lang="en-US" sz="3200" kern="0" dirty="0" smtClean="0"/>
              <a:t>Winter AUSA Global Force </a:t>
            </a:r>
          </a:p>
          <a:p>
            <a:r>
              <a:rPr lang="en-US" sz="3200" kern="0" dirty="0" smtClean="0"/>
              <a:t>Symposium &amp; Exposition</a:t>
            </a:r>
            <a:br>
              <a:rPr lang="en-US" sz="3200" kern="0" dirty="0" smtClean="0"/>
            </a:br>
            <a:r>
              <a:rPr lang="en-US" sz="3200" kern="0" dirty="0" smtClean="0"/>
              <a:t>“</a:t>
            </a:r>
            <a:r>
              <a:rPr lang="en-US" sz="2800" kern="0" dirty="0" smtClean="0"/>
              <a:t>Building Readiness for Today and Tomorrow”</a:t>
            </a:r>
            <a:br>
              <a:rPr lang="en-US" sz="2800" kern="0" dirty="0" smtClean="0"/>
            </a:br>
            <a:endParaRPr lang="en-US" sz="1400" kern="0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409700" y="4981836"/>
            <a:ext cx="6400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kern="0" dirty="0" smtClean="0"/>
              <a:t>BG Terrence McKenrick </a:t>
            </a:r>
          </a:p>
          <a:p>
            <a:pPr marL="0" indent="0" algn="ctr">
              <a:buNone/>
            </a:pPr>
            <a:r>
              <a:rPr lang="en-US" b="1" kern="0" dirty="0" smtClean="0"/>
              <a:t>Commanding General </a:t>
            </a:r>
          </a:p>
          <a:p>
            <a:pPr marL="0" indent="0" algn="ctr">
              <a:buNone/>
            </a:pPr>
            <a:r>
              <a:rPr lang="en-US" b="1" kern="0" dirty="0" smtClean="0"/>
              <a:t>16 March 2016</a:t>
            </a:r>
            <a:endParaRPr lang="en-US" b="1" kern="0" dirty="0"/>
          </a:p>
        </p:txBody>
      </p:sp>
      <p:sp>
        <p:nvSpPr>
          <p:cNvPr id="10" name="Rectangle 9"/>
          <p:cNvSpPr/>
          <p:nvPr/>
        </p:nvSpPr>
        <p:spPr>
          <a:xfrm>
            <a:off x="0" y="6477007"/>
            <a:ext cx="9144000" cy="21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B050"/>
                </a:solidFill>
                <a:effectLst>
                  <a:outerShdw sx="1000" sy="1000" algn="ctr" rotWithShape="0">
                    <a:srgbClr val="FFFFFF"/>
                  </a:outerShdw>
                </a:effectLst>
                <a:cs typeface="Arial" charset="0"/>
              </a:rPr>
              <a:t>Unclassified</a:t>
            </a:r>
            <a:endParaRPr lang="en-US" sz="900" b="1" dirty="0">
              <a:solidFill>
                <a:srgbClr val="00B050"/>
              </a:solidFill>
              <a:effectLst>
                <a:outerShdw sx="1000" sy="1000" algn="ctr" rotWithShape="0">
                  <a:srgbClr val="FFFFFF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ontent Placeholder 96"/>
          <p:cNvSpPr>
            <a:spLocks noGrp="1"/>
          </p:cNvSpPr>
          <p:nvPr>
            <p:ph idx="1"/>
          </p:nvPr>
        </p:nvSpPr>
        <p:spPr>
          <a:xfrm>
            <a:off x="334978" y="1217771"/>
            <a:ext cx="8610600" cy="832063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u="sng" dirty="0" smtClean="0">
                <a:latin typeface=" Arial"/>
              </a:rPr>
              <a:t>Purpose</a:t>
            </a:r>
            <a:r>
              <a:rPr lang="en-US" sz="1800" b="1" dirty="0" smtClean="0">
                <a:latin typeface=" Arial"/>
              </a:rPr>
              <a:t>: to educate the military and industry members on the Brigade Modernization Command, Army Warfighting Assessments (AWA)</a:t>
            </a:r>
          </a:p>
        </p:txBody>
      </p:sp>
      <p:sp>
        <p:nvSpPr>
          <p:cNvPr id="4" name="Content Placeholder 96"/>
          <p:cNvSpPr txBox="1">
            <a:spLocks/>
          </p:cNvSpPr>
          <p:nvPr/>
        </p:nvSpPr>
        <p:spPr>
          <a:xfrm>
            <a:off x="750277" y="2823988"/>
            <a:ext cx="7799363" cy="31352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u="sng" dirty="0" smtClean="0">
                <a:latin typeface=" Arial"/>
              </a:rPr>
              <a:t>Agenda</a:t>
            </a:r>
          </a:p>
          <a:p>
            <a:pPr marL="112713" indent="-112713"/>
            <a:r>
              <a:rPr lang="en-US" sz="1800" b="1" dirty="0" smtClean="0">
                <a:latin typeface=" Arial"/>
              </a:rPr>
              <a:t>Network Integration Evaluations (NIE) </a:t>
            </a:r>
            <a:r>
              <a:rPr lang="en-US" sz="1800" b="1" dirty="0">
                <a:latin typeface=" Arial"/>
              </a:rPr>
              <a:t>vs. </a:t>
            </a:r>
            <a:r>
              <a:rPr lang="en-US" sz="1800" b="1" dirty="0" smtClean="0">
                <a:latin typeface=" Arial"/>
              </a:rPr>
              <a:t>Army Warfighting Assessments (AWA)</a:t>
            </a:r>
            <a:endParaRPr lang="en-US" sz="1800" b="1" dirty="0">
              <a:latin typeface=" Arial"/>
            </a:endParaRPr>
          </a:p>
          <a:p>
            <a:pPr marL="112713" indent="-112713"/>
            <a:r>
              <a:rPr lang="en-US" sz="1800" b="1" dirty="0" smtClean="0">
                <a:latin typeface=" Arial"/>
              </a:rPr>
              <a:t>Army </a:t>
            </a:r>
            <a:r>
              <a:rPr lang="en-US" sz="1800" b="1" dirty="0">
                <a:latin typeface=" Arial"/>
              </a:rPr>
              <a:t>Warfighting Challenges </a:t>
            </a:r>
          </a:p>
          <a:p>
            <a:pPr marL="112713" indent="-112713"/>
            <a:r>
              <a:rPr lang="en-US" sz="1800" b="1" dirty="0" smtClean="0">
                <a:latin typeface=" Arial"/>
              </a:rPr>
              <a:t>Concepts and Capabilities </a:t>
            </a:r>
          </a:p>
          <a:p>
            <a:pPr marL="112713" indent="-112713"/>
            <a:r>
              <a:rPr lang="en-US" sz="1800" b="1" dirty="0" smtClean="0">
                <a:latin typeface=" Arial"/>
              </a:rPr>
              <a:t>Value of AWA</a:t>
            </a:r>
          </a:p>
          <a:p>
            <a:pPr marL="112713" indent="-112713"/>
            <a:r>
              <a:rPr lang="en-US" sz="1800" b="1" dirty="0" smtClean="0">
                <a:latin typeface=" Arial"/>
              </a:rPr>
              <a:t>AWA 17 </a:t>
            </a:r>
            <a:r>
              <a:rPr lang="en-US" sz="1800" b="1" dirty="0">
                <a:latin typeface=" Arial"/>
              </a:rPr>
              <a:t>Way </a:t>
            </a:r>
            <a:r>
              <a:rPr lang="en-US" sz="1800" b="1" dirty="0" smtClean="0">
                <a:latin typeface=" Arial"/>
              </a:rPr>
              <a:t>Ahead</a:t>
            </a:r>
            <a:endParaRPr lang="en-US" sz="1800" b="1" dirty="0">
              <a:latin typeface=" 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6675437"/>
            <a:ext cx="2057400" cy="365125"/>
          </a:xfrm>
          <a:prstGeom prst="rect">
            <a:avLst/>
          </a:prstGeom>
        </p:spPr>
        <p:txBody>
          <a:bodyPr/>
          <a:lstStyle/>
          <a:p>
            <a:fld id="{B088EA40-02CD-4113-A29E-5157D2CC5607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 noChangeArrowheads="1"/>
          </p:cNvSpPr>
          <p:nvPr>
            <p:ph type="title"/>
          </p:nvPr>
        </p:nvSpPr>
        <p:spPr>
          <a:xfrm>
            <a:off x="1012018" y="351289"/>
            <a:ext cx="7256520" cy="461169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latin typeface=" Arial"/>
              </a:rPr>
              <a:t>Purpose and Agenda</a:t>
            </a:r>
          </a:p>
        </p:txBody>
      </p:sp>
    </p:spTree>
    <p:extLst>
      <p:ext uri="{BB962C8B-B14F-4D97-AF65-F5344CB8AC3E}">
        <p14:creationId xmlns:p14="http://schemas.microsoft.com/office/powerpoint/2010/main" val="359450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4A41D-3836-4225-8E72-78A9A50D609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717" y="1956233"/>
            <a:ext cx="4434840" cy="2277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 Arial"/>
              </a:rPr>
              <a:t>Network Integration Evaluations (NIE</a:t>
            </a:r>
            <a:r>
              <a:rPr lang="en-US" sz="1400" b="1" u="sng" dirty="0" smtClean="0">
                <a:latin typeface=" Arial"/>
              </a:rPr>
              <a:t>) </a:t>
            </a:r>
          </a:p>
          <a:p>
            <a:pPr marL="50800" indent="-54864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latin typeface=" Arial"/>
              </a:rPr>
              <a:t>INTEGRATION</a:t>
            </a:r>
          </a:p>
          <a:p>
            <a:pPr marL="50800" indent="-54864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 Arial"/>
              </a:rPr>
              <a:t>Conducted annually in the spring</a:t>
            </a:r>
          </a:p>
          <a:p>
            <a:pPr marL="50800" indent="-54864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 Arial"/>
              </a:rPr>
              <a:t>Executed 10 x NIEs (NIE 11.2 – NIE 16.1)</a:t>
            </a:r>
          </a:p>
          <a:p>
            <a:pPr marL="50800" indent="-54864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 Arial"/>
              </a:rPr>
              <a:t>Integrates </a:t>
            </a:r>
            <a:r>
              <a:rPr lang="en-US" sz="1400" dirty="0">
                <a:latin typeface=" Arial"/>
              </a:rPr>
              <a:t>Army tests on Programs of </a:t>
            </a:r>
            <a:r>
              <a:rPr lang="en-US" sz="1400" dirty="0" smtClean="0">
                <a:latin typeface=" Arial"/>
              </a:rPr>
              <a:t>Record (POR) within </a:t>
            </a:r>
            <a:r>
              <a:rPr lang="en-US" sz="1400" dirty="0">
                <a:latin typeface=" Arial"/>
              </a:rPr>
              <a:t>a </a:t>
            </a:r>
            <a:r>
              <a:rPr lang="en-US" sz="1400" dirty="0" smtClean="0">
                <a:latin typeface=" Arial"/>
              </a:rPr>
              <a:t>brigade </a:t>
            </a:r>
            <a:r>
              <a:rPr lang="en-US" sz="1400" dirty="0">
                <a:latin typeface=" Arial"/>
              </a:rPr>
              <a:t>force-on-force exercise</a:t>
            </a:r>
          </a:p>
          <a:p>
            <a:pPr marL="50800" indent="-54864">
              <a:buFont typeface="Arial" panose="020B0604020202020204" pitchFamily="34" charset="0"/>
              <a:buChar char="•"/>
            </a:pPr>
            <a:r>
              <a:rPr lang="en-US" sz="1400" dirty="0">
                <a:latin typeface=" Arial"/>
              </a:rPr>
              <a:t>Operationally relevant and demanding scenarios, with a robust simulation wrap-around</a:t>
            </a:r>
          </a:p>
          <a:p>
            <a:pPr marL="50800" indent="-54864">
              <a:buFont typeface="Arial" panose="020B0604020202020204" pitchFamily="34" charset="0"/>
              <a:buChar char="•"/>
            </a:pPr>
            <a:r>
              <a:rPr lang="en-US" sz="1400" dirty="0">
                <a:latin typeface=" Arial"/>
              </a:rPr>
              <a:t>Primarily focused on the network, mission </a:t>
            </a:r>
            <a:r>
              <a:rPr lang="en-US" sz="1400" dirty="0" smtClean="0">
                <a:latin typeface=" Arial"/>
              </a:rPr>
              <a:t>command systems, </a:t>
            </a:r>
            <a:r>
              <a:rPr lang="en-US" sz="1400" dirty="0">
                <a:latin typeface=" Arial"/>
              </a:rPr>
              <a:t>and other networked </a:t>
            </a:r>
            <a:r>
              <a:rPr lang="en-US" sz="1400" dirty="0" smtClean="0">
                <a:latin typeface=" Arial"/>
              </a:rPr>
              <a:t>systems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6131" y="1203491"/>
            <a:ext cx="8888267" cy="600164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b="1" dirty="0" smtClean="0">
                <a:latin typeface=" Arial"/>
              </a:rPr>
              <a:t>Mission:  The </a:t>
            </a:r>
            <a:r>
              <a:rPr lang="en-US" sz="1100" b="1" dirty="0">
                <a:latin typeface=" Arial"/>
              </a:rPr>
              <a:t>Brigade Modernization Command conducts integration and evaluations of the </a:t>
            </a:r>
            <a:r>
              <a:rPr lang="en-US" sz="1100" b="1" dirty="0" smtClean="0">
                <a:latin typeface=" Arial"/>
              </a:rPr>
              <a:t>network</a:t>
            </a:r>
            <a:r>
              <a:rPr lang="en-US" sz="1100" b="1" dirty="0">
                <a:latin typeface=" Arial"/>
              </a:rPr>
              <a:t>, non-network, and other developmental and emerging concepts and capabilities in order to provide Doctrine, </a:t>
            </a:r>
            <a:r>
              <a:rPr lang="en-US" sz="1100" b="1" dirty="0" smtClean="0">
                <a:latin typeface=" Arial"/>
              </a:rPr>
              <a:t>Organization, Training</a:t>
            </a:r>
            <a:r>
              <a:rPr lang="en-US" sz="1100" b="1" dirty="0">
                <a:latin typeface=" Arial"/>
              </a:rPr>
              <a:t>, Materiel, Leadership and </a:t>
            </a:r>
            <a:r>
              <a:rPr lang="en-US" sz="1100" b="1" dirty="0" smtClean="0">
                <a:latin typeface=" Arial"/>
              </a:rPr>
              <a:t>Education</a:t>
            </a:r>
            <a:r>
              <a:rPr lang="en-US" sz="1100" b="1" dirty="0">
                <a:latin typeface=" Arial"/>
              </a:rPr>
              <a:t>, </a:t>
            </a:r>
            <a:r>
              <a:rPr lang="en-US" sz="1100" b="1" dirty="0" smtClean="0">
                <a:latin typeface=" Arial"/>
              </a:rPr>
              <a:t>Personnel, Facilities and Policy (DOTMLPF-P) </a:t>
            </a:r>
            <a:r>
              <a:rPr lang="en-US" sz="1100" b="1" dirty="0">
                <a:latin typeface=" Arial"/>
              </a:rPr>
              <a:t>recommendations to the Army</a:t>
            </a:r>
            <a:r>
              <a:rPr lang="en-US" sz="1100" b="1" kern="0" dirty="0" smtClean="0">
                <a:latin typeface=" Arial"/>
              </a:rPr>
              <a:t>.</a:t>
            </a:r>
            <a:endParaRPr lang="en-US" sz="1100" b="1" kern="0" dirty="0">
              <a:latin typeface=" 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1783" y="1954140"/>
            <a:ext cx="4434840" cy="2277547"/>
          </a:xfrm>
          <a:prstGeom prst="rect">
            <a:avLst/>
          </a:prstGeom>
          <a:solidFill>
            <a:srgbClr val="CCCCFF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 Arial"/>
              </a:rPr>
              <a:t>Army Warfighting Assessments (AWA)</a:t>
            </a:r>
          </a:p>
          <a:p>
            <a:pPr marL="50800" indent="-54864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latin typeface=" Arial"/>
              </a:rPr>
              <a:t>INNOVATION</a:t>
            </a:r>
          </a:p>
          <a:p>
            <a:pPr marL="50800" indent="-54864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 Arial"/>
              </a:rPr>
              <a:t>Conducted annually in the fall</a:t>
            </a:r>
          </a:p>
          <a:p>
            <a:pPr marL="50800" indent="-54864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 Arial"/>
              </a:rPr>
              <a:t>Triple payoff: Training Readiness, Future </a:t>
            </a:r>
            <a:r>
              <a:rPr lang="en-US" sz="1400" dirty="0">
                <a:latin typeface=" Arial"/>
              </a:rPr>
              <a:t>F</a:t>
            </a:r>
            <a:r>
              <a:rPr lang="en-US" sz="1400" dirty="0" smtClean="0">
                <a:latin typeface=" Arial"/>
              </a:rPr>
              <a:t>orce </a:t>
            </a:r>
            <a:r>
              <a:rPr lang="en-US" sz="1400" dirty="0">
                <a:latin typeface=" Arial"/>
              </a:rPr>
              <a:t>D</a:t>
            </a:r>
            <a:r>
              <a:rPr lang="en-US" sz="1400" dirty="0" smtClean="0">
                <a:latin typeface=" Arial"/>
              </a:rPr>
              <a:t>evelopment and Joint/Multinational </a:t>
            </a:r>
            <a:r>
              <a:rPr lang="en-US" sz="1400" dirty="0">
                <a:latin typeface=" Arial"/>
              </a:rPr>
              <a:t>I</a:t>
            </a:r>
            <a:r>
              <a:rPr lang="en-US" sz="1400" dirty="0" smtClean="0">
                <a:latin typeface=" Arial"/>
              </a:rPr>
              <a:t>nteroperability</a:t>
            </a:r>
          </a:p>
          <a:p>
            <a:pPr marL="50800" indent="-54864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 Arial"/>
              </a:rPr>
              <a:t>Provides opportunity to assess concepts and capabilities without formal test constraints</a:t>
            </a:r>
            <a:endParaRPr lang="en-US" sz="1400" dirty="0">
              <a:latin typeface=" Arial"/>
            </a:endParaRPr>
          </a:p>
          <a:p>
            <a:pPr marL="50800" indent="-54864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 Arial"/>
              </a:rPr>
              <a:t>Partnership with Industry to improve engineering and system development</a:t>
            </a:r>
            <a:endParaRPr lang="en-US" sz="1400" dirty="0">
              <a:latin typeface=" Arial"/>
            </a:endParaRPr>
          </a:p>
          <a:p>
            <a:pPr marL="5080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80889" y="4235032"/>
            <a:ext cx="5321547" cy="353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Focus</a:t>
            </a:r>
            <a:r>
              <a:rPr kumimoji="0" lang="en-US" b="1" i="0" u="sng" strike="noStrike" cap="none" normalizeH="0" dirty="0" smtClean="0">
                <a:ln>
                  <a:noFill/>
                </a:ln>
                <a:effectLst/>
                <a:latin typeface="Arial" charset="0"/>
              </a:rPr>
              <a:t> Areas from NIE/AWA</a:t>
            </a:r>
            <a:endParaRPr kumimoji="0" lang="en-US" b="1" i="0" u="sng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44" y="4576158"/>
            <a:ext cx="21368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 Arial"/>
              </a:rPr>
              <a:t>NIE 15.2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24 APR– 20 MAY 2015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Distributed Common Ground System-Army (DCGS-A) test (intel </a:t>
            </a:r>
            <a:r>
              <a:rPr lang="en-US" sz="1100" b="1" dirty="0">
                <a:latin typeface=" Arial"/>
              </a:rPr>
              <a:t>a</a:t>
            </a:r>
            <a:r>
              <a:rPr lang="en-US" sz="1100" b="1" dirty="0" smtClean="0">
                <a:latin typeface=" Arial"/>
              </a:rPr>
              <a:t>nalysis </a:t>
            </a:r>
            <a:r>
              <a:rPr lang="en-US" sz="1100" b="1" dirty="0">
                <a:latin typeface=" Arial"/>
              </a:rPr>
              <a:t>s</a:t>
            </a:r>
            <a:r>
              <a:rPr lang="en-US" sz="1100" b="1" dirty="0" smtClean="0">
                <a:latin typeface=" Arial"/>
              </a:rPr>
              <a:t>ystem)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b="1" dirty="0">
                <a:latin typeface=" Arial"/>
              </a:rPr>
              <a:t>S</a:t>
            </a:r>
            <a:r>
              <a:rPr lang="en-US" sz="1100" b="1" dirty="0" smtClean="0">
                <a:latin typeface=" Arial"/>
              </a:rPr>
              <a:t>implified tactical intel architecture 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Transport convergence (</a:t>
            </a:r>
            <a:r>
              <a:rPr lang="en-US" sz="1100" b="1" dirty="0">
                <a:latin typeface=" Arial"/>
              </a:rPr>
              <a:t>r</a:t>
            </a:r>
            <a:r>
              <a:rPr lang="en-US" sz="1100" b="1" dirty="0" smtClean="0">
                <a:latin typeface=" Arial"/>
              </a:rPr>
              <a:t>educing network hardware)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Air/Ground Integration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329" y="4601032"/>
            <a:ext cx="2136822" cy="2025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302537" y="4577496"/>
            <a:ext cx="227227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 Arial"/>
              </a:rPr>
              <a:t>NIE 16.1/AWA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25 SEP – 08 OCT 2015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Assessed 78 x concepts and capabilities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Included a UK Brigade HQs, Canadian Infantry, and Norwegian Artillery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Joint Forcible Entry Operations with 82</a:t>
            </a:r>
            <a:r>
              <a:rPr lang="en-US" sz="1100" b="1" baseline="30000" dirty="0" smtClean="0">
                <a:latin typeface=" Arial"/>
              </a:rPr>
              <a:t>nd</a:t>
            </a:r>
            <a:r>
              <a:rPr lang="en-US" sz="1100" b="1" dirty="0" smtClean="0">
                <a:latin typeface=" Arial"/>
              </a:rPr>
              <a:t> Airborne Division and 101</a:t>
            </a:r>
            <a:r>
              <a:rPr lang="en-US" sz="1100" b="1" baseline="30000" dirty="0" smtClean="0">
                <a:latin typeface=" Arial"/>
              </a:rPr>
              <a:t>st</a:t>
            </a:r>
            <a:r>
              <a:rPr lang="en-US" sz="1100" b="1" dirty="0" smtClean="0">
                <a:latin typeface=" Arial"/>
              </a:rPr>
              <a:t> Airborne Division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49137" y="4606649"/>
            <a:ext cx="2252194" cy="2020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4753399" y="4596573"/>
            <a:ext cx="2008418" cy="2030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 dirty="0"/>
          </a:p>
        </p:txBody>
      </p:sp>
      <p:sp>
        <p:nvSpPr>
          <p:cNvPr id="14" name="TextBox 13"/>
          <p:cNvSpPr txBox="1"/>
          <p:nvPr/>
        </p:nvSpPr>
        <p:spPr>
          <a:xfrm>
            <a:off x="6806448" y="4560999"/>
            <a:ext cx="23465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>
                <a:latin typeface=" Arial"/>
              </a:rPr>
              <a:t>AWA 17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b="1" dirty="0">
                <a:latin typeface=" Arial"/>
              </a:rPr>
              <a:t>17 Oct– 30 Oct 2016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b="1" dirty="0">
                <a:latin typeface=" Arial"/>
              </a:rPr>
              <a:t>Joint </a:t>
            </a:r>
            <a:r>
              <a:rPr lang="en-US" sz="1100" b="1" dirty="0" smtClean="0">
                <a:latin typeface=" Arial"/>
              </a:rPr>
              <a:t>Maneuver </a:t>
            </a:r>
            <a:r>
              <a:rPr lang="en-US" sz="1100" b="1" dirty="0">
                <a:latin typeface=" Arial"/>
              </a:rPr>
              <a:t>Entry Ops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b="1" dirty="0">
                <a:latin typeface=" Arial"/>
              </a:rPr>
              <a:t>Air-Ground Recon </a:t>
            </a:r>
            <a:r>
              <a:rPr lang="en-US" sz="1100" b="1" dirty="0" smtClean="0">
                <a:latin typeface=" Arial"/>
              </a:rPr>
              <a:t>Security</a:t>
            </a:r>
            <a:endParaRPr lang="en-US" sz="1100" b="1" dirty="0">
              <a:latin typeface=" Arial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Counter Weapons Mass Destruction</a:t>
            </a:r>
            <a:endParaRPr lang="en-US" sz="1100" b="1" dirty="0">
              <a:latin typeface=" Arial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Theater/Sustain </a:t>
            </a:r>
            <a:r>
              <a:rPr lang="en-US" sz="1100" b="1" dirty="0">
                <a:latin typeface=" Arial"/>
              </a:rPr>
              <a:t>Operations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Mobile Protected Fire (MPF)/Ground Mobility Vehicle (GMV)/Light Reconnaissance Vehicle (LRV) for </a:t>
            </a:r>
            <a:r>
              <a:rPr lang="en-US" sz="1100" b="1" dirty="0">
                <a:latin typeface=" Arial"/>
              </a:rPr>
              <a:t>the </a:t>
            </a:r>
            <a:r>
              <a:rPr lang="en-US" sz="1100" b="1" dirty="0" smtClean="0">
                <a:latin typeface=" Arial"/>
              </a:rPr>
              <a:t>dismounted Infantry </a:t>
            </a:r>
            <a:endParaRPr lang="en-US" sz="1100" b="1" dirty="0">
              <a:latin typeface=" 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2427" y="4590033"/>
            <a:ext cx="2169688" cy="2036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 dirty="0"/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6858000" cy="1143000"/>
          </a:xfrm>
        </p:spPr>
        <p:txBody>
          <a:bodyPr/>
          <a:lstStyle/>
          <a:p>
            <a:r>
              <a:rPr lang="en-US" sz="3200" dirty="0" smtClean="0"/>
              <a:t>Brigade Modernization Command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Tangible Results for the Future Forces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53399" y="4576158"/>
            <a:ext cx="20997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>
                <a:latin typeface=" Arial"/>
              </a:rPr>
              <a:t>NIE 16.2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b="1" dirty="0">
                <a:latin typeface=" Arial"/>
              </a:rPr>
              <a:t>23 APR– 16 MAY 2016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Spider (command activated munition)</a:t>
            </a:r>
            <a:endParaRPr lang="en-US" sz="1100" b="1" dirty="0">
              <a:latin typeface=" Arial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Warfighter Information Network-Tactical (WINT)</a:t>
            </a:r>
            <a:endParaRPr lang="en-US" sz="1100" b="1" dirty="0">
              <a:latin typeface=" Arial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Command Post Computing Environment (CP CE)</a:t>
            </a:r>
            <a:endParaRPr lang="en-US" sz="1100" b="1" dirty="0">
              <a:latin typeface=" Arial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 Arial"/>
              </a:rPr>
              <a:t>Transport </a:t>
            </a:r>
            <a:r>
              <a:rPr lang="en-US" sz="1100" b="1" dirty="0">
                <a:latin typeface=" Arial"/>
              </a:rPr>
              <a:t>convergence </a:t>
            </a:r>
            <a:r>
              <a:rPr lang="en-US" sz="1100" b="1" dirty="0" smtClean="0">
                <a:latin typeface=" Arial"/>
              </a:rPr>
              <a:t>(reducing </a:t>
            </a:r>
            <a:r>
              <a:rPr lang="en-US" sz="1100" b="1" dirty="0">
                <a:latin typeface=" Arial"/>
              </a:rPr>
              <a:t>n</a:t>
            </a:r>
            <a:r>
              <a:rPr lang="en-US" sz="1100" b="1" dirty="0" smtClean="0">
                <a:latin typeface=" Arial"/>
              </a:rPr>
              <a:t>etwork </a:t>
            </a:r>
            <a:r>
              <a:rPr lang="en-US" sz="1100" b="1" dirty="0">
                <a:latin typeface=" Arial"/>
              </a:rPr>
              <a:t>hardware</a:t>
            </a:r>
            <a:r>
              <a:rPr lang="en-US" sz="1100" b="1" dirty="0" smtClean="0">
                <a:latin typeface=" Arial"/>
              </a:rPr>
              <a:t>)</a:t>
            </a:r>
            <a:endParaRPr lang="en-US" sz="1100" b="1" dirty="0">
              <a:latin typeface=" Arial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b="1" dirty="0">
                <a:latin typeface=" Arial"/>
              </a:rPr>
              <a:t>Air/Ground Integration</a:t>
            </a:r>
          </a:p>
          <a:p>
            <a:endParaRPr lang="en-US" sz="800" b="1" dirty="0">
              <a:latin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6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9331" y="6220706"/>
            <a:ext cx="9166405" cy="646112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0" lvl="1" algn="ctr">
              <a:spcBef>
                <a:spcPts val="300"/>
              </a:spcBef>
              <a:defRPr/>
            </a:pPr>
            <a:r>
              <a:rPr lang="en-US" sz="1200" b="1" kern="0" dirty="0">
                <a:solidFill>
                  <a:srgbClr val="000000"/>
                </a:solidFill>
                <a:latin typeface=" Arial"/>
              </a:rPr>
              <a:t>The Army Warfighting </a:t>
            </a:r>
            <a:r>
              <a:rPr lang="en-US" sz="1200" b="1" kern="0" dirty="0" smtClean="0">
                <a:solidFill>
                  <a:srgbClr val="000000"/>
                </a:solidFill>
                <a:latin typeface=" Arial"/>
              </a:rPr>
              <a:t>Assessments </a:t>
            </a:r>
            <a:r>
              <a:rPr lang="en-US" sz="1200" b="1" kern="0" dirty="0">
                <a:solidFill>
                  <a:srgbClr val="000000"/>
                </a:solidFill>
                <a:latin typeface=" Arial"/>
              </a:rPr>
              <a:t>(AWA) is the CSA’s capstone event for Force 2025 Maneuvers that provides the Army a venue to achieve “Triple Payoff” objectives, which include: </a:t>
            </a:r>
            <a:r>
              <a:rPr lang="en-US" sz="1200" b="1" kern="0" dirty="0" smtClean="0">
                <a:solidFill>
                  <a:srgbClr val="000000"/>
                </a:solidFill>
                <a:latin typeface=" Arial"/>
              </a:rPr>
              <a:t>Training Readiness</a:t>
            </a:r>
            <a:r>
              <a:rPr lang="en-US" sz="1200" b="1" kern="0" dirty="0">
                <a:solidFill>
                  <a:srgbClr val="000000"/>
                </a:solidFill>
                <a:latin typeface=" Arial"/>
              </a:rPr>
              <a:t>, Future Force Development, and Joint/Multinational Interoperability in a resource constrained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36796" y="6581775"/>
            <a:ext cx="762000" cy="276225"/>
          </a:xfrm>
        </p:spPr>
        <p:txBody>
          <a:bodyPr/>
          <a:lstStyle/>
          <a:p>
            <a:pPr>
              <a:defRPr/>
            </a:pPr>
            <a:fld id="{1904A41D-3836-4225-8E72-78A9A50D609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1448090"/>
            <a:ext cx="3002796" cy="3978012"/>
          </a:xfrm>
          <a:prstGeom prst="rect">
            <a:avLst/>
          </a:prstGeom>
          <a:solidFill>
            <a:srgbClr val="E1DD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marL="174625" indent="-174625">
              <a:spcAft>
                <a:spcPts val="0"/>
              </a:spcAft>
              <a:buFontTx/>
              <a:buAutoNum type="alphaUcPeriod"/>
              <a:defRPr/>
            </a:pPr>
            <a:r>
              <a:rPr lang="en-US" sz="1000" b="1" u="sng" dirty="0">
                <a:solidFill>
                  <a:prstClr val="black"/>
                </a:solidFill>
                <a:latin typeface=" Arial"/>
              </a:rPr>
              <a:t>Assessing interim solutions to Army Warfighting Challenges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  <a:ea typeface="Times New Roman" pitchFamily="18" charset="0"/>
              </a:rPr>
              <a:t>1.  Develop Situational Understanding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  <a:ea typeface="Times New Roman" pitchFamily="18" charset="0"/>
              </a:rPr>
              <a:t>2.  Shape the Security Environment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  <a:ea typeface="Times New Roman" pitchFamily="18" charset="0"/>
              </a:rPr>
              <a:t>3.  Provide Security Force Assistance</a:t>
            </a:r>
            <a:r>
              <a:rPr lang="en-US" sz="900" dirty="0">
                <a:solidFill>
                  <a:prstClr val="black"/>
                </a:solidFill>
                <a:latin typeface=" Arial"/>
                <a:ea typeface="Calibri" pitchFamily="34" charset="0"/>
              </a:rPr>
              <a:t> 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  <a:ea typeface="Calibri" pitchFamily="34" charset="0"/>
              </a:rPr>
              <a:t>4.  Adapt the Institutional Army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  <a:ea typeface="Times New Roman" pitchFamily="18" charset="0"/>
              </a:rPr>
              <a:t>5.  Counter Weapons of Mass Destruction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6.  Conduct Homeland Operations</a:t>
            </a:r>
          </a:p>
          <a:p>
            <a:pPr marL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7.  Conduct Space and Cyber Electromagnetic Operations and  Maintain Communications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8.  Enhance Training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9.  Improve Soldier, Leader and Team Performance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10. Develop Agile and Adaptive Leaders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11. Conduct Air-Ground Reconnaissance</a:t>
            </a:r>
          </a:p>
          <a:p>
            <a:pPr marL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12. Conduct Joint Expeditionary Maneuver and Entry Operations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13. Conduct Wide Area Security</a:t>
            </a:r>
          </a:p>
          <a:p>
            <a:pPr marL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14. Ensure Interoperability and Operate in a Joint, Interorganizational, and Multinational Environment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15. Conduct Joint Combined Arms Maneuver</a:t>
            </a:r>
          </a:p>
          <a:p>
            <a:pPr marL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16. Set the Theater, Sustain Operations, and Maintain Freedom of Movement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17. Integrate Fires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18. Deliver Fires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19. Exercise Mission Command</a:t>
            </a:r>
          </a:p>
          <a:p>
            <a:pPr indent="174625">
              <a:lnSpc>
                <a:spcPts val="1000"/>
              </a:lnSpc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 Arial"/>
              </a:rPr>
              <a:t>20. Develop Capable Formations</a:t>
            </a:r>
          </a:p>
          <a:p>
            <a:pPr marL="174625" indent="-174625">
              <a:lnSpc>
                <a:spcPts val="1300"/>
              </a:lnSpc>
              <a:buFontTx/>
              <a:buAutoNum type="alphaUcPeriod" startAt="2"/>
              <a:defRPr/>
            </a:pPr>
            <a:r>
              <a:rPr lang="en-US" sz="1000" b="1" u="sng" dirty="0">
                <a:solidFill>
                  <a:prstClr val="black"/>
                </a:solidFill>
                <a:latin typeface=" Arial"/>
              </a:rPr>
              <a:t>Informs Operational and Organizational (O&amp;O) concept development</a:t>
            </a:r>
          </a:p>
          <a:p>
            <a:pPr marL="174625" indent="-174625">
              <a:lnSpc>
                <a:spcPts val="1300"/>
              </a:lnSpc>
              <a:buFontTx/>
              <a:buAutoNum type="alphaUcPeriod" startAt="2"/>
              <a:defRPr/>
            </a:pPr>
            <a:r>
              <a:rPr lang="en-US" sz="1000" b="1" u="sng" dirty="0">
                <a:solidFill>
                  <a:prstClr val="black"/>
                </a:solidFill>
                <a:latin typeface=" Arial"/>
              </a:rPr>
              <a:t>DOTMLPF Analysis / Joint Report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635125"/>
            <a:ext cx="18288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5"/>
          <p:cNvSpPr>
            <a:spLocks noGrp="1" noChangeArrowheads="1"/>
          </p:cNvSpPr>
          <p:nvPr>
            <p:ph type="title"/>
          </p:nvPr>
        </p:nvSpPr>
        <p:spPr>
          <a:xfrm>
            <a:off x="1012018" y="351289"/>
            <a:ext cx="7256520" cy="461169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latin typeface=" Arial"/>
              </a:rPr>
              <a:t>Army Warfighting Assessments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37581" y="1247436"/>
            <a:ext cx="4305845" cy="4197030"/>
            <a:chOff x="90493" y="1386915"/>
            <a:chExt cx="4305845" cy="4197030"/>
          </a:xfrm>
        </p:grpSpPr>
        <p:sp>
          <p:nvSpPr>
            <p:cNvPr id="12" name="Right Arrow 11"/>
            <p:cNvSpPr/>
            <p:nvPr/>
          </p:nvSpPr>
          <p:spPr>
            <a:xfrm>
              <a:off x="3334609" y="3028285"/>
              <a:ext cx="1061729" cy="977719"/>
            </a:xfrm>
            <a:prstGeom prst="rightArrow">
              <a:avLst>
                <a:gd name="adj1" fmla="val 65936"/>
                <a:gd name="adj2" fmla="val 51712"/>
              </a:avLst>
            </a:prstGeom>
            <a:solidFill>
              <a:srgbClr val="4F81BD"/>
            </a:solidFill>
            <a:effectLst>
              <a:outerShdw blurRad="76200" dist="127000" dir="5400000" algn="t" rotWithShape="0">
                <a:prstClr val="black">
                  <a:alpha val="80000"/>
                </a:prstClr>
              </a:outerShdw>
            </a:effectLst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400000"/>
                <a:satOff val="-50003"/>
                <a:lumOff val="60001"/>
                <a:alphaOff val="0"/>
              </a:schemeClr>
            </a:fillRef>
            <a:effectRef idx="2">
              <a:schemeClr val="accent2">
                <a:hueOff val="-14400000"/>
                <a:satOff val="-50003"/>
                <a:lumOff val="6000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hape 12"/>
            <p:cNvSpPr/>
            <p:nvPr/>
          </p:nvSpPr>
          <p:spPr>
            <a:xfrm rot="16200000">
              <a:off x="468577" y="2374221"/>
              <a:ext cx="3732832" cy="2179362"/>
            </a:xfrm>
            <a:prstGeom prst="funnel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76200" dist="127000" dir="5400000" algn="t" rotWithShape="0">
                <a:prstClr val="black">
                  <a:alpha val="80000"/>
                </a:prstClr>
              </a:outerShdw>
            </a:effectLst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400000"/>
                <a:satOff val="-50003"/>
                <a:lumOff val="60001"/>
                <a:alphaOff val="0"/>
              </a:schemeClr>
            </a:fillRef>
            <a:effectRef idx="2">
              <a:schemeClr val="accent2">
                <a:hueOff val="-14400000"/>
                <a:satOff val="-50003"/>
                <a:lumOff val="60001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Group 13"/>
            <p:cNvGrpSpPr/>
            <p:nvPr/>
          </p:nvGrpSpPr>
          <p:grpSpPr>
            <a:xfrm>
              <a:off x="90493" y="2953433"/>
              <a:ext cx="1910213" cy="1239325"/>
              <a:chOff x="193013" y="1603175"/>
              <a:chExt cx="1821801" cy="130633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93013" y="1603175"/>
                <a:ext cx="1821801" cy="1306335"/>
                <a:chOff x="434532" y="1371600"/>
                <a:chExt cx="2754035" cy="1795530"/>
              </a:xfrm>
            </p:grpSpPr>
            <p:sp>
              <p:nvSpPr>
                <p:cNvPr id="58" name="Right Arrow 57"/>
                <p:cNvSpPr/>
                <p:nvPr/>
              </p:nvSpPr>
              <p:spPr>
                <a:xfrm>
                  <a:off x="434532" y="1371600"/>
                  <a:ext cx="2754035" cy="1795530"/>
                </a:xfrm>
                <a:prstGeom prst="rightArrow">
                  <a:avLst>
                    <a:gd name="adj1" fmla="val 65936"/>
                    <a:gd name="adj2" fmla="val 51712"/>
                  </a:avLst>
                </a:prstGeom>
                <a:solidFill>
                  <a:srgbClr val="008000"/>
                </a:solidFill>
                <a:effectLst>
                  <a:outerShdw blurRad="76200" dist="127000" dir="5400000" algn="t" rotWithShape="0">
                    <a:prstClr val="black">
                      <a:alpha val="80000"/>
                    </a:prstClr>
                  </a:outerShdw>
                </a:effectLst>
                <a:scene3d>
                  <a:camera prst="orthographicFront"/>
                  <a:lightRig rig="threePt" dir="t">
                    <a:rot lat="0" lon="0" rev="7500000"/>
                  </a:lightRig>
                </a:scene3d>
                <a:sp3d prstMaterial="plastic">
                  <a:bevelT w="127000" h="25400" prst="relaxedInset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-14400000"/>
                    <a:satOff val="-50003"/>
                    <a:lumOff val="60001"/>
                    <a:alphaOff val="0"/>
                  </a:schemeClr>
                </a:fillRef>
                <a:effectRef idx="2">
                  <a:schemeClr val="accent2">
                    <a:hueOff val="-14400000"/>
                    <a:satOff val="-50003"/>
                    <a:lumOff val="60001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397248" y="1976071"/>
                  <a:ext cx="1619234" cy="592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 Arial"/>
                    </a:rPr>
                    <a:t>Future Force</a:t>
                  </a:r>
                </a:p>
                <a:p>
                  <a:r>
                    <a:rPr lang="en-US" sz="11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 Arial"/>
                    </a:rPr>
                    <a:t>Development</a:t>
                  </a:r>
                  <a:endParaRPr lang="en-US" sz="11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 Arial"/>
                  </a:endParaRPr>
                </a:p>
              </p:txBody>
            </p:sp>
          </p:grpSp>
          <p:grpSp>
            <p:nvGrpSpPr>
              <p:cNvPr id="52" name="Group 51"/>
              <p:cNvGrpSpPr>
                <a:grpSpLocks noChangeAspect="1"/>
              </p:cNvGrpSpPr>
              <p:nvPr/>
            </p:nvGrpSpPr>
            <p:grpSpPr>
              <a:xfrm>
                <a:off x="287783" y="1963989"/>
                <a:ext cx="640080" cy="586112"/>
                <a:chOff x="1445732" y="3145651"/>
                <a:chExt cx="2397821" cy="2195645"/>
              </a:xfrm>
              <a:effectLst>
                <a:glow rad="101600">
                  <a:schemeClr val="bg1">
                    <a:alpha val="60000"/>
                  </a:schemeClr>
                </a:glow>
              </a:effectLst>
            </p:grpSpPr>
            <p:grpSp>
              <p:nvGrpSpPr>
                <p:cNvPr id="53" name="Group 52"/>
                <p:cNvGrpSpPr>
                  <a:grpSpLocks noChangeAspect="1"/>
                </p:cNvGrpSpPr>
                <p:nvPr/>
              </p:nvGrpSpPr>
              <p:grpSpPr>
                <a:xfrm>
                  <a:off x="1947973" y="3145651"/>
                  <a:ext cx="1463040" cy="1463040"/>
                  <a:chOff x="4100154" y="3290440"/>
                  <a:chExt cx="1905000" cy="1819275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4206240" y="3352800"/>
                    <a:ext cx="1676400" cy="16840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 Arial"/>
                    </a:endParaRPr>
                  </a:p>
                </p:txBody>
              </p:sp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00154" y="3290440"/>
                    <a:ext cx="1905000" cy="181927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4" name="Picture 53" descr="TRADOC logo (Robert's)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1445732" y="4067833"/>
                  <a:ext cx="1196764" cy="1167261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RCIC.png"/>
                <p:cNvPicPr>
                  <a:picLocks noChangeAspect="1"/>
                </p:cNvPicPr>
                <p:nvPr/>
              </p:nvPicPr>
              <p:blipFill>
                <a:blip r:embed="rId6" cstate="screen"/>
                <a:stretch>
                  <a:fillRect/>
                </a:stretch>
              </p:blipFill>
              <p:spPr>
                <a:xfrm>
                  <a:off x="2563393" y="4063476"/>
                  <a:ext cx="1280160" cy="127782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Group 14"/>
            <p:cNvGrpSpPr/>
            <p:nvPr/>
          </p:nvGrpSpPr>
          <p:grpSpPr>
            <a:xfrm>
              <a:off x="201777" y="4226153"/>
              <a:ext cx="1770380" cy="1156768"/>
              <a:chOff x="182758" y="4075155"/>
              <a:chExt cx="1824487" cy="13063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82758" y="4075155"/>
                <a:ext cx="1824487" cy="1306335"/>
                <a:chOff x="434532" y="4910070"/>
                <a:chExt cx="2758095" cy="1795530"/>
              </a:xfrm>
            </p:grpSpPr>
            <p:sp>
              <p:nvSpPr>
                <p:cNvPr id="49" name="Right Arrow 48"/>
                <p:cNvSpPr/>
                <p:nvPr/>
              </p:nvSpPr>
              <p:spPr>
                <a:xfrm>
                  <a:off x="434532" y="4910070"/>
                  <a:ext cx="2754035" cy="1795530"/>
                </a:xfrm>
                <a:prstGeom prst="rightArrow">
                  <a:avLst>
                    <a:gd name="adj1" fmla="val 65936"/>
                    <a:gd name="adj2" fmla="val 51712"/>
                  </a:avLst>
                </a:prstGeom>
                <a:solidFill>
                  <a:srgbClr val="9933FF"/>
                </a:solidFill>
                <a:effectLst>
                  <a:outerShdw blurRad="76200" dist="127000" dir="5400000" algn="t" rotWithShape="0">
                    <a:prstClr val="black">
                      <a:alpha val="80000"/>
                    </a:prstClr>
                  </a:outerShdw>
                </a:effectLst>
                <a:scene3d>
                  <a:camera prst="orthographicFront"/>
                  <a:lightRig rig="threePt" dir="t">
                    <a:rot lat="0" lon="0" rev="7500000"/>
                  </a:lightRig>
                </a:scene3d>
                <a:sp3d prstMaterial="plastic">
                  <a:bevelT w="127000" h="25400" prst="relaxedInset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-14400000"/>
                    <a:satOff val="-50003"/>
                    <a:lumOff val="60001"/>
                    <a:alphaOff val="0"/>
                  </a:schemeClr>
                </a:fillRef>
                <a:effectRef idx="2">
                  <a:schemeClr val="accent2">
                    <a:hueOff val="-14400000"/>
                    <a:satOff val="-50003"/>
                    <a:lumOff val="60001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377109" y="5623965"/>
                  <a:ext cx="1815518" cy="359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 Arial"/>
                    </a:rPr>
                    <a:t>Interoperability</a:t>
                  </a:r>
                  <a:endParaRPr lang="en-US" sz="11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 Arial"/>
                  </a:endParaRPr>
                </a:p>
              </p:txBody>
            </p:sp>
          </p:grpSp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288774" y="4521151"/>
                <a:ext cx="548640" cy="445599"/>
                <a:chOff x="321204" y="2778864"/>
                <a:chExt cx="1280160" cy="1039734"/>
              </a:xfrm>
              <a:effectLst>
                <a:glow rad="101600">
                  <a:schemeClr val="bg1">
                    <a:alpha val="60000"/>
                  </a:schemeClr>
                </a:glow>
              </a:effectLst>
            </p:grpSpPr>
            <p:pic>
              <p:nvPicPr>
                <p:cNvPr id="30" name="Picture 196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6542" y="3186075"/>
                  <a:ext cx="414822" cy="27479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198"/>
                <p:cNvPicPr>
                  <a:picLocks noChangeAspect="1" noChangeArrowheads="1"/>
                </p:cNvPicPr>
                <p:nvPr/>
              </p:nvPicPr>
              <p:blipFill>
                <a:blip r:embed="rId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5538" y="3118581"/>
                  <a:ext cx="414822" cy="2731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00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3180" y="3051088"/>
                  <a:ext cx="414822" cy="2731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" name="Rectangle 203"/>
                <p:cNvSpPr>
                  <a:spLocks noChangeArrowheads="1"/>
                </p:cNvSpPr>
                <p:nvPr/>
              </p:nvSpPr>
              <p:spPr bwMode="auto">
                <a:xfrm>
                  <a:off x="996753" y="2977167"/>
                  <a:ext cx="424311" cy="282829"/>
                </a:xfrm>
                <a:prstGeom prst="rect">
                  <a:avLst/>
                </a:prstGeom>
                <a:noFill/>
                <a:ln w="11113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dirty="0">
                    <a:solidFill>
                      <a:srgbClr val="000000"/>
                    </a:solidFill>
                    <a:latin typeface=" Arial"/>
                    <a:cs typeface="Arial" charset="0"/>
                  </a:endParaRPr>
                </a:p>
              </p:txBody>
            </p:sp>
            <p:sp>
              <p:nvSpPr>
                <p:cNvPr id="34" name="Rectangle 205"/>
                <p:cNvSpPr>
                  <a:spLocks noChangeArrowheads="1"/>
                </p:cNvSpPr>
                <p:nvPr/>
              </p:nvSpPr>
              <p:spPr bwMode="auto">
                <a:xfrm>
                  <a:off x="934394" y="2909673"/>
                  <a:ext cx="424311" cy="286043"/>
                </a:xfrm>
                <a:prstGeom prst="rect">
                  <a:avLst/>
                </a:prstGeom>
                <a:noFill/>
                <a:ln w="11113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dirty="0">
                    <a:solidFill>
                      <a:srgbClr val="000000"/>
                    </a:solidFill>
                    <a:latin typeface=" Arial"/>
                    <a:cs typeface="Arial" charset="0"/>
                  </a:endParaRPr>
                </a:p>
              </p:txBody>
            </p:sp>
            <p:pic>
              <p:nvPicPr>
                <p:cNvPr id="35" name="Picture 211"/>
                <p:cNvPicPr>
                  <a:picLocks noChangeAspect="1" noChangeArrowheads="1"/>
                </p:cNvPicPr>
                <p:nvPr/>
              </p:nvPicPr>
              <p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9424" y="3191859"/>
                  <a:ext cx="413466" cy="26997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13"/>
                <p:cNvPicPr>
                  <a:picLocks noChangeAspect="1" noChangeArrowheads="1"/>
                </p:cNvPicPr>
                <p:nvPr/>
              </p:nvPicPr>
              <p:blipFill>
                <a:blip r:embed="rId11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421" y="3124365"/>
                  <a:ext cx="413466" cy="2747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215"/>
                <p:cNvPicPr>
                  <a:picLocks noChangeAspect="1" noChangeArrowheads="1"/>
                </p:cNvPicPr>
                <p:nvPr/>
              </p:nvPicPr>
              <p:blipFill>
                <a:blip r:embed="rId1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4706" y="3056872"/>
                  <a:ext cx="414822" cy="2812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17"/>
                <p:cNvPicPr>
                  <a:picLocks noChangeAspect="1" noChangeArrowheads="1"/>
                </p:cNvPicPr>
                <p:nvPr/>
              </p:nvPicPr>
              <p:blipFill>
                <a:blip r:embed="rId1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5058" y="2989379"/>
                  <a:ext cx="413466" cy="27961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19"/>
                <p:cNvPicPr>
                  <a:picLocks noChangeAspect="1" noChangeArrowheads="1"/>
                </p:cNvPicPr>
                <p:nvPr/>
              </p:nvPicPr>
              <p:blipFill>
                <a:blip r:embed="rId1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1344" y="2921885"/>
                  <a:ext cx="414822" cy="27640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21"/>
                <p:cNvPicPr>
                  <a:picLocks noChangeAspect="1" noChangeArrowheads="1"/>
                </p:cNvPicPr>
                <p:nvPr/>
              </p:nvPicPr>
              <p:blipFill>
                <a:blip r:embed="rId1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1696" y="2852785"/>
                  <a:ext cx="413466" cy="27640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224"/>
                <p:cNvSpPr>
                  <a:spLocks noChangeArrowheads="1"/>
                </p:cNvSpPr>
                <p:nvPr/>
              </p:nvSpPr>
              <p:spPr bwMode="auto">
                <a:xfrm>
                  <a:off x="321204" y="2778864"/>
                  <a:ext cx="428379" cy="290865"/>
                </a:xfrm>
                <a:prstGeom prst="rect">
                  <a:avLst/>
                </a:prstGeom>
                <a:noFill/>
                <a:ln w="1587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dirty="0">
                    <a:solidFill>
                      <a:srgbClr val="000000"/>
                    </a:solidFill>
                    <a:latin typeface=" Arial"/>
                    <a:cs typeface="Arial" charset="0"/>
                  </a:endParaRPr>
                </a:p>
              </p:txBody>
            </p:sp>
            <p:pic>
              <p:nvPicPr>
                <p:cNvPr id="42" name="Picture 223"/>
                <p:cNvPicPr>
                  <a:picLocks noChangeAspect="1" noChangeArrowheads="1"/>
                </p:cNvPicPr>
                <p:nvPr/>
              </p:nvPicPr>
              <p:blipFill>
                <a:blip r:embed="rId1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279" y="2796658"/>
                  <a:ext cx="414822" cy="2764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Picture 202"/>
                <p:cNvPicPr>
                  <a:picLocks noChangeAspect="1" noChangeArrowheads="1"/>
                </p:cNvPicPr>
                <p:nvPr/>
              </p:nvPicPr>
              <p:blipFill>
                <a:blip r:embed="rId1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5228" y="2981848"/>
                  <a:ext cx="414822" cy="27318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204"/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8801" y="2915741"/>
                  <a:ext cx="414822" cy="27640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207"/>
                <p:cNvPicPr>
                  <a:picLocks noChangeAspect="1" noChangeArrowheads="1"/>
                </p:cNvPicPr>
                <p:nvPr/>
              </p:nvPicPr>
              <p:blipFill>
                <a:blip r:embed="rId1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814" y="2848607"/>
                  <a:ext cx="414822" cy="27479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09"/>
                <p:cNvPicPr>
                  <a:picLocks noChangeAspect="1" noChangeArrowheads="1"/>
                </p:cNvPicPr>
                <p:nvPr/>
              </p:nvPicPr>
              <p:blipFill>
                <a:blip r:embed="rId2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455" y="2779507"/>
                  <a:ext cx="414822" cy="2764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223" y="3269958"/>
                  <a:ext cx="548640" cy="548640"/>
                </a:xfrm>
                <a:prstGeom prst="rect">
                  <a:avLst/>
                </a:prstGeom>
              </p:spPr>
            </p:pic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863" y="3263209"/>
                  <a:ext cx="548640" cy="5549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1786" y="1386915"/>
              <a:ext cx="1371600" cy="963365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87317" y="2158132"/>
              <a:ext cx="1371600" cy="9173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</p:pic>
        <p:pic>
          <p:nvPicPr>
            <p:cNvPr id="18" name="Picture 8" descr="http://2.bp.blogspot.com/_BtrUCGKwx9k/TDun0zlBLhI/AAAAAAAAAvw/xHVTpm9pC8w/s1600/f35jdam.jpg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427" y="4065430"/>
              <a:ext cx="1290503" cy="79477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</p:pic>
        <p:pic>
          <p:nvPicPr>
            <p:cNvPr id="19" name="Picture 10" descr="\\tradoc2.bliss.army.mil@SSL\DavWWWRoot\FFID\home\archive\FFID PAO\PAO photos for release\UK Soldiers visit MCC 15May14 PAO\140515-A-UO630-004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235066" y="4791932"/>
              <a:ext cx="1005840" cy="79201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</p:pic>
        <p:grpSp>
          <p:nvGrpSpPr>
            <p:cNvPr id="20" name="Group 19"/>
            <p:cNvGrpSpPr/>
            <p:nvPr/>
          </p:nvGrpSpPr>
          <p:grpSpPr>
            <a:xfrm>
              <a:off x="157679" y="1713111"/>
              <a:ext cx="1819196" cy="1230587"/>
              <a:chOff x="189680" y="2850536"/>
              <a:chExt cx="1821801" cy="130633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89680" y="2850536"/>
                <a:ext cx="1821801" cy="1306335"/>
                <a:chOff x="434532" y="3140835"/>
                <a:chExt cx="2754035" cy="1795530"/>
              </a:xfrm>
            </p:grpSpPr>
            <p:sp>
              <p:nvSpPr>
                <p:cNvPr id="26" name="Right Arrow 25"/>
                <p:cNvSpPr/>
                <p:nvPr/>
              </p:nvSpPr>
              <p:spPr>
                <a:xfrm>
                  <a:off x="434532" y="3140835"/>
                  <a:ext cx="2754035" cy="1795530"/>
                </a:xfrm>
                <a:prstGeom prst="rightArrow">
                  <a:avLst>
                    <a:gd name="adj1" fmla="val 65936"/>
                    <a:gd name="adj2" fmla="val 51712"/>
                  </a:avLst>
                </a:prstGeom>
                <a:solidFill>
                  <a:srgbClr val="996633"/>
                </a:solidFill>
                <a:effectLst>
                  <a:outerShdw blurRad="76200" dist="127000" dir="5400000" algn="t" rotWithShape="0">
                    <a:prstClr val="black">
                      <a:alpha val="80000"/>
                    </a:prstClr>
                  </a:outerShdw>
                </a:effectLst>
                <a:scene3d>
                  <a:camera prst="orthographicFront"/>
                  <a:lightRig rig="threePt" dir="t">
                    <a:rot lat="0" lon="0" rev="7500000"/>
                  </a:lightRig>
                </a:scene3d>
                <a:sp3d prstMaterial="plastic">
                  <a:bevelT w="127000" h="25400" prst="relaxedInset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-14400000"/>
                    <a:satOff val="-50003"/>
                    <a:lumOff val="60001"/>
                    <a:alphaOff val="0"/>
                  </a:schemeClr>
                </a:fillRef>
                <a:effectRef idx="2">
                  <a:schemeClr val="accent2">
                    <a:hueOff val="-14400000"/>
                    <a:satOff val="-50003"/>
                    <a:lumOff val="60001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618662" y="3735747"/>
                  <a:ext cx="1347827" cy="592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 Arial"/>
                    </a:rPr>
                    <a:t>Training</a:t>
                  </a:r>
                </a:p>
                <a:p>
                  <a:r>
                    <a:rPr lang="en-US" sz="11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 Arial"/>
                    </a:rPr>
                    <a:t>Readiness</a:t>
                  </a:r>
                  <a:endParaRPr lang="en-US" sz="11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 Arial"/>
                  </a:endParaRPr>
                </a:p>
              </p:txBody>
            </p: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>
                <a:off x="294273" y="3144234"/>
                <a:ext cx="675379" cy="537584"/>
                <a:chOff x="372254" y="3153037"/>
                <a:chExt cx="959146" cy="763456"/>
              </a:xfrm>
              <a:effectLst>
                <a:glow rad="101600">
                  <a:schemeClr val="bg1">
                    <a:alpha val="60000"/>
                  </a:schemeClr>
                </a:glow>
              </a:effectLst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588" y="3153037"/>
                  <a:ext cx="462812" cy="46281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254" y="3453680"/>
                  <a:ext cx="462812" cy="462813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BEBA8EAE-BF5A-486C-A8C5-ECC9F3942E4B}">
                    <a14:imgProps xmlns:a14="http://schemas.microsoft.com/office/drawing/2010/main">
                      <a14:imgLayer r:embed="rId30">
                        <a14:imgEffect>
                          <a14:backgroundRemoval t="508" b="99492" l="667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44" y="3495381"/>
                <a:ext cx="292436" cy="362451"/>
              </a:xfrm>
              <a:prstGeom prst="rect">
                <a:avLst/>
              </a:prstGeom>
              <a:effectLst>
                <a:glow rad="101600">
                  <a:srgbClr val="70AD47">
                    <a:lumMod val="20000"/>
                    <a:lumOff val="80000"/>
                    <a:alpha val="60000"/>
                  </a:srgbClr>
                </a:glo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5491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85222" y="0"/>
            <a:ext cx="6909323" cy="1227909"/>
          </a:xfrm>
        </p:spPr>
        <p:txBody>
          <a:bodyPr anchor="ctr"/>
          <a:lstStyle/>
          <a:p>
            <a:pPr algn="ctr"/>
            <a:r>
              <a:rPr lang="en-US" sz="4400" b="1" dirty="0" smtClean="0">
                <a:latin typeface=" Arial"/>
              </a:rPr>
              <a:t> </a:t>
            </a:r>
            <a:r>
              <a:rPr lang="en-US" sz="3200" b="1" dirty="0" smtClean="0">
                <a:latin typeface=" Arial"/>
              </a:rPr>
              <a:t>What We Evaluate and Integrate – </a:t>
            </a:r>
            <a:br>
              <a:rPr lang="en-US" sz="3200" b="1" dirty="0" smtClean="0">
                <a:latin typeface=" Arial"/>
              </a:rPr>
            </a:br>
            <a:r>
              <a:rPr lang="en-US" sz="2400" b="1" dirty="0" smtClean="0">
                <a:latin typeface=" Arial"/>
              </a:rPr>
              <a:t>Concepts and Capabilities </a:t>
            </a:r>
            <a:endParaRPr lang="en-US" sz="3200" b="1" dirty="0">
              <a:latin typeface=" Arial"/>
            </a:endParaRPr>
          </a:p>
        </p:txBody>
      </p:sp>
      <p:sp>
        <p:nvSpPr>
          <p:cNvPr id="9" name="Wave 8"/>
          <p:cNvSpPr/>
          <p:nvPr/>
        </p:nvSpPr>
        <p:spPr>
          <a:xfrm>
            <a:off x="7054075" y="5017264"/>
            <a:ext cx="1229069" cy="498109"/>
          </a:xfrm>
          <a:prstGeom prst="wav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 Arial"/>
              </a:rPr>
              <a:t>Operational Energy</a:t>
            </a:r>
            <a:endParaRPr lang="en-US" sz="1000" b="1" dirty="0">
              <a:solidFill>
                <a:schemeClr val="tx1"/>
              </a:solidFill>
              <a:latin typeface=" Arial"/>
            </a:endParaRPr>
          </a:p>
        </p:txBody>
      </p:sp>
      <p:sp>
        <p:nvSpPr>
          <p:cNvPr id="12" name="Wave 11"/>
          <p:cNvSpPr/>
          <p:nvPr/>
        </p:nvSpPr>
        <p:spPr>
          <a:xfrm>
            <a:off x="37335" y="4547827"/>
            <a:ext cx="1229069" cy="831229"/>
          </a:xfrm>
          <a:prstGeom prst="wav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 Arial"/>
              </a:rPr>
              <a:t>Expeditionary Command Posts</a:t>
            </a:r>
            <a:endParaRPr lang="en-US" sz="1000" b="1" dirty="0">
              <a:solidFill>
                <a:schemeClr val="tx1"/>
              </a:solidFill>
              <a:latin typeface=" 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60808" y="2538663"/>
            <a:ext cx="1827960" cy="8661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714968" y="2551190"/>
            <a:ext cx="1844472" cy="8316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559440" y="3390199"/>
            <a:ext cx="0" cy="16269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C:\Users\Joseph.T.Alexander\Desktop\raider\img_raider-i-e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8012" y="1438629"/>
            <a:ext cx="1524000" cy="87678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grpSp>
        <p:nvGrpSpPr>
          <p:cNvPr id="37" name="Group 50"/>
          <p:cNvGrpSpPr/>
          <p:nvPr/>
        </p:nvGrpSpPr>
        <p:grpSpPr>
          <a:xfrm>
            <a:off x="7227749" y="3783234"/>
            <a:ext cx="1936540" cy="1259893"/>
            <a:chOff x="1770326" y="3531477"/>
            <a:chExt cx="2762258" cy="2451538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326" y="3531477"/>
              <a:ext cx="2762258" cy="2451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38" descr="100_7793b.jp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313386" y="3594538"/>
              <a:ext cx="1021602" cy="1182413"/>
            </a:xfrm>
            <a:prstGeom prst="rect">
              <a:avLst/>
            </a:prstGeom>
            <a:solidFill>
              <a:srgbClr val="808080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41" name="Picture 8" descr="http://2.bp.blogspot.com/_BtrUCGKwx9k/TDun0zlBLhI/AAAAAAAAAvw/xHVTpm9pC8w/s1600/f35jdam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2183" y="4225072"/>
            <a:ext cx="1294359" cy="778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4630" y="4213040"/>
            <a:ext cx="960155" cy="805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3" name="Picture 10" descr="\\tradoc2.bliss.army.mil@SSL\DavWWWRoot\FFID\home\archive\FFID PAO\PAO photos for release\UK Soldiers visit MCC 15May14 PAO\140515-A-UO630-004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25447" y="1971332"/>
            <a:ext cx="800457" cy="806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4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80" y="1506296"/>
            <a:ext cx="380883" cy="2584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33" y="1778640"/>
            <a:ext cx="385466" cy="2584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" b="1"/>
          <a:stretch/>
        </p:blipFill>
        <p:spPr bwMode="auto">
          <a:xfrm>
            <a:off x="7616252" y="1778357"/>
            <a:ext cx="369064" cy="258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}}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692" y="1776289"/>
            <a:ext cx="380563" cy="2584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"/>
          <a:stretch/>
        </p:blipFill>
        <p:spPr bwMode="auto">
          <a:xfrm>
            <a:off x="7980418" y="1778357"/>
            <a:ext cx="367667" cy="2584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63" y="1778640"/>
            <a:ext cx="335146" cy="2584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0" y="1508157"/>
            <a:ext cx="323692" cy="2584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252" y="1507497"/>
            <a:ext cx="368679" cy="2584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45" y="1508364"/>
            <a:ext cx="353539" cy="2584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085" y="1508364"/>
            <a:ext cx="343840" cy="2584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\\nrh\dfs\userdata\J7c_HP_01\Home\reitzea\Documents\My Pictures\240px-Flag_of_Poland_svg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513" y="1777490"/>
            <a:ext cx="351815" cy="258447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568" y="1258503"/>
            <a:ext cx="378908" cy="2480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9"/>
          <a:stretch/>
        </p:blipFill>
        <p:spPr bwMode="auto">
          <a:xfrm>
            <a:off x="8698033" y="1501828"/>
            <a:ext cx="391738" cy="2580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" y="1251238"/>
            <a:ext cx="1120504" cy="8616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5" name="Rectangle 82"/>
          <p:cNvSpPr>
            <a:spLocks noChangeArrowheads="1"/>
          </p:cNvSpPr>
          <p:nvPr/>
        </p:nvSpPr>
        <p:spPr bwMode="auto">
          <a:xfrm>
            <a:off x="9706385" y="514688"/>
            <a:ext cx="1354716" cy="92394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lIns="0" tIns="30296" rIns="0" bIns="30296" anchor="ctr" anchorCtr="1"/>
          <a:lstStyle/>
          <a:p>
            <a:pPr defTabSz="606425"/>
            <a:r>
              <a:rPr lang="en-US" sz="1000" dirty="0" smtClean="0">
                <a:latin typeface=" Arial"/>
              </a:rPr>
              <a:t>Military:               142</a:t>
            </a:r>
          </a:p>
          <a:p>
            <a:pPr defTabSz="606425"/>
            <a:r>
              <a:rPr lang="en-US" sz="1000" b="0" dirty="0" smtClean="0">
                <a:latin typeface=" Arial"/>
              </a:rPr>
              <a:t>Government (GS) 49</a:t>
            </a:r>
          </a:p>
          <a:p>
            <a:pPr defTabSz="606425"/>
            <a:r>
              <a:rPr lang="en-US" sz="1000" dirty="0" smtClean="0">
                <a:latin typeface=" Arial"/>
              </a:rPr>
              <a:t>_________________</a:t>
            </a:r>
          </a:p>
          <a:p>
            <a:pPr defTabSz="606425"/>
            <a:r>
              <a:rPr lang="en-US" sz="1000" b="0" dirty="0">
                <a:latin typeface=" Arial"/>
              </a:rPr>
              <a:t> </a:t>
            </a:r>
            <a:r>
              <a:rPr lang="en-US" sz="1000" b="0" dirty="0" smtClean="0">
                <a:latin typeface=" Arial"/>
              </a:rPr>
              <a:t>                            191</a:t>
            </a:r>
            <a:endParaRPr lang="en-US" sz="1000" b="0" dirty="0">
              <a:latin typeface=" Arial"/>
            </a:endParaRPr>
          </a:p>
          <a:p>
            <a:pPr algn="ctr" defTabSz="606425"/>
            <a:endParaRPr lang="en-US" sz="600" b="0" dirty="0" smtClean="0">
              <a:solidFill>
                <a:srgbClr val="0000FF"/>
              </a:solidFill>
              <a:latin typeface="+mn-lt"/>
            </a:endParaRPr>
          </a:p>
          <a:p>
            <a:pPr algn="ctr" defTabSz="606425"/>
            <a:endParaRPr lang="en-US" sz="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8" name="Rectangle 82"/>
          <p:cNvSpPr>
            <a:spLocks noChangeArrowheads="1"/>
          </p:cNvSpPr>
          <p:nvPr/>
        </p:nvSpPr>
        <p:spPr bwMode="auto">
          <a:xfrm>
            <a:off x="48595" y="5393823"/>
            <a:ext cx="1846023" cy="92394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0" tIns="30296" rIns="0" bIns="30296" anchor="ctr" anchorCtr="1"/>
          <a:lstStyle/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 Arial"/>
              </a:rPr>
              <a:t>Stryker Tactical Command Post</a:t>
            </a:r>
          </a:p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b="0" dirty="0" smtClean="0">
                <a:latin typeface=" Arial"/>
              </a:rPr>
              <a:t>Light-Mobile Command Post</a:t>
            </a:r>
          </a:p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 Arial"/>
              </a:rPr>
              <a:t>Mission Command Vehicle</a:t>
            </a:r>
          </a:p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b="0" dirty="0" smtClean="0">
                <a:latin typeface=" Arial"/>
              </a:rPr>
              <a:t>Expeditionary Base Camp</a:t>
            </a:r>
            <a:endParaRPr lang="en-US" sz="900" b="0" dirty="0">
              <a:latin typeface=" Arial"/>
            </a:endParaRPr>
          </a:p>
          <a:p>
            <a:pPr algn="ctr" defTabSz="606425"/>
            <a:endParaRPr lang="en-US" sz="600" b="0" dirty="0" smtClean="0">
              <a:solidFill>
                <a:srgbClr val="0000FF"/>
              </a:solidFill>
              <a:latin typeface="+mn-lt"/>
            </a:endParaRPr>
          </a:p>
          <a:p>
            <a:pPr algn="ctr" defTabSz="606425"/>
            <a:endParaRPr lang="en-US" sz="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9" name="Rectangle 82"/>
          <p:cNvSpPr>
            <a:spLocks noChangeArrowheads="1"/>
          </p:cNvSpPr>
          <p:nvPr/>
        </p:nvSpPr>
        <p:spPr bwMode="auto">
          <a:xfrm>
            <a:off x="5342986" y="5459910"/>
            <a:ext cx="1972227" cy="92394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0" tIns="30296" rIns="0" bIns="30296" anchor="ctr" anchorCtr="1"/>
          <a:lstStyle/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 Arial"/>
              </a:rPr>
              <a:t>Solar Powered Generators</a:t>
            </a:r>
          </a:p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b="0" dirty="0" smtClean="0">
                <a:latin typeface=" Arial"/>
              </a:rPr>
              <a:t>Portable “micro” Energy Grid</a:t>
            </a:r>
          </a:p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 Arial"/>
              </a:rPr>
              <a:t>Fuel Efficient Generators</a:t>
            </a:r>
          </a:p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b="0" dirty="0" smtClean="0">
                <a:latin typeface=" Arial"/>
              </a:rPr>
              <a:t>Reduced Size and Weight</a:t>
            </a:r>
            <a:endParaRPr lang="en-US" sz="900" b="0" dirty="0">
              <a:latin typeface=" Arial"/>
            </a:endParaRPr>
          </a:p>
          <a:p>
            <a:pPr algn="ctr" defTabSz="606425"/>
            <a:endParaRPr lang="en-US" sz="600" b="0" dirty="0" smtClean="0">
              <a:solidFill>
                <a:srgbClr val="0000FF"/>
              </a:solidFill>
              <a:latin typeface="+mn-lt"/>
            </a:endParaRPr>
          </a:p>
          <a:p>
            <a:pPr algn="ctr" defTabSz="606425"/>
            <a:endParaRPr lang="en-US" sz="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0" name="Rectangle 82"/>
          <p:cNvSpPr>
            <a:spLocks noChangeArrowheads="1"/>
          </p:cNvSpPr>
          <p:nvPr/>
        </p:nvSpPr>
        <p:spPr bwMode="auto">
          <a:xfrm>
            <a:off x="-119056" y="2745435"/>
            <a:ext cx="1989114" cy="100630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0" tIns="30296" rIns="0" bIns="30296" anchor="ctr" anchorCtr="1"/>
          <a:lstStyle/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 Arial"/>
              </a:rPr>
              <a:t>Squad Transport Robot</a:t>
            </a:r>
          </a:p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b="0" dirty="0" smtClean="0">
                <a:latin typeface=" Arial"/>
              </a:rPr>
              <a:t>Armed Defensive Robots</a:t>
            </a:r>
          </a:p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 Arial"/>
              </a:rPr>
              <a:t>Manned-Unmanned Teaming</a:t>
            </a:r>
          </a:p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b="0" dirty="0" smtClean="0">
                <a:latin typeface=" Arial"/>
              </a:rPr>
              <a:t>Small Form Unmanned Aerial Surveillance Aircraft</a:t>
            </a:r>
            <a:endParaRPr lang="en-US" sz="900" b="0" dirty="0">
              <a:latin typeface=" Arial"/>
            </a:endParaRPr>
          </a:p>
          <a:p>
            <a:pPr marL="171450" indent="-171450" algn="ctr" defTabSz="606425">
              <a:buFont typeface="Arial" panose="020B0604020202020204" pitchFamily="34" charset="0"/>
              <a:buChar char="•"/>
            </a:pPr>
            <a:endParaRPr lang="en-US" sz="900" b="0" dirty="0" smtClean="0">
              <a:solidFill>
                <a:srgbClr val="0000FF"/>
              </a:solidFill>
            </a:endParaRPr>
          </a:p>
          <a:p>
            <a:pPr marL="171450" indent="-171450" algn="ctr" defTabSz="606425">
              <a:buFont typeface="Arial" panose="020B0604020202020204" pitchFamily="34" charset="0"/>
              <a:buChar char="•"/>
            </a:pPr>
            <a:endParaRPr lang="en-US" sz="900" b="0" dirty="0">
              <a:solidFill>
                <a:srgbClr val="0000FF"/>
              </a:solidFill>
            </a:endParaRPr>
          </a:p>
        </p:txBody>
      </p:sp>
      <p:sp>
        <p:nvSpPr>
          <p:cNvPr id="61" name="Rectangle 82"/>
          <p:cNvSpPr>
            <a:spLocks noChangeArrowheads="1"/>
          </p:cNvSpPr>
          <p:nvPr/>
        </p:nvSpPr>
        <p:spPr bwMode="auto">
          <a:xfrm>
            <a:off x="5799036" y="2936974"/>
            <a:ext cx="2022139" cy="92394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0" tIns="30296" rIns="0" bIns="30296" anchor="ctr" anchorCtr="1"/>
          <a:lstStyle/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 Arial"/>
              </a:rPr>
              <a:t>Warfighter Information Network</a:t>
            </a:r>
          </a:p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b="0" dirty="0" smtClean="0">
                <a:latin typeface=" Arial"/>
              </a:rPr>
              <a:t>Multiple Radio Waveforms and Platforms</a:t>
            </a:r>
          </a:p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 Arial"/>
              </a:rPr>
              <a:t>In-Flight Full Motion Video</a:t>
            </a:r>
            <a:endParaRPr lang="en-US" sz="900" b="0" dirty="0">
              <a:latin typeface=" Arial"/>
            </a:endParaRPr>
          </a:p>
          <a:p>
            <a:pPr algn="ctr" defTabSz="606425"/>
            <a:endParaRPr lang="en-US" sz="600" b="0" dirty="0" smtClean="0">
              <a:solidFill>
                <a:srgbClr val="0000FF"/>
              </a:solidFill>
              <a:latin typeface="+mn-lt"/>
            </a:endParaRPr>
          </a:p>
          <a:p>
            <a:pPr algn="ctr" defTabSz="606425"/>
            <a:endParaRPr lang="en-US" sz="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2" name="Rectangle 82"/>
          <p:cNvSpPr>
            <a:spLocks noChangeArrowheads="1"/>
          </p:cNvSpPr>
          <p:nvPr/>
        </p:nvSpPr>
        <p:spPr bwMode="auto">
          <a:xfrm>
            <a:off x="2353172" y="3202563"/>
            <a:ext cx="1708649" cy="84263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0" tIns="30296" rIns="0" bIns="30296" anchor="ctr" anchorCtr="1"/>
          <a:lstStyle/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b="0" dirty="0" smtClean="0">
                <a:latin typeface=" Arial"/>
              </a:rPr>
              <a:t>Mobile Protected Firepower</a:t>
            </a:r>
          </a:p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 Arial"/>
              </a:rPr>
              <a:t>Ground Mobility Vehicle</a:t>
            </a:r>
          </a:p>
          <a:p>
            <a:pPr marL="171450" indent="-171450" defTabSz="606425">
              <a:buFont typeface="Arial" panose="020B0604020202020204" pitchFamily="34" charset="0"/>
              <a:buChar char="•"/>
            </a:pPr>
            <a:r>
              <a:rPr lang="en-US" sz="900" b="0" dirty="0" smtClean="0">
                <a:latin typeface=" Arial"/>
              </a:rPr>
              <a:t>Light Reconnaissance Vehicle</a:t>
            </a:r>
            <a:endParaRPr lang="en-US" sz="900" b="0" dirty="0">
              <a:latin typeface=" Arial"/>
            </a:endParaRPr>
          </a:p>
          <a:p>
            <a:pPr algn="ctr" defTabSz="606425"/>
            <a:endParaRPr lang="en-US" sz="600" b="0" dirty="0" smtClean="0">
              <a:solidFill>
                <a:srgbClr val="0000FF"/>
              </a:solidFill>
              <a:latin typeface="+mn-lt"/>
            </a:endParaRPr>
          </a:p>
          <a:p>
            <a:pPr algn="ctr" defTabSz="606425"/>
            <a:endParaRPr lang="en-US" sz="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Wave 14"/>
          <p:cNvSpPr/>
          <p:nvPr/>
        </p:nvSpPr>
        <p:spPr>
          <a:xfrm>
            <a:off x="2589412" y="3785733"/>
            <a:ext cx="1229069" cy="498109"/>
          </a:xfrm>
          <a:prstGeom prst="wav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 Arial"/>
              </a:rPr>
              <a:t>Combat Vehicles</a:t>
            </a:r>
            <a:endParaRPr lang="en-US" sz="1000" b="1" dirty="0">
              <a:solidFill>
                <a:schemeClr val="tx1"/>
              </a:solidFill>
              <a:latin typeface=" Arial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5657" y="4394779"/>
            <a:ext cx="2238058" cy="107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00" y="5561610"/>
            <a:ext cx="1692257" cy="9600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5" name="Picture 2" descr="C:\Users\1101966409.mil\Pictures\CPOES-BDE\240kW micro grid gens.JPG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3460" y="5561611"/>
            <a:ext cx="1905117" cy="1005229"/>
          </a:xfrm>
          <a:prstGeom prst="rect">
            <a:avLst/>
          </a:prstGeom>
          <a:noFill/>
          <a:ln w="34925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78" y="5795600"/>
            <a:ext cx="1425888" cy="7260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Wave 5"/>
          <p:cNvSpPr/>
          <p:nvPr/>
        </p:nvSpPr>
        <p:spPr>
          <a:xfrm>
            <a:off x="1195095" y="1913185"/>
            <a:ext cx="1519873" cy="986759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 Arial"/>
              </a:rPr>
              <a:t>Future Force Development</a:t>
            </a:r>
            <a:endParaRPr lang="en-US" sz="1100" b="1" dirty="0">
              <a:solidFill>
                <a:schemeClr val="tx1"/>
              </a:solidFill>
              <a:latin typeface=" Arial"/>
            </a:endParaRPr>
          </a:p>
        </p:txBody>
      </p:sp>
      <p:pic>
        <p:nvPicPr>
          <p:cNvPr id="33" name="Picture 2" descr="C:\Users\patrick.w.henson.mil\Pictures\10479_11208104424.jpg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3874" y="3613737"/>
            <a:ext cx="1074900" cy="80162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Wave 13"/>
          <p:cNvSpPr/>
          <p:nvPr/>
        </p:nvSpPr>
        <p:spPr>
          <a:xfrm>
            <a:off x="5301076" y="3523346"/>
            <a:ext cx="1229069" cy="583570"/>
          </a:xfrm>
          <a:prstGeom prst="wav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 Arial"/>
              </a:rPr>
              <a:t>Air-Ground Integration</a:t>
            </a:r>
            <a:endParaRPr lang="en-US" sz="1000" b="1" dirty="0">
              <a:solidFill>
                <a:schemeClr val="tx1"/>
              </a:solidFill>
              <a:latin typeface=" Arial"/>
            </a:endParaRPr>
          </a:p>
        </p:txBody>
      </p:sp>
      <p:sp>
        <p:nvSpPr>
          <p:cNvPr id="11" name="Wave 10"/>
          <p:cNvSpPr/>
          <p:nvPr/>
        </p:nvSpPr>
        <p:spPr>
          <a:xfrm>
            <a:off x="7767240" y="3102582"/>
            <a:ext cx="1229069" cy="651708"/>
          </a:xfrm>
          <a:prstGeom prst="wav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 Arial"/>
              </a:rPr>
              <a:t>Tactical Network</a:t>
            </a:r>
            <a:endParaRPr lang="en-US" sz="1000" b="1" dirty="0">
              <a:solidFill>
                <a:schemeClr val="tx1"/>
              </a:solidFill>
              <a:latin typeface=" Arial"/>
            </a:endParaRPr>
          </a:p>
        </p:txBody>
      </p:sp>
      <p:sp>
        <p:nvSpPr>
          <p:cNvPr id="8" name="Wave 7"/>
          <p:cNvSpPr/>
          <p:nvPr/>
        </p:nvSpPr>
        <p:spPr>
          <a:xfrm>
            <a:off x="6413187" y="2073598"/>
            <a:ext cx="1549400" cy="956508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 Arial"/>
              </a:rPr>
              <a:t>Joint and Multinational Interoperability</a:t>
            </a:r>
            <a:endParaRPr lang="en-US" sz="1100" b="1" dirty="0">
              <a:solidFill>
                <a:schemeClr val="tx1"/>
              </a:solidFill>
              <a:latin typeface=" 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5854" y="6665455"/>
            <a:ext cx="2057400" cy="365125"/>
          </a:xfrm>
        </p:spPr>
        <p:txBody>
          <a:bodyPr/>
          <a:lstStyle/>
          <a:p>
            <a:fld id="{B088EA40-02CD-4113-A29E-5157D2CC560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Wave 6"/>
          <p:cNvSpPr/>
          <p:nvPr/>
        </p:nvSpPr>
        <p:spPr>
          <a:xfrm>
            <a:off x="3678314" y="5029720"/>
            <a:ext cx="1617512" cy="826074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 Arial"/>
              </a:rPr>
              <a:t>Training Readiness</a:t>
            </a:r>
            <a:endParaRPr lang="en-US" sz="1100" b="1" dirty="0">
              <a:solidFill>
                <a:schemeClr val="tx1"/>
              </a:solidFill>
              <a:latin typeface=" Arial"/>
            </a:endParaRPr>
          </a:p>
        </p:txBody>
      </p:sp>
      <p:sp>
        <p:nvSpPr>
          <p:cNvPr id="10" name="Wave 9"/>
          <p:cNvSpPr/>
          <p:nvPr/>
        </p:nvSpPr>
        <p:spPr>
          <a:xfrm>
            <a:off x="41732" y="3482744"/>
            <a:ext cx="1229069" cy="498109"/>
          </a:xfrm>
          <a:prstGeom prst="wav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 Arial"/>
              </a:rPr>
              <a:t>Robotics</a:t>
            </a:r>
            <a:endParaRPr lang="en-US" sz="1000" b="1" dirty="0">
              <a:solidFill>
                <a:schemeClr val="tx1"/>
              </a:solidFill>
              <a:latin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1066799" y="0"/>
            <a:ext cx="69246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ln w="12700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sz="3600" kern="0" dirty="0" smtClean="0"/>
              <a:t>Value of AWA and </a:t>
            </a:r>
          </a:p>
          <a:p>
            <a:r>
              <a:rPr lang="en-US" sz="3600" kern="0" dirty="0" smtClean="0"/>
              <a:t>Expected Outcomes</a:t>
            </a:r>
            <a:endParaRPr lang="en-US" sz="3200" kern="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000000"/>
                </a:solidFill>
                <a:latin typeface="+mn-lt"/>
              </a:rPr>
              <a:t>AWAs </a:t>
            </a:r>
            <a:r>
              <a:rPr lang="en-US" sz="1400" b="1" i="1" dirty="0" smtClean="0">
                <a:solidFill>
                  <a:srgbClr val="000000"/>
                </a:solidFill>
                <a:latin typeface="+mn-lt"/>
              </a:rPr>
              <a:t>are opportunities to </a:t>
            </a:r>
            <a:r>
              <a:rPr lang="en-US" sz="1400" b="1" i="1" dirty="0" smtClean="0">
                <a:solidFill>
                  <a:srgbClr val="0000FF"/>
                </a:solidFill>
                <a:latin typeface="+mn-lt"/>
              </a:rPr>
              <a:t>maximize collective resources </a:t>
            </a:r>
            <a:r>
              <a:rPr lang="en-US" sz="1400" b="1" i="1" dirty="0" smtClean="0">
                <a:solidFill>
                  <a:srgbClr val="000000"/>
                </a:solidFill>
                <a:latin typeface="+mn-lt"/>
              </a:rPr>
              <a:t>to assess Training Readiness, </a:t>
            </a:r>
            <a:r>
              <a:rPr lang="en-US" sz="1400" b="1" i="1" dirty="0" smtClean="0">
                <a:solidFill>
                  <a:prstClr val="black"/>
                </a:solidFill>
              </a:rPr>
              <a:t>Future Force Development,</a:t>
            </a:r>
            <a:r>
              <a:rPr lang="en-US" sz="1400" b="1" i="1" dirty="0" smtClean="0">
                <a:solidFill>
                  <a:prstClr val="black"/>
                </a:solidFill>
                <a:latin typeface="+mn-lt"/>
              </a:rPr>
              <a:t> and Joint/Multinational Interoperability priorities.</a:t>
            </a:r>
            <a:endParaRPr lang="en-US" sz="1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69682" y="5937008"/>
            <a:ext cx="227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FF"/>
                </a:solidFill>
              </a:rPr>
              <a:t>Focus:  </a:t>
            </a:r>
            <a:r>
              <a:rPr lang="en-US" sz="1600" i="1" dirty="0">
                <a:solidFill>
                  <a:srgbClr val="0000FF"/>
                </a:solidFill>
              </a:rPr>
              <a:t>Readiness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181" y="1168194"/>
            <a:ext cx="4792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FF"/>
                </a:solidFill>
              </a:rPr>
              <a:t>Focus:  </a:t>
            </a:r>
            <a:r>
              <a:rPr lang="en-US" sz="1600" i="1" dirty="0" smtClean="0">
                <a:solidFill>
                  <a:srgbClr val="0000FF"/>
                </a:solidFill>
              </a:rPr>
              <a:t>Modernization &amp; Force Development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4" name="Right Arrow Callout 23"/>
          <p:cNvSpPr/>
          <p:nvPr/>
        </p:nvSpPr>
        <p:spPr>
          <a:xfrm>
            <a:off x="2582406" y="1474400"/>
            <a:ext cx="4446285" cy="4770537"/>
          </a:xfrm>
          <a:prstGeom prst="rightArrowCallout">
            <a:avLst>
              <a:gd name="adj1" fmla="val 21795"/>
              <a:gd name="adj2" fmla="val 18359"/>
              <a:gd name="adj3" fmla="val 24143"/>
              <a:gd name="adj4" fmla="val 66691"/>
            </a:avLst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/>
              <a:t>Value of AWA:</a:t>
            </a:r>
          </a:p>
          <a:p>
            <a:pPr algn="ctr"/>
            <a:endParaRPr lang="en-US" sz="8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Meets </a:t>
            </a:r>
            <a:r>
              <a:rPr lang="en-US" sz="1200" dirty="0"/>
              <a:t>objectives across training, future force development and </a:t>
            </a:r>
            <a:r>
              <a:rPr lang="en-US" sz="1200" dirty="0" smtClean="0"/>
              <a:t>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Provides large scale live, virtual, constructive Joint/multinational training for Army divisions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Enhances </a:t>
            </a:r>
            <a:r>
              <a:rPr lang="en-US" sz="1200" dirty="0"/>
              <a:t>Joint and Multinational </a:t>
            </a:r>
            <a:r>
              <a:rPr lang="en-US" sz="1200" dirty="0" smtClean="0"/>
              <a:t>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Ensure </a:t>
            </a:r>
            <a:r>
              <a:rPr lang="en-US" sz="1200" dirty="0"/>
              <a:t>interoperability of systems, doctrine, and </a:t>
            </a:r>
            <a:r>
              <a:rPr lang="en-US" sz="1200" dirty="0" smtClean="0"/>
              <a:t>forces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Develops partnership with </a:t>
            </a:r>
            <a:r>
              <a:rPr lang="en-US" sz="1200" dirty="0" smtClean="0"/>
              <a:t>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Enhances concepts and capability development process…potentially reduces acquisition timelines  </a:t>
            </a:r>
            <a:r>
              <a:rPr lang="en-US" sz="1200" dirty="0" smtClean="0"/>
              <a:t>and improves </a:t>
            </a:r>
            <a:r>
              <a:rPr lang="en-US" sz="1200" dirty="0"/>
              <a:t>test </a:t>
            </a:r>
            <a:r>
              <a:rPr lang="en-US" sz="1200" dirty="0" smtClean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Provides </a:t>
            </a:r>
            <a:r>
              <a:rPr lang="en-US" sz="1200" dirty="0"/>
              <a:t>opportunity to improve/fix the network without formal test constraints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982" y="1484843"/>
            <a:ext cx="2570545" cy="2218111"/>
            <a:chOff x="711430" y="1281356"/>
            <a:chExt cx="2570545" cy="2218111"/>
          </a:xfrm>
        </p:grpSpPr>
        <p:sp>
          <p:nvSpPr>
            <p:cNvPr id="26" name="Oval 25"/>
            <p:cNvSpPr/>
            <p:nvPr/>
          </p:nvSpPr>
          <p:spPr bwMode="auto">
            <a:xfrm>
              <a:off x="711430" y="1281356"/>
              <a:ext cx="2529349" cy="221811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5530" y="1413221"/>
              <a:ext cx="2346445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" indent="-571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i="1" dirty="0" smtClean="0">
                  <a:solidFill>
                    <a:srgbClr val="000000"/>
                  </a:solidFill>
                  <a:latin typeface=" Arial"/>
                  <a:ea typeface="Tahoma" pitchFamily="34" charset="0"/>
                  <a:cs typeface="Tahoma" pitchFamily="34" charset="0"/>
                </a:rPr>
                <a:t>                     </a:t>
              </a:r>
              <a:r>
                <a:rPr lang="en-US" sz="1100" b="1" i="1" u="sng" dirty="0" smtClean="0">
                  <a:solidFill>
                    <a:srgbClr val="000000"/>
                  </a:solidFill>
                  <a:latin typeface=" Arial"/>
                  <a:ea typeface="Tahoma" pitchFamily="34" charset="0"/>
                  <a:cs typeface="Tahoma" pitchFamily="34" charset="0"/>
                </a:rPr>
                <a:t>AWA</a:t>
              </a:r>
            </a:p>
            <a:p>
              <a:pPr marL="57150" indent="-5715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 smtClean="0">
                <a:solidFill>
                  <a:srgbClr val="000000"/>
                </a:solidFill>
              </a:endParaRPr>
            </a:p>
            <a:p>
              <a:pPr marL="57150" indent="-57150" defTabSz="9144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rgbClr val="000000"/>
                  </a:solidFill>
                </a:rPr>
                <a:t> Assess </a:t>
              </a:r>
              <a:r>
                <a:rPr lang="en-US" sz="1100" b="1" dirty="0">
                  <a:solidFill>
                    <a:srgbClr val="000000"/>
                  </a:solidFill>
                </a:rPr>
                <a:t>new capabilities, organizations &amp; doctrine</a:t>
              </a:r>
            </a:p>
            <a:p>
              <a:pPr marL="57150" indent="-57150" defTabSz="9144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rgbClr val="000000"/>
                  </a:solidFill>
                </a:rPr>
                <a:t> Assess </a:t>
              </a:r>
              <a:r>
                <a:rPr lang="en-US" sz="1100" b="1" dirty="0">
                  <a:solidFill>
                    <a:srgbClr val="000000"/>
                  </a:solidFill>
                </a:rPr>
                <a:t>human dimension</a:t>
              </a:r>
            </a:p>
            <a:p>
              <a:pPr marL="57150" indent="-57150" defTabSz="9144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rgbClr val="000000"/>
                  </a:solidFill>
                </a:rPr>
                <a:t> Refine </a:t>
              </a:r>
              <a:r>
                <a:rPr lang="en-US" sz="1100" b="1" dirty="0">
                  <a:solidFill>
                    <a:srgbClr val="000000"/>
                  </a:solidFill>
                </a:rPr>
                <a:t>&amp; improve the network</a:t>
              </a:r>
            </a:p>
            <a:p>
              <a:pPr marL="57150" indent="-57150" defTabSz="9144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rgbClr val="000000"/>
                  </a:solidFill>
                </a:rPr>
                <a:t> Assess training </a:t>
              </a:r>
              <a:r>
                <a:rPr lang="en-US" sz="1100" b="1" dirty="0">
                  <a:solidFill>
                    <a:srgbClr val="000000"/>
                  </a:solidFill>
                </a:rPr>
                <a:t>innovations</a:t>
              </a:r>
            </a:p>
            <a:p>
              <a:pPr marL="57150" indent="-57150" defTabSz="9144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rgbClr val="000000"/>
                  </a:solidFill>
                </a:rPr>
                <a:t> Identify DOTMLPF solutions to Warfighter Challenges</a:t>
              </a:r>
            </a:p>
            <a:p>
              <a:pPr marL="57150" indent="-57150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rgbClr val="000000"/>
                  </a:solidFill>
                </a:rPr>
                <a:t> Refine requirements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982" y="3740802"/>
            <a:ext cx="2627984" cy="2265258"/>
            <a:chOff x="6035367" y="3755046"/>
            <a:chExt cx="2627984" cy="2297648"/>
          </a:xfrm>
        </p:grpSpPr>
        <p:sp>
          <p:nvSpPr>
            <p:cNvPr id="29" name="Oval 28"/>
            <p:cNvSpPr/>
            <p:nvPr/>
          </p:nvSpPr>
          <p:spPr bwMode="auto">
            <a:xfrm>
              <a:off x="6035367" y="3755046"/>
              <a:ext cx="2544986" cy="229764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7626" y="3895117"/>
              <a:ext cx="2485725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" indent="-5715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i="1" u="sng" dirty="0" smtClean="0">
                  <a:solidFill>
                    <a:srgbClr val="000000"/>
                  </a:solidFill>
                  <a:latin typeface=" Arial"/>
                  <a:ea typeface="Tahoma" pitchFamily="34" charset="0"/>
                  <a:cs typeface="Tahoma" pitchFamily="34" charset="0"/>
                </a:rPr>
                <a:t>MND TNG Exercise</a:t>
              </a:r>
            </a:p>
            <a:p>
              <a:pPr marL="57150" indent="-5715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 smtClean="0">
                <a:solidFill>
                  <a:srgbClr val="000000"/>
                </a:solidFill>
              </a:endParaRPr>
            </a:p>
            <a:p>
              <a:pPr marL="57150" indent="-57150" defTabSz="9144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rgbClr val="000000"/>
                  </a:solidFill>
                </a:rPr>
                <a:t> Exercise distributed Mission Command in Joint/Multinational environment</a:t>
              </a:r>
            </a:p>
            <a:p>
              <a:pPr marL="57150" indent="-57150" defTabSz="9144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rgbClr val="000000"/>
                  </a:solidFill>
                </a:rPr>
                <a:t> Assess doctrinal interoperability</a:t>
              </a:r>
            </a:p>
            <a:p>
              <a:pPr marL="57150" indent="-57150" defTabSz="9144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rgbClr val="000000"/>
                  </a:solidFill>
                </a:rPr>
                <a:t> Employ Joint / MN forces in realistic operational environment</a:t>
              </a:r>
            </a:p>
            <a:p>
              <a:pPr marL="57150" indent="-57150" defTabSz="9144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rgbClr val="000000"/>
                  </a:solidFill>
                </a:rPr>
                <a:t> Live, Virtual, Constructive Mix</a:t>
              </a:r>
            </a:p>
            <a:p>
              <a:pPr marL="57150" indent="-57150" defTabSz="9144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rgbClr val="000000"/>
                  </a:solidFill>
                </a:rPr>
                <a:t> Live Cyber / EW Threat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tabLst>
                  <a:tab pos="228600" algn="l"/>
                </a:tabLst>
              </a:pPr>
              <a:endParaRPr lang="en-US" sz="1100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1" name="Picture 30" descr="TRADOC logo (Robert's)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28599" y="1322341"/>
            <a:ext cx="717165" cy="709033"/>
          </a:xfrm>
          <a:prstGeom prst="rect">
            <a:avLst/>
          </a:prstGeom>
        </p:spPr>
      </p:pic>
      <p:pic>
        <p:nvPicPr>
          <p:cNvPr id="32" name="Picture 2" descr="C:\Users\david.ryburn.hampton\Pictures\225px-United_States_Army_Forces_Command_SSI_svg.png"/>
          <p:cNvPicPr>
            <a:picLocks noChangeAspect="1" noChangeArrowheads="1"/>
          </p:cNvPicPr>
          <p:nvPr/>
        </p:nvPicPr>
        <p:blipFill>
          <a:blip r:embed="rId3" cstate="email">
            <a:lum/>
          </a:blip>
          <a:srcRect/>
          <a:stretch>
            <a:fillRect/>
          </a:stretch>
        </p:blipFill>
        <p:spPr bwMode="auto">
          <a:xfrm>
            <a:off x="42666" y="3491514"/>
            <a:ext cx="754471" cy="754471"/>
          </a:xfrm>
          <a:prstGeom prst="rect">
            <a:avLst/>
          </a:prstGeom>
          <a:noFill/>
        </p:spPr>
      </p:pic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03750" y="3669493"/>
            <a:ext cx="1457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 Arial"/>
                <a:ea typeface="Tahoma" pitchFamily="34" charset="0"/>
                <a:cs typeface="Tahoma" pitchFamily="34" charset="0"/>
              </a:rPr>
              <a:t>OUTCOMES</a:t>
            </a:r>
            <a:endParaRPr lang="en-US" sz="1600" b="1" dirty="0">
              <a:solidFill>
                <a:srgbClr val="000000"/>
              </a:solidFill>
              <a:latin typeface=" Arial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84837" y="2420915"/>
            <a:ext cx="3265198" cy="2749982"/>
            <a:chOff x="6574317" y="2667874"/>
            <a:chExt cx="3265198" cy="2239521"/>
          </a:xfrm>
        </p:grpSpPr>
        <p:sp>
          <p:nvSpPr>
            <p:cNvPr id="34" name="TextBox 33"/>
            <p:cNvSpPr txBox="1"/>
            <p:nvPr/>
          </p:nvSpPr>
          <p:spPr>
            <a:xfrm>
              <a:off x="6576198" y="2667874"/>
              <a:ext cx="31228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500" dirty="0" smtClean="0"/>
                <a:t>Readiness Opportunities </a:t>
              </a:r>
              <a:endParaRPr lang="en-US" sz="15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61075" y="3898755"/>
              <a:ext cx="2921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 smtClean="0"/>
                <a:t>Improved Network</a:t>
              </a:r>
              <a:endParaRPr 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76198" y="4568841"/>
              <a:ext cx="3122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550" dirty="0" smtClean="0"/>
                <a:t>Improved Interoperability</a:t>
              </a:r>
              <a:endParaRPr lang="en-US" sz="15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74317" y="4230287"/>
              <a:ext cx="2921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 smtClean="0"/>
                <a:t>Refined Doctrine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73434" y="3519337"/>
              <a:ext cx="2921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 smtClean="0"/>
                <a:t>Improved Engineering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76198" y="2982447"/>
              <a:ext cx="3263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 smtClean="0"/>
                <a:t>Expedited DOTMLPF Solutions</a:t>
              </a:r>
              <a:endParaRPr lang="en-US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681" y="6658419"/>
            <a:ext cx="762000" cy="276225"/>
          </a:xfrm>
        </p:spPr>
        <p:txBody>
          <a:bodyPr/>
          <a:lstStyle/>
          <a:p>
            <a:fld id="{A4FF9D75-5358-4754-93F1-5F24E12772D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9D75-5358-4754-93F1-5F24E12772D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3312" y="1263844"/>
            <a:ext cx="8941628" cy="5373361"/>
          </a:xfrm>
          <a:prstGeom prst="roundRect">
            <a:avLst>
              <a:gd name="adj" fmla="val 10964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670646" y="1141296"/>
            <a:ext cx="4924355" cy="720998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pPr marL="0" marR="0" lvl="0" indent="0" algn="ctr" defTabSz="9142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Tahoma" pitchFamily="34" charset="0"/>
                <a:cs typeface="Arial" pitchFamily="34" charset="0"/>
              </a:rPr>
              <a:t>Army Warfighting</a:t>
            </a:r>
            <a:r>
              <a:rPr kumimoji="0" lang="en-US" sz="24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Tahoma" pitchFamily="34" charset="0"/>
                <a:cs typeface="Arial" pitchFamily="34" charset="0"/>
              </a:rPr>
              <a:t> Challenges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3312" y="1263844"/>
            <a:ext cx="8941628" cy="5373361"/>
          </a:xfrm>
          <a:prstGeom prst="roundRect">
            <a:avLst>
              <a:gd name="adj" fmla="val 10964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059522" y="1275468"/>
            <a:ext cx="2884570" cy="5033265"/>
            <a:chOff x="7403673" y="948436"/>
            <a:chExt cx="3036067" cy="5430011"/>
          </a:xfrm>
          <a:solidFill>
            <a:srgbClr val="92D050"/>
          </a:solidFill>
        </p:grpSpPr>
        <p:sp>
          <p:nvSpPr>
            <p:cNvPr id="22" name="TextBox 21"/>
            <p:cNvSpPr txBox="1"/>
            <p:nvPr/>
          </p:nvSpPr>
          <p:spPr>
            <a:xfrm>
              <a:off x="7403673" y="948436"/>
              <a:ext cx="3036067" cy="5430011"/>
            </a:xfrm>
            <a:prstGeom prst="rect">
              <a:avLst/>
            </a:prstGeom>
            <a:grpFill/>
            <a:ln w="25400" cmpd="thickThin">
              <a:solidFill>
                <a:schemeClr val="tx1"/>
              </a:solidFill>
            </a:ln>
            <a:effectLst/>
          </p:spPr>
          <p:txBody>
            <a:bodyPr wrap="square" rtlCol="0">
              <a:noAutofit/>
            </a:bodyPr>
            <a:lstStyle/>
            <a:p>
              <a:pPr marL="228600" indent="-228600" algn="l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171450" algn="l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endParaRPr lang="en-US" sz="7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171450" algn="l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 Corps </a:t>
              </a:r>
            </a:p>
            <a:p>
              <a:pPr marL="285750" indent="-171450" algn="l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Armored Division </a:t>
              </a:r>
            </a:p>
            <a:p>
              <a:pPr marL="285750" indent="-171450" algn="l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Light Infantry Task Force</a:t>
              </a:r>
            </a:p>
            <a:p>
              <a:pPr marL="285750" indent="-171450" algn="l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2nd Brigade, 1st Armored Division</a:t>
              </a:r>
            </a:p>
            <a:p>
              <a:pPr marL="285750" indent="-171450" algn="l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Airborne Joint Forcible Entry Operations (JFEO) unit (Airborne/Air Assault/Special Operation Force)</a:t>
              </a:r>
            </a:p>
            <a:p>
              <a:pPr marL="285750" indent="-171450" algn="l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Sustainment Brigade Headquarters and Support Battalion(s)</a:t>
              </a:r>
            </a:p>
            <a:p>
              <a:pPr marL="285750" indent="-171450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Theater Integrated Air Missile Defense</a:t>
              </a:r>
            </a:p>
            <a:p>
              <a:pPr marL="285750" indent="-171450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Multi-national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(UK, Canada, Australia, Italy, Denmark)</a:t>
              </a:r>
            </a:p>
            <a:p>
              <a:pPr marL="285750" indent="-171450" algn="l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USMC Fly-In Command Element &amp; Marine Task Force Response Cells</a:t>
              </a:r>
            </a:p>
            <a:p>
              <a:pPr marL="285750" indent="-171450" algn="l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Increased Navy participation</a:t>
              </a:r>
            </a:p>
            <a:p>
              <a:pPr marL="285750" indent="-171450" algn="l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Forces Command (FORSCOM) Enablers</a:t>
              </a:r>
            </a:p>
            <a:p>
              <a:pPr marL="285750" indent="-171450" algn="l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USAF Combined Air Ops Center</a:t>
              </a:r>
            </a:p>
            <a:p>
              <a:pPr marL="285750" indent="-171450" algn="l" defTabSz="512763">
                <a:spcAft>
                  <a:spcPts val="400"/>
                </a:spcAft>
                <a:buFont typeface="Wingdings" panose="05000000000000000000" pitchFamily="2" charset="2"/>
                <a:buChar char="ü"/>
              </a:pP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17770" y="994284"/>
              <a:ext cx="1632047" cy="3984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latin typeface=" Arial"/>
                </a:rPr>
                <a:t>FORCES</a:t>
              </a:r>
              <a:endParaRPr lang="en-US" b="1" u="sng" dirty="0">
                <a:latin typeface=" Arial"/>
              </a:endParaRPr>
            </a:p>
          </p:txBody>
        </p:sp>
      </p:grpSp>
      <p:sp>
        <p:nvSpPr>
          <p:cNvPr id="24" name="Title 2"/>
          <p:cNvSpPr txBox="1">
            <a:spLocks/>
          </p:cNvSpPr>
          <p:nvPr/>
        </p:nvSpPr>
        <p:spPr>
          <a:xfrm>
            <a:off x="251989" y="1871398"/>
            <a:ext cx="2382393" cy="720998"/>
          </a:xfrm>
          <a:prstGeom prst="rect">
            <a:avLst/>
          </a:prstGeom>
        </p:spPr>
        <p:txBody>
          <a:bodyPr vert="horz" lIns="91429" tIns="45714" rIns="91429" bIns="45714" rtlCol="0" anchor="ctr">
            <a:normAutofit fontScale="70000" lnSpcReduction="20000"/>
          </a:bodyPr>
          <a:lstStyle/>
          <a:p>
            <a:pPr marL="0" marR="0" lvl="0" indent="0" algn="ctr" defTabSz="9142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Tahoma" pitchFamily="34" charset="0"/>
                <a:cs typeface="Arial" pitchFamily="34" charset="0"/>
              </a:rPr>
              <a:t>Regional</a:t>
            </a:r>
            <a:r>
              <a:rPr kumimoji="0" lang="en-US" sz="2400" b="1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Tahoma" pitchFamily="34" charset="0"/>
                <a:cs typeface="Arial" pitchFamily="34" charset="0"/>
              </a:rPr>
              <a:t> Focus: </a:t>
            </a:r>
            <a:r>
              <a:rPr lang="en-US" sz="2400" b="1" i="1" dirty="0" smtClean="0">
                <a:solidFill>
                  <a:srgbClr val="7030A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U.S. Pacific Command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63993" y="1624663"/>
            <a:ext cx="3238529" cy="4824703"/>
            <a:chOff x="2808029" y="1668932"/>
            <a:chExt cx="3238529" cy="4570108"/>
          </a:xfrm>
          <a:solidFill>
            <a:srgbClr val="92D050"/>
          </a:solidFill>
        </p:grpSpPr>
        <p:sp>
          <p:nvSpPr>
            <p:cNvPr id="27" name="TextBox 26"/>
            <p:cNvSpPr txBox="1"/>
            <p:nvPr/>
          </p:nvSpPr>
          <p:spPr>
            <a:xfrm>
              <a:off x="2808029" y="1668932"/>
              <a:ext cx="3238529" cy="4570108"/>
            </a:xfrm>
            <a:prstGeom prst="rect">
              <a:avLst/>
            </a:prstGeom>
            <a:grpFill/>
            <a:ln w="25400" cmpd="thickThin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marL="339725" indent="-285750" algn="l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algn="l" defTabSz="512763">
                <a:spcAft>
                  <a:spcPts val="600"/>
                </a:spcAft>
              </a:pPr>
              <a:endParaRPr lang="en-US" sz="5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9725" indent="-225425" algn="l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Unified Land Operations</a:t>
              </a:r>
            </a:p>
            <a:p>
              <a:pPr marL="339725" indent="-225425" algn="l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Joint Concept for Entry Ops (Joint Operation Access Concept (JOAC) and Expeditionary Force 21)</a:t>
              </a:r>
            </a:p>
            <a:p>
              <a:pPr marL="339725" indent="-225425" algn="l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Set Theater</a:t>
              </a:r>
            </a:p>
            <a:p>
              <a:pPr marL="339725" indent="-225425" algn="l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Joint/Multinational Operations</a:t>
              </a:r>
            </a:p>
            <a:p>
              <a:pPr marL="339725" indent="-225425" algn="l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Special Operation Force – Coalition Forces  Interoperability </a:t>
              </a:r>
            </a:p>
            <a:p>
              <a:pPr marL="339725" indent="-225425" algn="l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Close Air Support/Joint Fires</a:t>
              </a:r>
            </a:p>
            <a:p>
              <a:pPr marL="339725" indent="-225425" algn="l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Integrated Air/Missile Defense </a:t>
              </a:r>
            </a:p>
            <a:p>
              <a:pPr marL="339725" indent="-225425" algn="l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Expeditionary Mission Command</a:t>
              </a:r>
            </a:p>
            <a:p>
              <a:pPr marL="339725" indent="-225425" algn="l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Enhanced Maneuver</a:t>
              </a:r>
            </a:p>
            <a:p>
              <a:pPr marL="339725" indent="-225425" algn="l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Cyber/Electronic Warfare</a:t>
              </a:r>
            </a:p>
            <a:p>
              <a:pPr marL="339725" indent="-225425" algn="l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 Basing/Joint Logistic Over the Shore (JLOTS)</a:t>
              </a:r>
            </a:p>
            <a:p>
              <a:pPr marL="339725" indent="-225425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Squad Overmatch (cognitive skills)</a:t>
              </a:r>
            </a:p>
            <a:p>
              <a:pPr marL="339725" indent="-225425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Manned-Unmanned Teaming (robotics)</a:t>
              </a:r>
            </a:p>
            <a:p>
              <a:pPr marL="339725" indent="-225425" defTabSz="512763"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Light Cavalry 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80548" y="1724638"/>
              <a:ext cx="2173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latin typeface=" Arial"/>
                </a:rPr>
                <a:t>CONCEPTS</a:t>
              </a:r>
              <a:endParaRPr lang="en-US" b="1" u="sng" dirty="0">
                <a:latin typeface=" Arial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3348" y="2627251"/>
            <a:ext cx="2674586" cy="2966817"/>
            <a:chOff x="73887" y="3332003"/>
            <a:chExt cx="2674586" cy="2966817"/>
          </a:xfrm>
          <a:solidFill>
            <a:srgbClr val="92D050"/>
          </a:solidFill>
        </p:grpSpPr>
        <p:sp>
          <p:nvSpPr>
            <p:cNvPr id="30" name="TextBox 29"/>
            <p:cNvSpPr txBox="1"/>
            <p:nvPr/>
          </p:nvSpPr>
          <p:spPr>
            <a:xfrm>
              <a:off x="73887" y="3332003"/>
              <a:ext cx="2674586" cy="2966817"/>
            </a:xfrm>
            <a:prstGeom prst="rect">
              <a:avLst/>
            </a:prstGeom>
            <a:grpFill/>
            <a:ln w="25400" cmpd="thickThin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fontAlgn="t">
                <a:spcBef>
                  <a:spcPct val="0"/>
                </a:spcBef>
                <a:spcAft>
                  <a:spcPts val="600"/>
                </a:spcAft>
              </a:pPr>
              <a:endParaRPr lang="en-US" sz="1400" dirty="0">
                <a:solidFill>
                  <a:srgbClr val="000000"/>
                </a:solidFill>
                <a:latin typeface=" Arial"/>
              </a:endParaRPr>
            </a:p>
            <a:p>
              <a:pPr fontAlgn="t">
                <a:spcBef>
                  <a:spcPct val="0"/>
                </a:spcBef>
                <a:spcAft>
                  <a:spcPts val="600"/>
                </a:spcAft>
              </a:pPr>
              <a:endParaRPr lang="en-US" sz="1000" dirty="0" smtClean="0">
                <a:solidFill>
                  <a:srgbClr val="000000"/>
                </a:solidFill>
                <a:latin typeface=" Arial"/>
              </a:endParaRPr>
            </a:p>
            <a:p>
              <a:pPr marL="403225" indent="-285750" fontAlgn="t">
                <a:spcBef>
                  <a:spcPct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olidFill>
                    <a:srgbClr val="000000"/>
                  </a:solidFill>
                  <a:latin typeface=" Arial"/>
                </a:rPr>
                <a:t>Manned – Unmanned Teaming</a:t>
              </a:r>
              <a:endParaRPr lang="en-US" sz="1200" dirty="0">
                <a:solidFill>
                  <a:srgbClr val="000000"/>
                </a:solidFill>
                <a:latin typeface=" Arial"/>
              </a:endParaRPr>
            </a:p>
            <a:p>
              <a:pPr marL="403225" indent="-285750" fontAlgn="t">
                <a:spcBef>
                  <a:spcPct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olidFill>
                    <a:srgbClr val="000000"/>
                  </a:solidFill>
                  <a:latin typeface=" Arial"/>
                </a:rPr>
                <a:t>Operational Energy</a:t>
              </a:r>
              <a:endParaRPr lang="en-US" sz="1200" dirty="0">
                <a:solidFill>
                  <a:srgbClr val="000000"/>
                </a:solidFill>
                <a:latin typeface=" Arial"/>
              </a:endParaRPr>
            </a:p>
            <a:p>
              <a:pPr marL="403225" indent="-285750" fontAlgn="t">
                <a:spcBef>
                  <a:spcPct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olidFill>
                    <a:srgbClr val="000000"/>
                  </a:solidFill>
                  <a:latin typeface=" Arial"/>
                </a:rPr>
                <a:t>Expeditionary Command Posts (v2)</a:t>
              </a:r>
              <a:endParaRPr lang="en-US" sz="1200" dirty="0">
                <a:solidFill>
                  <a:srgbClr val="000000"/>
                </a:solidFill>
                <a:latin typeface=" Arial"/>
              </a:endParaRPr>
            </a:p>
            <a:p>
              <a:pPr marL="403225" indent="-285750" fontAlgn="t">
                <a:spcBef>
                  <a:spcPct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olidFill>
                    <a:srgbClr val="000000"/>
                  </a:solidFill>
                  <a:latin typeface=" Arial"/>
                </a:rPr>
                <a:t>Enhanced Maneuver</a:t>
              </a:r>
            </a:p>
            <a:p>
              <a:pPr marL="403225" indent="-285750" fontAlgn="t">
                <a:spcBef>
                  <a:spcPct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olidFill>
                    <a:srgbClr val="000000"/>
                  </a:solidFill>
                  <a:latin typeface=" Arial"/>
                </a:rPr>
                <a:t>4G LTE Communications Network</a:t>
              </a:r>
            </a:p>
            <a:p>
              <a:pPr marL="403225" indent="-285750" fontAlgn="t">
                <a:spcBef>
                  <a:spcPct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olidFill>
                    <a:srgbClr val="000000"/>
                  </a:solidFill>
                  <a:latin typeface=" Arial"/>
                </a:rPr>
                <a:t>Coalition Network</a:t>
              </a:r>
            </a:p>
            <a:p>
              <a:pPr marL="403225" indent="-285750" fontAlgn="t">
                <a:spcBef>
                  <a:spcPct val="0"/>
                </a:spcBef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olidFill>
                    <a:srgbClr val="000000"/>
                  </a:solidFill>
                  <a:latin typeface=" Arial"/>
                </a:rPr>
                <a:t>Counter-Unmanned Aircraft System (UAS)</a:t>
              </a:r>
              <a:endParaRPr lang="en-US" sz="1200" dirty="0">
                <a:solidFill>
                  <a:srgbClr val="000000"/>
                </a:solidFill>
                <a:latin typeface=" Arial"/>
              </a:endParaRPr>
            </a:p>
            <a:p>
              <a:pPr marL="282575" fontAlgn="t">
                <a:spcBef>
                  <a:spcPct val="0"/>
                </a:spcBef>
                <a:spcAft>
                  <a:spcPts val="600"/>
                </a:spcAft>
              </a:pPr>
              <a:endParaRPr lang="en-US" sz="1400" dirty="0">
                <a:solidFill>
                  <a:prstClr val="black"/>
                </a:solidFill>
                <a:latin typeface=" Arial"/>
              </a:endParaRPr>
            </a:p>
            <a:p>
              <a:pPr marL="339725" indent="-285750" algn="l" defTabSz="512763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9725" indent="-285750" algn="l" defTabSz="512763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9725" indent="-285750" algn="l" defTabSz="512763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9725" indent="-285750" algn="l" defTabSz="512763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39725" indent="-285750" algn="l" defTabSz="512763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1534" y="3372612"/>
              <a:ext cx="212501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latin typeface=" Arial"/>
                </a:rPr>
                <a:t>CAPABILITIES</a:t>
              </a:r>
              <a:endParaRPr lang="en-US" b="1" u="sng" dirty="0">
                <a:latin typeface=" Arial"/>
              </a:endParaRPr>
            </a:p>
          </p:txBody>
        </p:sp>
      </p:grpSp>
      <p:sp>
        <p:nvSpPr>
          <p:cNvPr id="32" name="Title 2"/>
          <p:cNvSpPr txBox="1">
            <a:spLocks/>
          </p:cNvSpPr>
          <p:nvPr/>
        </p:nvSpPr>
        <p:spPr>
          <a:xfrm>
            <a:off x="664086" y="1064819"/>
            <a:ext cx="4924355" cy="720998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pPr marL="0" marR="0" lvl="0" indent="0" algn="ctr" defTabSz="9142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Tahoma" pitchFamily="34" charset="0"/>
                <a:cs typeface="Arial" pitchFamily="34" charset="0"/>
              </a:rPr>
              <a:t>Army Warfighting</a:t>
            </a:r>
            <a:r>
              <a:rPr kumimoji="0" lang="en-US" sz="24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Tahoma" pitchFamily="34" charset="0"/>
                <a:cs typeface="Arial" pitchFamily="34" charset="0"/>
              </a:rPr>
              <a:t> Challenges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auto">
          <a:xfrm>
            <a:off x="732922" y="11037"/>
            <a:ext cx="76382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ln w="12700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sz="3200" kern="0" dirty="0" smtClean="0">
                <a:latin typeface=" Arial"/>
              </a:rPr>
              <a:t>AWA 17 Way Ahead</a:t>
            </a:r>
          </a:p>
          <a:p>
            <a:r>
              <a:rPr lang="en-US" sz="1800" kern="0" dirty="0" smtClean="0">
                <a:latin typeface=" Arial"/>
              </a:rPr>
              <a:t>17 – 30 OCTOBER 2016</a:t>
            </a:r>
          </a:p>
          <a:p>
            <a:r>
              <a:rPr lang="en-US" sz="1800" kern="0" dirty="0" smtClean="0">
                <a:latin typeface=" Arial"/>
              </a:rPr>
              <a:t>(Fort Bliss, White Sands Missile Range, Holloman AFB)</a:t>
            </a:r>
            <a:endParaRPr lang="en-US" sz="1800" kern="0" dirty="0">
              <a:latin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4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" t="22975" r="714" b="27552"/>
          <a:stretch/>
        </p:blipFill>
        <p:spPr>
          <a:xfrm>
            <a:off x="-12033" y="-101181"/>
            <a:ext cx="9156527" cy="6959181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121504" y="2301032"/>
            <a:ext cx="9128353" cy="19107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latin typeface="Arial" pitchFamily="34" charset="0"/>
                <a:ea typeface="+mj-ea"/>
                <a:cs typeface="Arial" pitchFamily="34" charset="0"/>
              </a:rPr>
              <a:t>QUESTIONS?  </a:t>
            </a:r>
            <a:endParaRPr kumimoji="0" lang="en-US" sz="6000" b="1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6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5066" y="6630661"/>
            <a:ext cx="2057400" cy="365125"/>
          </a:xfrm>
        </p:spPr>
        <p:txBody>
          <a:bodyPr/>
          <a:lstStyle/>
          <a:p>
            <a:fld id="{B088EA40-02CD-4113-A29E-5157D2CC560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C6026303AB494DBE36DB24034E68D3" ma:contentTypeVersion="1" ma:contentTypeDescription="Create a new document." ma:contentTypeScope="" ma:versionID="1d8c63c8a4714d0ea24ca66a5635fc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C3667-3B63-443D-8362-2D7445F69F32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8C746F0-B49A-4EA8-A771-0761993009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E6B898-DEB6-42A7-A762-0D0995D41F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Words>1119</Words>
  <Application>Microsoft Office PowerPoint</Application>
  <PresentationFormat>On-screen Show (4:3)</PresentationFormat>
  <Paragraphs>225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 Arial</vt:lpstr>
      <vt:lpstr>Arial</vt:lpstr>
      <vt:lpstr>Calibri</vt:lpstr>
      <vt:lpstr>Tahoma</vt:lpstr>
      <vt:lpstr>Times New Roman</vt:lpstr>
      <vt:lpstr>Wingdings</vt:lpstr>
      <vt:lpstr>1_Default Design</vt:lpstr>
      <vt:lpstr>PowerPoint Presentation</vt:lpstr>
      <vt:lpstr>Purpose and Agenda</vt:lpstr>
      <vt:lpstr>Brigade Modernization Command Tangible Results for the Future Forces</vt:lpstr>
      <vt:lpstr>Army Warfighting Assessments</vt:lpstr>
      <vt:lpstr> What We Evaluate and Integrate –  Concepts and Capabilities 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Mission</dc:title>
  <dc:creator>Osuchukwn, Quintin CTR USA TRADOC</dc:creator>
  <cp:lastModifiedBy>Administrator</cp:lastModifiedBy>
  <cp:revision>208</cp:revision>
  <cp:lastPrinted>2016-03-04T23:23:53Z</cp:lastPrinted>
  <dcterms:created xsi:type="dcterms:W3CDTF">2015-10-21T22:43:54Z</dcterms:created>
  <dcterms:modified xsi:type="dcterms:W3CDTF">2016-03-14T17:19:54Z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0x010100C4C6026303AB494DBE36DB24034E68D3</vt:lpwstr>
  </property>
</Properties>
</file>