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71" r:id="rId2"/>
  </p:sldIdLst>
  <p:sldSz cx="9144000" cy="6629400"/>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p15:clr>
            <a:srgbClr val="A4A3A4"/>
          </p15:clr>
        </p15:guide>
        <p15:guide id="2" pos="2880">
          <p15:clr>
            <a:srgbClr val="A4A3A4"/>
          </p15:clr>
        </p15:guide>
      </p15:sldGuideLst>
    </p:ext>
    <p:ext uri="{2D200454-40CA-4A62-9FC3-DE9A4176ACB9}">
      <p15:notesGuideLst xmlns:p15="http://schemas.microsoft.com/office/powerpoint/2012/main">
        <p15:guide id="1" orient="horz" pos="2905"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0A2"/>
    <a:srgbClr val="EDA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34" autoAdjust="0"/>
    <p:restoredTop sz="92248" autoAdjust="0"/>
  </p:normalViewPr>
  <p:slideViewPr>
    <p:cSldViewPr>
      <p:cViewPr varScale="1">
        <p:scale>
          <a:sx n="87" d="100"/>
          <a:sy n="87" d="100"/>
        </p:scale>
        <p:origin x="826" y="62"/>
      </p:cViewPr>
      <p:guideLst>
        <p:guide orient="horz" pos="2088"/>
        <p:guide pos="2880"/>
      </p:guideLst>
    </p:cSldViewPr>
  </p:slideViewPr>
  <p:notesTextViewPr>
    <p:cViewPr>
      <p:scale>
        <a:sx n="100" d="100"/>
        <a:sy n="100" d="100"/>
      </p:scale>
      <p:origin x="0" y="0"/>
    </p:cViewPr>
  </p:notesTextViewPr>
  <p:notesViewPr>
    <p:cSldViewPr>
      <p:cViewPr varScale="1">
        <p:scale>
          <a:sx n="84" d="100"/>
          <a:sy n="84" d="100"/>
        </p:scale>
        <p:origin x="-3126" y="-96"/>
      </p:cViewPr>
      <p:guideLst>
        <p:guide orient="horz" pos="2905"/>
        <p:guide pos="220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8649" cy="46148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134" y="0"/>
            <a:ext cx="3038648" cy="461484"/>
          </a:xfrm>
          <a:prstGeom prst="rect">
            <a:avLst/>
          </a:prstGeom>
        </p:spPr>
        <p:txBody>
          <a:bodyPr vert="horz" lIns="91440" tIns="45720" rIns="91440" bIns="45720" rtlCol="0"/>
          <a:lstStyle>
            <a:lvl1pPr algn="r">
              <a:defRPr sz="1200"/>
            </a:lvl1pPr>
          </a:lstStyle>
          <a:p>
            <a:fld id="{08ABB866-842B-444E-9BC2-4D880360B97B}" type="datetimeFigureOut">
              <a:rPr lang="en-US" smtClean="0"/>
              <a:pPr/>
              <a:t>4/24/2017</a:t>
            </a:fld>
            <a:endParaRPr lang="en-US" dirty="0"/>
          </a:p>
        </p:txBody>
      </p:sp>
      <p:sp>
        <p:nvSpPr>
          <p:cNvPr id="4" name="Footer Placeholder 3"/>
          <p:cNvSpPr>
            <a:spLocks noGrp="1"/>
          </p:cNvSpPr>
          <p:nvPr>
            <p:ph type="ftr" sz="quarter" idx="2"/>
          </p:nvPr>
        </p:nvSpPr>
        <p:spPr>
          <a:xfrm>
            <a:off x="3" y="8760316"/>
            <a:ext cx="3038649" cy="461484"/>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134" y="8760316"/>
            <a:ext cx="3038648" cy="461484"/>
          </a:xfrm>
          <a:prstGeom prst="rect">
            <a:avLst/>
          </a:prstGeom>
        </p:spPr>
        <p:txBody>
          <a:bodyPr vert="horz" lIns="91440" tIns="45720" rIns="91440" bIns="45720" rtlCol="0" anchor="b"/>
          <a:lstStyle>
            <a:lvl1pPr algn="r">
              <a:defRPr sz="1200"/>
            </a:lvl1pPr>
          </a:lstStyle>
          <a:p>
            <a:fld id="{204775B9-5EE0-4DE1-8610-CB4383992EF8}" type="slidenum">
              <a:rPr lang="en-US" smtClean="0"/>
              <a:pPr/>
              <a:t>‹#›</a:t>
            </a:fld>
            <a:endParaRPr lang="en-US" dirty="0"/>
          </a:p>
        </p:txBody>
      </p:sp>
    </p:spTree>
    <p:extLst>
      <p:ext uri="{BB962C8B-B14F-4D97-AF65-F5344CB8AC3E}">
        <p14:creationId xmlns:p14="http://schemas.microsoft.com/office/powerpoint/2010/main" val="3166782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38649" cy="46305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134" y="1"/>
            <a:ext cx="3038648" cy="463059"/>
          </a:xfrm>
          <a:prstGeom prst="rect">
            <a:avLst/>
          </a:prstGeom>
        </p:spPr>
        <p:txBody>
          <a:bodyPr vert="horz" lIns="91440" tIns="45720" rIns="91440" bIns="45720" rtlCol="0"/>
          <a:lstStyle>
            <a:lvl1pPr algn="r">
              <a:defRPr sz="1200"/>
            </a:lvl1pPr>
          </a:lstStyle>
          <a:p>
            <a:fld id="{F6449A8B-C71D-4B74-80BF-77CFD338FA8B}" type="datetimeFigureOut">
              <a:rPr lang="en-US" smtClean="0"/>
              <a:t>4/24/2017</a:t>
            </a:fld>
            <a:endParaRPr lang="en-US"/>
          </a:p>
        </p:txBody>
      </p:sp>
      <p:sp>
        <p:nvSpPr>
          <p:cNvPr id="4" name="Slide Image Placeholder 3"/>
          <p:cNvSpPr>
            <a:spLocks noGrp="1" noRot="1" noChangeAspect="1"/>
          </p:cNvSpPr>
          <p:nvPr>
            <p:ph type="sldImg" idx="2"/>
          </p:nvPr>
        </p:nvSpPr>
        <p:spPr>
          <a:xfrm>
            <a:off x="1358900" y="1152525"/>
            <a:ext cx="4294188" cy="3113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848" y="4438436"/>
            <a:ext cx="5608320" cy="363201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760318"/>
            <a:ext cx="3038649" cy="46305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134" y="8760318"/>
            <a:ext cx="3038648" cy="463059"/>
          </a:xfrm>
          <a:prstGeom prst="rect">
            <a:avLst/>
          </a:prstGeom>
        </p:spPr>
        <p:txBody>
          <a:bodyPr vert="horz" lIns="91440" tIns="45720" rIns="91440" bIns="45720" rtlCol="0" anchor="b"/>
          <a:lstStyle>
            <a:lvl1pPr algn="r">
              <a:defRPr sz="1200"/>
            </a:lvl1pPr>
          </a:lstStyle>
          <a:p>
            <a:fld id="{49A79E7F-F55B-44D5-9175-87ECBAC30F59}" type="slidenum">
              <a:rPr lang="en-US" smtClean="0"/>
              <a:t>‹#›</a:t>
            </a:fld>
            <a:endParaRPr lang="en-US"/>
          </a:p>
        </p:txBody>
      </p:sp>
    </p:spTree>
    <p:extLst>
      <p:ext uri="{BB962C8B-B14F-4D97-AF65-F5344CB8AC3E}">
        <p14:creationId xmlns:p14="http://schemas.microsoft.com/office/powerpoint/2010/main" val="728192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9411"/>
            <a:ext cx="7772400" cy="142102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756660"/>
            <a:ext cx="6400800" cy="16941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5484"/>
            <a:ext cx="2057400" cy="565647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5484"/>
            <a:ext cx="6019800" cy="565647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260004"/>
            <a:ext cx="7772400" cy="131667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09823"/>
            <a:ext cx="7772400" cy="145018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46860"/>
            <a:ext cx="4038600" cy="4375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46860"/>
            <a:ext cx="4038600" cy="4375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483942"/>
            <a:ext cx="4040188" cy="618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02379"/>
            <a:ext cx="4040188" cy="38195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83942"/>
            <a:ext cx="4041775" cy="618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02379"/>
            <a:ext cx="4041775" cy="38195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63948"/>
            <a:ext cx="3008313" cy="112331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63949"/>
            <a:ext cx="5111750" cy="56580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387264"/>
            <a:ext cx="3008313" cy="45346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0580"/>
            <a:ext cx="5486400" cy="54784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92349"/>
            <a:ext cx="5486400" cy="39776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188427"/>
            <a:ext cx="5486400" cy="7780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8F902-F6A1-42F7-924A-204763602773}" type="datetimeFigureOut">
              <a:rPr lang="en-US" smtClean="0"/>
              <a:pPr/>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1413F0-4220-4339-9342-9027D0CA5F7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5483"/>
            <a:ext cx="82296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546860"/>
            <a:ext cx="8229600" cy="43750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144472"/>
            <a:ext cx="2133600" cy="352954"/>
          </a:xfrm>
          <a:prstGeom prst="rect">
            <a:avLst/>
          </a:prstGeom>
        </p:spPr>
        <p:txBody>
          <a:bodyPr vert="horz" lIns="91440" tIns="45720" rIns="91440" bIns="45720" rtlCol="0" anchor="ctr"/>
          <a:lstStyle>
            <a:lvl1pPr algn="l">
              <a:defRPr sz="1200">
                <a:solidFill>
                  <a:schemeClr val="tx1">
                    <a:tint val="75000"/>
                  </a:schemeClr>
                </a:solidFill>
              </a:defRPr>
            </a:lvl1pPr>
          </a:lstStyle>
          <a:p>
            <a:fld id="{53A8F902-F6A1-42F7-924A-204763602773}" type="datetimeFigureOut">
              <a:rPr lang="en-US" smtClean="0"/>
              <a:pPr/>
              <a:t>4/24/2017</a:t>
            </a:fld>
            <a:endParaRPr lang="en-US" dirty="0"/>
          </a:p>
        </p:txBody>
      </p:sp>
      <p:sp>
        <p:nvSpPr>
          <p:cNvPr id="5" name="Footer Placeholder 4"/>
          <p:cNvSpPr>
            <a:spLocks noGrp="1"/>
          </p:cNvSpPr>
          <p:nvPr>
            <p:ph type="ftr" sz="quarter" idx="3"/>
          </p:nvPr>
        </p:nvSpPr>
        <p:spPr>
          <a:xfrm>
            <a:off x="3124200" y="6144472"/>
            <a:ext cx="2895600" cy="35295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144472"/>
            <a:ext cx="2133600" cy="352954"/>
          </a:xfrm>
          <a:prstGeom prst="rect">
            <a:avLst/>
          </a:prstGeom>
        </p:spPr>
        <p:txBody>
          <a:bodyPr vert="horz" lIns="91440" tIns="45720" rIns="91440" bIns="45720" rtlCol="0" anchor="ctr"/>
          <a:lstStyle>
            <a:lvl1pPr algn="r">
              <a:defRPr sz="1200">
                <a:solidFill>
                  <a:schemeClr val="tx1">
                    <a:tint val="75000"/>
                  </a:schemeClr>
                </a:solidFill>
              </a:defRPr>
            </a:lvl1pPr>
          </a:lstStyle>
          <a:p>
            <a:fld id="{F21413F0-4220-4339-9342-9027D0CA5F7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lum bright="70000" contrast="-70000"/>
          </a:blip>
          <a:stretch>
            <a:fillRect/>
          </a:stretch>
        </p:blipFill>
        <p:spPr>
          <a:xfrm>
            <a:off x="705612" y="1763564"/>
            <a:ext cx="3008376" cy="3008376"/>
          </a:xfrm>
          <a:prstGeom prst="rect">
            <a:avLst/>
          </a:prstGeom>
        </p:spPr>
      </p:pic>
      <p:pic>
        <p:nvPicPr>
          <p:cNvPr id="17" name="Picture 16"/>
          <p:cNvPicPr>
            <a:picLocks noChangeAspect="1"/>
          </p:cNvPicPr>
          <p:nvPr/>
        </p:nvPicPr>
        <p:blipFill>
          <a:blip r:embed="rId2">
            <a:lum bright="70000" contrast="-70000"/>
          </a:blip>
          <a:stretch>
            <a:fillRect/>
          </a:stretch>
        </p:blipFill>
        <p:spPr>
          <a:xfrm>
            <a:off x="5430012" y="1754124"/>
            <a:ext cx="3008376" cy="3008376"/>
          </a:xfrm>
          <a:prstGeom prst="rect">
            <a:avLst/>
          </a:prstGeom>
        </p:spPr>
      </p:pic>
      <p:sp>
        <p:nvSpPr>
          <p:cNvPr id="23" name="Rectangle 22"/>
          <p:cNvSpPr/>
          <p:nvPr/>
        </p:nvSpPr>
        <p:spPr>
          <a:xfrm>
            <a:off x="4876800" y="1499086"/>
            <a:ext cx="4114800" cy="4778231"/>
          </a:xfrm>
          <a:prstGeom prst="rect">
            <a:avLst/>
          </a:prstGeom>
        </p:spPr>
        <p:txBody>
          <a:bodyPr wrap="square">
            <a:spAutoFit/>
          </a:bodyPr>
          <a:lstStyle/>
          <a:p>
            <a:r>
              <a:rPr lang="en-US" sz="1050" dirty="0" smtClean="0">
                <a:latin typeface="Times New Roman" panose="02020603050405020304" pitchFamily="18" charset="0"/>
                <a:cs typeface="Times New Roman" panose="02020603050405020304" pitchFamily="18" charset="0"/>
              </a:rPr>
              <a:t>	       Brigadier </a:t>
            </a:r>
            <a:r>
              <a:rPr lang="en-US" sz="1050" dirty="0">
                <a:latin typeface="Times New Roman" panose="02020603050405020304" pitchFamily="18" charset="0"/>
                <a:cs typeface="Times New Roman" panose="02020603050405020304" pitchFamily="18" charset="0"/>
              </a:rPr>
              <a:t>General Joel K. Tyler was commissioned in Armor from the University of Arkansas Army ROTC in 1988. He is currently assigned as a Deputy Commanding General (DCG) for the 1st Armored Division at Fort Bliss, Texas. </a:t>
            </a:r>
            <a:r>
              <a:rPr lang="en-US" sz="1050" dirty="0" smtClean="0">
                <a:latin typeface="Times New Roman" panose="02020603050405020304" pitchFamily="18" charset="0"/>
                <a:cs typeface="Times New Roman" panose="02020603050405020304" pitchFamily="18" charset="0"/>
              </a:rPr>
              <a:t> BG </a:t>
            </a:r>
            <a:r>
              <a:rPr lang="en-US" sz="1050" dirty="0">
                <a:latin typeface="Times New Roman" panose="02020603050405020304" pitchFamily="18" charset="0"/>
                <a:cs typeface="Times New Roman" panose="02020603050405020304" pitchFamily="18" charset="0"/>
              </a:rPr>
              <a:t>Tyler served as the J-3 for Combined/Joint Task Force – Operation Inherent Resolve from September 2015-August 2016. His other assignments include service in the Federal Republic of Germany, Republic of Korea, and around the continental United States in both FORSCOM and TRADOC assignments. </a:t>
            </a:r>
            <a:r>
              <a:rPr lang="en-US" sz="1050" dirty="0" smtClean="0">
                <a:latin typeface="Times New Roman" panose="02020603050405020304" pitchFamily="18" charset="0"/>
                <a:cs typeface="Times New Roman" panose="02020603050405020304" pitchFamily="18" charset="0"/>
              </a:rPr>
              <a:t> He </a:t>
            </a:r>
            <a:r>
              <a:rPr lang="en-US" sz="1050" dirty="0">
                <a:latin typeface="Times New Roman" panose="02020603050405020304" pitchFamily="18" charset="0"/>
                <a:cs typeface="Times New Roman" panose="02020603050405020304" pitchFamily="18" charset="0"/>
              </a:rPr>
              <a:t>has deployed to OPERATION DESERT SHIELD/STORM, OPERATION IRAQI FREEDOM, and OPERATION SPARTAN SHIELD. </a:t>
            </a:r>
          </a:p>
          <a:p>
            <a:r>
              <a:rPr lang="en-US" sz="1050" dirty="0" smtClean="0">
                <a:latin typeface="Times New Roman" panose="02020603050405020304" pitchFamily="18" charset="0"/>
                <a:cs typeface="Times New Roman" panose="02020603050405020304" pitchFamily="18" charset="0"/>
              </a:rPr>
              <a:t>     He </a:t>
            </a:r>
            <a:r>
              <a:rPr lang="en-US" sz="1050" dirty="0">
                <a:latin typeface="Times New Roman" panose="02020603050405020304" pitchFamily="18" charset="0"/>
                <a:cs typeface="Times New Roman" panose="02020603050405020304" pitchFamily="18" charset="0"/>
              </a:rPr>
              <a:t>is a graduate of the Scout Platoon Leader's Course, Armor Officer Basic and Advanced Courses, the Field Artillery Officer Advanced Course, Combined Arms and Services Staff School, the Command and General Staff College, and the United States Naval War College. </a:t>
            </a:r>
            <a:r>
              <a:rPr lang="en-US" sz="1050" dirty="0" smtClean="0">
                <a:latin typeface="Times New Roman" panose="02020603050405020304" pitchFamily="18" charset="0"/>
                <a:cs typeface="Times New Roman" panose="02020603050405020304" pitchFamily="18" charset="0"/>
              </a:rPr>
              <a:t> He </a:t>
            </a:r>
            <a:r>
              <a:rPr lang="en-US" sz="1050" dirty="0">
                <a:latin typeface="Times New Roman" panose="02020603050405020304" pitchFamily="18" charset="0"/>
                <a:cs typeface="Times New Roman" panose="02020603050405020304" pitchFamily="18" charset="0"/>
              </a:rPr>
              <a:t>holds a B.A. in Political Science from the University of Arkansas, M.S. from Central Michigan University in Public Administration, and M.A. from the College of Naval Warfare in National Security and Strategic Studies. </a:t>
            </a:r>
          </a:p>
          <a:p>
            <a:r>
              <a:rPr lang="en-US" sz="1050" dirty="0" smtClean="0">
                <a:latin typeface="Times New Roman" panose="02020603050405020304" pitchFamily="18" charset="0"/>
                <a:cs typeface="Times New Roman" panose="02020603050405020304" pitchFamily="18" charset="0"/>
              </a:rPr>
              <a:t>     BG </a:t>
            </a:r>
            <a:r>
              <a:rPr lang="en-US" sz="1050" dirty="0">
                <a:latin typeface="Times New Roman" panose="02020603050405020304" pitchFamily="18" charset="0"/>
                <a:cs typeface="Times New Roman" panose="02020603050405020304" pitchFamily="18" charset="0"/>
              </a:rPr>
              <a:t>Tyler’s awards include the Defense Superior Service Medal, Legion of Merit, Bronze Star Medal, Defense Meritorious Service Medal, Army Meritorious Service Medal, Army Commendation Medal, the Army Achievement Medal, Iraq Campaign Medal, National Defense Service Medal, Global War on Terrorism Expeditionary and Service Medals, Korean Service Medal, Saudi Arabian/Kuwait Liberation Medal, Kuwait Liberation Medal, Overseas Service Ribbon, Parachutist Badge, and the Army Staff Identification Badge. </a:t>
            </a:r>
          </a:p>
          <a:p>
            <a:r>
              <a:rPr lang="en-US" sz="1050" dirty="0" smtClean="0">
                <a:latin typeface="Times New Roman" panose="02020603050405020304" pitchFamily="18" charset="0"/>
                <a:cs typeface="Times New Roman" panose="02020603050405020304" pitchFamily="18" charset="0"/>
              </a:rPr>
              <a:t>     He </a:t>
            </a:r>
            <a:r>
              <a:rPr lang="en-US" sz="1050" dirty="0">
                <a:latin typeface="Times New Roman" panose="02020603050405020304" pitchFamily="18" charset="0"/>
                <a:cs typeface="Times New Roman" panose="02020603050405020304" pitchFamily="18" charset="0"/>
              </a:rPr>
              <a:t>is married to the former Miss Stacy Hunter of Radcliff, Kentucky; their children are Caroline and Sophia, and hound dogs Dash and Riley.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262" y="261380"/>
            <a:ext cx="1078992" cy="1442669"/>
          </a:xfrm>
          <a:prstGeom prst="rect">
            <a:avLst/>
          </a:prstGeom>
        </p:spPr>
      </p:pic>
      <p:sp>
        <p:nvSpPr>
          <p:cNvPr id="15" name="Rectangle 14"/>
          <p:cNvSpPr/>
          <p:nvPr/>
        </p:nvSpPr>
        <p:spPr>
          <a:xfrm>
            <a:off x="4890410" y="1976215"/>
            <a:ext cx="4114800" cy="200055"/>
          </a:xfrm>
          <a:prstGeom prst="rect">
            <a:avLst/>
          </a:prstGeom>
        </p:spPr>
        <p:txBody>
          <a:bodyPr wrap="square">
            <a:spAutoFit/>
          </a:bodyPr>
          <a:lstStyle/>
          <a:p>
            <a:pPr>
              <a:spcAft>
                <a:spcPts val="500"/>
              </a:spcAft>
            </a:pPr>
            <a:r>
              <a:rPr lang="en-US" sz="600" kern="1400" dirty="0" smtClean="0">
                <a:solidFill>
                  <a:srgbClr val="000000"/>
                </a:solidFill>
                <a:latin typeface="Times New Roman" panose="02020603050405020304" pitchFamily="18" charset="0"/>
                <a:cs typeface="Times New Roman" panose="02020603050405020304" pitchFamily="18" charset="0"/>
              </a:rPr>
              <a:t>	                     </a:t>
            </a:r>
            <a:r>
              <a:rPr lang="en-US" sz="700" kern="1400" dirty="0">
                <a:solidFill>
                  <a:srgbClr val="000000"/>
                </a:solidFill>
                <a:latin typeface="Garamond" panose="02020404030301010803" pitchFamily="18" charset="0"/>
              </a:rPr>
              <a:t> </a:t>
            </a:r>
            <a:endParaRPr lang="en-US" sz="700" kern="1400" dirty="0">
              <a:ln>
                <a:noFill/>
              </a:ln>
              <a:solidFill>
                <a:srgbClr val="000000"/>
              </a:solidFill>
              <a:effectLst/>
              <a:latin typeface="Garamond" panose="02020404030301010803" pitchFamily="18" charset="0"/>
            </a:endParaRPr>
          </a:p>
        </p:txBody>
      </p:sp>
      <p:grpSp>
        <p:nvGrpSpPr>
          <p:cNvPr id="12" name="Group 11"/>
          <p:cNvGrpSpPr/>
          <p:nvPr/>
        </p:nvGrpSpPr>
        <p:grpSpPr>
          <a:xfrm>
            <a:off x="4800600" y="114300"/>
            <a:ext cx="4267200" cy="6324599"/>
            <a:chOff x="4648200" y="381000"/>
            <a:chExt cx="4267200" cy="6096000"/>
          </a:xfrm>
        </p:grpSpPr>
        <p:sp>
          <p:nvSpPr>
            <p:cNvPr id="13" name="Rectangle 12"/>
            <p:cNvSpPr/>
            <p:nvPr/>
          </p:nvSpPr>
          <p:spPr>
            <a:xfrm>
              <a:off x="4648200" y="381000"/>
              <a:ext cx="4267200" cy="60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724400" y="457200"/>
              <a:ext cx="4114800" cy="594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76200" y="114299"/>
            <a:ext cx="4267200" cy="6324599"/>
            <a:chOff x="4648200" y="381000"/>
            <a:chExt cx="4267200" cy="6096000"/>
          </a:xfrm>
        </p:grpSpPr>
        <p:sp>
          <p:nvSpPr>
            <p:cNvPr id="20" name="Rectangle 19"/>
            <p:cNvSpPr/>
            <p:nvPr/>
          </p:nvSpPr>
          <p:spPr>
            <a:xfrm>
              <a:off x="4648200" y="381000"/>
              <a:ext cx="4267200" cy="60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4724400" y="457200"/>
              <a:ext cx="4114800" cy="594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p:cNvSpPr txBox="1"/>
          <p:nvPr/>
        </p:nvSpPr>
        <p:spPr>
          <a:xfrm>
            <a:off x="1380521" y="324817"/>
            <a:ext cx="2910989" cy="892552"/>
          </a:xfrm>
          <a:prstGeom prst="rect">
            <a:avLst/>
          </a:prstGeom>
          <a:noFill/>
        </p:spPr>
        <p:txBody>
          <a:bodyPr wrap="square" rtlCol="0">
            <a:spAutoFit/>
          </a:bodyPr>
          <a:lstStyle/>
          <a:p>
            <a:pPr algn="ctr"/>
            <a:r>
              <a:rPr lang="en-US" sz="1400" b="1" dirty="0" smtClean="0">
                <a:latin typeface="Times New Roman" pitchFamily="18" charset="0"/>
                <a:cs typeface="Times New Roman" pitchFamily="18" charset="0"/>
              </a:rPr>
              <a:t>Major General</a:t>
            </a:r>
          </a:p>
          <a:p>
            <a:pPr algn="ctr"/>
            <a:r>
              <a:rPr lang="en-US" sz="1400" b="1" dirty="0" smtClean="0">
                <a:latin typeface="Times New Roman" pitchFamily="18" charset="0"/>
                <a:cs typeface="Times New Roman" pitchFamily="18" charset="0"/>
              </a:rPr>
              <a:t>Terrence J. </a:t>
            </a:r>
            <a:r>
              <a:rPr lang="en-US" sz="1400" b="1" dirty="0" err="1" smtClean="0">
                <a:latin typeface="Times New Roman" pitchFamily="18" charset="0"/>
                <a:cs typeface="Times New Roman" pitchFamily="18" charset="0"/>
              </a:rPr>
              <a:t>McKenrick</a:t>
            </a:r>
            <a:endParaRPr lang="en-US" sz="1400" b="1" dirty="0" smtClean="0">
              <a:latin typeface="Times New Roman" pitchFamily="18" charset="0"/>
              <a:cs typeface="Times New Roman" pitchFamily="18" charset="0"/>
            </a:endParaRPr>
          </a:p>
          <a:p>
            <a:pPr algn="ctr"/>
            <a:r>
              <a:rPr lang="en-US" sz="1100" b="1" dirty="0" smtClean="0">
                <a:latin typeface="Times New Roman" pitchFamily="18" charset="0"/>
                <a:cs typeface="Times New Roman" pitchFamily="18" charset="0"/>
              </a:rPr>
              <a:t>Outgoing Commander</a:t>
            </a:r>
          </a:p>
          <a:p>
            <a:pPr algn="ctr"/>
            <a:r>
              <a:rPr lang="en-US" sz="1100" b="1" dirty="0" smtClean="0">
                <a:latin typeface="Times New Roman" pitchFamily="18" charset="0"/>
                <a:cs typeface="Times New Roman" pitchFamily="18" charset="0"/>
              </a:rPr>
              <a:t>Joint Modernization Command</a:t>
            </a:r>
            <a:endParaRPr lang="en-US" sz="1100" b="1" dirty="0">
              <a:latin typeface="Times New Roman" pitchFamily="18" charset="0"/>
              <a:cs typeface="Times New Roman" pitchFamily="18"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521" y="226769"/>
            <a:ext cx="1082189" cy="1408366"/>
          </a:xfrm>
          <a:prstGeom prst="rect">
            <a:avLst/>
          </a:prstGeom>
        </p:spPr>
      </p:pic>
      <p:sp>
        <p:nvSpPr>
          <p:cNvPr id="25" name="Rectangle 24"/>
          <p:cNvSpPr/>
          <p:nvPr/>
        </p:nvSpPr>
        <p:spPr>
          <a:xfrm>
            <a:off x="176710" y="1485900"/>
            <a:ext cx="4114800" cy="4916731"/>
          </a:xfrm>
          <a:prstGeom prst="rect">
            <a:avLst/>
          </a:prstGeom>
        </p:spPr>
        <p:txBody>
          <a:bodyPr wrap="square">
            <a:spAutoFit/>
          </a:bodyPr>
          <a:lstStyle/>
          <a:p>
            <a:r>
              <a:rPr lang="en-US" sz="950" dirty="0" smtClean="0">
                <a:latin typeface="Times New Roman" panose="02020603050405020304" pitchFamily="18" charset="0"/>
                <a:cs typeface="Times New Roman" panose="02020603050405020304" pitchFamily="18" charset="0"/>
              </a:rPr>
              <a:t>                                     Major </a:t>
            </a:r>
            <a:r>
              <a:rPr lang="en-US" sz="950" dirty="0">
                <a:latin typeface="Times New Roman" panose="02020603050405020304" pitchFamily="18" charset="0"/>
                <a:cs typeface="Times New Roman" panose="02020603050405020304" pitchFamily="18" charset="0"/>
              </a:rPr>
              <a:t>General Terrence J. McKenrick </a:t>
            </a:r>
            <a:r>
              <a:rPr lang="en-US" sz="950" dirty="0" smtClean="0">
                <a:latin typeface="Times New Roman" panose="02020603050405020304" pitchFamily="18" charset="0"/>
                <a:cs typeface="Times New Roman" panose="02020603050405020304" pitchFamily="18" charset="0"/>
              </a:rPr>
              <a:t>assumed </a:t>
            </a:r>
            <a:r>
              <a:rPr lang="en-US" sz="950" dirty="0">
                <a:latin typeface="Times New Roman" panose="02020603050405020304" pitchFamily="18" charset="0"/>
                <a:cs typeface="Times New Roman" panose="02020603050405020304" pitchFamily="18" charset="0"/>
              </a:rPr>
              <a:t>duties as </a:t>
            </a:r>
            <a:r>
              <a:rPr lang="en-US" sz="950" dirty="0" smtClean="0">
                <a:latin typeface="Times New Roman" panose="02020603050405020304" pitchFamily="18" charset="0"/>
                <a:cs typeface="Times New Roman" panose="02020603050405020304" pitchFamily="18" charset="0"/>
              </a:rPr>
              <a:t>the </a:t>
            </a:r>
            <a:r>
              <a:rPr lang="en-US" sz="950" dirty="0">
                <a:latin typeface="Times New Roman" panose="02020603050405020304" pitchFamily="18" charset="0"/>
                <a:cs typeface="Times New Roman" panose="02020603050405020304" pitchFamily="18" charset="0"/>
              </a:rPr>
              <a:t>Commanding General of </a:t>
            </a:r>
            <a:r>
              <a:rPr lang="en-US" sz="950" dirty="0" smtClean="0">
                <a:latin typeface="Times New Roman" panose="02020603050405020304" pitchFamily="18" charset="0"/>
                <a:cs typeface="Times New Roman" panose="02020603050405020304" pitchFamily="18" charset="0"/>
              </a:rPr>
              <a:t>U.S. Army Joint Modernization Command on </a:t>
            </a:r>
            <a:r>
              <a:rPr lang="en-US" sz="950" dirty="0">
                <a:latin typeface="Times New Roman" panose="02020603050405020304" pitchFamily="18" charset="0"/>
                <a:cs typeface="Times New Roman" panose="02020603050405020304" pitchFamily="18" charset="0"/>
              </a:rPr>
              <a:t>August </a:t>
            </a:r>
            <a:r>
              <a:rPr lang="en-US" sz="950" dirty="0" smtClean="0">
                <a:latin typeface="Times New Roman" panose="02020603050405020304" pitchFamily="18" charset="0"/>
                <a:cs typeface="Times New Roman" panose="02020603050405020304" pitchFamily="18" charset="0"/>
              </a:rPr>
              <a:t>20th, 2015.  He was commissioned in Infantry from the U.S. </a:t>
            </a:r>
            <a:r>
              <a:rPr lang="en-US" sz="950" dirty="0">
                <a:latin typeface="Times New Roman" panose="02020603050405020304" pitchFamily="18" charset="0"/>
                <a:cs typeface="Times New Roman" panose="02020603050405020304" pitchFamily="18" charset="0"/>
              </a:rPr>
              <a:t>Military Academy at West Point.  He most recently served as Deputy Commanding General (Operations) of </a:t>
            </a:r>
            <a:r>
              <a:rPr lang="en-US" sz="950" dirty="0" smtClean="0">
                <a:latin typeface="Times New Roman" panose="02020603050405020304" pitchFamily="18" charset="0"/>
                <a:cs typeface="Times New Roman" panose="02020603050405020304" pitchFamily="18" charset="0"/>
              </a:rPr>
              <a:t>1st </a:t>
            </a:r>
            <a:r>
              <a:rPr lang="en-US" sz="950" dirty="0">
                <a:latin typeface="Times New Roman" panose="02020603050405020304" pitchFamily="18" charset="0"/>
                <a:cs typeface="Times New Roman" panose="02020603050405020304" pitchFamily="18" charset="0"/>
              </a:rPr>
              <a:t>Armored Division </a:t>
            </a:r>
            <a:r>
              <a:rPr lang="en-US" sz="950" dirty="0" smtClean="0">
                <a:latin typeface="Times New Roman" panose="02020603050405020304" pitchFamily="18" charset="0"/>
                <a:cs typeface="Times New Roman" panose="02020603050405020304" pitchFamily="18" charset="0"/>
              </a:rPr>
              <a:t>and </a:t>
            </a:r>
            <a:r>
              <a:rPr lang="en-US" sz="950" dirty="0">
                <a:latin typeface="Times New Roman" panose="02020603050405020304" pitchFamily="18" charset="0"/>
                <a:cs typeface="Times New Roman" panose="02020603050405020304" pitchFamily="18" charset="0"/>
              </a:rPr>
              <a:t>Director of Central Command Forward in Jordan. </a:t>
            </a:r>
          </a:p>
          <a:p>
            <a:r>
              <a:rPr lang="en-US" sz="950" dirty="0">
                <a:latin typeface="Times New Roman" panose="02020603050405020304" pitchFamily="18" charset="0"/>
                <a:cs typeface="Times New Roman" panose="02020603050405020304" pitchFamily="18" charset="0"/>
              </a:rPr>
              <a:t>     He previously served as </a:t>
            </a:r>
            <a:r>
              <a:rPr lang="en-US" sz="950" dirty="0" smtClean="0">
                <a:latin typeface="Times New Roman" panose="02020603050405020304" pitchFamily="18" charset="0"/>
                <a:cs typeface="Times New Roman" panose="02020603050405020304" pitchFamily="18" charset="0"/>
              </a:rPr>
              <a:t>Deputy </a:t>
            </a:r>
            <a:r>
              <a:rPr lang="en-US" sz="950" dirty="0">
                <a:latin typeface="Times New Roman" panose="02020603050405020304" pitchFamily="18" charset="0"/>
                <a:cs typeface="Times New Roman" panose="02020603050405020304" pitchFamily="18" charset="0"/>
              </a:rPr>
              <a:t>Director for Operations of the National Military Command Center in the J-3 Directorate </a:t>
            </a:r>
            <a:r>
              <a:rPr lang="en-US" sz="950" dirty="0" smtClean="0">
                <a:latin typeface="Times New Roman" panose="02020603050405020304" pitchFamily="18" charset="0"/>
                <a:cs typeface="Times New Roman" panose="02020603050405020304" pitchFamily="18" charset="0"/>
              </a:rPr>
              <a:t>of </a:t>
            </a:r>
            <a:r>
              <a:rPr lang="en-US" sz="950" dirty="0">
                <a:latin typeface="Times New Roman" panose="02020603050405020304" pitchFamily="18" charset="0"/>
                <a:cs typeface="Times New Roman" panose="02020603050405020304" pitchFamily="18" charset="0"/>
              </a:rPr>
              <a:t>the Joint Staff. </a:t>
            </a:r>
            <a:r>
              <a:rPr lang="en-US" sz="950" dirty="0" smtClean="0">
                <a:latin typeface="Times New Roman" panose="02020603050405020304" pitchFamily="18" charset="0"/>
                <a:cs typeface="Times New Roman" panose="02020603050405020304" pitchFamily="18" charset="0"/>
              </a:rPr>
              <a:t> He </a:t>
            </a:r>
            <a:r>
              <a:rPr lang="en-US" sz="950" dirty="0">
                <a:latin typeface="Times New Roman" panose="02020603050405020304" pitchFamily="18" charset="0"/>
                <a:cs typeface="Times New Roman" panose="02020603050405020304" pitchFamily="18" charset="0"/>
              </a:rPr>
              <a:t>also served as </a:t>
            </a:r>
            <a:r>
              <a:rPr lang="en-US" sz="950" dirty="0" smtClean="0">
                <a:latin typeface="Times New Roman" panose="02020603050405020304" pitchFamily="18" charset="0"/>
                <a:cs typeface="Times New Roman" panose="02020603050405020304" pitchFamily="18" charset="0"/>
              </a:rPr>
              <a:t>Chief </a:t>
            </a:r>
            <a:r>
              <a:rPr lang="en-US" sz="950" dirty="0">
                <a:latin typeface="Times New Roman" panose="02020603050405020304" pitchFamily="18" charset="0"/>
                <a:cs typeface="Times New Roman" panose="02020603050405020304" pitchFamily="18" charset="0"/>
              </a:rPr>
              <a:t>of Staff of the Office of Security Cooperation in Iraq</a:t>
            </a:r>
            <a:r>
              <a:rPr lang="en-US" sz="950" dirty="0" smtClean="0">
                <a:latin typeface="Times New Roman" panose="02020603050405020304" pitchFamily="18" charset="0"/>
                <a:cs typeface="Times New Roman" panose="02020603050405020304" pitchFamily="18" charset="0"/>
              </a:rPr>
              <a:t>.  Prior </a:t>
            </a:r>
            <a:r>
              <a:rPr lang="en-US" sz="950" dirty="0">
                <a:latin typeface="Times New Roman" panose="02020603050405020304" pitchFamily="18" charset="0"/>
                <a:cs typeface="Times New Roman" panose="02020603050405020304" pitchFamily="18" charset="0"/>
              </a:rPr>
              <a:t>to his joint assignments, he served as Commander of the 192d Infantry Brigade at Fort Benning and Commander of the Warrior Transition Brigade at Walter Reed Army Medical Center. </a:t>
            </a:r>
          </a:p>
          <a:p>
            <a:r>
              <a:rPr lang="en-US" sz="950" dirty="0" smtClean="0">
                <a:latin typeface="Times New Roman" panose="02020603050405020304" pitchFamily="18" charset="0"/>
                <a:cs typeface="Times New Roman" panose="02020603050405020304" pitchFamily="18" charset="0"/>
              </a:rPr>
              <a:t>     He previously served in command and staff positions from platoon through Joint Staff level, including tours of duty with 3rd Infantry Regiment (The Old Guard), 25th Infantry Division, U.S. Army Pacific, Total Army Personnel Command, 75th Ranger Regiment, 2nd Ranger Battalion, U.S. European Command, 4th Ranger Training Battalion, V Corps, and Multi-National Corps in Iraq.  He served an overseas assignment in Hawaii, two tours in Germany, deployment for Operation Uphold Democracy in Haiti,  two tours for Operation Iraqi Freedom, and deployment to Jordan for Operation Inherent Resolve and Operation Spartan Shield. </a:t>
            </a:r>
          </a:p>
          <a:p>
            <a:r>
              <a:rPr lang="en-US" sz="950" dirty="0" smtClean="0">
                <a:latin typeface="Times New Roman" panose="02020603050405020304" pitchFamily="18" charset="0"/>
                <a:cs typeface="Times New Roman" panose="02020603050405020304" pitchFamily="18" charset="0"/>
              </a:rPr>
              <a:t>    He earned a Master of Science Degree in National Resource Strategy from the Eisenhower School for National Security, and a Master of Arts Degree in Human Resources from Hawaii Pacific University. </a:t>
            </a:r>
          </a:p>
          <a:p>
            <a:r>
              <a:rPr lang="en-US" sz="950" dirty="0" smtClean="0">
                <a:latin typeface="Times New Roman" panose="02020603050405020304" pitchFamily="18" charset="0"/>
                <a:cs typeface="Times New Roman" panose="02020603050405020304" pitchFamily="18" charset="0"/>
              </a:rPr>
              <a:t>     His awards and decorations include two Defense Superior Service Medals, three Legions of Merit, Bronze Star Medal, Defense Meritorious Service Medal, five Meritorious Service Medals, Joint Service Commendation Medal, three Army Commendation Medals, Joint Service Achievement Medal, four Army Achievement Medals, Expert Infantryman Badge, Ranger Tab, Master Parachutist Badge, Air Assault Badge, Pathfinder Badge, and Joint Chiefs of Staff Identification Badge. </a:t>
            </a:r>
          </a:p>
          <a:p>
            <a:r>
              <a:rPr lang="en-US" sz="9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50" dirty="0" smtClean="0">
                <a:effectLst/>
                <a:latin typeface="Times New Roman" panose="02020603050405020304" pitchFamily="18" charset="0"/>
                <a:ea typeface="Calibri" panose="020F0502020204030204" pitchFamily="34" charset="0"/>
                <a:cs typeface="Times New Roman" panose="02020603050405020304" pitchFamily="18" charset="0"/>
              </a:rPr>
              <a:t>    He is married to the former Elizabeth Hruby and they have two sons and a daughter, 2LT Christian McKenrick, Mariah, and Justice.</a:t>
            </a:r>
            <a:endParaRPr lang="en-US" sz="95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Box 15"/>
          <p:cNvSpPr txBox="1"/>
          <p:nvPr/>
        </p:nvSpPr>
        <p:spPr>
          <a:xfrm>
            <a:off x="6060873" y="332449"/>
            <a:ext cx="2910989" cy="861774"/>
          </a:xfrm>
          <a:prstGeom prst="rect">
            <a:avLst/>
          </a:prstGeom>
          <a:noFill/>
        </p:spPr>
        <p:txBody>
          <a:bodyPr wrap="square" rtlCol="0">
            <a:spAutoFit/>
          </a:bodyPr>
          <a:lstStyle/>
          <a:p>
            <a:pPr algn="ctr"/>
            <a:r>
              <a:rPr lang="en-US" sz="1400" b="1" dirty="0" smtClean="0">
                <a:latin typeface="Times New Roman" pitchFamily="18" charset="0"/>
                <a:cs typeface="Times New Roman" pitchFamily="18" charset="0"/>
              </a:rPr>
              <a:t>Brigadier General</a:t>
            </a:r>
          </a:p>
          <a:p>
            <a:pPr algn="ctr"/>
            <a:r>
              <a:rPr lang="en-US" sz="1400" b="1" dirty="0" smtClean="0">
                <a:latin typeface="Times New Roman" pitchFamily="18" charset="0"/>
                <a:cs typeface="Times New Roman" pitchFamily="18" charset="0"/>
              </a:rPr>
              <a:t>Joel K. Tyler</a:t>
            </a:r>
          </a:p>
          <a:p>
            <a:pPr algn="ctr"/>
            <a:r>
              <a:rPr lang="en-US" sz="1100" b="1" dirty="0" smtClean="0">
                <a:latin typeface="Times New Roman" pitchFamily="18" charset="0"/>
                <a:cs typeface="Times New Roman" pitchFamily="18" charset="0"/>
              </a:rPr>
              <a:t>Incoming Commander</a:t>
            </a:r>
          </a:p>
          <a:p>
            <a:pPr algn="ctr"/>
            <a:r>
              <a:rPr lang="en-US" sz="1100" b="1" dirty="0" smtClean="0">
                <a:latin typeface="Times New Roman" pitchFamily="18" charset="0"/>
                <a:cs typeface="Times New Roman" pitchFamily="18" charset="0"/>
              </a:rPr>
              <a:t>Joint Modernization Command</a:t>
            </a:r>
            <a:endParaRPr lang="en-US" sz="1100" b="1" dirty="0">
              <a:latin typeface="Times New Roman" pitchFamily="18" charset="0"/>
              <a:cs typeface="Times New Roman" pitchFamily="18" charset="0"/>
            </a:endParaRPr>
          </a:p>
        </p:txBody>
      </p:sp>
    </p:spTree>
    <p:extLst>
      <p:ext uri="{BB962C8B-B14F-4D97-AF65-F5344CB8AC3E}">
        <p14:creationId xmlns:p14="http://schemas.microsoft.com/office/powerpoint/2010/main" val="320752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3106</TotalTime>
  <Words>408</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Times New Roman</vt:lpstr>
      <vt:lpstr>Office Theme</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Tony Bowers</dc:creator>
  <cp:lastModifiedBy>US Army user</cp:lastModifiedBy>
  <cp:revision>230</cp:revision>
  <cp:lastPrinted>2017-04-18T19:04:11Z</cp:lastPrinted>
  <dcterms:created xsi:type="dcterms:W3CDTF">2014-07-30T16:08:44Z</dcterms:created>
  <dcterms:modified xsi:type="dcterms:W3CDTF">2017-04-24T13:39:51Z</dcterms:modified>
</cp:coreProperties>
</file>