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rawings/drawing1.xml" ContentType="application/vnd.openxmlformats-officedocument.drawingml.chartshapes+xml"/>
  <Override PartName="/ppt/slides/slide2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charts/chart1.xml" ContentType="application/vnd.openxmlformats-officedocument.drawingml.chart+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99" r:id="rId2"/>
    <p:sldId id="400" r:id="rId3"/>
    <p:sldId id="441" r:id="rId4"/>
    <p:sldId id="402" r:id="rId5"/>
    <p:sldId id="403" r:id="rId6"/>
    <p:sldId id="404" r:id="rId7"/>
    <p:sldId id="405" r:id="rId8"/>
    <p:sldId id="406" r:id="rId9"/>
    <p:sldId id="407" r:id="rId10"/>
    <p:sldId id="442" r:id="rId11"/>
    <p:sldId id="443" r:id="rId12"/>
    <p:sldId id="410" r:id="rId13"/>
    <p:sldId id="411" r:id="rId14"/>
    <p:sldId id="412" r:id="rId15"/>
    <p:sldId id="447" r:id="rId16"/>
    <p:sldId id="413" r:id="rId17"/>
    <p:sldId id="414" r:id="rId18"/>
    <p:sldId id="415" r:id="rId19"/>
    <p:sldId id="416" r:id="rId20"/>
    <p:sldId id="417" r:id="rId21"/>
    <p:sldId id="418" r:id="rId22"/>
    <p:sldId id="419" r:id="rId23"/>
    <p:sldId id="420" r:id="rId24"/>
    <p:sldId id="439" r:id="rId25"/>
    <p:sldId id="444" r:id="rId26"/>
    <p:sldId id="422" r:id="rId27"/>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a:srgbClr val="CC3300"/>
    <a:srgbClr val="FB221D"/>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1737" autoAdjust="0"/>
  </p:normalViewPr>
  <p:slideViewPr>
    <p:cSldViewPr>
      <p:cViewPr varScale="1">
        <p:scale>
          <a:sx n="84" d="100"/>
          <a:sy n="84" d="100"/>
        </p:scale>
        <p:origin x="2022" y="96"/>
      </p:cViewPr>
      <p:guideLst>
        <p:guide orient="horz" pos="2160"/>
        <p:guide pos="2880"/>
      </p:guideLst>
    </p:cSldViewPr>
  </p:slideViewPr>
  <p:notesTextViewPr>
    <p:cViewPr>
      <p:scale>
        <a:sx n="3" d="2"/>
        <a:sy n="3" d="2"/>
      </p:scale>
      <p:origin x="0" y="0"/>
    </p:cViewPr>
  </p:notesTextViewPr>
  <p:sorterViewPr>
    <p:cViewPr varScale="1">
      <p:scale>
        <a:sx n="1" d="1"/>
        <a:sy n="1" d="1"/>
      </p:scale>
      <p:origin x="0" y="-17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QDAUSERDFS\HOME\S\SuttonT\Working\Termination\Termination%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43866758953064"/>
          <c:y val="2.0613725347268231E-2"/>
          <c:w val="0.7977835518135995"/>
          <c:h val="0.89653459225106902"/>
        </c:manualLayout>
      </c:layout>
      <c:barChart>
        <c:barDir val="bar"/>
        <c:grouping val="stacked"/>
        <c:varyColors val="0"/>
        <c:ser>
          <c:idx val="0"/>
          <c:order val="0"/>
          <c:tx>
            <c:strRef>
              <c:f>Sheet1!$E$1</c:f>
              <c:strCache>
                <c:ptCount val="1"/>
                <c:pt idx="0">
                  <c:v>Duration "Conflict"</c:v>
                </c:pt>
              </c:strCache>
            </c:strRef>
          </c:tx>
          <c:invertIfNegative val="0"/>
          <c:dLbls>
            <c:dLbl>
              <c:idx val="1"/>
              <c:layout>
                <c:manualLayout>
                  <c:x val="-8.3333333333333766E-3"/>
                  <c:y val="6.9443642225566444E-17"/>
                </c:manualLayout>
              </c:layout>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Sheet1!$A$2:$A$38</c:f>
              <c:strCache>
                <c:ptCount val="36"/>
                <c:pt idx="0">
                  <c:v>Cuba 1898</c:v>
                </c:pt>
                <c:pt idx="1">
                  <c:v>Phillipines 1899</c:v>
                </c:pt>
                <c:pt idx="2">
                  <c:v>China 1900</c:v>
                </c:pt>
                <c:pt idx="3">
                  <c:v>Panama 1903</c:v>
                </c:pt>
                <c:pt idx="4">
                  <c:v>Nicaragua 1912</c:v>
                </c:pt>
                <c:pt idx="5">
                  <c:v>Mexico 1914</c:v>
                </c:pt>
                <c:pt idx="6">
                  <c:v>Haiti 1915</c:v>
                </c:pt>
                <c:pt idx="7">
                  <c:v>Dominican Republic 1916</c:v>
                </c:pt>
                <c:pt idx="8">
                  <c:v>Cuba 1917</c:v>
                </c:pt>
                <c:pt idx="9">
                  <c:v>Rhineland 1917</c:v>
                </c:pt>
                <c:pt idx="10">
                  <c:v>Russia 1918</c:v>
                </c:pt>
                <c:pt idx="11">
                  <c:v>Panama 1918</c:v>
                </c:pt>
                <c:pt idx="12">
                  <c:v>Nicaragua 1926</c:v>
                </c:pt>
                <c:pt idx="13">
                  <c:v>Germany 1941</c:v>
                </c:pt>
                <c:pt idx="14">
                  <c:v>Italy 1941</c:v>
                </c:pt>
                <c:pt idx="15">
                  <c:v>Austria 1941</c:v>
                </c:pt>
                <c:pt idx="16">
                  <c:v>Japan 1941</c:v>
                </c:pt>
                <c:pt idx="17">
                  <c:v>Korea 1950</c:v>
                </c:pt>
                <c:pt idx="18">
                  <c:v>Formosa 1950</c:v>
                </c:pt>
                <c:pt idx="19">
                  <c:v>Lebanon 1958</c:v>
                </c:pt>
                <c:pt idx="20">
                  <c:v>Vietnam 1961</c:v>
                </c:pt>
                <c:pt idx="21">
                  <c:v>Dominican Republic 1965</c:v>
                </c:pt>
                <c:pt idx="22">
                  <c:v>Columbia 1978</c:v>
                </c:pt>
                <c:pt idx="23">
                  <c:v>El Salvador 1981</c:v>
                </c:pt>
                <c:pt idx="24">
                  <c:v>Lebanon 1982</c:v>
                </c:pt>
                <c:pt idx="25">
                  <c:v>Sinai 1982</c:v>
                </c:pt>
                <c:pt idx="26">
                  <c:v>Honduras 1983</c:v>
                </c:pt>
                <c:pt idx="27">
                  <c:v>Grenada 1983</c:v>
                </c:pt>
                <c:pt idx="28">
                  <c:v>Persian Gulf 1987</c:v>
                </c:pt>
                <c:pt idx="29">
                  <c:v>Panama 1989</c:v>
                </c:pt>
                <c:pt idx="30">
                  <c:v>Iraq 1990</c:v>
                </c:pt>
                <c:pt idx="31">
                  <c:v>Somalia 1992</c:v>
                </c:pt>
                <c:pt idx="32">
                  <c:v>Haiti 1994</c:v>
                </c:pt>
                <c:pt idx="33">
                  <c:v>Bosnia/Kosovo 1992</c:v>
                </c:pt>
                <c:pt idx="34">
                  <c:v>Afghanistan 2001</c:v>
                </c:pt>
                <c:pt idx="35">
                  <c:v>War on Terror 2002</c:v>
                </c:pt>
              </c:strCache>
            </c:strRef>
          </c:cat>
          <c:val>
            <c:numRef>
              <c:f>Sheet1!$E$2:$E$38</c:f>
              <c:numCache>
                <c:formatCode>General</c:formatCode>
                <c:ptCount val="36"/>
                <c:pt idx="0">
                  <c:v>1</c:v>
                </c:pt>
                <c:pt idx="1">
                  <c:v>3</c:v>
                </c:pt>
                <c:pt idx="2">
                  <c:v>1</c:v>
                </c:pt>
                <c:pt idx="4">
                  <c:v>1</c:v>
                </c:pt>
                <c:pt idx="5">
                  <c:v>1</c:v>
                </c:pt>
                <c:pt idx="7">
                  <c:v>1</c:v>
                </c:pt>
                <c:pt idx="9">
                  <c:v>1</c:v>
                </c:pt>
                <c:pt idx="12">
                  <c:v>1</c:v>
                </c:pt>
                <c:pt idx="13">
                  <c:v>4</c:v>
                </c:pt>
                <c:pt idx="14">
                  <c:v>4</c:v>
                </c:pt>
                <c:pt idx="15">
                  <c:v>4</c:v>
                </c:pt>
                <c:pt idx="16">
                  <c:v>4</c:v>
                </c:pt>
                <c:pt idx="17">
                  <c:v>3</c:v>
                </c:pt>
                <c:pt idx="19">
                  <c:v>1</c:v>
                </c:pt>
                <c:pt idx="20">
                  <c:v>11</c:v>
                </c:pt>
                <c:pt idx="22">
                  <c:v>1</c:v>
                </c:pt>
                <c:pt idx="24">
                  <c:v>1</c:v>
                </c:pt>
                <c:pt idx="26">
                  <c:v>1</c:v>
                </c:pt>
                <c:pt idx="27">
                  <c:v>1</c:v>
                </c:pt>
                <c:pt idx="29">
                  <c:v>1</c:v>
                </c:pt>
                <c:pt idx="30">
                  <c:v>1</c:v>
                </c:pt>
                <c:pt idx="31">
                  <c:v>1</c:v>
                </c:pt>
                <c:pt idx="32">
                  <c:v>1</c:v>
                </c:pt>
                <c:pt idx="33">
                  <c:v>4</c:v>
                </c:pt>
                <c:pt idx="34">
                  <c:v>1</c:v>
                </c:pt>
                <c:pt idx="35">
                  <c:v>15</c:v>
                </c:pt>
              </c:numCache>
            </c:numRef>
          </c:val>
        </c:ser>
        <c:ser>
          <c:idx val="1"/>
          <c:order val="1"/>
          <c:tx>
            <c:strRef>
              <c:f>Sheet1!$F$1</c:f>
              <c:strCache>
                <c:ptCount val="1"/>
                <c:pt idx="0">
                  <c:v>Duration Post Conflict</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Sheet1!$A$2:$A$38</c:f>
              <c:strCache>
                <c:ptCount val="36"/>
                <c:pt idx="0">
                  <c:v>Cuba 1898</c:v>
                </c:pt>
                <c:pt idx="1">
                  <c:v>Phillipines 1899</c:v>
                </c:pt>
                <c:pt idx="2">
                  <c:v>China 1900</c:v>
                </c:pt>
                <c:pt idx="3">
                  <c:v>Panama 1903</c:v>
                </c:pt>
                <c:pt idx="4">
                  <c:v>Nicaragua 1912</c:v>
                </c:pt>
                <c:pt idx="5">
                  <c:v>Mexico 1914</c:v>
                </c:pt>
                <c:pt idx="6">
                  <c:v>Haiti 1915</c:v>
                </c:pt>
                <c:pt idx="7">
                  <c:v>Dominican Republic 1916</c:v>
                </c:pt>
                <c:pt idx="8">
                  <c:v>Cuba 1917</c:v>
                </c:pt>
                <c:pt idx="9">
                  <c:v>Rhineland 1917</c:v>
                </c:pt>
                <c:pt idx="10">
                  <c:v>Russia 1918</c:v>
                </c:pt>
                <c:pt idx="11">
                  <c:v>Panama 1918</c:v>
                </c:pt>
                <c:pt idx="12">
                  <c:v>Nicaragua 1926</c:v>
                </c:pt>
                <c:pt idx="13">
                  <c:v>Germany 1941</c:v>
                </c:pt>
                <c:pt idx="14">
                  <c:v>Italy 1941</c:v>
                </c:pt>
                <c:pt idx="15">
                  <c:v>Austria 1941</c:v>
                </c:pt>
                <c:pt idx="16">
                  <c:v>Japan 1941</c:v>
                </c:pt>
                <c:pt idx="17">
                  <c:v>Korea 1950</c:v>
                </c:pt>
                <c:pt idx="18">
                  <c:v>Formosa 1950</c:v>
                </c:pt>
                <c:pt idx="19">
                  <c:v>Lebanon 1958</c:v>
                </c:pt>
                <c:pt idx="20">
                  <c:v>Vietnam 1961</c:v>
                </c:pt>
                <c:pt idx="21">
                  <c:v>Dominican Republic 1965</c:v>
                </c:pt>
                <c:pt idx="22">
                  <c:v>Columbia 1978</c:v>
                </c:pt>
                <c:pt idx="23">
                  <c:v>El Salvador 1981</c:v>
                </c:pt>
                <c:pt idx="24">
                  <c:v>Lebanon 1982</c:v>
                </c:pt>
                <c:pt idx="25">
                  <c:v>Sinai 1982</c:v>
                </c:pt>
                <c:pt idx="26">
                  <c:v>Honduras 1983</c:v>
                </c:pt>
                <c:pt idx="27">
                  <c:v>Grenada 1983</c:v>
                </c:pt>
                <c:pt idx="28">
                  <c:v>Persian Gulf 1987</c:v>
                </c:pt>
                <c:pt idx="29">
                  <c:v>Panama 1989</c:v>
                </c:pt>
                <c:pt idx="30">
                  <c:v>Iraq 1990</c:v>
                </c:pt>
                <c:pt idx="31">
                  <c:v>Somalia 1992</c:v>
                </c:pt>
                <c:pt idx="32">
                  <c:v>Haiti 1994</c:v>
                </c:pt>
                <c:pt idx="33">
                  <c:v>Bosnia/Kosovo 1992</c:v>
                </c:pt>
                <c:pt idx="34">
                  <c:v>Afghanistan 2001</c:v>
                </c:pt>
                <c:pt idx="35">
                  <c:v>War on Terror 2002</c:v>
                </c:pt>
              </c:strCache>
            </c:strRef>
          </c:cat>
          <c:val>
            <c:numRef>
              <c:f>Sheet1!$F$2:$F$38</c:f>
              <c:numCache>
                <c:formatCode>General</c:formatCode>
                <c:ptCount val="36"/>
                <c:pt idx="0">
                  <c:v>3</c:v>
                </c:pt>
                <c:pt idx="1">
                  <c:v>11</c:v>
                </c:pt>
                <c:pt idx="2">
                  <c:v>40</c:v>
                </c:pt>
                <c:pt idx="3">
                  <c:v>11</c:v>
                </c:pt>
                <c:pt idx="4">
                  <c:v>12</c:v>
                </c:pt>
                <c:pt idx="5">
                  <c:v>5</c:v>
                </c:pt>
                <c:pt idx="6">
                  <c:v>19</c:v>
                </c:pt>
                <c:pt idx="7">
                  <c:v>8</c:v>
                </c:pt>
                <c:pt idx="8">
                  <c:v>6</c:v>
                </c:pt>
                <c:pt idx="9">
                  <c:v>5</c:v>
                </c:pt>
                <c:pt idx="10">
                  <c:v>2</c:v>
                </c:pt>
                <c:pt idx="11">
                  <c:v>2</c:v>
                </c:pt>
                <c:pt idx="12">
                  <c:v>7</c:v>
                </c:pt>
                <c:pt idx="13">
                  <c:v>70</c:v>
                </c:pt>
                <c:pt idx="14">
                  <c:v>70</c:v>
                </c:pt>
                <c:pt idx="15">
                  <c:v>10</c:v>
                </c:pt>
                <c:pt idx="16">
                  <c:v>70</c:v>
                </c:pt>
                <c:pt idx="17">
                  <c:v>62</c:v>
                </c:pt>
                <c:pt idx="18">
                  <c:v>5</c:v>
                </c:pt>
                <c:pt idx="21">
                  <c:v>2</c:v>
                </c:pt>
                <c:pt idx="22">
                  <c:v>32</c:v>
                </c:pt>
                <c:pt idx="23">
                  <c:v>11</c:v>
                </c:pt>
                <c:pt idx="24">
                  <c:v>1</c:v>
                </c:pt>
                <c:pt idx="25">
                  <c:v>33</c:v>
                </c:pt>
                <c:pt idx="26">
                  <c:v>6</c:v>
                </c:pt>
                <c:pt idx="28">
                  <c:v>3</c:v>
                </c:pt>
                <c:pt idx="29">
                  <c:v>4</c:v>
                </c:pt>
                <c:pt idx="30">
                  <c:v>25</c:v>
                </c:pt>
                <c:pt idx="31">
                  <c:v>3</c:v>
                </c:pt>
                <c:pt idx="32">
                  <c:v>2</c:v>
                </c:pt>
                <c:pt idx="33">
                  <c:v>13</c:v>
                </c:pt>
                <c:pt idx="34">
                  <c:v>13</c:v>
                </c:pt>
              </c:numCache>
            </c:numRef>
          </c:val>
        </c:ser>
        <c:dLbls>
          <c:showLegendKey val="0"/>
          <c:showVal val="1"/>
          <c:showCatName val="0"/>
          <c:showSerName val="0"/>
          <c:showPercent val="0"/>
          <c:showBubbleSize val="0"/>
        </c:dLbls>
        <c:gapWidth val="150"/>
        <c:overlap val="100"/>
        <c:axId val="136681928"/>
        <c:axId val="136681144"/>
      </c:barChart>
      <c:catAx>
        <c:axId val="136681928"/>
        <c:scaling>
          <c:orientation val="minMax"/>
        </c:scaling>
        <c:delete val="0"/>
        <c:axPos val="l"/>
        <c:majorGridlines/>
        <c:numFmt formatCode="General" sourceLinked="0"/>
        <c:majorTickMark val="out"/>
        <c:minorTickMark val="none"/>
        <c:tickLblPos val="nextTo"/>
        <c:crossAx val="136681144"/>
        <c:crosses val="autoZero"/>
        <c:auto val="1"/>
        <c:lblAlgn val="ctr"/>
        <c:lblOffset val="100"/>
        <c:noMultiLvlLbl val="0"/>
      </c:catAx>
      <c:valAx>
        <c:axId val="136681144"/>
        <c:scaling>
          <c:orientation val="minMax"/>
        </c:scaling>
        <c:delete val="0"/>
        <c:axPos val="b"/>
        <c:majorGridlines/>
        <c:minorGridlines/>
        <c:title>
          <c:tx>
            <c:rich>
              <a:bodyPr/>
              <a:lstStyle/>
              <a:p>
                <a:pPr>
                  <a:defRPr/>
                </a:pPr>
                <a:r>
                  <a:rPr lang="en-US"/>
                  <a:t>Years</a:t>
                </a:r>
              </a:p>
            </c:rich>
          </c:tx>
          <c:overlay val="0"/>
        </c:title>
        <c:numFmt formatCode="General" sourceLinked="1"/>
        <c:majorTickMark val="out"/>
        <c:minorTickMark val="none"/>
        <c:tickLblPos val="nextTo"/>
        <c:crossAx val="136681928"/>
        <c:crosses val="autoZero"/>
        <c:crossBetween val="between"/>
        <c:minorUnit val="1"/>
      </c:valAx>
    </c:plotArea>
    <c:plotVisOnly val="1"/>
    <c:dispBlanksAs val="gap"/>
    <c:showDLblsOverMax val="0"/>
  </c:chart>
  <c:txPr>
    <a:bodyPr/>
    <a:lstStyle/>
    <a:p>
      <a:pPr>
        <a:defRPr>
          <a:latin typeface="Arial" pitchFamily="34" charset="0"/>
          <a:cs typeface="Arial" pitchFamily="34" charset="0"/>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0.29167</cdr:x>
      <cdr:y>0.15741</cdr:y>
    </cdr:from>
    <cdr:to>
      <cdr:x>0.3</cdr:x>
      <cdr:y>0.16866</cdr:y>
    </cdr:to>
    <cdr:sp macro="" textlink="">
      <cdr:nvSpPr>
        <cdr:cNvPr id="4" name="TextBox 3"/>
        <cdr:cNvSpPr txBox="1"/>
      </cdr:nvSpPr>
      <cdr:spPr>
        <a:xfrm xmlns:a="http://schemas.openxmlformats.org/drawingml/2006/main">
          <a:off x="2667000" y="1066800"/>
          <a:ext cx="76200" cy="76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833" cy="464185"/>
          </a:xfrm>
          <a:prstGeom prst="rect">
            <a:avLst/>
          </a:prstGeom>
        </p:spPr>
        <p:txBody>
          <a:bodyPr vert="horz" lIns="92959" tIns="46480" rIns="92959" bIns="46480" rtlCol="0"/>
          <a:lstStyle>
            <a:lvl1pPr algn="l">
              <a:defRPr sz="1200"/>
            </a:lvl1pPr>
          </a:lstStyle>
          <a:p>
            <a:endParaRPr lang="en-US" dirty="0"/>
          </a:p>
        </p:txBody>
      </p:sp>
      <p:sp>
        <p:nvSpPr>
          <p:cNvPr id="3" name="Date Placeholder 2"/>
          <p:cNvSpPr>
            <a:spLocks noGrp="1"/>
          </p:cNvSpPr>
          <p:nvPr>
            <p:ph type="dt" sz="quarter" idx="1"/>
          </p:nvPr>
        </p:nvSpPr>
        <p:spPr>
          <a:xfrm>
            <a:off x="3956551" y="0"/>
            <a:ext cx="3026833" cy="464185"/>
          </a:xfrm>
          <a:prstGeom prst="rect">
            <a:avLst/>
          </a:prstGeom>
        </p:spPr>
        <p:txBody>
          <a:bodyPr vert="horz" lIns="92959" tIns="46480" rIns="92959" bIns="46480" rtlCol="0"/>
          <a:lstStyle>
            <a:lvl1pPr algn="r">
              <a:defRPr sz="1200"/>
            </a:lvl1pPr>
          </a:lstStyle>
          <a:p>
            <a:fld id="{D2BA0A75-EB49-48E9-BD17-C053B011A79F}" type="datetimeFigureOut">
              <a:rPr lang="en-US" smtClean="0"/>
              <a:pPr/>
              <a:t>1/6/2016</a:t>
            </a:fld>
            <a:endParaRPr lang="en-US" dirty="0"/>
          </a:p>
        </p:txBody>
      </p:sp>
      <p:sp>
        <p:nvSpPr>
          <p:cNvPr id="4" name="Footer Placeholder 3"/>
          <p:cNvSpPr>
            <a:spLocks noGrp="1"/>
          </p:cNvSpPr>
          <p:nvPr>
            <p:ph type="ftr" sz="quarter" idx="2"/>
          </p:nvPr>
        </p:nvSpPr>
        <p:spPr>
          <a:xfrm>
            <a:off x="1" y="8817904"/>
            <a:ext cx="3026833" cy="464185"/>
          </a:xfrm>
          <a:prstGeom prst="rect">
            <a:avLst/>
          </a:prstGeom>
        </p:spPr>
        <p:txBody>
          <a:bodyPr vert="horz" lIns="92959" tIns="46480" rIns="92959" bIns="4648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1" y="8817904"/>
            <a:ext cx="3026833" cy="464185"/>
          </a:xfrm>
          <a:prstGeom prst="rect">
            <a:avLst/>
          </a:prstGeom>
        </p:spPr>
        <p:txBody>
          <a:bodyPr vert="horz" lIns="92959" tIns="46480" rIns="92959" bIns="46480" rtlCol="0" anchor="b"/>
          <a:lstStyle>
            <a:lvl1pPr algn="r">
              <a:defRPr sz="1200"/>
            </a:lvl1pPr>
          </a:lstStyle>
          <a:p>
            <a:fld id="{8DE705EC-1EAF-433D-86DF-98AF1055C319}" type="slidenum">
              <a:rPr lang="en-US" smtClean="0"/>
              <a:pPr/>
              <a:t>‹#›</a:t>
            </a:fld>
            <a:endParaRPr lang="en-US" dirty="0"/>
          </a:p>
        </p:txBody>
      </p:sp>
    </p:spTree>
    <p:extLst>
      <p:ext uri="{BB962C8B-B14F-4D97-AF65-F5344CB8AC3E}">
        <p14:creationId xmlns:p14="http://schemas.microsoft.com/office/powerpoint/2010/main" val="355549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621" cy="464345"/>
          </a:xfrm>
          <a:prstGeom prst="rect">
            <a:avLst/>
          </a:prstGeom>
        </p:spPr>
        <p:txBody>
          <a:bodyPr vert="horz" lIns="91902" tIns="45951" rIns="91902" bIns="45951" rtlCol="0"/>
          <a:lstStyle>
            <a:lvl1pPr algn="l">
              <a:defRPr sz="1200"/>
            </a:lvl1pPr>
          </a:lstStyle>
          <a:p>
            <a:endParaRPr lang="en-US" dirty="0"/>
          </a:p>
        </p:txBody>
      </p:sp>
      <p:sp>
        <p:nvSpPr>
          <p:cNvPr id="3" name="Date Placeholder 2"/>
          <p:cNvSpPr>
            <a:spLocks noGrp="1"/>
          </p:cNvSpPr>
          <p:nvPr>
            <p:ph type="dt" idx="1"/>
          </p:nvPr>
        </p:nvSpPr>
        <p:spPr>
          <a:xfrm>
            <a:off x="3956784" y="1"/>
            <a:ext cx="3026621" cy="464345"/>
          </a:xfrm>
          <a:prstGeom prst="rect">
            <a:avLst/>
          </a:prstGeom>
        </p:spPr>
        <p:txBody>
          <a:bodyPr vert="horz" lIns="91902" tIns="45951" rIns="91902" bIns="45951" rtlCol="0"/>
          <a:lstStyle>
            <a:lvl1pPr algn="r">
              <a:defRPr sz="1200"/>
            </a:lvl1pPr>
          </a:lstStyle>
          <a:p>
            <a:fld id="{159AE654-6B95-4012-A9BF-950940949C3F}" type="datetimeFigureOut">
              <a:rPr lang="en-US" smtClean="0"/>
              <a:pPr/>
              <a:t>1/6/2016</a:t>
            </a:fld>
            <a:endParaRPr lang="en-US" dirty="0"/>
          </a:p>
        </p:txBody>
      </p:sp>
      <p:sp>
        <p:nvSpPr>
          <p:cNvPr id="4" name="Slide Image Placeholder 3"/>
          <p:cNvSpPr>
            <a:spLocks noGrp="1" noRot="1" noChangeAspect="1"/>
          </p:cNvSpPr>
          <p:nvPr>
            <p:ph type="sldImg" idx="2"/>
          </p:nvPr>
        </p:nvSpPr>
        <p:spPr>
          <a:xfrm>
            <a:off x="1171575" y="695325"/>
            <a:ext cx="4641850" cy="3481388"/>
          </a:xfrm>
          <a:prstGeom prst="rect">
            <a:avLst/>
          </a:prstGeom>
          <a:noFill/>
          <a:ln w="12700">
            <a:solidFill>
              <a:prstClr val="black"/>
            </a:solidFill>
          </a:ln>
        </p:spPr>
        <p:txBody>
          <a:bodyPr vert="horz" lIns="91902" tIns="45951" rIns="91902" bIns="45951" rtlCol="0" anchor="ctr"/>
          <a:lstStyle/>
          <a:p>
            <a:endParaRPr lang="en-US" dirty="0"/>
          </a:p>
        </p:txBody>
      </p:sp>
      <p:sp>
        <p:nvSpPr>
          <p:cNvPr id="5" name="Notes Placeholder 4"/>
          <p:cNvSpPr>
            <a:spLocks noGrp="1"/>
          </p:cNvSpPr>
          <p:nvPr>
            <p:ph type="body" sz="quarter" idx="3"/>
          </p:nvPr>
        </p:nvSpPr>
        <p:spPr>
          <a:xfrm>
            <a:off x="698821" y="4410477"/>
            <a:ext cx="5587362" cy="4177505"/>
          </a:xfrm>
          <a:prstGeom prst="rect">
            <a:avLst/>
          </a:prstGeom>
        </p:spPr>
        <p:txBody>
          <a:bodyPr vert="horz" lIns="91902" tIns="45951" rIns="91902" bIns="459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760"/>
            <a:ext cx="3026621" cy="464345"/>
          </a:xfrm>
          <a:prstGeom prst="rect">
            <a:avLst/>
          </a:prstGeom>
        </p:spPr>
        <p:txBody>
          <a:bodyPr vert="horz" lIns="91902" tIns="45951" rIns="91902" bIns="4595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784" y="8817760"/>
            <a:ext cx="3026621" cy="464345"/>
          </a:xfrm>
          <a:prstGeom prst="rect">
            <a:avLst/>
          </a:prstGeom>
        </p:spPr>
        <p:txBody>
          <a:bodyPr vert="horz" lIns="91902" tIns="45951" rIns="91902" bIns="45951" rtlCol="0" anchor="b"/>
          <a:lstStyle>
            <a:lvl1pPr algn="r">
              <a:defRPr sz="1200"/>
            </a:lvl1pPr>
          </a:lstStyle>
          <a:p>
            <a:fld id="{266BA0F6-3329-462B-8D6F-4B89DCE77A3E}" type="slidenum">
              <a:rPr lang="en-US" smtClean="0"/>
              <a:pPr/>
              <a:t>‹#›</a:t>
            </a:fld>
            <a:endParaRPr lang="en-US" dirty="0"/>
          </a:p>
        </p:txBody>
      </p:sp>
    </p:spTree>
    <p:extLst>
      <p:ext uri="{BB962C8B-B14F-4D97-AF65-F5344CB8AC3E}">
        <p14:creationId xmlns:p14="http://schemas.microsoft.com/office/powerpoint/2010/main" val="247166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BA0F6-3329-462B-8D6F-4B89DCE77A3E}" type="slidenum">
              <a:rPr lang="en-US" smtClean="0"/>
              <a:pPr/>
              <a:t>1</a:t>
            </a:fld>
            <a:endParaRPr lang="en-US" dirty="0"/>
          </a:p>
        </p:txBody>
      </p:sp>
    </p:spTree>
    <p:extLst>
      <p:ext uri="{BB962C8B-B14F-4D97-AF65-F5344CB8AC3E}">
        <p14:creationId xmlns:p14="http://schemas.microsoft.com/office/powerpoint/2010/main" val="204927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38D53A-5172-4683-A217-A159037870DB}" type="slidenum">
              <a:rPr lang="en-US" smtClean="0"/>
              <a:pPr/>
              <a:t>3</a:t>
            </a:fld>
            <a:endParaRPr lang="en-US"/>
          </a:p>
        </p:txBody>
      </p:sp>
    </p:spTree>
    <p:extLst>
      <p:ext uri="{BB962C8B-B14F-4D97-AF65-F5344CB8AC3E}">
        <p14:creationId xmlns:p14="http://schemas.microsoft.com/office/powerpoint/2010/main" val="65545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07DA30-8CC9-4ABA-B58E-86FE3DEA0BEA}" type="slidenum">
              <a:rPr lang="en-US" smtClean="0"/>
              <a:pPr/>
              <a:t>8</a:t>
            </a:fld>
            <a:endParaRPr lang="en-US"/>
          </a:p>
        </p:txBody>
      </p:sp>
    </p:spTree>
    <p:extLst>
      <p:ext uri="{BB962C8B-B14F-4D97-AF65-F5344CB8AC3E}">
        <p14:creationId xmlns:p14="http://schemas.microsoft.com/office/powerpoint/2010/main" val="266549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6BA0F6-3329-462B-8D6F-4B89DCE77A3E}" type="slidenum">
              <a:rPr lang="en-US" smtClean="0"/>
              <a:pPr/>
              <a:t>10</a:t>
            </a:fld>
            <a:endParaRPr lang="en-US" dirty="0"/>
          </a:p>
        </p:txBody>
      </p:sp>
    </p:spTree>
    <p:extLst>
      <p:ext uri="{BB962C8B-B14F-4D97-AF65-F5344CB8AC3E}">
        <p14:creationId xmlns:p14="http://schemas.microsoft.com/office/powerpoint/2010/main" val="1404845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38D53A-5172-4683-A217-A159037870DB}" type="slidenum">
              <a:rPr lang="en-US" smtClean="0"/>
              <a:pPr/>
              <a:t>24</a:t>
            </a:fld>
            <a:endParaRPr lang="en-US"/>
          </a:p>
        </p:txBody>
      </p:sp>
    </p:spTree>
    <p:extLst>
      <p:ext uri="{BB962C8B-B14F-4D97-AF65-F5344CB8AC3E}">
        <p14:creationId xmlns:p14="http://schemas.microsoft.com/office/powerpoint/2010/main" val="316596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38D53A-5172-4683-A217-A159037870DB}" type="slidenum">
              <a:rPr lang="en-US" smtClean="0"/>
              <a:pPr/>
              <a:t>25</a:t>
            </a:fld>
            <a:endParaRPr lang="en-US"/>
          </a:p>
        </p:txBody>
      </p:sp>
    </p:spTree>
    <p:extLst>
      <p:ext uri="{BB962C8B-B14F-4D97-AF65-F5344CB8AC3E}">
        <p14:creationId xmlns:p14="http://schemas.microsoft.com/office/powerpoint/2010/main" val="57977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3E2DFF-4BEA-4850-84E3-3CD462F3BA90}" type="slidenum">
              <a:rPr lang="en-US" smtClean="0"/>
              <a:pPr/>
              <a:t>‹#›</a:t>
            </a:fld>
            <a:endParaRPr lang="en-US" dirty="0"/>
          </a:p>
        </p:txBody>
      </p:sp>
      <p:pic>
        <p:nvPicPr>
          <p:cNvPr id="7" name="Picture 6" descr="Joint Staff.jpg"/>
          <p:cNvPicPr>
            <a:picLocks noChangeAspect="1"/>
          </p:cNvPicPr>
          <p:nvPr userDrawn="1"/>
        </p:nvPicPr>
        <p:blipFill>
          <a:blip r:embed="rId2" cstate="print"/>
          <a:stretch>
            <a:fillRect/>
          </a:stretch>
        </p:blipFill>
        <p:spPr>
          <a:xfrm>
            <a:off x="0" y="0"/>
            <a:ext cx="914400" cy="99946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24EA7-22B4-45D1-9FB1-B90F5991166E}" type="datetimeFigureOut">
              <a:rPr lang="en-US" smtClean="0"/>
              <a:pPr/>
              <a:t>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3E2DFF-4BEA-4850-84E3-3CD462F3BA9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24EA7-22B4-45D1-9FB1-B90F5991166E}" type="datetimeFigureOut">
              <a:rPr lang="en-US" smtClean="0"/>
              <a:pPr/>
              <a:t>1/6/2016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E2DFF-4BEA-4850-84E3-3CD462F3BA9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au.news.yahoo.com/world/a/26722738/nato-allies-come-to-grips-with-russias-hybrid-warfare/" TargetMode="External"/><Relationship Id="rId2" Type="http://schemas.openxmlformats.org/officeDocument/2006/relationships/hyperlink" Target="http://www.defense.gov/news/newsarticle.aspx?id=66258"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www.bbc.com/news/world-europe-3177394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sz="2200" b="1" i="1" dirty="0" smtClean="0">
                <a:solidFill>
                  <a:schemeClr val="tx2"/>
                </a:solidFill>
              </a:rPr>
              <a:t/>
            </a:r>
            <a:br>
              <a:rPr lang="en-US" sz="2200" b="1" i="1" dirty="0" smtClean="0">
                <a:solidFill>
                  <a:schemeClr val="tx2"/>
                </a:solidFill>
              </a:rPr>
            </a:br>
            <a:r>
              <a:rPr lang="en-US" sz="3100" dirty="0" smtClean="0"/>
              <a:t>Joint Concept for Integrated Campaigning</a:t>
            </a:r>
            <a:r>
              <a:rPr lang="en-US" sz="2200" b="1" i="1" dirty="0" smtClean="0">
                <a:solidFill>
                  <a:schemeClr val="tx2"/>
                </a:solidFill>
              </a:rPr>
              <a:t/>
            </a:r>
            <a:br>
              <a:rPr lang="en-US" sz="2200" b="1" i="1" dirty="0" smtClean="0">
                <a:solidFill>
                  <a:schemeClr val="tx2"/>
                </a:solidFill>
              </a:rPr>
            </a:br>
            <a:r>
              <a:rPr lang="en-US" sz="4000" b="1" i="1" dirty="0" smtClean="0">
                <a:solidFill>
                  <a:schemeClr val="tx2"/>
                </a:solidFill>
              </a:rPr>
              <a:t>Executive Overview Brief </a:t>
            </a:r>
            <a:r>
              <a:rPr lang="en-US" sz="2700" b="1" i="1" dirty="0" smtClean="0">
                <a:solidFill>
                  <a:schemeClr val="tx2"/>
                </a:solidFill>
              </a:rPr>
              <a:t/>
            </a:r>
            <a:br>
              <a:rPr lang="en-US" sz="2700" b="1" i="1" dirty="0" smtClean="0">
                <a:solidFill>
                  <a:schemeClr val="tx2"/>
                </a:solidFill>
              </a:rPr>
            </a:br>
            <a:r>
              <a:rPr lang="en-US" sz="1800" b="1" i="1" dirty="0" smtClean="0"/>
              <a:t>January 2016</a:t>
            </a:r>
            <a:endParaRPr lang="en-US" sz="4000" b="1" i="1" dirty="0"/>
          </a:p>
        </p:txBody>
      </p:sp>
      <p:sp>
        <p:nvSpPr>
          <p:cNvPr id="6" name="Title 1"/>
          <p:cNvSpPr txBox="1">
            <a:spLocks/>
          </p:cNvSpPr>
          <p:nvPr/>
        </p:nvSpPr>
        <p:spPr>
          <a:xfrm>
            <a:off x="685800" y="4876800"/>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dirty="0" smtClean="0">
                <a:latin typeface="Arial" pitchFamily="34" charset="0"/>
                <a:ea typeface="+mj-ea"/>
                <a:cs typeface="Arial" pitchFamily="34" charset="0"/>
              </a:rPr>
              <a:t> </a:t>
            </a:r>
            <a:endParaRPr kumimoji="0" lang="en-US" sz="4000" b="1" i="1" u="none" strike="noStrike" kern="1200" cap="none" spc="0" normalizeH="0" baseline="0" noProof="0" dirty="0">
              <a:ln>
                <a:noFill/>
              </a:ln>
              <a:solidFill>
                <a:schemeClr val="tx2"/>
              </a:solidFill>
              <a:effectLst/>
              <a:uLnTx/>
              <a:uFillTx/>
              <a:latin typeface="+mj-lt"/>
              <a:ea typeface="+mj-ea"/>
              <a:cs typeface="+mj-cs"/>
            </a:endParaRPr>
          </a:p>
        </p:txBody>
      </p:sp>
      <p:sp>
        <p:nvSpPr>
          <p:cNvPr id="5" name="Title 1"/>
          <p:cNvSpPr txBox="1">
            <a:spLocks/>
          </p:cNvSpPr>
          <p:nvPr/>
        </p:nvSpPr>
        <p:spPr>
          <a:xfrm>
            <a:off x="457200" y="5715000"/>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1" u="none" strike="noStrike" kern="1200" cap="none" spc="0" normalizeH="0" noProof="0" dirty="0" smtClean="0">
                <a:ln>
                  <a:noFill/>
                </a:ln>
                <a:solidFill>
                  <a:schemeClr val="tx1"/>
                </a:solidFill>
                <a:effectLst/>
                <a:uLnTx/>
                <a:uFillTx/>
                <a:latin typeface="Arial" pitchFamily="34" charset="0"/>
                <a:ea typeface="+mj-ea"/>
                <a:cs typeface="Arial" pitchFamily="34" charset="0"/>
              </a:rPr>
              <a:t> </a:t>
            </a:r>
            <a:endParaRPr kumimoji="0" lang="en-US" sz="24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9"/>
          <p:cNvGrpSpPr>
            <a:grpSpLocks/>
          </p:cNvGrpSpPr>
          <p:nvPr/>
        </p:nvGrpSpPr>
        <p:grpSpPr bwMode="auto">
          <a:xfrm>
            <a:off x="218656" y="609600"/>
            <a:ext cx="8610600" cy="155575"/>
            <a:chOff x="633" y="576"/>
            <a:chExt cx="4839" cy="189"/>
          </a:xfrm>
        </p:grpSpPr>
        <p:grpSp>
          <p:nvGrpSpPr>
            <p:cNvPr id="4" name="Group 9"/>
            <p:cNvGrpSpPr>
              <a:grpSpLocks/>
            </p:cNvGrpSpPr>
            <p:nvPr/>
          </p:nvGrpSpPr>
          <p:grpSpPr bwMode="auto">
            <a:xfrm>
              <a:off x="5358" y="576"/>
              <a:ext cx="114" cy="189"/>
              <a:chOff x="5358" y="576"/>
              <a:chExt cx="114" cy="189"/>
            </a:xfrm>
          </p:grpSpPr>
          <p:sp>
            <p:nvSpPr>
              <p:cNvPr id="26" name="Rectangle 25"/>
              <p:cNvSpPr>
                <a:spLocks noChangeArrowheads="1"/>
              </p:cNvSpPr>
              <p:nvPr/>
            </p:nvSpPr>
            <p:spPr bwMode="auto">
              <a:xfrm>
                <a:off x="5445" y="576"/>
                <a:ext cx="27"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7" name="Rectangle 26"/>
              <p:cNvSpPr>
                <a:spLocks noChangeArrowheads="1"/>
              </p:cNvSpPr>
              <p:nvPr/>
            </p:nvSpPr>
            <p:spPr bwMode="auto">
              <a:xfrm>
                <a:off x="5358" y="576"/>
                <a:ext cx="5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7" name="Group 10"/>
            <p:cNvGrpSpPr>
              <a:grpSpLocks/>
            </p:cNvGrpSpPr>
            <p:nvPr/>
          </p:nvGrpSpPr>
          <p:grpSpPr bwMode="auto">
            <a:xfrm>
              <a:off x="5074" y="576"/>
              <a:ext cx="242" cy="189"/>
              <a:chOff x="5074" y="576"/>
              <a:chExt cx="242" cy="189"/>
            </a:xfrm>
          </p:grpSpPr>
          <p:sp>
            <p:nvSpPr>
              <p:cNvPr id="24" name="Rectangle 23"/>
              <p:cNvSpPr>
                <a:spLocks noChangeArrowheads="1"/>
              </p:cNvSpPr>
              <p:nvPr/>
            </p:nvSpPr>
            <p:spPr bwMode="auto">
              <a:xfrm>
                <a:off x="5230" y="576"/>
                <a:ext cx="86"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5" name="Rectangle 24"/>
              <p:cNvSpPr>
                <a:spLocks noChangeArrowheads="1"/>
              </p:cNvSpPr>
              <p:nvPr/>
            </p:nvSpPr>
            <p:spPr bwMode="auto">
              <a:xfrm>
                <a:off x="5074" y="576"/>
                <a:ext cx="11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10" name="Group 11"/>
            <p:cNvGrpSpPr>
              <a:grpSpLocks/>
            </p:cNvGrpSpPr>
            <p:nvPr/>
          </p:nvGrpSpPr>
          <p:grpSpPr bwMode="auto">
            <a:xfrm>
              <a:off x="4681" y="576"/>
              <a:ext cx="354" cy="189"/>
              <a:chOff x="4681" y="576"/>
              <a:chExt cx="354" cy="189"/>
            </a:xfrm>
          </p:grpSpPr>
          <p:sp>
            <p:nvSpPr>
              <p:cNvPr id="22" name="Rectangle 21"/>
              <p:cNvSpPr>
                <a:spLocks noChangeArrowheads="1"/>
              </p:cNvSpPr>
              <p:nvPr/>
            </p:nvSpPr>
            <p:spPr bwMode="auto">
              <a:xfrm>
                <a:off x="4893" y="576"/>
                <a:ext cx="142"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3" name="Rectangle 22"/>
              <p:cNvSpPr>
                <a:spLocks noChangeArrowheads="1"/>
              </p:cNvSpPr>
              <p:nvPr/>
            </p:nvSpPr>
            <p:spPr bwMode="auto">
              <a:xfrm>
                <a:off x="4681" y="576"/>
                <a:ext cx="172"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11" name="Group 12"/>
            <p:cNvGrpSpPr>
              <a:grpSpLocks/>
            </p:cNvGrpSpPr>
            <p:nvPr/>
          </p:nvGrpSpPr>
          <p:grpSpPr bwMode="auto">
            <a:xfrm>
              <a:off x="3549" y="576"/>
              <a:ext cx="1091" cy="189"/>
              <a:chOff x="3549" y="576"/>
              <a:chExt cx="1091" cy="189"/>
            </a:xfrm>
          </p:grpSpPr>
          <p:sp>
            <p:nvSpPr>
              <p:cNvPr id="18" name="Rectangle 17"/>
              <p:cNvSpPr>
                <a:spLocks noChangeArrowheads="1"/>
              </p:cNvSpPr>
              <p:nvPr/>
            </p:nvSpPr>
            <p:spPr bwMode="auto">
              <a:xfrm>
                <a:off x="3893" y="576"/>
                <a:ext cx="229"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19" name="Rectangle 18"/>
              <p:cNvSpPr>
                <a:spLocks noChangeArrowheads="1"/>
              </p:cNvSpPr>
              <p:nvPr/>
            </p:nvSpPr>
            <p:spPr bwMode="auto">
              <a:xfrm>
                <a:off x="4440" y="576"/>
                <a:ext cx="200"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0" name="Rectangle 19"/>
              <p:cNvSpPr>
                <a:spLocks noChangeArrowheads="1"/>
              </p:cNvSpPr>
              <p:nvPr/>
            </p:nvSpPr>
            <p:spPr bwMode="auto">
              <a:xfrm>
                <a:off x="4173" y="576"/>
                <a:ext cx="229"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1" name="Rectangle 20"/>
              <p:cNvSpPr>
                <a:spLocks noChangeArrowheads="1"/>
              </p:cNvSpPr>
              <p:nvPr/>
            </p:nvSpPr>
            <p:spPr bwMode="auto">
              <a:xfrm>
                <a:off x="3549" y="576"/>
                <a:ext cx="288"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12" name="Group 13"/>
            <p:cNvGrpSpPr>
              <a:grpSpLocks/>
            </p:cNvGrpSpPr>
            <p:nvPr/>
          </p:nvGrpSpPr>
          <p:grpSpPr bwMode="auto">
            <a:xfrm>
              <a:off x="633" y="576"/>
              <a:ext cx="2880" cy="189"/>
              <a:chOff x="633" y="576"/>
              <a:chExt cx="2880" cy="189"/>
            </a:xfrm>
          </p:grpSpPr>
          <p:sp>
            <p:nvSpPr>
              <p:cNvPr id="16" name="Rectangle 15"/>
              <p:cNvSpPr>
                <a:spLocks noChangeArrowheads="1"/>
              </p:cNvSpPr>
              <p:nvPr/>
            </p:nvSpPr>
            <p:spPr bwMode="auto">
              <a:xfrm>
                <a:off x="3196" y="576"/>
                <a:ext cx="317"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17" name="Rectangle 16"/>
              <p:cNvSpPr>
                <a:spLocks noChangeArrowheads="1"/>
              </p:cNvSpPr>
              <p:nvPr/>
            </p:nvSpPr>
            <p:spPr bwMode="auto">
              <a:xfrm>
                <a:off x="633" y="576"/>
                <a:ext cx="252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grpSp>
        <p:nvGrpSpPr>
          <p:cNvPr id="29" name="Group 9"/>
          <p:cNvGrpSpPr>
            <a:grpSpLocks/>
          </p:cNvGrpSpPr>
          <p:nvPr/>
        </p:nvGrpSpPr>
        <p:grpSpPr bwMode="auto">
          <a:xfrm>
            <a:off x="266700" y="2813050"/>
            <a:ext cx="8610600" cy="155575"/>
            <a:chOff x="633" y="576"/>
            <a:chExt cx="4839" cy="189"/>
          </a:xfrm>
        </p:grpSpPr>
        <p:grpSp>
          <p:nvGrpSpPr>
            <p:cNvPr id="30" name="Group 9"/>
            <p:cNvGrpSpPr>
              <a:grpSpLocks/>
            </p:cNvGrpSpPr>
            <p:nvPr/>
          </p:nvGrpSpPr>
          <p:grpSpPr bwMode="auto">
            <a:xfrm>
              <a:off x="5358" y="576"/>
              <a:ext cx="114" cy="189"/>
              <a:chOff x="5358" y="576"/>
              <a:chExt cx="114" cy="189"/>
            </a:xfrm>
          </p:grpSpPr>
          <p:sp>
            <p:nvSpPr>
              <p:cNvPr id="45" name="Rectangle 44"/>
              <p:cNvSpPr>
                <a:spLocks noChangeArrowheads="1"/>
              </p:cNvSpPr>
              <p:nvPr/>
            </p:nvSpPr>
            <p:spPr bwMode="auto">
              <a:xfrm>
                <a:off x="5445" y="576"/>
                <a:ext cx="27"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46" name="Rectangle 45"/>
              <p:cNvSpPr>
                <a:spLocks noChangeArrowheads="1"/>
              </p:cNvSpPr>
              <p:nvPr/>
            </p:nvSpPr>
            <p:spPr bwMode="auto">
              <a:xfrm>
                <a:off x="5358" y="576"/>
                <a:ext cx="5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31" name="Group 10"/>
            <p:cNvGrpSpPr>
              <a:grpSpLocks/>
            </p:cNvGrpSpPr>
            <p:nvPr/>
          </p:nvGrpSpPr>
          <p:grpSpPr bwMode="auto">
            <a:xfrm>
              <a:off x="5074" y="576"/>
              <a:ext cx="242" cy="189"/>
              <a:chOff x="5074" y="576"/>
              <a:chExt cx="242" cy="189"/>
            </a:xfrm>
          </p:grpSpPr>
          <p:sp>
            <p:nvSpPr>
              <p:cNvPr id="43" name="Rectangle 42"/>
              <p:cNvSpPr>
                <a:spLocks noChangeArrowheads="1"/>
              </p:cNvSpPr>
              <p:nvPr/>
            </p:nvSpPr>
            <p:spPr bwMode="auto">
              <a:xfrm>
                <a:off x="5230" y="576"/>
                <a:ext cx="86"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44" name="Rectangle 43"/>
              <p:cNvSpPr>
                <a:spLocks noChangeArrowheads="1"/>
              </p:cNvSpPr>
              <p:nvPr/>
            </p:nvSpPr>
            <p:spPr bwMode="auto">
              <a:xfrm>
                <a:off x="5074" y="576"/>
                <a:ext cx="11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32" name="Group 11"/>
            <p:cNvGrpSpPr>
              <a:grpSpLocks/>
            </p:cNvGrpSpPr>
            <p:nvPr/>
          </p:nvGrpSpPr>
          <p:grpSpPr bwMode="auto">
            <a:xfrm>
              <a:off x="4681" y="576"/>
              <a:ext cx="354" cy="189"/>
              <a:chOff x="4681" y="576"/>
              <a:chExt cx="354" cy="189"/>
            </a:xfrm>
          </p:grpSpPr>
          <p:sp>
            <p:nvSpPr>
              <p:cNvPr id="41" name="Rectangle 40"/>
              <p:cNvSpPr>
                <a:spLocks noChangeArrowheads="1"/>
              </p:cNvSpPr>
              <p:nvPr/>
            </p:nvSpPr>
            <p:spPr bwMode="auto">
              <a:xfrm>
                <a:off x="4893" y="576"/>
                <a:ext cx="142"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42" name="Rectangle 41"/>
              <p:cNvSpPr>
                <a:spLocks noChangeArrowheads="1"/>
              </p:cNvSpPr>
              <p:nvPr/>
            </p:nvSpPr>
            <p:spPr bwMode="auto">
              <a:xfrm>
                <a:off x="4681" y="576"/>
                <a:ext cx="172"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33" name="Group 12"/>
            <p:cNvGrpSpPr>
              <a:grpSpLocks/>
            </p:cNvGrpSpPr>
            <p:nvPr/>
          </p:nvGrpSpPr>
          <p:grpSpPr bwMode="auto">
            <a:xfrm>
              <a:off x="3549" y="576"/>
              <a:ext cx="1091" cy="189"/>
              <a:chOff x="3549" y="576"/>
              <a:chExt cx="1091" cy="189"/>
            </a:xfrm>
          </p:grpSpPr>
          <p:sp>
            <p:nvSpPr>
              <p:cNvPr id="37" name="Rectangle 36"/>
              <p:cNvSpPr>
                <a:spLocks noChangeArrowheads="1"/>
              </p:cNvSpPr>
              <p:nvPr/>
            </p:nvSpPr>
            <p:spPr bwMode="auto">
              <a:xfrm>
                <a:off x="3893" y="576"/>
                <a:ext cx="229"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38" name="Rectangle 37"/>
              <p:cNvSpPr>
                <a:spLocks noChangeArrowheads="1"/>
              </p:cNvSpPr>
              <p:nvPr/>
            </p:nvSpPr>
            <p:spPr bwMode="auto">
              <a:xfrm>
                <a:off x="4440" y="576"/>
                <a:ext cx="200"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39" name="Rectangle 38"/>
              <p:cNvSpPr>
                <a:spLocks noChangeArrowheads="1"/>
              </p:cNvSpPr>
              <p:nvPr/>
            </p:nvSpPr>
            <p:spPr bwMode="auto">
              <a:xfrm>
                <a:off x="4173" y="576"/>
                <a:ext cx="229"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40" name="Rectangle 39"/>
              <p:cNvSpPr>
                <a:spLocks noChangeArrowheads="1"/>
              </p:cNvSpPr>
              <p:nvPr/>
            </p:nvSpPr>
            <p:spPr bwMode="auto">
              <a:xfrm>
                <a:off x="3549" y="576"/>
                <a:ext cx="288"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34" name="Group 13"/>
            <p:cNvGrpSpPr>
              <a:grpSpLocks/>
            </p:cNvGrpSpPr>
            <p:nvPr/>
          </p:nvGrpSpPr>
          <p:grpSpPr bwMode="auto">
            <a:xfrm>
              <a:off x="633" y="576"/>
              <a:ext cx="2880" cy="189"/>
              <a:chOff x="633" y="576"/>
              <a:chExt cx="2880" cy="189"/>
            </a:xfrm>
          </p:grpSpPr>
          <p:sp>
            <p:nvSpPr>
              <p:cNvPr id="35" name="Rectangle 34"/>
              <p:cNvSpPr>
                <a:spLocks noChangeArrowheads="1"/>
              </p:cNvSpPr>
              <p:nvPr/>
            </p:nvSpPr>
            <p:spPr bwMode="auto">
              <a:xfrm>
                <a:off x="3196" y="576"/>
                <a:ext cx="317"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36" name="Rectangle 35"/>
              <p:cNvSpPr>
                <a:spLocks noChangeArrowheads="1"/>
              </p:cNvSpPr>
              <p:nvPr/>
            </p:nvSpPr>
            <p:spPr bwMode="auto">
              <a:xfrm>
                <a:off x="633" y="576"/>
                <a:ext cx="252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10</a:t>
            </a:fld>
            <a:endParaRPr lang="en-US" dirty="0">
              <a:solidFill>
                <a:prstClr val="black">
                  <a:tint val="75000"/>
                </a:prstClr>
              </a:solidFill>
            </a:endParaRPr>
          </a:p>
        </p:txBody>
      </p:sp>
      <p:sp>
        <p:nvSpPr>
          <p:cNvPr id="26" name="Rectangle 25"/>
          <p:cNvSpPr/>
          <p:nvPr/>
        </p:nvSpPr>
        <p:spPr>
          <a:xfrm>
            <a:off x="-2057400" y="4276092"/>
            <a:ext cx="2226734" cy="71119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2"/>
          <p:cNvSpPr>
            <a:spLocks noGrp="1"/>
          </p:cNvSpPr>
          <p:nvPr>
            <p:ph type="title"/>
          </p:nvPr>
        </p:nvSpPr>
        <p:spPr>
          <a:xfrm>
            <a:off x="1066800" y="159592"/>
            <a:ext cx="7391400" cy="563562"/>
          </a:xfrm>
          <a:solidFill>
            <a:srgbClr val="FFFF00"/>
          </a:solidFill>
          <a:ln>
            <a:solidFill>
              <a:schemeClr val="tx1"/>
            </a:solidFill>
          </a:ln>
        </p:spPr>
        <p:txBody>
          <a:bodyPr>
            <a:noAutofit/>
          </a:bodyPr>
          <a:lstStyle/>
          <a:p>
            <a:r>
              <a:rPr lang="en-US" sz="1800" b="1" i="1" dirty="0" smtClean="0">
                <a:latin typeface="+mn-lt"/>
              </a:rPr>
              <a:t>How has the US </a:t>
            </a:r>
            <a:r>
              <a:rPr lang="en-US" sz="1800" b="1" i="1" dirty="0">
                <a:latin typeface="+mn-lt"/>
              </a:rPr>
              <a:t>e</a:t>
            </a:r>
            <a:r>
              <a:rPr lang="en-US" sz="1800" b="1" i="1" dirty="0" smtClean="0">
                <a:latin typeface="+mn-lt"/>
              </a:rPr>
              <a:t>ffectively turned military victory into </a:t>
            </a:r>
            <a:br>
              <a:rPr lang="en-US" sz="1800" b="1" i="1" dirty="0" smtClean="0">
                <a:latin typeface="+mn-lt"/>
              </a:rPr>
            </a:br>
            <a:r>
              <a:rPr lang="en-US" sz="1800" b="1" i="1" dirty="0" smtClean="0">
                <a:latin typeface="+mn-lt"/>
              </a:rPr>
              <a:t>achievement of the aim and favorable, sustainable success? </a:t>
            </a:r>
            <a:endParaRPr lang="en-US" sz="1800" b="1" i="1" dirty="0">
              <a:latin typeface="+mn-lt"/>
            </a:endParaRPr>
          </a:p>
        </p:txBody>
      </p:sp>
      <p:pic>
        <p:nvPicPr>
          <p:cNvPr id="69634" name="Picture 2"/>
          <p:cNvPicPr>
            <a:picLocks noChangeAspect="1" noChangeArrowheads="1"/>
          </p:cNvPicPr>
          <p:nvPr/>
        </p:nvPicPr>
        <p:blipFill>
          <a:blip r:embed="rId3" cstate="print"/>
          <a:srcRect l="4212" t="8242" r="4174" b="12667"/>
          <a:stretch>
            <a:fillRect/>
          </a:stretch>
        </p:blipFill>
        <p:spPr bwMode="auto">
          <a:xfrm>
            <a:off x="-1447800" y="1469136"/>
            <a:ext cx="5047488" cy="3864864"/>
          </a:xfrm>
          <a:prstGeom prst="rect">
            <a:avLst/>
          </a:prstGeom>
          <a:noFill/>
          <a:ln w="9525">
            <a:noFill/>
            <a:miter lim="800000"/>
            <a:headEnd/>
            <a:tailEnd/>
          </a:ln>
        </p:spPr>
      </p:pic>
      <p:sp>
        <p:nvSpPr>
          <p:cNvPr id="11" name="Rectangle 10"/>
          <p:cNvSpPr/>
          <p:nvPr/>
        </p:nvSpPr>
        <p:spPr>
          <a:xfrm>
            <a:off x="3555999" y="4191000"/>
            <a:ext cx="2133600" cy="7962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2887133" y="3642898"/>
            <a:ext cx="2827867" cy="601133"/>
          </a:xfrm>
          <a:custGeom>
            <a:avLst/>
            <a:gdLst>
              <a:gd name="connsiteX0" fmla="*/ 25400 w 2827867"/>
              <a:gd name="connsiteY0" fmla="*/ 67733 h 601133"/>
              <a:gd name="connsiteX1" fmla="*/ 59267 w 2827867"/>
              <a:gd name="connsiteY1" fmla="*/ 338667 h 601133"/>
              <a:gd name="connsiteX2" fmla="*/ 152400 w 2827867"/>
              <a:gd name="connsiteY2" fmla="*/ 414867 h 601133"/>
              <a:gd name="connsiteX3" fmla="*/ 237067 w 2827867"/>
              <a:gd name="connsiteY3" fmla="*/ 474133 h 601133"/>
              <a:gd name="connsiteX4" fmla="*/ 347133 w 2827867"/>
              <a:gd name="connsiteY4" fmla="*/ 516467 h 601133"/>
              <a:gd name="connsiteX5" fmla="*/ 474133 w 2827867"/>
              <a:gd name="connsiteY5" fmla="*/ 541867 h 601133"/>
              <a:gd name="connsiteX6" fmla="*/ 668867 w 2827867"/>
              <a:gd name="connsiteY6" fmla="*/ 592667 h 601133"/>
              <a:gd name="connsiteX7" fmla="*/ 728133 w 2827867"/>
              <a:gd name="connsiteY7" fmla="*/ 592667 h 601133"/>
              <a:gd name="connsiteX8" fmla="*/ 2827867 w 2827867"/>
              <a:gd name="connsiteY8" fmla="*/ 601133 h 601133"/>
              <a:gd name="connsiteX9" fmla="*/ 2819400 w 2827867"/>
              <a:gd name="connsiteY9" fmla="*/ 228600 h 601133"/>
              <a:gd name="connsiteX10" fmla="*/ 677333 w 2827867"/>
              <a:gd name="connsiteY10" fmla="*/ 211667 h 601133"/>
              <a:gd name="connsiteX11" fmla="*/ 491067 w 2827867"/>
              <a:gd name="connsiteY11" fmla="*/ 194733 h 601133"/>
              <a:gd name="connsiteX12" fmla="*/ 347133 w 2827867"/>
              <a:gd name="connsiteY12" fmla="*/ 169333 h 601133"/>
              <a:gd name="connsiteX13" fmla="*/ 194733 w 2827867"/>
              <a:gd name="connsiteY13" fmla="*/ 135467 h 601133"/>
              <a:gd name="connsiteX14" fmla="*/ 84667 w 2827867"/>
              <a:gd name="connsiteY14" fmla="*/ 76200 h 601133"/>
              <a:gd name="connsiteX15" fmla="*/ 0 w 2827867"/>
              <a:gd name="connsiteY15" fmla="*/ 0 h 601133"/>
              <a:gd name="connsiteX16" fmla="*/ 33867 w 2827867"/>
              <a:gd name="connsiteY16" fmla="*/ 127000 h 601133"/>
              <a:gd name="connsiteX17" fmla="*/ 33867 w 2827867"/>
              <a:gd name="connsiteY17" fmla="*/ 135467 h 60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27867" h="601133">
                <a:moveTo>
                  <a:pt x="25400" y="67733"/>
                </a:moveTo>
                <a:lnTo>
                  <a:pt x="59267" y="338667"/>
                </a:lnTo>
                <a:lnTo>
                  <a:pt x="152400" y="414867"/>
                </a:lnTo>
                <a:lnTo>
                  <a:pt x="237067" y="474133"/>
                </a:lnTo>
                <a:lnTo>
                  <a:pt x="347133" y="516467"/>
                </a:lnTo>
                <a:lnTo>
                  <a:pt x="474133" y="541867"/>
                </a:lnTo>
                <a:lnTo>
                  <a:pt x="668867" y="592667"/>
                </a:lnTo>
                <a:lnTo>
                  <a:pt x="728133" y="592667"/>
                </a:lnTo>
                <a:lnTo>
                  <a:pt x="2827867" y="601133"/>
                </a:lnTo>
                <a:lnTo>
                  <a:pt x="2819400" y="228600"/>
                </a:lnTo>
                <a:lnTo>
                  <a:pt x="677333" y="211667"/>
                </a:lnTo>
                <a:lnTo>
                  <a:pt x="491067" y="194733"/>
                </a:lnTo>
                <a:lnTo>
                  <a:pt x="347133" y="169333"/>
                </a:lnTo>
                <a:lnTo>
                  <a:pt x="194733" y="135467"/>
                </a:lnTo>
                <a:lnTo>
                  <a:pt x="84667" y="76200"/>
                </a:lnTo>
                <a:lnTo>
                  <a:pt x="0" y="0"/>
                </a:lnTo>
                <a:lnTo>
                  <a:pt x="33867" y="127000"/>
                </a:lnTo>
                <a:lnTo>
                  <a:pt x="33867" y="135467"/>
                </a:lnTo>
              </a:path>
            </a:pathLst>
          </a:custGeom>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7" name="Freeform 16"/>
          <p:cNvSpPr/>
          <p:nvPr/>
        </p:nvSpPr>
        <p:spPr>
          <a:xfrm>
            <a:off x="3086623" y="3511267"/>
            <a:ext cx="2619910" cy="730954"/>
          </a:xfrm>
          <a:custGeom>
            <a:avLst/>
            <a:gdLst>
              <a:gd name="connsiteX0" fmla="*/ 0 w 2835667"/>
              <a:gd name="connsiteY0" fmla="*/ 166099 h 424665"/>
              <a:gd name="connsiteX1" fmla="*/ 195209 w 2835667"/>
              <a:gd name="connsiteY1" fmla="*/ 42809 h 424665"/>
              <a:gd name="connsiteX2" fmla="*/ 452063 w 2835667"/>
              <a:gd name="connsiteY2" fmla="*/ 422953 h 424665"/>
              <a:gd name="connsiteX3" fmla="*/ 708917 w 2835667"/>
              <a:gd name="connsiteY3" fmla="*/ 53083 h 424665"/>
              <a:gd name="connsiteX4" fmla="*/ 965771 w 2835667"/>
              <a:gd name="connsiteY4" fmla="*/ 412679 h 424665"/>
              <a:gd name="connsiteX5" fmla="*/ 1284270 w 2835667"/>
              <a:gd name="connsiteY5" fmla="*/ 83906 h 424665"/>
              <a:gd name="connsiteX6" fmla="*/ 1859622 w 2835667"/>
              <a:gd name="connsiteY6" fmla="*/ 361308 h 424665"/>
              <a:gd name="connsiteX7" fmla="*/ 2342508 w 2835667"/>
              <a:gd name="connsiteY7" fmla="*/ 94180 h 424665"/>
              <a:gd name="connsiteX8" fmla="*/ 2702103 w 2835667"/>
              <a:gd name="connsiteY8" fmla="*/ 176373 h 424665"/>
              <a:gd name="connsiteX9" fmla="*/ 2835667 w 2835667"/>
              <a:gd name="connsiteY9" fmla="*/ 238018 h 42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667" h="424665">
                <a:moveTo>
                  <a:pt x="0" y="166099"/>
                </a:moveTo>
                <a:cubicBezTo>
                  <a:pt x="59932" y="83049"/>
                  <a:pt x="119865" y="0"/>
                  <a:pt x="195209" y="42809"/>
                </a:cubicBezTo>
                <a:cubicBezTo>
                  <a:pt x="270553" y="85618"/>
                  <a:pt x="366445" y="421241"/>
                  <a:pt x="452063" y="422953"/>
                </a:cubicBezTo>
                <a:cubicBezTo>
                  <a:pt x="537681" y="424665"/>
                  <a:pt x="623299" y="54795"/>
                  <a:pt x="708917" y="53083"/>
                </a:cubicBezTo>
                <a:cubicBezTo>
                  <a:pt x="794535" y="51371"/>
                  <a:pt x="869879" y="407542"/>
                  <a:pt x="965771" y="412679"/>
                </a:cubicBezTo>
                <a:cubicBezTo>
                  <a:pt x="1061663" y="417816"/>
                  <a:pt x="1135295" y="92468"/>
                  <a:pt x="1284270" y="83906"/>
                </a:cubicBezTo>
                <a:cubicBezTo>
                  <a:pt x="1433245" y="75344"/>
                  <a:pt x="1683249" y="359596"/>
                  <a:pt x="1859622" y="361308"/>
                </a:cubicBezTo>
                <a:cubicBezTo>
                  <a:pt x="2035995" y="363020"/>
                  <a:pt x="2202095" y="125002"/>
                  <a:pt x="2342508" y="94180"/>
                </a:cubicBezTo>
                <a:cubicBezTo>
                  <a:pt x="2482921" y="63358"/>
                  <a:pt x="2619910" y="152400"/>
                  <a:pt x="2702103" y="176373"/>
                </a:cubicBezTo>
                <a:cubicBezTo>
                  <a:pt x="2784296" y="200346"/>
                  <a:pt x="2809981" y="219182"/>
                  <a:pt x="2835667" y="238018"/>
                </a:cubicBezTo>
              </a:path>
            </a:pathLst>
          </a:custGeom>
          <a:solidFill>
            <a:srgbClr val="FF0000"/>
          </a:solidFill>
          <a:ln w="38100">
            <a:solidFill>
              <a:schemeClr val="tx1"/>
            </a:solidFill>
          </a:ln>
        </p:spPr>
        <p:style>
          <a:lnRef idx="1">
            <a:schemeClr val="accent1"/>
          </a:lnRef>
          <a:fillRef idx="1001">
            <a:schemeClr val="dk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372600" y="2286000"/>
            <a:ext cx="1604928" cy="430887"/>
          </a:xfrm>
          <a:prstGeom prst="rect">
            <a:avLst/>
          </a:prstGeom>
          <a:noFill/>
        </p:spPr>
        <p:txBody>
          <a:bodyPr wrap="none" rtlCol="0">
            <a:spAutoFit/>
          </a:bodyPr>
          <a:lstStyle/>
          <a:p>
            <a:pPr algn="ctr"/>
            <a:r>
              <a:rPr lang="en-US" sz="1100" b="1" dirty="0" smtClean="0"/>
              <a:t>Sustainable/Acceptable </a:t>
            </a:r>
          </a:p>
          <a:p>
            <a:pPr algn="ctr"/>
            <a:r>
              <a:rPr lang="en-US" sz="1100" b="1" dirty="0" smtClean="0"/>
              <a:t>Political Outcome</a:t>
            </a:r>
            <a:endParaRPr lang="en-US" sz="1100" b="1" dirty="0"/>
          </a:p>
        </p:txBody>
      </p:sp>
      <p:sp>
        <p:nvSpPr>
          <p:cNvPr id="21" name="Rectangle 20"/>
          <p:cNvSpPr/>
          <p:nvPr/>
        </p:nvSpPr>
        <p:spPr>
          <a:xfrm rot="157589">
            <a:off x="5689699" y="3989692"/>
            <a:ext cx="3763831" cy="7196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52400" y="880532"/>
            <a:ext cx="304800" cy="5672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Left-Right Arrow 19"/>
          <p:cNvSpPr/>
          <p:nvPr/>
        </p:nvSpPr>
        <p:spPr>
          <a:xfrm>
            <a:off x="-2590800" y="796482"/>
            <a:ext cx="11430000"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40" name="Freeform 39"/>
          <p:cNvSpPr/>
          <p:nvPr/>
        </p:nvSpPr>
        <p:spPr>
          <a:xfrm>
            <a:off x="5715000" y="3733800"/>
            <a:ext cx="4094672" cy="485954"/>
          </a:xfrm>
          <a:custGeom>
            <a:avLst/>
            <a:gdLst>
              <a:gd name="connsiteX0" fmla="*/ 0 w 4094672"/>
              <a:gd name="connsiteY0" fmla="*/ 175404 h 485954"/>
              <a:gd name="connsiteX1" fmla="*/ 224287 w 4094672"/>
              <a:gd name="connsiteY1" fmla="*/ 460075 h 485954"/>
              <a:gd name="connsiteX2" fmla="*/ 569343 w 4094672"/>
              <a:gd name="connsiteY2" fmla="*/ 20128 h 485954"/>
              <a:gd name="connsiteX3" fmla="*/ 1285336 w 4094672"/>
              <a:gd name="connsiteY3" fmla="*/ 339306 h 485954"/>
              <a:gd name="connsiteX4" fmla="*/ 1880559 w 4094672"/>
              <a:gd name="connsiteY4" fmla="*/ 192656 h 485954"/>
              <a:gd name="connsiteX5" fmla="*/ 2518913 w 4094672"/>
              <a:gd name="connsiteY5" fmla="*/ 399690 h 485954"/>
              <a:gd name="connsiteX6" fmla="*/ 3200400 w 4094672"/>
              <a:gd name="connsiteY6" fmla="*/ 261668 h 485954"/>
              <a:gd name="connsiteX7" fmla="*/ 3950898 w 4094672"/>
              <a:gd name="connsiteY7" fmla="*/ 365185 h 485954"/>
              <a:gd name="connsiteX8" fmla="*/ 4063042 w 4094672"/>
              <a:gd name="connsiteY8" fmla="*/ 382438 h 48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4672" h="485954">
                <a:moveTo>
                  <a:pt x="0" y="175404"/>
                </a:moveTo>
                <a:cubicBezTo>
                  <a:pt x="64698" y="330679"/>
                  <a:pt x="129397" y="485954"/>
                  <a:pt x="224287" y="460075"/>
                </a:cubicBezTo>
                <a:cubicBezTo>
                  <a:pt x="319178" y="434196"/>
                  <a:pt x="392502" y="40256"/>
                  <a:pt x="569343" y="20128"/>
                </a:cubicBezTo>
                <a:cubicBezTo>
                  <a:pt x="746184" y="0"/>
                  <a:pt x="1066800" y="310551"/>
                  <a:pt x="1285336" y="339306"/>
                </a:cubicBezTo>
                <a:cubicBezTo>
                  <a:pt x="1503872" y="368061"/>
                  <a:pt x="1674963" y="182592"/>
                  <a:pt x="1880559" y="192656"/>
                </a:cubicBezTo>
                <a:cubicBezTo>
                  <a:pt x="2086155" y="202720"/>
                  <a:pt x="2298939" y="388188"/>
                  <a:pt x="2518913" y="399690"/>
                </a:cubicBezTo>
                <a:cubicBezTo>
                  <a:pt x="2738887" y="411192"/>
                  <a:pt x="2961736" y="267419"/>
                  <a:pt x="3200400" y="261668"/>
                </a:cubicBezTo>
                <a:cubicBezTo>
                  <a:pt x="3439064" y="255917"/>
                  <a:pt x="3807124" y="345057"/>
                  <a:pt x="3950898" y="365185"/>
                </a:cubicBezTo>
                <a:cubicBezTo>
                  <a:pt x="4094672" y="385313"/>
                  <a:pt x="4078857" y="383875"/>
                  <a:pt x="4063042" y="382438"/>
                </a:cubicBezTo>
              </a:path>
            </a:pathLst>
          </a:custGeom>
          <a:solidFill>
            <a:srgbClr val="FF0000"/>
          </a:solidFill>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5650294" y="4454104"/>
            <a:ext cx="35052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671870" y="373953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060928" y="2667000"/>
            <a:ext cx="2619910" cy="730954"/>
          </a:xfrm>
          <a:custGeom>
            <a:avLst/>
            <a:gdLst>
              <a:gd name="connsiteX0" fmla="*/ 0 w 2835667"/>
              <a:gd name="connsiteY0" fmla="*/ 166099 h 424665"/>
              <a:gd name="connsiteX1" fmla="*/ 195209 w 2835667"/>
              <a:gd name="connsiteY1" fmla="*/ 42809 h 424665"/>
              <a:gd name="connsiteX2" fmla="*/ 452063 w 2835667"/>
              <a:gd name="connsiteY2" fmla="*/ 422953 h 424665"/>
              <a:gd name="connsiteX3" fmla="*/ 708917 w 2835667"/>
              <a:gd name="connsiteY3" fmla="*/ 53083 h 424665"/>
              <a:gd name="connsiteX4" fmla="*/ 965771 w 2835667"/>
              <a:gd name="connsiteY4" fmla="*/ 412679 h 424665"/>
              <a:gd name="connsiteX5" fmla="*/ 1284270 w 2835667"/>
              <a:gd name="connsiteY5" fmla="*/ 83906 h 424665"/>
              <a:gd name="connsiteX6" fmla="*/ 1859622 w 2835667"/>
              <a:gd name="connsiteY6" fmla="*/ 361308 h 424665"/>
              <a:gd name="connsiteX7" fmla="*/ 2342508 w 2835667"/>
              <a:gd name="connsiteY7" fmla="*/ 94180 h 424665"/>
              <a:gd name="connsiteX8" fmla="*/ 2702103 w 2835667"/>
              <a:gd name="connsiteY8" fmla="*/ 176373 h 424665"/>
              <a:gd name="connsiteX9" fmla="*/ 2835667 w 2835667"/>
              <a:gd name="connsiteY9" fmla="*/ 238018 h 42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5667" h="424665">
                <a:moveTo>
                  <a:pt x="0" y="166099"/>
                </a:moveTo>
                <a:cubicBezTo>
                  <a:pt x="59932" y="83049"/>
                  <a:pt x="119865" y="0"/>
                  <a:pt x="195209" y="42809"/>
                </a:cubicBezTo>
                <a:cubicBezTo>
                  <a:pt x="270553" y="85618"/>
                  <a:pt x="366445" y="421241"/>
                  <a:pt x="452063" y="422953"/>
                </a:cubicBezTo>
                <a:cubicBezTo>
                  <a:pt x="537681" y="424665"/>
                  <a:pt x="623299" y="54795"/>
                  <a:pt x="708917" y="53083"/>
                </a:cubicBezTo>
                <a:cubicBezTo>
                  <a:pt x="794535" y="51371"/>
                  <a:pt x="869879" y="407542"/>
                  <a:pt x="965771" y="412679"/>
                </a:cubicBezTo>
                <a:cubicBezTo>
                  <a:pt x="1061663" y="417816"/>
                  <a:pt x="1135295" y="92468"/>
                  <a:pt x="1284270" y="83906"/>
                </a:cubicBezTo>
                <a:cubicBezTo>
                  <a:pt x="1433245" y="75344"/>
                  <a:pt x="1683249" y="359596"/>
                  <a:pt x="1859622" y="361308"/>
                </a:cubicBezTo>
                <a:cubicBezTo>
                  <a:pt x="2035995" y="363020"/>
                  <a:pt x="2202095" y="125002"/>
                  <a:pt x="2342508" y="94180"/>
                </a:cubicBezTo>
                <a:cubicBezTo>
                  <a:pt x="2482921" y="63358"/>
                  <a:pt x="2619910" y="152400"/>
                  <a:pt x="2702103" y="176373"/>
                </a:cubicBezTo>
                <a:cubicBezTo>
                  <a:pt x="2784296" y="200346"/>
                  <a:pt x="2809981" y="219182"/>
                  <a:pt x="2835667" y="238018"/>
                </a:cubicBezTo>
              </a:path>
            </a:pathLst>
          </a:custGeom>
          <a:noFill/>
          <a:ln w="31750">
            <a:solidFill>
              <a:schemeClr val="tx1"/>
            </a:solidFill>
            <a:prstDash val="sysDash"/>
          </a:ln>
        </p:spPr>
        <p:style>
          <a:lnRef idx="1">
            <a:schemeClr val="accent1"/>
          </a:lnRef>
          <a:fillRef idx="1001">
            <a:schemeClr val="dk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5696300" y="2889533"/>
            <a:ext cx="4094672" cy="485954"/>
          </a:xfrm>
          <a:custGeom>
            <a:avLst/>
            <a:gdLst>
              <a:gd name="connsiteX0" fmla="*/ 0 w 4094672"/>
              <a:gd name="connsiteY0" fmla="*/ 175404 h 485954"/>
              <a:gd name="connsiteX1" fmla="*/ 224287 w 4094672"/>
              <a:gd name="connsiteY1" fmla="*/ 460075 h 485954"/>
              <a:gd name="connsiteX2" fmla="*/ 569343 w 4094672"/>
              <a:gd name="connsiteY2" fmla="*/ 20128 h 485954"/>
              <a:gd name="connsiteX3" fmla="*/ 1285336 w 4094672"/>
              <a:gd name="connsiteY3" fmla="*/ 339306 h 485954"/>
              <a:gd name="connsiteX4" fmla="*/ 1880559 w 4094672"/>
              <a:gd name="connsiteY4" fmla="*/ 192656 h 485954"/>
              <a:gd name="connsiteX5" fmla="*/ 2518913 w 4094672"/>
              <a:gd name="connsiteY5" fmla="*/ 399690 h 485954"/>
              <a:gd name="connsiteX6" fmla="*/ 3200400 w 4094672"/>
              <a:gd name="connsiteY6" fmla="*/ 261668 h 485954"/>
              <a:gd name="connsiteX7" fmla="*/ 3950898 w 4094672"/>
              <a:gd name="connsiteY7" fmla="*/ 365185 h 485954"/>
              <a:gd name="connsiteX8" fmla="*/ 4063042 w 4094672"/>
              <a:gd name="connsiteY8" fmla="*/ 382438 h 48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4672" h="485954">
                <a:moveTo>
                  <a:pt x="0" y="175404"/>
                </a:moveTo>
                <a:cubicBezTo>
                  <a:pt x="64698" y="330679"/>
                  <a:pt x="129397" y="485954"/>
                  <a:pt x="224287" y="460075"/>
                </a:cubicBezTo>
                <a:cubicBezTo>
                  <a:pt x="319178" y="434196"/>
                  <a:pt x="392502" y="40256"/>
                  <a:pt x="569343" y="20128"/>
                </a:cubicBezTo>
                <a:cubicBezTo>
                  <a:pt x="746184" y="0"/>
                  <a:pt x="1066800" y="310551"/>
                  <a:pt x="1285336" y="339306"/>
                </a:cubicBezTo>
                <a:cubicBezTo>
                  <a:pt x="1503872" y="368061"/>
                  <a:pt x="1674963" y="182592"/>
                  <a:pt x="1880559" y="192656"/>
                </a:cubicBezTo>
                <a:cubicBezTo>
                  <a:pt x="2086155" y="202720"/>
                  <a:pt x="2298939" y="388188"/>
                  <a:pt x="2518913" y="399690"/>
                </a:cubicBezTo>
                <a:cubicBezTo>
                  <a:pt x="2738887" y="411192"/>
                  <a:pt x="2961736" y="267419"/>
                  <a:pt x="3200400" y="261668"/>
                </a:cubicBezTo>
                <a:cubicBezTo>
                  <a:pt x="3439064" y="255917"/>
                  <a:pt x="3807124" y="345057"/>
                  <a:pt x="3950898" y="365185"/>
                </a:cubicBezTo>
                <a:cubicBezTo>
                  <a:pt x="4094672" y="385313"/>
                  <a:pt x="4078857" y="383875"/>
                  <a:pt x="4063042" y="382438"/>
                </a:cubicBezTo>
              </a:path>
            </a:pathLst>
          </a:custGeom>
          <a:noFill/>
          <a:ln w="3175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2613804" y="2794959"/>
            <a:ext cx="465827" cy="313426"/>
          </a:xfrm>
          <a:custGeom>
            <a:avLst/>
            <a:gdLst>
              <a:gd name="connsiteX0" fmla="*/ 0 w 465827"/>
              <a:gd name="connsiteY0" fmla="*/ 0 h 313426"/>
              <a:gd name="connsiteX1" fmla="*/ 276045 w 465827"/>
              <a:gd name="connsiteY1" fmla="*/ 293298 h 313426"/>
              <a:gd name="connsiteX2" fmla="*/ 465827 w 465827"/>
              <a:gd name="connsiteY2" fmla="*/ 120770 h 313426"/>
            </a:gdLst>
            <a:ahLst/>
            <a:cxnLst>
              <a:cxn ang="0">
                <a:pos x="connsiteX0" y="connsiteY0"/>
              </a:cxn>
              <a:cxn ang="0">
                <a:pos x="connsiteX1" y="connsiteY1"/>
              </a:cxn>
              <a:cxn ang="0">
                <a:pos x="connsiteX2" y="connsiteY2"/>
              </a:cxn>
            </a:cxnLst>
            <a:rect l="l" t="t" r="r" b="b"/>
            <a:pathLst>
              <a:path w="465827" h="313426">
                <a:moveTo>
                  <a:pt x="0" y="0"/>
                </a:moveTo>
                <a:cubicBezTo>
                  <a:pt x="99203" y="136585"/>
                  <a:pt x="198407" y="273170"/>
                  <a:pt x="276045" y="293298"/>
                </a:cubicBezTo>
                <a:cubicBezTo>
                  <a:pt x="353683" y="313426"/>
                  <a:pt x="409755" y="217098"/>
                  <a:pt x="465827" y="120770"/>
                </a:cubicBezTo>
              </a:path>
            </a:pathLst>
          </a:cu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0" y="1725288"/>
            <a:ext cx="3375390" cy="523220"/>
          </a:xfrm>
          <a:prstGeom prst="rect">
            <a:avLst/>
          </a:prstGeom>
          <a:noFill/>
        </p:spPr>
        <p:txBody>
          <a:bodyPr wrap="square" rtlCol="0">
            <a:spAutoFit/>
          </a:bodyPr>
          <a:lstStyle/>
          <a:p>
            <a:r>
              <a:rPr lang="en-US" sz="2800" b="1" dirty="0" smtClean="0">
                <a:solidFill>
                  <a:srgbClr val="FF0000"/>
                </a:solidFill>
              </a:rPr>
              <a:t>   X        </a:t>
            </a:r>
            <a:r>
              <a:rPr lang="en-US" sz="2800" b="1" dirty="0" err="1" smtClean="0">
                <a:solidFill>
                  <a:srgbClr val="FF0000"/>
                </a:solidFill>
              </a:rPr>
              <a:t>X</a:t>
            </a:r>
            <a:r>
              <a:rPr lang="en-US" sz="2800" b="1" dirty="0" smtClean="0">
                <a:solidFill>
                  <a:srgbClr val="FF0000"/>
                </a:solidFill>
              </a:rPr>
              <a:t>          </a:t>
            </a:r>
            <a:r>
              <a:rPr lang="en-US" sz="2800" b="1" dirty="0" err="1" smtClean="0">
                <a:solidFill>
                  <a:srgbClr val="FF0000"/>
                </a:solidFill>
              </a:rPr>
              <a:t>X</a:t>
            </a:r>
            <a:r>
              <a:rPr lang="en-US" sz="2800" b="1" dirty="0" smtClean="0">
                <a:solidFill>
                  <a:srgbClr val="FF0000"/>
                </a:solidFill>
              </a:rPr>
              <a:t>   </a:t>
            </a:r>
            <a:r>
              <a:rPr lang="en-US" sz="2800" b="1" dirty="0" err="1" smtClean="0">
                <a:solidFill>
                  <a:srgbClr val="FF0000"/>
                </a:solidFill>
              </a:rPr>
              <a:t>X</a:t>
            </a:r>
            <a:r>
              <a:rPr lang="en-US" sz="2800" b="1" dirty="0" smtClean="0">
                <a:solidFill>
                  <a:srgbClr val="FF0000"/>
                </a:solidFill>
              </a:rPr>
              <a:t>   ?</a:t>
            </a:r>
            <a:endParaRPr lang="en-US" sz="2800" b="1" dirty="0">
              <a:solidFill>
                <a:srgbClr val="FF0000"/>
              </a:solidFill>
            </a:endParaRPr>
          </a:p>
        </p:txBody>
      </p:sp>
      <p:cxnSp>
        <p:nvCxnSpPr>
          <p:cNvPr id="54" name="Straight Connector 53"/>
          <p:cNvCxnSpPr/>
          <p:nvPr/>
        </p:nvCxnSpPr>
        <p:spPr>
          <a:xfrm>
            <a:off x="2133600" y="1752600"/>
            <a:ext cx="0" cy="3200400"/>
          </a:xfrm>
          <a:prstGeom prst="line">
            <a:avLst/>
          </a:prstGeom>
          <a:ln w="317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248400" y="914400"/>
            <a:ext cx="1047082" cy="830997"/>
          </a:xfrm>
          <a:prstGeom prst="rect">
            <a:avLst/>
          </a:prstGeom>
          <a:noFill/>
        </p:spPr>
        <p:txBody>
          <a:bodyPr wrap="none" rtlCol="0">
            <a:spAutoFit/>
          </a:bodyPr>
          <a:lstStyle/>
          <a:p>
            <a:pPr algn="ctr" defTabSz="913559"/>
            <a:r>
              <a:rPr lang="en-US" sz="1200" b="1" dirty="0" smtClean="0">
                <a:solidFill>
                  <a:prstClr val="black"/>
                </a:solidFill>
                <a:latin typeface=" Arial"/>
              </a:rPr>
              <a:t> </a:t>
            </a:r>
          </a:p>
          <a:p>
            <a:pPr algn="ctr" defTabSz="913559"/>
            <a:r>
              <a:rPr lang="en-US" sz="1200" b="1" dirty="0" smtClean="0">
                <a:solidFill>
                  <a:prstClr val="black"/>
                </a:solidFill>
                <a:latin typeface=" Arial"/>
              </a:rPr>
              <a:t>Acceptable </a:t>
            </a:r>
          </a:p>
          <a:p>
            <a:pPr algn="ctr" defTabSz="913559"/>
            <a:r>
              <a:rPr lang="en-US" sz="1200" b="1" dirty="0" smtClean="0">
                <a:solidFill>
                  <a:prstClr val="black"/>
                </a:solidFill>
                <a:latin typeface=" Arial"/>
              </a:rPr>
              <a:t> Security </a:t>
            </a:r>
          </a:p>
          <a:p>
            <a:pPr algn="ctr" defTabSz="913559"/>
            <a:r>
              <a:rPr lang="en-US" sz="1200" b="1" dirty="0" smtClean="0">
                <a:solidFill>
                  <a:prstClr val="black"/>
                </a:solidFill>
                <a:latin typeface=" Arial"/>
              </a:rPr>
              <a:t>Situation</a:t>
            </a:r>
            <a:endParaRPr lang="en-US" sz="1200" b="1" dirty="0">
              <a:solidFill>
                <a:prstClr val="black"/>
              </a:solidFill>
              <a:latin typeface=" Arial"/>
            </a:endParaRPr>
          </a:p>
        </p:txBody>
      </p:sp>
      <p:cxnSp>
        <p:nvCxnSpPr>
          <p:cNvPr id="60" name="Straight Connector 59"/>
          <p:cNvCxnSpPr/>
          <p:nvPr/>
        </p:nvCxnSpPr>
        <p:spPr>
          <a:xfrm>
            <a:off x="8175658" y="1775610"/>
            <a:ext cx="0" cy="3200400"/>
          </a:xfrm>
          <a:prstGeom prst="line">
            <a:avLst/>
          </a:prstGeom>
          <a:ln w="317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019800" y="1781368"/>
            <a:ext cx="0" cy="3200400"/>
          </a:xfrm>
          <a:prstGeom prst="line">
            <a:avLst/>
          </a:prstGeom>
          <a:ln w="317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1371600"/>
            <a:ext cx="3581400" cy="307777"/>
          </a:xfrm>
          <a:prstGeom prst="rect">
            <a:avLst/>
          </a:prstGeom>
          <a:solidFill>
            <a:schemeClr val="bg1"/>
          </a:solidFill>
        </p:spPr>
        <p:txBody>
          <a:bodyPr wrap="square" rtlCol="0">
            <a:spAutoFit/>
          </a:bodyPr>
          <a:lstStyle/>
          <a:p>
            <a:pPr defTabSz="913559"/>
            <a:r>
              <a:rPr lang="en-US" sz="1400" b="1" dirty="0" smtClean="0">
                <a:solidFill>
                  <a:prstClr val="black"/>
                </a:solidFill>
                <a:latin typeface=" Arial"/>
              </a:rPr>
              <a:t>            War/Conflict</a:t>
            </a:r>
            <a:endParaRPr lang="en-US" sz="1400" b="1" dirty="0">
              <a:solidFill>
                <a:prstClr val="black"/>
              </a:solidFill>
              <a:latin typeface=" Arial"/>
            </a:endParaRPr>
          </a:p>
        </p:txBody>
      </p:sp>
      <p:sp>
        <p:nvSpPr>
          <p:cNvPr id="63" name="TextBox 62"/>
          <p:cNvSpPr txBox="1"/>
          <p:nvPr/>
        </p:nvSpPr>
        <p:spPr>
          <a:xfrm>
            <a:off x="8059251" y="1172540"/>
            <a:ext cx="1124026" cy="830997"/>
          </a:xfrm>
          <a:prstGeom prst="rect">
            <a:avLst/>
          </a:prstGeom>
          <a:noFill/>
        </p:spPr>
        <p:txBody>
          <a:bodyPr wrap="none" rtlCol="0">
            <a:spAutoFit/>
          </a:bodyPr>
          <a:lstStyle/>
          <a:p>
            <a:pPr algn="ctr" defTabSz="913559"/>
            <a:r>
              <a:rPr lang="en-US" sz="1200" b="1" dirty="0" smtClean="0">
                <a:solidFill>
                  <a:prstClr val="black"/>
                </a:solidFill>
                <a:latin typeface=" Arial"/>
              </a:rPr>
              <a:t>Enduring </a:t>
            </a:r>
          </a:p>
          <a:p>
            <a:pPr algn="ctr" defTabSz="913559"/>
            <a:r>
              <a:rPr lang="en-US" sz="1200" b="1" dirty="0" smtClean="0">
                <a:solidFill>
                  <a:prstClr val="black"/>
                </a:solidFill>
                <a:latin typeface=" Arial"/>
              </a:rPr>
              <a:t>Commitment</a:t>
            </a:r>
          </a:p>
          <a:p>
            <a:pPr algn="ctr" defTabSz="913559"/>
            <a:r>
              <a:rPr lang="en-US" sz="1200" b="1" dirty="0" smtClean="0">
                <a:solidFill>
                  <a:prstClr val="black"/>
                </a:solidFill>
                <a:latin typeface=" Arial"/>
              </a:rPr>
              <a:t> </a:t>
            </a:r>
          </a:p>
          <a:p>
            <a:pPr algn="ctr" defTabSz="913559"/>
            <a:r>
              <a:rPr lang="en-US" sz="1200" b="1" dirty="0" smtClean="0">
                <a:solidFill>
                  <a:prstClr val="black"/>
                </a:solidFill>
                <a:latin typeface=" Arial"/>
              </a:rPr>
              <a:t> </a:t>
            </a:r>
            <a:endParaRPr lang="en-US" sz="1200" b="1" dirty="0">
              <a:solidFill>
                <a:prstClr val="black"/>
              </a:solidFill>
              <a:latin typeface=" Arial"/>
            </a:endParaRPr>
          </a:p>
        </p:txBody>
      </p:sp>
      <p:cxnSp>
        <p:nvCxnSpPr>
          <p:cNvPr id="65" name="Straight Connector 64"/>
          <p:cNvCxnSpPr/>
          <p:nvPr/>
        </p:nvCxnSpPr>
        <p:spPr>
          <a:xfrm>
            <a:off x="2895600" y="1752600"/>
            <a:ext cx="62484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45576" y="1551312"/>
            <a:ext cx="1245854" cy="261610"/>
          </a:xfrm>
          <a:prstGeom prst="rect">
            <a:avLst/>
          </a:prstGeom>
          <a:noFill/>
        </p:spPr>
        <p:txBody>
          <a:bodyPr wrap="none" rtlCol="0">
            <a:spAutoFit/>
          </a:bodyPr>
          <a:lstStyle/>
          <a:p>
            <a:r>
              <a:rPr lang="en-US" sz="1100" b="1" dirty="0" smtClean="0"/>
              <a:t>Success/Armistice</a:t>
            </a:r>
            <a:endParaRPr lang="en-US" sz="1100" b="1" dirty="0"/>
          </a:p>
        </p:txBody>
      </p:sp>
      <p:sp>
        <p:nvSpPr>
          <p:cNvPr id="53" name="TextBox 52"/>
          <p:cNvSpPr txBox="1"/>
          <p:nvPr/>
        </p:nvSpPr>
        <p:spPr>
          <a:xfrm>
            <a:off x="2722267" y="1267780"/>
            <a:ext cx="1678665" cy="461665"/>
          </a:xfrm>
          <a:prstGeom prst="rect">
            <a:avLst/>
          </a:prstGeom>
          <a:noFill/>
        </p:spPr>
        <p:txBody>
          <a:bodyPr wrap="none" rtlCol="0">
            <a:spAutoFit/>
          </a:bodyPr>
          <a:lstStyle/>
          <a:p>
            <a:pPr algn="ctr" defTabSz="913559"/>
            <a:r>
              <a:rPr lang="en-US" sz="1200" b="1" dirty="0" smtClean="0">
                <a:solidFill>
                  <a:prstClr val="black"/>
                </a:solidFill>
                <a:latin typeface=" Arial"/>
              </a:rPr>
              <a:t>Re-Characterization </a:t>
            </a:r>
          </a:p>
          <a:p>
            <a:pPr algn="ctr" defTabSz="913559"/>
            <a:r>
              <a:rPr lang="en-US" sz="1200" b="1" dirty="0" smtClean="0">
                <a:solidFill>
                  <a:prstClr val="black"/>
                </a:solidFill>
                <a:latin typeface=" Arial"/>
              </a:rPr>
              <a:t>Of </a:t>
            </a:r>
            <a:r>
              <a:rPr lang="en-US" sz="1200" b="1" dirty="0">
                <a:solidFill>
                  <a:prstClr val="black"/>
                </a:solidFill>
                <a:latin typeface=" Arial"/>
              </a:rPr>
              <a:t>t</a:t>
            </a:r>
            <a:r>
              <a:rPr lang="en-US" sz="1200" b="1" dirty="0" smtClean="0">
                <a:solidFill>
                  <a:prstClr val="black"/>
                </a:solidFill>
                <a:latin typeface=" Arial"/>
              </a:rPr>
              <a:t>he Conflict</a:t>
            </a:r>
            <a:endParaRPr lang="en-US" sz="1200" b="1" dirty="0">
              <a:solidFill>
                <a:prstClr val="black"/>
              </a:solidFill>
              <a:latin typeface=" Arial"/>
            </a:endParaRPr>
          </a:p>
        </p:txBody>
      </p:sp>
      <p:cxnSp>
        <p:nvCxnSpPr>
          <p:cNvPr id="68" name="Straight Arrow Connector 67"/>
          <p:cNvCxnSpPr/>
          <p:nvPr/>
        </p:nvCxnSpPr>
        <p:spPr>
          <a:xfrm>
            <a:off x="173954" y="4350393"/>
            <a:ext cx="838200" cy="0"/>
          </a:xfrm>
          <a:prstGeom prst="straightConnector1">
            <a:avLst/>
          </a:prstGeom>
          <a:ln w="50800">
            <a:solidFill>
              <a:schemeClr val="accent6">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286000" y="4350393"/>
            <a:ext cx="6669618" cy="0"/>
          </a:xfrm>
          <a:prstGeom prst="straightConnector1">
            <a:avLst/>
          </a:prstGeom>
          <a:ln w="50800">
            <a:solidFill>
              <a:schemeClr val="accent6">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682316" y="1557070"/>
            <a:ext cx="776175" cy="261610"/>
          </a:xfrm>
          <a:prstGeom prst="rect">
            <a:avLst/>
          </a:prstGeom>
          <a:noFill/>
        </p:spPr>
        <p:txBody>
          <a:bodyPr wrap="none" rtlCol="0">
            <a:spAutoFit/>
          </a:bodyPr>
          <a:lstStyle/>
          <a:p>
            <a:r>
              <a:rPr lang="en-US" sz="1100" b="1" dirty="0" smtClean="0"/>
              <a:t>Transition</a:t>
            </a:r>
            <a:endParaRPr lang="en-US" sz="1100" b="1" dirty="0"/>
          </a:p>
        </p:txBody>
      </p:sp>
      <p:sp>
        <p:nvSpPr>
          <p:cNvPr id="75" name="Rectangle 74"/>
          <p:cNvSpPr/>
          <p:nvPr/>
        </p:nvSpPr>
        <p:spPr>
          <a:xfrm>
            <a:off x="-2303252" y="186904"/>
            <a:ext cx="2286000" cy="647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52626" y="0"/>
            <a:ext cx="2286000" cy="647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8161113" y="2151390"/>
            <a:ext cx="1019830" cy="600164"/>
          </a:xfrm>
          <a:prstGeom prst="rect">
            <a:avLst/>
          </a:prstGeom>
          <a:noFill/>
        </p:spPr>
        <p:txBody>
          <a:bodyPr wrap="none" rtlCol="0">
            <a:spAutoFit/>
          </a:bodyPr>
          <a:lstStyle/>
          <a:p>
            <a:pPr algn="ctr"/>
            <a:r>
              <a:rPr lang="en-US" sz="1100" b="1" dirty="0" smtClean="0"/>
              <a:t>Advantageous</a:t>
            </a:r>
          </a:p>
          <a:p>
            <a:pPr algn="ctr"/>
            <a:r>
              <a:rPr lang="en-US" sz="1100" b="1" dirty="0" smtClean="0"/>
              <a:t>Political </a:t>
            </a:r>
          </a:p>
          <a:p>
            <a:pPr algn="ctr"/>
            <a:r>
              <a:rPr lang="en-US" sz="1100" b="1" dirty="0" smtClean="0"/>
              <a:t>Outcome</a:t>
            </a:r>
            <a:endParaRPr lang="en-US" sz="1100" b="1" dirty="0"/>
          </a:p>
        </p:txBody>
      </p:sp>
      <p:sp>
        <p:nvSpPr>
          <p:cNvPr id="79" name="5-Point Star 78"/>
          <p:cNvSpPr/>
          <p:nvPr/>
        </p:nvSpPr>
        <p:spPr>
          <a:xfrm>
            <a:off x="8813799" y="2785529"/>
            <a:ext cx="304800" cy="304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129396" y="2173857"/>
            <a:ext cx="2786332" cy="1509623"/>
          </a:xfrm>
          <a:custGeom>
            <a:avLst/>
            <a:gdLst>
              <a:gd name="connsiteX0" fmla="*/ 0 w 2786332"/>
              <a:gd name="connsiteY0" fmla="*/ 1130060 h 1509623"/>
              <a:gd name="connsiteX1" fmla="*/ 577970 w 2786332"/>
              <a:gd name="connsiteY1" fmla="*/ 465826 h 1509623"/>
              <a:gd name="connsiteX2" fmla="*/ 914400 w 2786332"/>
              <a:gd name="connsiteY2" fmla="*/ 198407 h 1509623"/>
              <a:gd name="connsiteX3" fmla="*/ 1199072 w 2786332"/>
              <a:gd name="connsiteY3" fmla="*/ 43132 h 1509623"/>
              <a:gd name="connsiteX4" fmla="*/ 1371600 w 2786332"/>
              <a:gd name="connsiteY4" fmla="*/ 17252 h 1509623"/>
              <a:gd name="connsiteX5" fmla="*/ 1492370 w 2786332"/>
              <a:gd name="connsiteY5" fmla="*/ 0 h 1509623"/>
              <a:gd name="connsiteX6" fmla="*/ 1690778 w 2786332"/>
              <a:gd name="connsiteY6" fmla="*/ 17252 h 1509623"/>
              <a:gd name="connsiteX7" fmla="*/ 1837427 w 2786332"/>
              <a:gd name="connsiteY7" fmla="*/ 77637 h 1509623"/>
              <a:gd name="connsiteX8" fmla="*/ 2009955 w 2786332"/>
              <a:gd name="connsiteY8" fmla="*/ 172528 h 1509623"/>
              <a:gd name="connsiteX9" fmla="*/ 2199736 w 2786332"/>
              <a:gd name="connsiteY9" fmla="*/ 284671 h 1509623"/>
              <a:gd name="connsiteX10" fmla="*/ 2311879 w 2786332"/>
              <a:gd name="connsiteY10" fmla="*/ 414068 h 1509623"/>
              <a:gd name="connsiteX11" fmla="*/ 2449902 w 2786332"/>
              <a:gd name="connsiteY11" fmla="*/ 552090 h 1509623"/>
              <a:gd name="connsiteX12" fmla="*/ 2510287 w 2786332"/>
              <a:gd name="connsiteY12" fmla="*/ 629728 h 1509623"/>
              <a:gd name="connsiteX13" fmla="*/ 2579298 w 2786332"/>
              <a:gd name="connsiteY13" fmla="*/ 776377 h 1509623"/>
              <a:gd name="connsiteX14" fmla="*/ 2665562 w 2786332"/>
              <a:gd name="connsiteY14" fmla="*/ 992037 h 1509623"/>
              <a:gd name="connsiteX15" fmla="*/ 2717321 w 2786332"/>
              <a:gd name="connsiteY15" fmla="*/ 1199071 h 1509623"/>
              <a:gd name="connsiteX16" fmla="*/ 2760453 w 2786332"/>
              <a:gd name="connsiteY16" fmla="*/ 1457864 h 1509623"/>
              <a:gd name="connsiteX17" fmla="*/ 2786332 w 2786332"/>
              <a:gd name="connsiteY17" fmla="*/ 1509622 h 1509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6332" h="1509623">
                <a:moveTo>
                  <a:pt x="0" y="1130060"/>
                </a:moveTo>
                <a:cubicBezTo>
                  <a:pt x="212785" y="875580"/>
                  <a:pt x="425570" y="621101"/>
                  <a:pt x="577970" y="465826"/>
                </a:cubicBezTo>
                <a:cubicBezTo>
                  <a:pt x="730370" y="310551"/>
                  <a:pt x="810883" y="268856"/>
                  <a:pt x="914400" y="198407"/>
                </a:cubicBezTo>
                <a:cubicBezTo>
                  <a:pt x="1017917" y="127958"/>
                  <a:pt x="1122872" y="73324"/>
                  <a:pt x="1199072" y="43132"/>
                </a:cubicBezTo>
                <a:cubicBezTo>
                  <a:pt x="1275272" y="12940"/>
                  <a:pt x="1371600" y="17252"/>
                  <a:pt x="1371600" y="17252"/>
                </a:cubicBezTo>
                <a:cubicBezTo>
                  <a:pt x="1420483" y="10063"/>
                  <a:pt x="1439174" y="0"/>
                  <a:pt x="1492370" y="0"/>
                </a:cubicBezTo>
                <a:cubicBezTo>
                  <a:pt x="1545566" y="0"/>
                  <a:pt x="1633269" y="4313"/>
                  <a:pt x="1690778" y="17252"/>
                </a:cubicBezTo>
                <a:cubicBezTo>
                  <a:pt x="1748288" y="30192"/>
                  <a:pt x="1784231" y="51758"/>
                  <a:pt x="1837427" y="77637"/>
                </a:cubicBezTo>
                <a:cubicBezTo>
                  <a:pt x="1890623" y="103516"/>
                  <a:pt x="1949570" y="138022"/>
                  <a:pt x="2009955" y="172528"/>
                </a:cubicBezTo>
                <a:cubicBezTo>
                  <a:pt x="2070340" y="207034"/>
                  <a:pt x="2149415" y="244414"/>
                  <a:pt x="2199736" y="284671"/>
                </a:cubicBezTo>
                <a:cubicBezTo>
                  <a:pt x="2250057" y="324928"/>
                  <a:pt x="2270185" y="369498"/>
                  <a:pt x="2311879" y="414068"/>
                </a:cubicBezTo>
                <a:cubicBezTo>
                  <a:pt x="2353573" y="458638"/>
                  <a:pt x="2416834" y="516147"/>
                  <a:pt x="2449902" y="552090"/>
                </a:cubicBezTo>
                <a:cubicBezTo>
                  <a:pt x="2482970" y="588033"/>
                  <a:pt x="2488721" y="592347"/>
                  <a:pt x="2510287" y="629728"/>
                </a:cubicBezTo>
                <a:cubicBezTo>
                  <a:pt x="2531853" y="667109"/>
                  <a:pt x="2553419" y="715992"/>
                  <a:pt x="2579298" y="776377"/>
                </a:cubicBezTo>
                <a:cubicBezTo>
                  <a:pt x="2605177" y="836762"/>
                  <a:pt x="2642558" y="921588"/>
                  <a:pt x="2665562" y="992037"/>
                </a:cubicBezTo>
                <a:cubicBezTo>
                  <a:pt x="2688566" y="1062486"/>
                  <a:pt x="2701506" y="1121433"/>
                  <a:pt x="2717321" y="1199071"/>
                </a:cubicBezTo>
                <a:cubicBezTo>
                  <a:pt x="2733136" y="1276709"/>
                  <a:pt x="2748951" y="1406106"/>
                  <a:pt x="2760453" y="1457864"/>
                </a:cubicBezTo>
                <a:cubicBezTo>
                  <a:pt x="2771955" y="1509623"/>
                  <a:pt x="2779143" y="1509622"/>
                  <a:pt x="2786332" y="1509622"/>
                </a:cubicBezTo>
              </a:path>
            </a:pathLst>
          </a:cu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Connector 46"/>
          <p:cNvCxnSpPr/>
          <p:nvPr/>
        </p:nvCxnSpPr>
        <p:spPr>
          <a:xfrm>
            <a:off x="4523202" y="1752600"/>
            <a:ext cx="0" cy="3200400"/>
          </a:xfrm>
          <a:prstGeom prst="line">
            <a:avLst/>
          </a:prstGeom>
          <a:ln w="317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813814" y="1116418"/>
            <a:ext cx="1002197" cy="830997"/>
          </a:xfrm>
          <a:prstGeom prst="rect">
            <a:avLst/>
          </a:prstGeom>
          <a:noFill/>
        </p:spPr>
        <p:txBody>
          <a:bodyPr wrap="none" rtlCol="0">
            <a:spAutoFit/>
          </a:bodyPr>
          <a:lstStyle/>
          <a:p>
            <a:pPr algn="ctr" defTabSz="913559"/>
            <a:r>
              <a:rPr lang="en-US" sz="1200" b="1" dirty="0" smtClean="0">
                <a:solidFill>
                  <a:prstClr val="black"/>
                </a:solidFill>
                <a:latin typeface=" Arial"/>
              </a:rPr>
              <a:t>New and </a:t>
            </a:r>
          </a:p>
          <a:p>
            <a:pPr algn="ctr" defTabSz="913559"/>
            <a:r>
              <a:rPr lang="en-US" sz="1200" b="1" dirty="0" smtClean="0">
                <a:solidFill>
                  <a:prstClr val="black"/>
                </a:solidFill>
                <a:latin typeface=" Arial"/>
              </a:rPr>
              <a:t>Favorable  </a:t>
            </a:r>
          </a:p>
          <a:p>
            <a:pPr algn="ctr" defTabSz="913559"/>
            <a:r>
              <a:rPr lang="en-US" sz="1200" b="1" dirty="0" smtClean="0">
                <a:solidFill>
                  <a:prstClr val="black"/>
                </a:solidFill>
                <a:latin typeface=" Arial"/>
              </a:rPr>
              <a:t>Conditions</a:t>
            </a:r>
          </a:p>
          <a:p>
            <a:pPr algn="ctr" defTabSz="913559"/>
            <a:r>
              <a:rPr lang="en-US" sz="1200" b="1" dirty="0" smtClean="0">
                <a:solidFill>
                  <a:prstClr val="black"/>
                </a:solidFill>
                <a:latin typeface=" Arial"/>
              </a:rPr>
              <a:t> </a:t>
            </a:r>
            <a:endParaRPr lang="en-US" sz="1200" b="1" dirty="0">
              <a:solidFill>
                <a:prstClr val="black"/>
              </a:solidFill>
              <a:latin typeface=" Arial"/>
            </a:endParaRPr>
          </a:p>
        </p:txBody>
      </p:sp>
      <p:sp>
        <p:nvSpPr>
          <p:cNvPr id="49" name="TextBox 48"/>
          <p:cNvSpPr txBox="1"/>
          <p:nvPr/>
        </p:nvSpPr>
        <p:spPr>
          <a:xfrm>
            <a:off x="4162750" y="1549878"/>
            <a:ext cx="764953" cy="261610"/>
          </a:xfrm>
          <a:prstGeom prst="rect">
            <a:avLst/>
          </a:prstGeom>
          <a:noFill/>
        </p:spPr>
        <p:txBody>
          <a:bodyPr wrap="none" rtlCol="0">
            <a:spAutoFit/>
          </a:bodyPr>
          <a:lstStyle/>
          <a:p>
            <a:r>
              <a:rPr lang="en-US" sz="1100" b="1" dirty="0"/>
              <a:t>M</a:t>
            </a:r>
            <a:r>
              <a:rPr lang="en-US" sz="1100" b="1" dirty="0" smtClean="0"/>
              <a:t>igration</a:t>
            </a:r>
            <a:endParaRPr lang="en-US" sz="1100" b="1" dirty="0"/>
          </a:p>
        </p:txBody>
      </p:sp>
      <p:sp>
        <p:nvSpPr>
          <p:cNvPr id="50" name="TextBox 49"/>
          <p:cNvSpPr txBox="1"/>
          <p:nvPr/>
        </p:nvSpPr>
        <p:spPr>
          <a:xfrm>
            <a:off x="7160003" y="1198641"/>
            <a:ext cx="1074333" cy="461665"/>
          </a:xfrm>
          <a:prstGeom prst="rect">
            <a:avLst/>
          </a:prstGeom>
          <a:noFill/>
        </p:spPr>
        <p:txBody>
          <a:bodyPr wrap="none" rtlCol="0">
            <a:spAutoFit/>
          </a:bodyPr>
          <a:lstStyle/>
          <a:p>
            <a:pPr algn="ctr" defTabSz="913559"/>
            <a:r>
              <a:rPr lang="en-US" sz="1200" b="1" dirty="0" smtClean="0">
                <a:solidFill>
                  <a:prstClr val="black"/>
                </a:solidFill>
                <a:latin typeface=" Arial"/>
              </a:rPr>
              <a:t>Bi-lateral </a:t>
            </a:r>
          </a:p>
          <a:p>
            <a:pPr algn="ctr" defTabSz="913559"/>
            <a:r>
              <a:rPr lang="en-US" sz="1200" b="1" dirty="0" smtClean="0">
                <a:solidFill>
                  <a:prstClr val="black"/>
                </a:solidFill>
                <a:latin typeface=" Arial"/>
              </a:rPr>
              <a:t>partnership </a:t>
            </a:r>
            <a:endParaRPr lang="en-US" sz="1200" b="1" dirty="0">
              <a:solidFill>
                <a:prstClr val="black"/>
              </a:solidFill>
              <a:latin typeface=" Arial"/>
            </a:endParaRPr>
          </a:p>
        </p:txBody>
      </p:sp>
      <p:cxnSp>
        <p:nvCxnSpPr>
          <p:cNvPr id="51" name="Straight Connector 50"/>
          <p:cNvCxnSpPr/>
          <p:nvPr/>
        </p:nvCxnSpPr>
        <p:spPr>
          <a:xfrm>
            <a:off x="7281809" y="1763474"/>
            <a:ext cx="13673" cy="2868217"/>
          </a:xfrm>
          <a:prstGeom prst="line">
            <a:avLst/>
          </a:prstGeom>
          <a:ln w="317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62800" y="1773382"/>
            <a:ext cx="1981200" cy="307777"/>
          </a:xfrm>
          <a:prstGeom prst="rect">
            <a:avLst/>
          </a:prstGeom>
          <a:solidFill>
            <a:schemeClr val="bg1">
              <a:lumMod val="65000"/>
            </a:schemeClr>
          </a:solidFill>
        </p:spPr>
        <p:txBody>
          <a:bodyPr wrap="square" rtlCol="0">
            <a:spAutoFit/>
          </a:bodyPr>
          <a:lstStyle/>
          <a:p>
            <a:pPr algn="ctr"/>
            <a:r>
              <a:rPr lang="en-US" sz="1400" b="1" dirty="0" smtClean="0">
                <a:solidFill>
                  <a:schemeClr val="tx2"/>
                </a:solidFill>
              </a:rPr>
              <a:t>Perpetuation</a:t>
            </a:r>
            <a:endParaRPr lang="en-US" sz="1400" b="1" dirty="0">
              <a:solidFill>
                <a:schemeClr val="tx2"/>
              </a:solidFill>
            </a:endParaRPr>
          </a:p>
        </p:txBody>
      </p:sp>
      <p:sp>
        <p:nvSpPr>
          <p:cNvPr id="24" name="TextBox 23"/>
          <p:cNvSpPr txBox="1"/>
          <p:nvPr/>
        </p:nvSpPr>
        <p:spPr>
          <a:xfrm>
            <a:off x="105218" y="4199146"/>
            <a:ext cx="8991600" cy="307777"/>
          </a:xfrm>
          <a:prstGeom prst="rect">
            <a:avLst/>
          </a:prstGeom>
          <a:solidFill>
            <a:srgbClr val="FF0000"/>
          </a:solidFill>
        </p:spPr>
        <p:txBody>
          <a:bodyPr wrap="square" rtlCol="0">
            <a:spAutoFit/>
          </a:bodyPr>
          <a:lstStyle/>
          <a:p>
            <a:r>
              <a:rPr lang="en-US" sz="1400" b="1" dirty="0" smtClean="0">
                <a:solidFill>
                  <a:schemeClr val="bg1"/>
                </a:solidFill>
              </a:rPr>
              <a:t>                      Consolidation                                            </a:t>
            </a:r>
            <a:r>
              <a:rPr lang="en-US" sz="1400" b="1" dirty="0" err="1" smtClean="0">
                <a:solidFill>
                  <a:schemeClr val="bg1"/>
                </a:solidFill>
              </a:rPr>
              <a:t>Consolidation</a:t>
            </a:r>
            <a:r>
              <a:rPr lang="en-US" sz="1400" b="1" dirty="0" smtClean="0">
                <a:solidFill>
                  <a:schemeClr val="bg1"/>
                </a:solidFill>
              </a:rPr>
              <a:t>                                    </a:t>
            </a:r>
            <a:r>
              <a:rPr lang="en-US" sz="1400" b="1" dirty="0" err="1" smtClean="0">
                <a:solidFill>
                  <a:schemeClr val="bg1"/>
                </a:solidFill>
              </a:rPr>
              <a:t>Consolidation</a:t>
            </a:r>
            <a:endParaRPr lang="en-US" sz="1400" b="1" dirty="0">
              <a:solidFill>
                <a:schemeClr val="bg1"/>
              </a:solidFill>
            </a:endParaRPr>
          </a:p>
        </p:txBody>
      </p:sp>
      <p:sp>
        <p:nvSpPr>
          <p:cNvPr id="77" name="TextBox 76"/>
          <p:cNvSpPr txBox="1"/>
          <p:nvPr/>
        </p:nvSpPr>
        <p:spPr>
          <a:xfrm>
            <a:off x="0" y="4596690"/>
            <a:ext cx="9144000" cy="2246769"/>
          </a:xfrm>
          <a:prstGeom prst="rect">
            <a:avLst/>
          </a:prstGeom>
          <a:solidFill>
            <a:srgbClr val="FFFF00"/>
          </a:solidFill>
          <a:ln>
            <a:solidFill>
              <a:schemeClr val="tx1"/>
            </a:solidFill>
          </a:ln>
        </p:spPr>
        <p:txBody>
          <a:bodyPr wrap="square" rtlCol="0">
            <a:spAutoFit/>
          </a:bodyPr>
          <a:lstStyle/>
          <a:p>
            <a:pPr algn="ctr"/>
            <a:r>
              <a:rPr lang="en-US" sz="1400" b="1" i="1" dirty="0" smtClean="0"/>
              <a:t>First of all, a sustainable outcome(s</a:t>
            </a:r>
            <a:r>
              <a:rPr lang="en-US" sz="1400" b="1" i="1" smtClean="0"/>
              <a:t>) is the </a:t>
            </a:r>
            <a:r>
              <a:rPr lang="en-US" sz="1400" b="1" i="1" dirty="0" smtClean="0"/>
              <a:t>aim of every campaign, not simply the destruction of the adversaries’ </a:t>
            </a:r>
          </a:p>
          <a:p>
            <a:pPr algn="ctr"/>
            <a:r>
              <a:rPr lang="en-US" sz="1400" b="1" i="1" dirty="0" smtClean="0"/>
              <a:t>war-making capability, or merely to attain a </a:t>
            </a:r>
            <a:r>
              <a:rPr lang="en-US" sz="1400" b="1" i="1" dirty="0"/>
              <a:t>M</a:t>
            </a:r>
            <a:r>
              <a:rPr lang="en-US" sz="1400" b="1" i="1" dirty="0" smtClean="0"/>
              <a:t>ilitary Endstate and then seek Termination.   Successful US-led campaigns </a:t>
            </a:r>
            <a:r>
              <a:rPr lang="en-US" sz="1400" b="1" i="1" dirty="0"/>
              <a:t> </a:t>
            </a:r>
            <a:r>
              <a:rPr lang="en-US" sz="1400" b="1" i="1" dirty="0" smtClean="0"/>
              <a:t>account </a:t>
            </a:r>
            <a:r>
              <a:rPr lang="en-US" sz="1400" b="1" i="1" dirty="0"/>
              <a:t>for </a:t>
            </a:r>
            <a:r>
              <a:rPr lang="en-US" sz="1400" b="1" i="1" dirty="0" smtClean="0"/>
              <a:t>the deep understanding required, amount </a:t>
            </a:r>
            <a:r>
              <a:rPr lang="en-US" sz="1400" b="1" i="1" dirty="0"/>
              <a:t>of force </a:t>
            </a:r>
            <a:r>
              <a:rPr lang="en-US" sz="1400" b="1" i="1" dirty="0" smtClean="0"/>
              <a:t>needed, </a:t>
            </a:r>
            <a:r>
              <a:rPr lang="en-US" sz="1400" b="1" i="1" dirty="0"/>
              <a:t>and time </a:t>
            </a:r>
            <a:r>
              <a:rPr lang="en-US" sz="1400" b="1" i="1" dirty="0" smtClean="0"/>
              <a:t>necessary </a:t>
            </a:r>
            <a:r>
              <a:rPr lang="en-US" sz="1400" b="1" i="1" dirty="0"/>
              <a:t>to </a:t>
            </a:r>
            <a:r>
              <a:rPr lang="en-US" sz="1400" b="1" i="1" dirty="0" smtClean="0"/>
              <a:t>deliver/enable sustainable outcomes as we move  </a:t>
            </a:r>
            <a:r>
              <a:rPr lang="en-US" sz="1400" b="1" i="1" dirty="0"/>
              <a:t>from sustained conflict </a:t>
            </a:r>
            <a:r>
              <a:rPr lang="en-US" sz="1400" b="1" i="1" dirty="0" smtClean="0"/>
              <a:t>through a re-characterization period; to creating favorable conditions(when we do it right); </a:t>
            </a:r>
            <a:r>
              <a:rPr lang="en-US" sz="1400" b="1" i="1" dirty="0"/>
              <a:t>then to </a:t>
            </a:r>
            <a:r>
              <a:rPr lang="en-US" sz="1400" b="1" i="1" dirty="0" smtClean="0"/>
              <a:t>acceptable </a:t>
            </a:r>
            <a:r>
              <a:rPr lang="en-US" sz="1400" b="1" i="1" dirty="0"/>
              <a:t>security </a:t>
            </a:r>
            <a:r>
              <a:rPr lang="en-US" sz="1400" b="1" i="1" dirty="0" smtClean="0"/>
              <a:t>situations; </a:t>
            </a:r>
            <a:r>
              <a:rPr lang="en-US" sz="1400" b="1" i="1" dirty="0"/>
              <a:t>and later to </a:t>
            </a:r>
            <a:r>
              <a:rPr lang="en-US" sz="1400" b="1" i="1" dirty="0" smtClean="0"/>
              <a:t>a partnership and an enduring </a:t>
            </a:r>
            <a:r>
              <a:rPr lang="en-US" sz="1400" b="1" i="1" dirty="0"/>
              <a:t>commitment to perpetuate our gains/realized advantage. </a:t>
            </a:r>
            <a:r>
              <a:rPr lang="en-US" sz="1400" b="1" i="1" dirty="0" smtClean="0"/>
              <a:t> Furthermore, successful campaigns seek to consolidate gains as they materialize. </a:t>
            </a:r>
            <a:r>
              <a:rPr lang="en-US" sz="1400" b="1" i="1" dirty="0"/>
              <a:t> </a:t>
            </a:r>
            <a:r>
              <a:rPr lang="en-US" sz="1400" b="1" i="1" dirty="0" smtClean="0"/>
              <a:t>Consolidation isn’t elective or discretionary, its required and perpetual.  Joint leaders can’t wait for an imaginary time/space where conflict and risk are absent in order to consolidate. Finally, Joint Forces execute tasks from all phases, all the time throughout the campaign. Our current joint campaign construct doesn't account for the level of effort, time, and forces required to turn military victory into successful and sustainable outcomes. </a:t>
            </a:r>
            <a:endParaRPr lang="en-US" sz="1400" dirty="0"/>
          </a:p>
        </p:txBody>
      </p:sp>
    </p:spTree>
    <p:extLst>
      <p:ext uri="{BB962C8B-B14F-4D97-AF65-F5344CB8AC3E}">
        <p14:creationId xmlns:p14="http://schemas.microsoft.com/office/powerpoint/2010/main" val="476689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p:nvPr>
            <p:extLst>
              <p:ext uri="{D42A27DB-BD31-4B8C-83A1-F6EECF244321}">
                <p14:modId xmlns:p14="http://schemas.microsoft.com/office/powerpoint/2010/main" val="2843106"/>
              </p:ext>
            </p:extLst>
          </p:nvPr>
        </p:nvGraphicFramePr>
        <p:xfrm>
          <a:off x="0" y="228600"/>
          <a:ext cx="9143999" cy="6777038"/>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0" y="0"/>
            <a:ext cx="9144000" cy="369332"/>
          </a:xfrm>
          <a:prstGeom prst="rect">
            <a:avLst/>
          </a:prstGeom>
        </p:spPr>
        <p:txBody>
          <a:bodyPr wrap="square">
            <a:spAutoFit/>
          </a:bodyPr>
          <a:lstStyle/>
          <a:p>
            <a:pPr algn="ctr">
              <a:defRPr sz="1800" b="1" i="0" u="none" strike="noStrike" kern="1200" baseline="0">
                <a:solidFill>
                  <a:prstClr val="black"/>
                </a:solidFill>
                <a:latin typeface="+mn-lt"/>
                <a:ea typeface="+mn-ea"/>
                <a:cs typeface="+mn-cs"/>
              </a:defRPr>
            </a:pPr>
            <a:r>
              <a:rPr lang="en-US" dirty="0" smtClean="0">
                <a:latin typeface="Arial" pitchFamily="34" charset="0"/>
                <a:cs typeface="Arial" pitchFamily="34" charset="0"/>
              </a:rPr>
              <a:t>Trend </a:t>
            </a:r>
            <a:r>
              <a:rPr lang="en-US" dirty="0">
                <a:latin typeface="Arial" pitchFamily="34" charset="0"/>
                <a:cs typeface="Arial" pitchFamily="34" charset="0"/>
              </a:rPr>
              <a:t>of </a:t>
            </a:r>
            <a:r>
              <a:rPr lang="en-US" dirty="0" smtClean="0">
                <a:latin typeface="Arial" pitchFamily="34" charset="0"/>
                <a:cs typeface="Arial" pitchFamily="34" charset="0"/>
              </a:rPr>
              <a:t>U.S. Consolidation/Commitment Beyond Armed Conflict </a:t>
            </a:r>
            <a:r>
              <a:rPr lang="en-US" dirty="0">
                <a:latin typeface="Arial" pitchFamily="34" charset="0"/>
                <a:cs typeface="Arial" pitchFamily="34" charset="0"/>
              </a:rPr>
              <a:t>1898-2015</a:t>
            </a:r>
          </a:p>
        </p:txBody>
      </p:sp>
      <p:sp>
        <p:nvSpPr>
          <p:cNvPr id="9" name="TextBox 8"/>
          <p:cNvSpPr txBox="1"/>
          <p:nvPr/>
        </p:nvSpPr>
        <p:spPr>
          <a:xfrm>
            <a:off x="283192" y="6505798"/>
            <a:ext cx="1420582" cy="338554"/>
          </a:xfrm>
          <a:prstGeom prst="rect">
            <a:avLst/>
          </a:prstGeom>
          <a:noFill/>
        </p:spPr>
        <p:txBody>
          <a:bodyPr wrap="none" rtlCol="0">
            <a:spAutoFit/>
          </a:bodyPr>
          <a:lstStyle/>
          <a:p>
            <a:r>
              <a:rPr lang="en-US" sz="800" dirty="0" smtClean="0">
                <a:latin typeface="Arial" pitchFamily="34" charset="0"/>
                <a:cs typeface="Arial" pitchFamily="34" charset="0"/>
              </a:rPr>
              <a:t>Conflict</a:t>
            </a:r>
          </a:p>
          <a:p>
            <a:r>
              <a:rPr lang="en-US" sz="800" dirty="0" smtClean="0">
                <a:latin typeface="Arial" pitchFamily="34" charset="0"/>
                <a:cs typeface="Arial" pitchFamily="34" charset="0"/>
              </a:rPr>
              <a:t>Consolidation/Commitment</a:t>
            </a:r>
            <a:endParaRPr lang="en-US" sz="800" dirty="0">
              <a:latin typeface="Arial" pitchFamily="34" charset="0"/>
              <a:cs typeface="Arial" pitchFamily="34" charset="0"/>
            </a:endParaRPr>
          </a:p>
        </p:txBody>
      </p:sp>
      <p:sp>
        <p:nvSpPr>
          <p:cNvPr id="10" name="Rectangle 9"/>
          <p:cNvSpPr/>
          <p:nvPr/>
        </p:nvSpPr>
        <p:spPr>
          <a:xfrm>
            <a:off x="40944" y="6545240"/>
            <a:ext cx="304800" cy="76200"/>
          </a:xfrm>
          <a:prstGeom prst="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0944" y="6697640"/>
            <a:ext cx="304800" cy="7620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477000" y="5333924"/>
            <a:ext cx="2362200" cy="630942"/>
          </a:xfrm>
          <a:prstGeom prst="rect">
            <a:avLst/>
          </a:prstGeom>
          <a:solidFill>
            <a:schemeClr val="bg1">
              <a:lumMod val="85000"/>
            </a:schemeClr>
          </a:solidFill>
          <a:ln>
            <a:solidFill>
              <a:schemeClr val="tx1"/>
            </a:solidFill>
          </a:ln>
        </p:spPr>
        <p:txBody>
          <a:bodyPr wrap="square">
            <a:spAutoFit/>
          </a:bodyPr>
          <a:lstStyle/>
          <a:p>
            <a:r>
              <a:rPr lang="en-US" sz="700" dirty="0" smtClean="0">
                <a:latin typeface="Arial" pitchFamily="34" charset="0"/>
                <a:cs typeface="Arial" pitchFamily="34" charset="0"/>
              </a:rPr>
              <a:t>* In many instances the conflict phase took only weeks or months to achieve - far less than the "1 year" annotation depicts.  Often there was little or no major combat activity and consolidation  activities began immediately. </a:t>
            </a:r>
            <a:endParaRPr lang="en-US" sz="700" dirty="0">
              <a:latin typeface="Arial" pitchFamily="34" charset="0"/>
              <a:cs typeface="Arial" pitchFamily="34" charset="0"/>
            </a:endParaRPr>
          </a:p>
        </p:txBody>
      </p:sp>
      <p:sp>
        <p:nvSpPr>
          <p:cNvPr id="13" name="Rectangle 12"/>
          <p:cNvSpPr/>
          <p:nvPr/>
        </p:nvSpPr>
        <p:spPr>
          <a:xfrm>
            <a:off x="5257800" y="522767"/>
            <a:ext cx="3483934" cy="2970044"/>
          </a:xfrm>
          <a:prstGeom prst="rect">
            <a:avLst/>
          </a:prstGeom>
          <a:solidFill>
            <a:schemeClr val="bg1">
              <a:lumMod val="85000"/>
            </a:schemeClr>
          </a:solidFill>
          <a:ln>
            <a:solidFill>
              <a:schemeClr val="tx1"/>
            </a:solidFill>
          </a:ln>
        </p:spPr>
        <p:txBody>
          <a:bodyPr wrap="square">
            <a:spAutoFit/>
          </a:bodyPr>
          <a:lstStyle/>
          <a:p>
            <a:r>
              <a:rPr lang="en-US" sz="1100" i="1" dirty="0" smtClean="0">
                <a:latin typeface="Arial" pitchFamily="34" charset="0"/>
                <a:cs typeface="Arial" pitchFamily="34" charset="0"/>
              </a:rPr>
              <a:t> -  Accomplishing just military objectives doesn’t necessarily  lead to political aims or to the termination of military operations in support and sustainment of those policy goals. The aspect of finality is elusive.</a:t>
            </a:r>
          </a:p>
          <a:p>
            <a:endParaRPr lang="en-US" sz="1100" i="1" dirty="0" smtClean="0">
              <a:latin typeface="Arial" pitchFamily="34" charset="0"/>
              <a:cs typeface="Arial" pitchFamily="34" charset="0"/>
            </a:endParaRPr>
          </a:p>
          <a:p>
            <a:pPr>
              <a:buFontTx/>
              <a:buChar char="-"/>
            </a:pPr>
            <a:r>
              <a:rPr lang="en-US" sz="1100" i="1" dirty="0" smtClean="0">
                <a:latin typeface="Arial" pitchFamily="34" charset="0"/>
                <a:cs typeface="Arial" pitchFamily="34" charset="0"/>
              </a:rPr>
              <a:t>  Success requires a continued level of military effort beyond sustained conflict  to consolidate gains in order to realize/enable the political outcome in the dynamic conditions following military success, and afterwards, perpetuate and sustain that outcome.  </a:t>
            </a:r>
          </a:p>
          <a:p>
            <a:pPr>
              <a:buFontTx/>
              <a:buChar char="-"/>
            </a:pPr>
            <a:endParaRPr lang="en-US" sz="1100" i="1" dirty="0" smtClean="0">
              <a:latin typeface="Arial" pitchFamily="34" charset="0"/>
              <a:cs typeface="Arial" pitchFamily="34" charset="0"/>
            </a:endParaRPr>
          </a:p>
          <a:p>
            <a:pPr>
              <a:buFontTx/>
              <a:buChar char="-"/>
            </a:pPr>
            <a:r>
              <a:rPr lang="en-US" sz="1100" i="1" dirty="0" smtClean="0">
                <a:latin typeface="Arial" pitchFamily="34" charset="0"/>
                <a:cs typeface="Arial" pitchFamily="34" charset="0"/>
              </a:rPr>
              <a:t>  History shows that U.S. forces continue to operate long after the cessation of sustained armed conflict, sometimes for years or decades.  Joint Force presence enables the other elements of national power.</a:t>
            </a:r>
          </a:p>
        </p:txBody>
      </p:sp>
      <p:sp>
        <p:nvSpPr>
          <p:cNvPr id="15" name="Rectangle 14"/>
          <p:cNvSpPr/>
          <p:nvPr/>
        </p:nvSpPr>
        <p:spPr>
          <a:xfrm>
            <a:off x="2362200" y="1263032"/>
            <a:ext cx="762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43200" y="1262356"/>
            <a:ext cx="762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981754" y="6635167"/>
            <a:ext cx="976549" cy="276999"/>
          </a:xfrm>
          <a:prstGeom prst="rect">
            <a:avLst/>
          </a:prstGeom>
          <a:noFill/>
        </p:spPr>
        <p:txBody>
          <a:bodyPr wrap="none" rtlCol="0">
            <a:spAutoFit/>
          </a:bodyPr>
          <a:lstStyle/>
          <a:p>
            <a:r>
              <a:rPr lang="en-US" sz="1200" b="1" dirty="0" smtClean="0"/>
              <a:t>17 Aug 2015</a:t>
            </a:r>
            <a:endParaRPr lang="en-US" sz="1200" b="1" dirty="0"/>
          </a:p>
        </p:txBody>
      </p:sp>
      <p:sp>
        <p:nvSpPr>
          <p:cNvPr id="2" name="Rectangle 1"/>
          <p:cNvSpPr/>
          <p:nvPr/>
        </p:nvSpPr>
        <p:spPr>
          <a:xfrm>
            <a:off x="3533775" y="1262355"/>
            <a:ext cx="2286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901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12</a:t>
            </a:fld>
            <a:endParaRPr lang="en-US" dirty="0">
              <a:solidFill>
                <a:prstClr val="black">
                  <a:tint val="75000"/>
                </a:prstClr>
              </a:solidFill>
            </a:endParaRPr>
          </a:p>
        </p:txBody>
      </p:sp>
      <p:sp>
        <p:nvSpPr>
          <p:cNvPr id="3" name="Title 2"/>
          <p:cNvSpPr>
            <a:spLocks noGrp="1"/>
          </p:cNvSpPr>
          <p:nvPr>
            <p:ph type="title"/>
          </p:nvPr>
        </p:nvSpPr>
        <p:spPr>
          <a:xfrm>
            <a:off x="1094875" y="84225"/>
            <a:ext cx="7696200" cy="563562"/>
          </a:xfrm>
        </p:spPr>
        <p:txBody>
          <a:bodyPr>
            <a:noAutofit/>
          </a:bodyPr>
          <a:lstStyle/>
          <a:p>
            <a:r>
              <a:rPr lang="en-US" sz="2800" b="1" i="1" dirty="0" smtClean="0"/>
              <a:t>Where do we think we see risk across the model? </a:t>
            </a:r>
            <a:endParaRPr lang="en-US" sz="2800" b="1" i="1" dirty="0"/>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1999488" y="1206246"/>
            <a:ext cx="5047488" cy="3864864"/>
          </a:xfrm>
          <a:prstGeom prst="rect">
            <a:avLst/>
          </a:prstGeom>
          <a:noFill/>
          <a:ln w="9525">
            <a:noFill/>
            <a:miter lim="800000"/>
            <a:headEnd/>
            <a:tailEnd/>
          </a:ln>
        </p:spPr>
      </p:pic>
      <p:sp>
        <p:nvSpPr>
          <p:cNvPr id="6" name="TextBox 5"/>
          <p:cNvSpPr txBox="1"/>
          <p:nvPr/>
        </p:nvSpPr>
        <p:spPr>
          <a:xfrm>
            <a:off x="1881540" y="999526"/>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114800" y="990600"/>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6" name="TextBox 25"/>
          <p:cNvSpPr txBox="1"/>
          <p:nvPr/>
        </p:nvSpPr>
        <p:spPr>
          <a:xfrm>
            <a:off x="7324725" y="1992592"/>
            <a:ext cx="1666875" cy="738664"/>
          </a:xfrm>
          <a:prstGeom prst="rect">
            <a:avLst/>
          </a:prstGeom>
          <a:solidFill>
            <a:srgbClr val="FFFFFF">
              <a:alpha val="60000"/>
            </a:srgbClr>
          </a:solidFill>
          <a:ln w="19050">
            <a:solidFill>
              <a:schemeClr val="tx1"/>
            </a:solidFill>
          </a:ln>
        </p:spPr>
        <p:txBody>
          <a:bodyPr wrap="square" rtlCol="0">
            <a:spAutoFit/>
          </a:bodyPr>
          <a:lstStyle/>
          <a:p>
            <a:pPr algn="ctr" defTabSz="913559"/>
            <a:r>
              <a:rPr lang="en-US" sz="1050" b="1" dirty="0" smtClean="0">
                <a:solidFill>
                  <a:prstClr val="black"/>
                </a:solidFill>
                <a:latin typeface=" Arial"/>
              </a:rPr>
              <a:t>DoD views the preponderance of risk occurring  in Phase III.</a:t>
            </a:r>
          </a:p>
          <a:p>
            <a:pPr algn="ctr" defTabSz="913559"/>
            <a:endParaRPr lang="en-US" sz="1050" b="1" dirty="0">
              <a:solidFill>
                <a:prstClr val="black"/>
              </a:solidFill>
              <a:latin typeface=" Arial"/>
            </a:endParaRPr>
          </a:p>
        </p:txBody>
      </p:sp>
      <p:cxnSp>
        <p:nvCxnSpPr>
          <p:cNvPr id="27" name="Straight Arrow Connector 26"/>
          <p:cNvCxnSpPr>
            <a:stCxn id="26" idx="1"/>
          </p:cNvCxnSpPr>
          <p:nvPr/>
        </p:nvCxnSpPr>
        <p:spPr>
          <a:xfrm flipH="1">
            <a:off x="5162551" y="2361924"/>
            <a:ext cx="2162174" cy="2193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174065" y="1419225"/>
            <a:ext cx="1193799" cy="3590925"/>
          </a:xfrm>
          <a:prstGeom prst="rect">
            <a:avLst/>
          </a:prstGeom>
          <a:solidFill>
            <a:srgbClr val="FF0000">
              <a:alpha val="20000"/>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endParaRPr lang="en-US" dirty="0">
              <a:solidFill>
                <a:prstClr val="white"/>
              </a:solidFill>
            </a:endParaRPr>
          </a:p>
        </p:txBody>
      </p:sp>
      <p:sp>
        <p:nvSpPr>
          <p:cNvPr id="23" name="TextBox 22"/>
          <p:cNvSpPr txBox="1"/>
          <p:nvPr/>
        </p:nvSpPr>
        <p:spPr>
          <a:xfrm>
            <a:off x="6096000" y="990600"/>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13" name="Left-Right Arrow 12"/>
          <p:cNvSpPr/>
          <p:nvPr/>
        </p:nvSpPr>
        <p:spPr>
          <a:xfrm>
            <a:off x="1947335" y="685800"/>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4" name="TextBox 13"/>
          <p:cNvSpPr txBox="1"/>
          <p:nvPr/>
        </p:nvSpPr>
        <p:spPr>
          <a:xfrm>
            <a:off x="6781800" y="6477000"/>
            <a:ext cx="1952779" cy="246221"/>
          </a:xfrm>
          <a:prstGeom prst="rect">
            <a:avLst/>
          </a:prstGeom>
          <a:noFill/>
        </p:spPr>
        <p:txBody>
          <a:bodyPr wrap="none" rtlCol="0">
            <a:spAutoFit/>
          </a:bodyPr>
          <a:lstStyle/>
          <a:p>
            <a:r>
              <a:rPr lang="en-US" sz="1000" dirty="0" smtClean="0"/>
              <a:t>JP 5-0, Joint Operational Planning </a:t>
            </a:r>
            <a:endParaRPr lang="en-US" sz="1000" dirty="0"/>
          </a:p>
        </p:txBody>
      </p:sp>
      <p:sp>
        <p:nvSpPr>
          <p:cNvPr id="15" name="TextBox 14"/>
          <p:cNvSpPr txBox="1"/>
          <p:nvPr/>
        </p:nvSpPr>
        <p:spPr>
          <a:xfrm>
            <a:off x="1905000" y="5105400"/>
            <a:ext cx="6447342" cy="369332"/>
          </a:xfrm>
          <a:prstGeom prst="rect">
            <a:avLst/>
          </a:prstGeom>
          <a:noFill/>
        </p:spPr>
        <p:txBody>
          <a:bodyPr wrap="none" rtlCol="0">
            <a:spAutoFit/>
          </a:bodyPr>
          <a:lstStyle/>
          <a:p>
            <a:r>
              <a:rPr lang="en-US" dirty="0" smtClean="0"/>
              <a:t>“Steady-State”??      “Sustained Conflict”?       Re-Characterization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13</a:t>
            </a:fld>
            <a:endParaRPr lang="en-US" dirty="0">
              <a:solidFill>
                <a:prstClr val="black">
                  <a:tint val="75000"/>
                </a:prstClr>
              </a:solidFill>
            </a:endParaRPr>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1999488" y="1206246"/>
            <a:ext cx="5047488" cy="3864864"/>
          </a:xfrm>
          <a:prstGeom prst="rect">
            <a:avLst/>
          </a:prstGeom>
          <a:noFill/>
          <a:ln w="9525">
            <a:noFill/>
            <a:miter lim="800000"/>
            <a:headEnd/>
            <a:tailEnd/>
          </a:ln>
        </p:spPr>
      </p:pic>
      <p:sp>
        <p:nvSpPr>
          <p:cNvPr id="6" name="TextBox 5"/>
          <p:cNvSpPr txBox="1"/>
          <p:nvPr/>
        </p:nvSpPr>
        <p:spPr>
          <a:xfrm>
            <a:off x="1881540" y="999526"/>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114800" y="990600"/>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6" name="TextBox 25"/>
          <p:cNvSpPr txBox="1"/>
          <p:nvPr/>
        </p:nvSpPr>
        <p:spPr>
          <a:xfrm>
            <a:off x="3970870" y="6096000"/>
            <a:ext cx="1666875" cy="415498"/>
          </a:xfrm>
          <a:prstGeom prst="rect">
            <a:avLst/>
          </a:prstGeom>
          <a:solidFill>
            <a:srgbClr val="FFFFFF">
              <a:alpha val="60000"/>
            </a:srgbClr>
          </a:solidFill>
          <a:ln w="19050">
            <a:solidFill>
              <a:schemeClr val="tx1"/>
            </a:solidFill>
          </a:ln>
        </p:spPr>
        <p:txBody>
          <a:bodyPr wrap="square" rtlCol="0">
            <a:spAutoFit/>
          </a:bodyPr>
          <a:lstStyle/>
          <a:p>
            <a:pPr algn="ctr" defTabSz="913559"/>
            <a:r>
              <a:rPr lang="en-US" sz="1050" b="1" dirty="0" smtClean="0">
                <a:solidFill>
                  <a:prstClr val="black"/>
                </a:solidFill>
                <a:latin typeface=" Arial"/>
              </a:rPr>
              <a:t>Is there risk across all three spaces?  </a:t>
            </a:r>
            <a:endParaRPr lang="en-US" sz="1050" b="1" dirty="0">
              <a:solidFill>
                <a:prstClr val="black"/>
              </a:solidFill>
              <a:latin typeface=" Arial"/>
            </a:endParaRPr>
          </a:p>
        </p:txBody>
      </p:sp>
      <p:cxnSp>
        <p:nvCxnSpPr>
          <p:cNvPr id="27" name="Straight Arrow Connector 26"/>
          <p:cNvCxnSpPr>
            <a:stCxn id="26" idx="0"/>
          </p:cNvCxnSpPr>
          <p:nvPr/>
        </p:nvCxnSpPr>
        <p:spPr>
          <a:xfrm flipH="1" flipV="1">
            <a:off x="2827870" y="3352800"/>
            <a:ext cx="1976438" cy="2743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174065" y="1419225"/>
            <a:ext cx="1193799" cy="3590925"/>
          </a:xfrm>
          <a:prstGeom prst="rect">
            <a:avLst/>
          </a:prstGeom>
          <a:solidFill>
            <a:srgbClr val="FF0000">
              <a:alpha val="20000"/>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endParaRPr lang="en-US" dirty="0">
              <a:solidFill>
                <a:prstClr val="white"/>
              </a:solidFill>
            </a:endParaRPr>
          </a:p>
        </p:txBody>
      </p:sp>
      <p:sp>
        <p:nvSpPr>
          <p:cNvPr id="23" name="TextBox 22"/>
          <p:cNvSpPr txBox="1"/>
          <p:nvPr/>
        </p:nvSpPr>
        <p:spPr>
          <a:xfrm>
            <a:off x="6096000" y="990600"/>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24" name="TextBox 23"/>
          <p:cNvSpPr txBox="1"/>
          <p:nvPr/>
        </p:nvSpPr>
        <p:spPr>
          <a:xfrm>
            <a:off x="2209800" y="5181600"/>
            <a:ext cx="5624745" cy="369332"/>
          </a:xfrm>
          <a:prstGeom prst="rect">
            <a:avLst/>
          </a:prstGeom>
          <a:noFill/>
        </p:spPr>
        <p:txBody>
          <a:bodyPr wrap="none" rtlCol="0">
            <a:spAutoFit/>
          </a:bodyPr>
          <a:lstStyle/>
          <a:p>
            <a:r>
              <a:rPr lang="en-US" dirty="0" smtClean="0"/>
              <a:t>“Steady-State”            “Real War”       Re-Characterization    </a:t>
            </a:r>
            <a:endParaRPr lang="en-US" dirty="0"/>
          </a:p>
        </p:txBody>
      </p:sp>
      <p:sp>
        <p:nvSpPr>
          <p:cNvPr id="13" name="Left-Right Arrow 12"/>
          <p:cNvSpPr/>
          <p:nvPr/>
        </p:nvSpPr>
        <p:spPr>
          <a:xfrm>
            <a:off x="1947335" y="685800"/>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4" name="TextBox 13"/>
          <p:cNvSpPr txBox="1"/>
          <p:nvPr/>
        </p:nvSpPr>
        <p:spPr>
          <a:xfrm>
            <a:off x="6781800" y="6477000"/>
            <a:ext cx="1952779" cy="246221"/>
          </a:xfrm>
          <a:prstGeom prst="rect">
            <a:avLst/>
          </a:prstGeom>
          <a:noFill/>
        </p:spPr>
        <p:txBody>
          <a:bodyPr wrap="none" rtlCol="0">
            <a:spAutoFit/>
          </a:bodyPr>
          <a:lstStyle/>
          <a:p>
            <a:r>
              <a:rPr lang="en-US" sz="1000" dirty="0" smtClean="0"/>
              <a:t>JP 5-0, Joint Operational Planning </a:t>
            </a:r>
            <a:endParaRPr lang="en-US" sz="1000" dirty="0"/>
          </a:p>
        </p:txBody>
      </p:sp>
      <p:sp>
        <p:nvSpPr>
          <p:cNvPr id="15" name="Rectangle 14"/>
          <p:cNvSpPr/>
          <p:nvPr/>
        </p:nvSpPr>
        <p:spPr>
          <a:xfrm>
            <a:off x="5367868" y="1981200"/>
            <a:ext cx="1642532" cy="3028950"/>
          </a:xfrm>
          <a:prstGeom prst="rect">
            <a:avLst/>
          </a:prstGeom>
          <a:solidFill>
            <a:srgbClr val="FF0000">
              <a:alpha val="20000"/>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endParaRPr lang="en-US" dirty="0">
              <a:solidFill>
                <a:prstClr val="white"/>
              </a:solidFill>
            </a:endParaRPr>
          </a:p>
        </p:txBody>
      </p:sp>
      <p:sp>
        <p:nvSpPr>
          <p:cNvPr id="16" name="Rectangle 15"/>
          <p:cNvSpPr/>
          <p:nvPr/>
        </p:nvSpPr>
        <p:spPr>
          <a:xfrm>
            <a:off x="2209800" y="2971800"/>
            <a:ext cx="1955799" cy="2057400"/>
          </a:xfrm>
          <a:prstGeom prst="rect">
            <a:avLst/>
          </a:prstGeom>
          <a:solidFill>
            <a:srgbClr val="FF0000">
              <a:alpha val="20000"/>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endParaRPr lang="en-US" dirty="0">
              <a:solidFill>
                <a:prstClr val="white"/>
              </a:solidFill>
            </a:endParaRPr>
          </a:p>
        </p:txBody>
      </p:sp>
      <p:cxnSp>
        <p:nvCxnSpPr>
          <p:cNvPr id="21" name="Straight Arrow Connector 20"/>
          <p:cNvCxnSpPr>
            <a:stCxn id="26" idx="0"/>
          </p:cNvCxnSpPr>
          <p:nvPr/>
        </p:nvCxnSpPr>
        <p:spPr>
          <a:xfrm flipV="1">
            <a:off x="4804308" y="3352800"/>
            <a:ext cx="1604962" cy="2743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0"/>
          </p:cNvCxnSpPr>
          <p:nvPr/>
        </p:nvCxnSpPr>
        <p:spPr>
          <a:xfrm flipH="1" flipV="1">
            <a:off x="4800600" y="3048000"/>
            <a:ext cx="3708" cy="3048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itle 2"/>
          <p:cNvSpPr txBox="1">
            <a:spLocks/>
          </p:cNvSpPr>
          <p:nvPr/>
        </p:nvSpPr>
        <p:spPr>
          <a:xfrm>
            <a:off x="838200" y="135472"/>
            <a:ext cx="7696200" cy="563562"/>
          </a:xfrm>
          <a:prstGeom prst="rect">
            <a:avLst/>
          </a:prstGeom>
        </p:spPr>
        <p:txBody>
          <a:bodyPr vert="horz" lIns="91355" tIns="45677" rIns="91355" bIns="45677" rtlCol="0" anchor="ctr">
            <a:normAutofit/>
          </a:bodyPr>
          <a:lstStyle/>
          <a:p>
            <a:pPr marL="0" marR="0" lvl="0" indent="0" algn="ctr" defTabSz="913559" rtl="0" eaLnBrk="1" fontAlgn="auto" latinLnBrk="0" hangingPunct="1">
              <a:lnSpc>
                <a:spcPct val="100000"/>
              </a:lnSpc>
              <a:spcBef>
                <a:spcPct val="0"/>
              </a:spcBef>
              <a:spcAft>
                <a:spcPts val="0"/>
              </a:spcAft>
              <a:buClrTx/>
              <a:buSzTx/>
              <a:buFontTx/>
              <a:buNone/>
              <a:tabLst/>
              <a:defRPr/>
            </a:pPr>
            <a:r>
              <a:rPr kumimoji="0" lang="en-US" sz="2800" b="1" i="1" u="none" strike="noStrike" kern="1200" cap="none" spc="0" normalizeH="0" baseline="0" noProof="0" dirty="0" smtClean="0">
                <a:ln>
                  <a:noFill/>
                </a:ln>
                <a:solidFill>
                  <a:schemeClr val="tx1"/>
                </a:solidFill>
                <a:effectLst/>
                <a:uLnTx/>
                <a:uFillTx/>
                <a:latin typeface=" Arial"/>
                <a:ea typeface="+mj-ea"/>
                <a:cs typeface="+mj-cs"/>
              </a:rPr>
              <a:t>Where do we see risk? </a:t>
            </a:r>
            <a:endParaRPr kumimoji="0" lang="en-US" sz="2800" b="1" i="1" u="none" strike="noStrike" kern="1200" cap="none" spc="0" normalizeH="0" baseline="0" noProof="0" dirty="0">
              <a:ln>
                <a:noFill/>
              </a:ln>
              <a:solidFill>
                <a:schemeClr val="tx1"/>
              </a:solidFill>
              <a:effectLst/>
              <a:uLnTx/>
              <a:uFillTx/>
              <a:latin typeface=" Arial"/>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14</a:t>
            </a:fld>
            <a:endParaRPr lang="en-US" dirty="0">
              <a:solidFill>
                <a:prstClr val="black">
                  <a:tint val="75000"/>
                </a:prstClr>
              </a:solidFill>
            </a:endParaRPr>
          </a:p>
        </p:txBody>
      </p:sp>
      <p:sp>
        <p:nvSpPr>
          <p:cNvPr id="3" name="Title 2"/>
          <p:cNvSpPr>
            <a:spLocks noGrp="1"/>
          </p:cNvSpPr>
          <p:nvPr>
            <p:ph type="title"/>
          </p:nvPr>
        </p:nvSpPr>
        <p:spPr>
          <a:xfrm>
            <a:off x="304800" y="76200"/>
            <a:ext cx="8534400" cy="563562"/>
          </a:xfrm>
        </p:spPr>
        <p:txBody>
          <a:bodyPr>
            <a:noAutofit/>
          </a:bodyPr>
          <a:lstStyle/>
          <a:p>
            <a:r>
              <a:rPr lang="en-US" sz="3200" b="1" i="1" dirty="0" smtClean="0"/>
              <a:t>How are our competitors operating? </a:t>
            </a:r>
            <a:r>
              <a:rPr lang="en-US" sz="2400" b="1" i="1" dirty="0" smtClean="0"/>
              <a:t>(1 of 2)</a:t>
            </a:r>
            <a:br>
              <a:rPr lang="en-US" sz="2400" b="1" i="1" dirty="0" smtClean="0"/>
            </a:br>
            <a:r>
              <a:rPr lang="en-US" sz="1600" b="1" i="1" dirty="0" smtClean="0"/>
              <a:t>Are they really operating within our Phase 0? Or….</a:t>
            </a:r>
            <a:endParaRPr lang="en-US" sz="1800" b="1" i="1" dirty="0"/>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1999488" y="1469136"/>
            <a:ext cx="5047488" cy="3864864"/>
          </a:xfrm>
          <a:prstGeom prst="rect">
            <a:avLst/>
          </a:prstGeom>
          <a:noFill/>
          <a:ln w="9525">
            <a:noFill/>
            <a:miter lim="800000"/>
            <a:headEnd/>
            <a:tailEnd/>
          </a:ln>
        </p:spPr>
      </p:pic>
      <p:sp>
        <p:nvSpPr>
          <p:cNvPr id="6" name="TextBox 5"/>
          <p:cNvSpPr txBox="1"/>
          <p:nvPr/>
        </p:nvSpPr>
        <p:spPr>
          <a:xfrm>
            <a:off x="1881540" y="1262416"/>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114800" y="1253490"/>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10" name="TextBox 9"/>
          <p:cNvSpPr txBox="1"/>
          <p:nvPr/>
        </p:nvSpPr>
        <p:spPr>
          <a:xfrm>
            <a:off x="200025" y="1664932"/>
            <a:ext cx="1485899" cy="1169551"/>
          </a:xfrm>
          <a:prstGeom prst="rect">
            <a:avLst/>
          </a:prstGeom>
          <a:solidFill>
            <a:srgbClr val="FFFFFF">
              <a:alpha val="60000"/>
            </a:srgbClr>
          </a:solidFill>
          <a:ln w="25400">
            <a:solidFill>
              <a:srgbClr val="FF0000"/>
            </a:solidFill>
          </a:ln>
        </p:spPr>
        <p:txBody>
          <a:bodyPr wrap="square" rtlCol="0">
            <a:spAutoFit/>
          </a:bodyPr>
          <a:lstStyle/>
          <a:p>
            <a:pPr algn="ctr" defTabSz="913559"/>
            <a:r>
              <a:rPr lang="en-US" sz="1000" b="1" dirty="0">
                <a:solidFill>
                  <a:prstClr val="black"/>
                </a:solidFill>
                <a:latin typeface=" Arial"/>
              </a:rPr>
              <a:t>Adaptive enemies are countering our </a:t>
            </a:r>
            <a:r>
              <a:rPr lang="en-US" sz="1000" b="1" dirty="0" smtClean="0">
                <a:solidFill>
                  <a:prstClr val="black"/>
                </a:solidFill>
                <a:latin typeface=" Arial"/>
              </a:rPr>
              <a:t>model </a:t>
            </a:r>
            <a:r>
              <a:rPr lang="en-US" sz="1000" b="1" dirty="0">
                <a:solidFill>
                  <a:prstClr val="black"/>
                </a:solidFill>
                <a:latin typeface=" Arial"/>
              </a:rPr>
              <a:t>by operating below our thresholds for action and avoiding our strengths</a:t>
            </a:r>
          </a:p>
        </p:txBody>
      </p:sp>
      <p:cxnSp>
        <p:nvCxnSpPr>
          <p:cNvPr id="12" name="Straight Arrow Connector 11"/>
          <p:cNvCxnSpPr>
            <a:stCxn id="10" idx="3"/>
          </p:cNvCxnSpPr>
          <p:nvPr/>
        </p:nvCxnSpPr>
        <p:spPr>
          <a:xfrm flipV="1">
            <a:off x="1685924" y="2244090"/>
            <a:ext cx="447676" cy="561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00275" y="1672591"/>
            <a:ext cx="1000125" cy="3314700"/>
          </a:xfrm>
          <a:prstGeom prst="rect">
            <a:avLst/>
          </a:prstGeom>
          <a:solidFill>
            <a:schemeClr val="bg1">
              <a:lumMod val="65000"/>
              <a:alpha val="20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endParaRPr lang="en-US" dirty="0">
              <a:solidFill>
                <a:prstClr val="white"/>
              </a:solidFill>
            </a:endParaRPr>
          </a:p>
        </p:txBody>
      </p:sp>
      <p:sp>
        <p:nvSpPr>
          <p:cNvPr id="23" name="TextBox 22"/>
          <p:cNvSpPr txBox="1"/>
          <p:nvPr/>
        </p:nvSpPr>
        <p:spPr>
          <a:xfrm>
            <a:off x="6096000" y="1253490"/>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24" name="TextBox 23"/>
          <p:cNvSpPr txBox="1"/>
          <p:nvPr/>
        </p:nvSpPr>
        <p:spPr>
          <a:xfrm>
            <a:off x="207435" y="2870624"/>
            <a:ext cx="1485899" cy="1631216"/>
          </a:xfrm>
          <a:prstGeom prst="rect">
            <a:avLst/>
          </a:prstGeom>
          <a:solidFill>
            <a:srgbClr val="FFFFFF">
              <a:alpha val="60000"/>
            </a:srgbClr>
          </a:solidFill>
          <a:ln w="19050">
            <a:solidFill>
              <a:schemeClr val="tx1"/>
            </a:solidFill>
          </a:ln>
        </p:spPr>
        <p:txBody>
          <a:bodyPr wrap="square" rtlCol="0">
            <a:spAutoFit/>
          </a:bodyPr>
          <a:lstStyle/>
          <a:p>
            <a:pPr algn="ctr" defTabSz="913559"/>
            <a:r>
              <a:rPr lang="en-US" sz="1000" b="1" dirty="0" smtClean="0">
                <a:solidFill>
                  <a:prstClr val="black"/>
                </a:solidFill>
                <a:latin typeface=" Arial"/>
              </a:rPr>
              <a:t>More and more, we are realizing there is no such thing as a steady-state, only varying degrees of dynamic states as a function of the “continual ebb and flow of international relations”</a:t>
            </a:r>
            <a:endParaRPr lang="en-US" sz="1000" b="1" dirty="0">
              <a:solidFill>
                <a:prstClr val="black"/>
              </a:solidFill>
              <a:latin typeface=" Arial"/>
            </a:endParaRPr>
          </a:p>
        </p:txBody>
      </p:sp>
      <p:cxnSp>
        <p:nvCxnSpPr>
          <p:cNvPr id="28" name="Straight Arrow Connector 27"/>
          <p:cNvCxnSpPr/>
          <p:nvPr/>
        </p:nvCxnSpPr>
        <p:spPr>
          <a:xfrm>
            <a:off x="1693334" y="3158490"/>
            <a:ext cx="332614" cy="23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Left-Right Arrow 21"/>
          <p:cNvSpPr/>
          <p:nvPr/>
        </p:nvSpPr>
        <p:spPr>
          <a:xfrm>
            <a:off x="1947335" y="948690"/>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4" name="TextBox 13"/>
          <p:cNvSpPr txBox="1"/>
          <p:nvPr/>
        </p:nvSpPr>
        <p:spPr>
          <a:xfrm>
            <a:off x="6858000" y="5063490"/>
            <a:ext cx="1952779" cy="246221"/>
          </a:xfrm>
          <a:prstGeom prst="rect">
            <a:avLst/>
          </a:prstGeom>
          <a:noFill/>
        </p:spPr>
        <p:txBody>
          <a:bodyPr wrap="none" rtlCol="0">
            <a:spAutoFit/>
          </a:bodyPr>
          <a:lstStyle/>
          <a:p>
            <a:r>
              <a:rPr lang="en-US" sz="1000" dirty="0" smtClean="0"/>
              <a:t>JP 5-0, Joint Operational Planning </a:t>
            </a:r>
            <a:endParaRPr lang="en-US" sz="1000" dirty="0"/>
          </a:p>
        </p:txBody>
      </p:sp>
      <p:sp>
        <p:nvSpPr>
          <p:cNvPr id="17" name="Freeform 16"/>
          <p:cNvSpPr/>
          <p:nvPr/>
        </p:nvSpPr>
        <p:spPr>
          <a:xfrm>
            <a:off x="2252133" y="3063946"/>
            <a:ext cx="736600" cy="190499"/>
          </a:xfrm>
          <a:custGeom>
            <a:avLst/>
            <a:gdLst>
              <a:gd name="connsiteX0" fmla="*/ 0 w 736600"/>
              <a:gd name="connsiteY0" fmla="*/ 179211 h 190499"/>
              <a:gd name="connsiteX1" fmla="*/ 101600 w 736600"/>
              <a:gd name="connsiteY1" fmla="*/ 1411 h 190499"/>
              <a:gd name="connsiteX2" fmla="*/ 228600 w 736600"/>
              <a:gd name="connsiteY2" fmla="*/ 187677 h 190499"/>
              <a:gd name="connsiteX3" fmla="*/ 372534 w 736600"/>
              <a:gd name="connsiteY3" fmla="*/ 18344 h 190499"/>
              <a:gd name="connsiteX4" fmla="*/ 491067 w 736600"/>
              <a:gd name="connsiteY4" fmla="*/ 187677 h 190499"/>
              <a:gd name="connsiteX5" fmla="*/ 609600 w 736600"/>
              <a:gd name="connsiteY5" fmla="*/ 1411 h 190499"/>
              <a:gd name="connsiteX6" fmla="*/ 736600 w 736600"/>
              <a:gd name="connsiteY6" fmla="*/ 187677 h 19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190499">
                <a:moveTo>
                  <a:pt x="0" y="179211"/>
                </a:moveTo>
                <a:cubicBezTo>
                  <a:pt x="31750" y="89605"/>
                  <a:pt x="63500" y="0"/>
                  <a:pt x="101600" y="1411"/>
                </a:cubicBezTo>
                <a:cubicBezTo>
                  <a:pt x="139700" y="2822"/>
                  <a:pt x="183444" y="184855"/>
                  <a:pt x="228600" y="187677"/>
                </a:cubicBezTo>
                <a:cubicBezTo>
                  <a:pt x="273756" y="190499"/>
                  <a:pt x="328790" y="18344"/>
                  <a:pt x="372534" y="18344"/>
                </a:cubicBezTo>
                <a:cubicBezTo>
                  <a:pt x="416278" y="18344"/>
                  <a:pt x="451556" y="190499"/>
                  <a:pt x="491067" y="187677"/>
                </a:cubicBezTo>
                <a:cubicBezTo>
                  <a:pt x="530578" y="184855"/>
                  <a:pt x="568678" y="1411"/>
                  <a:pt x="609600" y="1411"/>
                </a:cubicBezTo>
                <a:cubicBezTo>
                  <a:pt x="650522" y="1411"/>
                  <a:pt x="693561" y="94544"/>
                  <a:pt x="736600" y="187677"/>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p:cNvSpPr txBox="1"/>
          <p:nvPr/>
        </p:nvSpPr>
        <p:spPr>
          <a:xfrm>
            <a:off x="53864" y="5029200"/>
            <a:ext cx="9035743" cy="1323439"/>
          </a:xfrm>
          <a:prstGeom prst="rect">
            <a:avLst/>
          </a:prstGeom>
          <a:solidFill>
            <a:srgbClr val="FFFF00"/>
          </a:solidFill>
        </p:spPr>
        <p:txBody>
          <a:bodyPr wrap="none" rtlCol="0">
            <a:spAutoFit/>
          </a:bodyPr>
          <a:lstStyle/>
          <a:p>
            <a:r>
              <a:rPr lang="en-US" sz="1600" i="1" dirty="0" smtClean="0"/>
              <a:t>Our current model is based on how we “wish” campaigning  and conflict unfolded, for the style of warfare </a:t>
            </a:r>
          </a:p>
          <a:p>
            <a:r>
              <a:rPr lang="en-US" sz="1600" i="1" dirty="0" smtClean="0"/>
              <a:t>we would prefer to fight.  However, it doesn’t reflect the US’ historical experience or reality. It doesn’t</a:t>
            </a:r>
          </a:p>
          <a:p>
            <a:r>
              <a:rPr lang="en-US" sz="1600" i="1" dirty="0" smtClean="0"/>
              <a:t>Enable the most effective and informed application of the joint force or the Pentagon's essential </a:t>
            </a:r>
          </a:p>
          <a:p>
            <a:r>
              <a:rPr lang="en-US" sz="1600" i="1" dirty="0" smtClean="0"/>
              <a:t>institutional processes.  Finally, using this model throughout joint education constrains or even inhibits</a:t>
            </a:r>
          </a:p>
          <a:p>
            <a:r>
              <a:rPr lang="en-US" sz="1600" i="1" dirty="0" smtClean="0"/>
              <a:t>senior leader development.  </a:t>
            </a:r>
            <a:endParaRPr lang="en-US" sz="1600"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15</a:t>
            </a:fld>
            <a:endParaRPr lang="en-US" dirty="0">
              <a:solidFill>
                <a:prstClr val="black">
                  <a:tint val="75000"/>
                </a:prstClr>
              </a:solidFill>
            </a:endParaRPr>
          </a:p>
        </p:txBody>
      </p:sp>
      <p:sp>
        <p:nvSpPr>
          <p:cNvPr id="3" name="Title 2"/>
          <p:cNvSpPr>
            <a:spLocks noGrp="1"/>
          </p:cNvSpPr>
          <p:nvPr>
            <p:ph type="title"/>
          </p:nvPr>
        </p:nvSpPr>
        <p:spPr>
          <a:xfrm>
            <a:off x="1295400" y="76200"/>
            <a:ext cx="6858000" cy="563562"/>
          </a:xfrm>
        </p:spPr>
        <p:txBody>
          <a:bodyPr>
            <a:noAutofit/>
          </a:bodyPr>
          <a:lstStyle/>
          <a:p>
            <a:r>
              <a:rPr lang="en-US" sz="2000" b="1" i="1" dirty="0" smtClean="0"/>
              <a:t>Are our potential adversaries’ approaches unfolding within a gap of our </a:t>
            </a:r>
            <a:r>
              <a:rPr lang="en-US" sz="2000" b="1" i="1" dirty="0"/>
              <a:t>J</a:t>
            </a:r>
            <a:r>
              <a:rPr lang="en-US" sz="2000" b="1" i="1" dirty="0" smtClean="0"/>
              <a:t>oint Campaigning philosophy and construct? </a:t>
            </a:r>
            <a:r>
              <a:rPr lang="en-US" sz="1600" b="1" i="1" dirty="0" smtClean="0"/>
              <a:t>(2 </a:t>
            </a:r>
            <a:r>
              <a:rPr lang="en-US" sz="1600" b="1" i="1" dirty="0"/>
              <a:t>of 2)</a:t>
            </a:r>
            <a:br>
              <a:rPr lang="en-US" sz="1600" b="1" i="1" dirty="0"/>
            </a:br>
            <a:endParaRPr lang="en-US" sz="1800" b="1" i="1" dirty="0"/>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990600" y="839946"/>
            <a:ext cx="6056376" cy="4637370"/>
          </a:xfrm>
          <a:prstGeom prst="rect">
            <a:avLst/>
          </a:prstGeom>
          <a:noFill/>
          <a:ln w="9525">
            <a:noFill/>
            <a:miter lim="800000"/>
            <a:headEnd/>
            <a:tailEnd/>
          </a:ln>
        </p:spPr>
      </p:pic>
      <p:sp>
        <p:nvSpPr>
          <p:cNvPr id="11" name="TextBox 10"/>
          <p:cNvSpPr txBox="1"/>
          <p:nvPr/>
        </p:nvSpPr>
        <p:spPr>
          <a:xfrm>
            <a:off x="6781800" y="6477000"/>
            <a:ext cx="1952779" cy="246221"/>
          </a:xfrm>
          <a:prstGeom prst="rect">
            <a:avLst/>
          </a:prstGeom>
          <a:noFill/>
        </p:spPr>
        <p:txBody>
          <a:bodyPr wrap="none" rtlCol="0">
            <a:spAutoFit/>
          </a:bodyPr>
          <a:lstStyle/>
          <a:p>
            <a:r>
              <a:rPr lang="en-US" sz="1000" dirty="0" smtClean="0"/>
              <a:t>JP 5-0, Joint Operational Planning </a:t>
            </a:r>
            <a:endParaRPr lang="en-US" sz="1000" dirty="0"/>
          </a:p>
        </p:txBody>
      </p:sp>
      <p:pic>
        <p:nvPicPr>
          <p:cNvPr id="14" name="Picture 2"/>
          <p:cNvPicPr>
            <a:picLocks noChangeAspect="1" noChangeArrowheads="1"/>
          </p:cNvPicPr>
          <p:nvPr/>
        </p:nvPicPr>
        <p:blipFill>
          <a:blip r:embed="rId2" cstate="print"/>
          <a:srcRect l="4212" t="8242" r="4174" b="12667"/>
          <a:stretch>
            <a:fillRect/>
          </a:stretch>
        </p:blipFill>
        <p:spPr bwMode="auto">
          <a:xfrm>
            <a:off x="2246767" y="838200"/>
            <a:ext cx="6056376" cy="4637370"/>
          </a:xfrm>
          <a:prstGeom prst="rect">
            <a:avLst/>
          </a:prstGeom>
          <a:noFill/>
          <a:ln w="9525">
            <a:noFill/>
            <a:miter lim="800000"/>
            <a:headEnd/>
            <a:tailEnd/>
          </a:ln>
        </p:spPr>
      </p:pic>
      <p:sp>
        <p:nvSpPr>
          <p:cNvPr id="8" name="Rectangle 7"/>
          <p:cNvSpPr/>
          <p:nvPr/>
        </p:nvSpPr>
        <p:spPr>
          <a:xfrm>
            <a:off x="2269627" y="1043932"/>
            <a:ext cx="1387973" cy="44333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Rectangle 11"/>
          <p:cNvSpPr/>
          <p:nvPr/>
        </p:nvSpPr>
        <p:spPr>
          <a:xfrm>
            <a:off x="838200" y="4158878"/>
            <a:ext cx="7464943" cy="1316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1752600" y="988958"/>
            <a:ext cx="3124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2125080" y="1160408"/>
            <a:ext cx="183938" cy="3268980"/>
          </a:xfrm>
          <a:custGeom>
            <a:avLst/>
            <a:gdLst>
              <a:gd name="connsiteX0" fmla="*/ 126630 w 183938"/>
              <a:gd name="connsiteY0" fmla="*/ 0 h 3268980"/>
              <a:gd name="connsiteX1" fmla="*/ 900 w 183938"/>
              <a:gd name="connsiteY1" fmla="*/ 708660 h 3268980"/>
              <a:gd name="connsiteX2" fmla="*/ 183780 w 183938"/>
              <a:gd name="connsiteY2" fmla="*/ 1531620 h 3268980"/>
              <a:gd name="connsiteX3" fmla="*/ 35190 w 183938"/>
              <a:gd name="connsiteY3" fmla="*/ 2194560 h 3268980"/>
              <a:gd name="connsiteX4" fmla="*/ 160920 w 183938"/>
              <a:gd name="connsiteY4" fmla="*/ 2663190 h 3268980"/>
              <a:gd name="connsiteX5" fmla="*/ 115200 w 183938"/>
              <a:gd name="connsiteY5" fmla="*/ 3268980 h 326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938" h="3268980">
                <a:moveTo>
                  <a:pt x="126630" y="0"/>
                </a:moveTo>
                <a:cubicBezTo>
                  <a:pt x="59002" y="226695"/>
                  <a:pt x="-8625" y="453390"/>
                  <a:pt x="900" y="708660"/>
                </a:cubicBezTo>
                <a:cubicBezTo>
                  <a:pt x="10425" y="963930"/>
                  <a:pt x="178065" y="1283970"/>
                  <a:pt x="183780" y="1531620"/>
                </a:cubicBezTo>
                <a:cubicBezTo>
                  <a:pt x="189495" y="1779270"/>
                  <a:pt x="39000" y="2005965"/>
                  <a:pt x="35190" y="2194560"/>
                </a:cubicBezTo>
                <a:cubicBezTo>
                  <a:pt x="31380" y="2383155"/>
                  <a:pt x="147585" y="2484120"/>
                  <a:pt x="160920" y="2663190"/>
                </a:cubicBezTo>
                <a:cubicBezTo>
                  <a:pt x="174255" y="2842260"/>
                  <a:pt x="144727" y="3055620"/>
                  <a:pt x="115200" y="326898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3534780" y="1187078"/>
            <a:ext cx="183938" cy="3268980"/>
          </a:xfrm>
          <a:custGeom>
            <a:avLst/>
            <a:gdLst>
              <a:gd name="connsiteX0" fmla="*/ 126630 w 183938"/>
              <a:gd name="connsiteY0" fmla="*/ 0 h 3268980"/>
              <a:gd name="connsiteX1" fmla="*/ 900 w 183938"/>
              <a:gd name="connsiteY1" fmla="*/ 708660 h 3268980"/>
              <a:gd name="connsiteX2" fmla="*/ 183780 w 183938"/>
              <a:gd name="connsiteY2" fmla="*/ 1531620 h 3268980"/>
              <a:gd name="connsiteX3" fmla="*/ 35190 w 183938"/>
              <a:gd name="connsiteY3" fmla="*/ 2194560 h 3268980"/>
              <a:gd name="connsiteX4" fmla="*/ 160920 w 183938"/>
              <a:gd name="connsiteY4" fmla="*/ 2663190 h 3268980"/>
              <a:gd name="connsiteX5" fmla="*/ 115200 w 183938"/>
              <a:gd name="connsiteY5" fmla="*/ 3268980 h 326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938" h="3268980">
                <a:moveTo>
                  <a:pt x="126630" y="0"/>
                </a:moveTo>
                <a:cubicBezTo>
                  <a:pt x="59002" y="226695"/>
                  <a:pt x="-8625" y="453390"/>
                  <a:pt x="900" y="708660"/>
                </a:cubicBezTo>
                <a:cubicBezTo>
                  <a:pt x="10425" y="963930"/>
                  <a:pt x="178065" y="1283970"/>
                  <a:pt x="183780" y="1531620"/>
                </a:cubicBezTo>
                <a:cubicBezTo>
                  <a:pt x="189495" y="1779270"/>
                  <a:pt x="39000" y="2005965"/>
                  <a:pt x="35190" y="2194560"/>
                </a:cubicBezTo>
                <a:cubicBezTo>
                  <a:pt x="31380" y="2383155"/>
                  <a:pt x="147585" y="2484120"/>
                  <a:pt x="160920" y="2663190"/>
                </a:cubicBezTo>
                <a:cubicBezTo>
                  <a:pt x="174255" y="2842260"/>
                  <a:pt x="144727" y="3055620"/>
                  <a:pt x="115200" y="326898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2354580" y="3534638"/>
            <a:ext cx="1292258" cy="574732"/>
          </a:xfrm>
          <a:custGeom>
            <a:avLst/>
            <a:gdLst>
              <a:gd name="connsiteX0" fmla="*/ 0 w 1292258"/>
              <a:gd name="connsiteY0" fmla="*/ 357540 h 574732"/>
              <a:gd name="connsiteX1" fmla="*/ 80010 w 1292258"/>
              <a:gd name="connsiteY1" fmla="*/ 71790 h 574732"/>
              <a:gd name="connsiteX2" fmla="*/ 171450 w 1292258"/>
              <a:gd name="connsiteY2" fmla="*/ 574710 h 574732"/>
              <a:gd name="connsiteX3" fmla="*/ 297180 w 1292258"/>
              <a:gd name="connsiteY3" fmla="*/ 94650 h 574732"/>
              <a:gd name="connsiteX4" fmla="*/ 400050 w 1292258"/>
              <a:gd name="connsiteY4" fmla="*/ 574710 h 574732"/>
              <a:gd name="connsiteX5" fmla="*/ 502920 w 1292258"/>
              <a:gd name="connsiteY5" fmla="*/ 83220 h 574732"/>
              <a:gd name="connsiteX6" fmla="*/ 628650 w 1292258"/>
              <a:gd name="connsiteY6" fmla="*/ 517560 h 574732"/>
              <a:gd name="connsiteX7" fmla="*/ 720090 w 1292258"/>
              <a:gd name="connsiteY7" fmla="*/ 71790 h 574732"/>
              <a:gd name="connsiteX8" fmla="*/ 834390 w 1292258"/>
              <a:gd name="connsiteY8" fmla="*/ 551850 h 574732"/>
              <a:gd name="connsiteX9" fmla="*/ 948690 w 1292258"/>
              <a:gd name="connsiteY9" fmla="*/ 37500 h 574732"/>
              <a:gd name="connsiteX10" fmla="*/ 1062990 w 1292258"/>
              <a:gd name="connsiteY10" fmla="*/ 563280 h 574732"/>
              <a:gd name="connsiteX11" fmla="*/ 1154430 w 1292258"/>
              <a:gd name="connsiteY11" fmla="*/ 3210 h 574732"/>
              <a:gd name="connsiteX12" fmla="*/ 1280160 w 1292258"/>
              <a:gd name="connsiteY12" fmla="*/ 334680 h 574732"/>
              <a:gd name="connsiteX13" fmla="*/ 1280160 w 1292258"/>
              <a:gd name="connsiteY13" fmla="*/ 346110 h 57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2258" h="574732">
                <a:moveTo>
                  <a:pt x="0" y="357540"/>
                </a:moveTo>
                <a:cubicBezTo>
                  <a:pt x="25717" y="196567"/>
                  <a:pt x="51435" y="35595"/>
                  <a:pt x="80010" y="71790"/>
                </a:cubicBezTo>
                <a:cubicBezTo>
                  <a:pt x="108585" y="107985"/>
                  <a:pt x="135255" y="570900"/>
                  <a:pt x="171450" y="574710"/>
                </a:cubicBezTo>
                <a:cubicBezTo>
                  <a:pt x="207645" y="578520"/>
                  <a:pt x="259080" y="94650"/>
                  <a:pt x="297180" y="94650"/>
                </a:cubicBezTo>
                <a:cubicBezTo>
                  <a:pt x="335280" y="94650"/>
                  <a:pt x="365760" y="576615"/>
                  <a:pt x="400050" y="574710"/>
                </a:cubicBezTo>
                <a:cubicBezTo>
                  <a:pt x="434340" y="572805"/>
                  <a:pt x="464820" y="92745"/>
                  <a:pt x="502920" y="83220"/>
                </a:cubicBezTo>
                <a:cubicBezTo>
                  <a:pt x="541020" y="73695"/>
                  <a:pt x="592455" y="519465"/>
                  <a:pt x="628650" y="517560"/>
                </a:cubicBezTo>
                <a:cubicBezTo>
                  <a:pt x="664845" y="515655"/>
                  <a:pt x="685800" y="66075"/>
                  <a:pt x="720090" y="71790"/>
                </a:cubicBezTo>
                <a:cubicBezTo>
                  <a:pt x="754380" y="77505"/>
                  <a:pt x="796290" y="557565"/>
                  <a:pt x="834390" y="551850"/>
                </a:cubicBezTo>
                <a:cubicBezTo>
                  <a:pt x="872490" y="546135"/>
                  <a:pt x="910590" y="35595"/>
                  <a:pt x="948690" y="37500"/>
                </a:cubicBezTo>
                <a:cubicBezTo>
                  <a:pt x="986790" y="39405"/>
                  <a:pt x="1028700" y="568995"/>
                  <a:pt x="1062990" y="563280"/>
                </a:cubicBezTo>
                <a:cubicBezTo>
                  <a:pt x="1097280" y="557565"/>
                  <a:pt x="1118235" y="41310"/>
                  <a:pt x="1154430" y="3210"/>
                </a:cubicBezTo>
                <a:cubicBezTo>
                  <a:pt x="1190625" y="-34890"/>
                  <a:pt x="1259205" y="277530"/>
                  <a:pt x="1280160" y="334680"/>
                </a:cubicBezTo>
                <a:cubicBezTo>
                  <a:pt x="1301115" y="391830"/>
                  <a:pt x="1290637" y="368970"/>
                  <a:pt x="1280160" y="346110"/>
                </a:cubicBez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99210" y="4459868"/>
            <a:ext cx="951367" cy="3048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GCP</a:t>
            </a:r>
            <a:endParaRPr lang="en-US" sz="1600" dirty="0">
              <a:solidFill>
                <a:schemeClr val="tx1"/>
              </a:solidFill>
            </a:endParaRPr>
          </a:p>
        </p:txBody>
      </p:sp>
      <p:sp>
        <p:nvSpPr>
          <p:cNvPr id="27" name="Rectangle 26"/>
          <p:cNvSpPr/>
          <p:nvPr/>
        </p:nvSpPr>
        <p:spPr>
          <a:xfrm>
            <a:off x="3657600" y="4471298"/>
            <a:ext cx="4584658" cy="3048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20448" y="838200"/>
            <a:ext cx="1326390" cy="205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53790" y="4158878"/>
            <a:ext cx="4584658"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95400" y="4158878"/>
            <a:ext cx="951367"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TCP</a:t>
            </a:r>
            <a:endParaRPr lang="en-US" sz="1600" dirty="0">
              <a:solidFill>
                <a:schemeClr val="tx1"/>
              </a:solidFill>
            </a:endParaRPr>
          </a:p>
        </p:txBody>
      </p:sp>
      <p:sp>
        <p:nvSpPr>
          <p:cNvPr id="69635" name="TextBox 69634"/>
          <p:cNvSpPr txBox="1"/>
          <p:nvPr/>
        </p:nvSpPr>
        <p:spPr>
          <a:xfrm>
            <a:off x="2749113" y="4159547"/>
            <a:ext cx="327334" cy="461665"/>
          </a:xfrm>
          <a:prstGeom prst="rect">
            <a:avLst/>
          </a:prstGeom>
          <a:noFill/>
        </p:spPr>
        <p:txBody>
          <a:bodyPr wrap="none" rtlCol="0">
            <a:spAutoFit/>
          </a:bodyPr>
          <a:lstStyle/>
          <a:p>
            <a:r>
              <a:rPr lang="en-US" sz="2400" b="1" dirty="0" smtClean="0"/>
              <a:t>?</a:t>
            </a:r>
            <a:endParaRPr lang="en-US" sz="2400" b="1" dirty="0"/>
          </a:p>
        </p:txBody>
      </p:sp>
      <p:sp>
        <p:nvSpPr>
          <p:cNvPr id="69636" name="TextBox 69635"/>
          <p:cNvSpPr txBox="1"/>
          <p:nvPr/>
        </p:nvSpPr>
        <p:spPr>
          <a:xfrm>
            <a:off x="2432401" y="1201785"/>
            <a:ext cx="1143903" cy="523220"/>
          </a:xfrm>
          <a:prstGeom prst="rect">
            <a:avLst/>
          </a:prstGeom>
          <a:noFill/>
        </p:spPr>
        <p:txBody>
          <a:bodyPr wrap="none" rtlCol="0">
            <a:spAutoFit/>
          </a:bodyPr>
          <a:lstStyle/>
          <a:p>
            <a:pPr algn="ctr"/>
            <a:r>
              <a:rPr lang="en-US" sz="1400" b="1" dirty="0" smtClean="0">
                <a:solidFill>
                  <a:srgbClr val="C00000"/>
                </a:solidFill>
              </a:rPr>
              <a:t>Chinese </a:t>
            </a:r>
          </a:p>
          <a:p>
            <a:pPr algn="ctr"/>
            <a:r>
              <a:rPr lang="en-US" sz="1400" b="1" dirty="0" smtClean="0">
                <a:solidFill>
                  <a:srgbClr val="C00000"/>
                </a:solidFill>
              </a:rPr>
              <a:t>SCS Coercion</a:t>
            </a:r>
            <a:endParaRPr lang="en-US" sz="1400" b="1" dirty="0">
              <a:solidFill>
                <a:srgbClr val="C00000"/>
              </a:solidFill>
            </a:endParaRPr>
          </a:p>
        </p:txBody>
      </p:sp>
      <p:sp>
        <p:nvSpPr>
          <p:cNvPr id="37" name="TextBox 36"/>
          <p:cNvSpPr txBox="1"/>
          <p:nvPr/>
        </p:nvSpPr>
        <p:spPr>
          <a:xfrm>
            <a:off x="2258007" y="1740622"/>
            <a:ext cx="998479" cy="523220"/>
          </a:xfrm>
          <a:prstGeom prst="rect">
            <a:avLst/>
          </a:prstGeom>
          <a:noFill/>
        </p:spPr>
        <p:txBody>
          <a:bodyPr wrap="none" rtlCol="0">
            <a:spAutoFit/>
          </a:bodyPr>
          <a:lstStyle/>
          <a:p>
            <a:pPr algn="ctr"/>
            <a:r>
              <a:rPr lang="en-US" sz="1400" b="1" dirty="0" smtClean="0">
                <a:solidFill>
                  <a:srgbClr val="C00000"/>
                </a:solidFill>
              </a:rPr>
              <a:t>Russian </a:t>
            </a:r>
          </a:p>
          <a:p>
            <a:pPr algn="ctr"/>
            <a:r>
              <a:rPr lang="en-US" sz="1400" b="1" dirty="0" smtClean="0">
                <a:solidFill>
                  <a:srgbClr val="C00000"/>
                </a:solidFill>
              </a:rPr>
              <a:t>Aggression</a:t>
            </a:r>
            <a:endParaRPr lang="en-US" sz="1400" b="1" dirty="0">
              <a:solidFill>
                <a:srgbClr val="C00000"/>
              </a:solidFill>
            </a:endParaRPr>
          </a:p>
        </p:txBody>
      </p:sp>
      <p:sp>
        <p:nvSpPr>
          <p:cNvPr id="38" name="TextBox 37"/>
          <p:cNvSpPr txBox="1"/>
          <p:nvPr/>
        </p:nvSpPr>
        <p:spPr>
          <a:xfrm>
            <a:off x="2569161" y="2276307"/>
            <a:ext cx="1078500" cy="523220"/>
          </a:xfrm>
          <a:prstGeom prst="rect">
            <a:avLst/>
          </a:prstGeom>
          <a:noFill/>
        </p:spPr>
        <p:txBody>
          <a:bodyPr wrap="none" rtlCol="0">
            <a:spAutoFit/>
          </a:bodyPr>
          <a:lstStyle/>
          <a:p>
            <a:pPr algn="ctr"/>
            <a:r>
              <a:rPr lang="en-US" sz="1400" b="1" dirty="0" smtClean="0">
                <a:solidFill>
                  <a:srgbClr val="C00000"/>
                </a:solidFill>
              </a:rPr>
              <a:t>nK  </a:t>
            </a:r>
          </a:p>
          <a:p>
            <a:pPr algn="ctr"/>
            <a:r>
              <a:rPr lang="en-US" sz="1400" b="1" dirty="0">
                <a:solidFill>
                  <a:srgbClr val="C00000"/>
                </a:solidFill>
              </a:rPr>
              <a:t>P</a:t>
            </a:r>
            <a:r>
              <a:rPr lang="en-US" sz="1400" b="1" dirty="0" smtClean="0">
                <a:solidFill>
                  <a:srgbClr val="C00000"/>
                </a:solidFill>
              </a:rPr>
              <a:t>rovocation</a:t>
            </a:r>
            <a:endParaRPr lang="en-US" sz="1400" b="1" dirty="0">
              <a:solidFill>
                <a:srgbClr val="C00000"/>
              </a:solidFill>
            </a:endParaRPr>
          </a:p>
        </p:txBody>
      </p:sp>
      <p:sp>
        <p:nvSpPr>
          <p:cNvPr id="39" name="TextBox 38"/>
          <p:cNvSpPr txBox="1"/>
          <p:nvPr/>
        </p:nvSpPr>
        <p:spPr>
          <a:xfrm>
            <a:off x="2350900" y="2852212"/>
            <a:ext cx="876202" cy="523220"/>
          </a:xfrm>
          <a:prstGeom prst="rect">
            <a:avLst/>
          </a:prstGeom>
          <a:noFill/>
        </p:spPr>
        <p:txBody>
          <a:bodyPr wrap="none" rtlCol="0">
            <a:spAutoFit/>
          </a:bodyPr>
          <a:lstStyle/>
          <a:p>
            <a:pPr algn="ctr"/>
            <a:r>
              <a:rPr lang="en-US" sz="1400" b="1" dirty="0" smtClean="0">
                <a:solidFill>
                  <a:srgbClr val="C00000"/>
                </a:solidFill>
              </a:rPr>
              <a:t>Iranian </a:t>
            </a:r>
          </a:p>
          <a:p>
            <a:pPr algn="ctr"/>
            <a:r>
              <a:rPr lang="en-US" sz="1400" b="1" dirty="0" smtClean="0">
                <a:solidFill>
                  <a:srgbClr val="C00000"/>
                </a:solidFill>
              </a:rPr>
              <a:t>Influence</a:t>
            </a:r>
          </a:p>
        </p:txBody>
      </p:sp>
      <p:sp>
        <p:nvSpPr>
          <p:cNvPr id="25" name="TextBox 24"/>
          <p:cNvSpPr txBox="1"/>
          <p:nvPr/>
        </p:nvSpPr>
        <p:spPr>
          <a:xfrm>
            <a:off x="114300" y="4795897"/>
            <a:ext cx="8827771" cy="2062103"/>
          </a:xfrm>
          <a:prstGeom prst="rect">
            <a:avLst/>
          </a:prstGeom>
          <a:solidFill>
            <a:srgbClr val="FFFF00"/>
          </a:solidFill>
        </p:spPr>
        <p:txBody>
          <a:bodyPr wrap="square" rtlCol="0">
            <a:spAutoFit/>
          </a:bodyPr>
          <a:lstStyle/>
          <a:p>
            <a:r>
              <a:rPr lang="en-US" sz="1600" b="1" i="1" dirty="0"/>
              <a:t>State and non-state adversarial approaches are accomplishing wartime-like objectives beyond the reach, authorization, and effectiveness of existing theater campaign efforts and US law, title, and code but far short of provoking the US toward seeking a legitimate Int’l community </a:t>
            </a:r>
            <a:r>
              <a:rPr lang="en-US" sz="1600" b="1" i="1" dirty="0" smtClean="0"/>
              <a:t>charter(such </a:t>
            </a:r>
            <a:r>
              <a:rPr lang="en-US" sz="1600" b="1" i="1" dirty="0"/>
              <a:t>as an UNSCR or NATO Defense Treaty Article) </a:t>
            </a:r>
            <a:r>
              <a:rPr lang="en-US" sz="1600" b="1" i="1" dirty="0" smtClean="0"/>
              <a:t>or unilateral response.  </a:t>
            </a:r>
            <a:r>
              <a:rPr lang="en-US" sz="1600" b="1" i="1" dirty="0"/>
              <a:t>Our current philosophy of  campaigning doesn’t recognize this nuance. An alternative model must enable the US to legitimately campaign in this space to actually counter and defeat adversary approaches characterized by episodic and continual confrontations of narrative, cyber intrusion, influence actions, and ambiguous force without sustained conflict </a:t>
            </a:r>
          </a:p>
        </p:txBody>
      </p:sp>
    </p:spTree>
    <p:extLst>
      <p:ext uri="{BB962C8B-B14F-4D97-AF65-F5344CB8AC3E}">
        <p14:creationId xmlns:p14="http://schemas.microsoft.com/office/powerpoint/2010/main" val="2104713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43800" cy="563562"/>
          </a:xfrm>
        </p:spPr>
        <p:txBody>
          <a:bodyPr>
            <a:noAutofit/>
          </a:bodyPr>
          <a:lstStyle/>
          <a:p>
            <a:r>
              <a:rPr lang="en-US" sz="2400" b="1" i="1" dirty="0" smtClean="0"/>
              <a:t>The Frustration of Alternative Styles of Warfare</a:t>
            </a:r>
            <a:endParaRPr lang="en-US" sz="2400" b="1" i="1" dirty="0"/>
          </a:p>
        </p:txBody>
      </p:sp>
      <p:sp>
        <p:nvSpPr>
          <p:cNvPr id="3" name="Content Placeholder 2"/>
          <p:cNvSpPr>
            <a:spLocks noGrp="1"/>
          </p:cNvSpPr>
          <p:nvPr>
            <p:ph idx="1"/>
          </p:nvPr>
        </p:nvSpPr>
        <p:spPr>
          <a:xfrm>
            <a:off x="381000" y="1143000"/>
            <a:ext cx="8305800" cy="5181600"/>
          </a:xfrm>
        </p:spPr>
        <p:txBody>
          <a:bodyPr>
            <a:normAutofit fontScale="92500" lnSpcReduction="20000"/>
          </a:bodyPr>
          <a:lstStyle/>
          <a:p>
            <a:r>
              <a:rPr lang="en-US" sz="1800" dirty="0" smtClean="0"/>
              <a:t>“Hybrid warfare is a term that sought to capture the blurring and blending of previously separate categories of conflict. It uses a blend of military, economic, diplomatic, criminal, and informational means to achieve desired political goals.” </a:t>
            </a:r>
          </a:p>
          <a:p>
            <a:endParaRPr lang="en-US" sz="1800" dirty="0" smtClean="0"/>
          </a:p>
          <a:p>
            <a:r>
              <a:rPr lang="en-US" sz="1800" dirty="0" smtClean="0"/>
              <a:t>“ The Chairman of the Joint Chiefs of Staff, General Martin Dempsey, has referred to these hybrid threats as an “</a:t>
            </a:r>
            <a:r>
              <a:rPr lang="en-US" sz="1800" u="sng" dirty="0" smtClean="0">
                <a:hlinkClick r:id="rId2"/>
              </a:rPr>
              <a:t>inflection point</a:t>
            </a:r>
            <a:r>
              <a:rPr lang="en-US" sz="1800" dirty="0" smtClean="0"/>
              <a:t>” in modern war. Indeed, in the disordered post-Cold War world, hybrid warfare remains an excellent framework for understanding the changing character of war(fare).” </a:t>
            </a:r>
          </a:p>
          <a:p>
            <a:endParaRPr lang="en-US" sz="1800" dirty="0" smtClean="0"/>
          </a:p>
          <a:p>
            <a:r>
              <a:rPr lang="en-US" sz="1800" dirty="0" smtClean="0"/>
              <a:t>“The concept,…. allows NATO to avoid action because a range of activities – from the aggressive use of disinformation by Moscow, to economic pressure, to bribery and threats, to use of “locals” to stir up protests – become conveniently categorized as being under the threshold of war. Indeed as one expert, James Sherr, has observed,…Russia(n) hybrid warfare could “</a:t>
            </a:r>
            <a:r>
              <a:rPr lang="en-US" sz="1800" dirty="0" smtClean="0">
                <a:hlinkClick r:id="rId3"/>
              </a:rPr>
              <a:t>cripple a state</a:t>
            </a:r>
            <a:r>
              <a:rPr lang="en-US" sz="1800" dirty="0" smtClean="0"/>
              <a:t> before that state even realizes the conflict had begun,” and yet it manages to “slip under NATO’s threshold of perception and reaction.” Sherr is right.” </a:t>
            </a:r>
          </a:p>
          <a:p>
            <a:pPr>
              <a:buNone/>
            </a:pPr>
            <a:endParaRPr lang="en-US" sz="1800" dirty="0" smtClean="0"/>
          </a:p>
          <a:p>
            <a:r>
              <a:rPr lang="en-US" sz="1800" dirty="0" smtClean="0"/>
              <a:t>Hybrid threats provide the “perfect” conundrum: the injection of so much uncertainty that NATO collapses under its own principle of allied consensus.  At what point does the alliance decide if the Lithuanian President, Dalia Grybauskaite, is correct when she remarked that </a:t>
            </a:r>
            <a:r>
              <a:rPr lang="en-US" sz="1800" dirty="0" smtClean="0">
                <a:hlinkClick r:id="rId4"/>
              </a:rPr>
              <a:t>Lithuania was “already under attack,”</a:t>
            </a:r>
            <a:r>
              <a:rPr lang="en-US" sz="1800" dirty="0" smtClean="0"/>
              <a:t> with the first stage of confrontation taking place – informational war, propaganda and cyber attack?</a:t>
            </a:r>
          </a:p>
          <a:p>
            <a:endParaRPr lang="en-US" sz="1800" dirty="0" smtClean="0"/>
          </a:p>
          <a:p>
            <a:endParaRPr lang="en-US" sz="1800" dirty="0"/>
          </a:p>
        </p:txBody>
      </p:sp>
      <p:sp>
        <p:nvSpPr>
          <p:cNvPr id="4" name="Slide Number Placeholder 3"/>
          <p:cNvSpPr>
            <a:spLocks noGrp="1"/>
          </p:cNvSpPr>
          <p:nvPr>
            <p:ph type="sldNum" sz="quarter" idx="12"/>
          </p:nvPr>
        </p:nvSpPr>
        <p:spPr/>
        <p:txBody>
          <a:bodyPr/>
          <a:lstStyle/>
          <a:p>
            <a:fld id="{8981A989-6C81-4FB8-A3FB-63219AE31CAB}" type="slidenum">
              <a:rPr lang="en-US" smtClean="0">
                <a:solidFill>
                  <a:prstClr val="black">
                    <a:tint val="75000"/>
                  </a:prstClr>
                </a:solidFill>
              </a:rPr>
              <a:pPr/>
              <a:t>16</a:t>
            </a:fld>
            <a:endParaRPr lang="en-US" dirty="0">
              <a:solidFill>
                <a:prstClr val="black">
                  <a:tint val="75000"/>
                </a:prstClr>
              </a:solidFill>
            </a:endParaRPr>
          </a:p>
        </p:txBody>
      </p:sp>
      <p:sp>
        <p:nvSpPr>
          <p:cNvPr id="5" name="TextBox 4"/>
          <p:cNvSpPr txBox="1"/>
          <p:nvPr/>
        </p:nvSpPr>
        <p:spPr>
          <a:xfrm>
            <a:off x="3802244" y="6274713"/>
            <a:ext cx="5213287" cy="430887"/>
          </a:xfrm>
          <a:prstGeom prst="rect">
            <a:avLst/>
          </a:prstGeom>
          <a:noFill/>
        </p:spPr>
        <p:txBody>
          <a:bodyPr wrap="none" rtlCol="0">
            <a:spAutoFit/>
          </a:bodyPr>
          <a:lstStyle/>
          <a:p>
            <a:pPr>
              <a:buFontTx/>
              <a:buChar char="-"/>
            </a:pPr>
            <a:r>
              <a:rPr lang="en-US" sz="1050" b="1" dirty="0" smtClean="0"/>
              <a:t>Dr. Nadia Schadlow, “The Problem with Hybrid War”, War on the Rocks, 2 April 2015  </a:t>
            </a:r>
          </a:p>
          <a:p>
            <a:r>
              <a:rPr lang="en-US" sz="1050" b="1" dirty="0" smtClean="0"/>
              <a:t>     (http://warontherocks.com/2015/04/the-problem-with-hybrid-warfare/</a:t>
            </a:r>
            <a:endParaRPr lang="en-US" sz="1050" b="1" dirty="0"/>
          </a:p>
        </p:txBody>
      </p:sp>
      <p:pic>
        <p:nvPicPr>
          <p:cNvPr id="7" name="Picture 6" descr="Joint Staff.jpg"/>
          <p:cNvPicPr>
            <a:picLocks noChangeAspect="1"/>
          </p:cNvPicPr>
          <p:nvPr/>
        </p:nvPicPr>
        <p:blipFill>
          <a:blip r:embed="rId5" cstate="print"/>
          <a:stretch>
            <a:fillRect/>
          </a:stretch>
        </p:blipFill>
        <p:spPr>
          <a:xfrm>
            <a:off x="0" y="0"/>
            <a:ext cx="914400" cy="999461"/>
          </a:xfrm>
          <a:prstGeom prst="rect">
            <a:avLst/>
          </a:prstGeom>
        </p:spPr>
      </p:pic>
      <p:sp>
        <p:nvSpPr>
          <p:cNvPr id="26" name="Left-Right Arrow 25"/>
          <p:cNvSpPr/>
          <p:nvPr/>
        </p:nvSpPr>
        <p:spPr>
          <a:xfrm>
            <a:off x="914400" y="715962"/>
            <a:ext cx="7451333"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17</a:t>
            </a:fld>
            <a:endParaRPr lang="en-US" dirty="0">
              <a:solidFill>
                <a:prstClr val="black">
                  <a:tint val="75000"/>
                </a:prstClr>
              </a:solidFill>
            </a:endParaRPr>
          </a:p>
        </p:txBody>
      </p:sp>
      <p:sp>
        <p:nvSpPr>
          <p:cNvPr id="16" name="TextBox 15"/>
          <p:cNvSpPr txBox="1"/>
          <p:nvPr/>
        </p:nvSpPr>
        <p:spPr>
          <a:xfrm>
            <a:off x="1371600" y="76200"/>
            <a:ext cx="6292684" cy="615553"/>
          </a:xfrm>
          <a:prstGeom prst="rect">
            <a:avLst/>
          </a:prstGeom>
          <a:noFill/>
        </p:spPr>
        <p:txBody>
          <a:bodyPr wrap="none" rtlCol="0">
            <a:spAutoFit/>
          </a:bodyPr>
          <a:lstStyle/>
          <a:p>
            <a:pPr algn="ctr"/>
            <a:r>
              <a:rPr lang="en-US" b="1" dirty="0" smtClean="0"/>
              <a:t>Changes in the Character of Armed Conflict </a:t>
            </a:r>
          </a:p>
          <a:p>
            <a:pPr algn="ctr"/>
            <a:r>
              <a:rPr lang="en-US" sz="1600" dirty="0" smtClean="0"/>
              <a:t>According to General Valery Gerasimov, Chief of the Russian General Staff</a:t>
            </a:r>
            <a:endParaRPr lang="en-US" sz="1600" dirty="0"/>
          </a:p>
        </p:txBody>
      </p:sp>
      <p:grpSp>
        <p:nvGrpSpPr>
          <p:cNvPr id="3" name="Group 41"/>
          <p:cNvGrpSpPr/>
          <p:nvPr/>
        </p:nvGrpSpPr>
        <p:grpSpPr>
          <a:xfrm>
            <a:off x="304800" y="838200"/>
            <a:ext cx="8630362" cy="5720179"/>
            <a:chOff x="304800" y="914400"/>
            <a:chExt cx="8630362" cy="5720179"/>
          </a:xfrm>
        </p:grpSpPr>
        <p:cxnSp>
          <p:nvCxnSpPr>
            <p:cNvPr id="5" name="Straight Connector 4"/>
            <p:cNvCxnSpPr/>
            <p:nvPr/>
          </p:nvCxnSpPr>
          <p:spPr>
            <a:xfrm>
              <a:off x="304800" y="914400"/>
              <a:ext cx="845820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04800" y="6629400"/>
              <a:ext cx="845820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4800" y="914400"/>
              <a:ext cx="0" cy="5715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752840" y="914400"/>
              <a:ext cx="10160" cy="5715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 y="1356360"/>
              <a:ext cx="845820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949960"/>
              <a:ext cx="2855782" cy="369332"/>
            </a:xfrm>
            <a:prstGeom prst="rect">
              <a:avLst/>
            </a:prstGeom>
            <a:noFill/>
          </p:spPr>
          <p:txBody>
            <a:bodyPr wrap="none" rtlCol="0">
              <a:spAutoFit/>
            </a:bodyPr>
            <a:lstStyle/>
            <a:p>
              <a:r>
                <a:rPr lang="en-US" dirty="0" smtClean="0"/>
                <a:t>Traditional Military Methods</a:t>
              </a:r>
              <a:endParaRPr lang="en-US" dirty="0"/>
            </a:p>
          </p:txBody>
        </p:sp>
        <p:sp>
          <p:nvSpPr>
            <p:cNvPr id="19" name="TextBox 18"/>
            <p:cNvSpPr txBox="1"/>
            <p:nvPr/>
          </p:nvSpPr>
          <p:spPr>
            <a:xfrm>
              <a:off x="5445760" y="949960"/>
              <a:ext cx="2288575" cy="369332"/>
            </a:xfrm>
            <a:prstGeom prst="rect">
              <a:avLst/>
            </a:prstGeom>
            <a:noFill/>
          </p:spPr>
          <p:txBody>
            <a:bodyPr wrap="none" rtlCol="0">
              <a:spAutoFit/>
            </a:bodyPr>
            <a:lstStyle/>
            <a:p>
              <a:r>
                <a:rPr lang="en-US" dirty="0" smtClean="0"/>
                <a:t>New Military Methods</a:t>
              </a:r>
              <a:endParaRPr lang="en-US" dirty="0"/>
            </a:p>
          </p:txBody>
        </p:sp>
        <p:sp>
          <p:nvSpPr>
            <p:cNvPr id="20" name="TextBox 19"/>
            <p:cNvSpPr txBox="1"/>
            <p:nvPr/>
          </p:nvSpPr>
          <p:spPr>
            <a:xfrm>
              <a:off x="304800" y="1371600"/>
              <a:ext cx="3259739" cy="584775"/>
            </a:xfrm>
            <a:prstGeom prst="rect">
              <a:avLst/>
            </a:prstGeom>
            <a:noFill/>
          </p:spPr>
          <p:txBody>
            <a:bodyPr wrap="none" rtlCol="0">
              <a:spAutoFit/>
            </a:bodyPr>
            <a:lstStyle/>
            <a:p>
              <a:pPr>
                <a:buFontTx/>
                <a:buChar char="-"/>
              </a:pPr>
              <a:r>
                <a:rPr lang="en-US" sz="1600" dirty="0" smtClean="0"/>
                <a:t>Military action starts after strategic </a:t>
              </a:r>
            </a:p>
            <a:p>
              <a:r>
                <a:rPr lang="en-US" sz="1600" dirty="0" smtClean="0"/>
                <a:t>   deployment (Declaration of War) </a:t>
              </a:r>
              <a:endParaRPr lang="en-US" sz="1600" dirty="0"/>
            </a:p>
          </p:txBody>
        </p:sp>
        <p:sp>
          <p:nvSpPr>
            <p:cNvPr id="21" name="TextBox 20"/>
            <p:cNvSpPr txBox="1"/>
            <p:nvPr/>
          </p:nvSpPr>
          <p:spPr>
            <a:xfrm>
              <a:off x="304800" y="2026920"/>
              <a:ext cx="3322576" cy="584775"/>
            </a:xfrm>
            <a:prstGeom prst="rect">
              <a:avLst/>
            </a:prstGeom>
            <a:noFill/>
          </p:spPr>
          <p:txBody>
            <a:bodyPr wrap="none" rtlCol="0">
              <a:spAutoFit/>
            </a:bodyPr>
            <a:lstStyle/>
            <a:p>
              <a:pPr>
                <a:buFontTx/>
                <a:buChar char="-"/>
              </a:pPr>
              <a:r>
                <a:rPr lang="en-US" sz="1600" dirty="0" smtClean="0"/>
                <a:t>Frontal Clashed between large units </a:t>
              </a:r>
            </a:p>
            <a:p>
              <a:r>
                <a:rPr lang="en-US" sz="1600" dirty="0" smtClean="0"/>
                <a:t>    consisting mostly of ground units</a:t>
              </a:r>
              <a:endParaRPr lang="en-US" sz="1600" dirty="0"/>
            </a:p>
          </p:txBody>
        </p:sp>
        <p:sp>
          <p:nvSpPr>
            <p:cNvPr id="22" name="TextBox 21"/>
            <p:cNvSpPr txBox="1"/>
            <p:nvPr/>
          </p:nvSpPr>
          <p:spPr>
            <a:xfrm>
              <a:off x="320040" y="2641600"/>
              <a:ext cx="4254370" cy="584775"/>
            </a:xfrm>
            <a:prstGeom prst="rect">
              <a:avLst/>
            </a:prstGeom>
            <a:noFill/>
          </p:spPr>
          <p:txBody>
            <a:bodyPr wrap="none" rtlCol="0">
              <a:spAutoFit/>
            </a:bodyPr>
            <a:lstStyle/>
            <a:p>
              <a:r>
                <a:rPr lang="en-US" sz="1600" dirty="0" smtClean="0"/>
                <a:t>-Defeat of Manpower, firepower, taking control </a:t>
              </a:r>
            </a:p>
            <a:p>
              <a:r>
                <a:rPr lang="en-US" sz="1600" dirty="0" smtClean="0"/>
                <a:t>  of regions and borders to gain territorial control</a:t>
              </a:r>
              <a:endParaRPr lang="en-US" sz="1600" dirty="0"/>
            </a:p>
          </p:txBody>
        </p:sp>
        <p:cxnSp>
          <p:nvCxnSpPr>
            <p:cNvPr id="31" name="Straight Connector 30"/>
            <p:cNvCxnSpPr/>
            <p:nvPr/>
          </p:nvCxnSpPr>
          <p:spPr>
            <a:xfrm>
              <a:off x="4572000" y="914400"/>
              <a:ext cx="0" cy="5715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587240" y="1371600"/>
              <a:ext cx="4347922" cy="5262979"/>
            </a:xfrm>
            <a:prstGeom prst="rect">
              <a:avLst/>
            </a:prstGeom>
            <a:noFill/>
          </p:spPr>
          <p:txBody>
            <a:bodyPr wrap="none" rtlCol="0">
              <a:spAutoFit/>
            </a:bodyPr>
            <a:lstStyle/>
            <a:p>
              <a:pPr>
                <a:buFontTx/>
                <a:buChar char="-"/>
              </a:pPr>
              <a:r>
                <a:rPr lang="en-US" sz="1400" dirty="0" smtClean="0"/>
                <a:t>Military action starts by groups during </a:t>
              </a:r>
            </a:p>
            <a:p>
              <a:r>
                <a:rPr lang="en-US" sz="1400" dirty="0" smtClean="0"/>
                <a:t>   peacetime (War is not declared at all)</a:t>
              </a:r>
            </a:p>
            <a:p>
              <a:endParaRPr lang="en-US" sz="1400" dirty="0" smtClean="0"/>
            </a:p>
            <a:p>
              <a:pPr>
                <a:buFontTx/>
                <a:buChar char="-"/>
              </a:pPr>
              <a:r>
                <a:rPr lang="en-US" sz="1400" dirty="0" smtClean="0"/>
                <a:t>Non-contact clashes between highly </a:t>
              </a:r>
            </a:p>
            <a:p>
              <a:r>
                <a:rPr lang="en-US" sz="1400" dirty="0" smtClean="0"/>
                <a:t>maneuverable inter-specific fighting groups</a:t>
              </a:r>
            </a:p>
            <a:p>
              <a:endParaRPr lang="en-US" sz="1400" dirty="0" smtClean="0"/>
            </a:p>
            <a:p>
              <a:pPr>
                <a:buFontTx/>
                <a:buChar char="-"/>
              </a:pPr>
              <a:r>
                <a:rPr lang="en-US" sz="1400" dirty="0" smtClean="0"/>
                <a:t>Annihilation of the enemy’s military power by</a:t>
              </a:r>
            </a:p>
            <a:p>
              <a:r>
                <a:rPr lang="en-US" sz="1400" dirty="0" smtClean="0"/>
                <a:t> short-time precise strikes in strategic military </a:t>
              </a:r>
            </a:p>
            <a:p>
              <a:r>
                <a:rPr lang="en-US" sz="1400" dirty="0" smtClean="0"/>
                <a:t>  and civilian infrastructure</a:t>
              </a:r>
            </a:p>
            <a:p>
              <a:endParaRPr lang="en-US" sz="1400" dirty="0" smtClean="0"/>
            </a:p>
            <a:p>
              <a:pPr>
                <a:buFontTx/>
                <a:buChar char="-"/>
              </a:pPr>
              <a:r>
                <a:rPr lang="en-US" sz="1400" dirty="0" smtClean="0"/>
                <a:t>Massive use of high-precision weapons and </a:t>
              </a:r>
            </a:p>
            <a:p>
              <a:r>
                <a:rPr lang="en-US" sz="1400" dirty="0" smtClean="0"/>
                <a:t>  special operations, robotics, and  weapons that </a:t>
              </a:r>
            </a:p>
            <a:p>
              <a:r>
                <a:rPr lang="en-US" sz="1400" dirty="0" smtClean="0"/>
                <a:t>  use new physical principles (direct energy </a:t>
              </a:r>
            </a:p>
            <a:p>
              <a:r>
                <a:rPr lang="en-US" sz="1400" dirty="0" smtClean="0"/>
                <a:t>  weapons – lasers, shortwave radiation, etc.)</a:t>
              </a:r>
            </a:p>
            <a:p>
              <a:endParaRPr lang="en-US" sz="1400" dirty="0" smtClean="0"/>
            </a:p>
            <a:p>
              <a:pPr>
                <a:buFontTx/>
                <a:buChar char="-"/>
              </a:pPr>
              <a:r>
                <a:rPr lang="en-US" sz="1400" dirty="0" smtClean="0"/>
                <a:t>Use of armed civilians (4 civilians; 1 military)</a:t>
              </a:r>
            </a:p>
            <a:p>
              <a:pPr>
                <a:buFontTx/>
                <a:buChar char="-"/>
              </a:pPr>
              <a:endParaRPr lang="en-US" sz="1400" dirty="0" smtClean="0"/>
            </a:p>
            <a:p>
              <a:pPr>
                <a:buFontTx/>
                <a:buChar char="-"/>
              </a:pPr>
              <a:r>
                <a:rPr lang="en-US" sz="1400" dirty="0" smtClean="0"/>
                <a:t> Simultaneous strike on the enemies units and </a:t>
              </a:r>
            </a:p>
            <a:p>
              <a:pPr>
                <a:buFontTx/>
                <a:buChar char="-"/>
              </a:pPr>
              <a:r>
                <a:rPr lang="en-US" sz="1400" dirty="0" smtClean="0"/>
                <a:t>facilities in all of the territory</a:t>
              </a:r>
            </a:p>
            <a:p>
              <a:pPr>
                <a:buFontTx/>
                <a:buChar char="-"/>
              </a:pPr>
              <a:endParaRPr lang="en-US" sz="1400" dirty="0" smtClean="0"/>
            </a:p>
            <a:p>
              <a:pPr>
                <a:buFontTx/>
                <a:buChar char="-"/>
              </a:pPr>
              <a:r>
                <a:rPr lang="en-US" sz="1400" dirty="0" smtClean="0"/>
                <a:t>Use of Asymmetric and indirect methods</a:t>
              </a:r>
            </a:p>
            <a:p>
              <a:pPr>
                <a:buFontTx/>
                <a:buChar char="-"/>
              </a:pPr>
              <a:endParaRPr lang="en-US" sz="1400" dirty="0" smtClean="0"/>
            </a:p>
            <a:p>
              <a:r>
                <a:rPr lang="en-US" sz="1400" dirty="0" smtClean="0"/>
                <a:t>Management of troops in a unified informational sphere</a:t>
              </a:r>
            </a:p>
            <a:p>
              <a:r>
                <a:rPr lang="en-US" sz="1400" dirty="0" smtClean="0"/>
                <a:t>Sphere. </a:t>
              </a:r>
              <a:endParaRPr lang="en-US" sz="1400" dirty="0"/>
            </a:p>
          </p:txBody>
        </p:sp>
        <p:sp>
          <p:nvSpPr>
            <p:cNvPr id="39" name="TextBox 38"/>
            <p:cNvSpPr txBox="1"/>
            <p:nvPr/>
          </p:nvSpPr>
          <p:spPr>
            <a:xfrm>
              <a:off x="304800" y="3306505"/>
              <a:ext cx="4081951" cy="584775"/>
            </a:xfrm>
            <a:prstGeom prst="rect">
              <a:avLst/>
            </a:prstGeom>
            <a:noFill/>
          </p:spPr>
          <p:txBody>
            <a:bodyPr wrap="none" rtlCol="0">
              <a:spAutoFit/>
            </a:bodyPr>
            <a:lstStyle/>
            <a:p>
              <a:r>
                <a:rPr lang="en-US" sz="1600" dirty="0" smtClean="0"/>
                <a:t>-Destruction of economic power and territorial</a:t>
              </a:r>
            </a:p>
            <a:p>
              <a:r>
                <a:rPr lang="en-US" sz="1600" dirty="0" smtClean="0"/>
                <a:t>   annexation</a:t>
              </a:r>
            </a:p>
          </p:txBody>
        </p:sp>
        <p:sp>
          <p:nvSpPr>
            <p:cNvPr id="40" name="TextBox 39"/>
            <p:cNvSpPr txBox="1"/>
            <p:nvPr/>
          </p:nvSpPr>
          <p:spPr>
            <a:xfrm>
              <a:off x="304800" y="3852446"/>
              <a:ext cx="3562129" cy="338554"/>
            </a:xfrm>
            <a:prstGeom prst="rect">
              <a:avLst/>
            </a:prstGeom>
            <a:noFill/>
          </p:spPr>
          <p:txBody>
            <a:bodyPr wrap="none" rtlCol="0">
              <a:spAutoFit/>
            </a:bodyPr>
            <a:lstStyle/>
            <a:p>
              <a:r>
                <a:rPr lang="en-US" sz="1600" dirty="0" smtClean="0"/>
                <a:t>-Combat operations on land, sea, and air</a:t>
              </a:r>
            </a:p>
          </p:txBody>
        </p:sp>
        <p:sp>
          <p:nvSpPr>
            <p:cNvPr id="41" name="TextBox 40"/>
            <p:cNvSpPr txBox="1"/>
            <p:nvPr/>
          </p:nvSpPr>
          <p:spPr>
            <a:xfrm>
              <a:off x="304800" y="4215825"/>
              <a:ext cx="3651128" cy="584775"/>
            </a:xfrm>
            <a:prstGeom prst="rect">
              <a:avLst/>
            </a:prstGeom>
            <a:noFill/>
          </p:spPr>
          <p:txBody>
            <a:bodyPr wrap="none" rtlCol="0">
              <a:spAutoFit/>
            </a:bodyPr>
            <a:lstStyle/>
            <a:p>
              <a:r>
                <a:rPr lang="en-US" sz="1600" dirty="0" smtClean="0"/>
                <a:t>-Management of troops by rigid hierarchy</a:t>
              </a:r>
            </a:p>
            <a:p>
              <a:r>
                <a:rPr lang="en-US" sz="1600" dirty="0" smtClean="0"/>
                <a:t>  and governance</a:t>
              </a:r>
            </a:p>
          </p:txBody>
        </p:sp>
      </p:grpSp>
      <p:sp>
        <p:nvSpPr>
          <p:cNvPr id="15361" name="Rectangle 1"/>
          <p:cNvSpPr>
            <a:spLocks noChangeArrowheads="1"/>
          </p:cNvSpPr>
          <p:nvPr/>
        </p:nvSpPr>
        <p:spPr bwMode="auto">
          <a:xfrm>
            <a:off x="262458" y="6536380"/>
            <a:ext cx="6824141"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800" i="1" dirty="0" smtClean="0"/>
              <a:t>Berzins, Janis, </a:t>
            </a:r>
            <a:r>
              <a:rPr kumimoji="0" lang="en-US" sz="8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“Russia’s New Generation Warfare in Ukraine: Implications for Defense Policy”</a:t>
            </a:r>
            <a:r>
              <a:rPr kumimoji="0" lang="en-US" sz="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Journal of Military Operations – discussions on the Conduct of War. Pp. 4-7 The IJ Infinity Group.  Tel Aviv, 2014.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18</a:t>
            </a:fld>
            <a:endParaRPr lang="en-US" dirty="0">
              <a:solidFill>
                <a:prstClr val="black">
                  <a:tint val="75000"/>
                </a:prstClr>
              </a:solidFill>
            </a:endParaRPr>
          </a:p>
        </p:txBody>
      </p:sp>
      <p:sp>
        <p:nvSpPr>
          <p:cNvPr id="3" name="Title 2"/>
          <p:cNvSpPr>
            <a:spLocks noGrp="1"/>
          </p:cNvSpPr>
          <p:nvPr>
            <p:ph type="title"/>
          </p:nvPr>
        </p:nvSpPr>
        <p:spPr>
          <a:xfrm>
            <a:off x="457200" y="152400"/>
            <a:ext cx="8229600" cy="1143000"/>
          </a:xfrm>
        </p:spPr>
        <p:txBody>
          <a:bodyPr>
            <a:noAutofit/>
          </a:bodyPr>
          <a:lstStyle/>
          <a:p>
            <a:r>
              <a:rPr lang="en-US" sz="3200" i="1" dirty="0" smtClean="0"/>
              <a:t>Main Guidelines for developing Russian </a:t>
            </a:r>
            <a:br>
              <a:rPr lang="en-US" sz="3200" i="1" dirty="0" smtClean="0"/>
            </a:br>
            <a:r>
              <a:rPr lang="en-US" sz="3200" i="1" dirty="0" smtClean="0"/>
              <a:t>military capabilities by 2020…</a:t>
            </a:r>
            <a:endParaRPr lang="en-US" sz="3200" i="1" dirty="0"/>
          </a:p>
        </p:txBody>
      </p:sp>
      <p:grpSp>
        <p:nvGrpSpPr>
          <p:cNvPr id="4" name="Group 12"/>
          <p:cNvGrpSpPr/>
          <p:nvPr/>
        </p:nvGrpSpPr>
        <p:grpSpPr>
          <a:xfrm>
            <a:off x="396240" y="1295400"/>
            <a:ext cx="8305800" cy="5181600"/>
            <a:chOff x="304800" y="1295400"/>
            <a:chExt cx="8305800" cy="5181600"/>
          </a:xfrm>
        </p:grpSpPr>
        <p:cxnSp>
          <p:nvCxnSpPr>
            <p:cNvPr id="5" name="Straight Connector 4"/>
            <p:cNvCxnSpPr/>
            <p:nvPr/>
          </p:nvCxnSpPr>
          <p:spPr>
            <a:xfrm>
              <a:off x="304800" y="1295400"/>
              <a:ext cx="822960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4800" y="6477000"/>
              <a:ext cx="830580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 y="1295400"/>
              <a:ext cx="0" cy="51816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34400" y="1295400"/>
              <a:ext cx="76200" cy="51816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685800" y="1600200"/>
            <a:ext cx="7848600" cy="4524315"/>
          </a:xfrm>
          <a:prstGeom prst="rect">
            <a:avLst/>
          </a:prstGeom>
          <a:noFill/>
        </p:spPr>
        <p:txBody>
          <a:bodyPr wrap="square" rtlCol="0">
            <a:spAutoFit/>
          </a:bodyPr>
          <a:lstStyle/>
          <a:p>
            <a:pPr marL="342900" indent="-342900">
              <a:buAutoNum type="arabicPeriod"/>
            </a:pPr>
            <a:r>
              <a:rPr lang="en-US" dirty="0" smtClean="0"/>
              <a:t>From direct destruction to direct influence</a:t>
            </a:r>
          </a:p>
          <a:p>
            <a:pPr marL="342900" indent="-342900">
              <a:buAutoNum type="arabicPeriod"/>
            </a:pPr>
            <a:r>
              <a:rPr lang="en-US" dirty="0" smtClean="0"/>
              <a:t>From direct annihilation of the opponent to its “inner decay” (and will)</a:t>
            </a:r>
          </a:p>
          <a:p>
            <a:pPr marL="342900" indent="-342900">
              <a:buAutoNum type="arabicPeriod"/>
            </a:pPr>
            <a:r>
              <a:rPr lang="en-US" dirty="0" smtClean="0"/>
              <a:t>From a war with weapons and technology to a culture of war</a:t>
            </a:r>
          </a:p>
          <a:p>
            <a:pPr marL="342900" indent="-342900">
              <a:buAutoNum type="arabicPeriod"/>
            </a:pPr>
            <a:r>
              <a:rPr lang="en-US" dirty="0" smtClean="0"/>
              <a:t>Form a war with conventional forces to specifically prepared forces and</a:t>
            </a:r>
          </a:p>
          <a:p>
            <a:pPr marL="342900" indent="-342900"/>
            <a:r>
              <a:rPr lang="en-US" dirty="0" smtClean="0"/>
              <a:t>          commercial  irregular groupings</a:t>
            </a:r>
          </a:p>
          <a:p>
            <a:pPr marL="342900" indent="-342900">
              <a:buAutoNum type="arabicPeriod" startAt="5"/>
            </a:pPr>
            <a:r>
              <a:rPr lang="en-US" dirty="0" smtClean="0"/>
              <a:t>From the traditional (3D) battle ground to information/psychological warfare and war of perceptions.</a:t>
            </a:r>
          </a:p>
          <a:p>
            <a:pPr marL="342900" indent="-342900">
              <a:buAutoNum type="arabicPeriod" startAt="5"/>
            </a:pPr>
            <a:r>
              <a:rPr lang="en-US" dirty="0" smtClean="0"/>
              <a:t>From direct clash to “contactless war”</a:t>
            </a:r>
          </a:p>
          <a:p>
            <a:pPr marL="342900" indent="-342900">
              <a:buAutoNum type="arabicPeriod" startAt="5"/>
            </a:pPr>
            <a:r>
              <a:rPr lang="en-US" dirty="0" smtClean="0"/>
              <a:t>From a superficial and compartmented war to a total war, including the enemy’s side and base</a:t>
            </a:r>
          </a:p>
          <a:p>
            <a:pPr marL="342900" indent="-342900">
              <a:buAutoNum type="arabicPeriod" startAt="5"/>
            </a:pPr>
            <a:r>
              <a:rPr lang="en-US" dirty="0" smtClean="0"/>
              <a:t>From war in the physical environment to a war in the human consciousness and in cyberspace</a:t>
            </a:r>
          </a:p>
          <a:p>
            <a:pPr marL="342900" indent="-342900">
              <a:buAutoNum type="arabicPeriod" startAt="5"/>
            </a:pPr>
            <a:r>
              <a:rPr lang="en-US" dirty="0" smtClean="0"/>
              <a:t>From symmetric to asymmetric warfare by a combination of political, economic, information, technological, and ecological campaigns</a:t>
            </a:r>
          </a:p>
          <a:p>
            <a:pPr marL="342900" indent="-342900">
              <a:buAutoNum type="arabicPeriod" startAt="5"/>
            </a:pPr>
            <a:r>
              <a:rPr lang="en-US" dirty="0" smtClean="0"/>
              <a:t>From a war in defined period of time to a state of permanent war as the natural condition in national life. </a:t>
            </a:r>
          </a:p>
        </p:txBody>
      </p:sp>
      <p:sp>
        <p:nvSpPr>
          <p:cNvPr id="12" name="Rectangle 1"/>
          <p:cNvSpPr>
            <a:spLocks noChangeArrowheads="1"/>
          </p:cNvSpPr>
          <p:nvPr/>
        </p:nvSpPr>
        <p:spPr bwMode="auto">
          <a:xfrm>
            <a:off x="304793" y="6510979"/>
            <a:ext cx="6824141"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800" i="1" dirty="0" smtClean="0"/>
              <a:t>Berzins, Janis, </a:t>
            </a:r>
            <a:r>
              <a:rPr kumimoji="0" lang="en-US" sz="8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“Russia’s New Generation Warfare in Ukraine: Implications for Defense Policy”</a:t>
            </a:r>
            <a:r>
              <a:rPr kumimoji="0" lang="en-US" sz="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Journal of Military Operations – discussions on the Conduct of War. Pp. 4-7 The IJ Infinity Group.  Tel Aviv, 2014.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19</a:t>
            </a:fld>
            <a:endParaRPr lang="en-US" dirty="0">
              <a:solidFill>
                <a:prstClr val="black">
                  <a:tint val="75000"/>
                </a:prstClr>
              </a:solidFill>
            </a:endParaRPr>
          </a:p>
        </p:txBody>
      </p:sp>
      <p:sp>
        <p:nvSpPr>
          <p:cNvPr id="3" name="Title 2"/>
          <p:cNvSpPr>
            <a:spLocks noGrp="1"/>
          </p:cNvSpPr>
          <p:nvPr>
            <p:ph type="title"/>
          </p:nvPr>
        </p:nvSpPr>
        <p:spPr>
          <a:xfrm>
            <a:off x="1219200" y="274638"/>
            <a:ext cx="7467600" cy="563562"/>
          </a:xfrm>
        </p:spPr>
        <p:txBody>
          <a:bodyPr>
            <a:normAutofit fontScale="90000"/>
          </a:bodyPr>
          <a:lstStyle/>
          <a:p>
            <a:r>
              <a:rPr lang="en-US" dirty="0" smtClean="0"/>
              <a:t>Modern Russian Approach </a:t>
            </a:r>
            <a:br>
              <a:rPr lang="en-US" dirty="0" smtClean="0"/>
            </a:br>
            <a:r>
              <a:rPr lang="en-US" sz="2000" dirty="0" smtClean="0"/>
              <a:t>Compared to DoD’s JOPES Phasing Construct (Bins vs. Phases)</a:t>
            </a:r>
            <a:br>
              <a:rPr lang="en-US" sz="2000" dirty="0" smtClean="0"/>
            </a:br>
            <a:endParaRPr lang="en-US" sz="2000" dirty="0"/>
          </a:p>
        </p:txBody>
      </p:sp>
      <p:grpSp>
        <p:nvGrpSpPr>
          <p:cNvPr id="4" name="Group 54"/>
          <p:cNvGrpSpPr/>
          <p:nvPr/>
        </p:nvGrpSpPr>
        <p:grpSpPr>
          <a:xfrm>
            <a:off x="-33883" y="838200"/>
            <a:ext cx="8720683" cy="5385951"/>
            <a:chOff x="-33883" y="838200"/>
            <a:chExt cx="8720683" cy="5385951"/>
          </a:xfrm>
        </p:grpSpPr>
        <p:sp>
          <p:nvSpPr>
            <p:cNvPr id="28" name="Rectangle 27"/>
            <p:cNvSpPr/>
            <p:nvPr/>
          </p:nvSpPr>
          <p:spPr>
            <a:xfrm>
              <a:off x="1219200" y="1447800"/>
              <a:ext cx="3124200" cy="1066800"/>
            </a:xfrm>
            <a:prstGeom prst="rect">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41867" y="5046140"/>
              <a:ext cx="2590800" cy="1066800"/>
            </a:xfrm>
            <a:prstGeom prst="rect">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09603" y="5054604"/>
              <a:ext cx="2819400" cy="830997"/>
            </a:xfrm>
            <a:prstGeom prst="rect">
              <a:avLst/>
            </a:prstGeom>
            <a:noFill/>
          </p:spPr>
          <p:txBody>
            <a:bodyPr wrap="square" rtlCol="0">
              <a:spAutoFit/>
            </a:bodyPr>
            <a:lstStyle/>
            <a:p>
              <a:r>
                <a:rPr lang="en-US" sz="1600" b="1" dirty="0" smtClean="0"/>
                <a:t>Non-military asymmetric </a:t>
              </a:r>
            </a:p>
            <a:p>
              <a:r>
                <a:rPr lang="en-US" sz="1600" b="1" dirty="0" smtClean="0"/>
                <a:t>    warfare - </a:t>
              </a:r>
              <a:r>
                <a:rPr lang="en-US" sz="1600" dirty="0" smtClean="0"/>
                <a:t>“Favorable </a:t>
              </a:r>
            </a:p>
            <a:p>
              <a:r>
                <a:rPr lang="en-US" sz="1600" dirty="0" smtClean="0"/>
                <a:t>POL/MIL &amp; economic setup”</a:t>
              </a:r>
              <a:endParaRPr lang="en-US" sz="1600" dirty="0"/>
            </a:p>
          </p:txBody>
        </p:sp>
        <p:sp>
          <p:nvSpPr>
            <p:cNvPr id="25" name="TextBox 24"/>
            <p:cNvSpPr txBox="1"/>
            <p:nvPr/>
          </p:nvSpPr>
          <p:spPr>
            <a:xfrm>
              <a:off x="1143000" y="1447800"/>
              <a:ext cx="3276600" cy="1077218"/>
            </a:xfrm>
            <a:prstGeom prst="rect">
              <a:avLst/>
            </a:prstGeom>
            <a:noFill/>
          </p:spPr>
          <p:txBody>
            <a:bodyPr wrap="square" rtlCol="0">
              <a:spAutoFit/>
            </a:bodyPr>
            <a:lstStyle/>
            <a:p>
              <a:pPr algn="ctr"/>
              <a:r>
                <a:rPr lang="en-US" sz="1600" b="1" dirty="0" smtClean="0"/>
                <a:t>Destabilize thru propaganda  to </a:t>
              </a:r>
              <a:r>
                <a:rPr lang="en-US" sz="1600" dirty="0" smtClean="0"/>
                <a:t>increase discontent,</a:t>
              </a:r>
            </a:p>
            <a:p>
              <a:pPr algn="ctr"/>
              <a:r>
                <a:rPr lang="en-US" sz="1600" dirty="0" smtClean="0"/>
                <a:t> boosted by the arrival of “bands” of </a:t>
              </a:r>
            </a:p>
            <a:p>
              <a:pPr algn="ctr"/>
              <a:r>
                <a:rPr lang="en-US" sz="1600" dirty="0" smtClean="0"/>
                <a:t>militaries, escalating subversion. </a:t>
              </a:r>
              <a:endParaRPr lang="en-US" sz="1600" dirty="0"/>
            </a:p>
          </p:txBody>
        </p:sp>
        <p:sp>
          <p:nvSpPr>
            <p:cNvPr id="27" name="Rectangle 26"/>
            <p:cNvSpPr/>
            <p:nvPr/>
          </p:nvSpPr>
          <p:spPr>
            <a:xfrm>
              <a:off x="558798" y="2700871"/>
              <a:ext cx="2590800" cy="1066800"/>
            </a:xfrm>
            <a:prstGeom prst="rect">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3883" y="2692401"/>
              <a:ext cx="3810000" cy="1077218"/>
            </a:xfrm>
            <a:prstGeom prst="rect">
              <a:avLst/>
            </a:prstGeom>
            <a:noFill/>
          </p:spPr>
          <p:txBody>
            <a:bodyPr wrap="square" rtlCol="0">
              <a:spAutoFit/>
            </a:bodyPr>
            <a:lstStyle/>
            <a:p>
              <a:pPr algn="ctr"/>
              <a:r>
                <a:rPr lang="en-US" sz="1600" b="1" dirty="0" smtClean="0"/>
                <a:t>Coercion &amp; Undermining</a:t>
              </a:r>
            </a:p>
            <a:p>
              <a:pPr algn="ctr"/>
              <a:r>
                <a:rPr lang="en-US" sz="1600" dirty="0" smtClean="0"/>
                <a:t>Bribe,  Intimidate, </a:t>
              </a:r>
            </a:p>
            <a:p>
              <a:pPr algn="ctr"/>
              <a:r>
                <a:rPr lang="en-US" sz="1600" dirty="0" smtClean="0"/>
                <a:t>Deceive government </a:t>
              </a:r>
            </a:p>
            <a:p>
              <a:pPr algn="ctr"/>
              <a:r>
                <a:rPr lang="en-US" sz="1600" dirty="0" smtClean="0"/>
                <a:t>and military officials</a:t>
              </a:r>
              <a:endParaRPr lang="en-US" sz="1600" dirty="0"/>
            </a:p>
          </p:txBody>
        </p:sp>
        <p:sp>
          <p:nvSpPr>
            <p:cNvPr id="29" name="TextBox 28"/>
            <p:cNvSpPr txBox="1"/>
            <p:nvPr/>
          </p:nvSpPr>
          <p:spPr>
            <a:xfrm>
              <a:off x="406786" y="4809070"/>
              <a:ext cx="583814" cy="276999"/>
            </a:xfrm>
            <a:prstGeom prst="rect">
              <a:avLst/>
            </a:prstGeom>
            <a:noFill/>
          </p:spPr>
          <p:txBody>
            <a:bodyPr wrap="none" rtlCol="0">
              <a:spAutoFit/>
            </a:bodyPr>
            <a:lstStyle/>
            <a:p>
              <a:r>
                <a:rPr lang="en-US" sz="1200" b="1" dirty="0" smtClean="0"/>
                <a:t>Bin #1</a:t>
              </a:r>
              <a:endParaRPr lang="en-US" sz="1200" b="1" dirty="0"/>
            </a:p>
          </p:txBody>
        </p:sp>
        <p:sp>
          <p:nvSpPr>
            <p:cNvPr id="30" name="TextBox 29"/>
            <p:cNvSpPr txBox="1"/>
            <p:nvPr/>
          </p:nvSpPr>
          <p:spPr>
            <a:xfrm>
              <a:off x="3073786" y="3657600"/>
              <a:ext cx="583814" cy="276999"/>
            </a:xfrm>
            <a:prstGeom prst="rect">
              <a:avLst/>
            </a:prstGeom>
            <a:noFill/>
          </p:spPr>
          <p:txBody>
            <a:bodyPr wrap="none" rtlCol="0">
              <a:spAutoFit/>
            </a:bodyPr>
            <a:lstStyle/>
            <a:p>
              <a:r>
                <a:rPr lang="en-US" sz="1200" b="1" dirty="0" smtClean="0"/>
                <a:t>Bin #2</a:t>
              </a:r>
              <a:endParaRPr lang="en-US" sz="1200" b="1" dirty="0"/>
            </a:p>
          </p:txBody>
        </p:sp>
        <p:sp>
          <p:nvSpPr>
            <p:cNvPr id="31" name="TextBox 30"/>
            <p:cNvSpPr txBox="1"/>
            <p:nvPr/>
          </p:nvSpPr>
          <p:spPr>
            <a:xfrm>
              <a:off x="575732" y="2463801"/>
              <a:ext cx="583814" cy="276999"/>
            </a:xfrm>
            <a:prstGeom prst="rect">
              <a:avLst/>
            </a:prstGeom>
            <a:noFill/>
          </p:spPr>
          <p:txBody>
            <a:bodyPr wrap="none" rtlCol="0">
              <a:spAutoFit/>
            </a:bodyPr>
            <a:lstStyle/>
            <a:p>
              <a:r>
                <a:rPr lang="en-US" sz="1200" b="1" dirty="0" smtClean="0"/>
                <a:t>Bin #3</a:t>
              </a:r>
              <a:endParaRPr lang="en-US" sz="1200" b="1" dirty="0"/>
            </a:p>
          </p:txBody>
        </p:sp>
        <p:sp>
          <p:nvSpPr>
            <p:cNvPr id="32" name="TextBox 31"/>
            <p:cNvSpPr txBox="1"/>
            <p:nvPr/>
          </p:nvSpPr>
          <p:spPr>
            <a:xfrm>
              <a:off x="1617131" y="1227664"/>
              <a:ext cx="583814" cy="276999"/>
            </a:xfrm>
            <a:prstGeom prst="rect">
              <a:avLst/>
            </a:prstGeom>
            <a:noFill/>
          </p:spPr>
          <p:txBody>
            <a:bodyPr wrap="none" rtlCol="0">
              <a:spAutoFit/>
            </a:bodyPr>
            <a:lstStyle/>
            <a:p>
              <a:r>
                <a:rPr lang="en-US" sz="1200" b="1" dirty="0" smtClean="0"/>
                <a:t>Bin #4</a:t>
              </a:r>
              <a:endParaRPr lang="en-US" sz="1200" b="1" dirty="0"/>
            </a:p>
          </p:txBody>
        </p:sp>
        <p:sp>
          <p:nvSpPr>
            <p:cNvPr id="35" name="Rectangle 34"/>
            <p:cNvSpPr/>
            <p:nvPr/>
          </p:nvSpPr>
          <p:spPr>
            <a:xfrm>
              <a:off x="4372190" y="5081901"/>
              <a:ext cx="3200400" cy="1066800"/>
            </a:xfrm>
            <a:prstGeom prst="rect">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4354846" y="4853301"/>
              <a:ext cx="583814" cy="276999"/>
            </a:xfrm>
            <a:prstGeom prst="rect">
              <a:avLst/>
            </a:prstGeom>
            <a:noFill/>
          </p:spPr>
          <p:txBody>
            <a:bodyPr wrap="none" rtlCol="0">
              <a:spAutoFit/>
            </a:bodyPr>
            <a:lstStyle/>
            <a:p>
              <a:r>
                <a:rPr lang="en-US" sz="1200" b="1" dirty="0" smtClean="0"/>
                <a:t>Bin #5</a:t>
              </a:r>
              <a:endParaRPr lang="en-US" sz="1200" b="1" dirty="0"/>
            </a:p>
          </p:txBody>
        </p:sp>
        <p:sp>
          <p:nvSpPr>
            <p:cNvPr id="40" name="Rectangle 39"/>
            <p:cNvSpPr/>
            <p:nvPr/>
          </p:nvSpPr>
          <p:spPr>
            <a:xfrm>
              <a:off x="4954434" y="3886200"/>
              <a:ext cx="3200400" cy="1066800"/>
            </a:xfrm>
            <a:prstGeom prst="rect">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4953000" y="3886200"/>
              <a:ext cx="3352800" cy="1077218"/>
            </a:xfrm>
            <a:prstGeom prst="rect">
              <a:avLst/>
            </a:prstGeom>
            <a:noFill/>
          </p:spPr>
          <p:txBody>
            <a:bodyPr wrap="square" rtlCol="0">
              <a:spAutoFit/>
            </a:bodyPr>
            <a:lstStyle/>
            <a:p>
              <a:pPr algn="ctr"/>
              <a:r>
                <a:rPr lang="en-US" sz="1600" b="1" dirty="0" smtClean="0"/>
                <a:t>Commence military action w/ all types, forms, methods, and forces. </a:t>
              </a:r>
              <a:r>
                <a:rPr lang="en-US" sz="1600" dirty="0" smtClean="0"/>
                <a:t>Preceded by large scale recon</a:t>
              </a:r>
            </a:p>
            <a:p>
              <a:pPr algn="ctr"/>
              <a:r>
                <a:rPr lang="en-US" sz="1600" dirty="0" smtClean="0"/>
                <a:t> and subversive missions.  </a:t>
              </a:r>
              <a:endParaRPr lang="en-US" sz="1600" dirty="0"/>
            </a:p>
          </p:txBody>
        </p:sp>
        <p:sp>
          <p:nvSpPr>
            <p:cNvPr id="42" name="TextBox 41"/>
            <p:cNvSpPr txBox="1"/>
            <p:nvPr/>
          </p:nvSpPr>
          <p:spPr>
            <a:xfrm>
              <a:off x="4968818" y="3609201"/>
              <a:ext cx="583814" cy="276999"/>
            </a:xfrm>
            <a:prstGeom prst="rect">
              <a:avLst/>
            </a:prstGeom>
            <a:noFill/>
          </p:spPr>
          <p:txBody>
            <a:bodyPr wrap="none" rtlCol="0">
              <a:spAutoFit/>
            </a:bodyPr>
            <a:lstStyle/>
            <a:p>
              <a:r>
                <a:rPr lang="en-US" sz="1200" b="1" dirty="0" smtClean="0"/>
                <a:t>Bin #6</a:t>
              </a:r>
              <a:endParaRPr lang="en-US" sz="1200" b="1" dirty="0"/>
            </a:p>
          </p:txBody>
        </p:sp>
        <p:sp>
          <p:nvSpPr>
            <p:cNvPr id="26" name="Rectangle 25"/>
            <p:cNvSpPr/>
            <p:nvPr/>
          </p:nvSpPr>
          <p:spPr>
            <a:xfrm>
              <a:off x="939801" y="3886206"/>
              <a:ext cx="2590800" cy="1066800"/>
            </a:xfrm>
            <a:prstGeom prst="rect">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762000" y="3886200"/>
              <a:ext cx="2971800" cy="1077218"/>
            </a:xfrm>
            <a:prstGeom prst="rect">
              <a:avLst/>
            </a:prstGeom>
            <a:noFill/>
          </p:spPr>
          <p:txBody>
            <a:bodyPr wrap="square" rtlCol="0">
              <a:spAutoFit/>
            </a:bodyPr>
            <a:lstStyle/>
            <a:p>
              <a:pPr algn="ctr"/>
              <a:r>
                <a:rPr lang="en-US" sz="1600" b="1" dirty="0" smtClean="0"/>
                <a:t>Info/Diplomatic Deception</a:t>
              </a:r>
            </a:p>
            <a:p>
              <a:pPr algn="ctr"/>
              <a:r>
                <a:rPr lang="en-US" sz="1600" dirty="0" smtClean="0"/>
                <a:t>Confuse/Stymie/Mislead</a:t>
              </a:r>
            </a:p>
            <a:p>
              <a:pPr algn="ctr"/>
              <a:r>
                <a:rPr lang="en-US" sz="1600" dirty="0" smtClean="0"/>
                <a:t>Adversary’s understanding </a:t>
              </a:r>
            </a:p>
            <a:p>
              <a:pPr algn="ctr"/>
              <a:r>
                <a:rPr lang="en-US" sz="1600" dirty="0" smtClean="0"/>
                <a:t>and decision making</a:t>
              </a:r>
              <a:endParaRPr lang="en-US" sz="1600" dirty="0"/>
            </a:p>
          </p:txBody>
        </p:sp>
        <p:sp>
          <p:nvSpPr>
            <p:cNvPr id="45" name="Rectangle 44"/>
            <p:cNvSpPr/>
            <p:nvPr/>
          </p:nvSpPr>
          <p:spPr>
            <a:xfrm>
              <a:off x="4387986" y="2560598"/>
              <a:ext cx="3200400" cy="1066800"/>
            </a:xfrm>
            <a:prstGeom prst="rect">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4133508" y="2505007"/>
              <a:ext cx="3733800" cy="1077218"/>
            </a:xfrm>
            <a:prstGeom prst="rect">
              <a:avLst/>
            </a:prstGeom>
            <a:noFill/>
          </p:spPr>
          <p:txBody>
            <a:bodyPr wrap="square" rtlCol="0">
              <a:spAutoFit/>
            </a:bodyPr>
            <a:lstStyle/>
            <a:p>
              <a:pPr algn="ctr"/>
              <a:r>
                <a:rPr lang="en-US" sz="1600" b="1" dirty="0" smtClean="0"/>
                <a:t>Combined targeted information, </a:t>
              </a:r>
            </a:p>
            <a:p>
              <a:pPr algn="ctr"/>
              <a:r>
                <a:rPr lang="en-US" sz="1600" b="1" dirty="0" smtClean="0"/>
                <a:t>electronic warfare  &amp; aerospace ops </a:t>
              </a:r>
            </a:p>
            <a:p>
              <a:pPr algn="ctr"/>
              <a:r>
                <a:rPr lang="en-US" sz="1600" dirty="0" smtClean="0"/>
                <a:t>continuous air force harassment,  </a:t>
              </a:r>
            </a:p>
            <a:p>
              <a:pPr algn="ctr"/>
              <a:r>
                <a:rPr lang="en-US" sz="1600" dirty="0" smtClean="0"/>
                <a:t>with the use of high-tech weapons </a:t>
              </a:r>
              <a:endParaRPr lang="en-US" sz="1600" dirty="0"/>
            </a:p>
          </p:txBody>
        </p:sp>
        <p:sp>
          <p:nvSpPr>
            <p:cNvPr id="46" name="TextBox 45"/>
            <p:cNvSpPr txBox="1"/>
            <p:nvPr/>
          </p:nvSpPr>
          <p:spPr>
            <a:xfrm>
              <a:off x="4396612" y="2313801"/>
              <a:ext cx="583814" cy="276999"/>
            </a:xfrm>
            <a:prstGeom prst="rect">
              <a:avLst/>
            </a:prstGeom>
            <a:noFill/>
          </p:spPr>
          <p:txBody>
            <a:bodyPr wrap="none" rtlCol="0">
              <a:spAutoFit/>
            </a:bodyPr>
            <a:lstStyle/>
            <a:p>
              <a:r>
                <a:rPr lang="en-US" sz="1200" b="1" dirty="0" smtClean="0"/>
                <a:t>Bin #7</a:t>
              </a:r>
              <a:endParaRPr lang="en-US" sz="1200" b="1" dirty="0"/>
            </a:p>
          </p:txBody>
        </p:sp>
        <p:sp>
          <p:nvSpPr>
            <p:cNvPr id="47" name="Rectangle 46"/>
            <p:cNvSpPr/>
            <p:nvPr/>
          </p:nvSpPr>
          <p:spPr>
            <a:xfrm>
              <a:off x="5486400" y="1371600"/>
              <a:ext cx="3200400" cy="1066800"/>
            </a:xfrm>
            <a:prstGeom prst="rect">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5561189" y="1455003"/>
              <a:ext cx="3125611" cy="830997"/>
            </a:xfrm>
            <a:prstGeom prst="rect">
              <a:avLst/>
            </a:prstGeom>
            <a:noFill/>
          </p:spPr>
          <p:txBody>
            <a:bodyPr wrap="square" rtlCol="0">
              <a:spAutoFit/>
            </a:bodyPr>
            <a:lstStyle/>
            <a:p>
              <a:r>
                <a:rPr lang="en-US" sz="1600" b="1" dirty="0" smtClean="0"/>
                <a:t>Roll over the remaining points of </a:t>
              </a:r>
            </a:p>
            <a:p>
              <a:r>
                <a:rPr lang="en-US" sz="1600" b="1" dirty="0" smtClean="0"/>
                <a:t>resistance and destroy surviving </a:t>
              </a:r>
            </a:p>
            <a:p>
              <a:r>
                <a:rPr lang="en-US" sz="1600" b="1" dirty="0" smtClean="0"/>
                <a:t>enemy units by special operations</a:t>
              </a:r>
              <a:endParaRPr lang="en-US" sz="1600" dirty="0"/>
            </a:p>
          </p:txBody>
        </p:sp>
        <p:sp>
          <p:nvSpPr>
            <p:cNvPr id="51" name="TextBox 50"/>
            <p:cNvSpPr txBox="1"/>
            <p:nvPr/>
          </p:nvSpPr>
          <p:spPr>
            <a:xfrm>
              <a:off x="5410200" y="1150192"/>
              <a:ext cx="583814" cy="276999"/>
            </a:xfrm>
            <a:prstGeom prst="rect">
              <a:avLst/>
            </a:prstGeom>
            <a:noFill/>
          </p:spPr>
          <p:txBody>
            <a:bodyPr wrap="none" rtlCol="0">
              <a:spAutoFit/>
            </a:bodyPr>
            <a:lstStyle/>
            <a:p>
              <a:r>
                <a:rPr lang="en-US" sz="1200" b="1" dirty="0" smtClean="0"/>
                <a:t>Bin #8</a:t>
              </a:r>
              <a:endParaRPr lang="en-US" sz="1200" b="1" dirty="0"/>
            </a:p>
          </p:txBody>
        </p:sp>
        <p:sp>
          <p:nvSpPr>
            <p:cNvPr id="44" name="TextBox 43"/>
            <p:cNvSpPr txBox="1"/>
            <p:nvPr/>
          </p:nvSpPr>
          <p:spPr>
            <a:xfrm>
              <a:off x="2273440" y="849868"/>
              <a:ext cx="1003160" cy="369332"/>
            </a:xfrm>
            <a:prstGeom prst="rect">
              <a:avLst/>
            </a:prstGeom>
            <a:solidFill>
              <a:schemeClr val="bg1">
                <a:lumMod val="85000"/>
              </a:schemeClr>
            </a:solidFill>
            <a:ln>
              <a:solidFill>
                <a:schemeClr val="bg1">
                  <a:lumMod val="75000"/>
                </a:schemeClr>
              </a:solidFill>
            </a:ln>
          </p:spPr>
          <p:txBody>
            <a:bodyPr wrap="none" rtlCol="0">
              <a:spAutoFit/>
            </a:bodyPr>
            <a:lstStyle/>
            <a:p>
              <a:r>
                <a:rPr lang="en-US" dirty="0" smtClean="0"/>
                <a:t>Invisible </a:t>
              </a:r>
              <a:endParaRPr lang="en-US" dirty="0"/>
            </a:p>
          </p:txBody>
        </p:sp>
        <p:sp>
          <p:nvSpPr>
            <p:cNvPr id="52" name="TextBox 51"/>
            <p:cNvSpPr txBox="1"/>
            <p:nvPr/>
          </p:nvSpPr>
          <p:spPr>
            <a:xfrm>
              <a:off x="5638800" y="838200"/>
              <a:ext cx="854721" cy="369332"/>
            </a:xfrm>
            <a:prstGeom prst="rect">
              <a:avLst/>
            </a:prstGeom>
            <a:solidFill>
              <a:schemeClr val="bg1">
                <a:lumMod val="75000"/>
              </a:schemeClr>
            </a:solidFill>
          </p:spPr>
          <p:txBody>
            <a:bodyPr wrap="none" rtlCol="0">
              <a:spAutoFit/>
            </a:bodyPr>
            <a:lstStyle/>
            <a:p>
              <a:r>
                <a:rPr lang="en-US" dirty="0" smtClean="0"/>
                <a:t>Visible </a:t>
              </a:r>
              <a:endParaRPr lang="en-US" dirty="0"/>
            </a:p>
          </p:txBody>
        </p:sp>
        <p:sp>
          <p:nvSpPr>
            <p:cNvPr id="53" name="TextBox 52"/>
            <p:cNvSpPr txBox="1"/>
            <p:nvPr/>
          </p:nvSpPr>
          <p:spPr>
            <a:xfrm>
              <a:off x="4333240" y="5054600"/>
              <a:ext cx="3276600" cy="1169551"/>
            </a:xfrm>
            <a:prstGeom prst="rect">
              <a:avLst/>
            </a:prstGeom>
            <a:noFill/>
          </p:spPr>
          <p:txBody>
            <a:bodyPr wrap="square" rtlCol="0">
              <a:spAutoFit/>
            </a:bodyPr>
            <a:lstStyle/>
            <a:p>
              <a:pPr algn="ctr"/>
              <a:r>
                <a:rPr lang="en-US" sz="1400" b="1" dirty="0" smtClean="0"/>
                <a:t>Establish of no-fly zones over the adversary’s country, impose blockades,  </a:t>
              </a:r>
              <a:r>
                <a:rPr lang="en-US" sz="1400" dirty="0" smtClean="0"/>
                <a:t>Extensive use of private military companies in close cooperation with armed opposition units.</a:t>
              </a:r>
              <a:endParaRPr lang="en-US" sz="1400" dirty="0"/>
            </a:p>
          </p:txBody>
        </p:sp>
      </p:grpSp>
      <p:grpSp>
        <p:nvGrpSpPr>
          <p:cNvPr id="5" name="Group 11"/>
          <p:cNvGrpSpPr/>
          <p:nvPr/>
        </p:nvGrpSpPr>
        <p:grpSpPr>
          <a:xfrm>
            <a:off x="304800" y="1219200"/>
            <a:ext cx="8458200" cy="4953000"/>
            <a:chOff x="304800" y="1219200"/>
            <a:chExt cx="8458200" cy="4953000"/>
          </a:xfrm>
        </p:grpSpPr>
        <p:cxnSp>
          <p:nvCxnSpPr>
            <p:cNvPr id="57" name="Straight Connector 56"/>
            <p:cNvCxnSpPr/>
            <p:nvPr/>
          </p:nvCxnSpPr>
          <p:spPr>
            <a:xfrm>
              <a:off x="304800" y="1219200"/>
              <a:ext cx="845820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04800" y="6172200"/>
              <a:ext cx="845820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04800" y="1219200"/>
              <a:ext cx="0" cy="4953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752840" y="1219200"/>
              <a:ext cx="0" cy="4953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381000" y="6258580"/>
            <a:ext cx="8217762" cy="523220"/>
          </a:xfrm>
          <a:prstGeom prst="rect">
            <a:avLst/>
          </a:prstGeom>
          <a:solidFill>
            <a:srgbClr val="FFFF00"/>
          </a:solidFill>
          <a:ln>
            <a:solidFill>
              <a:schemeClr val="tx1"/>
            </a:solidFill>
          </a:ln>
        </p:spPr>
        <p:txBody>
          <a:bodyPr wrap="none" rtlCol="0">
            <a:spAutoFit/>
          </a:bodyPr>
          <a:lstStyle/>
          <a:p>
            <a:pPr algn="ctr"/>
            <a:r>
              <a:rPr lang="en-US" sz="1400" b="1" dirty="0" smtClean="0"/>
              <a:t>In the context of employment, these groupings of activities seem more like bins of tool boxes or capabilities </a:t>
            </a:r>
          </a:p>
          <a:p>
            <a:pPr algn="ctr"/>
            <a:r>
              <a:rPr lang="en-US" sz="1400" b="1" dirty="0"/>
              <a:t>t</a:t>
            </a:r>
            <a:r>
              <a:rPr lang="en-US" sz="1400" b="1" dirty="0" smtClean="0"/>
              <a:t>he Russians apply based on local/area METT-TC as opposed to sequential and mechanical phases.  </a:t>
            </a:r>
            <a:endParaRPr lang="en-US" sz="1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2</a:t>
            </a:fld>
            <a:endParaRPr lang="en-US" dirty="0">
              <a:solidFill>
                <a:prstClr val="black">
                  <a:tint val="75000"/>
                </a:prstClr>
              </a:solidFill>
            </a:endParaRPr>
          </a:p>
        </p:txBody>
      </p:sp>
      <p:sp>
        <p:nvSpPr>
          <p:cNvPr id="3" name="Title 2"/>
          <p:cNvSpPr>
            <a:spLocks noGrp="1"/>
          </p:cNvSpPr>
          <p:nvPr>
            <p:ph type="title"/>
          </p:nvPr>
        </p:nvSpPr>
        <p:spPr>
          <a:xfrm>
            <a:off x="990600" y="228600"/>
            <a:ext cx="7696200" cy="563562"/>
          </a:xfrm>
        </p:spPr>
        <p:txBody>
          <a:bodyPr>
            <a:noAutofit/>
          </a:bodyPr>
          <a:lstStyle/>
          <a:p>
            <a:r>
              <a:rPr lang="en-US" sz="1800" b="1" i="1" dirty="0" smtClean="0"/>
              <a:t>We traditionally see ourselves at either peace or war, with war being an undesirable exception. </a:t>
            </a:r>
            <a:endParaRPr lang="en-US" sz="1800" b="1" i="1" dirty="0"/>
          </a:p>
        </p:txBody>
      </p:sp>
      <p:sp>
        <p:nvSpPr>
          <p:cNvPr id="6" name="TextBox 5"/>
          <p:cNvSpPr txBox="1"/>
          <p:nvPr/>
        </p:nvSpPr>
        <p:spPr>
          <a:xfrm>
            <a:off x="2514600" y="3319046"/>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038600" y="1600200"/>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3" name="TextBox 22"/>
          <p:cNvSpPr txBox="1"/>
          <p:nvPr/>
        </p:nvSpPr>
        <p:spPr>
          <a:xfrm>
            <a:off x="6096000" y="3276600"/>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cxnSp>
        <p:nvCxnSpPr>
          <p:cNvPr id="13" name="Straight Connector 12"/>
          <p:cNvCxnSpPr/>
          <p:nvPr/>
        </p:nvCxnSpPr>
        <p:spPr>
          <a:xfrm>
            <a:off x="2226734" y="3742267"/>
            <a:ext cx="144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25065" y="3733800"/>
            <a:ext cx="144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1524000"/>
            <a:ext cx="8467" cy="2209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33613" y="1524003"/>
            <a:ext cx="8467" cy="2209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32199" y="1524000"/>
            <a:ext cx="22182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81230" y="2133600"/>
            <a:ext cx="1701556" cy="646331"/>
          </a:xfrm>
          <a:prstGeom prst="rect">
            <a:avLst/>
          </a:prstGeom>
          <a:noFill/>
        </p:spPr>
        <p:txBody>
          <a:bodyPr wrap="none" rtlCol="0">
            <a:spAutoFit/>
          </a:bodyPr>
          <a:lstStyle/>
          <a:p>
            <a:pPr algn="ctr"/>
            <a:r>
              <a:rPr lang="en-US" b="1" dirty="0" smtClean="0">
                <a:solidFill>
                  <a:schemeClr val="accent1"/>
                </a:solidFill>
              </a:rPr>
              <a:t>“The Campaign </a:t>
            </a:r>
          </a:p>
          <a:p>
            <a:pPr algn="ctr"/>
            <a:r>
              <a:rPr lang="en-US" b="1" dirty="0" smtClean="0">
                <a:solidFill>
                  <a:schemeClr val="accent1"/>
                </a:solidFill>
              </a:rPr>
              <a:t>Effort” </a:t>
            </a:r>
            <a:endParaRPr lang="en-US" b="1" dirty="0">
              <a:solidFill>
                <a:schemeClr val="accent1"/>
              </a:solidFill>
            </a:endParaRPr>
          </a:p>
        </p:txBody>
      </p:sp>
      <p:sp>
        <p:nvSpPr>
          <p:cNvPr id="14" name="Left-Right Arrow 13"/>
          <p:cNvSpPr/>
          <p:nvPr/>
        </p:nvSpPr>
        <p:spPr>
          <a:xfrm>
            <a:off x="1947335" y="999067"/>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7" name="TextBox 16"/>
          <p:cNvSpPr txBox="1"/>
          <p:nvPr/>
        </p:nvSpPr>
        <p:spPr>
          <a:xfrm>
            <a:off x="228600" y="3804008"/>
            <a:ext cx="8686800" cy="2585323"/>
          </a:xfrm>
          <a:prstGeom prst="rect">
            <a:avLst/>
          </a:prstGeom>
          <a:noFill/>
        </p:spPr>
        <p:txBody>
          <a:bodyPr wrap="square" rtlCol="0">
            <a:spAutoFit/>
          </a:bodyPr>
          <a:lstStyle/>
          <a:p>
            <a:pPr algn="ctr"/>
            <a:r>
              <a:rPr lang="en-US" b="1" i="1" dirty="0"/>
              <a:t>In response, we’re pre-disposed to </a:t>
            </a:r>
            <a:r>
              <a:rPr lang="en-US" b="1" i="1" dirty="0" smtClean="0"/>
              <a:t>seek </a:t>
            </a:r>
            <a:r>
              <a:rPr lang="en-US" b="1" i="1" dirty="0"/>
              <a:t>a rapid, conclusive </a:t>
            </a:r>
            <a:r>
              <a:rPr lang="en-US" b="1" i="1" dirty="0" smtClean="0"/>
              <a:t>“end” </a:t>
            </a:r>
            <a:r>
              <a:rPr lang="en-US" b="1" i="1" dirty="0"/>
              <a:t>and return to </a:t>
            </a:r>
            <a:r>
              <a:rPr lang="en-US" b="1" i="1" dirty="0" smtClean="0"/>
              <a:t>normalcy – even though that is not our historical experience.</a:t>
            </a:r>
          </a:p>
          <a:p>
            <a:pPr algn="ctr"/>
            <a:endParaRPr lang="en-US" b="1" i="1" dirty="0" smtClean="0"/>
          </a:p>
          <a:p>
            <a:pPr algn="ctr"/>
            <a:r>
              <a:rPr lang="en-US" b="1" i="1" dirty="0" smtClean="0"/>
              <a:t>At times, the DoD exhibits an incomplete understanding of war/conflict (Ex. our “first battles”).  Moreover, we’ve created and maintained a framework to our liking – one in a manner of how we would prefer conflict to unfold, but not one reflecting reality.  </a:t>
            </a:r>
          </a:p>
          <a:p>
            <a:pPr algn="ctr"/>
            <a:endParaRPr lang="en-US" b="1" i="1" dirty="0" smtClean="0"/>
          </a:p>
          <a:p>
            <a:pPr algn="ctr"/>
            <a:r>
              <a:rPr lang="en-US" b="1" i="1" dirty="0" smtClean="0"/>
              <a:t>Within the defense community, this has led to a narrow and inelastic interpretation of operational art and a flawed philosophy and model of campaigning. </a:t>
            </a:r>
            <a:endParaRPr lang="en-US" b="1" i="1" dirty="0"/>
          </a:p>
        </p:txBody>
      </p:sp>
      <p:pic>
        <p:nvPicPr>
          <p:cNvPr id="18" name="Picture 17" descr="Joint Staff.jpg"/>
          <p:cNvPicPr>
            <a:picLocks noChangeAspect="1"/>
          </p:cNvPicPr>
          <p:nvPr/>
        </p:nvPicPr>
        <p:blipFill>
          <a:blip r:embed="rId2" cstate="print"/>
          <a:stretch>
            <a:fillRect/>
          </a:stretch>
        </p:blipFill>
        <p:spPr>
          <a:xfrm>
            <a:off x="0" y="0"/>
            <a:ext cx="914400" cy="99946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20</a:t>
            </a:fld>
            <a:endParaRPr lang="en-US" dirty="0">
              <a:solidFill>
                <a:prstClr val="black">
                  <a:tint val="75000"/>
                </a:prstClr>
              </a:solidFill>
            </a:endParaRPr>
          </a:p>
        </p:txBody>
      </p:sp>
      <p:sp>
        <p:nvSpPr>
          <p:cNvPr id="3" name="Title 2"/>
          <p:cNvSpPr>
            <a:spLocks noGrp="1"/>
          </p:cNvSpPr>
          <p:nvPr>
            <p:ph type="title"/>
          </p:nvPr>
        </p:nvSpPr>
        <p:spPr>
          <a:xfrm>
            <a:off x="228600" y="4038600"/>
            <a:ext cx="8686800" cy="563562"/>
          </a:xfrm>
        </p:spPr>
        <p:txBody>
          <a:bodyPr>
            <a:noAutofit/>
          </a:bodyPr>
          <a:lstStyle/>
          <a:p>
            <a:r>
              <a:rPr lang="en-US" sz="2000" dirty="0" smtClean="0"/>
              <a:t>The Russian “New Gen” Approach compared to how we prefer conflict to unfold </a:t>
            </a:r>
            <a:endParaRPr lang="en-US" sz="2000" dirty="0"/>
          </a:p>
        </p:txBody>
      </p:sp>
      <p:sp>
        <p:nvSpPr>
          <p:cNvPr id="6" name="TextBox 5"/>
          <p:cNvSpPr txBox="1"/>
          <p:nvPr/>
        </p:nvSpPr>
        <p:spPr>
          <a:xfrm>
            <a:off x="2514600" y="3319046"/>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038600" y="1600200"/>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3" name="TextBox 22"/>
          <p:cNvSpPr txBox="1"/>
          <p:nvPr/>
        </p:nvSpPr>
        <p:spPr>
          <a:xfrm>
            <a:off x="6096000" y="3276600"/>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cxnSp>
        <p:nvCxnSpPr>
          <p:cNvPr id="13" name="Straight Connector 12"/>
          <p:cNvCxnSpPr/>
          <p:nvPr/>
        </p:nvCxnSpPr>
        <p:spPr>
          <a:xfrm>
            <a:off x="2226734" y="3742267"/>
            <a:ext cx="144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25065" y="3733800"/>
            <a:ext cx="144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1524000"/>
            <a:ext cx="8467" cy="2209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33613" y="1524003"/>
            <a:ext cx="8467" cy="2209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32199" y="1524000"/>
            <a:ext cx="22182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81230" y="2133600"/>
            <a:ext cx="1701556" cy="646331"/>
          </a:xfrm>
          <a:prstGeom prst="rect">
            <a:avLst/>
          </a:prstGeom>
          <a:noFill/>
        </p:spPr>
        <p:txBody>
          <a:bodyPr wrap="none" rtlCol="0">
            <a:spAutoFit/>
          </a:bodyPr>
          <a:lstStyle/>
          <a:p>
            <a:pPr algn="ctr"/>
            <a:r>
              <a:rPr lang="en-US" b="1" dirty="0" smtClean="0">
                <a:solidFill>
                  <a:schemeClr val="accent1"/>
                </a:solidFill>
              </a:rPr>
              <a:t>“The Campaign </a:t>
            </a:r>
          </a:p>
          <a:p>
            <a:pPr algn="ctr"/>
            <a:r>
              <a:rPr lang="en-US" b="1" dirty="0" smtClean="0">
                <a:solidFill>
                  <a:schemeClr val="accent1"/>
                </a:solidFill>
              </a:rPr>
              <a:t>Effort” </a:t>
            </a:r>
            <a:endParaRPr lang="en-US" b="1" dirty="0">
              <a:solidFill>
                <a:schemeClr val="accent1"/>
              </a:solidFill>
            </a:endParaRPr>
          </a:p>
        </p:txBody>
      </p:sp>
      <p:sp>
        <p:nvSpPr>
          <p:cNvPr id="14" name="Left-Right Arrow 13"/>
          <p:cNvSpPr/>
          <p:nvPr/>
        </p:nvSpPr>
        <p:spPr>
          <a:xfrm>
            <a:off x="1947335" y="999067"/>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7" name="TextBox 16"/>
          <p:cNvSpPr txBox="1"/>
          <p:nvPr/>
        </p:nvSpPr>
        <p:spPr>
          <a:xfrm>
            <a:off x="228600" y="4876800"/>
            <a:ext cx="8686800" cy="1477328"/>
          </a:xfrm>
          <a:prstGeom prst="rect">
            <a:avLst/>
          </a:prstGeom>
          <a:noFill/>
        </p:spPr>
        <p:txBody>
          <a:bodyPr wrap="square" rtlCol="0">
            <a:spAutoFit/>
          </a:bodyPr>
          <a:lstStyle/>
          <a:p>
            <a:pPr algn="ctr"/>
            <a:r>
              <a:rPr lang="en-US" b="1" i="1" dirty="0" smtClean="0"/>
              <a:t>What the Russians are willing to pursue against our partners’ interests in the space that we want to consider “peacetime” is dramatic. </a:t>
            </a:r>
          </a:p>
          <a:p>
            <a:pPr algn="ctr"/>
            <a:r>
              <a:rPr lang="en-US" b="1" i="1" dirty="0" smtClean="0"/>
              <a:t>Many nations, including our possible adversaries don’t have the same bi-furcated view that they are either at peace or war.  They see their actions “…as a natural part of the ebb and flow of international relations “  </a:t>
            </a:r>
            <a:endParaRPr lang="en-US" b="1" i="1" dirty="0"/>
          </a:p>
        </p:txBody>
      </p:sp>
      <p:sp>
        <p:nvSpPr>
          <p:cNvPr id="22" name="TextBox 21"/>
          <p:cNvSpPr txBox="1"/>
          <p:nvPr/>
        </p:nvSpPr>
        <p:spPr>
          <a:xfrm>
            <a:off x="0" y="6581001"/>
            <a:ext cx="460511" cy="276999"/>
          </a:xfrm>
          <a:prstGeom prst="rect">
            <a:avLst/>
          </a:prstGeom>
          <a:noFill/>
        </p:spPr>
        <p:txBody>
          <a:bodyPr wrap="none" rtlCol="0">
            <a:spAutoFit/>
          </a:bodyPr>
          <a:lstStyle/>
          <a:p>
            <a:r>
              <a:rPr lang="en-US" sz="1200" dirty="0" smtClean="0"/>
              <a:t>ver3</a:t>
            </a:r>
            <a:endParaRPr lang="en-US" sz="1200" dirty="0"/>
          </a:p>
        </p:txBody>
      </p:sp>
      <p:pic>
        <p:nvPicPr>
          <p:cNvPr id="18" name="Picture 17" descr="Russian Approach 2.png"/>
          <p:cNvPicPr>
            <a:picLocks noChangeAspect="1"/>
          </p:cNvPicPr>
          <p:nvPr/>
        </p:nvPicPr>
        <p:blipFill>
          <a:blip r:embed="rId2" cstate="print"/>
          <a:stretch>
            <a:fillRect/>
          </a:stretch>
        </p:blipFill>
        <p:spPr>
          <a:xfrm>
            <a:off x="1691640" y="1696720"/>
            <a:ext cx="2653453" cy="1645696"/>
          </a:xfrm>
          <a:prstGeom prst="rect">
            <a:avLst/>
          </a:prstGeom>
        </p:spPr>
      </p:pic>
      <p:sp>
        <p:nvSpPr>
          <p:cNvPr id="24" name="Title 2"/>
          <p:cNvSpPr txBox="1">
            <a:spLocks/>
          </p:cNvSpPr>
          <p:nvPr/>
        </p:nvSpPr>
        <p:spPr>
          <a:xfrm>
            <a:off x="914400" y="193040"/>
            <a:ext cx="7696200" cy="563562"/>
          </a:xfrm>
          <a:prstGeom prst="rect">
            <a:avLst/>
          </a:prstGeom>
        </p:spPr>
        <p:txBody>
          <a:bodyPr vert="horz" lIns="91355" tIns="45677" rIns="91355" bIns="45677" rtlCol="0" anchor="ctr">
            <a:noAutofit/>
          </a:bodyPr>
          <a:lstStyle/>
          <a:p>
            <a:pPr marL="0" marR="0" lvl="0" indent="0" algn="ctr" defTabSz="913559" rtl="0" eaLnBrk="1" fontAlgn="auto" latinLnBrk="0" hangingPunct="1">
              <a:lnSpc>
                <a:spcPct val="100000"/>
              </a:lnSpc>
              <a:spcBef>
                <a:spcPct val="0"/>
              </a:spcBef>
              <a:spcAft>
                <a:spcPts val="0"/>
              </a:spcAft>
              <a:buClrTx/>
              <a:buSzTx/>
              <a:buFontTx/>
              <a:buNone/>
              <a:tabLst/>
              <a:defRPr/>
            </a:pPr>
            <a:r>
              <a:rPr lang="en-US" b="1" i="1" dirty="0" smtClean="0">
                <a:latin typeface=" Arial"/>
                <a:ea typeface="+mj-ea"/>
                <a:cs typeface="+mj-cs"/>
              </a:rPr>
              <a:t>Does the current campaign framework “substitute” help us think through the military’s role and contribution in countering our potential adversaries’ modern styles of warfare? </a:t>
            </a:r>
            <a:r>
              <a:rPr kumimoji="0" lang="en-US" sz="1800" b="1" i="1" u="none" strike="noStrike" kern="1200" cap="none" spc="0" normalizeH="0" baseline="0" noProof="0" dirty="0" smtClean="0">
                <a:ln>
                  <a:noFill/>
                </a:ln>
                <a:solidFill>
                  <a:schemeClr val="tx1"/>
                </a:solidFill>
                <a:effectLst/>
                <a:uLnTx/>
                <a:uFillTx/>
                <a:latin typeface=" Arial"/>
                <a:ea typeface="+mj-ea"/>
                <a:cs typeface="+mj-cs"/>
              </a:rPr>
              <a:t> </a:t>
            </a:r>
            <a:endParaRPr kumimoji="0" lang="en-US" sz="1800" b="1" i="1" u="none" strike="noStrike" kern="1200" cap="none" spc="0" normalizeH="0" baseline="0" noProof="0" dirty="0">
              <a:ln>
                <a:noFill/>
              </a:ln>
              <a:solidFill>
                <a:schemeClr val="tx1"/>
              </a:solidFill>
              <a:effectLst/>
              <a:uLnTx/>
              <a:uFillTx/>
              <a:latin typeface=" Arial"/>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21</a:t>
            </a:fld>
            <a:endParaRPr lang="en-US" dirty="0">
              <a:solidFill>
                <a:prstClr val="black">
                  <a:tint val="75000"/>
                </a:prstClr>
              </a:solidFill>
            </a:endParaRPr>
          </a:p>
        </p:txBody>
      </p:sp>
      <p:sp>
        <p:nvSpPr>
          <p:cNvPr id="3" name="Title 2"/>
          <p:cNvSpPr>
            <a:spLocks noGrp="1"/>
          </p:cNvSpPr>
          <p:nvPr>
            <p:ph type="title"/>
          </p:nvPr>
        </p:nvSpPr>
        <p:spPr>
          <a:xfrm>
            <a:off x="990600" y="228600"/>
            <a:ext cx="7696200" cy="563562"/>
          </a:xfrm>
        </p:spPr>
        <p:txBody>
          <a:bodyPr>
            <a:noAutofit/>
          </a:bodyPr>
          <a:lstStyle/>
          <a:p>
            <a:r>
              <a:rPr lang="en-US" sz="2400" b="1" i="1" dirty="0" smtClean="0"/>
              <a:t>Are we seeing other similar approaches unfolding? </a:t>
            </a:r>
            <a:endParaRPr lang="en-US" sz="2400" b="1" i="1" dirty="0"/>
          </a:p>
        </p:txBody>
      </p:sp>
      <p:sp>
        <p:nvSpPr>
          <p:cNvPr id="6" name="TextBox 5"/>
          <p:cNvSpPr txBox="1"/>
          <p:nvPr/>
        </p:nvSpPr>
        <p:spPr>
          <a:xfrm>
            <a:off x="2514600" y="3319046"/>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038600" y="1600200"/>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3" name="TextBox 22"/>
          <p:cNvSpPr txBox="1"/>
          <p:nvPr/>
        </p:nvSpPr>
        <p:spPr>
          <a:xfrm>
            <a:off x="6096000" y="3276600"/>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cxnSp>
        <p:nvCxnSpPr>
          <p:cNvPr id="13" name="Straight Connector 12"/>
          <p:cNvCxnSpPr/>
          <p:nvPr/>
        </p:nvCxnSpPr>
        <p:spPr>
          <a:xfrm>
            <a:off x="2226734" y="3742267"/>
            <a:ext cx="144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25065" y="3733800"/>
            <a:ext cx="144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1524000"/>
            <a:ext cx="8467" cy="2209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33613" y="1524003"/>
            <a:ext cx="8467" cy="2209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32199" y="1524000"/>
            <a:ext cx="22182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81230" y="2133600"/>
            <a:ext cx="1701556" cy="646331"/>
          </a:xfrm>
          <a:prstGeom prst="rect">
            <a:avLst/>
          </a:prstGeom>
          <a:noFill/>
        </p:spPr>
        <p:txBody>
          <a:bodyPr wrap="none" rtlCol="0">
            <a:spAutoFit/>
          </a:bodyPr>
          <a:lstStyle/>
          <a:p>
            <a:pPr algn="ctr"/>
            <a:r>
              <a:rPr lang="en-US" b="1" dirty="0" smtClean="0">
                <a:solidFill>
                  <a:schemeClr val="accent1"/>
                </a:solidFill>
              </a:rPr>
              <a:t>“The Campaign </a:t>
            </a:r>
          </a:p>
          <a:p>
            <a:pPr algn="ctr"/>
            <a:r>
              <a:rPr lang="en-US" b="1" dirty="0" smtClean="0">
                <a:solidFill>
                  <a:schemeClr val="accent1"/>
                </a:solidFill>
              </a:rPr>
              <a:t>Effort” </a:t>
            </a:r>
            <a:endParaRPr lang="en-US" b="1" dirty="0">
              <a:solidFill>
                <a:schemeClr val="accent1"/>
              </a:solidFill>
            </a:endParaRPr>
          </a:p>
        </p:txBody>
      </p:sp>
      <p:sp>
        <p:nvSpPr>
          <p:cNvPr id="14" name="Left-Right Arrow 13"/>
          <p:cNvSpPr/>
          <p:nvPr/>
        </p:nvSpPr>
        <p:spPr>
          <a:xfrm>
            <a:off x="1947335" y="999067"/>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7" name="TextBox 16"/>
          <p:cNvSpPr txBox="1"/>
          <p:nvPr/>
        </p:nvSpPr>
        <p:spPr>
          <a:xfrm>
            <a:off x="228600" y="3886200"/>
            <a:ext cx="8686800" cy="646331"/>
          </a:xfrm>
          <a:prstGeom prst="rect">
            <a:avLst/>
          </a:prstGeom>
          <a:noFill/>
        </p:spPr>
        <p:txBody>
          <a:bodyPr wrap="square" rtlCol="0">
            <a:spAutoFit/>
          </a:bodyPr>
          <a:lstStyle/>
          <a:p>
            <a:pPr algn="ctr"/>
            <a:r>
              <a:rPr lang="en-US" b="1" i="1" dirty="0"/>
              <a:t>I</a:t>
            </a:r>
            <a:r>
              <a:rPr lang="en-US" b="1" i="1" dirty="0" smtClean="0"/>
              <a:t>t’s not too hard to intellectually place the Chinese, nK, ISIL, and Iranian unfolding activities in the same space. </a:t>
            </a:r>
          </a:p>
        </p:txBody>
      </p:sp>
      <p:sp>
        <p:nvSpPr>
          <p:cNvPr id="22" name="TextBox 21"/>
          <p:cNvSpPr txBox="1"/>
          <p:nvPr/>
        </p:nvSpPr>
        <p:spPr>
          <a:xfrm>
            <a:off x="0" y="6581001"/>
            <a:ext cx="460511" cy="276999"/>
          </a:xfrm>
          <a:prstGeom prst="rect">
            <a:avLst/>
          </a:prstGeom>
          <a:noFill/>
        </p:spPr>
        <p:txBody>
          <a:bodyPr wrap="none" rtlCol="0">
            <a:spAutoFit/>
          </a:bodyPr>
          <a:lstStyle/>
          <a:p>
            <a:r>
              <a:rPr lang="en-US" sz="1200" dirty="0" smtClean="0"/>
              <a:t>ver3</a:t>
            </a:r>
            <a:endParaRPr lang="en-US" sz="1200" dirty="0"/>
          </a:p>
        </p:txBody>
      </p:sp>
      <p:sp>
        <p:nvSpPr>
          <p:cNvPr id="24" name="Oval 23"/>
          <p:cNvSpPr/>
          <p:nvPr/>
        </p:nvSpPr>
        <p:spPr>
          <a:xfrm>
            <a:off x="1600200" y="1828800"/>
            <a:ext cx="1828800" cy="1219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1592635" y="1880123"/>
            <a:ext cx="1930913" cy="1477328"/>
          </a:xfrm>
          <a:prstGeom prst="rect">
            <a:avLst/>
          </a:prstGeom>
          <a:noFill/>
        </p:spPr>
        <p:txBody>
          <a:bodyPr wrap="none" rtlCol="0">
            <a:spAutoFit/>
          </a:bodyPr>
          <a:lstStyle/>
          <a:p>
            <a:pPr algn="ctr"/>
            <a:r>
              <a:rPr lang="en-US" dirty="0" smtClean="0"/>
              <a:t>Coercion, </a:t>
            </a:r>
          </a:p>
          <a:p>
            <a:pPr algn="ctr"/>
            <a:r>
              <a:rPr lang="en-US" dirty="0" smtClean="0"/>
              <a:t>Provocation cycle, </a:t>
            </a:r>
          </a:p>
          <a:p>
            <a:pPr algn="ctr"/>
            <a:r>
              <a:rPr lang="en-US" dirty="0" smtClean="0"/>
              <a:t>Mal-influence</a:t>
            </a:r>
          </a:p>
          <a:p>
            <a:pPr algn="ctr"/>
            <a:r>
              <a:rPr lang="en-US" dirty="0" smtClean="0"/>
              <a:t>ISIL</a:t>
            </a:r>
          </a:p>
          <a:p>
            <a:pPr algn="ct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22</a:t>
            </a:fld>
            <a:endParaRPr lang="en-US" dirty="0">
              <a:solidFill>
                <a:prstClr val="black">
                  <a:tint val="75000"/>
                </a:prstClr>
              </a:solidFill>
            </a:endParaRPr>
          </a:p>
        </p:txBody>
      </p:sp>
      <p:grpSp>
        <p:nvGrpSpPr>
          <p:cNvPr id="3" name="Group 11"/>
          <p:cNvGrpSpPr/>
          <p:nvPr/>
        </p:nvGrpSpPr>
        <p:grpSpPr>
          <a:xfrm>
            <a:off x="243418" y="1298868"/>
            <a:ext cx="8458200" cy="4953000"/>
            <a:chOff x="304800" y="1219200"/>
            <a:chExt cx="8458200" cy="4953000"/>
          </a:xfrm>
        </p:grpSpPr>
        <p:cxnSp>
          <p:nvCxnSpPr>
            <p:cNvPr id="5" name="Straight Connector 4"/>
            <p:cNvCxnSpPr/>
            <p:nvPr/>
          </p:nvCxnSpPr>
          <p:spPr>
            <a:xfrm>
              <a:off x="304800" y="1219200"/>
              <a:ext cx="845820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04800" y="6172200"/>
              <a:ext cx="845820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 y="1219200"/>
              <a:ext cx="0" cy="4953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752840" y="1219200"/>
              <a:ext cx="0" cy="4953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457200" y="1588770"/>
            <a:ext cx="8153400" cy="3505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4098698" y="2037929"/>
            <a:ext cx="373820" cy="307777"/>
          </a:xfrm>
          <a:prstGeom prst="rect">
            <a:avLst/>
          </a:prstGeom>
          <a:noFill/>
        </p:spPr>
        <p:txBody>
          <a:bodyPr wrap="none" rtlCol="0">
            <a:spAutoFit/>
          </a:bodyPr>
          <a:lstStyle/>
          <a:p>
            <a:r>
              <a:rPr lang="en-US" sz="1400" b="1" dirty="0" smtClean="0">
                <a:solidFill>
                  <a:prstClr val="black"/>
                </a:solidFill>
                <a:latin typeface=" Arial"/>
              </a:rPr>
              <a:t>IO</a:t>
            </a:r>
            <a:endParaRPr lang="en-US" sz="1400" b="1" dirty="0">
              <a:solidFill>
                <a:prstClr val="black"/>
              </a:solidFill>
              <a:latin typeface=" Arial"/>
            </a:endParaRPr>
          </a:p>
        </p:txBody>
      </p:sp>
      <p:sp>
        <p:nvSpPr>
          <p:cNvPr id="22" name="TextBox 21"/>
          <p:cNvSpPr txBox="1"/>
          <p:nvPr/>
        </p:nvSpPr>
        <p:spPr>
          <a:xfrm>
            <a:off x="968426" y="3300728"/>
            <a:ext cx="582211" cy="738664"/>
          </a:xfrm>
          <a:prstGeom prst="rect">
            <a:avLst/>
          </a:prstGeom>
          <a:noFill/>
        </p:spPr>
        <p:txBody>
          <a:bodyPr wrap="none" rtlCol="0">
            <a:spAutoFit/>
          </a:bodyPr>
          <a:lstStyle/>
          <a:p>
            <a:r>
              <a:rPr lang="en-US" sz="1400" b="1" dirty="0" smtClean="0">
                <a:solidFill>
                  <a:prstClr val="black"/>
                </a:solidFill>
                <a:latin typeface=" Arial"/>
              </a:rPr>
              <a:t>SSA</a:t>
            </a:r>
          </a:p>
          <a:p>
            <a:r>
              <a:rPr lang="en-US" sz="1400" b="1" dirty="0" smtClean="0">
                <a:solidFill>
                  <a:prstClr val="black"/>
                </a:solidFill>
                <a:latin typeface=" Arial"/>
              </a:rPr>
              <a:t> FID</a:t>
            </a:r>
          </a:p>
          <a:p>
            <a:r>
              <a:rPr lang="en-US" sz="1400" b="1" dirty="0" smtClean="0">
                <a:solidFill>
                  <a:prstClr val="black"/>
                </a:solidFill>
                <a:latin typeface=" Arial"/>
              </a:rPr>
              <a:t>FMO</a:t>
            </a:r>
            <a:endParaRPr lang="en-US" sz="1400" b="1" dirty="0">
              <a:solidFill>
                <a:prstClr val="black"/>
              </a:solidFill>
              <a:latin typeface=" Arial"/>
            </a:endParaRPr>
          </a:p>
        </p:txBody>
      </p:sp>
      <p:sp>
        <p:nvSpPr>
          <p:cNvPr id="24" name="TextBox 23"/>
          <p:cNvSpPr txBox="1"/>
          <p:nvPr/>
        </p:nvSpPr>
        <p:spPr>
          <a:xfrm>
            <a:off x="823861" y="2881192"/>
            <a:ext cx="776339" cy="307778"/>
          </a:xfrm>
          <a:prstGeom prst="rect">
            <a:avLst/>
          </a:prstGeom>
          <a:noFill/>
        </p:spPr>
        <p:txBody>
          <a:bodyPr wrap="none" rtlCol="0">
            <a:spAutoFit/>
          </a:bodyPr>
          <a:lstStyle/>
          <a:p>
            <a:r>
              <a:rPr lang="en-US" sz="1400" b="1" dirty="0">
                <a:solidFill>
                  <a:prstClr val="black"/>
                </a:solidFill>
                <a:latin typeface=" Arial"/>
              </a:rPr>
              <a:t>HA/DR</a:t>
            </a:r>
          </a:p>
        </p:txBody>
      </p:sp>
      <p:sp>
        <p:nvSpPr>
          <p:cNvPr id="28" name="TextBox 27"/>
          <p:cNvSpPr txBox="1"/>
          <p:nvPr/>
        </p:nvSpPr>
        <p:spPr>
          <a:xfrm>
            <a:off x="444522" y="4408170"/>
            <a:ext cx="1612878" cy="307777"/>
          </a:xfrm>
          <a:prstGeom prst="rect">
            <a:avLst/>
          </a:prstGeom>
          <a:noFill/>
        </p:spPr>
        <p:txBody>
          <a:bodyPr wrap="none" rtlCol="0">
            <a:spAutoFit/>
          </a:bodyPr>
          <a:lstStyle/>
          <a:p>
            <a:pPr algn="ctr"/>
            <a:r>
              <a:rPr lang="en-US" sz="1400" b="1" dirty="0" smtClean="0">
                <a:solidFill>
                  <a:prstClr val="black"/>
                </a:solidFill>
                <a:latin typeface=" Arial"/>
              </a:rPr>
              <a:t>MIL Engagement</a:t>
            </a:r>
            <a:endParaRPr lang="en-US" sz="1400" b="1" dirty="0">
              <a:solidFill>
                <a:prstClr val="black"/>
              </a:solidFill>
              <a:latin typeface=" Arial"/>
            </a:endParaRPr>
          </a:p>
        </p:txBody>
      </p:sp>
      <p:sp>
        <p:nvSpPr>
          <p:cNvPr id="29" name="TextBox 28"/>
          <p:cNvSpPr txBox="1"/>
          <p:nvPr/>
        </p:nvSpPr>
        <p:spPr>
          <a:xfrm>
            <a:off x="7329054" y="2284965"/>
            <a:ext cx="498958" cy="307778"/>
          </a:xfrm>
          <a:prstGeom prst="rect">
            <a:avLst/>
          </a:prstGeom>
          <a:noFill/>
        </p:spPr>
        <p:txBody>
          <a:bodyPr wrap="none" rtlCol="0">
            <a:spAutoFit/>
          </a:bodyPr>
          <a:lstStyle/>
          <a:p>
            <a:pPr algn="ctr"/>
            <a:r>
              <a:rPr lang="en-US" sz="1400" b="1" dirty="0">
                <a:solidFill>
                  <a:prstClr val="black"/>
                </a:solidFill>
                <a:latin typeface=" Arial"/>
              </a:rPr>
              <a:t>UW</a:t>
            </a:r>
          </a:p>
        </p:txBody>
      </p:sp>
      <p:sp>
        <p:nvSpPr>
          <p:cNvPr id="30" name="TextBox 29"/>
          <p:cNvSpPr txBox="1"/>
          <p:nvPr/>
        </p:nvSpPr>
        <p:spPr>
          <a:xfrm>
            <a:off x="3899677" y="3169726"/>
            <a:ext cx="582211" cy="523220"/>
          </a:xfrm>
          <a:prstGeom prst="rect">
            <a:avLst/>
          </a:prstGeom>
          <a:noFill/>
        </p:spPr>
        <p:txBody>
          <a:bodyPr wrap="none" rtlCol="0">
            <a:spAutoFit/>
          </a:bodyPr>
          <a:lstStyle/>
          <a:p>
            <a:pPr algn="ctr"/>
            <a:r>
              <a:rPr lang="en-US" sz="1400" b="1" dirty="0" smtClean="0">
                <a:solidFill>
                  <a:prstClr val="black"/>
                </a:solidFill>
                <a:latin typeface=" Arial"/>
              </a:rPr>
              <a:t>CT</a:t>
            </a:r>
          </a:p>
          <a:p>
            <a:pPr algn="ctr"/>
            <a:r>
              <a:rPr lang="en-US" sz="1400" b="1" dirty="0" smtClean="0">
                <a:solidFill>
                  <a:prstClr val="black"/>
                </a:solidFill>
                <a:latin typeface=" Arial"/>
              </a:rPr>
              <a:t>1206</a:t>
            </a:r>
            <a:endParaRPr lang="en-US" sz="1400" b="1" dirty="0">
              <a:solidFill>
                <a:prstClr val="black"/>
              </a:solidFill>
              <a:latin typeface=" Arial"/>
            </a:endParaRPr>
          </a:p>
        </p:txBody>
      </p:sp>
      <p:sp>
        <p:nvSpPr>
          <p:cNvPr id="31" name="TextBox 30"/>
          <p:cNvSpPr txBox="1"/>
          <p:nvPr/>
        </p:nvSpPr>
        <p:spPr>
          <a:xfrm>
            <a:off x="3733800" y="3950970"/>
            <a:ext cx="1032399" cy="307777"/>
          </a:xfrm>
          <a:prstGeom prst="rect">
            <a:avLst/>
          </a:prstGeom>
          <a:noFill/>
        </p:spPr>
        <p:txBody>
          <a:bodyPr wrap="none" rtlCol="0">
            <a:spAutoFit/>
          </a:bodyPr>
          <a:lstStyle/>
          <a:p>
            <a:pPr algn="ctr"/>
            <a:r>
              <a:rPr lang="en-US" sz="1400" b="1" dirty="0" smtClean="0">
                <a:solidFill>
                  <a:prstClr val="black"/>
                </a:solidFill>
                <a:latin typeface=" Arial"/>
              </a:rPr>
              <a:t>COIN/SFA</a:t>
            </a:r>
            <a:endParaRPr lang="en-US" sz="1400" b="1" dirty="0">
              <a:solidFill>
                <a:prstClr val="black"/>
              </a:solidFill>
              <a:latin typeface=" Arial"/>
            </a:endParaRPr>
          </a:p>
        </p:txBody>
      </p:sp>
      <p:sp>
        <p:nvSpPr>
          <p:cNvPr id="32" name="TextBox 31"/>
          <p:cNvSpPr txBox="1"/>
          <p:nvPr/>
        </p:nvSpPr>
        <p:spPr>
          <a:xfrm>
            <a:off x="3657600" y="4712970"/>
            <a:ext cx="1268296" cy="307777"/>
          </a:xfrm>
          <a:prstGeom prst="rect">
            <a:avLst/>
          </a:prstGeom>
          <a:noFill/>
        </p:spPr>
        <p:txBody>
          <a:bodyPr wrap="none" rtlCol="0">
            <a:spAutoFit/>
          </a:bodyPr>
          <a:lstStyle/>
          <a:p>
            <a:pPr algn="ctr"/>
            <a:r>
              <a:rPr lang="en-US" sz="1400" b="1" dirty="0" smtClean="0">
                <a:solidFill>
                  <a:prstClr val="black"/>
                </a:solidFill>
                <a:latin typeface=" Arial"/>
              </a:rPr>
              <a:t>Intel Sharing</a:t>
            </a:r>
            <a:endParaRPr lang="en-US" sz="1400" b="1" dirty="0">
              <a:solidFill>
                <a:prstClr val="black"/>
              </a:solidFill>
              <a:latin typeface=" Arial"/>
            </a:endParaRPr>
          </a:p>
        </p:txBody>
      </p:sp>
      <p:sp>
        <p:nvSpPr>
          <p:cNvPr id="35" name="TextBox 34"/>
          <p:cNvSpPr txBox="1"/>
          <p:nvPr/>
        </p:nvSpPr>
        <p:spPr>
          <a:xfrm>
            <a:off x="3545840" y="4271010"/>
            <a:ext cx="1369286" cy="307777"/>
          </a:xfrm>
          <a:prstGeom prst="rect">
            <a:avLst/>
          </a:prstGeom>
          <a:noFill/>
        </p:spPr>
        <p:txBody>
          <a:bodyPr wrap="none" rtlCol="0">
            <a:spAutoFit/>
          </a:bodyPr>
          <a:lstStyle/>
          <a:p>
            <a:pPr algn="ctr"/>
            <a:r>
              <a:rPr lang="en-US" sz="1400" b="1" dirty="0" smtClean="0">
                <a:solidFill>
                  <a:prstClr val="black"/>
                </a:solidFill>
                <a:latin typeface=" Arial"/>
              </a:rPr>
              <a:t>Counter WMD</a:t>
            </a:r>
            <a:endParaRPr lang="en-US" sz="1400" b="1" dirty="0">
              <a:solidFill>
                <a:prstClr val="black"/>
              </a:solidFill>
              <a:latin typeface=" Arial"/>
            </a:endParaRPr>
          </a:p>
        </p:txBody>
      </p:sp>
      <p:sp>
        <p:nvSpPr>
          <p:cNvPr id="50" name="TextBox 49"/>
          <p:cNvSpPr txBox="1"/>
          <p:nvPr/>
        </p:nvSpPr>
        <p:spPr>
          <a:xfrm>
            <a:off x="6810885" y="4775320"/>
            <a:ext cx="1596912" cy="307777"/>
          </a:xfrm>
          <a:prstGeom prst="rect">
            <a:avLst/>
          </a:prstGeom>
          <a:noFill/>
        </p:spPr>
        <p:txBody>
          <a:bodyPr wrap="none" rtlCol="0">
            <a:spAutoFit/>
          </a:bodyPr>
          <a:lstStyle/>
          <a:p>
            <a:pPr algn="ctr"/>
            <a:r>
              <a:rPr lang="en-US" sz="1400" b="1" dirty="0" smtClean="0">
                <a:solidFill>
                  <a:prstClr val="black"/>
                </a:solidFill>
                <a:latin typeface=" Arial"/>
              </a:rPr>
              <a:t>Strategic Deploy</a:t>
            </a:r>
            <a:endParaRPr lang="en-US" sz="1400" b="1" dirty="0">
              <a:solidFill>
                <a:prstClr val="black"/>
              </a:solidFill>
              <a:latin typeface=" Arial"/>
            </a:endParaRPr>
          </a:p>
        </p:txBody>
      </p:sp>
      <p:sp>
        <p:nvSpPr>
          <p:cNvPr id="97" name="TextBox 96"/>
          <p:cNvSpPr txBox="1"/>
          <p:nvPr/>
        </p:nvSpPr>
        <p:spPr>
          <a:xfrm>
            <a:off x="6532418" y="3098920"/>
            <a:ext cx="1906292" cy="307777"/>
          </a:xfrm>
          <a:prstGeom prst="rect">
            <a:avLst/>
          </a:prstGeom>
          <a:noFill/>
        </p:spPr>
        <p:txBody>
          <a:bodyPr wrap="none" rtlCol="0">
            <a:spAutoFit/>
          </a:bodyPr>
          <a:lstStyle/>
          <a:p>
            <a:pPr algn="ctr"/>
            <a:r>
              <a:rPr lang="en-US" sz="1400" b="1" dirty="0" smtClean="0">
                <a:solidFill>
                  <a:prstClr val="black"/>
                </a:solidFill>
                <a:latin typeface=" Arial"/>
              </a:rPr>
              <a:t>Personnel Recovery</a:t>
            </a:r>
            <a:endParaRPr lang="en-US" sz="1400" b="1" dirty="0">
              <a:solidFill>
                <a:prstClr val="black"/>
              </a:solidFill>
              <a:latin typeface=" Arial"/>
            </a:endParaRPr>
          </a:p>
        </p:txBody>
      </p:sp>
      <p:sp>
        <p:nvSpPr>
          <p:cNvPr id="88" name="Title 87"/>
          <p:cNvSpPr>
            <a:spLocks noGrp="1"/>
          </p:cNvSpPr>
          <p:nvPr>
            <p:ph type="title"/>
          </p:nvPr>
        </p:nvSpPr>
        <p:spPr>
          <a:xfrm>
            <a:off x="533400" y="139166"/>
            <a:ext cx="8305800" cy="563562"/>
          </a:xfrm>
        </p:spPr>
        <p:txBody>
          <a:bodyPr>
            <a:noAutofit/>
          </a:bodyPr>
          <a:lstStyle/>
          <a:p>
            <a:r>
              <a:rPr lang="en-US" sz="2400" i="1" dirty="0" smtClean="0"/>
              <a:t>What are the Joint Forces’ capabilities and range of activities within in the theater campaign’s current description?</a:t>
            </a:r>
            <a:endParaRPr lang="en-US" sz="2400" i="1" dirty="0"/>
          </a:p>
        </p:txBody>
      </p:sp>
      <p:sp>
        <p:nvSpPr>
          <p:cNvPr id="90" name="TextBox 89"/>
          <p:cNvSpPr txBox="1"/>
          <p:nvPr/>
        </p:nvSpPr>
        <p:spPr>
          <a:xfrm>
            <a:off x="461665" y="1700528"/>
            <a:ext cx="1595735" cy="523220"/>
          </a:xfrm>
          <a:prstGeom prst="rect">
            <a:avLst/>
          </a:prstGeom>
          <a:noFill/>
        </p:spPr>
        <p:txBody>
          <a:bodyPr wrap="square" rtlCol="0">
            <a:spAutoFit/>
          </a:bodyPr>
          <a:lstStyle/>
          <a:p>
            <a:pPr algn="ctr"/>
            <a:r>
              <a:rPr lang="en-US" sz="1400" b="1" dirty="0" smtClean="0">
                <a:solidFill>
                  <a:prstClr val="black"/>
                </a:solidFill>
                <a:latin typeface=" Arial"/>
              </a:rPr>
              <a:t>Public Affairs 	</a:t>
            </a:r>
          </a:p>
        </p:txBody>
      </p:sp>
      <p:sp>
        <p:nvSpPr>
          <p:cNvPr id="91" name="TextBox 90"/>
          <p:cNvSpPr txBox="1"/>
          <p:nvPr/>
        </p:nvSpPr>
        <p:spPr>
          <a:xfrm>
            <a:off x="330200" y="2513350"/>
            <a:ext cx="1905000" cy="523220"/>
          </a:xfrm>
          <a:prstGeom prst="rect">
            <a:avLst/>
          </a:prstGeom>
          <a:noFill/>
        </p:spPr>
        <p:txBody>
          <a:bodyPr wrap="square" rtlCol="0">
            <a:spAutoFit/>
          </a:bodyPr>
          <a:lstStyle/>
          <a:p>
            <a:pPr algn="ctr"/>
            <a:r>
              <a:rPr lang="en-US" sz="1400" b="1" dirty="0" smtClean="0">
                <a:solidFill>
                  <a:prstClr val="black"/>
                </a:solidFill>
                <a:latin typeface=" Arial"/>
              </a:rPr>
              <a:t>Coop w/ NGOs 	</a:t>
            </a:r>
          </a:p>
        </p:txBody>
      </p:sp>
      <p:sp>
        <p:nvSpPr>
          <p:cNvPr id="102" name="TextBox 101"/>
          <p:cNvSpPr txBox="1"/>
          <p:nvPr/>
        </p:nvSpPr>
        <p:spPr>
          <a:xfrm>
            <a:off x="3477662" y="2306419"/>
            <a:ext cx="1526380" cy="738664"/>
          </a:xfrm>
          <a:prstGeom prst="rect">
            <a:avLst/>
          </a:prstGeom>
          <a:noFill/>
        </p:spPr>
        <p:txBody>
          <a:bodyPr wrap="none" rtlCol="0">
            <a:spAutoFit/>
          </a:bodyPr>
          <a:lstStyle/>
          <a:p>
            <a:pPr algn="ctr"/>
            <a:r>
              <a:rPr lang="en-US" sz="1400" b="1" dirty="0" smtClean="0">
                <a:solidFill>
                  <a:prstClr val="black"/>
                </a:solidFill>
                <a:latin typeface=" Arial"/>
              </a:rPr>
              <a:t>Missile Defense</a:t>
            </a:r>
          </a:p>
          <a:p>
            <a:pPr algn="ctr"/>
            <a:endParaRPr lang="en-US" sz="1400" b="1" dirty="0" smtClean="0">
              <a:solidFill>
                <a:prstClr val="black"/>
              </a:solidFill>
              <a:latin typeface=" Arial"/>
            </a:endParaRPr>
          </a:p>
          <a:p>
            <a:pPr algn="ctr"/>
            <a:endParaRPr lang="en-US" sz="1400" b="1" dirty="0">
              <a:solidFill>
                <a:prstClr val="black"/>
              </a:solidFill>
              <a:latin typeface=" Arial"/>
            </a:endParaRPr>
          </a:p>
        </p:txBody>
      </p:sp>
      <p:sp>
        <p:nvSpPr>
          <p:cNvPr id="103" name="TextBox 102"/>
          <p:cNvSpPr txBox="1"/>
          <p:nvPr/>
        </p:nvSpPr>
        <p:spPr>
          <a:xfrm>
            <a:off x="6799117" y="1858938"/>
            <a:ext cx="1585369" cy="307778"/>
          </a:xfrm>
          <a:prstGeom prst="rect">
            <a:avLst/>
          </a:prstGeom>
          <a:noFill/>
        </p:spPr>
        <p:txBody>
          <a:bodyPr wrap="none" rtlCol="0">
            <a:spAutoFit/>
          </a:bodyPr>
          <a:lstStyle/>
          <a:p>
            <a:r>
              <a:rPr lang="en-US" sz="1400" b="1" dirty="0">
                <a:solidFill>
                  <a:prstClr val="black"/>
                </a:solidFill>
                <a:latin typeface=" Arial"/>
              </a:rPr>
              <a:t>Precision Strike</a:t>
            </a:r>
          </a:p>
        </p:txBody>
      </p:sp>
      <p:sp>
        <p:nvSpPr>
          <p:cNvPr id="104" name="TextBox 103"/>
          <p:cNvSpPr txBox="1"/>
          <p:nvPr/>
        </p:nvSpPr>
        <p:spPr>
          <a:xfrm>
            <a:off x="3886200" y="1741170"/>
            <a:ext cx="685800" cy="307777"/>
          </a:xfrm>
          <a:prstGeom prst="rect">
            <a:avLst/>
          </a:prstGeom>
          <a:noFill/>
        </p:spPr>
        <p:txBody>
          <a:bodyPr wrap="square" rtlCol="0">
            <a:spAutoFit/>
          </a:bodyPr>
          <a:lstStyle/>
          <a:p>
            <a:pPr algn="ctr"/>
            <a:r>
              <a:rPr lang="en-US" sz="1400" b="1" dirty="0" smtClean="0">
                <a:solidFill>
                  <a:prstClr val="black"/>
                </a:solidFill>
                <a:latin typeface=" Arial"/>
              </a:rPr>
              <a:t>MISO</a:t>
            </a:r>
          </a:p>
        </p:txBody>
      </p:sp>
      <p:sp>
        <p:nvSpPr>
          <p:cNvPr id="105" name="TextBox 104"/>
          <p:cNvSpPr txBox="1"/>
          <p:nvPr/>
        </p:nvSpPr>
        <p:spPr>
          <a:xfrm>
            <a:off x="3505200" y="3631614"/>
            <a:ext cx="1402885" cy="307777"/>
          </a:xfrm>
          <a:prstGeom prst="rect">
            <a:avLst/>
          </a:prstGeom>
          <a:noFill/>
        </p:spPr>
        <p:txBody>
          <a:bodyPr wrap="none" rtlCol="0">
            <a:spAutoFit/>
          </a:bodyPr>
          <a:lstStyle/>
          <a:p>
            <a:pPr algn="ctr"/>
            <a:r>
              <a:rPr lang="en-US" sz="1400" b="1" dirty="0" smtClean="0">
                <a:solidFill>
                  <a:prstClr val="black"/>
                </a:solidFill>
                <a:latin typeface=" Arial"/>
              </a:rPr>
              <a:t>MIL Deception</a:t>
            </a:r>
            <a:endParaRPr lang="en-US" sz="1400" b="1" dirty="0">
              <a:solidFill>
                <a:prstClr val="black"/>
              </a:solidFill>
              <a:latin typeface=" Arial"/>
            </a:endParaRPr>
          </a:p>
        </p:txBody>
      </p:sp>
      <p:sp>
        <p:nvSpPr>
          <p:cNvPr id="106" name="TextBox 105"/>
          <p:cNvSpPr txBox="1"/>
          <p:nvPr/>
        </p:nvSpPr>
        <p:spPr>
          <a:xfrm>
            <a:off x="3124200" y="2866851"/>
            <a:ext cx="2233304" cy="307777"/>
          </a:xfrm>
          <a:prstGeom prst="rect">
            <a:avLst/>
          </a:prstGeom>
          <a:noFill/>
        </p:spPr>
        <p:txBody>
          <a:bodyPr wrap="none" rtlCol="0">
            <a:spAutoFit/>
          </a:bodyPr>
          <a:lstStyle/>
          <a:p>
            <a:pPr algn="ctr"/>
            <a:r>
              <a:rPr lang="en-US" sz="1400" b="1" dirty="0" smtClean="0">
                <a:solidFill>
                  <a:prstClr val="black"/>
                </a:solidFill>
                <a:latin typeface=" Arial"/>
              </a:rPr>
              <a:t>Detect Threat Networks</a:t>
            </a:r>
          </a:p>
        </p:txBody>
      </p:sp>
      <p:sp>
        <p:nvSpPr>
          <p:cNvPr id="107" name="TextBox 106"/>
          <p:cNvSpPr txBox="1"/>
          <p:nvPr/>
        </p:nvSpPr>
        <p:spPr>
          <a:xfrm>
            <a:off x="7294418" y="2794120"/>
            <a:ext cx="564578" cy="307777"/>
          </a:xfrm>
          <a:prstGeom prst="rect">
            <a:avLst/>
          </a:prstGeom>
          <a:noFill/>
        </p:spPr>
        <p:txBody>
          <a:bodyPr wrap="none" rtlCol="0">
            <a:spAutoFit/>
          </a:bodyPr>
          <a:lstStyle/>
          <a:p>
            <a:pPr algn="ctr"/>
            <a:r>
              <a:rPr lang="en-US" sz="1400" b="1" dirty="0">
                <a:solidFill>
                  <a:prstClr val="black"/>
                </a:solidFill>
                <a:latin typeface=" Arial"/>
              </a:rPr>
              <a:t>R&amp;S</a:t>
            </a:r>
          </a:p>
        </p:txBody>
      </p:sp>
      <p:sp>
        <p:nvSpPr>
          <p:cNvPr id="108" name="TextBox 107"/>
          <p:cNvSpPr txBox="1"/>
          <p:nvPr/>
        </p:nvSpPr>
        <p:spPr>
          <a:xfrm>
            <a:off x="838200" y="4113550"/>
            <a:ext cx="838200" cy="523220"/>
          </a:xfrm>
          <a:prstGeom prst="rect">
            <a:avLst/>
          </a:prstGeom>
          <a:noFill/>
        </p:spPr>
        <p:txBody>
          <a:bodyPr wrap="square" rtlCol="0">
            <a:spAutoFit/>
          </a:bodyPr>
          <a:lstStyle/>
          <a:p>
            <a:pPr algn="ctr"/>
            <a:r>
              <a:rPr lang="en-US" sz="1400" b="1" dirty="0" smtClean="0">
                <a:solidFill>
                  <a:prstClr val="black"/>
                </a:solidFill>
                <a:latin typeface=" Arial"/>
              </a:rPr>
              <a:t>NEO 	</a:t>
            </a:r>
          </a:p>
        </p:txBody>
      </p:sp>
      <p:sp>
        <p:nvSpPr>
          <p:cNvPr id="109" name="TextBox 108"/>
          <p:cNvSpPr txBox="1"/>
          <p:nvPr/>
        </p:nvSpPr>
        <p:spPr>
          <a:xfrm>
            <a:off x="7318663" y="3535338"/>
            <a:ext cx="671980" cy="307777"/>
          </a:xfrm>
          <a:prstGeom prst="rect">
            <a:avLst/>
          </a:prstGeom>
          <a:noFill/>
        </p:spPr>
        <p:txBody>
          <a:bodyPr wrap="none" rtlCol="0">
            <a:spAutoFit/>
          </a:bodyPr>
          <a:lstStyle/>
          <a:p>
            <a:pPr algn="ctr"/>
            <a:r>
              <a:rPr lang="en-US" sz="1400" b="1" dirty="0" smtClean="0">
                <a:solidFill>
                  <a:prstClr val="black"/>
                </a:solidFill>
                <a:latin typeface=" Arial"/>
              </a:rPr>
              <a:t>Raids</a:t>
            </a:r>
            <a:endParaRPr lang="en-US" sz="1400" b="1" dirty="0">
              <a:solidFill>
                <a:prstClr val="black"/>
              </a:solidFill>
              <a:latin typeface=" Arial"/>
            </a:endParaRPr>
          </a:p>
        </p:txBody>
      </p:sp>
      <p:sp>
        <p:nvSpPr>
          <p:cNvPr id="110" name="TextBox 109"/>
          <p:cNvSpPr txBox="1"/>
          <p:nvPr/>
        </p:nvSpPr>
        <p:spPr>
          <a:xfrm>
            <a:off x="7370618" y="3937120"/>
            <a:ext cx="609600" cy="307777"/>
          </a:xfrm>
          <a:prstGeom prst="rect">
            <a:avLst/>
          </a:prstGeom>
          <a:noFill/>
        </p:spPr>
        <p:txBody>
          <a:bodyPr wrap="square" rtlCol="0">
            <a:spAutoFit/>
          </a:bodyPr>
          <a:lstStyle/>
          <a:p>
            <a:pPr algn="ctr"/>
            <a:r>
              <a:rPr lang="en-US" sz="1400" b="1" dirty="0" smtClean="0">
                <a:solidFill>
                  <a:prstClr val="black"/>
                </a:solidFill>
                <a:latin typeface=" Arial"/>
              </a:rPr>
              <a:t>EW</a:t>
            </a:r>
          </a:p>
        </p:txBody>
      </p:sp>
      <p:sp>
        <p:nvSpPr>
          <p:cNvPr id="111" name="TextBox 110"/>
          <p:cNvSpPr txBox="1"/>
          <p:nvPr/>
        </p:nvSpPr>
        <p:spPr>
          <a:xfrm>
            <a:off x="563769" y="4786193"/>
            <a:ext cx="1399743" cy="307777"/>
          </a:xfrm>
          <a:prstGeom prst="rect">
            <a:avLst/>
          </a:prstGeom>
          <a:noFill/>
        </p:spPr>
        <p:txBody>
          <a:bodyPr wrap="none" rtlCol="0">
            <a:spAutoFit/>
          </a:bodyPr>
          <a:lstStyle/>
          <a:p>
            <a:pPr algn="ctr"/>
            <a:r>
              <a:rPr lang="en-US" sz="1400" b="1" dirty="0" smtClean="0">
                <a:solidFill>
                  <a:prstClr val="black"/>
                </a:solidFill>
                <a:latin typeface=" Arial"/>
              </a:rPr>
              <a:t>MN Exercises </a:t>
            </a:r>
            <a:endParaRPr lang="en-US" sz="1400" b="1" dirty="0">
              <a:solidFill>
                <a:prstClr val="black"/>
              </a:solidFill>
              <a:latin typeface=" Arial"/>
            </a:endParaRPr>
          </a:p>
        </p:txBody>
      </p:sp>
      <p:sp>
        <p:nvSpPr>
          <p:cNvPr id="112" name="TextBox 111"/>
          <p:cNvSpPr txBox="1"/>
          <p:nvPr/>
        </p:nvSpPr>
        <p:spPr>
          <a:xfrm>
            <a:off x="7446818" y="4394320"/>
            <a:ext cx="484428" cy="307777"/>
          </a:xfrm>
          <a:prstGeom prst="rect">
            <a:avLst/>
          </a:prstGeom>
          <a:noFill/>
        </p:spPr>
        <p:txBody>
          <a:bodyPr wrap="none" rtlCol="0">
            <a:spAutoFit/>
          </a:bodyPr>
          <a:lstStyle/>
          <a:p>
            <a:pPr algn="ctr"/>
            <a:r>
              <a:rPr lang="en-US" sz="1400" b="1" dirty="0" smtClean="0">
                <a:solidFill>
                  <a:prstClr val="black"/>
                </a:solidFill>
                <a:latin typeface=" Arial"/>
              </a:rPr>
              <a:t>ISR</a:t>
            </a:r>
            <a:endParaRPr lang="en-US" sz="1400" b="1" dirty="0">
              <a:solidFill>
                <a:prstClr val="black"/>
              </a:solidFill>
              <a:latin typeface=" Arial"/>
            </a:endParaRPr>
          </a:p>
        </p:txBody>
      </p:sp>
      <p:sp>
        <p:nvSpPr>
          <p:cNvPr id="116" name="TextBox 115"/>
          <p:cNvSpPr txBox="1"/>
          <p:nvPr/>
        </p:nvSpPr>
        <p:spPr>
          <a:xfrm>
            <a:off x="579120" y="2119193"/>
            <a:ext cx="1422400" cy="307777"/>
          </a:xfrm>
          <a:prstGeom prst="rect">
            <a:avLst/>
          </a:prstGeom>
          <a:noFill/>
        </p:spPr>
        <p:txBody>
          <a:bodyPr wrap="square" rtlCol="0">
            <a:spAutoFit/>
          </a:bodyPr>
          <a:lstStyle/>
          <a:p>
            <a:pPr algn="ctr"/>
            <a:r>
              <a:rPr lang="en-US" sz="1400" b="1" dirty="0" smtClean="0">
                <a:solidFill>
                  <a:prstClr val="black"/>
                </a:solidFill>
                <a:latin typeface=" Arial"/>
              </a:rPr>
              <a:t>Civil Affairs</a:t>
            </a:r>
          </a:p>
        </p:txBody>
      </p:sp>
      <p:sp>
        <p:nvSpPr>
          <p:cNvPr id="36" name="TextBox 35"/>
          <p:cNvSpPr txBox="1"/>
          <p:nvPr/>
        </p:nvSpPr>
        <p:spPr>
          <a:xfrm>
            <a:off x="-34215" y="5132067"/>
            <a:ext cx="9178215" cy="1477328"/>
          </a:xfrm>
          <a:prstGeom prst="rect">
            <a:avLst/>
          </a:prstGeom>
          <a:solidFill>
            <a:srgbClr val="FFFF00"/>
          </a:solidFill>
          <a:ln>
            <a:solidFill>
              <a:schemeClr val="tx1"/>
            </a:solidFill>
          </a:ln>
        </p:spPr>
        <p:txBody>
          <a:bodyPr wrap="square" rtlCol="0">
            <a:spAutoFit/>
          </a:bodyPr>
          <a:lstStyle/>
          <a:p>
            <a:pPr algn="ctr"/>
            <a:r>
              <a:rPr lang="en-US" i="1" dirty="0" smtClean="0"/>
              <a:t>What do our bins of capabilities  look like?  What should the bins look like? Are these “tools” really integrated  or synchronized within a coherent model for campaigning beyond traditional </a:t>
            </a:r>
          </a:p>
          <a:p>
            <a:pPr algn="ctr"/>
            <a:r>
              <a:rPr lang="en-US" i="1" dirty="0" smtClean="0"/>
              <a:t>armed conflict? </a:t>
            </a:r>
            <a:r>
              <a:rPr lang="en-US" i="1" dirty="0"/>
              <a:t>Are these </a:t>
            </a:r>
            <a:r>
              <a:rPr lang="en-US" i="1" dirty="0" smtClean="0"/>
              <a:t>just functional </a:t>
            </a:r>
            <a:r>
              <a:rPr lang="en-US" i="1" dirty="0"/>
              <a:t>activities employed </a:t>
            </a:r>
            <a:r>
              <a:rPr lang="en-US" i="1" dirty="0" smtClean="0"/>
              <a:t>wherever they can be “squeezed in”, </a:t>
            </a:r>
            <a:r>
              <a:rPr lang="en-US" i="1" dirty="0"/>
              <a:t>toward loosely or ill-defined o</a:t>
            </a:r>
            <a:r>
              <a:rPr lang="en-US" i="1" dirty="0" smtClean="0"/>
              <a:t>bjectives</a:t>
            </a:r>
            <a:r>
              <a:rPr lang="en-US" i="1" dirty="0"/>
              <a:t>? </a:t>
            </a:r>
            <a:r>
              <a:rPr lang="en-US" i="1" dirty="0" smtClean="0"/>
              <a:t>Can we organize, authorize, and arrange these capabilities to counter the adversaries approaches we see currently unfolding? </a:t>
            </a:r>
            <a:endParaRPr lang="en-US" i="1" dirty="0"/>
          </a:p>
        </p:txBody>
      </p:sp>
      <p:sp>
        <p:nvSpPr>
          <p:cNvPr id="56" name="TextBox 55"/>
          <p:cNvSpPr txBox="1"/>
          <p:nvPr/>
        </p:nvSpPr>
        <p:spPr>
          <a:xfrm>
            <a:off x="4063089" y="2611513"/>
            <a:ext cx="494046" cy="307777"/>
          </a:xfrm>
          <a:prstGeom prst="rect">
            <a:avLst/>
          </a:prstGeom>
          <a:noFill/>
        </p:spPr>
        <p:txBody>
          <a:bodyPr wrap="none" rtlCol="0">
            <a:spAutoFit/>
          </a:bodyPr>
          <a:lstStyle/>
          <a:p>
            <a:r>
              <a:rPr lang="en-US" sz="1400" b="1" dirty="0" smtClean="0">
                <a:solidFill>
                  <a:prstClr val="black"/>
                </a:solidFill>
                <a:latin typeface=" Arial"/>
              </a:rPr>
              <a:t>IAD</a:t>
            </a:r>
            <a:endParaRPr lang="en-US" sz="1400" b="1" dirty="0">
              <a:solidFill>
                <a:prstClr val="black"/>
              </a:solidFill>
              <a:latin typeface=" Arial"/>
            </a:endParaRPr>
          </a:p>
        </p:txBody>
      </p:sp>
      <p:sp>
        <p:nvSpPr>
          <p:cNvPr id="57" name="Left-Right Arrow 56"/>
          <p:cNvSpPr/>
          <p:nvPr/>
        </p:nvSpPr>
        <p:spPr>
          <a:xfrm>
            <a:off x="541964" y="876772"/>
            <a:ext cx="7924799"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23</a:t>
            </a:fld>
            <a:endParaRPr lang="en-US" dirty="0">
              <a:solidFill>
                <a:prstClr val="black">
                  <a:tint val="75000"/>
                </a:prstClr>
              </a:solidFill>
            </a:endParaRPr>
          </a:p>
        </p:txBody>
      </p:sp>
      <p:sp>
        <p:nvSpPr>
          <p:cNvPr id="3" name="Title 2"/>
          <p:cNvSpPr>
            <a:spLocks noGrp="1"/>
          </p:cNvSpPr>
          <p:nvPr>
            <p:ph type="title"/>
          </p:nvPr>
        </p:nvSpPr>
        <p:spPr>
          <a:xfrm>
            <a:off x="990600" y="76200"/>
            <a:ext cx="7696200" cy="563562"/>
          </a:xfrm>
        </p:spPr>
        <p:txBody>
          <a:bodyPr>
            <a:noAutofit/>
          </a:bodyPr>
          <a:lstStyle/>
          <a:p>
            <a:r>
              <a:rPr lang="en-US" sz="2400" b="1" i="1" dirty="0" smtClean="0"/>
              <a:t>Don’t we need to actually campaign in all spaces?, Do we continue campaigning after sustained hostilities subside? </a:t>
            </a:r>
            <a:endParaRPr lang="en-US" sz="2400" b="1" i="1" dirty="0"/>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1999488" y="1206246"/>
            <a:ext cx="5047488" cy="3864864"/>
          </a:xfrm>
          <a:prstGeom prst="rect">
            <a:avLst/>
          </a:prstGeom>
          <a:noFill/>
          <a:ln w="9525">
            <a:noFill/>
            <a:miter lim="800000"/>
            <a:headEnd/>
            <a:tailEnd/>
          </a:ln>
        </p:spPr>
      </p:pic>
      <p:sp>
        <p:nvSpPr>
          <p:cNvPr id="6" name="TextBox 5"/>
          <p:cNvSpPr txBox="1"/>
          <p:nvPr/>
        </p:nvSpPr>
        <p:spPr>
          <a:xfrm>
            <a:off x="1881540" y="999526"/>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114800" y="990600"/>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3" name="TextBox 22"/>
          <p:cNvSpPr txBox="1"/>
          <p:nvPr/>
        </p:nvSpPr>
        <p:spPr>
          <a:xfrm>
            <a:off x="6096000" y="990600"/>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15" name="Rectangle 14"/>
          <p:cNvSpPr/>
          <p:nvPr/>
        </p:nvSpPr>
        <p:spPr>
          <a:xfrm>
            <a:off x="2252132" y="1473201"/>
            <a:ext cx="1401404" cy="3251199"/>
          </a:xfrm>
          <a:prstGeom prst="rect">
            <a:avLst/>
          </a:prstGeom>
          <a:solidFill>
            <a:srgbClr val="92D050">
              <a:alpha val="20000"/>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r>
              <a:rPr lang="en-US" dirty="0" smtClean="0">
                <a:solidFill>
                  <a:schemeClr val="tx1"/>
                </a:solidFill>
              </a:rPr>
              <a:t>???</a:t>
            </a:r>
            <a:endParaRPr lang="en-US" dirty="0">
              <a:solidFill>
                <a:schemeClr val="tx1"/>
              </a:solidFill>
            </a:endParaRPr>
          </a:p>
        </p:txBody>
      </p:sp>
      <p:sp>
        <p:nvSpPr>
          <p:cNvPr id="19" name="Left-Right Arrow 18"/>
          <p:cNvSpPr/>
          <p:nvPr/>
        </p:nvSpPr>
        <p:spPr>
          <a:xfrm>
            <a:off x="1947335" y="685800"/>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3" name="TextBox 12"/>
          <p:cNvSpPr txBox="1"/>
          <p:nvPr/>
        </p:nvSpPr>
        <p:spPr>
          <a:xfrm>
            <a:off x="6810221" y="6611779"/>
            <a:ext cx="1952779" cy="246221"/>
          </a:xfrm>
          <a:prstGeom prst="rect">
            <a:avLst/>
          </a:prstGeom>
          <a:noFill/>
        </p:spPr>
        <p:txBody>
          <a:bodyPr wrap="none" rtlCol="0">
            <a:spAutoFit/>
          </a:bodyPr>
          <a:lstStyle/>
          <a:p>
            <a:r>
              <a:rPr lang="en-US" sz="1000" dirty="0" smtClean="0"/>
              <a:t>JP 5-0, Joint Operational Planning </a:t>
            </a:r>
            <a:endParaRPr lang="en-US" sz="1000" dirty="0"/>
          </a:p>
        </p:txBody>
      </p:sp>
      <p:sp>
        <p:nvSpPr>
          <p:cNvPr id="14" name="Rectangle 13"/>
          <p:cNvSpPr/>
          <p:nvPr/>
        </p:nvSpPr>
        <p:spPr>
          <a:xfrm>
            <a:off x="5369560" y="1492425"/>
            <a:ext cx="3393440" cy="3230245"/>
          </a:xfrm>
          <a:prstGeom prst="rect">
            <a:avLst/>
          </a:prstGeom>
          <a:solidFill>
            <a:schemeClr val="accent4">
              <a:lumMod val="75000"/>
              <a:alpha val="20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r>
              <a:rPr lang="en-US" dirty="0" smtClean="0">
                <a:solidFill>
                  <a:schemeClr val="tx1"/>
                </a:solidFill>
              </a:rPr>
              <a:t>                       ???</a:t>
            </a:r>
            <a:endParaRPr lang="en-US" dirty="0">
              <a:solidFill>
                <a:schemeClr val="tx1"/>
              </a:solidFill>
            </a:endParaRPr>
          </a:p>
        </p:txBody>
      </p:sp>
      <p:sp>
        <p:nvSpPr>
          <p:cNvPr id="18433" name="Rectangle 1"/>
          <p:cNvSpPr>
            <a:spLocks noChangeArrowheads="1"/>
          </p:cNvSpPr>
          <p:nvPr/>
        </p:nvSpPr>
        <p:spPr bwMode="auto">
          <a:xfrm>
            <a:off x="762000" y="4191000"/>
            <a:ext cx="7924800" cy="2554545"/>
          </a:xfrm>
          <a:prstGeom prst="rect">
            <a:avLst/>
          </a:prstGeom>
          <a:solidFill>
            <a:srgbClr val="FFFF00"/>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Char char="-"/>
              <a:tabLst/>
            </a:pPr>
            <a:r>
              <a:rPr lang="en-US" sz="1600" b="1" i="1" dirty="0" smtClean="0">
                <a:latin typeface=" Arial"/>
                <a:cs typeface="Times New Roman" pitchFamily="18" charset="0"/>
              </a:rPr>
              <a:t>Have we properly defined this space we currently refer to as Phase 0?  How about Phases IV/V and beyond. </a:t>
            </a:r>
          </a:p>
          <a:p>
            <a:pPr marL="0" marR="0" lvl="0" indent="457200" algn="l" defTabSz="914400" rtl="0" eaLnBrk="1" fontAlgn="base" latinLnBrk="0" hangingPunct="1">
              <a:lnSpc>
                <a:spcPct val="100000"/>
              </a:lnSpc>
              <a:spcBef>
                <a:spcPct val="0"/>
              </a:spcBef>
              <a:spcAft>
                <a:spcPct val="0"/>
              </a:spcAft>
              <a:buClrTx/>
              <a:buSzTx/>
              <a:buFontTx/>
              <a:buChar char="-"/>
              <a:tabLst/>
            </a:pPr>
            <a:endParaRPr kumimoji="0" lang="en-US" sz="1600" b="1" i="1" u="none" strike="noStrike" cap="none" normalizeH="0" baseline="0" dirty="0" smtClean="0">
              <a:ln>
                <a:noFill/>
              </a:ln>
              <a:solidFill>
                <a:schemeClr val="tx1"/>
              </a:solidFill>
              <a:effectLst/>
              <a:latin typeface=" Arial"/>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Char char="-"/>
              <a:tabLst/>
            </a:pPr>
            <a:r>
              <a:rPr lang="en-US" sz="1600" b="1" i="1" dirty="0" smtClean="0">
                <a:latin typeface=" Arial"/>
                <a:cs typeface="Times New Roman" pitchFamily="18" charset="0"/>
              </a:rPr>
              <a:t>Do we have a clear understanding and framework of how to campaign in these spaces?   What is our Theory of Shaping? What is the Joint Force’s Theory of Consolidation? </a:t>
            </a:r>
          </a:p>
          <a:p>
            <a:pPr marL="0" marR="0" lvl="0" indent="457200" algn="l" defTabSz="914400" rtl="0" eaLnBrk="1" fontAlgn="base" latinLnBrk="0" hangingPunct="1">
              <a:lnSpc>
                <a:spcPct val="100000"/>
              </a:lnSpc>
              <a:spcBef>
                <a:spcPct val="0"/>
              </a:spcBef>
              <a:spcAft>
                <a:spcPct val="0"/>
              </a:spcAft>
              <a:buClrTx/>
              <a:buSzTx/>
              <a:buFontTx/>
              <a:buChar char="-"/>
              <a:tabLst/>
            </a:pPr>
            <a:endParaRPr lang="en-US" sz="1600" b="1" i="1" dirty="0" smtClean="0">
              <a:latin typeface=" Arial"/>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Char char="-"/>
              <a:tabLst/>
            </a:pPr>
            <a:r>
              <a:rPr lang="en-US" sz="1600" b="1" i="1" dirty="0">
                <a:latin typeface=" Arial"/>
                <a:cs typeface="Times New Roman" pitchFamily="18" charset="0"/>
              </a:rPr>
              <a:t>D</a:t>
            </a:r>
            <a:r>
              <a:rPr lang="en-US" sz="1600" b="1" i="1" dirty="0" smtClean="0">
                <a:latin typeface=" Arial"/>
                <a:cs typeface="Times New Roman" pitchFamily="18" charset="0"/>
              </a:rPr>
              <a:t>o we currently recognize and appreciate the requirements and demands beyond “just” military victory to actually translate that success into real outcomes? </a:t>
            </a:r>
            <a:endParaRPr kumimoji="0" lang="en-US" sz="1050" b="1" i="1" u="none" strike="noStrike" cap="none" normalizeH="0" baseline="0" dirty="0" smtClean="0">
              <a:ln>
                <a:noFill/>
              </a:ln>
              <a:solidFill>
                <a:schemeClr val="tx1"/>
              </a:solidFill>
              <a:effectLst/>
              <a:latin typeface=" Arial"/>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loud 118"/>
          <p:cNvSpPr/>
          <p:nvPr/>
        </p:nvSpPr>
        <p:spPr>
          <a:xfrm>
            <a:off x="3657600" y="2590800"/>
            <a:ext cx="2895600" cy="2362201"/>
          </a:xfrm>
          <a:prstGeom prst="cloud">
            <a:avLst/>
          </a:prstGeom>
          <a:no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loud 85"/>
          <p:cNvSpPr/>
          <p:nvPr/>
        </p:nvSpPr>
        <p:spPr>
          <a:xfrm rot="20691597">
            <a:off x="4855489" y="1243698"/>
            <a:ext cx="2403678" cy="1594275"/>
          </a:xfrm>
          <a:prstGeom prst="cloud">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Left-Right Arrow 126"/>
          <p:cNvSpPr/>
          <p:nvPr/>
        </p:nvSpPr>
        <p:spPr>
          <a:xfrm>
            <a:off x="1523999" y="5562600"/>
            <a:ext cx="6096001" cy="369065"/>
          </a:xfrm>
          <a:prstGeom prst="leftRightArrow">
            <a:avLst/>
          </a:prstGeom>
          <a:gradFill flip="none" rotWithShape="1">
            <a:gsLst>
              <a:gs pos="10000">
                <a:srgbClr val="0000FF">
                  <a:alpha val="15000"/>
                </a:srgbClr>
              </a:gs>
              <a:gs pos="40000">
                <a:srgbClr val="4F81BD"/>
              </a:gs>
              <a:gs pos="60000">
                <a:srgbClr val="FFFF00"/>
              </a:gs>
              <a:gs pos="80000">
                <a:srgbClr val="FFC000"/>
              </a:gs>
              <a:gs pos="100000">
                <a:srgbClr val="C00000"/>
              </a:gs>
            </a:gsLst>
            <a:lin ang="0" scaled="0"/>
            <a:tileRect/>
          </a:gradFill>
          <a:ln>
            <a:solidFill>
              <a:schemeClr val="tx1">
                <a:alpha val="35000"/>
              </a:schemeClr>
            </a:solidFill>
          </a:ln>
          <a:effectLst>
            <a:outerShdw dir="2154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latin typeface=" Arial"/>
            </a:endParaRPr>
          </a:p>
        </p:txBody>
      </p:sp>
      <p:cxnSp>
        <p:nvCxnSpPr>
          <p:cNvPr id="12" name="Straight Arrow Connector 11"/>
          <p:cNvCxnSpPr/>
          <p:nvPr/>
        </p:nvCxnSpPr>
        <p:spPr>
          <a:xfrm>
            <a:off x="1828800" y="5562600"/>
            <a:ext cx="5486400" cy="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28800" y="1600200"/>
            <a:ext cx="0" cy="396240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06874" y="4931734"/>
            <a:ext cx="601447" cy="400110"/>
          </a:xfrm>
          <a:prstGeom prst="rect">
            <a:avLst/>
          </a:prstGeom>
          <a:noFill/>
        </p:spPr>
        <p:txBody>
          <a:bodyPr wrap="none" rtlCol="0">
            <a:spAutoFit/>
          </a:bodyPr>
          <a:lstStyle/>
          <a:p>
            <a:pPr algn="ctr"/>
            <a:r>
              <a:rPr lang="en-US" sz="1000" b="1" dirty="0" smtClean="0">
                <a:latin typeface="Arial" pitchFamily="34" charset="0"/>
                <a:cs typeface="Arial" pitchFamily="34" charset="0"/>
              </a:rPr>
              <a:t>Less</a:t>
            </a:r>
          </a:p>
          <a:p>
            <a:pPr algn="ctr"/>
            <a:r>
              <a:rPr lang="en-US" sz="1000" b="1" dirty="0" smtClean="0">
                <a:latin typeface="Arial" pitchFamily="34" charset="0"/>
                <a:cs typeface="Arial" pitchFamily="34" charset="0"/>
              </a:rPr>
              <a:t>Severe</a:t>
            </a:r>
            <a:endParaRPr lang="en-US" sz="1000" b="1" dirty="0">
              <a:latin typeface="Arial" pitchFamily="34" charset="0"/>
              <a:cs typeface="Arial" pitchFamily="34" charset="0"/>
            </a:endParaRPr>
          </a:p>
        </p:txBody>
      </p:sp>
      <p:sp>
        <p:nvSpPr>
          <p:cNvPr id="23" name="TextBox 22"/>
          <p:cNvSpPr txBox="1"/>
          <p:nvPr/>
        </p:nvSpPr>
        <p:spPr>
          <a:xfrm>
            <a:off x="1136588" y="1983356"/>
            <a:ext cx="601447" cy="400110"/>
          </a:xfrm>
          <a:prstGeom prst="rect">
            <a:avLst/>
          </a:prstGeom>
          <a:noFill/>
        </p:spPr>
        <p:txBody>
          <a:bodyPr wrap="none" rtlCol="0">
            <a:spAutoFit/>
          </a:bodyPr>
          <a:lstStyle/>
          <a:p>
            <a:pPr algn="ctr"/>
            <a:r>
              <a:rPr lang="en-US" sz="1000" b="1" dirty="0" smtClean="0">
                <a:latin typeface="Arial" pitchFamily="34" charset="0"/>
                <a:cs typeface="Arial" pitchFamily="34" charset="0"/>
              </a:rPr>
              <a:t>More</a:t>
            </a:r>
          </a:p>
          <a:p>
            <a:pPr algn="ctr"/>
            <a:r>
              <a:rPr lang="en-US" sz="1000" b="1" dirty="0" smtClean="0">
                <a:latin typeface="Arial" pitchFamily="34" charset="0"/>
                <a:cs typeface="Arial" pitchFamily="34" charset="0"/>
              </a:rPr>
              <a:t>Severe</a:t>
            </a:r>
            <a:endParaRPr lang="en-US" sz="1000" b="1" dirty="0">
              <a:latin typeface="Arial" pitchFamily="34" charset="0"/>
              <a:cs typeface="Arial" pitchFamily="34" charset="0"/>
            </a:endParaRPr>
          </a:p>
        </p:txBody>
      </p:sp>
      <p:sp>
        <p:nvSpPr>
          <p:cNvPr id="65" name="Explosion 1 64"/>
          <p:cNvSpPr/>
          <p:nvPr/>
        </p:nvSpPr>
        <p:spPr>
          <a:xfrm>
            <a:off x="3252229" y="3306604"/>
            <a:ext cx="152400" cy="152400"/>
          </a:xfrm>
          <a:prstGeom prst="irregularSeal1">
            <a:avLst/>
          </a:prstGeom>
          <a:gradFill flip="none" rotWithShape="1">
            <a:gsLst>
              <a:gs pos="33000">
                <a:srgbClr val="006600"/>
              </a:gs>
              <a:gs pos="53000">
                <a:srgbClr val="0066FF"/>
              </a:gs>
            </a:gsLst>
            <a:lin ang="36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7" name="Explosion 1 66"/>
          <p:cNvSpPr/>
          <p:nvPr/>
        </p:nvSpPr>
        <p:spPr>
          <a:xfrm>
            <a:off x="3265967" y="2533296"/>
            <a:ext cx="152400" cy="152400"/>
          </a:xfrm>
          <a:prstGeom prst="irregularSeal1">
            <a:avLst/>
          </a:prstGeom>
          <a:gradFill>
            <a:gsLst>
              <a:gs pos="40000">
                <a:srgbClr val="006600"/>
              </a:gs>
              <a:gs pos="50000">
                <a:schemeClr val="bg1">
                  <a:lumMod val="50000"/>
                </a:schemeClr>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8" name="Explosion 1 67"/>
          <p:cNvSpPr/>
          <p:nvPr/>
        </p:nvSpPr>
        <p:spPr>
          <a:xfrm>
            <a:off x="3152946" y="2928705"/>
            <a:ext cx="152400" cy="152400"/>
          </a:xfrm>
          <a:prstGeom prst="irregularSeal1">
            <a:avLst/>
          </a:prstGeom>
          <a:gradFill flip="none" rotWithShape="1">
            <a:gsLst>
              <a:gs pos="35000">
                <a:srgbClr val="00CC00"/>
              </a:gs>
              <a:gs pos="50000">
                <a:schemeClr val="bg1">
                  <a:lumMod val="50000"/>
                </a:schemeClr>
              </a:gs>
            </a:gsLst>
            <a:lin ang="27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9" name="Explosion 1 68"/>
          <p:cNvSpPr/>
          <p:nvPr/>
        </p:nvSpPr>
        <p:spPr>
          <a:xfrm>
            <a:off x="6037244" y="1974859"/>
            <a:ext cx="152400" cy="152400"/>
          </a:xfrm>
          <a:prstGeom prst="irregularSeal1">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0" name="Explosion 1 69"/>
          <p:cNvSpPr/>
          <p:nvPr/>
        </p:nvSpPr>
        <p:spPr>
          <a:xfrm>
            <a:off x="5218597" y="2123935"/>
            <a:ext cx="152400" cy="152400"/>
          </a:xfrm>
          <a:prstGeom prst="irregularSeal1">
            <a:avLst/>
          </a:prstGeom>
          <a:solidFill>
            <a:srgbClr val="FF33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1" name="Explosion 1 70"/>
          <p:cNvSpPr/>
          <p:nvPr/>
        </p:nvSpPr>
        <p:spPr>
          <a:xfrm>
            <a:off x="5693897" y="1592718"/>
            <a:ext cx="152400" cy="152400"/>
          </a:xfrm>
          <a:prstGeom prst="irregularSeal1">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2" name="Explosion 1 71"/>
          <p:cNvSpPr/>
          <p:nvPr/>
        </p:nvSpPr>
        <p:spPr>
          <a:xfrm>
            <a:off x="6366024" y="1785467"/>
            <a:ext cx="152400" cy="152400"/>
          </a:xfrm>
          <a:prstGeom prst="irregularSeal1">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3" name="Explosion 1 72"/>
          <p:cNvSpPr/>
          <p:nvPr/>
        </p:nvSpPr>
        <p:spPr>
          <a:xfrm>
            <a:off x="5692607" y="2312806"/>
            <a:ext cx="152400" cy="152400"/>
          </a:xfrm>
          <a:prstGeom prst="irregularSeal1">
            <a:avLst/>
          </a:prstGeom>
          <a:solidFill>
            <a:srgbClr val="FF33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5" name="Explosion 1 74"/>
          <p:cNvSpPr/>
          <p:nvPr/>
        </p:nvSpPr>
        <p:spPr>
          <a:xfrm>
            <a:off x="6201400" y="1404467"/>
            <a:ext cx="152400" cy="152400"/>
          </a:xfrm>
          <a:prstGeom prst="irregularSeal1">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6" name="Explosion 1 75"/>
          <p:cNvSpPr/>
          <p:nvPr/>
        </p:nvSpPr>
        <p:spPr>
          <a:xfrm>
            <a:off x="5205070" y="1816612"/>
            <a:ext cx="152400" cy="152400"/>
          </a:xfrm>
          <a:prstGeom prst="irregularSeal1">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8" name="Rectangle 77"/>
          <p:cNvSpPr/>
          <p:nvPr/>
        </p:nvSpPr>
        <p:spPr>
          <a:xfrm>
            <a:off x="6268075" y="1375892"/>
            <a:ext cx="723275" cy="215444"/>
          </a:xfrm>
          <a:prstGeom prst="rect">
            <a:avLst/>
          </a:prstGeom>
        </p:spPr>
        <p:txBody>
          <a:bodyPr wrap="none">
            <a:spAutoFit/>
          </a:bodyPr>
          <a:lstStyle/>
          <a:p>
            <a:r>
              <a:rPr lang="en-US" sz="800" dirty="0" smtClean="0">
                <a:latin typeface="Arial" pitchFamily="34" charset="0"/>
                <a:cs typeface="Arial" pitchFamily="34" charset="0"/>
              </a:rPr>
              <a:t>WW II 1941</a:t>
            </a:r>
            <a:endParaRPr lang="en-US" sz="800" dirty="0">
              <a:latin typeface="Arial" pitchFamily="34" charset="0"/>
              <a:cs typeface="Arial" pitchFamily="34" charset="0"/>
            </a:endParaRPr>
          </a:p>
        </p:txBody>
      </p:sp>
      <p:sp>
        <p:nvSpPr>
          <p:cNvPr id="81" name="Rectangle 80"/>
          <p:cNvSpPr/>
          <p:nvPr/>
        </p:nvSpPr>
        <p:spPr>
          <a:xfrm>
            <a:off x="4642067" y="3352800"/>
            <a:ext cx="380232" cy="215444"/>
          </a:xfrm>
          <a:prstGeom prst="rect">
            <a:avLst/>
          </a:prstGeom>
          <a:noFill/>
        </p:spPr>
        <p:txBody>
          <a:bodyPr wrap="none">
            <a:spAutoFit/>
          </a:bodyPr>
          <a:lstStyle/>
          <a:p>
            <a:pPr algn="ctr"/>
            <a:r>
              <a:rPr lang="en-US" sz="800" dirty="0" smtClean="0">
                <a:latin typeface="Arial" pitchFamily="34" charset="0"/>
                <a:cs typeface="Arial" pitchFamily="34" charset="0"/>
              </a:rPr>
              <a:t>ISIS</a:t>
            </a:r>
            <a:endParaRPr lang="en-US" sz="800" dirty="0">
              <a:latin typeface="Arial" pitchFamily="34" charset="0"/>
              <a:cs typeface="Arial" pitchFamily="34" charset="0"/>
            </a:endParaRPr>
          </a:p>
        </p:txBody>
      </p:sp>
      <p:sp>
        <p:nvSpPr>
          <p:cNvPr id="84" name="Rectangle 83"/>
          <p:cNvSpPr/>
          <p:nvPr/>
        </p:nvSpPr>
        <p:spPr>
          <a:xfrm>
            <a:off x="4026533" y="2329130"/>
            <a:ext cx="1000595" cy="215444"/>
          </a:xfrm>
          <a:prstGeom prst="rect">
            <a:avLst/>
          </a:prstGeom>
        </p:spPr>
        <p:txBody>
          <a:bodyPr wrap="none">
            <a:spAutoFit/>
          </a:bodyPr>
          <a:lstStyle/>
          <a:p>
            <a:pPr algn="ctr"/>
            <a:r>
              <a:rPr lang="en-US" sz="800" dirty="0" smtClean="0">
                <a:latin typeface="Arial" pitchFamily="34" charset="0"/>
                <a:cs typeface="Arial" pitchFamily="34" charset="0"/>
              </a:rPr>
              <a:t>North Korea 2015</a:t>
            </a:r>
            <a:endParaRPr lang="en-US" sz="800" dirty="0">
              <a:latin typeface="Arial" pitchFamily="34" charset="0"/>
              <a:cs typeface="Arial" pitchFamily="34" charset="0"/>
            </a:endParaRPr>
          </a:p>
        </p:txBody>
      </p:sp>
      <p:sp>
        <p:nvSpPr>
          <p:cNvPr id="87" name="Rectangle 86"/>
          <p:cNvSpPr/>
          <p:nvPr/>
        </p:nvSpPr>
        <p:spPr>
          <a:xfrm>
            <a:off x="3332642" y="2504721"/>
            <a:ext cx="713657" cy="215444"/>
          </a:xfrm>
          <a:prstGeom prst="rect">
            <a:avLst/>
          </a:prstGeom>
        </p:spPr>
        <p:txBody>
          <a:bodyPr wrap="none">
            <a:spAutoFit/>
          </a:bodyPr>
          <a:lstStyle/>
          <a:p>
            <a:r>
              <a:rPr lang="en-US" sz="800" dirty="0" smtClean="0">
                <a:latin typeface="Arial" pitchFamily="34" charset="0"/>
                <a:cs typeface="Arial" pitchFamily="34" charset="0"/>
              </a:rPr>
              <a:t>China 2015</a:t>
            </a:r>
            <a:endParaRPr lang="en-US" sz="800" dirty="0">
              <a:latin typeface="Arial" pitchFamily="34" charset="0"/>
              <a:cs typeface="Arial" pitchFamily="34" charset="0"/>
            </a:endParaRPr>
          </a:p>
        </p:txBody>
      </p:sp>
      <p:sp>
        <p:nvSpPr>
          <p:cNvPr id="88" name="Rectangle 87"/>
          <p:cNvSpPr/>
          <p:nvPr/>
        </p:nvSpPr>
        <p:spPr>
          <a:xfrm>
            <a:off x="6115213" y="1951824"/>
            <a:ext cx="622286" cy="215444"/>
          </a:xfrm>
          <a:prstGeom prst="rect">
            <a:avLst/>
          </a:prstGeom>
        </p:spPr>
        <p:txBody>
          <a:bodyPr wrap="none">
            <a:spAutoFit/>
          </a:bodyPr>
          <a:lstStyle/>
          <a:p>
            <a:r>
              <a:rPr lang="en-US" sz="800" dirty="0" smtClean="0">
                <a:latin typeface="Arial" pitchFamily="34" charset="0"/>
                <a:cs typeface="Arial" pitchFamily="34" charset="0"/>
              </a:rPr>
              <a:t>Iraq 1990</a:t>
            </a:r>
            <a:endParaRPr lang="en-US" sz="800" dirty="0">
              <a:latin typeface="Arial" pitchFamily="34" charset="0"/>
              <a:cs typeface="Arial" pitchFamily="34" charset="0"/>
            </a:endParaRPr>
          </a:p>
        </p:txBody>
      </p:sp>
      <p:sp>
        <p:nvSpPr>
          <p:cNvPr id="89" name="Rectangle 88"/>
          <p:cNvSpPr/>
          <p:nvPr/>
        </p:nvSpPr>
        <p:spPr>
          <a:xfrm>
            <a:off x="5778514" y="1570824"/>
            <a:ext cx="622286" cy="215444"/>
          </a:xfrm>
          <a:prstGeom prst="rect">
            <a:avLst/>
          </a:prstGeom>
        </p:spPr>
        <p:txBody>
          <a:bodyPr wrap="none">
            <a:spAutoFit/>
          </a:bodyPr>
          <a:lstStyle/>
          <a:p>
            <a:r>
              <a:rPr lang="en-US" sz="800" dirty="0" smtClean="0">
                <a:latin typeface="Arial" pitchFamily="34" charset="0"/>
                <a:cs typeface="Arial" pitchFamily="34" charset="0"/>
              </a:rPr>
              <a:t>Iraq 2003</a:t>
            </a:r>
            <a:endParaRPr lang="en-US" sz="800" dirty="0">
              <a:latin typeface="Arial" pitchFamily="34" charset="0"/>
              <a:cs typeface="Arial" pitchFamily="34" charset="0"/>
            </a:endParaRPr>
          </a:p>
        </p:txBody>
      </p:sp>
      <p:sp>
        <p:nvSpPr>
          <p:cNvPr id="90" name="Rectangle 89"/>
          <p:cNvSpPr/>
          <p:nvPr/>
        </p:nvSpPr>
        <p:spPr>
          <a:xfrm>
            <a:off x="5409823" y="3365202"/>
            <a:ext cx="990977" cy="215444"/>
          </a:xfrm>
          <a:prstGeom prst="rect">
            <a:avLst/>
          </a:prstGeom>
        </p:spPr>
        <p:txBody>
          <a:bodyPr wrap="none">
            <a:spAutoFit/>
          </a:bodyPr>
          <a:lstStyle/>
          <a:p>
            <a:r>
              <a:rPr lang="en-US" sz="800" dirty="0" smtClean="0">
                <a:latin typeface="Arial" pitchFamily="34" charset="0"/>
                <a:cs typeface="Arial" pitchFamily="34" charset="0"/>
              </a:rPr>
              <a:t>Afghanistan 2007</a:t>
            </a:r>
            <a:endParaRPr lang="en-US" sz="800" dirty="0">
              <a:latin typeface="Arial" pitchFamily="34" charset="0"/>
              <a:cs typeface="Arial" pitchFamily="34" charset="0"/>
            </a:endParaRPr>
          </a:p>
        </p:txBody>
      </p:sp>
      <p:sp>
        <p:nvSpPr>
          <p:cNvPr id="91" name="Rectangle 90"/>
          <p:cNvSpPr/>
          <p:nvPr/>
        </p:nvSpPr>
        <p:spPr>
          <a:xfrm>
            <a:off x="2343150" y="4706779"/>
            <a:ext cx="1136850" cy="215444"/>
          </a:xfrm>
          <a:prstGeom prst="rect">
            <a:avLst/>
          </a:prstGeom>
        </p:spPr>
        <p:txBody>
          <a:bodyPr wrap="none">
            <a:spAutoFit/>
          </a:bodyPr>
          <a:lstStyle/>
          <a:p>
            <a:r>
              <a:rPr lang="en-US" sz="800" dirty="0" smtClean="0">
                <a:latin typeface="Arial" pitchFamily="34" charset="0"/>
                <a:cs typeface="Arial" pitchFamily="34" charset="0"/>
              </a:rPr>
              <a:t>Cold War 1945-1989</a:t>
            </a:r>
            <a:endParaRPr lang="en-US" sz="800" dirty="0">
              <a:latin typeface="Arial" pitchFamily="34" charset="0"/>
              <a:cs typeface="Arial" pitchFamily="34" charset="0"/>
            </a:endParaRPr>
          </a:p>
        </p:txBody>
      </p:sp>
      <p:sp>
        <p:nvSpPr>
          <p:cNvPr id="93" name="Rectangle 92"/>
          <p:cNvSpPr/>
          <p:nvPr/>
        </p:nvSpPr>
        <p:spPr>
          <a:xfrm>
            <a:off x="6432699" y="1756892"/>
            <a:ext cx="694421" cy="215444"/>
          </a:xfrm>
          <a:prstGeom prst="rect">
            <a:avLst/>
          </a:prstGeom>
        </p:spPr>
        <p:txBody>
          <a:bodyPr wrap="none">
            <a:spAutoFit/>
          </a:bodyPr>
          <a:lstStyle/>
          <a:p>
            <a:r>
              <a:rPr lang="en-US" sz="800" dirty="0" smtClean="0">
                <a:latin typeface="Arial" pitchFamily="34" charset="0"/>
                <a:cs typeface="Arial" pitchFamily="34" charset="0"/>
              </a:rPr>
              <a:t>WW I 1918</a:t>
            </a:r>
            <a:endParaRPr lang="en-US" sz="800" dirty="0">
              <a:latin typeface="Arial" pitchFamily="34" charset="0"/>
              <a:cs typeface="Arial" pitchFamily="34" charset="0"/>
            </a:endParaRPr>
          </a:p>
        </p:txBody>
      </p:sp>
      <p:sp>
        <p:nvSpPr>
          <p:cNvPr id="97" name="Rectangle 96"/>
          <p:cNvSpPr/>
          <p:nvPr/>
        </p:nvSpPr>
        <p:spPr>
          <a:xfrm>
            <a:off x="5041132" y="4027967"/>
            <a:ext cx="1359668" cy="215444"/>
          </a:xfrm>
          <a:prstGeom prst="rect">
            <a:avLst/>
          </a:prstGeom>
          <a:noFill/>
        </p:spPr>
        <p:txBody>
          <a:bodyPr wrap="none">
            <a:spAutoFit/>
          </a:bodyPr>
          <a:lstStyle/>
          <a:p>
            <a:r>
              <a:rPr lang="en-US" sz="800" dirty="0" smtClean="0">
                <a:latin typeface="Arial" pitchFamily="34" charset="0"/>
                <a:cs typeface="Arial" pitchFamily="34" charset="0"/>
              </a:rPr>
              <a:t>Dominican Republic 1965</a:t>
            </a:r>
            <a:endParaRPr lang="en-US" sz="800" dirty="0">
              <a:latin typeface="Arial" pitchFamily="34" charset="0"/>
              <a:cs typeface="Arial" pitchFamily="34" charset="0"/>
            </a:endParaRPr>
          </a:p>
        </p:txBody>
      </p:sp>
      <p:sp>
        <p:nvSpPr>
          <p:cNvPr id="99" name="Rectangle 98"/>
          <p:cNvSpPr/>
          <p:nvPr/>
        </p:nvSpPr>
        <p:spPr>
          <a:xfrm>
            <a:off x="5151714" y="3699058"/>
            <a:ext cx="822661" cy="215444"/>
          </a:xfrm>
          <a:prstGeom prst="rect">
            <a:avLst/>
          </a:prstGeom>
        </p:spPr>
        <p:txBody>
          <a:bodyPr wrap="none">
            <a:spAutoFit/>
          </a:bodyPr>
          <a:lstStyle/>
          <a:p>
            <a:r>
              <a:rPr lang="en-US" sz="800" dirty="0" smtClean="0">
                <a:latin typeface="Arial" pitchFamily="34" charset="0"/>
                <a:cs typeface="Arial" pitchFamily="34" charset="0"/>
              </a:rPr>
              <a:t>Vietnam 1961</a:t>
            </a:r>
            <a:endParaRPr lang="en-US" sz="800" dirty="0">
              <a:latin typeface="Arial" pitchFamily="34" charset="0"/>
              <a:cs typeface="Arial" pitchFamily="34" charset="0"/>
            </a:endParaRPr>
          </a:p>
        </p:txBody>
      </p:sp>
      <p:sp>
        <p:nvSpPr>
          <p:cNvPr id="100" name="Rectangle 99"/>
          <p:cNvSpPr/>
          <p:nvPr/>
        </p:nvSpPr>
        <p:spPr>
          <a:xfrm>
            <a:off x="5769915" y="2284231"/>
            <a:ext cx="829073" cy="215444"/>
          </a:xfrm>
          <a:prstGeom prst="rect">
            <a:avLst/>
          </a:prstGeom>
        </p:spPr>
        <p:txBody>
          <a:bodyPr wrap="none">
            <a:spAutoFit/>
          </a:bodyPr>
          <a:lstStyle/>
          <a:p>
            <a:r>
              <a:rPr lang="en-US" sz="800" dirty="0" smtClean="0">
                <a:latin typeface="Arial" pitchFamily="34" charset="0"/>
                <a:cs typeface="Arial" pitchFamily="34" charset="0"/>
              </a:rPr>
              <a:t>Panama 1989</a:t>
            </a:r>
            <a:endParaRPr lang="en-US" sz="800" dirty="0">
              <a:latin typeface="Arial" pitchFamily="34" charset="0"/>
              <a:cs typeface="Arial" pitchFamily="34" charset="0"/>
            </a:endParaRPr>
          </a:p>
        </p:txBody>
      </p:sp>
      <p:sp>
        <p:nvSpPr>
          <p:cNvPr id="101" name="Rectangle 100"/>
          <p:cNvSpPr/>
          <p:nvPr/>
        </p:nvSpPr>
        <p:spPr>
          <a:xfrm>
            <a:off x="5284373" y="2095360"/>
            <a:ext cx="846707" cy="215444"/>
          </a:xfrm>
          <a:prstGeom prst="rect">
            <a:avLst/>
          </a:prstGeom>
        </p:spPr>
        <p:txBody>
          <a:bodyPr wrap="none">
            <a:spAutoFit/>
          </a:bodyPr>
          <a:lstStyle/>
          <a:p>
            <a:r>
              <a:rPr lang="en-US" sz="800" dirty="0" smtClean="0">
                <a:latin typeface="Arial" pitchFamily="34" charset="0"/>
                <a:cs typeface="Arial" pitchFamily="34" charset="0"/>
              </a:rPr>
              <a:t>Grenada 1983</a:t>
            </a:r>
            <a:endParaRPr lang="en-US" sz="800" dirty="0">
              <a:latin typeface="Arial" pitchFamily="34" charset="0"/>
              <a:cs typeface="Arial" pitchFamily="34" charset="0"/>
            </a:endParaRPr>
          </a:p>
        </p:txBody>
      </p:sp>
      <p:sp>
        <p:nvSpPr>
          <p:cNvPr id="102" name="Rectangle 101"/>
          <p:cNvSpPr/>
          <p:nvPr/>
        </p:nvSpPr>
        <p:spPr>
          <a:xfrm>
            <a:off x="2613051" y="4338935"/>
            <a:ext cx="949299" cy="215444"/>
          </a:xfrm>
          <a:prstGeom prst="rect">
            <a:avLst/>
          </a:prstGeom>
        </p:spPr>
        <p:txBody>
          <a:bodyPr wrap="none">
            <a:spAutoFit/>
          </a:bodyPr>
          <a:lstStyle/>
          <a:p>
            <a:pPr algn="ctr"/>
            <a:r>
              <a:rPr lang="en-US" sz="800" dirty="0" smtClean="0">
                <a:latin typeface="Arial" pitchFamily="34" charset="0"/>
                <a:cs typeface="Arial" pitchFamily="34" charset="0"/>
              </a:rPr>
              <a:t>Guatemala 1966</a:t>
            </a:r>
            <a:endParaRPr lang="en-US" sz="800" dirty="0">
              <a:latin typeface="Arial" pitchFamily="34" charset="0"/>
              <a:cs typeface="Arial" pitchFamily="34" charset="0"/>
            </a:endParaRPr>
          </a:p>
        </p:txBody>
      </p:sp>
      <p:sp>
        <p:nvSpPr>
          <p:cNvPr id="103" name="Rectangle 102"/>
          <p:cNvSpPr/>
          <p:nvPr/>
        </p:nvSpPr>
        <p:spPr>
          <a:xfrm>
            <a:off x="5286142" y="1798670"/>
            <a:ext cx="720069" cy="215444"/>
          </a:xfrm>
          <a:prstGeom prst="rect">
            <a:avLst/>
          </a:prstGeom>
        </p:spPr>
        <p:txBody>
          <a:bodyPr wrap="none">
            <a:spAutoFit/>
          </a:bodyPr>
          <a:lstStyle/>
          <a:p>
            <a:pPr algn="ctr"/>
            <a:r>
              <a:rPr lang="en-US" sz="800" dirty="0" smtClean="0">
                <a:latin typeface="Arial" pitchFamily="34" charset="0"/>
                <a:cs typeface="Arial" pitchFamily="34" charset="0"/>
              </a:rPr>
              <a:t>Korea 1950</a:t>
            </a:r>
            <a:endParaRPr lang="en-US" sz="800" dirty="0">
              <a:latin typeface="Arial" pitchFamily="34" charset="0"/>
              <a:cs typeface="Arial" pitchFamily="34" charset="0"/>
            </a:endParaRPr>
          </a:p>
        </p:txBody>
      </p:sp>
      <p:sp>
        <p:nvSpPr>
          <p:cNvPr id="104" name="Rectangle 103"/>
          <p:cNvSpPr/>
          <p:nvPr/>
        </p:nvSpPr>
        <p:spPr>
          <a:xfrm>
            <a:off x="4543649" y="4541870"/>
            <a:ext cx="942887" cy="215444"/>
          </a:xfrm>
          <a:prstGeom prst="rect">
            <a:avLst/>
          </a:prstGeom>
        </p:spPr>
        <p:txBody>
          <a:bodyPr wrap="none">
            <a:spAutoFit/>
          </a:bodyPr>
          <a:lstStyle/>
          <a:p>
            <a:pPr algn="ctr"/>
            <a:r>
              <a:rPr lang="en-US" sz="800" dirty="0" smtClean="0">
                <a:latin typeface="Arial" pitchFamily="34" charset="0"/>
                <a:cs typeface="Arial" pitchFamily="34" charset="0"/>
              </a:rPr>
              <a:t>Philippines 1899</a:t>
            </a:r>
            <a:endParaRPr lang="en-US" sz="800" dirty="0">
              <a:latin typeface="Arial" pitchFamily="34" charset="0"/>
              <a:cs typeface="Arial" pitchFamily="34" charset="0"/>
            </a:endParaRPr>
          </a:p>
        </p:txBody>
      </p:sp>
      <p:sp>
        <p:nvSpPr>
          <p:cNvPr id="105" name="Rectangle 104"/>
          <p:cNvSpPr/>
          <p:nvPr/>
        </p:nvSpPr>
        <p:spPr>
          <a:xfrm>
            <a:off x="3219621" y="2900130"/>
            <a:ext cx="622286" cy="215444"/>
          </a:xfrm>
          <a:prstGeom prst="rect">
            <a:avLst/>
          </a:prstGeom>
        </p:spPr>
        <p:txBody>
          <a:bodyPr wrap="none">
            <a:spAutoFit/>
          </a:bodyPr>
          <a:lstStyle/>
          <a:p>
            <a:r>
              <a:rPr lang="en-US" sz="800" dirty="0" smtClean="0">
                <a:latin typeface="Arial" pitchFamily="34" charset="0"/>
                <a:cs typeface="Arial" pitchFamily="34" charset="0"/>
              </a:rPr>
              <a:t>Iran 2015</a:t>
            </a:r>
            <a:endParaRPr lang="en-US" sz="800" dirty="0">
              <a:latin typeface="Arial" pitchFamily="34" charset="0"/>
              <a:cs typeface="Arial" pitchFamily="34" charset="0"/>
            </a:endParaRPr>
          </a:p>
        </p:txBody>
      </p:sp>
      <p:sp>
        <p:nvSpPr>
          <p:cNvPr id="106" name="Rectangle 105"/>
          <p:cNvSpPr/>
          <p:nvPr/>
        </p:nvSpPr>
        <p:spPr>
          <a:xfrm>
            <a:off x="5091329" y="4330522"/>
            <a:ext cx="914033" cy="215444"/>
          </a:xfrm>
          <a:prstGeom prst="rect">
            <a:avLst/>
          </a:prstGeom>
        </p:spPr>
        <p:txBody>
          <a:bodyPr wrap="none">
            <a:spAutoFit/>
          </a:bodyPr>
          <a:lstStyle/>
          <a:p>
            <a:pPr algn="ctr"/>
            <a:r>
              <a:rPr lang="en-US" sz="800" dirty="0" smtClean="0">
                <a:latin typeface="Arial" pitchFamily="34" charset="0"/>
                <a:cs typeface="Arial" pitchFamily="34" charset="0"/>
              </a:rPr>
              <a:t>Nicaragua 1912</a:t>
            </a:r>
            <a:endParaRPr lang="en-US" sz="800" dirty="0">
              <a:latin typeface="Arial" pitchFamily="34" charset="0"/>
              <a:cs typeface="Arial" pitchFamily="34" charset="0"/>
            </a:endParaRPr>
          </a:p>
        </p:txBody>
      </p:sp>
      <p:sp>
        <p:nvSpPr>
          <p:cNvPr id="107" name="Rectangle 106"/>
          <p:cNvSpPr/>
          <p:nvPr/>
        </p:nvSpPr>
        <p:spPr>
          <a:xfrm>
            <a:off x="2819400" y="5618321"/>
            <a:ext cx="3505200" cy="246221"/>
          </a:xfrm>
          <a:prstGeom prst="rect">
            <a:avLst/>
          </a:prstGeom>
        </p:spPr>
        <p:txBody>
          <a:bodyPr wrap="square">
            <a:spAutoFit/>
          </a:bodyPr>
          <a:lstStyle/>
          <a:p>
            <a:pPr algn="ctr"/>
            <a:r>
              <a:rPr lang="en-US" sz="1000" b="1" dirty="0" smtClean="0">
                <a:latin typeface="Arial" pitchFamily="34" charset="0"/>
                <a:cs typeface="Arial" pitchFamily="34" charset="0"/>
              </a:rPr>
              <a:t>Spectrum of Competition and Conflict</a:t>
            </a:r>
            <a:endParaRPr lang="en-US" sz="1000" b="1" dirty="0">
              <a:latin typeface="Arial" pitchFamily="34" charset="0"/>
              <a:cs typeface="Arial" pitchFamily="34" charset="0"/>
            </a:endParaRPr>
          </a:p>
        </p:txBody>
      </p:sp>
      <p:sp>
        <p:nvSpPr>
          <p:cNvPr id="110" name="Explosion 1 109"/>
          <p:cNvSpPr/>
          <p:nvPr/>
        </p:nvSpPr>
        <p:spPr>
          <a:xfrm>
            <a:off x="5017311" y="4359097"/>
            <a:ext cx="152400" cy="152400"/>
          </a:xfrm>
          <a:prstGeom prst="irregularSeal1">
            <a:avLst/>
          </a:prstGeom>
          <a:solidFill>
            <a:srgbClr val="FF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1" name="Explosion 1 110"/>
          <p:cNvSpPr/>
          <p:nvPr/>
        </p:nvSpPr>
        <p:spPr>
          <a:xfrm>
            <a:off x="4474534" y="4570445"/>
            <a:ext cx="152400" cy="152400"/>
          </a:xfrm>
          <a:prstGeom prst="irregularSeal1">
            <a:avLst/>
          </a:prstGeom>
          <a:gradFill>
            <a:gsLst>
              <a:gs pos="30000">
                <a:srgbClr val="FFFF00"/>
              </a:gs>
              <a:gs pos="61000">
                <a:srgbClr val="FF66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2" name="Explosion 1 111"/>
          <p:cNvSpPr/>
          <p:nvPr/>
        </p:nvSpPr>
        <p:spPr>
          <a:xfrm>
            <a:off x="2286000" y="4735354"/>
            <a:ext cx="152400" cy="152400"/>
          </a:xfrm>
          <a:prstGeom prst="irregularSeal1">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3" name="Explosion 1 112"/>
          <p:cNvSpPr/>
          <p:nvPr/>
        </p:nvSpPr>
        <p:spPr>
          <a:xfrm>
            <a:off x="2997908" y="3973354"/>
            <a:ext cx="152400" cy="152400"/>
          </a:xfrm>
          <a:prstGeom prst="irregularSeal1">
            <a:avLst/>
          </a:prstGeom>
          <a:solidFill>
            <a:srgbClr val="0033CC">
              <a:alpha val="6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4" name="Explosion 1 113"/>
          <p:cNvSpPr/>
          <p:nvPr/>
        </p:nvSpPr>
        <p:spPr>
          <a:xfrm>
            <a:off x="2543936" y="4367510"/>
            <a:ext cx="152400" cy="152400"/>
          </a:xfrm>
          <a:prstGeom prst="irregularSeal1">
            <a:avLst/>
          </a:prstGeom>
          <a:solidFill>
            <a:srgbClr val="0000FF">
              <a:alpha val="74902"/>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5" name="Explosion 1 114"/>
          <p:cNvSpPr/>
          <p:nvPr/>
        </p:nvSpPr>
        <p:spPr>
          <a:xfrm>
            <a:off x="4974457" y="4056542"/>
            <a:ext cx="152400" cy="152400"/>
          </a:xfrm>
          <a:prstGeom prst="irregularSeal1">
            <a:avLst/>
          </a:prstGeom>
          <a:gradFill>
            <a:gsLst>
              <a:gs pos="20000">
                <a:srgbClr val="FFFF00"/>
              </a:gs>
              <a:gs pos="50000">
                <a:srgbClr val="FF6600"/>
              </a:gs>
            </a:gsLst>
            <a:lin ang="1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6" name="Explosion 1 115"/>
          <p:cNvSpPr/>
          <p:nvPr/>
        </p:nvSpPr>
        <p:spPr>
          <a:xfrm>
            <a:off x="5075514" y="3718108"/>
            <a:ext cx="152400" cy="152400"/>
          </a:xfrm>
          <a:prstGeom prst="irregularSeal1">
            <a:avLst/>
          </a:prstGeom>
          <a:gradFill flip="none" rotWithShape="1">
            <a:gsLst>
              <a:gs pos="40000">
                <a:srgbClr val="FFFF00"/>
              </a:gs>
              <a:gs pos="50000">
                <a:srgbClr val="FF6600"/>
              </a:gs>
            </a:gsLst>
            <a:lin ang="2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7" name="Explosion 1 116"/>
          <p:cNvSpPr/>
          <p:nvPr/>
        </p:nvSpPr>
        <p:spPr>
          <a:xfrm>
            <a:off x="5343148" y="3403302"/>
            <a:ext cx="152400" cy="152400"/>
          </a:xfrm>
          <a:prstGeom prst="irregularSeal1">
            <a:avLst/>
          </a:prstGeom>
          <a:gradFill>
            <a:gsLst>
              <a:gs pos="35000">
                <a:srgbClr val="FFFF00"/>
              </a:gs>
              <a:gs pos="50000">
                <a:srgbClr val="FF6600"/>
              </a:gs>
            </a:gsLst>
            <a:lin ang="2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8" name="Explosion 1 117"/>
          <p:cNvSpPr/>
          <p:nvPr/>
        </p:nvSpPr>
        <p:spPr>
          <a:xfrm>
            <a:off x="4572000" y="3381375"/>
            <a:ext cx="152400" cy="152400"/>
          </a:xfrm>
          <a:prstGeom prst="irregularSeal1">
            <a:avLst/>
          </a:prstGeom>
          <a:gradFill flip="none" rotWithShape="1">
            <a:gsLst>
              <a:gs pos="0">
                <a:srgbClr val="FF6600"/>
              </a:gs>
              <a:gs pos="100000">
                <a:srgbClr val="FFFF00"/>
              </a:gs>
            </a:gsLst>
            <a:lin ang="108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23" name="TextBox 122"/>
          <p:cNvSpPr txBox="1"/>
          <p:nvPr/>
        </p:nvSpPr>
        <p:spPr>
          <a:xfrm>
            <a:off x="910206" y="5599027"/>
            <a:ext cx="707246" cy="276999"/>
          </a:xfrm>
          <a:prstGeom prst="rect">
            <a:avLst/>
          </a:prstGeom>
          <a:noFill/>
        </p:spPr>
        <p:txBody>
          <a:bodyPr wrap="none" rtlCol="0">
            <a:spAutoFit/>
          </a:bodyPr>
          <a:lstStyle/>
          <a:p>
            <a:pPr algn="ctr"/>
            <a:r>
              <a:rPr lang="en-US" sz="1200" b="1" dirty="0" smtClean="0">
                <a:latin typeface="Arial" pitchFamily="34" charset="0"/>
                <a:cs typeface="Arial" pitchFamily="34" charset="0"/>
              </a:rPr>
              <a:t>‘Peace’</a:t>
            </a:r>
            <a:endParaRPr lang="en-US" sz="1200" b="1" dirty="0">
              <a:latin typeface="Arial" pitchFamily="34" charset="0"/>
              <a:cs typeface="Arial" pitchFamily="34" charset="0"/>
            </a:endParaRPr>
          </a:p>
        </p:txBody>
      </p:sp>
      <p:sp>
        <p:nvSpPr>
          <p:cNvPr id="124" name="TextBox 123"/>
          <p:cNvSpPr txBox="1"/>
          <p:nvPr/>
        </p:nvSpPr>
        <p:spPr>
          <a:xfrm>
            <a:off x="7550992" y="5614356"/>
            <a:ext cx="561372" cy="276999"/>
          </a:xfrm>
          <a:prstGeom prst="rect">
            <a:avLst/>
          </a:prstGeom>
          <a:noFill/>
        </p:spPr>
        <p:txBody>
          <a:bodyPr wrap="none" rtlCol="0">
            <a:spAutoFit/>
          </a:bodyPr>
          <a:lstStyle/>
          <a:p>
            <a:pPr algn="ctr"/>
            <a:r>
              <a:rPr lang="en-US" sz="1200" b="1" dirty="0" smtClean="0">
                <a:latin typeface="Arial" pitchFamily="34" charset="0"/>
                <a:cs typeface="Arial" pitchFamily="34" charset="0"/>
              </a:rPr>
              <a:t>‘War’</a:t>
            </a:r>
            <a:endParaRPr lang="en-US" sz="1200" b="1" dirty="0">
              <a:latin typeface="Arial" pitchFamily="34" charset="0"/>
              <a:cs typeface="Arial" pitchFamily="34" charset="0"/>
            </a:endParaRPr>
          </a:p>
        </p:txBody>
      </p:sp>
      <p:sp>
        <p:nvSpPr>
          <p:cNvPr id="120" name="Rectangle 119"/>
          <p:cNvSpPr/>
          <p:nvPr/>
        </p:nvSpPr>
        <p:spPr>
          <a:xfrm>
            <a:off x="4960500" y="5163926"/>
            <a:ext cx="2152650" cy="246221"/>
          </a:xfrm>
          <a:prstGeom prst="rect">
            <a:avLst/>
          </a:prstGeom>
          <a:solidFill>
            <a:srgbClr val="FF6600">
              <a:alpha val="50196"/>
            </a:srgbClr>
          </a:solidFill>
          <a:ln>
            <a:solidFill>
              <a:srgbClr val="FF6600"/>
            </a:solidFill>
          </a:ln>
        </p:spPr>
        <p:txBody>
          <a:bodyPr wrap="square">
            <a:spAutoFit/>
          </a:bodyPr>
          <a:lstStyle/>
          <a:p>
            <a:pPr algn="ctr"/>
            <a:r>
              <a:rPr lang="en-US" sz="1000" b="1" dirty="0" smtClean="0">
                <a:latin typeface="Arial" pitchFamily="34" charset="0"/>
                <a:cs typeface="Arial" pitchFamily="34" charset="0"/>
              </a:rPr>
              <a:t>Irregular  Warfare</a:t>
            </a:r>
            <a:endParaRPr lang="en-US" sz="1000" b="1" dirty="0">
              <a:latin typeface="Arial" pitchFamily="34" charset="0"/>
              <a:cs typeface="Arial" pitchFamily="34" charset="0"/>
            </a:endParaRPr>
          </a:p>
        </p:txBody>
      </p:sp>
      <p:cxnSp>
        <p:nvCxnSpPr>
          <p:cNvPr id="125" name="Straight Connector 124"/>
          <p:cNvCxnSpPr/>
          <p:nvPr/>
        </p:nvCxnSpPr>
        <p:spPr>
          <a:xfrm>
            <a:off x="4658833" y="2144233"/>
            <a:ext cx="1905000" cy="1219200"/>
          </a:xfrm>
          <a:prstGeom prst="line">
            <a:avLst/>
          </a:prstGeom>
          <a:ln w="28575">
            <a:solidFill>
              <a:srgbClr val="CC0000">
                <a:alpha val="69804"/>
              </a:srgb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4076581" y="3962400"/>
            <a:ext cx="800219" cy="215444"/>
          </a:xfrm>
          <a:prstGeom prst="rect">
            <a:avLst/>
          </a:prstGeom>
        </p:spPr>
        <p:txBody>
          <a:bodyPr wrap="none">
            <a:spAutoFit/>
          </a:bodyPr>
          <a:lstStyle/>
          <a:p>
            <a:r>
              <a:rPr lang="en-US" sz="800" dirty="0" smtClean="0">
                <a:latin typeface="Arial" pitchFamily="34" charset="0"/>
                <a:cs typeface="Arial" pitchFamily="34" charset="0"/>
              </a:rPr>
              <a:t>Yemen 2015 </a:t>
            </a:r>
            <a:endParaRPr lang="en-US" sz="800" dirty="0">
              <a:latin typeface="Arial" pitchFamily="34" charset="0"/>
              <a:cs typeface="Arial" pitchFamily="34" charset="0"/>
            </a:endParaRPr>
          </a:p>
        </p:txBody>
      </p:sp>
      <p:sp>
        <p:nvSpPr>
          <p:cNvPr id="133" name="Rectangle 132"/>
          <p:cNvSpPr/>
          <p:nvPr/>
        </p:nvSpPr>
        <p:spPr>
          <a:xfrm>
            <a:off x="4199626" y="4195530"/>
            <a:ext cx="691215" cy="215444"/>
          </a:xfrm>
          <a:prstGeom prst="rect">
            <a:avLst/>
          </a:prstGeom>
        </p:spPr>
        <p:txBody>
          <a:bodyPr wrap="none">
            <a:spAutoFit/>
          </a:bodyPr>
          <a:lstStyle/>
          <a:p>
            <a:r>
              <a:rPr lang="en-US" sz="800" dirty="0" err="1" smtClean="0">
                <a:latin typeface="Arial" pitchFamily="34" charset="0"/>
                <a:cs typeface="Arial" pitchFamily="34" charset="0"/>
              </a:rPr>
              <a:t>Lybia</a:t>
            </a:r>
            <a:r>
              <a:rPr lang="en-US" sz="800" dirty="0" smtClean="0">
                <a:latin typeface="Arial" pitchFamily="34" charset="0"/>
                <a:cs typeface="Arial" pitchFamily="34" charset="0"/>
              </a:rPr>
              <a:t> 2011</a:t>
            </a:r>
            <a:endParaRPr lang="en-US" sz="800" dirty="0">
              <a:latin typeface="Arial" pitchFamily="34" charset="0"/>
              <a:cs typeface="Arial" pitchFamily="34" charset="0"/>
            </a:endParaRPr>
          </a:p>
        </p:txBody>
      </p:sp>
      <p:sp>
        <p:nvSpPr>
          <p:cNvPr id="134" name="Explosion 1 133"/>
          <p:cNvSpPr/>
          <p:nvPr/>
        </p:nvSpPr>
        <p:spPr>
          <a:xfrm>
            <a:off x="4123426" y="4224105"/>
            <a:ext cx="152400" cy="152400"/>
          </a:xfrm>
          <a:prstGeom prst="irregularSeal1">
            <a:avLst/>
          </a:prstGeom>
          <a:gradFill>
            <a:gsLst>
              <a:gs pos="35000">
                <a:srgbClr val="0000FF"/>
              </a:gs>
              <a:gs pos="50000">
                <a:srgbClr val="FF6600"/>
              </a:gs>
              <a:gs pos="61000">
                <a:schemeClr val="accent4">
                  <a:lumMod val="60000"/>
                  <a:lumOff val="40000"/>
                </a:schemeClr>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36" name="Cloud 135"/>
          <p:cNvSpPr/>
          <p:nvPr/>
        </p:nvSpPr>
        <p:spPr>
          <a:xfrm>
            <a:off x="2667000" y="2133600"/>
            <a:ext cx="2895600" cy="1828800"/>
          </a:xfrm>
          <a:prstGeom prst="cloud">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988620" y="1870785"/>
            <a:ext cx="2133600" cy="246221"/>
          </a:xfrm>
          <a:prstGeom prst="rect">
            <a:avLst/>
          </a:prstGeom>
          <a:solidFill>
            <a:srgbClr val="006600">
              <a:alpha val="49804"/>
            </a:srgbClr>
          </a:solidFill>
          <a:ln>
            <a:solidFill>
              <a:srgbClr val="006600"/>
            </a:solidFill>
          </a:ln>
        </p:spPr>
        <p:txBody>
          <a:bodyPr wrap="square">
            <a:spAutoFit/>
          </a:bodyPr>
          <a:lstStyle/>
          <a:p>
            <a:pPr algn="ctr"/>
            <a:r>
              <a:rPr lang="en-US" sz="1000" b="1" dirty="0" smtClean="0">
                <a:solidFill>
                  <a:schemeClr val="bg1">
                    <a:lumMod val="95000"/>
                  </a:schemeClr>
                </a:solidFill>
                <a:latin typeface="Arial" pitchFamily="34" charset="0"/>
                <a:cs typeface="Arial" pitchFamily="34" charset="0"/>
              </a:rPr>
              <a:t>Unconventional Warfare</a:t>
            </a:r>
            <a:endParaRPr lang="en-US" sz="1000" b="1" dirty="0">
              <a:solidFill>
                <a:schemeClr val="bg1">
                  <a:lumMod val="95000"/>
                </a:schemeClr>
              </a:solidFill>
              <a:latin typeface="Arial" pitchFamily="34" charset="0"/>
              <a:cs typeface="Arial" pitchFamily="34" charset="0"/>
            </a:endParaRPr>
          </a:p>
        </p:txBody>
      </p:sp>
      <p:sp>
        <p:nvSpPr>
          <p:cNvPr id="138" name="Cloud 137"/>
          <p:cNvSpPr/>
          <p:nvPr/>
        </p:nvSpPr>
        <p:spPr>
          <a:xfrm rot="21148363">
            <a:off x="2079438" y="3570002"/>
            <a:ext cx="2391753" cy="1657182"/>
          </a:xfrm>
          <a:prstGeom prst="cloud">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913626" y="5146727"/>
            <a:ext cx="1447800" cy="246221"/>
          </a:xfrm>
          <a:prstGeom prst="rect">
            <a:avLst/>
          </a:prstGeom>
          <a:solidFill>
            <a:srgbClr val="0000FF">
              <a:alpha val="74902"/>
            </a:srgbClr>
          </a:solidFill>
          <a:ln>
            <a:solidFill>
              <a:srgbClr val="0000FF"/>
            </a:solidFill>
          </a:ln>
        </p:spPr>
        <p:txBody>
          <a:bodyPr wrap="square">
            <a:spAutoFit/>
          </a:bodyPr>
          <a:lstStyle/>
          <a:p>
            <a:pPr algn="ctr"/>
            <a:r>
              <a:rPr lang="en-US" sz="1000" b="1" dirty="0" smtClean="0">
                <a:solidFill>
                  <a:schemeClr val="bg1">
                    <a:lumMod val="95000"/>
                  </a:schemeClr>
                </a:solidFill>
                <a:latin typeface="Arial" pitchFamily="34" charset="0"/>
                <a:cs typeface="Arial" pitchFamily="34" charset="0"/>
              </a:rPr>
              <a:t>Political Warfare</a:t>
            </a:r>
            <a:endParaRPr lang="en-US" sz="1000" b="1" dirty="0">
              <a:solidFill>
                <a:schemeClr val="bg1">
                  <a:lumMod val="95000"/>
                </a:schemeClr>
              </a:solidFill>
              <a:latin typeface="Arial" pitchFamily="34" charset="0"/>
              <a:cs typeface="Arial" pitchFamily="34" charset="0"/>
            </a:endParaRPr>
          </a:p>
        </p:txBody>
      </p:sp>
      <p:sp>
        <p:nvSpPr>
          <p:cNvPr id="77" name="Explosion 1 76"/>
          <p:cNvSpPr/>
          <p:nvPr/>
        </p:nvSpPr>
        <p:spPr>
          <a:xfrm>
            <a:off x="5027242" y="2935916"/>
            <a:ext cx="152400" cy="152400"/>
          </a:xfrm>
          <a:prstGeom prst="irregularSeal1">
            <a:avLst/>
          </a:prstGeom>
          <a:gradFill>
            <a:gsLst>
              <a:gs pos="35000">
                <a:srgbClr val="FFFF00"/>
              </a:gs>
              <a:gs pos="50000">
                <a:srgbClr val="FF6600"/>
              </a:gs>
            </a:gsLst>
            <a:lin ang="189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98" name="Rectangle 97"/>
          <p:cNvSpPr/>
          <p:nvPr/>
        </p:nvSpPr>
        <p:spPr>
          <a:xfrm>
            <a:off x="3064583" y="3944779"/>
            <a:ext cx="878767" cy="215444"/>
          </a:xfrm>
          <a:prstGeom prst="rect">
            <a:avLst/>
          </a:prstGeom>
        </p:spPr>
        <p:txBody>
          <a:bodyPr wrap="none">
            <a:spAutoFit/>
          </a:bodyPr>
          <a:lstStyle/>
          <a:p>
            <a:r>
              <a:rPr lang="en-US" sz="800" dirty="0" smtClean="0">
                <a:latin typeface="Arial" pitchFamily="34" charset="0"/>
                <a:cs typeface="Arial" pitchFamily="34" charset="0"/>
              </a:rPr>
              <a:t>Columbia 1978</a:t>
            </a:r>
            <a:endParaRPr lang="en-US" sz="800" dirty="0">
              <a:latin typeface="Arial" pitchFamily="34" charset="0"/>
              <a:cs typeface="Arial" pitchFamily="34" charset="0"/>
            </a:endParaRPr>
          </a:p>
        </p:txBody>
      </p:sp>
      <p:sp>
        <p:nvSpPr>
          <p:cNvPr id="141" name="TextBox 140"/>
          <p:cNvSpPr txBox="1"/>
          <p:nvPr/>
        </p:nvSpPr>
        <p:spPr>
          <a:xfrm rot="-5400000">
            <a:off x="906992" y="3425237"/>
            <a:ext cx="1023037" cy="246221"/>
          </a:xfrm>
          <a:prstGeom prst="rect">
            <a:avLst/>
          </a:prstGeom>
          <a:noFill/>
        </p:spPr>
        <p:txBody>
          <a:bodyPr wrap="none" rtlCol="0">
            <a:spAutoFit/>
          </a:bodyPr>
          <a:lstStyle/>
          <a:p>
            <a:pPr algn="ctr"/>
            <a:r>
              <a:rPr lang="en-US" sz="1000" b="1" dirty="0" smtClean="0">
                <a:latin typeface="Arial" pitchFamily="34" charset="0"/>
                <a:cs typeface="Arial" pitchFamily="34" charset="0"/>
              </a:rPr>
              <a:t>Consequence</a:t>
            </a:r>
            <a:endParaRPr lang="en-US" sz="1000" b="1" dirty="0">
              <a:latin typeface="Arial" pitchFamily="34" charset="0"/>
              <a:cs typeface="Arial" pitchFamily="34" charset="0"/>
            </a:endParaRPr>
          </a:p>
        </p:txBody>
      </p:sp>
      <p:sp>
        <p:nvSpPr>
          <p:cNvPr id="146" name="Rectangle 145"/>
          <p:cNvSpPr/>
          <p:nvPr/>
        </p:nvSpPr>
        <p:spPr>
          <a:xfrm>
            <a:off x="4343400" y="2832556"/>
            <a:ext cx="869149" cy="215444"/>
          </a:xfrm>
          <a:prstGeom prst="rect">
            <a:avLst/>
          </a:prstGeom>
        </p:spPr>
        <p:txBody>
          <a:bodyPr wrap="none">
            <a:spAutoFit/>
          </a:bodyPr>
          <a:lstStyle/>
          <a:p>
            <a:r>
              <a:rPr lang="en-US" sz="800" dirty="0" smtClean="0">
                <a:latin typeface="Arial" pitchFamily="34" charset="0"/>
                <a:cs typeface="Arial" pitchFamily="34" charset="0"/>
              </a:rPr>
              <a:t>Israel/Lebanon</a:t>
            </a:r>
            <a:endParaRPr lang="en-US" sz="800" dirty="0">
              <a:latin typeface="Arial" pitchFamily="34" charset="0"/>
              <a:cs typeface="Arial" pitchFamily="34" charset="0"/>
            </a:endParaRPr>
          </a:p>
        </p:txBody>
      </p:sp>
      <p:sp>
        <p:nvSpPr>
          <p:cNvPr id="147" name="Explosion 1 146"/>
          <p:cNvSpPr/>
          <p:nvPr/>
        </p:nvSpPr>
        <p:spPr>
          <a:xfrm>
            <a:off x="4276725" y="2861131"/>
            <a:ext cx="152400" cy="152400"/>
          </a:xfrm>
          <a:prstGeom prst="irregularSeal1">
            <a:avLst/>
          </a:prstGeom>
          <a:gradFill flip="none" rotWithShape="1">
            <a:gsLst>
              <a:gs pos="45000">
                <a:srgbClr val="FF6600"/>
              </a:gs>
              <a:gs pos="50000">
                <a:schemeClr val="bg1">
                  <a:lumMod val="50000"/>
                </a:schemeClr>
              </a:gs>
            </a:gsLst>
            <a:lin ang="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35" name="Explosion 1 134"/>
          <p:cNvSpPr/>
          <p:nvPr/>
        </p:nvSpPr>
        <p:spPr>
          <a:xfrm>
            <a:off x="4009906" y="3981450"/>
            <a:ext cx="152400" cy="152400"/>
          </a:xfrm>
          <a:prstGeom prst="irregularSeal1">
            <a:avLst/>
          </a:prstGeom>
          <a:gradFill>
            <a:gsLst>
              <a:gs pos="35000">
                <a:srgbClr val="0033CC"/>
              </a:gs>
              <a:gs pos="50000">
                <a:srgbClr val="FF6600"/>
              </a:gs>
              <a:gs pos="61000">
                <a:schemeClr val="accent4">
                  <a:lumMod val="60000"/>
                  <a:lumOff val="40000"/>
                </a:schemeClr>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6" name="Explosion 1 65"/>
          <p:cNvSpPr/>
          <p:nvPr/>
        </p:nvSpPr>
        <p:spPr>
          <a:xfrm>
            <a:off x="3939127" y="2355008"/>
            <a:ext cx="152400" cy="152400"/>
          </a:xfrm>
          <a:prstGeom prst="irregularSeal1">
            <a:avLst/>
          </a:prstGeom>
          <a:gradFill flip="none" rotWithShape="1">
            <a:gsLst>
              <a:gs pos="40000">
                <a:srgbClr val="00CC00"/>
              </a:gs>
              <a:gs pos="50000">
                <a:schemeClr val="bg1">
                  <a:lumMod val="50000"/>
                </a:schemeClr>
              </a:gs>
            </a:gsLst>
            <a:lin ang="27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48" name="Rectangle 147"/>
          <p:cNvSpPr/>
          <p:nvPr/>
        </p:nvSpPr>
        <p:spPr>
          <a:xfrm>
            <a:off x="6313131" y="1070445"/>
            <a:ext cx="2590800" cy="246221"/>
          </a:xfrm>
          <a:prstGeom prst="rect">
            <a:avLst/>
          </a:prstGeom>
          <a:solidFill>
            <a:srgbClr val="C00000"/>
          </a:solidFill>
          <a:ln>
            <a:solidFill>
              <a:srgbClr val="C00000"/>
            </a:solidFill>
          </a:ln>
        </p:spPr>
        <p:txBody>
          <a:bodyPr wrap="square">
            <a:spAutoFit/>
          </a:bodyPr>
          <a:lstStyle/>
          <a:p>
            <a:pPr algn="ctr"/>
            <a:r>
              <a:rPr lang="en-US" sz="1000" b="1" dirty="0" smtClean="0">
                <a:solidFill>
                  <a:schemeClr val="bg1">
                    <a:lumMod val="95000"/>
                  </a:schemeClr>
                </a:solidFill>
                <a:latin typeface="Arial" pitchFamily="34" charset="0"/>
                <a:cs typeface="Arial" pitchFamily="34" charset="0"/>
              </a:rPr>
              <a:t>Traditional / Conventional Warfare</a:t>
            </a:r>
            <a:endParaRPr lang="en-US" sz="1000" b="1" dirty="0">
              <a:solidFill>
                <a:schemeClr val="bg1">
                  <a:lumMod val="95000"/>
                </a:schemeClr>
              </a:solidFill>
              <a:latin typeface="Arial" pitchFamily="34" charset="0"/>
              <a:cs typeface="Arial" pitchFamily="34" charset="0"/>
            </a:endParaRPr>
          </a:p>
        </p:txBody>
      </p:sp>
      <p:sp>
        <p:nvSpPr>
          <p:cNvPr id="83" name="Rectangle 82"/>
          <p:cNvSpPr/>
          <p:nvPr/>
        </p:nvSpPr>
        <p:spPr>
          <a:xfrm>
            <a:off x="5093917" y="2916866"/>
            <a:ext cx="1154483" cy="215444"/>
          </a:xfrm>
          <a:prstGeom prst="rect">
            <a:avLst/>
          </a:prstGeom>
        </p:spPr>
        <p:txBody>
          <a:bodyPr wrap="none">
            <a:spAutoFit/>
          </a:bodyPr>
          <a:lstStyle/>
          <a:p>
            <a:pPr algn="ctr"/>
            <a:r>
              <a:rPr lang="en-US" sz="800" dirty="0" smtClean="0">
                <a:latin typeface="Arial" pitchFamily="34" charset="0"/>
                <a:cs typeface="Arial" pitchFamily="34" charset="0"/>
              </a:rPr>
              <a:t>Russia/Georgia 2008</a:t>
            </a:r>
            <a:endParaRPr lang="en-US" sz="800" dirty="0">
              <a:latin typeface="Arial" pitchFamily="34" charset="0"/>
              <a:cs typeface="Arial" pitchFamily="34" charset="0"/>
            </a:endParaRPr>
          </a:p>
        </p:txBody>
      </p:sp>
      <p:sp>
        <p:nvSpPr>
          <p:cNvPr id="82" name="Rectangle 81"/>
          <p:cNvSpPr/>
          <p:nvPr/>
        </p:nvSpPr>
        <p:spPr>
          <a:xfrm>
            <a:off x="4222755" y="3657600"/>
            <a:ext cx="787395" cy="215444"/>
          </a:xfrm>
          <a:prstGeom prst="rect">
            <a:avLst/>
          </a:prstGeom>
        </p:spPr>
        <p:txBody>
          <a:bodyPr wrap="none">
            <a:spAutoFit/>
          </a:bodyPr>
          <a:lstStyle/>
          <a:p>
            <a:pPr algn="ctr"/>
            <a:r>
              <a:rPr lang="en-US" sz="800" dirty="0" smtClean="0">
                <a:latin typeface="Arial" pitchFamily="34" charset="0"/>
                <a:cs typeface="Arial" pitchFamily="34" charset="0"/>
              </a:rPr>
              <a:t>AQ Pre-2001</a:t>
            </a:r>
            <a:endParaRPr lang="en-US" sz="800" dirty="0">
              <a:latin typeface="Arial" pitchFamily="34" charset="0"/>
              <a:cs typeface="Arial" pitchFamily="34" charset="0"/>
            </a:endParaRPr>
          </a:p>
        </p:txBody>
      </p:sp>
      <p:sp>
        <p:nvSpPr>
          <p:cNvPr id="153" name="Explosion 1 152"/>
          <p:cNvSpPr/>
          <p:nvPr/>
        </p:nvSpPr>
        <p:spPr>
          <a:xfrm>
            <a:off x="5416819" y="2485544"/>
            <a:ext cx="152400" cy="152400"/>
          </a:xfrm>
          <a:prstGeom prst="irregularSeal1">
            <a:avLst/>
          </a:prstGeom>
          <a:solidFill>
            <a:srgbClr val="FF33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55" name="Explosion 1 154"/>
          <p:cNvSpPr/>
          <p:nvPr/>
        </p:nvSpPr>
        <p:spPr>
          <a:xfrm>
            <a:off x="4162306" y="3678475"/>
            <a:ext cx="152400" cy="152400"/>
          </a:xfrm>
          <a:prstGeom prst="irregularSeal1">
            <a:avLst/>
          </a:prstGeom>
          <a:gradFill>
            <a:gsLst>
              <a:gs pos="35000">
                <a:srgbClr val="006600"/>
              </a:gs>
              <a:gs pos="50000">
                <a:srgbClr val="0000FF"/>
              </a:gs>
              <a:gs pos="61000">
                <a:srgbClr val="FF66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cxnSp>
        <p:nvCxnSpPr>
          <p:cNvPr id="164" name="Straight Arrow Connector 163"/>
          <p:cNvCxnSpPr/>
          <p:nvPr/>
        </p:nvCxnSpPr>
        <p:spPr>
          <a:xfrm>
            <a:off x="2018197" y="2125253"/>
            <a:ext cx="4572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486400" y="2449033"/>
            <a:ext cx="853119" cy="215444"/>
          </a:xfrm>
          <a:prstGeom prst="rect">
            <a:avLst/>
          </a:prstGeom>
        </p:spPr>
        <p:txBody>
          <a:bodyPr wrap="none">
            <a:spAutoFit/>
          </a:bodyPr>
          <a:lstStyle/>
          <a:p>
            <a:r>
              <a:rPr lang="en-US" sz="800" dirty="0" smtClean="0">
                <a:latin typeface="Arial" pitchFamily="34" charset="0"/>
                <a:cs typeface="Arial" pitchFamily="34" charset="0"/>
              </a:rPr>
              <a:t>Civil War 1861</a:t>
            </a:r>
            <a:endParaRPr lang="en-US" sz="800" dirty="0">
              <a:latin typeface="Arial" pitchFamily="34" charset="0"/>
              <a:cs typeface="Arial" pitchFamily="34" charset="0"/>
            </a:endParaRPr>
          </a:p>
        </p:txBody>
      </p:sp>
      <p:sp>
        <p:nvSpPr>
          <p:cNvPr id="80" name="Rectangle 79"/>
          <p:cNvSpPr/>
          <p:nvPr/>
        </p:nvSpPr>
        <p:spPr>
          <a:xfrm>
            <a:off x="3318904" y="3276600"/>
            <a:ext cx="1141659" cy="215444"/>
          </a:xfrm>
          <a:prstGeom prst="rect">
            <a:avLst/>
          </a:prstGeom>
          <a:noFill/>
        </p:spPr>
        <p:txBody>
          <a:bodyPr wrap="none">
            <a:spAutoFit/>
          </a:bodyPr>
          <a:lstStyle/>
          <a:p>
            <a:pPr algn="ctr"/>
            <a:r>
              <a:rPr lang="en-US" sz="800" dirty="0" smtClean="0">
                <a:latin typeface="Arial" pitchFamily="34" charset="0"/>
                <a:cs typeface="Arial" pitchFamily="34" charset="0"/>
              </a:rPr>
              <a:t>Russia/Ukraine 2015</a:t>
            </a:r>
            <a:endParaRPr lang="en-US" sz="800" dirty="0">
              <a:latin typeface="Arial" pitchFamily="34" charset="0"/>
              <a:cs typeface="Arial" pitchFamily="34" charset="0"/>
            </a:endParaRPr>
          </a:p>
        </p:txBody>
      </p:sp>
      <p:sp>
        <p:nvSpPr>
          <p:cNvPr id="79" name="Rectangle 78"/>
          <p:cNvSpPr/>
          <p:nvPr/>
        </p:nvSpPr>
        <p:spPr>
          <a:xfrm>
            <a:off x="914400" y="6127446"/>
            <a:ext cx="7315200" cy="307777"/>
          </a:xfrm>
          <a:prstGeom prst="rect">
            <a:avLst/>
          </a:prstGeom>
          <a:solidFill>
            <a:srgbClr val="FFFF00"/>
          </a:solidFill>
          <a:ln w="19050">
            <a:solidFill>
              <a:schemeClr val="tx1"/>
            </a:solidFill>
          </a:ln>
        </p:spPr>
        <p:txBody>
          <a:bodyPr wrap="square">
            <a:spAutoFit/>
          </a:bodyPr>
          <a:lstStyle/>
          <a:p>
            <a:pPr algn="ctr"/>
            <a:r>
              <a:rPr lang="en-US" sz="1400" b="1" i="1" dirty="0" smtClean="0">
                <a:latin typeface=" Arial"/>
                <a:cs typeface="Arial" pitchFamily="34" charset="0"/>
              </a:rPr>
              <a:t>Are we effectively preparing future joint leaders?  </a:t>
            </a:r>
          </a:p>
        </p:txBody>
      </p:sp>
      <p:sp>
        <p:nvSpPr>
          <p:cNvPr id="85" name="Title 5"/>
          <p:cNvSpPr>
            <a:spLocks noGrp="1"/>
          </p:cNvSpPr>
          <p:nvPr>
            <p:ph type="title"/>
          </p:nvPr>
        </p:nvSpPr>
        <p:spPr>
          <a:xfrm>
            <a:off x="448733" y="0"/>
            <a:ext cx="8686800" cy="1143000"/>
          </a:xfrm>
        </p:spPr>
        <p:txBody>
          <a:bodyPr>
            <a:normAutofit/>
          </a:bodyPr>
          <a:lstStyle/>
          <a:p>
            <a:r>
              <a:rPr lang="en-US" sz="2000" b="1" i="1" dirty="0" smtClean="0">
                <a:latin typeface="Arial" pitchFamily="34" charset="0"/>
                <a:cs typeface="Arial" pitchFamily="34" charset="0"/>
              </a:rPr>
              <a:t>Are we really accounting for the universe of competitive </a:t>
            </a:r>
            <a:br>
              <a:rPr lang="en-US" sz="2000" b="1" i="1" dirty="0" smtClean="0">
                <a:latin typeface="Arial" pitchFamily="34" charset="0"/>
                <a:cs typeface="Arial" pitchFamily="34" charset="0"/>
              </a:rPr>
            </a:br>
            <a:r>
              <a:rPr lang="en-US" sz="2000" b="1" i="1" dirty="0" smtClean="0">
                <a:latin typeface="Arial" pitchFamily="34" charset="0"/>
                <a:cs typeface="Arial" pitchFamily="34" charset="0"/>
              </a:rPr>
              <a:t>International Relations and Conflict in our model?</a:t>
            </a:r>
            <a:endParaRPr lang="en-US" sz="2000" b="1" i="1" dirty="0">
              <a:latin typeface="Arial" pitchFamily="34" charset="0"/>
              <a:cs typeface="Arial" pitchFamily="34" charset="0"/>
            </a:endParaRPr>
          </a:p>
        </p:txBody>
      </p:sp>
    </p:spTree>
    <p:extLst>
      <p:ext uri="{BB962C8B-B14F-4D97-AF65-F5344CB8AC3E}">
        <p14:creationId xmlns:p14="http://schemas.microsoft.com/office/powerpoint/2010/main" val="1460292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loud 118"/>
          <p:cNvSpPr/>
          <p:nvPr/>
        </p:nvSpPr>
        <p:spPr>
          <a:xfrm>
            <a:off x="3657600" y="2590800"/>
            <a:ext cx="2895600" cy="2362201"/>
          </a:xfrm>
          <a:prstGeom prst="cloud">
            <a:avLst/>
          </a:prstGeom>
          <a:no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loud 85"/>
          <p:cNvSpPr/>
          <p:nvPr/>
        </p:nvSpPr>
        <p:spPr>
          <a:xfrm rot="20691597">
            <a:off x="4855489" y="1243698"/>
            <a:ext cx="2403678" cy="1594275"/>
          </a:xfrm>
          <a:prstGeom prst="cloud">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Left-Right Arrow 126"/>
          <p:cNvSpPr/>
          <p:nvPr/>
        </p:nvSpPr>
        <p:spPr>
          <a:xfrm>
            <a:off x="1523999" y="5562600"/>
            <a:ext cx="6096001" cy="369065"/>
          </a:xfrm>
          <a:prstGeom prst="leftRightArrow">
            <a:avLst/>
          </a:prstGeom>
          <a:gradFill flip="none" rotWithShape="1">
            <a:gsLst>
              <a:gs pos="10000">
                <a:srgbClr val="0000FF">
                  <a:alpha val="15000"/>
                </a:srgbClr>
              </a:gs>
              <a:gs pos="40000">
                <a:srgbClr val="4F81BD"/>
              </a:gs>
              <a:gs pos="60000">
                <a:srgbClr val="FFFF00"/>
              </a:gs>
              <a:gs pos="80000">
                <a:srgbClr val="FFC000"/>
              </a:gs>
              <a:gs pos="100000">
                <a:srgbClr val="C00000"/>
              </a:gs>
            </a:gsLst>
            <a:lin ang="0" scaled="0"/>
            <a:tileRect/>
          </a:gradFill>
          <a:ln>
            <a:solidFill>
              <a:schemeClr val="tx1">
                <a:alpha val="35000"/>
              </a:schemeClr>
            </a:solidFill>
          </a:ln>
          <a:effectLst>
            <a:outerShdw dir="2154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latin typeface=" Arial"/>
            </a:endParaRPr>
          </a:p>
        </p:txBody>
      </p:sp>
      <p:cxnSp>
        <p:nvCxnSpPr>
          <p:cNvPr id="12" name="Straight Arrow Connector 11"/>
          <p:cNvCxnSpPr/>
          <p:nvPr/>
        </p:nvCxnSpPr>
        <p:spPr>
          <a:xfrm>
            <a:off x="1828800" y="5562600"/>
            <a:ext cx="5486400" cy="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28800" y="1600200"/>
            <a:ext cx="0" cy="396240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06874" y="4931734"/>
            <a:ext cx="601447" cy="400110"/>
          </a:xfrm>
          <a:prstGeom prst="rect">
            <a:avLst/>
          </a:prstGeom>
          <a:noFill/>
        </p:spPr>
        <p:txBody>
          <a:bodyPr wrap="none" rtlCol="0">
            <a:spAutoFit/>
          </a:bodyPr>
          <a:lstStyle/>
          <a:p>
            <a:pPr algn="ctr"/>
            <a:r>
              <a:rPr lang="en-US" sz="1000" b="1" dirty="0" smtClean="0">
                <a:latin typeface="Arial" pitchFamily="34" charset="0"/>
                <a:cs typeface="Arial" pitchFamily="34" charset="0"/>
              </a:rPr>
              <a:t>Less</a:t>
            </a:r>
          </a:p>
          <a:p>
            <a:pPr algn="ctr"/>
            <a:r>
              <a:rPr lang="en-US" sz="1000" b="1" dirty="0" smtClean="0">
                <a:latin typeface="Arial" pitchFamily="34" charset="0"/>
                <a:cs typeface="Arial" pitchFamily="34" charset="0"/>
              </a:rPr>
              <a:t>Severe</a:t>
            </a:r>
            <a:endParaRPr lang="en-US" sz="1000" b="1" dirty="0">
              <a:latin typeface="Arial" pitchFamily="34" charset="0"/>
              <a:cs typeface="Arial" pitchFamily="34" charset="0"/>
            </a:endParaRPr>
          </a:p>
        </p:txBody>
      </p:sp>
      <p:sp>
        <p:nvSpPr>
          <p:cNvPr id="23" name="TextBox 22"/>
          <p:cNvSpPr txBox="1"/>
          <p:nvPr/>
        </p:nvSpPr>
        <p:spPr>
          <a:xfrm>
            <a:off x="1136588" y="1983356"/>
            <a:ext cx="601447" cy="400110"/>
          </a:xfrm>
          <a:prstGeom prst="rect">
            <a:avLst/>
          </a:prstGeom>
          <a:noFill/>
        </p:spPr>
        <p:txBody>
          <a:bodyPr wrap="none" rtlCol="0">
            <a:spAutoFit/>
          </a:bodyPr>
          <a:lstStyle/>
          <a:p>
            <a:pPr algn="ctr"/>
            <a:r>
              <a:rPr lang="en-US" sz="1000" b="1" dirty="0" smtClean="0">
                <a:latin typeface="Arial" pitchFamily="34" charset="0"/>
                <a:cs typeface="Arial" pitchFamily="34" charset="0"/>
              </a:rPr>
              <a:t>More</a:t>
            </a:r>
          </a:p>
          <a:p>
            <a:pPr algn="ctr"/>
            <a:r>
              <a:rPr lang="en-US" sz="1000" b="1" dirty="0" smtClean="0">
                <a:latin typeface="Arial" pitchFamily="34" charset="0"/>
                <a:cs typeface="Arial" pitchFamily="34" charset="0"/>
              </a:rPr>
              <a:t>Severe</a:t>
            </a:r>
            <a:endParaRPr lang="en-US" sz="1000" b="1" dirty="0">
              <a:latin typeface="Arial" pitchFamily="34" charset="0"/>
              <a:cs typeface="Arial" pitchFamily="34" charset="0"/>
            </a:endParaRPr>
          </a:p>
        </p:txBody>
      </p:sp>
      <p:sp>
        <p:nvSpPr>
          <p:cNvPr id="65" name="Explosion 1 64"/>
          <p:cNvSpPr/>
          <p:nvPr/>
        </p:nvSpPr>
        <p:spPr>
          <a:xfrm>
            <a:off x="3252229" y="3306604"/>
            <a:ext cx="152400" cy="152400"/>
          </a:xfrm>
          <a:prstGeom prst="irregularSeal1">
            <a:avLst/>
          </a:prstGeom>
          <a:gradFill flip="none" rotWithShape="1">
            <a:gsLst>
              <a:gs pos="33000">
                <a:srgbClr val="006600"/>
              </a:gs>
              <a:gs pos="53000">
                <a:srgbClr val="0066FF"/>
              </a:gs>
            </a:gsLst>
            <a:lin ang="36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7" name="Explosion 1 66"/>
          <p:cNvSpPr/>
          <p:nvPr/>
        </p:nvSpPr>
        <p:spPr>
          <a:xfrm>
            <a:off x="3265967" y="2533296"/>
            <a:ext cx="152400" cy="152400"/>
          </a:xfrm>
          <a:prstGeom prst="irregularSeal1">
            <a:avLst/>
          </a:prstGeom>
          <a:gradFill>
            <a:gsLst>
              <a:gs pos="40000">
                <a:srgbClr val="006600"/>
              </a:gs>
              <a:gs pos="50000">
                <a:schemeClr val="bg1">
                  <a:lumMod val="50000"/>
                </a:schemeClr>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8" name="Explosion 1 67"/>
          <p:cNvSpPr/>
          <p:nvPr/>
        </p:nvSpPr>
        <p:spPr>
          <a:xfrm>
            <a:off x="3152946" y="2928705"/>
            <a:ext cx="152400" cy="152400"/>
          </a:xfrm>
          <a:prstGeom prst="irregularSeal1">
            <a:avLst/>
          </a:prstGeom>
          <a:gradFill flip="none" rotWithShape="1">
            <a:gsLst>
              <a:gs pos="35000">
                <a:srgbClr val="00CC00"/>
              </a:gs>
              <a:gs pos="50000">
                <a:schemeClr val="bg1">
                  <a:lumMod val="50000"/>
                </a:schemeClr>
              </a:gs>
            </a:gsLst>
            <a:lin ang="27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9" name="Explosion 1 68"/>
          <p:cNvSpPr/>
          <p:nvPr/>
        </p:nvSpPr>
        <p:spPr>
          <a:xfrm>
            <a:off x="6037244" y="1974859"/>
            <a:ext cx="152400" cy="152400"/>
          </a:xfrm>
          <a:prstGeom prst="irregularSeal1">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0" name="Explosion 1 69"/>
          <p:cNvSpPr/>
          <p:nvPr/>
        </p:nvSpPr>
        <p:spPr>
          <a:xfrm>
            <a:off x="5218597" y="2123935"/>
            <a:ext cx="152400" cy="152400"/>
          </a:xfrm>
          <a:prstGeom prst="irregularSeal1">
            <a:avLst/>
          </a:prstGeom>
          <a:solidFill>
            <a:srgbClr val="FF33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1" name="Explosion 1 70"/>
          <p:cNvSpPr/>
          <p:nvPr/>
        </p:nvSpPr>
        <p:spPr>
          <a:xfrm>
            <a:off x="5693897" y="1592718"/>
            <a:ext cx="152400" cy="152400"/>
          </a:xfrm>
          <a:prstGeom prst="irregularSeal1">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2" name="Explosion 1 71"/>
          <p:cNvSpPr/>
          <p:nvPr/>
        </p:nvSpPr>
        <p:spPr>
          <a:xfrm>
            <a:off x="6366024" y="1785467"/>
            <a:ext cx="152400" cy="152400"/>
          </a:xfrm>
          <a:prstGeom prst="irregularSeal1">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3" name="Explosion 1 72"/>
          <p:cNvSpPr/>
          <p:nvPr/>
        </p:nvSpPr>
        <p:spPr>
          <a:xfrm>
            <a:off x="5692607" y="2312806"/>
            <a:ext cx="152400" cy="152400"/>
          </a:xfrm>
          <a:prstGeom prst="irregularSeal1">
            <a:avLst/>
          </a:prstGeom>
          <a:solidFill>
            <a:srgbClr val="FF33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5" name="Explosion 1 74"/>
          <p:cNvSpPr/>
          <p:nvPr/>
        </p:nvSpPr>
        <p:spPr>
          <a:xfrm>
            <a:off x="6201400" y="1404467"/>
            <a:ext cx="152400" cy="152400"/>
          </a:xfrm>
          <a:prstGeom prst="irregularSeal1">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6" name="Explosion 1 75"/>
          <p:cNvSpPr/>
          <p:nvPr/>
        </p:nvSpPr>
        <p:spPr>
          <a:xfrm>
            <a:off x="5205070" y="1816612"/>
            <a:ext cx="152400" cy="152400"/>
          </a:xfrm>
          <a:prstGeom prst="irregularSeal1">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8" name="Rectangle 77"/>
          <p:cNvSpPr/>
          <p:nvPr/>
        </p:nvSpPr>
        <p:spPr>
          <a:xfrm>
            <a:off x="6268075" y="1375892"/>
            <a:ext cx="723275" cy="215444"/>
          </a:xfrm>
          <a:prstGeom prst="rect">
            <a:avLst/>
          </a:prstGeom>
        </p:spPr>
        <p:txBody>
          <a:bodyPr wrap="none">
            <a:spAutoFit/>
          </a:bodyPr>
          <a:lstStyle/>
          <a:p>
            <a:r>
              <a:rPr lang="en-US" sz="800" dirty="0" smtClean="0">
                <a:latin typeface="Arial" pitchFamily="34" charset="0"/>
                <a:cs typeface="Arial" pitchFamily="34" charset="0"/>
              </a:rPr>
              <a:t>WW II 1941</a:t>
            </a:r>
            <a:endParaRPr lang="en-US" sz="800" dirty="0">
              <a:latin typeface="Arial" pitchFamily="34" charset="0"/>
              <a:cs typeface="Arial" pitchFamily="34" charset="0"/>
            </a:endParaRPr>
          </a:p>
        </p:txBody>
      </p:sp>
      <p:sp>
        <p:nvSpPr>
          <p:cNvPr id="81" name="Rectangle 80"/>
          <p:cNvSpPr/>
          <p:nvPr/>
        </p:nvSpPr>
        <p:spPr>
          <a:xfrm>
            <a:off x="4642067" y="3352800"/>
            <a:ext cx="380232" cy="215444"/>
          </a:xfrm>
          <a:prstGeom prst="rect">
            <a:avLst/>
          </a:prstGeom>
          <a:noFill/>
        </p:spPr>
        <p:txBody>
          <a:bodyPr wrap="none">
            <a:spAutoFit/>
          </a:bodyPr>
          <a:lstStyle/>
          <a:p>
            <a:pPr algn="ctr"/>
            <a:r>
              <a:rPr lang="en-US" sz="800" dirty="0" smtClean="0">
                <a:latin typeface="Arial" pitchFamily="34" charset="0"/>
                <a:cs typeface="Arial" pitchFamily="34" charset="0"/>
              </a:rPr>
              <a:t>ISIS</a:t>
            </a:r>
            <a:endParaRPr lang="en-US" sz="800" dirty="0">
              <a:latin typeface="Arial" pitchFamily="34" charset="0"/>
              <a:cs typeface="Arial" pitchFamily="34" charset="0"/>
            </a:endParaRPr>
          </a:p>
        </p:txBody>
      </p:sp>
      <p:sp>
        <p:nvSpPr>
          <p:cNvPr id="84" name="Rectangle 83"/>
          <p:cNvSpPr/>
          <p:nvPr/>
        </p:nvSpPr>
        <p:spPr>
          <a:xfrm>
            <a:off x="4026533" y="2329130"/>
            <a:ext cx="1000595" cy="215444"/>
          </a:xfrm>
          <a:prstGeom prst="rect">
            <a:avLst/>
          </a:prstGeom>
        </p:spPr>
        <p:txBody>
          <a:bodyPr wrap="none">
            <a:spAutoFit/>
          </a:bodyPr>
          <a:lstStyle/>
          <a:p>
            <a:pPr algn="ctr"/>
            <a:r>
              <a:rPr lang="en-US" sz="800" dirty="0" smtClean="0">
                <a:latin typeface="Arial" pitchFamily="34" charset="0"/>
                <a:cs typeface="Arial" pitchFamily="34" charset="0"/>
              </a:rPr>
              <a:t>North Korea 2015</a:t>
            </a:r>
            <a:endParaRPr lang="en-US" sz="800" dirty="0">
              <a:latin typeface="Arial" pitchFamily="34" charset="0"/>
              <a:cs typeface="Arial" pitchFamily="34" charset="0"/>
            </a:endParaRPr>
          </a:p>
        </p:txBody>
      </p:sp>
      <p:sp>
        <p:nvSpPr>
          <p:cNvPr id="87" name="Rectangle 86"/>
          <p:cNvSpPr/>
          <p:nvPr/>
        </p:nvSpPr>
        <p:spPr>
          <a:xfrm>
            <a:off x="3332642" y="2504721"/>
            <a:ext cx="713657" cy="215444"/>
          </a:xfrm>
          <a:prstGeom prst="rect">
            <a:avLst/>
          </a:prstGeom>
        </p:spPr>
        <p:txBody>
          <a:bodyPr wrap="none">
            <a:spAutoFit/>
          </a:bodyPr>
          <a:lstStyle/>
          <a:p>
            <a:r>
              <a:rPr lang="en-US" sz="800" dirty="0" smtClean="0">
                <a:latin typeface="Arial" pitchFamily="34" charset="0"/>
                <a:cs typeface="Arial" pitchFamily="34" charset="0"/>
              </a:rPr>
              <a:t>China 2015</a:t>
            </a:r>
            <a:endParaRPr lang="en-US" sz="800" dirty="0">
              <a:latin typeface="Arial" pitchFamily="34" charset="0"/>
              <a:cs typeface="Arial" pitchFamily="34" charset="0"/>
            </a:endParaRPr>
          </a:p>
        </p:txBody>
      </p:sp>
      <p:sp>
        <p:nvSpPr>
          <p:cNvPr id="88" name="Rectangle 87"/>
          <p:cNvSpPr/>
          <p:nvPr/>
        </p:nvSpPr>
        <p:spPr>
          <a:xfrm>
            <a:off x="6115213" y="1951824"/>
            <a:ext cx="622286" cy="215444"/>
          </a:xfrm>
          <a:prstGeom prst="rect">
            <a:avLst/>
          </a:prstGeom>
        </p:spPr>
        <p:txBody>
          <a:bodyPr wrap="none">
            <a:spAutoFit/>
          </a:bodyPr>
          <a:lstStyle/>
          <a:p>
            <a:r>
              <a:rPr lang="en-US" sz="800" dirty="0" smtClean="0">
                <a:latin typeface="Arial" pitchFamily="34" charset="0"/>
                <a:cs typeface="Arial" pitchFamily="34" charset="0"/>
              </a:rPr>
              <a:t>Iraq 1990</a:t>
            </a:r>
            <a:endParaRPr lang="en-US" sz="800" dirty="0">
              <a:latin typeface="Arial" pitchFamily="34" charset="0"/>
              <a:cs typeface="Arial" pitchFamily="34" charset="0"/>
            </a:endParaRPr>
          </a:p>
        </p:txBody>
      </p:sp>
      <p:sp>
        <p:nvSpPr>
          <p:cNvPr id="89" name="Rectangle 88"/>
          <p:cNvSpPr/>
          <p:nvPr/>
        </p:nvSpPr>
        <p:spPr>
          <a:xfrm>
            <a:off x="5778514" y="1570824"/>
            <a:ext cx="622286" cy="215444"/>
          </a:xfrm>
          <a:prstGeom prst="rect">
            <a:avLst/>
          </a:prstGeom>
        </p:spPr>
        <p:txBody>
          <a:bodyPr wrap="none">
            <a:spAutoFit/>
          </a:bodyPr>
          <a:lstStyle/>
          <a:p>
            <a:r>
              <a:rPr lang="en-US" sz="800" dirty="0" smtClean="0">
                <a:latin typeface="Arial" pitchFamily="34" charset="0"/>
                <a:cs typeface="Arial" pitchFamily="34" charset="0"/>
              </a:rPr>
              <a:t>Iraq 2003</a:t>
            </a:r>
            <a:endParaRPr lang="en-US" sz="800" dirty="0">
              <a:latin typeface="Arial" pitchFamily="34" charset="0"/>
              <a:cs typeface="Arial" pitchFamily="34" charset="0"/>
            </a:endParaRPr>
          </a:p>
        </p:txBody>
      </p:sp>
      <p:sp>
        <p:nvSpPr>
          <p:cNvPr id="90" name="Rectangle 89"/>
          <p:cNvSpPr/>
          <p:nvPr/>
        </p:nvSpPr>
        <p:spPr>
          <a:xfrm>
            <a:off x="5409823" y="3365202"/>
            <a:ext cx="990977" cy="215444"/>
          </a:xfrm>
          <a:prstGeom prst="rect">
            <a:avLst/>
          </a:prstGeom>
        </p:spPr>
        <p:txBody>
          <a:bodyPr wrap="none">
            <a:spAutoFit/>
          </a:bodyPr>
          <a:lstStyle/>
          <a:p>
            <a:r>
              <a:rPr lang="en-US" sz="800" dirty="0" smtClean="0">
                <a:latin typeface="Arial" pitchFamily="34" charset="0"/>
                <a:cs typeface="Arial" pitchFamily="34" charset="0"/>
              </a:rPr>
              <a:t>Afghanistan 2007</a:t>
            </a:r>
            <a:endParaRPr lang="en-US" sz="800" dirty="0">
              <a:latin typeface="Arial" pitchFamily="34" charset="0"/>
              <a:cs typeface="Arial" pitchFamily="34" charset="0"/>
            </a:endParaRPr>
          </a:p>
        </p:txBody>
      </p:sp>
      <p:sp>
        <p:nvSpPr>
          <p:cNvPr id="91" name="Rectangle 90"/>
          <p:cNvSpPr/>
          <p:nvPr/>
        </p:nvSpPr>
        <p:spPr>
          <a:xfrm>
            <a:off x="2343150" y="4706779"/>
            <a:ext cx="1136850" cy="215444"/>
          </a:xfrm>
          <a:prstGeom prst="rect">
            <a:avLst/>
          </a:prstGeom>
        </p:spPr>
        <p:txBody>
          <a:bodyPr wrap="none">
            <a:spAutoFit/>
          </a:bodyPr>
          <a:lstStyle/>
          <a:p>
            <a:r>
              <a:rPr lang="en-US" sz="800" dirty="0" smtClean="0">
                <a:latin typeface="Arial" pitchFamily="34" charset="0"/>
                <a:cs typeface="Arial" pitchFamily="34" charset="0"/>
              </a:rPr>
              <a:t>Cold War 1945-1989</a:t>
            </a:r>
            <a:endParaRPr lang="en-US" sz="800" dirty="0">
              <a:latin typeface="Arial" pitchFamily="34" charset="0"/>
              <a:cs typeface="Arial" pitchFamily="34" charset="0"/>
            </a:endParaRPr>
          </a:p>
        </p:txBody>
      </p:sp>
      <p:sp>
        <p:nvSpPr>
          <p:cNvPr id="93" name="Rectangle 92"/>
          <p:cNvSpPr/>
          <p:nvPr/>
        </p:nvSpPr>
        <p:spPr>
          <a:xfrm>
            <a:off x="6432699" y="1756892"/>
            <a:ext cx="694421" cy="215444"/>
          </a:xfrm>
          <a:prstGeom prst="rect">
            <a:avLst/>
          </a:prstGeom>
        </p:spPr>
        <p:txBody>
          <a:bodyPr wrap="none">
            <a:spAutoFit/>
          </a:bodyPr>
          <a:lstStyle/>
          <a:p>
            <a:r>
              <a:rPr lang="en-US" sz="800" dirty="0" smtClean="0">
                <a:latin typeface="Arial" pitchFamily="34" charset="0"/>
                <a:cs typeface="Arial" pitchFamily="34" charset="0"/>
              </a:rPr>
              <a:t>WW I 1918</a:t>
            </a:r>
            <a:endParaRPr lang="en-US" sz="800" dirty="0">
              <a:latin typeface="Arial" pitchFamily="34" charset="0"/>
              <a:cs typeface="Arial" pitchFamily="34" charset="0"/>
            </a:endParaRPr>
          </a:p>
        </p:txBody>
      </p:sp>
      <p:sp>
        <p:nvSpPr>
          <p:cNvPr id="97" name="Rectangle 96"/>
          <p:cNvSpPr/>
          <p:nvPr/>
        </p:nvSpPr>
        <p:spPr>
          <a:xfrm>
            <a:off x="5041132" y="4027967"/>
            <a:ext cx="1359668" cy="215444"/>
          </a:xfrm>
          <a:prstGeom prst="rect">
            <a:avLst/>
          </a:prstGeom>
          <a:noFill/>
        </p:spPr>
        <p:txBody>
          <a:bodyPr wrap="none">
            <a:spAutoFit/>
          </a:bodyPr>
          <a:lstStyle/>
          <a:p>
            <a:r>
              <a:rPr lang="en-US" sz="800" dirty="0" smtClean="0">
                <a:latin typeface="Arial" pitchFamily="34" charset="0"/>
                <a:cs typeface="Arial" pitchFamily="34" charset="0"/>
              </a:rPr>
              <a:t>Dominican Republic 1965</a:t>
            </a:r>
            <a:endParaRPr lang="en-US" sz="800" dirty="0">
              <a:latin typeface="Arial" pitchFamily="34" charset="0"/>
              <a:cs typeface="Arial" pitchFamily="34" charset="0"/>
            </a:endParaRPr>
          </a:p>
        </p:txBody>
      </p:sp>
      <p:sp>
        <p:nvSpPr>
          <p:cNvPr id="99" name="Rectangle 98"/>
          <p:cNvSpPr/>
          <p:nvPr/>
        </p:nvSpPr>
        <p:spPr>
          <a:xfrm>
            <a:off x="5151714" y="3699058"/>
            <a:ext cx="822661" cy="215444"/>
          </a:xfrm>
          <a:prstGeom prst="rect">
            <a:avLst/>
          </a:prstGeom>
        </p:spPr>
        <p:txBody>
          <a:bodyPr wrap="none">
            <a:spAutoFit/>
          </a:bodyPr>
          <a:lstStyle/>
          <a:p>
            <a:r>
              <a:rPr lang="en-US" sz="800" dirty="0" smtClean="0">
                <a:latin typeface="Arial" pitchFamily="34" charset="0"/>
                <a:cs typeface="Arial" pitchFamily="34" charset="0"/>
              </a:rPr>
              <a:t>Vietnam 1961</a:t>
            </a:r>
            <a:endParaRPr lang="en-US" sz="800" dirty="0">
              <a:latin typeface="Arial" pitchFamily="34" charset="0"/>
              <a:cs typeface="Arial" pitchFamily="34" charset="0"/>
            </a:endParaRPr>
          </a:p>
        </p:txBody>
      </p:sp>
      <p:sp>
        <p:nvSpPr>
          <p:cNvPr id="100" name="Rectangle 99"/>
          <p:cNvSpPr/>
          <p:nvPr/>
        </p:nvSpPr>
        <p:spPr>
          <a:xfrm>
            <a:off x="5769915" y="2284231"/>
            <a:ext cx="829073" cy="215444"/>
          </a:xfrm>
          <a:prstGeom prst="rect">
            <a:avLst/>
          </a:prstGeom>
        </p:spPr>
        <p:txBody>
          <a:bodyPr wrap="none">
            <a:spAutoFit/>
          </a:bodyPr>
          <a:lstStyle/>
          <a:p>
            <a:r>
              <a:rPr lang="en-US" sz="800" dirty="0" smtClean="0">
                <a:latin typeface="Arial" pitchFamily="34" charset="0"/>
                <a:cs typeface="Arial" pitchFamily="34" charset="0"/>
              </a:rPr>
              <a:t>Panama 1989</a:t>
            </a:r>
            <a:endParaRPr lang="en-US" sz="800" dirty="0">
              <a:latin typeface="Arial" pitchFamily="34" charset="0"/>
              <a:cs typeface="Arial" pitchFamily="34" charset="0"/>
            </a:endParaRPr>
          </a:p>
        </p:txBody>
      </p:sp>
      <p:sp>
        <p:nvSpPr>
          <p:cNvPr id="101" name="Rectangle 100"/>
          <p:cNvSpPr/>
          <p:nvPr/>
        </p:nvSpPr>
        <p:spPr>
          <a:xfrm>
            <a:off x="5284373" y="2095360"/>
            <a:ext cx="846707" cy="215444"/>
          </a:xfrm>
          <a:prstGeom prst="rect">
            <a:avLst/>
          </a:prstGeom>
        </p:spPr>
        <p:txBody>
          <a:bodyPr wrap="none">
            <a:spAutoFit/>
          </a:bodyPr>
          <a:lstStyle/>
          <a:p>
            <a:r>
              <a:rPr lang="en-US" sz="800" dirty="0" smtClean="0">
                <a:latin typeface="Arial" pitchFamily="34" charset="0"/>
                <a:cs typeface="Arial" pitchFamily="34" charset="0"/>
              </a:rPr>
              <a:t>Grenada 1983</a:t>
            </a:r>
            <a:endParaRPr lang="en-US" sz="800" dirty="0">
              <a:latin typeface="Arial" pitchFamily="34" charset="0"/>
              <a:cs typeface="Arial" pitchFamily="34" charset="0"/>
            </a:endParaRPr>
          </a:p>
        </p:txBody>
      </p:sp>
      <p:sp>
        <p:nvSpPr>
          <p:cNvPr id="102" name="Rectangle 101"/>
          <p:cNvSpPr/>
          <p:nvPr/>
        </p:nvSpPr>
        <p:spPr>
          <a:xfrm>
            <a:off x="2613051" y="4338935"/>
            <a:ext cx="949299" cy="215444"/>
          </a:xfrm>
          <a:prstGeom prst="rect">
            <a:avLst/>
          </a:prstGeom>
        </p:spPr>
        <p:txBody>
          <a:bodyPr wrap="none">
            <a:spAutoFit/>
          </a:bodyPr>
          <a:lstStyle/>
          <a:p>
            <a:pPr algn="ctr"/>
            <a:r>
              <a:rPr lang="en-US" sz="800" dirty="0" smtClean="0">
                <a:latin typeface="Arial" pitchFamily="34" charset="0"/>
                <a:cs typeface="Arial" pitchFamily="34" charset="0"/>
              </a:rPr>
              <a:t>Guatemala 1966</a:t>
            </a:r>
            <a:endParaRPr lang="en-US" sz="800" dirty="0">
              <a:latin typeface="Arial" pitchFamily="34" charset="0"/>
              <a:cs typeface="Arial" pitchFamily="34" charset="0"/>
            </a:endParaRPr>
          </a:p>
        </p:txBody>
      </p:sp>
      <p:sp>
        <p:nvSpPr>
          <p:cNvPr id="103" name="Rectangle 102"/>
          <p:cNvSpPr/>
          <p:nvPr/>
        </p:nvSpPr>
        <p:spPr>
          <a:xfrm>
            <a:off x="5286142" y="1798670"/>
            <a:ext cx="720069" cy="215444"/>
          </a:xfrm>
          <a:prstGeom prst="rect">
            <a:avLst/>
          </a:prstGeom>
        </p:spPr>
        <p:txBody>
          <a:bodyPr wrap="none">
            <a:spAutoFit/>
          </a:bodyPr>
          <a:lstStyle/>
          <a:p>
            <a:pPr algn="ctr"/>
            <a:r>
              <a:rPr lang="en-US" sz="800" dirty="0" smtClean="0">
                <a:latin typeface="Arial" pitchFamily="34" charset="0"/>
                <a:cs typeface="Arial" pitchFamily="34" charset="0"/>
              </a:rPr>
              <a:t>Korea 1950</a:t>
            </a:r>
            <a:endParaRPr lang="en-US" sz="800" dirty="0">
              <a:latin typeface="Arial" pitchFamily="34" charset="0"/>
              <a:cs typeface="Arial" pitchFamily="34" charset="0"/>
            </a:endParaRPr>
          </a:p>
        </p:txBody>
      </p:sp>
      <p:sp>
        <p:nvSpPr>
          <p:cNvPr id="104" name="Rectangle 103"/>
          <p:cNvSpPr/>
          <p:nvPr/>
        </p:nvSpPr>
        <p:spPr>
          <a:xfrm>
            <a:off x="4543649" y="4541870"/>
            <a:ext cx="942887" cy="215444"/>
          </a:xfrm>
          <a:prstGeom prst="rect">
            <a:avLst/>
          </a:prstGeom>
        </p:spPr>
        <p:txBody>
          <a:bodyPr wrap="none">
            <a:spAutoFit/>
          </a:bodyPr>
          <a:lstStyle/>
          <a:p>
            <a:pPr algn="ctr"/>
            <a:r>
              <a:rPr lang="en-US" sz="800" dirty="0" smtClean="0">
                <a:latin typeface="Arial" pitchFamily="34" charset="0"/>
                <a:cs typeface="Arial" pitchFamily="34" charset="0"/>
              </a:rPr>
              <a:t>Philippines 1899</a:t>
            </a:r>
            <a:endParaRPr lang="en-US" sz="800" dirty="0">
              <a:latin typeface="Arial" pitchFamily="34" charset="0"/>
              <a:cs typeface="Arial" pitchFamily="34" charset="0"/>
            </a:endParaRPr>
          </a:p>
        </p:txBody>
      </p:sp>
      <p:sp>
        <p:nvSpPr>
          <p:cNvPr id="105" name="Rectangle 104"/>
          <p:cNvSpPr/>
          <p:nvPr/>
        </p:nvSpPr>
        <p:spPr>
          <a:xfrm>
            <a:off x="3219621" y="2900130"/>
            <a:ext cx="622286" cy="215444"/>
          </a:xfrm>
          <a:prstGeom prst="rect">
            <a:avLst/>
          </a:prstGeom>
        </p:spPr>
        <p:txBody>
          <a:bodyPr wrap="none">
            <a:spAutoFit/>
          </a:bodyPr>
          <a:lstStyle/>
          <a:p>
            <a:r>
              <a:rPr lang="en-US" sz="800" dirty="0" smtClean="0">
                <a:latin typeface="Arial" pitchFamily="34" charset="0"/>
                <a:cs typeface="Arial" pitchFamily="34" charset="0"/>
              </a:rPr>
              <a:t>Iran 2015</a:t>
            </a:r>
            <a:endParaRPr lang="en-US" sz="800" dirty="0">
              <a:latin typeface="Arial" pitchFamily="34" charset="0"/>
              <a:cs typeface="Arial" pitchFamily="34" charset="0"/>
            </a:endParaRPr>
          </a:p>
        </p:txBody>
      </p:sp>
      <p:sp>
        <p:nvSpPr>
          <p:cNvPr id="106" name="Rectangle 105"/>
          <p:cNvSpPr/>
          <p:nvPr/>
        </p:nvSpPr>
        <p:spPr>
          <a:xfrm>
            <a:off x="5091329" y="4330522"/>
            <a:ext cx="914033" cy="215444"/>
          </a:xfrm>
          <a:prstGeom prst="rect">
            <a:avLst/>
          </a:prstGeom>
        </p:spPr>
        <p:txBody>
          <a:bodyPr wrap="none">
            <a:spAutoFit/>
          </a:bodyPr>
          <a:lstStyle/>
          <a:p>
            <a:pPr algn="ctr"/>
            <a:r>
              <a:rPr lang="en-US" sz="800" dirty="0" smtClean="0">
                <a:latin typeface="Arial" pitchFamily="34" charset="0"/>
                <a:cs typeface="Arial" pitchFamily="34" charset="0"/>
              </a:rPr>
              <a:t>Nicaragua 1912</a:t>
            </a:r>
            <a:endParaRPr lang="en-US" sz="800" dirty="0">
              <a:latin typeface="Arial" pitchFamily="34" charset="0"/>
              <a:cs typeface="Arial" pitchFamily="34" charset="0"/>
            </a:endParaRPr>
          </a:p>
        </p:txBody>
      </p:sp>
      <p:sp>
        <p:nvSpPr>
          <p:cNvPr id="107" name="Rectangle 106"/>
          <p:cNvSpPr/>
          <p:nvPr/>
        </p:nvSpPr>
        <p:spPr>
          <a:xfrm>
            <a:off x="2819400" y="5618321"/>
            <a:ext cx="3505200" cy="246221"/>
          </a:xfrm>
          <a:prstGeom prst="rect">
            <a:avLst/>
          </a:prstGeom>
        </p:spPr>
        <p:txBody>
          <a:bodyPr wrap="square">
            <a:spAutoFit/>
          </a:bodyPr>
          <a:lstStyle/>
          <a:p>
            <a:pPr algn="ctr"/>
            <a:r>
              <a:rPr lang="en-US" sz="1000" b="1" dirty="0" smtClean="0">
                <a:latin typeface="Arial" pitchFamily="34" charset="0"/>
                <a:cs typeface="Arial" pitchFamily="34" charset="0"/>
              </a:rPr>
              <a:t>Spectrum of Competition and Conflict</a:t>
            </a:r>
            <a:endParaRPr lang="en-US" sz="1000" b="1" dirty="0">
              <a:latin typeface="Arial" pitchFamily="34" charset="0"/>
              <a:cs typeface="Arial" pitchFamily="34" charset="0"/>
            </a:endParaRPr>
          </a:p>
        </p:txBody>
      </p:sp>
      <p:sp>
        <p:nvSpPr>
          <p:cNvPr id="110" name="Explosion 1 109"/>
          <p:cNvSpPr/>
          <p:nvPr/>
        </p:nvSpPr>
        <p:spPr>
          <a:xfrm>
            <a:off x="5017311" y="4359097"/>
            <a:ext cx="152400" cy="152400"/>
          </a:xfrm>
          <a:prstGeom prst="irregularSeal1">
            <a:avLst/>
          </a:prstGeom>
          <a:solidFill>
            <a:srgbClr val="FF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1" name="Explosion 1 110"/>
          <p:cNvSpPr/>
          <p:nvPr/>
        </p:nvSpPr>
        <p:spPr>
          <a:xfrm>
            <a:off x="4474534" y="4570445"/>
            <a:ext cx="152400" cy="152400"/>
          </a:xfrm>
          <a:prstGeom prst="irregularSeal1">
            <a:avLst/>
          </a:prstGeom>
          <a:gradFill>
            <a:gsLst>
              <a:gs pos="30000">
                <a:srgbClr val="FFFF00"/>
              </a:gs>
              <a:gs pos="61000">
                <a:srgbClr val="FF66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2" name="Explosion 1 111"/>
          <p:cNvSpPr/>
          <p:nvPr/>
        </p:nvSpPr>
        <p:spPr>
          <a:xfrm>
            <a:off x="2286000" y="4735354"/>
            <a:ext cx="152400" cy="152400"/>
          </a:xfrm>
          <a:prstGeom prst="irregularSeal1">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3" name="Explosion 1 112"/>
          <p:cNvSpPr/>
          <p:nvPr/>
        </p:nvSpPr>
        <p:spPr>
          <a:xfrm>
            <a:off x="2997908" y="3973354"/>
            <a:ext cx="152400" cy="152400"/>
          </a:xfrm>
          <a:prstGeom prst="irregularSeal1">
            <a:avLst/>
          </a:prstGeom>
          <a:solidFill>
            <a:srgbClr val="0033CC">
              <a:alpha val="6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4" name="Explosion 1 113"/>
          <p:cNvSpPr/>
          <p:nvPr/>
        </p:nvSpPr>
        <p:spPr>
          <a:xfrm>
            <a:off x="2543936" y="4367510"/>
            <a:ext cx="152400" cy="152400"/>
          </a:xfrm>
          <a:prstGeom prst="irregularSeal1">
            <a:avLst/>
          </a:prstGeom>
          <a:solidFill>
            <a:srgbClr val="0000FF">
              <a:alpha val="74902"/>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5" name="Explosion 1 114"/>
          <p:cNvSpPr/>
          <p:nvPr/>
        </p:nvSpPr>
        <p:spPr>
          <a:xfrm>
            <a:off x="4974457" y="4056542"/>
            <a:ext cx="152400" cy="152400"/>
          </a:xfrm>
          <a:prstGeom prst="irregularSeal1">
            <a:avLst/>
          </a:prstGeom>
          <a:gradFill>
            <a:gsLst>
              <a:gs pos="20000">
                <a:srgbClr val="FFFF00"/>
              </a:gs>
              <a:gs pos="50000">
                <a:srgbClr val="FF6600"/>
              </a:gs>
            </a:gsLst>
            <a:lin ang="1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6" name="Explosion 1 115"/>
          <p:cNvSpPr/>
          <p:nvPr/>
        </p:nvSpPr>
        <p:spPr>
          <a:xfrm>
            <a:off x="5075514" y="3718108"/>
            <a:ext cx="152400" cy="152400"/>
          </a:xfrm>
          <a:prstGeom prst="irregularSeal1">
            <a:avLst/>
          </a:prstGeom>
          <a:gradFill flip="none" rotWithShape="1">
            <a:gsLst>
              <a:gs pos="40000">
                <a:srgbClr val="FFFF00"/>
              </a:gs>
              <a:gs pos="50000">
                <a:srgbClr val="FF6600"/>
              </a:gs>
            </a:gsLst>
            <a:lin ang="2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7" name="Explosion 1 116"/>
          <p:cNvSpPr/>
          <p:nvPr/>
        </p:nvSpPr>
        <p:spPr>
          <a:xfrm>
            <a:off x="5343148" y="3403302"/>
            <a:ext cx="152400" cy="152400"/>
          </a:xfrm>
          <a:prstGeom prst="irregularSeal1">
            <a:avLst/>
          </a:prstGeom>
          <a:gradFill>
            <a:gsLst>
              <a:gs pos="35000">
                <a:srgbClr val="FFFF00"/>
              </a:gs>
              <a:gs pos="50000">
                <a:srgbClr val="FF6600"/>
              </a:gs>
            </a:gsLst>
            <a:lin ang="2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8" name="Explosion 1 117"/>
          <p:cNvSpPr/>
          <p:nvPr/>
        </p:nvSpPr>
        <p:spPr>
          <a:xfrm>
            <a:off x="4572000" y="3381375"/>
            <a:ext cx="152400" cy="152400"/>
          </a:xfrm>
          <a:prstGeom prst="irregularSeal1">
            <a:avLst/>
          </a:prstGeom>
          <a:gradFill flip="none" rotWithShape="1">
            <a:gsLst>
              <a:gs pos="0">
                <a:srgbClr val="FF6600"/>
              </a:gs>
              <a:gs pos="100000">
                <a:srgbClr val="FFFF00"/>
              </a:gs>
            </a:gsLst>
            <a:lin ang="108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23" name="TextBox 122"/>
          <p:cNvSpPr txBox="1"/>
          <p:nvPr/>
        </p:nvSpPr>
        <p:spPr>
          <a:xfrm>
            <a:off x="910206" y="5599027"/>
            <a:ext cx="707246" cy="276999"/>
          </a:xfrm>
          <a:prstGeom prst="rect">
            <a:avLst/>
          </a:prstGeom>
          <a:noFill/>
        </p:spPr>
        <p:txBody>
          <a:bodyPr wrap="none" rtlCol="0">
            <a:spAutoFit/>
          </a:bodyPr>
          <a:lstStyle/>
          <a:p>
            <a:pPr algn="ctr"/>
            <a:r>
              <a:rPr lang="en-US" sz="1200" b="1" dirty="0" smtClean="0">
                <a:latin typeface="Arial" pitchFamily="34" charset="0"/>
                <a:cs typeface="Arial" pitchFamily="34" charset="0"/>
              </a:rPr>
              <a:t>‘Peace’</a:t>
            </a:r>
            <a:endParaRPr lang="en-US" sz="1200" b="1" dirty="0">
              <a:latin typeface="Arial" pitchFamily="34" charset="0"/>
              <a:cs typeface="Arial" pitchFamily="34" charset="0"/>
            </a:endParaRPr>
          </a:p>
        </p:txBody>
      </p:sp>
      <p:sp>
        <p:nvSpPr>
          <p:cNvPr id="124" name="TextBox 123"/>
          <p:cNvSpPr txBox="1"/>
          <p:nvPr/>
        </p:nvSpPr>
        <p:spPr>
          <a:xfrm>
            <a:off x="7550992" y="5614356"/>
            <a:ext cx="561372" cy="276999"/>
          </a:xfrm>
          <a:prstGeom prst="rect">
            <a:avLst/>
          </a:prstGeom>
          <a:noFill/>
        </p:spPr>
        <p:txBody>
          <a:bodyPr wrap="none" rtlCol="0">
            <a:spAutoFit/>
          </a:bodyPr>
          <a:lstStyle/>
          <a:p>
            <a:pPr algn="ctr"/>
            <a:r>
              <a:rPr lang="en-US" sz="1200" b="1" dirty="0" smtClean="0">
                <a:latin typeface="Arial" pitchFamily="34" charset="0"/>
                <a:cs typeface="Arial" pitchFamily="34" charset="0"/>
              </a:rPr>
              <a:t>‘War’</a:t>
            </a:r>
            <a:endParaRPr lang="en-US" sz="1200" b="1" dirty="0">
              <a:latin typeface="Arial" pitchFamily="34" charset="0"/>
              <a:cs typeface="Arial" pitchFamily="34" charset="0"/>
            </a:endParaRPr>
          </a:p>
        </p:txBody>
      </p:sp>
      <p:sp>
        <p:nvSpPr>
          <p:cNvPr id="120" name="Rectangle 119"/>
          <p:cNvSpPr/>
          <p:nvPr/>
        </p:nvSpPr>
        <p:spPr>
          <a:xfrm>
            <a:off x="5143380" y="5323946"/>
            <a:ext cx="2152650" cy="246221"/>
          </a:xfrm>
          <a:prstGeom prst="rect">
            <a:avLst/>
          </a:prstGeom>
          <a:solidFill>
            <a:srgbClr val="FF6600">
              <a:alpha val="50196"/>
            </a:srgbClr>
          </a:solidFill>
          <a:ln>
            <a:solidFill>
              <a:srgbClr val="FF6600"/>
            </a:solidFill>
          </a:ln>
        </p:spPr>
        <p:txBody>
          <a:bodyPr wrap="square">
            <a:spAutoFit/>
          </a:bodyPr>
          <a:lstStyle/>
          <a:p>
            <a:pPr algn="ctr"/>
            <a:r>
              <a:rPr lang="en-US" sz="1000" b="1" dirty="0" smtClean="0">
                <a:latin typeface="Arial" pitchFamily="34" charset="0"/>
                <a:cs typeface="Arial" pitchFamily="34" charset="0"/>
              </a:rPr>
              <a:t>Irregular  Warfare</a:t>
            </a:r>
            <a:endParaRPr lang="en-US" sz="1000" b="1" dirty="0">
              <a:latin typeface="Arial" pitchFamily="34" charset="0"/>
              <a:cs typeface="Arial" pitchFamily="34" charset="0"/>
            </a:endParaRPr>
          </a:p>
        </p:txBody>
      </p:sp>
      <p:cxnSp>
        <p:nvCxnSpPr>
          <p:cNvPr id="125" name="Straight Connector 124"/>
          <p:cNvCxnSpPr/>
          <p:nvPr/>
        </p:nvCxnSpPr>
        <p:spPr>
          <a:xfrm>
            <a:off x="4658833" y="2144233"/>
            <a:ext cx="1905000" cy="1219200"/>
          </a:xfrm>
          <a:prstGeom prst="line">
            <a:avLst/>
          </a:prstGeom>
          <a:ln w="28575">
            <a:solidFill>
              <a:srgbClr val="CC0000">
                <a:alpha val="69804"/>
              </a:srgb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4076581" y="3962400"/>
            <a:ext cx="800219" cy="215444"/>
          </a:xfrm>
          <a:prstGeom prst="rect">
            <a:avLst/>
          </a:prstGeom>
        </p:spPr>
        <p:txBody>
          <a:bodyPr wrap="none">
            <a:spAutoFit/>
          </a:bodyPr>
          <a:lstStyle/>
          <a:p>
            <a:r>
              <a:rPr lang="en-US" sz="800" dirty="0" smtClean="0">
                <a:latin typeface="Arial" pitchFamily="34" charset="0"/>
                <a:cs typeface="Arial" pitchFamily="34" charset="0"/>
              </a:rPr>
              <a:t>Yemen 2015 </a:t>
            </a:r>
            <a:endParaRPr lang="en-US" sz="800" dirty="0">
              <a:latin typeface="Arial" pitchFamily="34" charset="0"/>
              <a:cs typeface="Arial" pitchFamily="34" charset="0"/>
            </a:endParaRPr>
          </a:p>
        </p:txBody>
      </p:sp>
      <p:sp>
        <p:nvSpPr>
          <p:cNvPr id="133" name="Rectangle 132"/>
          <p:cNvSpPr/>
          <p:nvPr/>
        </p:nvSpPr>
        <p:spPr>
          <a:xfrm>
            <a:off x="4199626" y="4195530"/>
            <a:ext cx="691215" cy="215444"/>
          </a:xfrm>
          <a:prstGeom prst="rect">
            <a:avLst/>
          </a:prstGeom>
        </p:spPr>
        <p:txBody>
          <a:bodyPr wrap="none">
            <a:spAutoFit/>
          </a:bodyPr>
          <a:lstStyle/>
          <a:p>
            <a:r>
              <a:rPr lang="en-US" sz="800" dirty="0" err="1" smtClean="0">
                <a:latin typeface="Arial" pitchFamily="34" charset="0"/>
                <a:cs typeface="Arial" pitchFamily="34" charset="0"/>
              </a:rPr>
              <a:t>Lybia</a:t>
            </a:r>
            <a:r>
              <a:rPr lang="en-US" sz="800" dirty="0" smtClean="0">
                <a:latin typeface="Arial" pitchFamily="34" charset="0"/>
                <a:cs typeface="Arial" pitchFamily="34" charset="0"/>
              </a:rPr>
              <a:t> 2011</a:t>
            </a:r>
            <a:endParaRPr lang="en-US" sz="800" dirty="0">
              <a:latin typeface="Arial" pitchFamily="34" charset="0"/>
              <a:cs typeface="Arial" pitchFamily="34" charset="0"/>
            </a:endParaRPr>
          </a:p>
        </p:txBody>
      </p:sp>
      <p:sp>
        <p:nvSpPr>
          <p:cNvPr id="134" name="Explosion 1 133"/>
          <p:cNvSpPr/>
          <p:nvPr/>
        </p:nvSpPr>
        <p:spPr>
          <a:xfrm>
            <a:off x="4123426" y="4224105"/>
            <a:ext cx="152400" cy="152400"/>
          </a:xfrm>
          <a:prstGeom prst="irregularSeal1">
            <a:avLst/>
          </a:prstGeom>
          <a:gradFill>
            <a:gsLst>
              <a:gs pos="35000">
                <a:srgbClr val="0000FF"/>
              </a:gs>
              <a:gs pos="50000">
                <a:srgbClr val="FF6600"/>
              </a:gs>
              <a:gs pos="61000">
                <a:schemeClr val="accent4">
                  <a:lumMod val="60000"/>
                  <a:lumOff val="40000"/>
                </a:schemeClr>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36" name="Cloud 135"/>
          <p:cNvSpPr/>
          <p:nvPr/>
        </p:nvSpPr>
        <p:spPr>
          <a:xfrm>
            <a:off x="2667000" y="2133600"/>
            <a:ext cx="2895600" cy="1828800"/>
          </a:xfrm>
          <a:prstGeom prst="cloud">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828600" y="1642185"/>
            <a:ext cx="2133600" cy="246221"/>
          </a:xfrm>
          <a:prstGeom prst="rect">
            <a:avLst/>
          </a:prstGeom>
          <a:solidFill>
            <a:srgbClr val="006600">
              <a:alpha val="49804"/>
            </a:srgbClr>
          </a:solidFill>
          <a:ln>
            <a:solidFill>
              <a:srgbClr val="006600"/>
            </a:solidFill>
          </a:ln>
        </p:spPr>
        <p:txBody>
          <a:bodyPr wrap="square">
            <a:spAutoFit/>
          </a:bodyPr>
          <a:lstStyle/>
          <a:p>
            <a:pPr algn="ctr"/>
            <a:r>
              <a:rPr lang="en-US" sz="1000" b="1" dirty="0" smtClean="0">
                <a:solidFill>
                  <a:schemeClr val="bg1">
                    <a:lumMod val="95000"/>
                  </a:schemeClr>
                </a:solidFill>
                <a:latin typeface="Arial" pitchFamily="34" charset="0"/>
                <a:cs typeface="Arial" pitchFamily="34" charset="0"/>
              </a:rPr>
              <a:t>Unconventional Warfare</a:t>
            </a:r>
            <a:endParaRPr lang="en-US" sz="1000" b="1" dirty="0">
              <a:solidFill>
                <a:schemeClr val="bg1">
                  <a:lumMod val="95000"/>
                </a:schemeClr>
              </a:solidFill>
              <a:latin typeface="Arial" pitchFamily="34" charset="0"/>
              <a:cs typeface="Arial" pitchFamily="34" charset="0"/>
            </a:endParaRPr>
          </a:p>
        </p:txBody>
      </p:sp>
      <p:sp>
        <p:nvSpPr>
          <p:cNvPr id="138" name="Cloud 137"/>
          <p:cNvSpPr/>
          <p:nvPr/>
        </p:nvSpPr>
        <p:spPr>
          <a:xfrm rot="21148363">
            <a:off x="2079438" y="3570002"/>
            <a:ext cx="2391753" cy="1657182"/>
          </a:xfrm>
          <a:prstGeom prst="cloud">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845046" y="5318177"/>
            <a:ext cx="1447800" cy="246221"/>
          </a:xfrm>
          <a:prstGeom prst="rect">
            <a:avLst/>
          </a:prstGeom>
          <a:solidFill>
            <a:srgbClr val="0000FF">
              <a:alpha val="74902"/>
            </a:srgbClr>
          </a:solidFill>
          <a:ln>
            <a:solidFill>
              <a:srgbClr val="0000FF"/>
            </a:solidFill>
          </a:ln>
        </p:spPr>
        <p:txBody>
          <a:bodyPr wrap="square">
            <a:spAutoFit/>
          </a:bodyPr>
          <a:lstStyle/>
          <a:p>
            <a:pPr algn="ctr"/>
            <a:r>
              <a:rPr lang="en-US" sz="1000" b="1" dirty="0" smtClean="0">
                <a:solidFill>
                  <a:schemeClr val="bg1">
                    <a:lumMod val="95000"/>
                  </a:schemeClr>
                </a:solidFill>
                <a:latin typeface="Arial" pitchFamily="34" charset="0"/>
                <a:cs typeface="Arial" pitchFamily="34" charset="0"/>
              </a:rPr>
              <a:t>Political Warfare</a:t>
            </a:r>
            <a:endParaRPr lang="en-US" sz="1000" b="1" dirty="0">
              <a:solidFill>
                <a:schemeClr val="bg1">
                  <a:lumMod val="95000"/>
                </a:schemeClr>
              </a:solidFill>
              <a:latin typeface="Arial" pitchFamily="34" charset="0"/>
              <a:cs typeface="Arial" pitchFamily="34" charset="0"/>
            </a:endParaRPr>
          </a:p>
        </p:txBody>
      </p:sp>
      <p:sp>
        <p:nvSpPr>
          <p:cNvPr id="77" name="Explosion 1 76"/>
          <p:cNvSpPr/>
          <p:nvPr/>
        </p:nvSpPr>
        <p:spPr>
          <a:xfrm>
            <a:off x="5027242" y="2935916"/>
            <a:ext cx="152400" cy="152400"/>
          </a:xfrm>
          <a:prstGeom prst="irregularSeal1">
            <a:avLst/>
          </a:prstGeom>
          <a:gradFill>
            <a:gsLst>
              <a:gs pos="35000">
                <a:srgbClr val="FFFF00"/>
              </a:gs>
              <a:gs pos="50000">
                <a:srgbClr val="FF6600"/>
              </a:gs>
            </a:gsLst>
            <a:lin ang="189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98" name="Rectangle 97"/>
          <p:cNvSpPr/>
          <p:nvPr/>
        </p:nvSpPr>
        <p:spPr>
          <a:xfrm>
            <a:off x="3064583" y="3944779"/>
            <a:ext cx="878767" cy="215444"/>
          </a:xfrm>
          <a:prstGeom prst="rect">
            <a:avLst/>
          </a:prstGeom>
        </p:spPr>
        <p:txBody>
          <a:bodyPr wrap="none">
            <a:spAutoFit/>
          </a:bodyPr>
          <a:lstStyle/>
          <a:p>
            <a:r>
              <a:rPr lang="en-US" sz="800" dirty="0" smtClean="0">
                <a:latin typeface="Arial" pitchFamily="34" charset="0"/>
                <a:cs typeface="Arial" pitchFamily="34" charset="0"/>
              </a:rPr>
              <a:t>Columbia 1978</a:t>
            </a:r>
            <a:endParaRPr lang="en-US" sz="800" dirty="0">
              <a:latin typeface="Arial" pitchFamily="34" charset="0"/>
              <a:cs typeface="Arial" pitchFamily="34" charset="0"/>
            </a:endParaRPr>
          </a:p>
        </p:txBody>
      </p:sp>
      <p:sp>
        <p:nvSpPr>
          <p:cNvPr id="141" name="TextBox 140"/>
          <p:cNvSpPr txBox="1"/>
          <p:nvPr/>
        </p:nvSpPr>
        <p:spPr>
          <a:xfrm rot="-5400000">
            <a:off x="906992" y="3425237"/>
            <a:ext cx="1023037" cy="246221"/>
          </a:xfrm>
          <a:prstGeom prst="rect">
            <a:avLst/>
          </a:prstGeom>
          <a:noFill/>
        </p:spPr>
        <p:txBody>
          <a:bodyPr wrap="none" rtlCol="0">
            <a:spAutoFit/>
          </a:bodyPr>
          <a:lstStyle/>
          <a:p>
            <a:pPr algn="ctr"/>
            <a:r>
              <a:rPr lang="en-US" sz="1000" b="1" dirty="0" smtClean="0">
                <a:latin typeface="Arial" pitchFamily="34" charset="0"/>
                <a:cs typeface="Arial" pitchFamily="34" charset="0"/>
              </a:rPr>
              <a:t>Consequence</a:t>
            </a:r>
            <a:endParaRPr lang="en-US" sz="1000" b="1" dirty="0">
              <a:latin typeface="Arial" pitchFamily="34" charset="0"/>
              <a:cs typeface="Arial" pitchFamily="34" charset="0"/>
            </a:endParaRPr>
          </a:p>
        </p:txBody>
      </p:sp>
      <p:sp>
        <p:nvSpPr>
          <p:cNvPr id="146" name="Rectangle 145"/>
          <p:cNvSpPr/>
          <p:nvPr/>
        </p:nvSpPr>
        <p:spPr>
          <a:xfrm>
            <a:off x="4343400" y="2832556"/>
            <a:ext cx="869149" cy="215444"/>
          </a:xfrm>
          <a:prstGeom prst="rect">
            <a:avLst/>
          </a:prstGeom>
        </p:spPr>
        <p:txBody>
          <a:bodyPr wrap="none">
            <a:spAutoFit/>
          </a:bodyPr>
          <a:lstStyle/>
          <a:p>
            <a:r>
              <a:rPr lang="en-US" sz="800" dirty="0" smtClean="0">
                <a:latin typeface="Arial" pitchFamily="34" charset="0"/>
                <a:cs typeface="Arial" pitchFamily="34" charset="0"/>
              </a:rPr>
              <a:t>Israel/Lebanon</a:t>
            </a:r>
            <a:endParaRPr lang="en-US" sz="800" dirty="0">
              <a:latin typeface="Arial" pitchFamily="34" charset="0"/>
              <a:cs typeface="Arial" pitchFamily="34" charset="0"/>
            </a:endParaRPr>
          </a:p>
        </p:txBody>
      </p:sp>
      <p:sp>
        <p:nvSpPr>
          <p:cNvPr id="147" name="Explosion 1 146"/>
          <p:cNvSpPr/>
          <p:nvPr/>
        </p:nvSpPr>
        <p:spPr>
          <a:xfrm>
            <a:off x="4276725" y="2861131"/>
            <a:ext cx="152400" cy="152400"/>
          </a:xfrm>
          <a:prstGeom prst="irregularSeal1">
            <a:avLst/>
          </a:prstGeom>
          <a:gradFill flip="none" rotWithShape="1">
            <a:gsLst>
              <a:gs pos="45000">
                <a:srgbClr val="FF6600"/>
              </a:gs>
              <a:gs pos="50000">
                <a:schemeClr val="bg1">
                  <a:lumMod val="50000"/>
                </a:schemeClr>
              </a:gs>
            </a:gsLst>
            <a:lin ang="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35" name="Explosion 1 134"/>
          <p:cNvSpPr/>
          <p:nvPr/>
        </p:nvSpPr>
        <p:spPr>
          <a:xfrm>
            <a:off x="4009906" y="3981450"/>
            <a:ext cx="152400" cy="152400"/>
          </a:xfrm>
          <a:prstGeom prst="irregularSeal1">
            <a:avLst/>
          </a:prstGeom>
          <a:gradFill>
            <a:gsLst>
              <a:gs pos="35000">
                <a:srgbClr val="0033CC"/>
              </a:gs>
              <a:gs pos="50000">
                <a:srgbClr val="FF6600"/>
              </a:gs>
              <a:gs pos="61000">
                <a:schemeClr val="accent4">
                  <a:lumMod val="60000"/>
                  <a:lumOff val="40000"/>
                </a:schemeClr>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6" name="Explosion 1 65"/>
          <p:cNvSpPr/>
          <p:nvPr/>
        </p:nvSpPr>
        <p:spPr>
          <a:xfrm>
            <a:off x="3939127" y="2355008"/>
            <a:ext cx="152400" cy="152400"/>
          </a:xfrm>
          <a:prstGeom prst="irregularSeal1">
            <a:avLst/>
          </a:prstGeom>
          <a:gradFill flip="none" rotWithShape="1">
            <a:gsLst>
              <a:gs pos="40000">
                <a:srgbClr val="00CC00"/>
              </a:gs>
              <a:gs pos="50000">
                <a:schemeClr val="bg1">
                  <a:lumMod val="50000"/>
                </a:schemeClr>
              </a:gs>
            </a:gsLst>
            <a:lin ang="27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48" name="Rectangle 147"/>
          <p:cNvSpPr/>
          <p:nvPr/>
        </p:nvSpPr>
        <p:spPr>
          <a:xfrm>
            <a:off x="6313131" y="1150455"/>
            <a:ext cx="2590800" cy="246221"/>
          </a:xfrm>
          <a:prstGeom prst="rect">
            <a:avLst/>
          </a:prstGeom>
          <a:solidFill>
            <a:srgbClr val="C00000"/>
          </a:solidFill>
          <a:ln>
            <a:solidFill>
              <a:srgbClr val="C00000"/>
            </a:solidFill>
          </a:ln>
        </p:spPr>
        <p:txBody>
          <a:bodyPr wrap="square">
            <a:spAutoFit/>
          </a:bodyPr>
          <a:lstStyle/>
          <a:p>
            <a:pPr algn="ctr"/>
            <a:r>
              <a:rPr lang="en-US" sz="1000" b="1" dirty="0" smtClean="0">
                <a:solidFill>
                  <a:schemeClr val="bg1">
                    <a:lumMod val="95000"/>
                  </a:schemeClr>
                </a:solidFill>
                <a:latin typeface="Arial" pitchFamily="34" charset="0"/>
                <a:cs typeface="Arial" pitchFamily="34" charset="0"/>
              </a:rPr>
              <a:t>Traditional / Conventional Warfare</a:t>
            </a:r>
            <a:endParaRPr lang="en-US" sz="1000" b="1" dirty="0">
              <a:solidFill>
                <a:schemeClr val="bg1">
                  <a:lumMod val="95000"/>
                </a:schemeClr>
              </a:solidFill>
              <a:latin typeface="Arial" pitchFamily="34" charset="0"/>
              <a:cs typeface="Arial" pitchFamily="34" charset="0"/>
            </a:endParaRPr>
          </a:p>
        </p:txBody>
      </p:sp>
      <p:sp>
        <p:nvSpPr>
          <p:cNvPr id="83" name="Rectangle 82"/>
          <p:cNvSpPr/>
          <p:nvPr/>
        </p:nvSpPr>
        <p:spPr>
          <a:xfrm>
            <a:off x="5093917" y="2916866"/>
            <a:ext cx="1154483" cy="215444"/>
          </a:xfrm>
          <a:prstGeom prst="rect">
            <a:avLst/>
          </a:prstGeom>
        </p:spPr>
        <p:txBody>
          <a:bodyPr wrap="none">
            <a:spAutoFit/>
          </a:bodyPr>
          <a:lstStyle/>
          <a:p>
            <a:pPr algn="ctr"/>
            <a:r>
              <a:rPr lang="en-US" sz="800" dirty="0" smtClean="0">
                <a:latin typeface="Arial" pitchFamily="34" charset="0"/>
                <a:cs typeface="Arial" pitchFamily="34" charset="0"/>
              </a:rPr>
              <a:t>Russia/Georgia 2008</a:t>
            </a:r>
            <a:endParaRPr lang="en-US" sz="800" dirty="0">
              <a:latin typeface="Arial" pitchFamily="34" charset="0"/>
              <a:cs typeface="Arial" pitchFamily="34" charset="0"/>
            </a:endParaRPr>
          </a:p>
        </p:txBody>
      </p:sp>
      <p:sp>
        <p:nvSpPr>
          <p:cNvPr id="82" name="Rectangle 81"/>
          <p:cNvSpPr/>
          <p:nvPr/>
        </p:nvSpPr>
        <p:spPr>
          <a:xfrm>
            <a:off x="4222755" y="3657600"/>
            <a:ext cx="787395" cy="215444"/>
          </a:xfrm>
          <a:prstGeom prst="rect">
            <a:avLst/>
          </a:prstGeom>
        </p:spPr>
        <p:txBody>
          <a:bodyPr wrap="none">
            <a:spAutoFit/>
          </a:bodyPr>
          <a:lstStyle/>
          <a:p>
            <a:pPr algn="ctr"/>
            <a:r>
              <a:rPr lang="en-US" sz="800" dirty="0" smtClean="0">
                <a:latin typeface="Arial" pitchFamily="34" charset="0"/>
                <a:cs typeface="Arial" pitchFamily="34" charset="0"/>
              </a:rPr>
              <a:t>AQ Pre-2001</a:t>
            </a:r>
            <a:endParaRPr lang="en-US" sz="800" dirty="0">
              <a:latin typeface="Arial" pitchFamily="34" charset="0"/>
              <a:cs typeface="Arial" pitchFamily="34" charset="0"/>
            </a:endParaRPr>
          </a:p>
        </p:txBody>
      </p:sp>
      <p:sp>
        <p:nvSpPr>
          <p:cNvPr id="153" name="Explosion 1 152"/>
          <p:cNvSpPr/>
          <p:nvPr/>
        </p:nvSpPr>
        <p:spPr>
          <a:xfrm>
            <a:off x="5416819" y="2485544"/>
            <a:ext cx="152400" cy="152400"/>
          </a:xfrm>
          <a:prstGeom prst="irregularSeal1">
            <a:avLst/>
          </a:prstGeom>
          <a:solidFill>
            <a:srgbClr val="FF33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55" name="Explosion 1 154"/>
          <p:cNvSpPr/>
          <p:nvPr/>
        </p:nvSpPr>
        <p:spPr>
          <a:xfrm>
            <a:off x="4162306" y="3678475"/>
            <a:ext cx="152400" cy="152400"/>
          </a:xfrm>
          <a:prstGeom prst="irregularSeal1">
            <a:avLst/>
          </a:prstGeom>
          <a:gradFill>
            <a:gsLst>
              <a:gs pos="35000">
                <a:srgbClr val="006600"/>
              </a:gs>
              <a:gs pos="50000">
                <a:srgbClr val="0000FF"/>
              </a:gs>
              <a:gs pos="61000">
                <a:srgbClr val="FF66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cxnSp>
        <p:nvCxnSpPr>
          <p:cNvPr id="164" name="Straight Arrow Connector 163"/>
          <p:cNvCxnSpPr/>
          <p:nvPr/>
        </p:nvCxnSpPr>
        <p:spPr>
          <a:xfrm>
            <a:off x="2018197" y="2125253"/>
            <a:ext cx="4572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486400" y="2449033"/>
            <a:ext cx="853119" cy="215444"/>
          </a:xfrm>
          <a:prstGeom prst="rect">
            <a:avLst/>
          </a:prstGeom>
        </p:spPr>
        <p:txBody>
          <a:bodyPr wrap="none">
            <a:spAutoFit/>
          </a:bodyPr>
          <a:lstStyle/>
          <a:p>
            <a:r>
              <a:rPr lang="en-US" sz="800" dirty="0" smtClean="0">
                <a:latin typeface="Arial" pitchFamily="34" charset="0"/>
                <a:cs typeface="Arial" pitchFamily="34" charset="0"/>
              </a:rPr>
              <a:t>Civil War 1861</a:t>
            </a:r>
            <a:endParaRPr lang="en-US" sz="800" dirty="0">
              <a:latin typeface="Arial" pitchFamily="34" charset="0"/>
              <a:cs typeface="Arial" pitchFamily="34" charset="0"/>
            </a:endParaRPr>
          </a:p>
        </p:txBody>
      </p:sp>
      <p:sp>
        <p:nvSpPr>
          <p:cNvPr id="80" name="Rectangle 79"/>
          <p:cNvSpPr/>
          <p:nvPr/>
        </p:nvSpPr>
        <p:spPr>
          <a:xfrm>
            <a:off x="3318904" y="3276600"/>
            <a:ext cx="1141659" cy="215444"/>
          </a:xfrm>
          <a:prstGeom prst="rect">
            <a:avLst/>
          </a:prstGeom>
          <a:noFill/>
        </p:spPr>
        <p:txBody>
          <a:bodyPr wrap="none">
            <a:spAutoFit/>
          </a:bodyPr>
          <a:lstStyle/>
          <a:p>
            <a:pPr algn="ctr"/>
            <a:r>
              <a:rPr lang="en-US" sz="800" dirty="0" smtClean="0">
                <a:latin typeface="Arial" pitchFamily="34" charset="0"/>
                <a:cs typeface="Arial" pitchFamily="34" charset="0"/>
              </a:rPr>
              <a:t>Russia/Ukraine 2015</a:t>
            </a:r>
            <a:endParaRPr lang="en-US" sz="800" dirty="0">
              <a:latin typeface="Arial" pitchFamily="34" charset="0"/>
              <a:cs typeface="Arial" pitchFamily="34" charset="0"/>
            </a:endParaRPr>
          </a:p>
        </p:txBody>
      </p:sp>
      <p:sp>
        <p:nvSpPr>
          <p:cNvPr id="85" name="Title 5"/>
          <p:cNvSpPr>
            <a:spLocks noGrp="1"/>
          </p:cNvSpPr>
          <p:nvPr>
            <p:ph type="title"/>
          </p:nvPr>
        </p:nvSpPr>
        <p:spPr>
          <a:xfrm>
            <a:off x="448733" y="0"/>
            <a:ext cx="8686800" cy="1143000"/>
          </a:xfrm>
          <a:ln>
            <a:solidFill>
              <a:srgbClr val="00B0F0"/>
            </a:solidFill>
          </a:ln>
        </p:spPr>
        <p:txBody>
          <a:bodyPr>
            <a:normAutofit/>
          </a:bodyPr>
          <a:lstStyle/>
          <a:p>
            <a:r>
              <a:rPr lang="en-US" sz="2000" b="1" i="1" dirty="0" smtClean="0">
                <a:latin typeface="Arial" pitchFamily="34" charset="0"/>
                <a:cs typeface="Arial" pitchFamily="34" charset="0"/>
              </a:rPr>
              <a:t>Emerging Examples of </a:t>
            </a:r>
            <a:br>
              <a:rPr lang="en-US" sz="2000" b="1" i="1" dirty="0" smtClean="0">
                <a:latin typeface="Arial" pitchFamily="34" charset="0"/>
                <a:cs typeface="Arial" pitchFamily="34" charset="0"/>
              </a:rPr>
            </a:br>
            <a:r>
              <a:rPr lang="en-US" sz="2000" b="1" i="1" dirty="0">
                <a:latin typeface="Arial" pitchFamily="34" charset="0"/>
                <a:cs typeface="Arial" pitchFamily="34" charset="0"/>
              </a:rPr>
              <a:t>A</a:t>
            </a:r>
            <a:r>
              <a:rPr lang="en-US" sz="2000" b="1" i="1" dirty="0" smtClean="0">
                <a:latin typeface="Arial" pitchFamily="34" charset="0"/>
                <a:cs typeface="Arial" pitchFamily="34" charset="0"/>
              </a:rPr>
              <a:t>lternative Campaigning Models will</a:t>
            </a:r>
            <a:br>
              <a:rPr lang="en-US" sz="2000" b="1" i="1" dirty="0" smtClean="0">
                <a:latin typeface="Arial" pitchFamily="34" charset="0"/>
                <a:cs typeface="Arial" pitchFamily="34" charset="0"/>
              </a:rPr>
            </a:br>
            <a:r>
              <a:rPr lang="en-US" sz="2000" b="1" i="1" dirty="0" smtClean="0">
                <a:latin typeface="Arial" pitchFamily="34" charset="0"/>
                <a:cs typeface="Arial" pitchFamily="34" charset="0"/>
              </a:rPr>
              <a:t>seek to describe, illustrate, and account for:  </a:t>
            </a:r>
            <a:endParaRPr lang="en-US" sz="2000" b="1" i="1" dirty="0">
              <a:latin typeface="Arial" pitchFamily="34" charset="0"/>
              <a:cs typeface="Arial" pitchFamily="34" charset="0"/>
            </a:endParaRPr>
          </a:p>
        </p:txBody>
      </p:sp>
      <p:sp>
        <p:nvSpPr>
          <p:cNvPr id="2" name="TextBox 1"/>
          <p:cNvSpPr txBox="1"/>
          <p:nvPr/>
        </p:nvSpPr>
        <p:spPr>
          <a:xfrm>
            <a:off x="391583" y="2034540"/>
            <a:ext cx="8455198" cy="4524315"/>
          </a:xfrm>
          <a:prstGeom prst="rect">
            <a:avLst/>
          </a:prstGeom>
          <a:solidFill>
            <a:srgbClr val="FFFF00"/>
          </a:solidFill>
        </p:spPr>
        <p:txBody>
          <a:bodyPr wrap="square" rtlCol="0">
            <a:spAutoFit/>
          </a:bodyPr>
          <a:lstStyle/>
          <a:p>
            <a:pPr lvl="0">
              <a:lnSpc>
                <a:spcPct val="150000"/>
              </a:lnSpc>
            </a:pPr>
            <a:r>
              <a:rPr lang="en-US" sz="1600" b="1" dirty="0" smtClean="0"/>
              <a:t>1. An </a:t>
            </a:r>
            <a:r>
              <a:rPr lang="en-US" sz="1600" b="1" dirty="0"/>
              <a:t>e</a:t>
            </a:r>
            <a:r>
              <a:rPr lang="en-US" sz="1600" b="1" dirty="0" smtClean="0"/>
              <a:t>xpanded </a:t>
            </a:r>
            <a:r>
              <a:rPr lang="en-US" sz="1600" b="1" dirty="0"/>
              <a:t>&amp;</a:t>
            </a:r>
            <a:r>
              <a:rPr lang="en-US" sz="1600" b="1" dirty="0" smtClean="0"/>
              <a:t> relevant array </a:t>
            </a:r>
            <a:r>
              <a:rPr lang="en-US" sz="1600" b="1" dirty="0"/>
              <a:t>of elements of </a:t>
            </a:r>
            <a:r>
              <a:rPr lang="en-US" sz="1600" b="1" dirty="0" smtClean="0"/>
              <a:t>joint operational design (true campaign design)</a:t>
            </a:r>
            <a:endParaRPr lang="en-US" sz="1600" b="1" dirty="0"/>
          </a:p>
          <a:p>
            <a:pPr lvl="0">
              <a:lnSpc>
                <a:spcPct val="150000"/>
              </a:lnSpc>
            </a:pPr>
            <a:r>
              <a:rPr lang="en-US" sz="1600" b="1" dirty="0" smtClean="0"/>
              <a:t>2. A </a:t>
            </a:r>
            <a:r>
              <a:rPr lang="en-US" sz="1600" b="1" dirty="0" smtClean="0"/>
              <a:t>methodology/description </a:t>
            </a:r>
            <a:r>
              <a:rPr lang="en-US" sz="1600" b="1" dirty="0" smtClean="0"/>
              <a:t>for the idea of shaping</a:t>
            </a:r>
            <a:endParaRPr lang="en-US" sz="1600" b="1" dirty="0"/>
          </a:p>
          <a:p>
            <a:pPr lvl="0">
              <a:lnSpc>
                <a:spcPct val="150000"/>
              </a:lnSpc>
            </a:pPr>
            <a:r>
              <a:rPr lang="en-US" sz="1600" b="1" dirty="0" smtClean="0"/>
              <a:t>3. A methodology </a:t>
            </a:r>
            <a:r>
              <a:rPr lang="en-US" sz="1600" b="1" dirty="0"/>
              <a:t>for translating military success into sustainable outcomes. </a:t>
            </a:r>
          </a:p>
          <a:p>
            <a:pPr>
              <a:lnSpc>
                <a:spcPct val="150000"/>
              </a:lnSpc>
            </a:pPr>
            <a:r>
              <a:rPr lang="en-US" sz="1600" b="1" dirty="0" smtClean="0"/>
              <a:t>4. The interdependence needed </a:t>
            </a:r>
            <a:r>
              <a:rPr lang="en-US" sz="1600" b="1" dirty="0"/>
              <a:t>to achieve sustainable </a:t>
            </a:r>
            <a:r>
              <a:rPr lang="en-US" sz="1600" b="1" dirty="0" smtClean="0"/>
              <a:t>outcomes.</a:t>
            </a:r>
          </a:p>
          <a:p>
            <a:pPr>
              <a:lnSpc>
                <a:spcPct val="150000"/>
              </a:lnSpc>
            </a:pPr>
            <a:r>
              <a:rPr lang="en-US" sz="1600" b="1" dirty="0"/>
              <a:t>5. </a:t>
            </a:r>
            <a:r>
              <a:rPr lang="en-US" sz="1600" b="1" dirty="0" smtClean="0"/>
              <a:t>Ideas for embedded </a:t>
            </a:r>
            <a:r>
              <a:rPr lang="en-US" sz="1600" b="1" dirty="0"/>
              <a:t>a</a:t>
            </a:r>
            <a:r>
              <a:rPr lang="en-US" sz="1600" b="1" dirty="0" smtClean="0"/>
              <a:t>ssessment </a:t>
            </a:r>
          </a:p>
          <a:p>
            <a:pPr>
              <a:lnSpc>
                <a:spcPct val="150000"/>
              </a:lnSpc>
            </a:pPr>
            <a:r>
              <a:rPr lang="en-US" sz="1600" b="1" dirty="0" smtClean="0"/>
              <a:t>6. </a:t>
            </a:r>
            <a:r>
              <a:rPr lang="en-US" sz="1600" b="1" dirty="0"/>
              <a:t>T</a:t>
            </a:r>
            <a:r>
              <a:rPr lang="en-US" sz="1600" b="1" dirty="0" smtClean="0"/>
              <a:t>hat political </a:t>
            </a:r>
            <a:r>
              <a:rPr lang="en-US" sz="1600" b="1" dirty="0"/>
              <a:t>aims will </a:t>
            </a:r>
            <a:r>
              <a:rPr lang="en-US" sz="1600" b="1" dirty="0" smtClean="0"/>
              <a:t>continually evolve.</a:t>
            </a:r>
          </a:p>
          <a:p>
            <a:pPr>
              <a:lnSpc>
                <a:spcPct val="150000"/>
              </a:lnSpc>
            </a:pPr>
            <a:r>
              <a:rPr lang="en-US" sz="1600" b="1" dirty="0" smtClean="0"/>
              <a:t>7. </a:t>
            </a:r>
            <a:r>
              <a:rPr lang="en-US" sz="1600" b="1" dirty="0"/>
              <a:t>T</a:t>
            </a:r>
            <a:r>
              <a:rPr lang="en-US" sz="1600" b="1" dirty="0" smtClean="0"/>
              <a:t>he NMS’ expanded </a:t>
            </a:r>
            <a:r>
              <a:rPr lang="en-US" sz="1600" b="1" dirty="0"/>
              <a:t>view of </a:t>
            </a:r>
            <a:r>
              <a:rPr lang="en-US" sz="1600" b="1" dirty="0" smtClean="0"/>
              <a:t>the continuum </a:t>
            </a:r>
            <a:r>
              <a:rPr lang="en-US" sz="1600" b="1" dirty="0"/>
              <a:t>of </a:t>
            </a:r>
            <a:r>
              <a:rPr lang="en-US" sz="1600" b="1" dirty="0" smtClean="0"/>
              <a:t>conflict.</a:t>
            </a:r>
          </a:p>
          <a:p>
            <a:pPr>
              <a:lnSpc>
                <a:spcPct val="150000"/>
              </a:lnSpc>
            </a:pPr>
            <a:r>
              <a:rPr lang="en-US" sz="1600" b="1" dirty="0" smtClean="0"/>
              <a:t>8. Hybrid relationships.  (Flexible command relationships)</a:t>
            </a:r>
          </a:p>
          <a:p>
            <a:pPr>
              <a:lnSpc>
                <a:spcPct val="150000"/>
              </a:lnSpc>
            </a:pPr>
            <a:r>
              <a:rPr lang="en-US" sz="1600" b="1" dirty="0" smtClean="0"/>
              <a:t>9. Multiple </a:t>
            </a:r>
            <a:r>
              <a:rPr lang="en-US" sz="1600" b="1" dirty="0"/>
              <a:t>aspects of risks of non action, risk of strategic failure, risk of changed environment </a:t>
            </a:r>
            <a:r>
              <a:rPr lang="en-US" sz="1600" b="1" dirty="0" smtClean="0"/>
              <a:t> </a:t>
            </a:r>
          </a:p>
          <a:p>
            <a:pPr>
              <a:lnSpc>
                <a:spcPct val="150000"/>
              </a:lnSpc>
            </a:pPr>
            <a:r>
              <a:rPr lang="en-US" sz="1600" b="1" dirty="0"/>
              <a:t> </a:t>
            </a:r>
            <a:r>
              <a:rPr lang="en-US" sz="1600" b="1" dirty="0" smtClean="0"/>
              <a:t>    after </a:t>
            </a:r>
            <a:r>
              <a:rPr lang="en-US" sz="1600" b="1" dirty="0"/>
              <a:t>operations, </a:t>
            </a:r>
            <a:r>
              <a:rPr lang="en-US" sz="1600" b="1" dirty="0" smtClean="0"/>
              <a:t>risks missed opportunities. </a:t>
            </a:r>
          </a:p>
          <a:p>
            <a:pPr>
              <a:lnSpc>
                <a:spcPct val="150000"/>
              </a:lnSpc>
            </a:pPr>
            <a:r>
              <a:rPr lang="en-US" sz="1600" b="1" dirty="0" smtClean="0"/>
              <a:t>10. </a:t>
            </a:r>
            <a:r>
              <a:rPr lang="en-US" sz="1600" b="1" dirty="0"/>
              <a:t>T</a:t>
            </a:r>
            <a:r>
              <a:rPr lang="en-US" sz="1600" b="1" dirty="0" smtClean="0"/>
              <a:t>he </a:t>
            </a:r>
            <a:r>
              <a:rPr lang="en-US" sz="1600" b="1" dirty="0"/>
              <a:t>relationship between </a:t>
            </a:r>
            <a:r>
              <a:rPr lang="en-US" sz="1600" b="1" dirty="0" smtClean="0"/>
              <a:t>actions at </a:t>
            </a:r>
            <a:r>
              <a:rPr lang="en-US" sz="1600" b="1" dirty="0"/>
              <a:t>the strategic level and </a:t>
            </a:r>
            <a:r>
              <a:rPr lang="en-US" sz="1600" b="1" dirty="0" smtClean="0"/>
              <a:t>operational campaigning.</a:t>
            </a:r>
          </a:p>
          <a:p>
            <a:pPr>
              <a:lnSpc>
                <a:spcPct val="150000"/>
              </a:lnSpc>
            </a:pPr>
            <a:r>
              <a:rPr lang="en-US" sz="1600" b="1" dirty="0" smtClean="0"/>
              <a:t>* And up to 5-10 more aspects</a:t>
            </a:r>
            <a:endParaRPr lang="en-US" sz="1600" b="1" dirty="0"/>
          </a:p>
        </p:txBody>
      </p:sp>
    </p:spTree>
    <p:extLst>
      <p:ext uri="{BB962C8B-B14F-4D97-AF65-F5344CB8AC3E}">
        <p14:creationId xmlns:p14="http://schemas.microsoft.com/office/powerpoint/2010/main" val="2520519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sz="2200" b="1" i="1" dirty="0" smtClean="0">
                <a:solidFill>
                  <a:schemeClr val="tx2"/>
                </a:solidFill>
              </a:rPr>
              <a:t/>
            </a:r>
            <a:br>
              <a:rPr lang="en-US" sz="2200" b="1" i="1" dirty="0" smtClean="0">
                <a:solidFill>
                  <a:schemeClr val="tx2"/>
                </a:solidFill>
              </a:rPr>
            </a:br>
            <a:r>
              <a:rPr lang="en-US" sz="3100" dirty="0" smtClean="0"/>
              <a:t>Joint Concept for Integrated Campaigning</a:t>
            </a:r>
            <a:r>
              <a:rPr lang="en-US" sz="2200" b="1" i="1" dirty="0" smtClean="0">
                <a:solidFill>
                  <a:schemeClr val="tx2"/>
                </a:solidFill>
              </a:rPr>
              <a:t/>
            </a:r>
            <a:br>
              <a:rPr lang="en-US" sz="2200" b="1" i="1" dirty="0" smtClean="0">
                <a:solidFill>
                  <a:schemeClr val="tx2"/>
                </a:solidFill>
              </a:rPr>
            </a:br>
            <a:r>
              <a:rPr lang="en-US" sz="4000" b="1" i="1" dirty="0" smtClean="0">
                <a:solidFill>
                  <a:schemeClr val="tx2"/>
                </a:solidFill>
              </a:rPr>
              <a:t>Executive Overview Brief </a:t>
            </a:r>
            <a:r>
              <a:rPr lang="en-US" sz="2700" b="1" i="1" dirty="0" smtClean="0">
                <a:solidFill>
                  <a:schemeClr val="tx2"/>
                </a:solidFill>
              </a:rPr>
              <a:t/>
            </a:r>
            <a:br>
              <a:rPr lang="en-US" sz="2700" b="1" i="1" dirty="0" smtClean="0">
                <a:solidFill>
                  <a:schemeClr val="tx2"/>
                </a:solidFill>
              </a:rPr>
            </a:br>
            <a:r>
              <a:rPr lang="en-US" sz="1800" b="1" i="1" dirty="0"/>
              <a:t>J</a:t>
            </a:r>
            <a:r>
              <a:rPr lang="en-US" sz="1800" b="1" i="1" dirty="0" smtClean="0"/>
              <a:t>anuary</a:t>
            </a:r>
            <a:r>
              <a:rPr lang="en-US" sz="1800" b="1" i="1" dirty="0" smtClean="0"/>
              <a:t> 2016</a:t>
            </a:r>
            <a:endParaRPr lang="en-US" sz="4000" b="1" i="1" dirty="0"/>
          </a:p>
        </p:txBody>
      </p:sp>
      <p:sp>
        <p:nvSpPr>
          <p:cNvPr id="6" name="Title 1"/>
          <p:cNvSpPr txBox="1">
            <a:spLocks/>
          </p:cNvSpPr>
          <p:nvPr/>
        </p:nvSpPr>
        <p:spPr>
          <a:xfrm>
            <a:off x="685800" y="4876800"/>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dirty="0" smtClean="0">
                <a:latin typeface="Arial" pitchFamily="34" charset="0"/>
                <a:ea typeface="+mj-ea"/>
                <a:cs typeface="Arial" pitchFamily="34" charset="0"/>
              </a:rPr>
              <a:t> </a:t>
            </a:r>
            <a:endParaRPr kumimoji="0" lang="en-US" sz="4000" b="1" i="1" u="none" strike="noStrike" kern="1200" cap="none" spc="0" normalizeH="0" baseline="0" noProof="0" dirty="0">
              <a:ln>
                <a:noFill/>
              </a:ln>
              <a:solidFill>
                <a:schemeClr val="tx2"/>
              </a:solidFill>
              <a:effectLst/>
              <a:uLnTx/>
              <a:uFillTx/>
              <a:latin typeface="+mj-lt"/>
              <a:ea typeface="+mj-ea"/>
              <a:cs typeface="+mj-cs"/>
            </a:endParaRPr>
          </a:p>
        </p:txBody>
      </p:sp>
      <p:sp>
        <p:nvSpPr>
          <p:cNvPr id="5" name="Title 1"/>
          <p:cNvSpPr txBox="1">
            <a:spLocks/>
          </p:cNvSpPr>
          <p:nvPr/>
        </p:nvSpPr>
        <p:spPr>
          <a:xfrm>
            <a:off x="457200" y="5715000"/>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1" u="none" strike="noStrike" kern="1200" cap="none" spc="0" normalizeH="0" noProof="0" dirty="0" smtClean="0">
                <a:ln>
                  <a:noFill/>
                </a:ln>
                <a:solidFill>
                  <a:schemeClr val="tx1"/>
                </a:solidFill>
                <a:effectLst/>
                <a:uLnTx/>
                <a:uFillTx/>
                <a:latin typeface="Arial" pitchFamily="34" charset="0"/>
                <a:ea typeface="+mj-ea"/>
                <a:cs typeface="Arial" pitchFamily="34" charset="0"/>
              </a:rPr>
              <a:t> </a:t>
            </a:r>
            <a:endParaRPr kumimoji="0" lang="en-US" sz="2400" b="1" i="1" u="none" strike="noStrike" kern="1200" cap="none" spc="0" normalizeH="0" baseline="0" noProof="0" dirty="0">
              <a:ln>
                <a:noFill/>
              </a:ln>
              <a:solidFill>
                <a:schemeClr val="tx1"/>
              </a:solidFill>
              <a:effectLst/>
              <a:uLnTx/>
              <a:uFillTx/>
              <a:latin typeface="+mj-lt"/>
              <a:ea typeface="+mj-ea"/>
              <a:cs typeface="+mj-cs"/>
            </a:endParaRPr>
          </a:p>
        </p:txBody>
      </p:sp>
      <p:grpSp>
        <p:nvGrpSpPr>
          <p:cNvPr id="3" name="Group 9"/>
          <p:cNvGrpSpPr>
            <a:grpSpLocks/>
          </p:cNvGrpSpPr>
          <p:nvPr/>
        </p:nvGrpSpPr>
        <p:grpSpPr bwMode="auto">
          <a:xfrm>
            <a:off x="266700" y="454025"/>
            <a:ext cx="8572500" cy="231775"/>
            <a:chOff x="633" y="576"/>
            <a:chExt cx="4839" cy="189"/>
          </a:xfrm>
        </p:grpSpPr>
        <p:grpSp>
          <p:nvGrpSpPr>
            <p:cNvPr id="4" name="Group 9"/>
            <p:cNvGrpSpPr>
              <a:grpSpLocks/>
            </p:cNvGrpSpPr>
            <p:nvPr/>
          </p:nvGrpSpPr>
          <p:grpSpPr bwMode="auto">
            <a:xfrm>
              <a:off x="5358" y="576"/>
              <a:ext cx="114" cy="189"/>
              <a:chOff x="5358" y="576"/>
              <a:chExt cx="114" cy="189"/>
            </a:xfrm>
          </p:grpSpPr>
          <p:sp>
            <p:nvSpPr>
              <p:cNvPr id="26" name="Rectangle 25"/>
              <p:cNvSpPr>
                <a:spLocks noChangeArrowheads="1"/>
              </p:cNvSpPr>
              <p:nvPr/>
            </p:nvSpPr>
            <p:spPr bwMode="auto">
              <a:xfrm>
                <a:off x="5445" y="576"/>
                <a:ext cx="27"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7" name="Rectangle 26"/>
              <p:cNvSpPr>
                <a:spLocks noChangeArrowheads="1"/>
              </p:cNvSpPr>
              <p:nvPr/>
            </p:nvSpPr>
            <p:spPr bwMode="auto">
              <a:xfrm>
                <a:off x="5358" y="576"/>
                <a:ext cx="5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7" name="Group 10"/>
            <p:cNvGrpSpPr>
              <a:grpSpLocks/>
            </p:cNvGrpSpPr>
            <p:nvPr/>
          </p:nvGrpSpPr>
          <p:grpSpPr bwMode="auto">
            <a:xfrm>
              <a:off x="5074" y="576"/>
              <a:ext cx="242" cy="189"/>
              <a:chOff x="5074" y="576"/>
              <a:chExt cx="242" cy="189"/>
            </a:xfrm>
          </p:grpSpPr>
          <p:sp>
            <p:nvSpPr>
              <p:cNvPr id="24" name="Rectangle 23"/>
              <p:cNvSpPr>
                <a:spLocks noChangeArrowheads="1"/>
              </p:cNvSpPr>
              <p:nvPr/>
            </p:nvSpPr>
            <p:spPr bwMode="auto">
              <a:xfrm>
                <a:off x="5230" y="576"/>
                <a:ext cx="86"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5" name="Rectangle 24"/>
              <p:cNvSpPr>
                <a:spLocks noChangeArrowheads="1"/>
              </p:cNvSpPr>
              <p:nvPr/>
            </p:nvSpPr>
            <p:spPr bwMode="auto">
              <a:xfrm>
                <a:off x="5074" y="576"/>
                <a:ext cx="11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10" name="Group 11"/>
            <p:cNvGrpSpPr>
              <a:grpSpLocks/>
            </p:cNvGrpSpPr>
            <p:nvPr/>
          </p:nvGrpSpPr>
          <p:grpSpPr bwMode="auto">
            <a:xfrm>
              <a:off x="4681" y="576"/>
              <a:ext cx="354" cy="189"/>
              <a:chOff x="4681" y="576"/>
              <a:chExt cx="354" cy="189"/>
            </a:xfrm>
          </p:grpSpPr>
          <p:sp>
            <p:nvSpPr>
              <p:cNvPr id="22" name="Rectangle 21"/>
              <p:cNvSpPr>
                <a:spLocks noChangeArrowheads="1"/>
              </p:cNvSpPr>
              <p:nvPr/>
            </p:nvSpPr>
            <p:spPr bwMode="auto">
              <a:xfrm>
                <a:off x="4893" y="576"/>
                <a:ext cx="142"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3" name="Rectangle 22"/>
              <p:cNvSpPr>
                <a:spLocks noChangeArrowheads="1"/>
              </p:cNvSpPr>
              <p:nvPr/>
            </p:nvSpPr>
            <p:spPr bwMode="auto">
              <a:xfrm>
                <a:off x="4681" y="576"/>
                <a:ext cx="172"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11" name="Group 12"/>
            <p:cNvGrpSpPr>
              <a:grpSpLocks/>
            </p:cNvGrpSpPr>
            <p:nvPr/>
          </p:nvGrpSpPr>
          <p:grpSpPr bwMode="auto">
            <a:xfrm>
              <a:off x="3549" y="576"/>
              <a:ext cx="1091" cy="189"/>
              <a:chOff x="3549" y="576"/>
              <a:chExt cx="1091" cy="189"/>
            </a:xfrm>
          </p:grpSpPr>
          <p:sp>
            <p:nvSpPr>
              <p:cNvPr id="18" name="Rectangle 17"/>
              <p:cNvSpPr>
                <a:spLocks noChangeArrowheads="1"/>
              </p:cNvSpPr>
              <p:nvPr/>
            </p:nvSpPr>
            <p:spPr bwMode="auto">
              <a:xfrm>
                <a:off x="3893" y="576"/>
                <a:ext cx="229"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19" name="Rectangle 18"/>
              <p:cNvSpPr>
                <a:spLocks noChangeArrowheads="1"/>
              </p:cNvSpPr>
              <p:nvPr/>
            </p:nvSpPr>
            <p:spPr bwMode="auto">
              <a:xfrm>
                <a:off x="4440" y="576"/>
                <a:ext cx="200"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0" name="Rectangle 19"/>
              <p:cNvSpPr>
                <a:spLocks noChangeArrowheads="1"/>
              </p:cNvSpPr>
              <p:nvPr/>
            </p:nvSpPr>
            <p:spPr bwMode="auto">
              <a:xfrm>
                <a:off x="4173" y="576"/>
                <a:ext cx="229"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21" name="Rectangle 20"/>
              <p:cNvSpPr>
                <a:spLocks noChangeArrowheads="1"/>
              </p:cNvSpPr>
              <p:nvPr/>
            </p:nvSpPr>
            <p:spPr bwMode="auto">
              <a:xfrm>
                <a:off x="3549" y="576"/>
                <a:ext cx="288"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12" name="Group 13"/>
            <p:cNvGrpSpPr>
              <a:grpSpLocks/>
            </p:cNvGrpSpPr>
            <p:nvPr/>
          </p:nvGrpSpPr>
          <p:grpSpPr bwMode="auto">
            <a:xfrm>
              <a:off x="633" y="576"/>
              <a:ext cx="2880" cy="189"/>
              <a:chOff x="633" y="576"/>
              <a:chExt cx="2880" cy="189"/>
            </a:xfrm>
          </p:grpSpPr>
          <p:sp>
            <p:nvSpPr>
              <p:cNvPr id="16" name="Rectangle 15"/>
              <p:cNvSpPr>
                <a:spLocks noChangeArrowheads="1"/>
              </p:cNvSpPr>
              <p:nvPr/>
            </p:nvSpPr>
            <p:spPr bwMode="auto">
              <a:xfrm>
                <a:off x="3196" y="576"/>
                <a:ext cx="317"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17" name="Rectangle 16"/>
              <p:cNvSpPr>
                <a:spLocks noChangeArrowheads="1"/>
              </p:cNvSpPr>
              <p:nvPr/>
            </p:nvSpPr>
            <p:spPr bwMode="auto">
              <a:xfrm>
                <a:off x="633" y="576"/>
                <a:ext cx="252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grpSp>
        <p:nvGrpSpPr>
          <p:cNvPr id="28" name="Group 9"/>
          <p:cNvGrpSpPr>
            <a:grpSpLocks/>
          </p:cNvGrpSpPr>
          <p:nvPr/>
        </p:nvGrpSpPr>
        <p:grpSpPr bwMode="auto">
          <a:xfrm>
            <a:off x="266700" y="2813050"/>
            <a:ext cx="8610600" cy="155575"/>
            <a:chOff x="633" y="576"/>
            <a:chExt cx="4839" cy="189"/>
          </a:xfrm>
        </p:grpSpPr>
        <p:grpSp>
          <p:nvGrpSpPr>
            <p:cNvPr id="29" name="Group 9"/>
            <p:cNvGrpSpPr>
              <a:grpSpLocks/>
            </p:cNvGrpSpPr>
            <p:nvPr/>
          </p:nvGrpSpPr>
          <p:grpSpPr bwMode="auto">
            <a:xfrm>
              <a:off x="5358" y="576"/>
              <a:ext cx="114" cy="189"/>
              <a:chOff x="5358" y="576"/>
              <a:chExt cx="114" cy="189"/>
            </a:xfrm>
          </p:grpSpPr>
          <p:sp>
            <p:nvSpPr>
              <p:cNvPr id="44" name="Rectangle 43"/>
              <p:cNvSpPr>
                <a:spLocks noChangeArrowheads="1"/>
              </p:cNvSpPr>
              <p:nvPr/>
            </p:nvSpPr>
            <p:spPr bwMode="auto">
              <a:xfrm>
                <a:off x="5445" y="576"/>
                <a:ext cx="27"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45" name="Rectangle 44"/>
              <p:cNvSpPr>
                <a:spLocks noChangeArrowheads="1"/>
              </p:cNvSpPr>
              <p:nvPr/>
            </p:nvSpPr>
            <p:spPr bwMode="auto">
              <a:xfrm>
                <a:off x="5358" y="576"/>
                <a:ext cx="5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30" name="Group 10"/>
            <p:cNvGrpSpPr>
              <a:grpSpLocks/>
            </p:cNvGrpSpPr>
            <p:nvPr/>
          </p:nvGrpSpPr>
          <p:grpSpPr bwMode="auto">
            <a:xfrm>
              <a:off x="5074" y="576"/>
              <a:ext cx="242" cy="189"/>
              <a:chOff x="5074" y="576"/>
              <a:chExt cx="242" cy="189"/>
            </a:xfrm>
          </p:grpSpPr>
          <p:sp>
            <p:nvSpPr>
              <p:cNvPr id="42" name="Rectangle 41"/>
              <p:cNvSpPr>
                <a:spLocks noChangeArrowheads="1"/>
              </p:cNvSpPr>
              <p:nvPr/>
            </p:nvSpPr>
            <p:spPr bwMode="auto">
              <a:xfrm>
                <a:off x="5230" y="576"/>
                <a:ext cx="86"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43" name="Rectangle 42"/>
              <p:cNvSpPr>
                <a:spLocks noChangeArrowheads="1"/>
              </p:cNvSpPr>
              <p:nvPr/>
            </p:nvSpPr>
            <p:spPr bwMode="auto">
              <a:xfrm>
                <a:off x="5074" y="576"/>
                <a:ext cx="11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31" name="Group 11"/>
            <p:cNvGrpSpPr>
              <a:grpSpLocks/>
            </p:cNvGrpSpPr>
            <p:nvPr/>
          </p:nvGrpSpPr>
          <p:grpSpPr bwMode="auto">
            <a:xfrm>
              <a:off x="4681" y="576"/>
              <a:ext cx="354" cy="189"/>
              <a:chOff x="4681" y="576"/>
              <a:chExt cx="354" cy="189"/>
            </a:xfrm>
          </p:grpSpPr>
          <p:sp>
            <p:nvSpPr>
              <p:cNvPr id="40" name="Rectangle 39"/>
              <p:cNvSpPr>
                <a:spLocks noChangeArrowheads="1"/>
              </p:cNvSpPr>
              <p:nvPr/>
            </p:nvSpPr>
            <p:spPr bwMode="auto">
              <a:xfrm>
                <a:off x="4893" y="576"/>
                <a:ext cx="142"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41" name="Rectangle 40"/>
              <p:cNvSpPr>
                <a:spLocks noChangeArrowheads="1"/>
              </p:cNvSpPr>
              <p:nvPr/>
            </p:nvSpPr>
            <p:spPr bwMode="auto">
              <a:xfrm>
                <a:off x="4681" y="576"/>
                <a:ext cx="172"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32" name="Group 12"/>
            <p:cNvGrpSpPr>
              <a:grpSpLocks/>
            </p:cNvGrpSpPr>
            <p:nvPr/>
          </p:nvGrpSpPr>
          <p:grpSpPr bwMode="auto">
            <a:xfrm>
              <a:off x="3549" y="576"/>
              <a:ext cx="1091" cy="189"/>
              <a:chOff x="3549" y="576"/>
              <a:chExt cx="1091" cy="189"/>
            </a:xfrm>
          </p:grpSpPr>
          <p:sp>
            <p:nvSpPr>
              <p:cNvPr id="36" name="Rectangle 35"/>
              <p:cNvSpPr>
                <a:spLocks noChangeArrowheads="1"/>
              </p:cNvSpPr>
              <p:nvPr/>
            </p:nvSpPr>
            <p:spPr bwMode="auto">
              <a:xfrm>
                <a:off x="3893" y="576"/>
                <a:ext cx="229"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37" name="Rectangle 36"/>
              <p:cNvSpPr>
                <a:spLocks noChangeArrowheads="1"/>
              </p:cNvSpPr>
              <p:nvPr/>
            </p:nvSpPr>
            <p:spPr bwMode="auto">
              <a:xfrm>
                <a:off x="4440" y="576"/>
                <a:ext cx="200"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38" name="Rectangle 37"/>
              <p:cNvSpPr>
                <a:spLocks noChangeArrowheads="1"/>
              </p:cNvSpPr>
              <p:nvPr/>
            </p:nvSpPr>
            <p:spPr bwMode="auto">
              <a:xfrm>
                <a:off x="4173" y="576"/>
                <a:ext cx="229"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39" name="Rectangle 38"/>
              <p:cNvSpPr>
                <a:spLocks noChangeArrowheads="1"/>
              </p:cNvSpPr>
              <p:nvPr/>
            </p:nvSpPr>
            <p:spPr bwMode="auto">
              <a:xfrm>
                <a:off x="3549" y="576"/>
                <a:ext cx="288"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nvGrpSpPr>
            <p:cNvPr id="33" name="Group 13"/>
            <p:cNvGrpSpPr>
              <a:grpSpLocks/>
            </p:cNvGrpSpPr>
            <p:nvPr/>
          </p:nvGrpSpPr>
          <p:grpSpPr bwMode="auto">
            <a:xfrm>
              <a:off x="633" y="576"/>
              <a:ext cx="2880" cy="189"/>
              <a:chOff x="633" y="576"/>
              <a:chExt cx="2880" cy="189"/>
            </a:xfrm>
          </p:grpSpPr>
          <p:sp>
            <p:nvSpPr>
              <p:cNvPr id="34" name="Rectangle 33"/>
              <p:cNvSpPr>
                <a:spLocks noChangeArrowheads="1"/>
              </p:cNvSpPr>
              <p:nvPr/>
            </p:nvSpPr>
            <p:spPr bwMode="auto">
              <a:xfrm>
                <a:off x="3196" y="576"/>
                <a:ext cx="317"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sp>
            <p:nvSpPr>
              <p:cNvPr id="35" name="Rectangle 34"/>
              <p:cNvSpPr>
                <a:spLocks noChangeArrowheads="1"/>
              </p:cNvSpPr>
              <p:nvPr/>
            </p:nvSpPr>
            <p:spPr bwMode="auto">
              <a:xfrm>
                <a:off x="633" y="576"/>
                <a:ext cx="2525" cy="189"/>
              </a:xfrm>
              <a:prstGeom prst="rect">
                <a:avLst/>
              </a:prstGeom>
              <a:gradFill rotWithShape="0">
                <a:gsLst>
                  <a:gs pos="0">
                    <a:srgbClr val="9234DB">
                      <a:gamma/>
                      <a:shade val="49804"/>
                      <a:invGamma/>
                    </a:srgbClr>
                  </a:gs>
                  <a:gs pos="100000">
                    <a:srgbClr val="9234DB"/>
                  </a:gs>
                </a:gsLst>
                <a:lin ang="0" scaled="1"/>
              </a:gradFill>
              <a:ln w="9525">
                <a:noFill/>
                <a:miter lim="800000"/>
                <a:headEnd/>
                <a:tailEnd/>
              </a:ln>
              <a:effectLst/>
            </p:spPr>
            <p:txBody>
              <a:bodyPr wrap="none" anchor="ctr"/>
              <a:lstStyle>
                <a:defPPr>
                  <a:defRPr lang="en-US"/>
                </a:defPPr>
                <a:lvl1pPr algn="ctr" rtl="0" eaLnBrk="0" fontAlgn="base" hangingPunct="0">
                  <a:spcBef>
                    <a:spcPct val="0"/>
                  </a:spcBef>
                  <a:spcAft>
                    <a:spcPct val="0"/>
                  </a:spcAft>
                  <a:defRPr sz="2800" kern="1200">
                    <a:solidFill>
                      <a:schemeClr val="tx1"/>
                    </a:solidFill>
                    <a:latin typeface="Arial" charset="0"/>
                    <a:ea typeface="+mn-ea"/>
                    <a:cs typeface="+mn-cs"/>
                  </a:defRPr>
                </a:lvl1pPr>
                <a:lvl2pPr marL="457200" algn="ctr" rtl="0" eaLnBrk="0" fontAlgn="base" hangingPunct="0">
                  <a:spcBef>
                    <a:spcPct val="0"/>
                  </a:spcBef>
                  <a:spcAft>
                    <a:spcPct val="0"/>
                  </a:spcAft>
                  <a:defRPr sz="2800" kern="1200">
                    <a:solidFill>
                      <a:schemeClr val="tx1"/>
                    </a:solidFill>
                    <a:latin typeface="Arial" charset="0"/>
                    <a:ea typeface="+mn-ea"/>
                    <a:cs typeface="+mn-cs"/>
                  </a:defRPr>
                </a:lvl2pPr>
                <a:lvl3pPr marL="914400" algn="ctr" rtl="0" eaLnBrk="0" fontAlgn="base" hangingPunct="0">
                  <a:spcBef>
                    <a:spcPct val="0"/>
                  </a:spcBef>
                  <a:spcAft>
                    <a:spcPct val="0"/>
                  </a:spcAft>
                  <a:defRPr sz="2800" kern="1200">
                    <a:solidFill>
                      <a:schemeClr val="tx1"/>
                    </a:solidFill>
                    <a:latin typeface="Arial" charset="0"/>
                    <a:ea typeface="+mn-ea"/>
                    <a:cs typeface="+mn-cs"/>
                  </a:defRPr>
                </a:lvl3pPr>
                <a:lvl4pPr marL="1371600" algn="ctr" rtl="0" eaLnBrk="0" fontAlgn="base" hangingPunct="0">
                  <a:spcBef>
                    <a:spcPct val="0"/>
                  </a:spcBef>
                  <a:spcAft>
                    <a:spcPct val="0"/>
                  </a:spcAft>
                  <a:defRPr sz="2800" kern="1200">
                    <a:solidFill>
                      <a:schemeClr val="tx1"/>
                    </a:solidFill>
                    <a:latin typeface="Arial" charset="0"/>
                    <a:ea typeface="+mn-ea"/>
                    <a:cs typeface="+mn-cs"/>
                  </a:defRPr>
                </a:lvl4pPr>
                <a:lvl5pPr marL="1828800" algn="ctr"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a:lstStyle>
              <a:p>
                <a:endParaRPr lang="en-US" dirty="0"/>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loud 118"/>
          <p:cNvSpPr/>
          <p:nvPr/>
        </p:nvSpPr>
        <p:spPr>
          <a:xfrm>
            <a:off x="3657600" y="2590800"/>
            <a:ext cx="2895600" cy="2362201"/>
          </a:xfrm>
          <a:prstGeom prst="cloud">
            <a:avLst/>
          </a:prstGeom>
          <a:noFill/>
          <a:ln w="127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loud 85"/>
          <p:cNvSpPr/>
          <p:nvPr/>
        </p:nvSpPr>
        <p:spPr>
          <a:xfrm rot="20691597">
            <a:off x="4855489" y="1243698"/>
            <a:ext cx="2403678" cy="1594275"/>
          </a:xfrm>
          <a:prstGeom prst="cloud">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Left-Right Arrow 126"/>
          <p:cNvSpPr/>
          <p:nvPr/>
        </p:nvSpPr>
        <p:spPr>
          <a:xfrm>
            <a:off x="1523999" y="5562600"/>
            <a:ext cx="6096001" cy="369065"/>
          </a:xfrm>
          <a:prstGeom prst="leftRightArrow">
            <a:avLst/>
          </a:prstGeom>
          <a:gradFill flip="none" rotWithShape="1">
            <a:gsLst>
              <a:gs pos="10000">
                <a:srgbClr val="0000FF">
                  <a:alpha val="15000"/>
                </a:srgbClr>
              </a:gs>
              <a:gs pos="40000">
                <a:srgbClr val="4F81BD"/>
              </a:gs>
              <a:gs pos="60000">
                <a:srgbClr val="FFFF00"/>
              </a:gs>
              <a:gs pos="80000">
                <a:srgbClr val="FFC000"/>
              </a:gs>
              <a:gs pos="100000">
                <a:srgbClr val="C00000"/>
              </a:gs>
            </a:gsLst>
            <a:lin ang="0" scaled="0"/>
            <a:tileRect/>
          </a:gradFill>
          <a:ln>
            <a:solidFill>
              <a:schemeClr val="tx1">
                <a:alpha val="35000"/>
              </a:schemeClr>
            </a:solidFill>
          </a:ln>
          <a:effectLst>
            <a:outerShdw dir="2154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latin typeface=" Arial"/>
            </a:endParaRPr>
          </a:p>
        </p:txBody>
      </p:sp>
      <p:sp>
        <p:nvSpPr>
          <p:cNvPr id="6" name="Title 5"/>
          <p:cNvSpPr>
            <a:spLocks noGrp="1"/>
          </p:cNvSpPr>
          <p:nvPr>
            <p:ph type="title"/>
          </p:nvPr>
        </p:nvSpPr>
        <p:spPr>
          <a:xfrm>
            <a:off x="457200" y="-228600"/>
            <a:ext cx="8686800" cy="1143000"/>
          </a:xfrm>
        </p:spPr>
        <p:txBody>
          <a:bodyPr>
            <a:normAutofit/>
          </a:bodyPr>
          <a:lstStyle/>
          <a:p>
            <a:r>
              <a:rPr lang="en-US" sz="2000" b="1" i="1" dirty="0" smtClean="0">
                <a:latin typeface="Arial" pitchFamily="34" charset="0"/>
                <a:cs typeface="Arial" pitchFamily="34" charset="0"/>
              </a:rPr>
              <a:t>Is this a fair model of the universe of competitive </a:t>
            </a:r>
            <a:br>
              <a:rPr lang="en-US" sz="2000" b="1" i="1" dirty="0" smtClean="0">
                <a:latin typeface="Arial" pitchFamily="34" charset="0"/>
                <a:cs typeface="Arial" pitchFamily="34" charset="0"/>
              </a:rPr>
            </a:br>
            <a:r>
              <a:rPr lang="en-US" sz="2000" b="1" i="1" dirty="0" smtClean="0">
                <a:latin typeface="Arial" pitchFamily="34" charset="0"/>
                <a:cs typeface="Arial" pitchFamily="34" charset="0"/>
              </a:rPr>
              <a:t>Int’l Relations and Differing Styles of Warfare and Conflict?</a:t>
            </a:r>
            <a:endParaRPr lang="en-US" sz="2000" b="1" i="1" dirty="0">
              <a:latin typeface="Arial" pitchFamily="34" charset="0"/>
              <a:cs typeface="Arial" pitchFamily="34" charset="0"/>
            </a:endParaRPr>
          </a:p>
        </p:txBody>
      </p:sp>
      <p:cxnSp>
        <p:nvCxnSpPr>
          <p:cNvPr id="12" name="Straight Arrow Connector 11"/>
          <p:cNvCxnSpPr/>
          <p:nvPr/>
        </p:nvCxnSpPr>
        <p:spPr>
          <a:xfrm>
            <a:off x="1828800" y="5562600"/>
            <a:ext cx="5486400" cy="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28800" y="1600200"/>
            <a:ext cx="0" cy="396240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06874" y="4931734"/>
            <a:ext cx="601447" cy="400110"/>
          </a:xfrm>
          <a:prstGeom prst="rect">
            <a:avLst/>
          </a:prstGeom>
          <a:noFill/>
        </p:spPr>
        <p:txBody>
          <a:bodyPr wrap="none" rtlCol="0">
            <a:spAutoFit/>
          </a:bodyPr>
          <a:lstStyle/>
          <a:p>
            <a:pPr algn="ctr"/>
            <a:r>
              <a:rPr lang="en-US" sz="1000" b="1" dirty="0" smtClean="0">
                <a:latin typeface="Arial" pitchFamily="34" charset="0"/>
                <a:cs typeface="Arial" pitchFamily="34" charset="0"/>
              </a:rPr>
              <a:t>Less</a:t>
            </a:r>
          </a:p>
          <a:p>
            <a:pPr algn="ctr"/>
            <a:r>
              <a:rPr lang="en-US" sz="1000" b="1" dirty="0" smtClean="0">
                <a:latin typeface="Arial" pitchFamily="34" charset="0"/>
                <a:cs typeface="Arial" pitchFamily="34" charset="0"/>
              </a:rPr>
              <a:t>Severe</a:t>
            </a:r>
            <a:endParaRPr lang="en-US" sz="1000" b="1" dirty="0">
              <a:latin typeface="Arial" pitchFamily="34" charset="0"/>
              <a:cs typeface="Arial" pitchFamily="34" charset="0"/>
            </a:endParaRPr>
          </a:p>
        </p:txBody>
      </p:sp>
      <p:sp>
        <p:nvSpPr>
          <p:cNvPr id="23" name="TextBox 22"/>
          <p:cNvSpPr txBox="1"/>
          <p:nvPr/>
        </p:nvSpPr>
        <p:spPr>
          <a:xfrm>
            <a:off x="1136588" y="1983356"/>
            <a:ext cx="601447" cy="400110"/>
          </a:xfrm>
          <a:prstGeom prst="rect">
            <a:avLst/>
          </a:prstGeom>
          <a:noFill/>
        </p:spPr>
        <p:txBody>
          <a:bodyPr wrap="none" rtlCol="0">
            <a:spAutoFit/>
          </a:bodyPr>
          <a:lstStyle/>
          <a:p>
            <a:pPr algn="ctr"/>
            <a:r>
              <a:rPr lang="en-US" sz="1000" b="1" dirty="0" smtClean="0">
                <a:latin typeface="Arial" pitchFamily="34" charset="0"/>
                <a:cs typeface="Arial" pitchFamily="34" charset="0"/>
              </a:rPr>
              <a:t>More</a:t>
            </a:r>
          </a:p>
          <a:p>
            <a:pPr algn="ctr"/>
            <a:r>
              <a:rPr lang="en-US" sz="1000" b="1" dirty="0" smtClean="0">
                <a:latin typeface="Arial" pitchFamily="34" charset="0"/>
                <a:cs typeface="Arial" pitchFamily="34" charset="0"/>
              </a:rPr>
              <a:t>Severe</a:t>
            </a:r>
            <a:endParaRPr lang="en-US" sz="1000" b="1" dirty="0">
              <a:latin typeface="Arial" pitchFamily="34" charset="0"/>
              <a:cs typeface="Arial" pitchFamily="34" charset="0"/>
            </a:endParaRPr>
          </a:p>
        </p:txBody>
      </p:sp>
      <p:sp>
        <p:nvSpPr>
          <p:cNvPr id="65" name="Explosion 1 64"/>
          <p:cNvSpPr/>
          <p:nvPr/>
        </p:nvSpPr>
        <p:spPr>
          <a:xfrm>
            <a:off x="3252229" y="3306604"/>
            <a:ext cx="152400" cy="152400"/>
          </a:xfrm>
          <a:prstGeom prst="irregularSeal1">
            <a:avLst/>
          </a:prstGeom>
          <a:gradFill flip="none" rotWithShape="1">
            <a:gsLst>
              <a:gs pos="33000">
                <a:srgbClr val="006600"/>
              </a:gs>
              <a:gs pos="53000">
                <a:srgbClr val="0066FF"/>
              </a:gs>
            </a:gsLst>
            <a:lin ang="36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7" name="Explosion 1 66"/>
          <p:cNvSpPr/>
          <p:nvPr/>
        </p:nvSpPr>
        <p:spPr>
          <a:xfrm>
            <a:off x="3265967" y="2533296"/>
            <a:ext cx="152400" cy="152400"/>
          </a:xfrm>
          <a:prstGeom prst="irregularSeal1">
            <a:avLst/>
          </a:prstGeom>
          <a:gradFill>
            <a:gsLst>
              <a:gs pos="40000">
                <a:srgbClr val="006600"/>
              </a:gs>
              <a:gs pos="50000">
                <a:schemeClr val="bg1">
                  <a:lumMod val="50000"/>
                </a:schemeClr>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8" name="Explosion 1 67"/>
          <p:cNvSpPr/>
          <p:nvPr/>
        </p:nvSpPr>
        <p:spPr>
          <a:xfrm>
            <a:off x="3152946" y="2928705"/>
            <a:ext cx="152400" cy="152400"/>
          </a:xfrm>
          <a:prstGeom prst="irregularSeal1">
            <a:avLst/>
          </a:prstGeom>
          <a:gradFill flip="none" rotWithShape="1">
            <a:gsLst>
              <a:gs pos="35000">
                <a:srgbClr val="00CC00"/>
              </a:gs>
              <a:gs pos="50000">
                <a:schemeClr val="bg1">
                  <a:lumMod val="50000"/>
                </a:schemeClr>
              </a:gs>
            </a:gsLst>
            <a:lin ang="27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9" name="Explosion 1 68"/>
          <p:cNvSpPr/>
          <p:nvPr/>
        </p:nvSpPr>
        <p:spPr>
          <a:xfrm>
            <a:off x="6037244" y="1974859"/>
            <a:ext cx="152400" cy="152400"/>
          </a:xfrm>
          <a:prstGeom prst="irregularSeal1">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0" name="Explosion 1 69"/>
          <p:cNvSpPr/>
          <p:nvPr/>
        </p:nvSpPr>
        <p:spPr>
          <a:xfrm>
            <a:off x="5218597" y="2123935"/>
            <a:ext cx="152400" cy="152400"/>
          </a:xfrm>
          <a:prstGeom prst="irregularSeal1">
            <a:avLst/>
          </a:prstGeom>
          <a:solidFill>
            <a:srgbClr val="FF33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1" name="Explosion 1 70"/>
          <p:cNvSpPr/>
          <p:nvPr/>
        </p:nvSpPr>
        <p:spPr>
          <a:xfrm>
            <a:off x="5693897" y="1592718"/>
            <a:ext cx="152400" cy="152400"/>
          </a:xfrm>
          <a:prstGeom prst="irregularSeal1">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2" name="Explosion 1 71"/>
          <p:cNvSpPr/>
          <p:nvPr/>
        </p:nvSpPr>
        <p:spPr>
          <a:xfrm>
            <a:off x="6366024" y="1785467"/>
            <a:ext cx="152400" cy="152400"/>
          </a:xfrm>
          <a:prstGeom prst="irregularSeal1">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3" name="Explosion 1 72"/>
          <p:cNvSpPr/>
          <p:nvPr/>
        </p:nvSpPr>
        <p:spPr>
          <a:xfrm>
            <a:off x="5692607" y="2312806"/>
            <a:ext cx="152400" cy="152400"/>
          </a:xfrm>
          <a:prstGeom prst="irregularSeal1">
            <a:avLst/>
          </a:prstGeom>
          <a:solidFill>
            <a:srgbClr val="FF33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5" name="Explosion 1 74"/>
          <p:cNvSpPr/>
          <p:nvPr/>
        </p:nvSpPr>
        <p:spPr>
          <a:xfrm>
            <a:off x="6201400" y="1404467"/>
            <a:ext cx="152400" cy="152400"/>
          </a:xfrm>
          <a:prstGeom prst="irregularSeal1">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6" name="Explosion 1 75"/>
          <p:cNvSpPr/>
          <p:nvPr/>
        </p:nvSpPr>
        <p:spPr>
          <a:xfrm>
            <a:off x="5205070" y="1816612"/>
            <a:ext cx="152400" cy="152400"/>
          </a:xfrm>
          <a:prstGeom prst="irregularSeal1">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78" name="Rectangle 77"/>
          <p:cNvSpPr/>
          <p:nvPr/>
        </p:nvSpPr>
        <p:spPr>
          <a:xfrm>
            <a:off x="6268075" y="1375892"/>
            <a:ext cx="723275" cy="215444"/>
          </a:xfrm>
          <a:prstGeom prst="rect">
            <a:avLst/>
          </a:prstGeom>
        </p:spPr>
        <p:txBody>
          <a:bodyPr wrap="none">
            <a:spAutoFit/>
          </a:bodyPr>
          <a:lstStyle/>
          <a:p>
            <a:r>
              <a:rPr lang="en-US" sz="800" dirty="0" smtClean="0">
                <a:latin typeface="Arial" pitchFamily="34" charset="0"/>
                <a:cs typeface="Arial" pitchFamily="34" charset="0"/>
              </a:rPr>
              <a:t>WW II 1941</a:t>
            </a:r>
            <a:endParaRPr lang="en-US" sz="800" dirty="0">
              <a:latin typeface="Arial" pitchFamily="34" charset="0"/>
              <a:cs typeface="Arial" pitchFamily="34" charset="0"/>
            </a:endParaRPr>
          </a:p>
        </p:txBody>
      </p:sp>
      <p:sp>
        <p:nvSpPr>
          <p:cNvPr id="81" name="Rectangle 80"/>
          <p:cNvSpPr/>
          <p:nvPr/>
        </p:nvSpPr>
        <p:spPr>
          <a:xfrm>
            <a:off x="4642067" y="3352800"/>
            <a:ext cx="380232" cy="215444"/>
          </a:xfrm>
          <a:prstGeom prst="rect">
            <a:avLst/>
          </a:prstGeom>
          <a:noFill/>
        </p:spPr>
        <p:txBody>
          <a:bodyPr wrap="none">
            <a:spAutoFit/>
          </a:bodyPr>
          <a:lstStyle/>
          <a:p>
            <a:pPr algn="ctr"/>
            <a:r>
              <a:rPr lang="en-US" sz="800" dirty="0" smtClean="0">
                <a:latin typeface="Arial" pitchFamily="34" charset="0"/>
                <a:cs typeface="Arial" pitchFamily="34" charset="0"/>
              </a:rPr>
              <a:t>ISIS</a:t>
            </a:r>
            <a:endParaRPr lang="en-US" sz="800" dirty="0">
              <a:latin typeface="Arial" pitchFamily="34" charset="0"/>
              <a:cs typeface="Arial" pitchFamily="34" charset="0"/>
            </a:endParaRPr>
          </a:p>
        </p:txBody>
      </p:sp>
      <p:sp>
        <p:nvSpPr>
          <p:cNvPr id="84" name="Rectangle 83"/>
          <p:cNvSpPr/>
          <p:nvPr/>
        </p:nvSpPr>
        <p:spPr>
          <a:xfrm>
            <a:off x="4026533" y="2329130"/>
            <a:ext cx="1000595" cy="215444"/>
          </a:xfrm>
          <a:prstGeom prst="rect">
            <a:avLst/>
          </a:prstGeom>
        </p:spPr>
        <p:txBody>
          <a:bodyPr wrap="none">
            <a:spAutoFit/>
          </a:bodyPr>
          <a:lstStyle/>
          <a:p>
            <a:pPr algn="ctr"/>
            <a:r>
              <a:rPr lang="en-US" sz="800" dirty="0" smtClean="0">
                <a:latin typeface="Arial" pitchFamily="34" charset="0"/>
                <a:cs typeface="Arial" pitchFamily="34" charset="0"/>
              </a:rPr>
              <a:t>North Korea 2015</a:t>
            </a:r>
            <a:endParaRPr lang="en-US" sz="800" dirty="0">
              <a:latin typeface="Arial" pitchFamily="34" charset="0"/>
              <a:cs typeface="Arial" pitchFamily="34" charset="0"/>
            </a:endParaRPr>
          </a:p>
        </p:txBody>
      </p:sp>
      <p:sp>
        <p:nvSpPr>
          <p:cNvPr id="87" name="Rectangle 86"/>
          <p:cNvSpPr/>
          <p:nvPr/>
        </p:nvSpPr>
        <p:spPr>
          <a:xfrm>
            <a:off x="3332642" y="2504721"/>
            <a:ext cx="713657" cy="215444"/>
          </a:xfrm>
          <a:prstGeom prst="rect">
            <a:avLst/>
          </a:prstGeom>
        </p:spPr>
        <p:txBody>
          <a:bodyPr wrap="none">
            <a:spAutoFit/>
          </a:bodyPr>
          <a:lstStyle/>
          <a:p>
            <a:r>
              <a:rPr lang="en-US" sz="800" dirty="0" smtClean="0">
                <a:latin typeface="Arial" pitchFamily="34" charset="0"/>
                <a:cs typeface="Arial" pitchFamily="34" charset="0"/>
              </a:rPr>
              <a:t>China 2015</a:t>
            </a:r>
            <a:endParaRPr lang="en-US" sz="800" dirty="0">
              <a:latin typeface="Arial" pitchFamily="34" charset="0"/>
              <a:cs typeface="Arial" pitchFamily="34" charset="0"/>
            </a:endParaRPr>
          </a:p>
        </p:txBody>
      </p:sp>
      <p:sp>
        <p:nvSpPr>
          <p:cNvPr id="88" name="Rectangle 87"/>
          <p:cNvSpPr/>
          <p:nvPr/>
        </p:nvSpPr>
        <p:spPr>
          <a:xfrm>
            <a:off x="6115213" y="1951824"/>
            <a:ext cx="622286" cy="215444"/>
          </a:xfrm>
          <a:prstGeom prst="rect">
            <a:avLst/>
          </a:prstGeom>
        </p:spPr>
        <p:txBody>
          <a:bodyPr wrap="none">
            <a:spAutoFit/>
          </a:bodyPr>
          <a:lstStyle/>
          <a:p>
            <a:r>
              <a:rPr lang="en-US" sz="800" dirty="0" smtClean="0">
                <a:latin typeface="Arial" pitchFamily="34" charset="0"/>
                <a:cs typeface="Arial" pitchFamily="34" charset="0"/>
              </a:rPr>
              <a:t>Iraq 1990</a:t>
            </a:r>
            <a:endParaRPr lang="en-US" sz="800" dirty="0">
              <a:latin typeface="Arial" pitchFamily="34" charset="0"/>
              <a:cs typeface="Arial" pitchFamily="34" charset="0"/>
            </a:endParaRPr>
          </a:p>
        </p:txBody>
      </p:sp>
      <p:sp>
        <p:nvSpPr>
          <p:cNvPr id="89" name="Rectangle 88"/>
          <p:cNvSpPr/>
          <p:nvPr/>
        </p:nvSpPr>
        <p:spPr>
          <a:xfrm>
            <a:off x="5778514" y="1570824"/>
            <a:ext cx="622286" cy="215444"/>
          </a:xfrm>
          <a:prstGeom prst="rect">
            <a:avLst/>
          </a:prstGeom>
        </p:spPr>
        <p:txBody>
          <a:bodyPr wrap="none">
            <a:spAutoFit/>
          </a:bodyPr>
          <a:lstStyle/>
          <a:p>
            <a:r>
              <a:rPr lang="en-US" sz="800" dirty="0" smtClean="0">
                <a:latin typeface="Arial" pitchFamily="34" charset="0"/>
                <a:cs typeface="Arial" pitchFamily="34" charset="0"/>
              </a:rPr>
              <a:t>Iraq 2003</a:t>
            </a:r>
            <a:endParaRPr lang="en-US" sz="800" dirty="0">
              <a:latin typeface="Arial" pitchFamily="34" charset="0"/>
              <a:cs typeface="Arial" pitchFamily="34" charset="0"/>
            </a:endParaRPr>
          </a:p>
        </p:txBody>
      </p:sp>
      <p:sp>
        <p:nvSpPr>
          <p:cNvPr id="90" name="Rectangle 89"/>
          <p:cNvSpPr/>
          <p:nvPr/>
        </p:nvSpPr>
        <p:spPr>
          <a:xfrm>
            <a:off x="5409823" y="3365202"/>
            <a:ext cx="990977" cy="215444"/>
          </a:xfrm>
          <a:prstGeom prst="rect">
            <a:avLst/>
          </a:prstGeom>
        </p:spPr>
        <p:txBody>
          <a:bodyPr wrap="none">
            <a:spAutoFit/>
          </a:bodyPr>
          <a:lstStyle/>
          <a:p>
            <a:r>
              <a:rPr lang="en-US" sz="800" dirty="0" smtClean="0">
                <a:latin typeface="Arial" pitchFamily="34" charset="0"/>
                <a:cs typeface="Arial" pitchFamily="34" charset="0"/>
              </a:rPr>
              <a:t>Afghanistan 2007</a:t>
            </a:r>
            <a:endParaRPr lang="en-US" sz="800" dirty="0">
              <a:latin typeface="Arial" pitchFamily="34" charset="0"/>
              <a:cs typeface="Arial" pitchFamily="34" charset="0"/>
            </a:endParaRPr>
          </a:p>
        </p:txBody>
      </p:sp>
      <p:sp>
        <p:nvSpPr>
          <p:cNvPr id="91" name="Rectangle 90"/>
          <p:cNvSpPr/>
          <p:nvPr/>
        </p:nvSpPr>
        <p:spPr>
          <a:xfrm>
            <a:off x="2343150" y="4706779"/>
            <a:ext cx="1136850" cy="215444"/>
          </a:xfrm>
          <a:prstGeom prst="rect">
            <a:avLst/>
          </a:prstGeom>
        </p:spPr>
        <p:txBody>
          <a:bodyPr wrap="none">
            <a:spAutoFit/>
          </a:bodyPr>
          <a:lstStyle/>
          <a:p>
            <a:r>
              <a:rPr lang="en-US" sz="800" dirty="0" smtClean="0">
                <a:latin typeface="Arial" pitchFamily="34" charset="0"/>
                <a:cs typeface="Arial" pitchFamily="34" charset="0"/>
              </a:rPr>
              <a:t>Cold War 1945-1989</a:t>
            </a:r>
            <a:endParaRPr lang="en-US" sz="800" dirty="0">
              <a:latin typeface="Arial" pitchFamily="34" charset="0"/>
              <a:cs typeface="Arial" pitchFamily="34" charset="0"/>
            </a:endParaRPr>
          </a:p>
        </p:txBody>
      </p:sp>
      <p:sp>
        <p:nvSpPr>
          <p:cNvPr id="93" name="Rectangle 92"/>
          <p:cNvSpPr/>
          <p:nvPr/>
        </p:nvSpPr>
        <p:spPr>
          <a:xfrm>
            <a:off x="6432699" y="1756892"/>
            <a:ext cx="694421" cy="215444"/>
          </a:xfrm>
          <a:prstGeom prst="rect">
            <a:avLst/>
          </a:prstGeom>
        </p:spPr>
        <p:txBody>
          <a:bodyPr wrap="none">
            <a:spAutoFit/>
          </a:bodyPr>
          <a:lstStyle/>
          <a:p>
            <a:r>
              <a:rPr lang="en-US" sz="800" dirty="0" smtClean="0">
                <a:latin typeface="Arial" pitchFamily="34" charset="0"/>
                <a:cs typeface="Arial" pitchFamily="34" charset="0"/>
              </a:rPr>
              <a:t>WW I 1918</a:t>
            </a:r>
            <a:endParaRPr lang="en-US" sz="800" dirty="0">
              <a:latin typeface="Arial" pitchFamily="34" charset="0"/>
              <a:cs typeface="Arial" pitchFamily="34" charset="0"/>
            </a:endParaRPr>
          </a:p>
        </p:txBody>
      </p:sp>
      <p:sp>
        <p:nvSpPr>
          <p:cNvPr id="97" name="Rectangle 96"/>
          <p:cNvSpPr/>
          <p:nvPr/>
        </p:nvSpPr>
        <p:spPr>
          <a:xfrm>
            <a:off x="5041132" y="4027967"/>
            <a:ext cx="1359668" cy="215444"/>
          </a:xfrm>
          <a:prstGeom prst="rect">
            <a:avLst/>
          </a:prstGeom>
          <a:noFill/>
        </p:spPr>
        <p:txBody>
          <a:bodyPr wrap="none">
            <a:spAutoFit/>
          </a:bodyPr>
          <a:lstStyle/>
          <a:p>
            <a:r>
              <a:rPr lang="en-US" sz="800" dirty="0" smtClean="0">
                <a:latin typeface="Arial" pitchFamily="34" charset="0"/>
                <a:cs typeface="Arial" pitchFamily="34" charset="0"/>
              </a:rPr>
              <a:t>Dominican Republic 1965</a:t>
            </a:r>
            <a:endParaRPr lang="en-US" sz="800" dirty="0">
              <a:latin typeface="Arial" pitchFamily="34" charset="0"/>
              <a:cs typeface="Arial" pitchFamily="34" charset="0"/>
            </a:endParaRPr>
          </a:p>
        </p:txBody>
      </p:sp>
      <p:sp>
        <p:nvSpPr>
          <p:cNvPr id="99" name="Rectangle 98"/>
          <p:cNvSpPr/>
          <p:nvPr/>
        </p:nvSpPr>
        <p:spPr>
          <a:xfrm>
            <a:off x="5151714" y="3699058"/>
            <a:ext cx="822661" cy="215444"/>
          </a:xfrm>
          <a:prstGeom prst="rect">
            <a:avLst/>
          </a:prstGeom>
        </p:spPr>
        <p:txBody>
          <a:bodyPr wrap="none">
            <a:spAutoFit/>
          </a:bodyPr>
          <a:lstStyle/>
          <a:p>
            <a:r>
              <a:rPr lang="en-US" sz="800" dirty="0" smtClean="0">
                <a:latin typeface="Arial" pitchFamily="34" charset="0"/>
                <a:cs typeface="Arial" pitchFamily="34" charset="0"/>
              </a:rPr>
              <a:t>Vietnam 1961</a:t>
            </a:r>
            <a:endParaRPr lang="en-US" sz="800" dirty="0">
              <a:latin typeface="Arial" pitchFamily="34" charset="0"/>
              <a:cs typeface="Arial" pitchFamily="34" charset="0"/>
            </a:endParaRPr>
          </a:p>
        </p:txBody>
      </p:sp>
      <p:sp>
        <p:nvSpPr>
          <p:cNvPr id="100" name="Rectangle 99"/>
          <p:cNvSpPr/>
          <p:nvPr/>
        </p:nvSpPr>
        <p:spPr>
          <a:xfrm>
            <a:off x="5769915" y="2284231"/>
            <a:ext cx="829073" cy="215444"/>
          </a:xfrm>
          <a:prstGeom prst="rect">
            <a:avLst/>
          </a:prstGeom>
        </p:spPr>
        <p:txBody>
          <a:bodyPr wrap="none">
            <a:spAutoFit/>
          </a:bodyPr>
          <a:lstStyle/>
          <a:p>
            <a:r>
              <a:rPr lang="en-US" sz="800" dirty="0" smtClean="0">
                <a:latin typeface="Arial" pitchFamily="34" charset="0"/>
                <a:cs typeface="Arial" pitchFamily="34" charset="0"/>
              </a:rPr>
              <a:t>Panama 1989</a:t>
            </a:r>
            <a:endParaRPr lang="en-US" sz="800" dirty="0">
              <a:latin typeface="Arial" pitchFamily="34" charset="0"/>
              <a:cs typeface="Arial" pitchFamily="34" charset="0"/>
            </a:endParaRPr>
          </a:p>
        </p:txBody>
      </p:sp>
      <p:sp>
        <p:nvSpPr>
          <p:cNvPr id="101" name="Rectangle 100"/>
          <p:cNvSpPr/>
          <p:nvPr/>
        </p:nvSpPr>
        <p:spPr>
          <a:xfrm>
            <a:off x="5284373" y="2095360"/>
            <a:ext cx="846707" cy="215444"/>
          </a:xfrm>
          <a:prstGeom prst="rect">
            <a:avLst/>
          </a:prstGeom>
        </p:spPr>
        <p:txBody>
          <a:bodyPr wrap="none">
            <a:spAutoFit/>
          </a:bodyPr>
          <a:lstStyle/>
          <a:p>
            <a:r>
              <a:rPr lang="en-US" sz="800" dirty="0" smtClean="0">
                <a:latin typeface="Arial" pitchFamily="34" charset="0"/>
                <a:cs typeface="Arial" pitchFamily="34" charset="0"/>
              </a:rPr>
              <a:t>Grenada 1983</a:t>
            </a:r>
            <a:endParaRPr lang="en-US" sz="800" dirty="0">
              <a:latin typeface="Arial" pitchFamily="34" charset="0"/>
              <a:cs typeface="Arial" pitchFamily="34" charset="0"/>
            </a:endParaRPr>
          </a:p>
        </p:txBody>
      </p:sp>
      <p:sp>
        <p:nvSpPr>
          <p:cNvPr id="102" name="Rectangle 101"/>
          <p:cNvSpPr/>
          <p:nvPr/>
        </p:nvSpPr>
        <p:spPr>
          <a:xfrm>
            <a:off x="2613051" y="4338935"/>
            <a:ext cx="949299" cy="215444"/>
          </a:xfrm>
          <a:prstGeom prst="rect">
            <a:avLst/>
          </a:prstGeom>
        </p:spPr>
        <p:txBody>
          <a:bodyPr wrap="none">
            <a:spAutoFit/>
          </a:bodyPr>
          <a:lstStyle/>
          <a:p>
            <a:pPr algn="ctr"/>
            <a:r>
              <a:rPr lang="en-US" sz="800" dirty="0" smtClean="0">
                <a:latin typeface="Arial" pitchFamily="34" charset="0"/>
                <a:cs typeface="Arial" pitchFamily="34" charset="0"/>
              </a:rPr>
              <a:t>Guatemala 1966</a:t>
            </a:r>
            <a:endParaRPr lang="en-US" sz="800" dirty="0">
              <a:latin typeface="Arial" pitchFamily="34" charset="0"/>
              <a:cs typeface="Arial" pitchFamily="34" charset="0"/>
            </a:endParaRPr>
          </a:p>
        </p:txBody>
      </p:sp>
      <p:sp>
        <p:nvSpPr>
          <p:cNvPr id="103" name="Rectangle 102"/>
          <p:cNvSpPr/>
          <p:nvPr/>
        </p:nvSpPr>
        <p:spPr>
          <a:xfrm>
            <a:off x="5286142" y="1798670"/>
            <a:ext cx="720069" cy="215444"/>
          </a:xfrm>
          <a:prstGeom prst="rect">
            <a:avLst/>
          </a:prstGeom>
        </p:spPr>
        <p:txBody>
          <a:bodyPr wrap="none">
            <a:spAutoFit/>
          </a:bodyPr>
          <a:lstStyle/>
          <a:p>
            <a:pPr algn="ctr"/>
            <a:r>
              <a:rPr lang="en-US" sz="800" dirty="0" smtClean="0">
                <a:latin typeface="Arial" pitchFamily="34" charset="0"/>
                <a:cs typeface="Arial" pitchFamily="34" charset="0"/>
              </a:rPr>
              <a:t>Korea 1950</a:t>
            </a:r>
            <a:endParaRPr lang="en-US" sz="800" dirty="0">
              <a:latin typeface="Arial" pitchFamily="34" charset="0"/>
              <a:cs typeface="Arial" pitchFamily="34" charset="0"/>
            </a:endParaRPr>
          </a:p>
        </p:txBody>
      </p:sp>
      <p:sp>
        <p:nvSpPr>
          <p:cNvPr id="104" name="Rectangle 103"/>
          <p:cNvSpPr/>
          <p:nvPr/>
        </p:nvSpPr>
        <p:spPr>
          <a:xfrm>
            <a:off x="4543649" y="4541870"/>
            <a:ext cx="942887" cy="215444"/>
          </a:xfrm>
          <a:prstGeom prst="rect">
            <a:avLst/>
          </a:prstGeom>
        </p:spPr>
        <p:txBody>
          <a:bodyPr wrap="none">
            <a:spAutoFit/>
          </a:bodyPr>
          <a:lstStyle/>
          <a:p>
            <a:pPr algn="ctr"/>
            <a:r>
              <a:rPr lang="en-US" sz="800" dirty="0" smtClean="0">
                <a:latin typeface="Arial" pitchFamily="34" charset="0"/>
                <a:cs typeface="Arial" pitchFamily="34" charset="0"/>
              </a:rPr>
              <a:t>Philippines 1899</a:t>
            </a:r>
            <a:endParaRPr lang="en-US" sz="800" dirty="0">
              <a:latin typeface="Arial" pitchFamily="34" charset="0"/>
              <a:cs typeface="Arial" pitchFamily="34" charset="0"/>
            </a:endParaRPr>
          </a:p>
        </p:txBody>
      </p:sp>
      <p:sp>
        <p:nvSpPr>
          <p:cNvPr id="105" name="Rectangle 104"/>
          <p:cNvSpPr/>
          <p:nvPr/>
        </p:nvSpPr>
        <p:spPr>
          <a:xfrm>
            <a:off x="3219621" y="2900130"/>
            <a:ext cx="622286" cy="215444"/>
          </a:xfrm>
          <a:prstGeom prst="rect">
            <a:avLst/>
          </a:prstGeom>
        </p:spPr>
        <p:txBody>
          <a:bodyPr wrap="none">
            <a:spAutoFit/>
          </a:bodyPr>
          <a:lstStyle/>
          <a:p>
            <a:r>
              <a:rPr lang="en-US" sz="800" dirty="0" smtClean="0">
                <a:latin typeface="Arial" pitchFamily="34" charset="0"/>
                <a:cs typeface="Arial" pitchFamily="34" charset="0"/>
              </a:rPr>
              <a:t>Iran 2015</a:t>
            </a:r>
            <a:endParaRPr lang="en-US" sz="800" dirty="0">
              <a:latin typeface="Arial" pitchFamily="34" charset="0"/>
              <a:cs typeface="Arial" pitchFamily="34" charset="0"/>
            </a:endParaRPr>
          </a:p>
        </p:txBody>
      </p:sp>
      <p:sp>
        <p:nvSpPr>
          <p:cNvPr id="106" name="Rectangle 105"/>
          <p:cNvSpPr/>
          <p:nvPr/>
        </p:nvSpPr>
        <p:spPr>
          <a:xfrm>
            <a:off x="5091329" y="4330522"/>
            <a:ext cx="914033" cy="215444"/>
          </a:xfrm>
          <a:prstGeom prst="rect">
            <a:avLst/>
          </a:prstGeom>
        </p:spPr>
        <p:txBody>
          <a:bodyPr wrap="none">
            <a:spAutoFit/>
          </a:bodyPr>
          <a:lstStyle/>
          <a:p>
            <a:pPr algn="ctr"/>
            <a:r>
              <a:rPr lang="en-US" sz="800" dirty="0" smtClean="0">
                <a:latin typeface="Arial" pitchFamily="34" charset="0"/>
                <a:cs typeface="Arial" pitchFamily="34" charset="0"/>
              </a:rPr>
              <a:t>Nicaragua 1912</a:t>
            </a:r>
            <a:endParaRPr lang="en-US" sz="800" dirty="0">
              <a:latin typeface="Arial" pitchFamily="34" charset="0"/>
              <a:cs typeface="Arial" pitchFamily="34" charset="0"/>
            </a:endParaRPr>
          </a:p>
        </p:txBody>
      </p:sp>
      <p:sp>
        <p:nvSpPr>
          <p:cNvPr id="107" name="Rectangle 106"/>
          <p:cNvSpPr/>
          <p:nvPr/>
        </p:nvSpPr>
        <p:spPr>
          <a:xfrm>
            <a:off x="2819400" y="5618321"/>
            <a:ext cx="3505200" cy="246221"/>
          </a:xfrm>
          <a:prstGeom prst="rect">
            <a:avLst/>
          </a:prstGeom>
        </p:spPr>
        <p:txBody>
          <a:bodyPr wrap="square">
            <a:spAutoFit/>
          </a:bodyPr>
          <a:lstStyle/>
          <a:p>
            <a:pPr algn="ctr"/>
            <a:r>
              <a:rPr lang="en-US" sz="1000" b="1" dirty="0" smtClean="0">
                <a:latin typeface="Arial" pitchFamily="34" charset="0"/>
                <a:cs typeface="Arial" pitchFamily="34" charset="0"/>
              </a:rPr>
              <a:t>Spectrum of Competition and Conflict</a:t>
            </a:r>
            <a:endParaRPr lang="en-US" sz="1000" b="1" dirty="0">
              <a:latin typeface="Arial" pitchFamily="34" charset="0"/>
              <a:cs typeface="Arial" pitchFamily="34" charset="0"/>
            </a:endParaRPr>
          </a:p>
        </p:txBody>
      </p:sp>
      <p:sp>
        <p:nvSpPr>
          <p:cNvPr id="110" name="Explosion 1 109"/>
          <p:cNvSpPr/>
          <p:nvPr/>
        </p:nvSpPr>
        <p:spPr>
          <a:xfrm>
            <a:off x="5017311" y="4359097"/>
            <a:ext cx="152400" cy="152400"/>
          </a:xfrm>
          <a:prstGeom prst="irregularSeal1">
            <a:avLst/>
          </a:prstGeom>
          <a:solidFill>
            <a:srgbClr val="FF99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1" name="Explosion 1 110"/>
          <p:cNvSpPr/>
          <p:nvPr/>
        </p:nvSpPr>
        <p:spPr>
          <a:xfrm>
            <a:off x="4474534" y="4570445"/>
            <a:ext cx="152400" cy="152400"/>
          </a:xfrm>
          <a:prstGeom prst="irregularSeal1">
            <a:avLst/>
          </a:prstGeom>
          <a:gradFill>
            <a:gsLst>
              <a:gs pos="30000">
                <a:srgbClr val="FFFF00"/>
              </a:gs>
              <a:gs pos="61000">
                <a:srgbClr val="FF66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2" name="Explosion 1 111"/>
          <p:cNvSpPr/>
          <p:nvPr/>
        </p:nvSpPr>
        <p:spPr>
          <a:xfrm>
            <a:off x="2286000" y="4735354"/>
            <a:ext cx="152400" cy="152400"/>
          </a:xfrm>
          <a:prstGeom prst="irregularSeal1">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3" name="Explosion 1 112"/>
          <p:cNvSpPr/>
          <p:nvPr/>
        </p:nvSpPr>
        <p:spPr>
          <a:xfrm>
            <a:off x="2997908" y="3973354"/>
            <a:ext cx="152400" cy="152400"/>
          </a:xfrm>
          <a:prstGeom prst="irregularSeal1">
            <a:avLst/>
          </a:prstGeom>
          <a:solidFill>
            <a:srgbClr val="0033CC">
              <a:alpha val="6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4" name="Explosion 1 113"/>
          <p:cNvSpPr/>
          <p:nvPr/>
        </p:nvSpPr>
        <p:spPr>
          <a:xfrm>
            <a:off x="2543936" y="4367510"/>
            <a:ext cx="152400" cy="152400"/>
          </a:xfrm>
          <a:prstGeom prst="irregularSeal1">
            <a:avLst/>
          </a:prstGeom>
          <a:solidFill>
            <a:srgbClr val="0000FF">
              <a:alpha val="74902"/>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5" name="Explosion 1 114"/>
          <p:cNvSpPr/>
          <p:nvPr/>
        </p:nvSpPr>
        <p:spPr>
          <a:xfrm>
            <a:off x="4974457" y="4056542"/>
            <a:ext cx="152400" cy="152400"/>
          </a:xfrm>
          <a:prstGeom prst="irregularSeal1">
            <a:avLst/>
          </a:prstGeom>
          <a:gradFill>
            <a:gsLst>
              <a:gs pos="20000">
                <a:srgbClr val="FFFF00"/>
              </a:gs>
              <a:gs pos="50000">
                <a:srgbClr val="FF6600"/>
              </a:gs>
            </a:gsLst>
            <a:lin ang="18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6" name="Explosion 1 115"/>
          <p:cNvSpPr/>
          <p:nvPr/>
        </p:nvSpPr>
        <p:spPr>
          <a:xfrm>
            <a:off x="5075514" y="3718108"/>
            <a:ext cx="152400" cy="152400"/>
          </a:xfrm>
          <a:prstGeom prst="irregularSeal1">
            <a:avLst/>
          </a:prstGeom>
          <a:gradFill flip="none" rotWithShape="1">
            <a:gsLst>
              <a:gs pos="40000">
                <a:srgbClr val="FFFF00"/>
              </a:gs>
              <a:gs pos="50000">
                <a:srgbClr val="FF6600"/>
              </a:gs>
            </a:gsLst>
            <a:lin ang="2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7" name="Explosion 1 116"/>
          <p:cNvSpPr/>
          <p:nvPr/>
        </p:nvSpPr>
        <p:spPr>
          <a:xfrm>
            <a:off x="5343148" y="3403302"/>
            <a:ext cx="152400" cy="152400"/>
          </a:xfrm>
          <a:prstGeom prst="irregularSeal1">
            <a:avLst/>
          </a:prstGeom>
          <a:gradFill>
            <a:gsLst>
              <a:gs pos="35000">
                <a:srgbClr val="FFFF00"/>
              </a:gs>
              <a:gs pos="50000">
                <a:srgbClr val="FF6600"/>
              </a:gs>
            </a:gsLst>
            <a:lin ang="2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18" name="Explosion 1 117"/>
          <p:cNvSpPr/>
          <p:nvPr/>
        </p:nvSpPr>
        <p:spPr>
          <a:xfrm>
            <a:off x="4572000" y="3381375"/>
            <a:ext cx="152400" cy="152400"/>
          </a:xfrm>
          <a:prstGeom prst="irregularSeal1">
            <a:avLst/>
          </a:prstGeom>
          <a:gradFill flip="none" rotWithShape="1">
            <a:gsLst>
              <a:gs pos="0">
                <a:srgbClr val="FF6600"/>
              </a:gs>
              <a:gs pos="100000">
                <a:srgbClr val="FFFF00"/>
              </a:gs>
            </a:gsLst>
            <a:lin ang="108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23" name="TextBox 122"/>
          <p:cNvSpPr txBox="1"/>
          <p:nvPr/>
        </p:nvSpPr>
        <p:spPr>
          <a:xfrm>
            <a:off x="910206" y="5599027"/>
            <a:ext cx="707246" cy="276999"/>
          </a:xfrm>
          <a:prstGeom prst="rect">
            <a:avLst/>
          </a:prstGeom>
          <a:noFill/>
        </p:spPr>
        <p:txBody>
          <a:bodyPr wrap="none" rtlCol="0">
            <a:spAutoFit/>
          </a:bodyPr>
          <a:lstStyle/>
          <a:p>
            <a:pPr algn="ctr"/>
            <a:r>
              <a:rPr lang="en-US" sz="1200" b="1" dirty="0" smtClean="0">
                <a:latin typeface="Arial" pitchFamily="34" charset="0"/>
                <a:cs typeface="Arial" pitchFamily="34" charset="0"/>
              </a:rPr>
              <a:t>‘Peace’</a:t>
            </a:r>
            <a:endParaRPr lang="en-US" sz="1200" b="1" dirty="0">
              <a:latin typeface="Arial" pitchFamily="34" charset="0"/>
              <a:cs typeface="Arial" pitchFamily="34" charset="0"/>
            </a:endParaRPr>
          </a:p>
        </p:txBody>
      </p:sp>
      <p:sp>
        <p:nvSpPr>
          <p:cNvPr id="124" name="TextBox 123"/>
          <p:cNvSpPr txBox="1"/>
          <p:nvPr/>
        </p:nvSpPr>
        <p:spPr>
          <a:xfrm>
            <a:off x="7550992" y="5614356"/>
            <a:ext cx="561372" cy="276999"/>
          </a:xfrm>
          <a:prstGeom prst="rect">
            <a:avLst/>
          </a:prstGeom>
          <a:noFill/>
        </p:spPr>
        <p:txBody>
          <a:bodyPr wrap="none" rtlCol="0">
            <a:spAutoFit/>
          </a:bodyPr>
          <a:lstStyle/>
          <a:p>
            <a:pPr algn="ctr"/>
            <a:r>
              <a:rPr lang="en-US" sz="1200" b="1" dirty="0" smtClean="0">
                <a:latin typeface="Arial" pitchFamily="34" charset="0"/>
                <a:cs typeface="Arial" pitchFamily="34" charset="0"/>
              </a:rPr>
              <a:t>‘War’</a:t>
            </a:r>
            <a:endParaRPr lang="en-US" sz="1200" b="1" dirty="0">
              <a:latin typeface="Arial" pitchFamily="34" charset="0"/>
              <a:cs typeface="Arial" pitchFamily="34" charset="0"/>
            </a:endParaRPr>
          </a:p>
        </p:txBody>
      </p:sp>
      <p:sp>
        <p:nvSpPr>
          <p:cNvPr id="120" name="Rectangle 119"/>
          <p:cNvSpPr/>
          <p:nvPr/>
        </p:nvSpPr>
        <p:spPr>
          <a:xfrm>
            <a:off x="4960500" y="5163926"/>
            <a:ext cx="2152650" cy="246221"/>
          </a:xfrm>
          <a:prstGeom prst="rect">
            <a:avLst/>
          </a:prstGeom>
          <a:solidFill>
            <a:srgbClr val="FF6600">
              <a:alpha val="50196"/>
            </a:srgbClr>
          </a:solidFill>
          <a:ln>
            <a:solidFill>
              <a:srgbClr val="FF6600"/>
            </a:solidFill>
          </a:ln>
        </p:spPr>
        <p:txBody>
          <a:bodyPr wrap="square">
            <a:spAutoFit/>
          </a:bodyPr>
          <a:lstStyle/>
          <a:p>
            <a:pPr algn="ctr"/>
            <a:r>
              <a:rPr lang="en-US" sz="1000" b="1" dirty="0" smtClean="0">
                <a:latin typeface="Arial" pitchFamily="34" charset="0"/>
                <a:cs typeface="Arial" pitchFamily="34" charset="0"/>
              </a:rPr>
              <a:t>Irregular  Warfare</a:t>
            </a:r>
            <a:endParaRPr lang="en-US" sz="1000" b="1" dirty="0">
              <a:latin typeface="Arial" pitchFamily="34" charset="0"/>
              <a:cs typeface="Arial" pitchFamily="34" charset="0"/>
            </a:endParaRPr>
          </a:p>
        </p:txBody>
      </p:sp>
      <p:cxnSp>
        <p:nvCxnSpPr>
          <p:cNvPr id="125" name="Straight Connector 124"/>
          <p:cNvCxnSpPr/>
          <p:nvPr/>
        </p:nvCxnSpPr>
        <p:spPr>
          <a:xfrm>
            <a:off x="4658833" y="2144233"/>
            <a:ext cx="1905000" cy="1219200"/>
          </a:xfrm>
          <a:prstGeom prst="line">
            <a:avLst/>
          </a:prstGeom>
          <a:ln w="28575">
            <a:solidFill>
              <a:srgbClr val="CC0000">
                <a:alpha val="69804"/>
              </a:srgb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4076581" y="3962400"/>
            <a:ext cx="800219" cy="215444"/>
          </a:xfrm>
          <a:prstGeom prst="rect">
            <a:avLst/>
          </a:prstGeom>
        </p:spPr>
        <p:txBody>
          <a:bodyPr wrap="none">
            <a:spAutoFit/>
          </a:bodyPr>
          <a:lstStyle/>
          <a:p>
            <a:r>
              <a:rPr lang="en-US" sz="800" dirty="0" smtClean="0">
                <a:latin typeface="Arial" pitchFamily="34" charset="0"/>
                <a:cs typeface="Arial" pitchFamily="34" charset="0"/>
              </a:rPr>
              <a:t>Yemen 2015 </a:t>
            </a:r>
            <a:endParaRPr lang="en-US" sz="800" dirty="0">
              <a:latin typeface="Arial" pitchFamily="34" charset="0"/>
              <a:cs typeface="Arial" pitchFamily="34" charset="0"/>
            </a:endParaRPr>
          </a:p>
        </p:txBody>
      </p:sp>
      <p:sp>
        <p:nvSpPr>
          <p:cNvPr id="133" name="Rectangle 132"/>
          <p:cNvSpPr/>
          <p:nvPr/>
        </p:nvSpPr>
        <p:spPr>
          <a:xfrm>
            <a:off x="4199626" y="4195530"/>
            <a:ext cx="691215" cy="215444"/>
          </a:xfrm>
          <a:prstGeom prst="rect">
            <a:avLst/>
          </a:prstGeom>
        </p:spPr>
        <p:txBody>
          <a:bodyPr wrap="none">
            <a:spAutoFit/>
          </a:bodyPr>
          <a:lstStyle/>
          <a:p>
            <a:r>
              <a:rPr lang="en-US" sz="800" dirty="0" err="1" smtClean="0">
                <a:latin typeface="Arial" pitchFamily="34" charset="0"/>
                <a:cs typeface="Arial" pitchFamily="34" charset="0"/>
              </a:rPr>
              <a:t>Lybia</a:t>
            </a:r>
            <a:r>
              <a:rPr lang="en-US" sz="800" dirty="0" smtClean="0">
                <a:latin typeface="Arial" pitchFamily="34" charset="0"/>
                <a:cs typeface="Arial" pitchFamily="34" charset="0"/>
              </a:rPr>
              <a:t> 2011</a:t>
            </a:r>
            <a:endParaRPr lang="en-US" sz="800" dirty="0">
              <a:latin typeface="Arial" pitchFamily="34" charset="0"/>
              <a:cs typeface="Arial" pitchFamily="34" charset="0"/>
            </a:endParaRPr>
          </a:p>
        </p:txBody>
      </p:sp>
      <p:sp>
        <p:nvSpPr>
          <p:cNvPr id="134" name="Explosion 1 133"/>
          <p:cNvSpPr/>
          <p:nvPr/>
        </p:nvSpPr>
        <p:spPr>
          <a:xfrm>
            <a:off x="4123426" y="4224105"/>
            <a:ext cx="152400" cy="152400"/>
          </a:xfrm>
          <a:prstGeom prst="irregularSeal1">
            <a:avLst/>
          </a:prstGeom>
          <a:gradFill>
            <a:gsLst>
              <a:gs pos="35000">
                <a:srgbClr val="0000FF"/>
              </a:gs>
              <a:gs pos="50000">
                <a:srgbClr val="FF6600"/>
              </a:gs>
              <a:gs pos="61000">
                <a:schemeClr val="accent4">
                  <a:lumMod val="60000"/>
                  <a:lumOff val="40000"/>
                </a:schemeClr>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36" name="Cloud 135"/>
          <p:cNvSpPr/>
          <p:nvPr/>
        </p:nvSpPr>
        <p:spPr>
          <a:xfrm>
            <a:off x="2667000" y="2133600"/>
            <a:ext cx="2895600" cy="1828800"/>
          </a:xfrm>
          <a:prstGeom prst="cloud">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988620" y="1870785"/>
            <a:ext cx="2133600" cy="246221"/>
          </a:xfrm>
          <a:prstGeom prst="rect">
            <a:avLst/>
          </a:prstGeom>
          <a:solidFill>
            <a:srgbClr val="006600">
              <a:alpha val="49804"/>
            </a:srgbClr>
          </a:solidFill>
          <a:ln>
            <a:solidFill>
              <a:srgbClr val="006600"/>
            </a:solidFill>
          </a:ln>
        </p:spPr>
        <p:txBody>
          <a:bodyPr wrap="square">
            <a:spAutoFit/>
          </a:bodyPr>
          <a:lstStyle/>
          <a:p>
            <a:pPr algn="ctr"/>
            <a:r>
              <a:rPr lang="en-US" sz="1000" b="1" dirty="0" smtClean="0">
                <a:solidFill>
                  <a:schemeClr val="bg1">
                    <a:lumMod val="95000"/>
                  </a:schemeClr>
                </a:solidFill>
                <a:latin typeface="Arial" pitchFamily="34" charset="0"/>
                <a:cs typeface="Arial" pitchFamily="34" charset="0"/>
              </a:rPr>
              <a:t>Unconventional Warfare</a:t>
            </a:r>
            <a:endParaRPr lang="en-US" sz="1000" b="1" dirty="0">
              <a:solidFill>
                <a:schemeClr val="bg1">
                  <a:lumMod val="95000"/>
                </a:schemeClr>
              </a:solidFill>
              <a:latin typeface="Arial" pitchFamily="34" charset="0"/>
              <a:cs typeface="Arial" pitchFamily="34" charset="0"/>
            </a:endParaRPr>
          </a:p>
        </p:txBody>
      </p:sp>
      <p:sp>
        <p:nvSpPr>
          <p:cNvPr id="138" name="Cloud 137"/>
          <p:cNvSpPr/>
          <p:nvPr/>
        </p:nvSpPr>
        <p:spPr>
          <a:xfrm rot="21148363">
            <a:off x="2079438" y="3570002"/>
            <a:ext cx="2391753" cy="1657182"/>
          </a:xfrm>
          <a:prstGeom prst="cloud">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913626" y="5146727"/>
            <a:ext cx="1447800" cy="246221"/>
          </a:xfrm>
          <a:prstGeom prst="rect">
            <a:avLst/>
          </a:prstGeom>
          <a:solidFill>
            <a:srgbClr val="0000FF">
              <a:alpha val="74902"/>
            </a:srgbClr>
          </a:solidFill>
          <a:ln>
            <a:solidFill>
              <a:srgbClr val="0000FF"/>
            </a:solidFill>
          </a:ln>
        </p:spPr>
        <p:txBody>
          <a:bodyPr wrap="square">
            <a:spAutoFit/>
          </a:bodyPr>
          <a:lstStyle/>
          <a:p>
            <a:pPr algn="ctr"/>
            <a:r>
              <a:rPr lang="en-US" sz="1000" b="1" dirty="0" smtClean="0">
                <a:solidFill>
                  <a:schemeClr val="bg1">
                    <a:lumMod val="95000"/>
                  </a:schemeClr>
                </a:solidFill>
                <a:latin typeface="Arial" pitchFamily="34" charset="0"/>
                <a:cs typeface="Arial" pitchFamily="34" charset="0"/>
              </a:rPr>
              <a:t>Political Warfare</a:t>
            </a:r>
            <a:endParaRPr lang="en-US" sz="1000" b="1" dirty="0">
              <a:solidFill>
                <a:schemeClr val="bg1">
                  <a:lumMod val="95000"/>
                </a:schemeClr>
              </a:solidFill>
              <a:latin typeface="Arial" pitchFamily="34" charset="0"/>
              <a:cs typeface="Arial" pitchFamily="34" charset="0"/>
            </a:endParaRPr>
          </a:p>
        </p:txBody>
      </p:sp>
      <p:sp>
        <p:nvSpPr>
          <p:cNvPr id="77" name="Explosion 1 76"/>
          <p:cNvSpPr/>
          <p:nvPr/>
        </p:nvSpPr>
        <p:spPr>
          <a:xfrm>
            <a:off x="5027242" y="2935916"/>
            <a:ext cx="152400" cy="152400"/>
          </a:xfrm>
          <a:prstGeom prst="irregularSeal1">
            <a:avLst/>
          </a:prstGeom>
          <a:gradFill>
            <a:gsLst>
              <a:gs pos="35000">
                <a:srgbClr val="FFFF00"/>
              </a:gs>
              <a:gs pos="50000">
                <a:srgbClr val="FF6600"/>
              </a:gs>
            </a:gsLst>
            <a:lin ang="189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98" name="Rectangle 97"/>
          <p:cNvSpPr/>
          <p:nvPr/>
        </p:nvSpPr>
        <p:spPr>
          <a:xfrm>
            <a:off x="3064583" y="3944779"/>
            <a:ext cx="878767" cy="215444"/>
          </a:xfrm>
          <a:prstGeom prst="rect">
            <a:avLst/>
          </a:prstGeom>
        </p:spPr>
        <p:txBody>
          <a:bodyPr wrap="none">
            <a:spAutoFit/>
          </a:bodyPr>
          <a:lstStyle/>
          <a:p>
            <a:r>
              <a:rPr lang="en-US" sz="800" dirty="0" smtClean="0">
                <a:latin typeface="Arial" pitchFamily="34" charset="0"/>
                <a:cs typeface="Arial" pitchFamily="34" charset="0"/>
              </a:rPr>
              <a:t>Columbia 1978</a:t>
            </a:r>
            <a:endParaRPr lang="en-US" sz="800" dirty="0">
              <a:latin typeface="Arial" pitchFamily="34" charset="0"/>
              <a:cs typeface="Arial" pitchFamily="34" charset="0"/>
            </a:endParaRPr>
          </a:p>
        </p:txBody>
      </p:sp>
      <p:sp>
        <p:nvSpPr>
          <p:cNvPr id="140" name="Rectangle 139"/>
          <p:cNvSpPr/>
          <p:nvPr/>
        </p:nvSpPr>
        <p:spPr>
          <a:xfrm>
            <a:off x="2009683" y="682689"/>
            <a:ext cx="2849971" cy="1200329"/>
          </a:xfrm>
          <a:prstGeom prst="rect">
            <a:avLst/>
          </a:prstGeom>
          <a:noFill/>
          <a:ln>
            <a:solidFill>
              <a:schemeClr val="tx1"/>
            </a:solidFill>
          </a:ln>
        </p:spPr>
        <p:txBody>
          <a:bodyPr wrap="square">
            <a:spAutoFit/>
          </a:bodyPr>
          <a:lstStyle/>
          <a:p>
            <a:pPr>
              <a:buFontTx/>
              <a:buChar char="-"/>
            </a:pPr>
            <a:r>
              <a:rPr lang="en-US" sz="900" dirty="0" smtClean="0">
                <a:latin typeface="Arial" pitchFamily="34" charset="0"/>
                <a:cs typeface="Arial" pitchFamily="34" charset="0"/>
              </a:rPr>
              <a:t> Do we understand how to campaign in this space?</a:t>
            </a:r>
          </a:p>
          <a:p>
            <a:pPr>
              <a:buFontTx/>
              <a:buChar char="-"/>
            </a:pPr>
            <a:r>
              <a:rPr lang="en-US" sz="900" dirty="0" smtClean="0">
                <a:latin typeface="Arial" pitchFamily="34" charset="0"/>
                <a:cs typeface="Arial" pitchFamily="34" charset="0"/>
              </a:rPr>
              <a:t> The ambiguity, diffusion of political power, and proliferation of lethal technologies presented in this space exacerbate the ‘U.S. way of war’.</a:t>
            </a:r>
          </a:p>
          <a:p>
            <a:pPr>
              <a:buFontTx/>
              <a:buChar char="-"/>
            </a:pPr>
            <a:r>
              <a:rPr lang="en-US" sz="900" dirty="0" smtClean="0">
                <a:latin typeface="Arial" pitchFamily="34" charset="0"/>
                <a:cs typeface="Arial" pitchFamily="34" charset="0"/>
              </a:rPr>
              <a:t> Problems in Int’l </a:t>
            </a:r>
            <a:r>
              <a:rPr lang="en-US" sz="900" dirty="0" err="1" smtClean="0">
                <a:latin typeface="Arial" pitchFamily="34" charset="0"/>
                <a:cs typeface="Arial" pitchFamily="34" charset="0"/>
              </a:rPr>
              <a:t>Rel</a:t>
            </a:r>
            <a:r>
              <a:rPr lang="en-US" sz="900" dirty="0" smtClean="0">
                <a:latin typeface="Arial" pitchFamily="34" charset="0"/>
                <a:cs typeface="Arial" pitchFamily="34" charset="0"/>
              </a:rPr>
              <a:t> in this space don’t necessarily lend themselves to rapid, decisive operations</a:t>
            </a:r>
          </a:p>
          <a:p>
            <a:pPr>
              <a:buFontTx/>
              <a:buChar char="-"/>
            </a:pPr>
            <a:r>
              <a:rPr lang="en-US" sz="900" dirty="0" smtClean="0">
                <a:latin typeface="Arial" pitchFamily="34" charset="0"/>
                <a:cs typeface="Arial" pitchFamily="34" charset="0"/>
              </a:rPr>
              <a:t> Success requires deep understanding, persistence, perseverance &amp; adaptive and agile joint forces</a:t>
            </a:r>
          </a:p>
        </p:txBody>
      </p:sp>
      <p:sp>
        <p:nvSpPr>
          <p:cNvPr id="141" name="TextBox 140"/>
          <p:cNvSpPr txBox="1"/>
          <p:nvPr/>
        </p:nvSpPr>
        <p:spPr>
          <a:xfrm rot="-5400000">
            <a:off x="906992" y="3425237"/>
            <a:ext cx="1023037" cy="246221"/>
          </a:xfrm>
          <a:prstGeom prst="rect">
            <a:avLst/>
          </a:prstGeom>
          <a:noFill/>
        </p:spPr>
        <p:txBody>
          <a:bodyPr wrap="none" rtlCol="0">
            <a:spAutoFit/>
          </a:bodyPr>
          <a:lstStyle/>
          <a:p>
            <a:pPr algn="ctr"/>
            <a:r>
              <a:rPr lang="en-US" sz="1000" b="1" dirty="0" smtClean="0">
                <a:latin typeface="Arial" pitchFamily="34" charset="0"/>
                <a:cs typeface="Arial" pitchFamily="34" charset="0"/>
              </a:rPr>
              <a:t>Consequence</a:t>
            </a:r>
            <a:endParaRPr lang="en-US" sz="1000" b="1" dirty="0">
              <a:latin typeface="Arial" pitchFamily="34" charset="0"/>
              <a:cs typeface="Arial" pitchFamily="34" charset="0"/>
            </a:endParaRPr>
          </a:p>
        </p:txBody>
      </p:sp>
      <p:sp>
        <p:nvSpPr>
          <p:cNvPr id="146" name="Rectangle 145"/>
          <p:cNvSpPr/>
          <p:nvPr/>
        </p:nvSpPr>
        <p:spPr>
          <a:xfrm>
            <a:off x="4343400" y="2832556"/>
            <a:ext cx="869149" cy="215444"/>
          </a:xfrm>
          <a:prstGeom prst="rect">
            <a:avLst/>
          </a:prstGeom>
        </p:spPr>
        <p:txBody>
          <a:bodyPr wrap="none">
            <a:spAutoFit/>
          </a:bodyPr>
          <a:lstStyle/>
          <a:p>
            <a:r>
              <a:rPr lang="en-US" sz="800" dirty="0" smtClean="0">
                <a:latin typeface="Arial" pitchFamily="34" charset="0"/>
                <a:cs typeface="Arial" pitchFamily="34" charset="0"/>
              </a:rPr>
              <a:t>Israel/Lebanon</a:t>
            </a:r>
            <a:endParaRPr lang="en-US" sz="800" dirty="0">
              <a:latin typeface="Arial" pitchFamily="34" charset="0"/>
              <a:cs typeface="Arial" pitchFamily="34" charset="0"/>
            </a:endParaRPr>
          </a:p>
        </p:txBody>
      </p:sp>
      <p:sp>
        <p:nvSpPr>
          <p:cNvPr id="147" name="Explosion 1 146"/>
          <p:cNvSpPr/>
          <p:nvPr/>
        </p:nvSpPr>
        <p:spPr>
          <a:xfrm>
            <a:off x="4276725" y="2861131"/>
            <a:ext cx="152400" cy="152400"/>
          </a:xfrm>
          <a:prstGeom prst="irregularSeal1">
            <a:avLst/>
          </a:prstGeom>
          <a:gradFill flip="none" rotWithShape="1">
            <a:gsLst>
              <a:gs pos="45000">
                <a:srgbClr val="FF6600"/>
              </a:gs>
              <a:gs pos="50000">
                <a:schemeClr val="bg1">
                  <a:lumMod val="50000"/>
                </a:schemeClr>
              </a:gs>
            </a:gsLst>
            <a:lin ang="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35" name="Explosion 1 134"/>
          <p:cNvSpPr/>
          <p:nvPr/>
        </p:nvSpPr>
        <p:spPr>
          <a:xfrm>
            <a:off x="4009906" y="3981450"/>
            <a:ext cx="152400" cy="152400"/>
          </a:xfrm>
          <a:prstGeom prst="irregularSeal1">
            <a:avLst/>
          </a:prstGeom>
          <a:gradFill>
            <a:gsLst>
              <a:gs pos="35000">
                <a:srgbClr val="0033CC"/>
              </a:gs>
              <a:gs pos="50000">
                <a:srgbClr val="FF6600"/>
              </a:gs>
              <a:gs pos="61000">
                <a:schemeClr val="accent4">
                  <a:lumMod val="60000"/>
                  <a:lumOff val="40000"/>
                </a:schemeClr>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66" name="Explosion 1 65"/>
          <p:cNvSpPr/>
          <p:nvPr/>
        </p:nvSpPr>
        <p:spPr>
          <a:xfrm>
            <a:off x="3939127" y="2355008"/>
            <a:ext cx="152400" cy="152400"/>
          </a:xfrm>
          <a:prstGeom prst="irregularSeal1">
            <a:avLst/>
          </a:prstGeom>
          <a:gradFill flip="none" rotWithShape="1">
            <a:gsLst>
              <a:gs pos="40000">
                <a:srgbClr val="00CC00"/>
              </a:gs>
              <a:gs pos="50000">
                <a:schemeClr val="bg1">
                  <a:lumMod val="50000"/>
                </a:schemeClr>
              </a:gs>
            </a:gsLst>
            <a:lin ang="27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22" name="Rectangle 121"/>
          <p:cNvSpPr/>
          <p:nvPr/>
        </p:nvSpPr>
        <p:spPr>
          <a:xfrm>
            <a:off x="6803066" y="2872608"/>
            <a:ext cx="2296633" cy="2169825"/>
          </a:xfrm>
          <a:prstGeom prst="rect">
            <a:avLst/>
          </a:prstGeom>
          <a:noFill/>
          <a:ln>
            <a:solidFill>
              <a:schemeClr val="tx1"/>
            </a:solidFill>
          </a:ln>
        </p:spPr>
        <p:txBody>
          <a:bodyPr wrap="square">
            <a:spAutoFit/>
          </a:bodyPr>
          <a:lstStyle/>
          <a:p>
            <a:pPr>
              <a:buFontTx/>
              <a:buChar char="-"/>
            </a:pPr>
            <a:r>
              <a:rPr lang="en-US" sz="900" dirty="0" smtClean="0">
                <a:latin typeface="Arial" pitchFamily="34" charset="0"/>
                <a:cs typeface="Arial" pitchFamily="34" charset="0"/>
              </a:rPr>
              <a:t> We like to think we understand this space fairly well.  We consider this style of warfare our strength/advantage</a:t>
            </a:r>
          </a:p>
          <a:p>
            <a:pPr>
              <a:buFontTx/>
              <a:buChar char="-"/>
            </a:pPr>
            <a:r>
              <a:rPr lang="en-US" sz="900" dirty="0" smtClean="0">
                <a:latin typeface="Arial" pitchFamily="34" charset="0"/>
                <a:cs typeface="Arial" pitchFamily="34" charset="0"/>
              </a:rPr>
              <a:t> Focused on state on state conflict using overwhelming military force to achieve total victory or unconditional surrender</a:t>
            </a:r>
          </a:p>
          <a:p>
            <a:pPr>
              <a:buFontTx/>
              <a:buChar char="-"/>
            </a:pPr>
            <a:r>
              <a:rPr lang="en-US" sz="900" dirty="0" smtClean="0">
                <a:latin typeface="Arial" pitchFamily="34" charset="0"/>
                <a:cs typeface="Arial" pitchFamily="34" charset="0"/>
              </a:rPr>
              <a:t>However, twice in the past 100 years, this has led to an Armistice</a:t>
            </a:r>
            <a:r>
              <a:rPr lang="en-US" sz="900" dirty="0">
                <a:latin typeface="Arial" pitchFamily="34" charset="0"/>
                <a:cs typeface="Arial" pitchFamily="34" charset="0"/>
              </a:rPr>
              <a:t> </a:t>
            </a:r>
            <a:r>
              <a:rPr lang="en-US" sz="900" dirty="0" smtClean="0">
                <a:latin typeface="Arial" pitchFamily="34" charset="0"/>
                <a:cs typeface="Arial" pitchFamily="34" charset="0"/>
              </a:rPr>
              <a:t>condition.</a:t>
            </a:r>
          </a:p>
          <a:p>
            <a:pPr>
              <a:buFontTx/>
              <a:buChar char="-"/>
            </a:pPr>
            <a:r>
              <a:rPr lang="en-US" sz="900" dirty="0" smtClean="0">
                <a:latin typeface="Arial" pitchFamily="34" charset="0"/>
                <a:cs typeface="Arial" pitchFamily="34" charset="0"/>
              </a:rPr>
              <a:t> Resources and processes (man, equip, train, budget, institutions, laws, and authorities) are set up/optimized for this space</a:t>
            </a:r>
          </a:p>
          <a:p>
            <a:pPr>
              <a:buFontTx/>
              <a:buChar char="-"/>
            </a:pPr>
            <a:r>
              <a:rPr lang="en-US" sz="900" dirty="0" smtClean="0">
                <a:latin typeface="Arial" pitchFamily="34" charset="0"/>
                <a:cs typeface="Arial" pitchFamily="34" charset="0"/>
              </a:rPr>
              <a:t> Our experience is viewed as successful military operations with mostly enduring and acceptable outcomes</a:t>
            </a:r>
          </a:p>
        </p:txBody>
      </p:sp>
      <p:sp>
        <p:nvSpPr>
          <p:cNvPr id="148" name="Rectangle 147"/>
          <p:cNvSpPr/>
          <p:nvPr/>
        </p:nvSpPr>
        <p:spPr>
          <a:xfrm>
            <a:off x="6313131" y="1070445"/>
            <a:ext cx="2590800" cy="246221"/>
          </a:xfrm>
          <a:prstGeom prst="rect">
            <a:avLst/>
          </a:prstGeom>
          <a:solidFill>
            <a:srgbClr val="C00000"/>
          </a:solidFill>
          <a:ln>
            <a:solidFill>
              <a:srgbClr val="C00000"/>
            </a:solidFill>
          </a:ln>
        </p:spPr>
        <p:txBody>
          <a:bodyPr wrap="square">
            <a:spAutoFit/>
          </a:bodyPr>
          <a:lstStyle/>
          <a:p>
            <a:pPr algn="ctr"/>
            <a:r>
              <a:rPr lang="en-US" sz="1000" b="1" dirty="0" smtClean="0">
                <a:solidFill>
                  <a:schemeClr val="bg1">
                    <a:lumMod val="95000"/>
                  </a:schemeClr>
                </a:solidFill>
                <a:latin typeface="Arial" pitchFamily="34" charset="0"/>
                <a:cs typeface="Arial" pitchFamily="34" charset="0"/>
              </a:rPr>
              <a:t>Traditional / Conventional Warfare</a:t>
            </a:r>
            <a:endParaRPr lang="en-US" sz="1000" b="1" dirty="0">
              <a:solidFill>
                <a:schemeClr val="bg1">
                  <a:lumMod val="95000"/>
                </a:schemeClr>
              </a:solidFill>
              <a:latin typeface="Arial" pitchFamily="34" charset="0"/>
              <a:cs typeface="Arial" pitchFamily="34" charset="0"/>
            </a:endParaRPr>
          </a:p>
        </p:txBody>
      </p:sp>
      <p:sp>
        <p:nvSpPr>
          <p:cNvPr id="83" name="Rectangle 82"/>
          <p:cNvSpPr/>
          <p:nvPr/>
        </p:nvSpPr>
        <p:spPr>
          <a:xfrm>
            <a:off x="5093917" y="2916866"/>
            <a:ext cx="1154483" cy="215444"/>
          </a:xfrm>
          <a:prstGeom prst="rect">
            <a:avLst/>
          </a:prstGeom>
        </p:spPr>
        <p:txBody>
          <a:bodyPr wrap="none">
            <a:spAutoFit/>
          </a:bodyPr>
          <a:lstStyle/>
          <a:p>
            <a:pPr algn="ctr"/>
            <a:r>
              <a:rPr lang="en-US" sz="800" dirty="0" smtClean="0">
                <a:latin typeface="Arial" pitchFamily="34" charset="0"/>
                <a:cs typeface="Arial" pitchFamily="34" charset="0"/>
              </a:rPr>
              <a:t>Russia/Georgia 2008</a:t>
            </a:r>
            <a:endParaRPr lang="en-US" sz="800" dirty="0">
              <a:latin typeface="Arial" pitchFamily="34" charset="0"/>
              <a:cs typeface="Arial" pitchFamily="34" charset="0"/>
            </a:endParaRPr>
          </a:p>
        </p:txBody>
      </p:sp>
      <p:sp>
        <p:nvSpPr>
          <p:cNvPr id="82" name="Rectangle 81"/>
          <p:cNvSpPr/>
          <p:nvPr/>
        </p:nvSpPr>
        <p:spPr>
          <a:xfrm>
            <a:off x="4222755" y="3657600"/>
            <a:ext cx="787395" cy="215444"/>
          </a:xfrm>
          <a:prstGeom prst="rect">
            <a:avLst/>
          </a:prstGeom>
        </p:spPr>
        <p:txBody>
          <a:bodyPr wrap="none">
            <a:spAutoFit/>
          </a:bodyPr>
          <a:lstStyle/>
          <a:p>
            <a:pPr algn="ctr"/>
            <a:r>
              <a:rPr lang="en-US" sz="800" dirty="0" smtClean="0">
                <a:latin typeface="Arial" pitchFamily="34" charset="0"/>
                <a:cs typeface="Arial" pitchFamily="34" charset="0"/>
              </a:rPr>
              <a:t>AQ Pre-2001</a:t>
            </a:r>
            <a:endParaRPr lang="en-US" sz="800" dirty="0">
              <a:latin typeface="Arial" pitchFamily="34" charset="0"/>
              <a:cs typeface="Arial" pitchFamily="34" charset="0"/>
            </a:endParaRPr>
          </a:p>
        </p:txBody>
      </p:sp>
      <p:sp>
        <p:nvSpPr>
          <p:cNvPr id="153" name="Explosion 1 152"/>
          <p:cNvSpPr/>
          <p:nvPr/>
        </p:nvSpPr>
        <p:spPr>
          <a:xfrm>
            <a:off x="5416819" y="2485544"/>
            <a:ext cx="152400" cy="152400"/>
          </a:xfrm>
          <a:prstGeom prst="irregularSeal1">
            <a:avLst/>
          </a:prstGeom>
          <a:solidFill>
            <a:srgbClr val="FF33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55" name="Explosion 1 154"/>
          <p:cNvSpPr/>
          <p:nvPr/>
        </p:nvSpPr>
        <p:spPr>
          <a:xfrm>
            <a:off x="4162306" y="3678475"/>
            <a:ext cx="152400" cy="152400"/>
          </a:xfrm>
          <a:prstGeom prst="irregularSeal1">
            <a:avLst/>
          </a:prstGeom>
          <a:gradFill>
            <a:gsLst>
              <a:gs pos="35000">
                <a:srgbClr val="006600"/>
              </a:gs>
              <a:gs pos="50000">
                <a:srgbClr val="0000FF"/>
              </a:gs>
              <a:gs pos="61000">
                <a:srgbClr val="FF66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 Arial"/>
            </a:endParaRPr>
          </a:p>
        </p:txBody>
      </p:sp>
      <p:sp>
        <p:nvSpPr>
          <p:cNvPr id="156" name="Rectangle 155"/>
          <p:cNvSpPr/>
          <p:nvPr/>
        </p:nvSpPr>
        <p:spPr>
          <a:xfrm>
            <a:off x="914400" y="6072361"/>
            <a:ext cx="7315200" cy="523220"/>
          </a:xfrm>
          <a:prstGeom prst="rect">
            <a:avLst/>
          </a:prstGeom>
          <a:solidFill>
            <a:srgbClr val="FFFF00"/>
          </a:solidFill>
          <a:ln w="19050">
            <a:solidFill>
              <a:schemeClr val="tx1"/>
            </a:solidFill>
          </a:ln>
        </p:spPr>
        <p:txBody>
          <a:bodyPr wrap="square">
            <a:spAutoFit/>
          </a:bodyPr>
          <a:lstStyle/>
          <a:p>
            <a:pPr algn="ctr"/>
            <a:r>
              <a:rPr lang="en-US" sz="1400" b="1" i="1" dirty="0" smtClean="0">
                <a:latin typeface=" Arial"/>
                <a:cs typeface="Arial" pitchFamily="34" charset="0"/>
              </a:rPr>
              <a:t>Do we have adequate theories, concepts, tools, practices, and elements of design to campaign effectively across the entire spectrum of conflict and competition?</a:t>
            </a:r>
          </a:p>
        </p:txBody>
      </p:sp>
      <p:cxnSp>
        <p:nvCxnSpPr>
          <p:cNvPr id="164" name="Straight Arrow Connector 163"/>
          <p:cNvCxnSpPr/>
          <p:nvPr/>
        </p:nvCxnSpPr>
        <p:spPr>
          <a:xfrm>
            <a:off x="2018197" y="2125253"/>
            <a:ext cx="4572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22" idx="0"/>
          </p:cNvCxnSpPr>
          <p:nvPr/>
        </p:nvCxnSpPr>
        <p:spPr>
          <a:xfrm flipH="1" flipV="1">
            <a:off x="7239001" y="2438400"/>
            <a:ext cx="712382" cy="434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486400" y="2449033"/>
            <a:ext cx="853119" cy="215444"/>
          </a:xfrm>
          <a:prstGeom prst="rect">
            <a:avLst/>
          </a:prstGeom>
        </p:spPr>
        <p:txBody>
          <a:bodyPr wrap="none">
            <a:spAutoFit/>
          </a:bodyPr>
          <a:lstStyle/>
          <a:p>
            <a:r>
              <a:rPr lang="en-US" sz="800" dirty="0" smtClean="0">
                <a:latin typeface="Arial" pitchFamily="34" charset="0"/>
                <a:cs typeface="Arial" pitchFamily="34" charset="0"/>
              </a:rPr>
              <a:t>Civil War 1861</a:t>
            </a:r>
            <a:endParaRPr lang="en-US" sz="800" dirty="0">
              <a:latin typeface="Arial" pitchFamily="34" charset="0"/>
              <a:cs typeface="Arial" pitchFamily="34" charset="0"/>
            </a:endParaRPr>
          </a:p>
        </p:txBody>
      </p:sp>
      <p:sp>
        <p:nvSpPr>
          <p:cNvPr id="80" name="Rectangle 79"/>
          <p:cNvSpPr/>
          <p:nvPr/>
        </p:nvSpPr>
        <p:spPr>
          <a:xfrm>
            <a:off x="3318904" y="3276600"/>
            <a:ext cx="1141659" cy="215444"/>
          </a:xfrm>
          <a:prstGeom prst="rect">
            <a:avLst/>
          </a:prstGeom>
          <a:noFill/>
        </p:spPr>
        <p:txBody>
          <a:bodyPr wrap="none">
            <a:spAutoFit/>
          </a:bodyPr>
          <a:lstStyle/>
          <a:p>
            <a:pPr algn="ctr"/>
            <a:r>
              <a:rPr lang="en-US" sz="800" dirty="0" smtClean="0">
                <a:latin typeface="Arial" pitchFamily="34" charset="0"/>
                <a:cs typeface="Arial" pitchFamily="34" charset="0"/>
              </a:rPr>
              <a:t>Russia/Ukraine 2015</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3910800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4</a:t>
            </a:fld>
            <a:endParaRPr lang="en-US" dirty="0">
              <a:solidFill>
                <a:prstClr val="black">
                  <a:tint val="75000"/>
                </a:prstClr>
              </a:solidFill>
            </a:endParaRPr>
          </a:p>
        </p:txBody>
      </p:sp>
      <p:sp>
        <p:nvSpPr>
          <p:cNvPr id="3" name="Title 2"/>
          <p:cNvSpPr>
            <a:spLocks noGrp="1"/>
          </p:cNvSpPr>
          <p:nvPr>
            <p:ph type="title"/>
          </p:nvPr>
        </p:nvSpPr>
        <p:spPr>
          <a:xfrm>
            <a:off x="1295400" y="76200"/>
            <a:ext cx="6858000" cy="563562"/>
          </a:xfrm>
        </p:spPr>
        <p:txBody>
          <a:bodyPr>
            <a:noAutofit/>
          </a:bodyPr>
          <a:lstStyle/>
          <a:p>
            <a:r>
              <a:rPr lang="en-US" sz="2000" b="1" i="1" dirty="0" smtClean="0"/>
              <a:t>Is the </a:t>
            </a:r>
            <a:r>
              <a:rPr lang="en-US" sz="2000" b="1" i="1" dirty="0"/>
              <a:t>c</a:t>
            </a:r>
            <a:r>
              <a:rPr lang="en-US" sz="2000" b="1" i="1" dirty="0" smtClean="0"/>
              <a:t>urrent “Notional Plan Phasing Construct “ the tool that seeks to account for that universe? </a:t>
            </a:r>
            <a:endParaRPr lang="en-US" sz="2000" b="1" i="1" dirty="0"/>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1999488" y="1176868"/>
            <a:ext cx="5047488" cy="3864864"/>
          </a:xfrm>
          <a:prstGeom prst="rect">
            <a:avLst/>
          </a:prstGeom>
          <a:noFill/>
          <a:ln w="9525">
            <a:noFill/>
            <a:miter lim="800000"/>
            <a:headEnd/>
            <a:tailEnd/>
          </a:ln>
        </p:spPr>
      </p:pic>
      <p:sp>
        <p:nvSpPr>
          <p:cNvPr id="6" name="TextBox 5"/>
          <p:cNvSpPr txBox="1"/>
          <p:nvPr/>
        </p:nvSpPr>
        <p:spPr>
          <a:xfrm>
            <a:off x="1881540" y="923323"/>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114800" y="914397"/>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3" name="TextBox 22"/>
          <p:cNvSpPr txBox="1"/>
          <p:nvPr/>
        </p:nvSpPr>
        <p:spPr>
          <a:xfrm>
            <a:off x="6096000" y="914397"/>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pic>
        <p:nvPicPr>
          <p:cNvPr id="13" name="Picture 12" descr="Elements of Design.png"/>
          <p:cNvPicPr>
            <a:picLocks noChangeAspect="1"/>
          </p:cNvPicPr>
          <p:nvPr/>
        </p:nvPicPr>
        <p:blipFill>
          <a:blip r:embed="rId3" cstate="print"/>
          <a:stretch>
            <a:fillRect/>
          </a:stretch>
        </p:blipFill>
        <p:spPr>
          <a:xfrm>
            <a:off x="2667001" y="5029200"/>
            <a:ext cx="3962399" cy="1708839"/>
          </a:xfrm>
          <a:prstGeom prst="rect">
            <a:avLst/>
          </a:prstGeom>
        </p:spPr>
      </p:pic>
      <p:sp>
        <p:nvSpPr>
          <p:cNvPr id="10" name="Left-Right Arrow 9"/>
          <p:cNvSpPr/>
          <p:nvPr/>
        </p:nvSpPr>
        <p:spPr>
          <a:xfrm>
            <a:off x="1947335" y="601136"/>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1" name="TextBox 10"/>
          <p:cNvSpPr txBox="1"/>
          <p:nvPr/>
        </p:nvSpPr>
        <p:spPr>
          <a:xfrm>
            <a:off x="6781800" y="6477000"/>
            <a:ext cx="1952779" cy="246221"/>
          </a:xfrm>
          <a:prstGeom prst="rect">
            <a:avLst/>
          </a:prstGeom>
          <a:noFill/>
        </p:spPr>
        <p:txBody>
          <a:bodyPr wrap="none" rtlCol="0">
            <a:spAutoFit/>
          </a:bodyPr>
          <a:lstStyle/>
          <a:p>
            <a:r>
              <a:rPr lang="en-US" sz="1000" dirty="0" smtClean="0"/>
              <a:t>JP 5-0, Joint Operational Planning </a:t>
            </a:r>
            <a:endParaRPr lang="en-US" sz="1000" dirty="0"/>
          </a:p>
        </p:txBody>
      </p:sp>
      <p:sp>
        <p:nvSpPr>
          <p:cNvPr id="4" name="TextBox 3"/>
          <p:cNvSpPr txBox="1"/>
          <p:nvPr/>
        </p:nvSpPr>
        <p:spPr>
          <a:xfrm>
            <a:off x="7164924" y="4343400"/>
            <a:ext cx="1886286" cy="1169551"/>
          </a:xfrm>
          <a:prstGeom prst="rect">
            <a:avLst/>
          </a:prstGeom>
          <a:solidFill>
            <a:schemeClr val="accent5">
              <a:lumMod val="60000"/>
              <a:lumOff val="40000"/>
            </a:schemeClr>
          </a:solidFill>
          <a:ln>
            <a:solidFill>
              <a:schemeClr val="tx1"/>
            </a:solidFill>
          </a:ln>
        </p:spPr>
        <p:txBody>
          <a:bodyPr wrap="none" rtlCol="0">
            <a:spAutoFit/>
          </a:bodyPr>
          <a:lstStyle/>
          <a:p>
            <a:r>
              <a:rPr lang="en-US" sz="1400" dirty="0" smtClean="0"/>
              <a:t>Whether we meant</a:t>
            </a:r>
          </a:p>
          <a:p>
            <a:r>
              <a:rPr lang="en-US" sz="1400" dirty="0" smtClean="0"/>
              <a:t> it to be or not, this </a:t>
            </a:r>
          </a:p>
          <a:p>
            <a:r>
              <a:rPr lang="en-US" sz="1400" dirty="0" smtClean="0"/>
              <a:t>illustration has become</a:t>
            </a:r>
          </a:p>
          <a:p>
            <a:r>
              <a:rPr lang="en-US" sz="1400" dirty="0" smtClean="0"/>
              <a:t>a substitute campaign </a:t>
            </a:r>
          </a:p>
          <a:p>
            <a:r>
              <a:rPr lang="en-US" sz="1400" dirty="0" smtClean="0"/>
              <a:t>model across DoD.</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5</a:t>
            </a:fld>
            <a:endParaRPr lang="en-US" dirty="0">
              <a:solidFill>
                <a:prstClr val="black">
                  <a:tint val="75000"/>
                </a:prstClr>
              </a:solidFill>
            </a:endParaRPr>
          </a:p>
        </p:txBody>
      </p:sp>
      <p:sp>
        <p:nvSpPr>
          <p:cNvPr id="3" name="Title 2"/>
          <p:cNvSpPr>
            <a:spLocks noGrp="1"/>
          </p:cNvSpPr>
          <p:nvPr>
            <p:ph type="title"/>
          </p:nvPr>
        </p:nvSpPr>
        <p:spPr>
          <a:xfrm>
            <a:off x="990600" y="76200"/>
            <a:ext cx="7696200" cy="563562"/>
          </a:xfrm>
        </p:spPr>
        <p:txBody>
          <a:bodyPr>
            <a:noAutofit/>
          </a:bodyPr>
          <a:lstStyle/>
          <a:p>
            <a:r>
              <a:rPr lang="en-US" sz="3200" b="1" i="1" dirty="0" smtClean="0"/>
              <a:t>When do we ‘think’ we actually campaign? </a:t>
            </a:r>
            <a:endParaRPr lang="en-US" sz="3200" b="1" i="1" dirty="0"/>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1999488" y="1206246"/>
            <a:ext cx="5047488" cy="3864864"/>
          </a:xfrm>
          <a:prstGeom prst="rect">
            <a:avLst/>
          </a:prstGeom>
          <a:noFill/>
          <a:ln w="9525">
            <a:noFill/>
            <a:miter lim="800000"/>
            <a:headEnd/>
            <a:tailEnd/>
          </a:ln>
        </p:spPr>
      </p:pic>
      <p:sp>
        <p:nvSpPr>
          <p:cNvPr id="6" name="TextBox 5"/>
          <p:cNvSpPr txBox="1"/>
          <p:nvPr/>
        </p:nvSpPr>
        <p:spPr>
          <a:xfrm>
            <a:off x="1881540" y="999526"/>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114800" y="990600"/>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3" name="TextBox 22"/>
          <p:cNvSpPr txBox="1"/>
          <p:nvPr/>
        </p:nvSpPr>
        <p:spPr>
          <a:xfrm>
            <a:off x="6096000" y="990600"/>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14" name="TextBox 13"/>
          <p:cNvSpPr txBox="1"/>
          <p:nvPr/>
        </p:nvSpPr>
        <p:spPr>
          <a:xfrm>
            <a:off x="152400" y="1752600"/>
            <a:ext cx="1828800" cy="1415772"/>
          </a:xfrm>
          <a:prstGeom prst="rect">
            <a:avLst/>
          </a:prstGeom>
          <a:solidFill>
            <a:srgbClr val="FFFF00"/>
          </a:solidFill>
          <a:ln>
            <a:solidFill>
              <a:schemeClr val="tx1"/>
            </a:solidFill>
          </a:ln>
        </p:spPr>
        <p:txBody>
          <a:bodyPr wrap="square" rtlCol="0">
            <a:spAutoFit/>
          </a:bodyPr>
          <a:lstStyle/>
          <a:p>
            <a:r>
              <a:rPr lang="en-US" sz="1600" b="1" u="sng" dirty="0" smtClean="0"/>
              <a:t>Phase 0 – Shaping </a:t>
            </a:r>
          </a:p>
          <a:p>
            <a:r>
              <a:rPr lang="en-US" sz="1400" b="1" dirty="0" smtClean="0"/>
              <a:t>JP 1, JP 3-0, &amp; JP 5-0 describe CCMDRs’ actions in this space as “routine and normal activities”</a:t>
            </a:r>
          </a:p>
        </p:txBody>
      </p:sp>
      <p:sp>
        <p:nvSpPr>
          <p:cNvPr id="15" name="Rectangle 14"/>
          <p:cNvSpPr/>
          <p:nvPr/>
        </p:nvSpPr>
        <p:spPr>
          <a:xfrm>
            <a:off x="2252132" y="1473201"/>
            <a:ext cx="948268" cy="3251199"/>
          </a:xfrm>
          <a:prstGeom prst="rect">
            <a:avLst/>
          </a:prstGeom>
          <a:solidFill>
            <a:srgbClr val="92D050">
              <a:alpha val="20000"/>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endParaRPr lang="en-US" dirty="0">
              <a:solidFill>
                <a:prstClr val="white"/>
              </a:solidFill>
            </a:endParaRPr>
          </a:p>
        </p:txBody>
      </p:sp>
      <p:sp>
        <p:nvSpPr>
          <p:cNvPr id="16" name="Rectangle 15"/>
          <p:cNvSpPr/>
          <p:nvPr/>
        </p:nvSpPr>
        <p:spPr>
          <a:xfrm>
            <a:off x="6350001" y="1473201"/>
            <a:ext cx="660399" cy="3251199"/>
          </a:xfrm>
          <a:prstGeom prst="rect">
            <a:avLst/>
          </a:prstGeom>
          <a:solidFill>
            <a:srgbClr val="92D050">
              <a:alpha val="20000"/>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endParaRPr lang="en-US" dirty="0">
              <a:solidFill>
                <a:prstClr val="white"/>
              </a:solidFill>
            </a:endParaRPr>
          </a:p>
        </p:txBody>
      </p:sp>
      <p:sp>
        <p:nvSpPr>
          <p:cNvPr id="19" name="Left-Right Arrow 18"/>
          <p:cNvSpPr/>
          <p:nvPr/>
        </p:nvSpPr>
        <p:spPr>
          <a:xfrm>
            <a:off x="1947335" y="685800"/>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3" name="TextBox 12"/>
          <p:cNvSpPr txBox="1"/>
          <p:nvPr/>
        </p:nvSpPr>
        <p:spPr>
          <a:xfrm>
            <a:off x="6810221" y="6611779"/>
            <a:ext cx="1952779" cy="246221"/>
          </a:xfrm>
          <a:prstGeom prst="rect">
            <a:avLst/>
          </a:prstGeom>
          <a:noFill/>
        </p:spPr>
        <p:txBody>
          <a:bodyPr wrap="none" rtlCol="0">
            <a:spAutoFit/>
          </a:bodyPr>
          <a:lstStyle/>
          <a:p>
            <a:r>
              <a:rPr lang="en-US" sz="1000" dirty="0" smtClean="0"/>
              <a:t>JP 5-0, Joint Operational Planning </a:t>
            </a:r>
            <a:endParaRPr lang="en-US" sz="1000" dirty="0"/>
          </a:p>
        </p:txBody>
      </p:sp>
      <p:sp>
        <p:nvSpPr>
          <p:cNvPr id="17" name="TextBox 16"/>
          <p:cNvSpPr txBox="1"/>
          <p:nvPr/>
        </p:nvSpPr>
        <p:spPr>
          <a:xfrm>
            <a:off x="228600" y="5105400"/>
            <a:ext cx="8763000" cy="954107"/>
          </a:xfrm>
          <a:prstGeom prst="rect">
            <a:avLst/>
          </a:prstGeom>
          <a:noFill/>
        </p:spPr>
        <p:txBody>
          <a:bodyPr wrap="square" rtlCol="0">
            <a:spAutoFit/>
          </a:bodyPr>
          <a:lstStyle/>
          <a:p>
            <a:r>
              <a:rPr lang="en-US" sz="1400" b="1" dirty="0" smtClean="0"/>
              <a:t>…the model suggests that either DoD is either at peace or waging warfare – but accounts for very little in-between.  JP 1.0’s Chapter IV characterizes CCDRs’ duties as:  </a:t>
            </a:r>
          </a:p>
          <a:p>
            <a:r>
              <a:rPr lang="en-US" sz="1400" b="1" dirty="0" smtClean="0"/>
              <a:t> </a:t>
            </a:r>
          </a:p>
          <a:p>
            <a:endParaRPr lang="en-US" sz="1400" b="1" dirty="0"/>
          </a:p>
        </p:txBody>
      </p:sp>
      <p:sp>
        <p:nvSpPr>
          <p:cNvPr id="18433" name="Rectangle 1"/>
          <p:cNvSpPr>
            <a:spLocks noChangeArrowheads="1"/>
          </p:cNvSpPr>
          <p:nvPr/>
        </p:nvSpPr>
        <p:spPr bwMode="auto">
          <a:xfrm>
            <a:off x="1219200" y="5613737"/>
            <a:ext cx="6969760" cy="1015663"/>
          </a:xfrm>
          <a:prstGeom prst="rect">
            <a:avLst/>
          </a:prstGeom>
          <a:solidFill>
            <a:srgbClr val="FFFF00"/>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solidFill>
                  <a:schemeClr val="tx1"/>
                </a:solidFill>
                <a:effectLst/>
                <a:latin typeface=" Arial"/>
                <a:ea typeface="Calibri" pitchFamily="34" charset="0"/>
                <a:cs typeface="Times New Roman" pitchFamily="18" charset="0"/>
              </a:rPr>
              <a:t>“CCDRs are responsible for the development and production of joint plans and orders.</a:t>
            </a:r>
            <a:endParaRPr kumimoji="0" lang="en-US" sz="900" b="1" u="none" strike="noStrike" cap="none" normalizeH="0" baseline="0" dirty="0" smtClean="0">
              <a:ln>
                <a:noFill/>
              </a:ln>
              <a:solidFill>
                <a:schemeClr val="tx1"/>
              </a:solidFill>
              <a:effectLst/>
              <a:latin typeface=" Arial"/>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u="none" strike="noStrike" cap="none" normalizeH="0" baseline="0" dirty="0" smtClean="0">
                <a:ln>
                  <a:noFill/>
                </a:ln>
                <a:solidFill>
                  <a:schemeClr val="tx1"/>
                </a:solidFill>
                <a:effectLst/>
                <a:latin typeface=" Arial"/>
                <a:ea typeface="Calibri" pitchFamily="34" charset="0"/>
                <a:cs typeface="Times New Roman" pitchFamily="18" charset="0"/>
              </a:rPr>
              <a:t>During peacetime, they act to deter war through military engagement and security</a:t>
            </a:r>
            <a:endParaRPr kumimoji="0" lang="en-US" sz="900" b="1" u="none" strike="noStrike" cap="none" normalizeH="0" baseline="0" dirty="0" smtClean="0">
              <a:ln>
                <a:noFill/>
              </a:ln>
              <a:solidFill>
                <a:schemeClr val="tx1"/>
              </a:solidFill>
              <a:effectLst/>
              <a:latin typeface=" Arial"/>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1" u="none" strike="noStrike" cap="none" normalizeH="0" baseline="0" dirty="0" smtClean="0">
                <a:ln>
                  <a:noFill/>
                </a:ln>
                <a:solidFill>
                  <a:schemeClr val="tx1"/>
                </a:solidFill>
                <a:effectLst/>
                <a:latin typeface=" Arial"/>
                <a:ea typeface="Calibri" pitchFamily="34" charset="0"/>
                <a:cs typeface="Times New Roman" pitchFamily="18" charset="0"/>
              </a:rPr>
              <a:t>cooperation activities and prepare to execute other missions that may be required.    </a:t>
            </a:r>
          </a:p>
          <a:p>
            <a:pPr marL="0" marR="0" lvl="0" indent="457200" algn="l" defTabSz="914400" rtl="0" eaLnBrk="0" fontAlgn="base" latinLnBrk="0" hangingPunct="0">
              <a:lnSpc>
                <a:spcPct val="100000"/>
              </a:lnSpc>
              <a:spcBef>
                <a:spcPct val="0"/>
              </a:spcBef>
              <a:spcAft>
                <a:spcPct val="0"/>
              </a:spcAft>
              <a:buClrTx/>
              <a:buSzTx/>
              <a:buFontTx/>
              <a:buNone/>
              <a:tabLst/>
            </a:pPr>
            <a:r>
              <a:rPr lang="en-US" sz="1200" b="1" dirty="0" smtClean="0">
                <a:latin typeface=" Arial"/>
                <a:ea typeface="Calibri" pitchFamily="34" charset="0"/>
                <a:cs typeface="Times New Roman" pitchFamily="18" charset="0"/>
              </a:rPr>
              <a:t> </a:t>
            </a:r>
            <a:r>
              <a:rPr kumimoji="0" lang="en-US" sz="1200" b="1" u="none" strike="noStrike" cap="none" normalizeH="0" baseline="0" dirty="0" smtClean="0">
                <a:ln>
                  <a:noFill/>
                </a:ln>
                <a:solidFill>
                  <a:schemeClr val="tx1"/>
                </a:solidFill>
                <a:effectLst/>
                <a:latin typeface=" Arial"/>
                <a:ea typeface="Calibri" pitchFamily="34" charset="0"/>
                <a:cs typeface="Times New Roman" pitchFamily="18" charset="0"/>
              </a:rPr>
              <a:t>During a conflict/combat, they plan and conduct campaigns and major operations to </a:t>
            </a:r>
          </a:p>
          <a:p>
            <a:pPr marL="0" marR="0" lvl="0" indent="457200" algn="l" defTabSz="914400" rtl="0" eaLnBrk="0" fontAlgn="base" latinLnBrk="0" hangingPunct="0">
              <a:lnSpc>
                <a:spcPct val="100000"/>
              </a:lnSpc>
              <a:spcBef>
                <a:spcPct val="0"/>
              </a:spcBef>
              <a:spcAft>
                <a:spcPct val="0"/>
              </a:spcAft>
              <a:buClrTx/>
              <a:buSzTx/>
              <a:buFontTx/>
              <a:buNone/>
              <a:tabLst/>
            </a:pPr>
            <a:r>
              <a:rPr lang="en-US" sz="1200" b="1" dirty="0" smtClean="0">
                <a:latin typeface=" Arial"/>
                <a:ea typeface="Calibri" pitchFamily="34" charset="0"/>
                <a:cs typeface="Times New Roman" pitchFamily="18" charset="0"/>
              </a:rPr>
              <a:t> </a:t>
            </a:r>
            <a:r>
              <a:rPr kumimoji="0" lang="en-US" sz="1200" b="1" u="none" strike="noStrike" cap="none" normalizeH="0" baseline="0" dirty="0" smtClean="0">
                <a:ln>
                  <a:noFill/>
                </a:ln>
                <a:solidFill>
                  <a:schemeClr val="tx1"/>
                </a:solidFill>
                <a:effectLst/>
                <a:latin typeface=" Arial"/>
                <a:ea typeface="Calibri" pitchFamily="34" charset="0"/>
                <a:cs typeface="Times New Roman" pitchFamily="18" charset="0"/>
              </a:rPr>
              <a:t>accomplish assigned missions.” </a:t>
            </a:r>
            <a:r>
              <a:rPr kumimoji="0" lang="en-US" sz="1200" b="1" u="none" strike="noStrike" cap="none" normalizeH="0" baseline="0" dirty="0" smtClean="0">
                <a:ln>
                  <a:noFill/>
                </a:ln>
                <a:solidFill>
                  <a:schemeClr val="tx1"/>
                </a:solidFill>
                <a:effectLst/>
                <a:latin typeface="Calibri"/>
                <a:ea typeface="Calibri" pitchFamily="34" charset="0"/>
                <a:cs typeface="Times New Roman" pitchFamily="18" charset="0"/>
              </a:rPr>
              <a:t> -JP 1.0</a:t>
            </a:r>
            <a:endParaRPr kumimoji="0" lang="en-US" sz="2800" b="1"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6</a:t>
            </a:fld>
            <a:endParaRPr lang="en-US" dirty="0">
              <a:solidFill>
                <a:prstClr val="black">
                  <a:tint val="75000"/>
                </a:prstClr>
              </a:solidFill>
            </a:endParaRPr>
          </a:p>
        </p:txBody>
      </p:sp>
      <p:sp>
        <p:nvSpPr>
          <p:cNvPr id="3" name="Title 2"/>
          <p:cNvSpPr>
            <a:spLocks noGrp="1"/>
          </p:cNvSpPr>
          <p:nvPr>
            <p:ph type="title"/>
          </p:nvPr>
        </p:nvSpPr>
        <p:spPr>
          <a:xfrm>
            <a:off x="914400" y="304800"/>
            <a:ext cx="7696200" cy="563562"/>
          </a:xfrm>
        </p:spPr>
        <p:txBody>
          <a:bodyPr>
            <a:noAutofit/>
          </a:bodyPr>
          <a:lstStyle/>
          <a:p>
            <a:r>
              <a:rPr lang="en-US" sz="2800" b="1" i="1" dirty="0" smtClean="0"/>
              <a:t>Where do we focus our </a:t>
            </a:r>
            <a:br>
              <a:rPr lang="en-US" sz="2800" b="1" i="1" dirty="0" smtClean="0"/>
            </a:br>
            <a:r>
              <a:rPr lang="en-US" sz="2800" b="1" i="1" dirty="0" smtClean="0"/>
              <a:t>institutional attention? </a:t>
            </a:r>
            <a:endParaRPr lang="en-US" sz="2800" b="1" i="1" dirty="0"/>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1999488" y="1675114"/>
            <a:ext cx="5047488" cy="3864864"/>
          </a:xfrm>
          <a:prstGeom prst="rect">
            <a:avLst/>
          </a:prstGeom>
          <a:noFill/>
          <a:ln w="9525">
            <a:noFill/>
            <a:miter lim="800000"/>
            <a:headEnd/>
            <a:tailEnd/>
          </a:ln>
        </p:spPr>
      </p:pic>
      <p:sp>
        <p:nvSpPr>
          <p:cNvPr id="6" name="TextBox 5"/>
          <p:cNvSpPr txBox="1"/>
          <p:nvPr/>
        </p:nvSpPr>
        <p:spPr>
          <a:xfrm>
            <a:off x="1881540" y="1468394"/>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114800" y="1459468"/>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6" name="TextBox 25"/>
          <p:cNvSpPr txBox="1"/>
          <p:nvPr/>
        </p:nvSpPr>
        <p:spPr>
          <a:xfrm>
            <a:off x="7324725" y="2461460"/>
            <a:ext cx="1666875" cy="1169551"/>
          </a:xfrm>
          <a:prstGeom prst="rect">
            <a:avLst/>
          </a:prstGeom>
          <a:solidFill>
            <a:srgbClr val="FFFFFF">
              <a:alpha val="60000"/>
            </a:srgbClr>
          </a:solidFill>
          <a:ln w="19050">
            <a:solidFill>
              <a:schemeClr val="tx1"/>
            </a:solidFill>
          </a:ln>
        </p:spPr>
        <p:txBody>
          <a:bodyPr wrap="square" rtlCol="0">
            <a:spAutoFit/>
          </a:bodyPr>
          <a:lstStyle/>
          <a:p>
            <a:pPr algn="ctr" defTabSz="913559"/>
            <a:r>
              <a:rPr lang="en-US" sz="1000" b="1" dirty="0" smtClean="0">
                <a:solidFill>
                  <a:prstClr val="black"/>
                </a:solidFill>
                <a:latin typeface=" Arial"/>
              </a:rPr>
              <a:t>DoD’s philosophy, processes, intellectual efforts, focus on and optimize for Phases II and III.  Of course for good reasons, but we can account for more. </a:t>
            </a:r>
            <a:endParaRPr lang="en-US" sz="1000" b="1" dirty="0">
              <a:solidFill>
                <a:prstClr val="black"/>
              </a:solidFill>
              <a:latin typeface=" Arial"/>
            </a:endParaRPr>
          </a:p>
        </p:txBody>
      </p:sp>
      <p:cxnSp>
        <p:nvCxnSpPr>
          <p:cNvPr id="27" name="Straight Arrow Connector 26"/>
          <p:cNvCxnSpPr>
            <a:stCxn id="26" idx="1"/>
          </p:cNvCxnSpPr>
          <p:nvPr/>
        </p:nvCxnSpPr>
        <p:spPr>
          <a:xfrm flipH="1">
            <a:off x="5162551" y="3046236"/>
            <a:ext cx="2162174" cy="39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57600" y="1888093"/>
            <a:ext cx="1752600" cy="3590925"/>
          </a:xfrm>
          <a:prstGeom prst="rect">
            <a:avLst/>
          </a:prstGeom>
          <a:solidFill>
            <a:srgbClr val="00B0F0">
              <a:alpha val="20000"/>
            </a:srgb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endParaRPr lang="en-US" dirty="0">
              <a:solidFill>
                <a:prstClr val="white"/>
              </a:solidFill>
            </a:endParaRPr>
          </a:p>
        </p:txBody>
      </p:sp>
      <p:sp>
        <p:nvSpPr>
          <p:cNvPr id="23" name="TextBox 22"/>
          <p:cNvSpPr txBox="1"/>
          <p:nvPr/>
        </p:nvSpPr>
        <p:spPr>
          <a:xfrm>
            <a:off x="6096000" y="1459468"/>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14" name="Left-Right Arrow 13"/>
          <p:cNvSpPr/>
          <p:nvPr/>
        </p:nvSpPr>
        <p:spPr>
          <a:xfrm>
            <a:off x="1947335" y="1154668"/>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3" name="TextBox 12"/>
          <p:cNvSpPr txBox="1"/>
          <p:nvPr/>
        </p:nvSpPr>
        <p:spPr>
          <a:xfrm>
            <a:off x="6781800" y="6477000"/>
            <a:ext cx="1952779" cy="246221"/>
          </a:xfrm>
          <a:prstGeom prst="rect">
            <a:avLst/>
          </a:prstGeom>
          <a:noFill/>
        </p:spPr>
        <p:txBody>
          <a:bodyPr wrap="none" rtlCol="0">
            <a:spAutoFit/>
          </a:bodyPr>
          <a:lstStyle/>
          <a:p>
            <a:r>
              <a:rPr lang="en-US" sz="1000" dirty="0" smtClean="0"/>
              <a:t>JP 5-0, Joint Operational Planning </a:t>
            </a:r>
            <a:endParaRPr lang="en-US" sz="1000" dirty="0"/>
          </a:p>
        </p:txBody>
      </p:sp>
      <p:sp>
        <p:nvSpPr>
          <p:cNvPr id="15" name="TextBox 14"/>
          <p:cNvSpPr txBox="1"/>
          <p:nvPr/>
        </p:nvSpPr>
        <p:spPr>
          <a:xfrm>
            <a:off x="1888066" y="5662489"/>
            <a:ext cx="5744329" cy="646331"/>
          </a:xfrm>
          <a:prstGeom prst="rect">
            <a:avLst/>
          </a:prstGeom>
          <a:noFill/>
        </p:spPr>
        <p:txBody>
          <a:bodyPr wrap="none" rtlCol="0">
            <a:spAutoFit/>
          </a:bodyPr>
          <a:lstStyle/>
          <a:p>
            <a:r>
              <a:rPr lang="en-US" dirty="0" smtClean="0"/>
              <a:t>“Steady-State”??      “Sustained Conflict”?       Post-Conflict?</a:t>
            </a:r>
          </a:p>
          <a:p>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7</a:t>
            </a:fld>
            <a:endParaRPr lang="en-US" dirty="0">
              <a:solidFill>
                <a:prstClr val="black">
                  <a:tint val="75000"/>
                </a:prstClr>
              </a:solidFill>
            </a:endParaRPr>
          </a:p>
        </p:txBody>
      </p:sp>
      <p:sp>
        <p:nvSpPr>
          <p:cNvPr id="3" name="Title 2"/>
          <p:cNvSpPr>
            <a:spLocks noGrp="1"/>
          </p:cNvSpPr>
          <p:nvPr>
            <p:ph type="title"/>
          </p:nvPr>
        </p:nvSpPr>
        <p:spPr>
          <a:xfrm>
            <a:off x="914400" y="198438"/>
            <a:ext cx="7696200" cy="563562"/>
          </a:xfrm>
        </p:spPr>
        <p:txBody>
          <a:bodyPr>
            <a:noAutofit/>
          </a:bodyPr>
          <a:lstStyle/>
          <a:p>
            <a:r>
              <a:rPr lang="en-US" sz="2800" b="1" i="1" dirty="0" smtClean="0"/>
              <a:t>What comes after military success?</a:t>
            </a:r>
            <a:br>
              <a:rPr lang="en-US" sz="2800" b="1" i="1" dirty="0" smtClean="0"/>
            </a:br>
            <a:r>
              <a:rPr lang="en-US" sz="2000" b="1" i="1" dirty="0" smtClean="0"/>
              <a:t>What do we tell ourselves we do after achieving military success?  </a:t>
            </a:r>
            <a:endParaRPr lang="en-US" sz="2800" b="1" i="1" dirty="0"/>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1999488" y="1754871"/>
            <a:ext cx="5047488" cy="3864864"/>
          </a:xfrm>
          <a:prstGeom prst="rect">
            <a:avLst/>
          </a:prstGeom>
          <a:noFill/>
          <a:ln w="9525">
            <a:noFill/>
            <a:miter lim="800000"/>
            <a:headEnd/>
            <a:tailEnd/>
          </a:ln>
        </p:spPr>
      </p:pic>
      <p:sp>
        <p:nvSpPr>
          <p:cNvPr id="6" name="TextBox 5"/>
          <p:cNvSpPr txBox="1"/>
          <p:nvPr/>
        </p:nvSpPr>
        <p:spPr>
          <a:xfrm>
            <a:off x="1881540" y="1548151"/>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114800" y="1539225"/>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cxnSp>
        <p:nvCxnSpPr>
          <p:cNvPr id="27" name="Straight Arrow Connector 26"/>
          <p:cNvCxnSpPr/>
          <p:nvPr/>
        </p:nvCxnSpPr>
        <p:spPr>
          <a:xfrm flipH="1">
            <a:off x="6553201" y="2270335"/>
            <a:ext cx="771524" cy="1680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369560" y="2042780"/>
            <a:ext cx="1640840" cy="3230245"/>
          </a:xfrm>
          <a:prstGeom prst="rect">
            <a:avLst/>
          </a:prstGeom>
          <a:solidFill>
            <a:schemeClr val="accent4">
              <a:lumMod val="75000"/>
              <a:alpha val="20000"/>
            </a:schemeClr>
          </a:solidFill>
          <a:ln w="190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59"/>
            <a:endParaRPr lang="en-US" dirty="0">
              <a:solidFill>
                <a:prstClr val="white"/>
              </a:solidFill>
            </a:endParaRPr>
          </a:p>
        </p:txBody>
      </p:sp>
      <p:sp>
        <p:nvSpPr>
          <p:cNvPr id="23" name="TextBox 22"/>
          <p:cNvSpPr txBox="1"/>
          <p:nvPr/>
        </p:nvSpPr>
        <p:spPr>
          <a:xfrm>
            <a:off x="6096000" y="1539225"/>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24" name="TextBox 23"/>
          <p:cNvSpPr txBox="1"/>
          <p:nvPr/>
        </p:nvSpPr>
        <p:spPr>
          <a:xfrm>
            <a:off x="1752600" y="5879068"/>
            <a:ext cx="6458563" cy="369332"/>
          </a:xfrm>
          <a:prstGeom prst="rect">
            <a:avLst/>
          </a:prstGeom>
          <a:noFill/>
        </p:spPr>
        <p:txBody>
          <a:bodyPr wrap="none" rtlCol="0">
            <a:spAutoFit/>
          </a:bodyPr>
          <a:lstStyle/>
          <a:p>
            <a:r>
              <a:rPr lang="en-US" dirty="0" smtClean="0"/>
              <a:t>“Steady-State”??      “Sustained Conflict”?      </a:t>
            </a:r>
            <a:r>
              <a:rPr lang="en-US" b="1" dirty="0" smtClean="0">
                <a:solidFill>
                  <a:srgbClr val="0070C0"/>
                </a:solidFill>
              </a:rPr>
              <a:t>Re-characterization   </a:t>
            </a:r>
            <a:endParaRPr lang="en-US" b="1" dirty="0">
              <a:solidFill>
                <a:srgbClr val="0070C0"/>
              </a:solidFill>
            </a:endParaRPr>
          </a:p>
        </p:txBody>
      </p:sp>
      <p:sp>
        <p:nvSpPr>
          <p:cNvPr id="14" name="Left-Right Arrow 13"/>
          <p:cNvSpPr/>
          <p:nvPr/>
        </p:nvSpPr>
        <p:spPr>
          <a:xfrm>
            <a:off x="1947335" y="1234425"/>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13" name="TextBox 12"/>
          <p:cNvSpPr txBox="1"/>
          <p:nvPr/>
        </p:nvSpPr>
        <p:spPr>
          <a:xfrm>
            <a:off x="6781800" y="6477000"/>
            <a:ext cx="1952779" cy="246221"/>
          </a:xfrm>
          <a:prstGeom prst="rect">
            <a:avLst/>
          </a:prstGeom>
          <a:noFill/>
        </p:spPr>
        <p:txBody>
          <a:bodyPr wrap="none" rtlCol="0">
            <a:spAutoFit/>
          </a:bodyPr>
          <a:lstStyle/>
          <a:p>
            <a:r>
              <a:rPr lang="en-US" sz="1000" dirty="0" smtClean="0"/>
              <a:t>JP 5-0, Joint Operational Planning </a:t>
            </a:r>
            <a:endParaRPr lang="en-US" sz="1000" dirty="0"/>
          </a:p>
        </p:txBody>
      </p:sp>
      <p:sp>
        <p:nvSpPr>
          <p:cNvPr id="16" name="TextBox 15"/>
          <p:cNvSpPr txBox="1"/>
          <p:nvPr/>
        </p:nvSpPr>
        <p:spPr>
          <a:xfrm>
            <a:off x="7324719" y="2579373"/>
            <a:ext cx="1666875" cy="861774"/>
          </a:xfrm>
          <a:prstGeom prst="rect">
            <a:avLst/>
          </a:prstGeom>
          <a:solidFill>
            <a:srgbClr val="FFFFFF">
              <a:alpha val="60000"/>
            </a:srgbClr>
          </a:solidFill>
          <a:ln w="19050">
            <a:solidFill>
              <a:schemeClr val="tx1"/>
            </a:solidFill>
          </a:ln>
        </p:spPr>
        <p:txBody>
          <a:bodyPr wrap="square" rtlCol="0">
            <a:spAutoFit/>
          </a:bodyPr>
          <a:lstStyle/>
          <a:p>
            <a:pPr algn="ctr" defTabSz="913559"/>
            <a:r>
              <a:rPr lang="en-US" sz="1000" b="1" dirty="0" smtClean="0">
                <a:solidFill>
                  <a:prstClr val="black"/>
                </a:solidFill>
                <a:latin typeface=" Arial"/>
              </a:rPr>
              <a:t>At issue is - this is where we create conditions to achieve or enable desirable and sustainable outcomes. </a:t>
            </a:r>
            <a:endParaRPr lang="en-US" sz="1000" b="1" dirty="0">
              <a:solidFill>
                <a:prstClr val="black"/>
              </a:solidFill>
              <a:latin typeface=" Arial"/>
            </a:endParaRPr>
          </a:p>
        </p:txBody>
      </p:sp>
      <p:sp>
        <p:nvSpPr>
          <p:cNvPr id="17" name="TextBox 16"/>
          <p:cNvSpPr txBox="1"/>
          <p:nvPr/>
        </p:nvSpPr>
        <p:spPr>
          <a:xfrm>
            <a:off x="7326664" y="4929426"/>
            <a:ext cx="1666875" cy="861774"/>
          </a:xfrm>
          <a:prstGeom prst="rect">
            <a:avLst/>
          </a:prstGeom>
          <a:solidFill>
            <a:srgbClr val="FFFFFF">
              <a:alpha val="60000"/>
            </a:srgbClr>
          </a:solidFill>
          <a:ln w="19050">
            <a:solidFill>
              <a:schemeClr val="tx1"/>
            </a:solidFill>
          </a:ln>
        </p:spPr>
        <p:txBody>
          <a:bodyPr wrap="square" rtlCol="0">
            <a:spAutoFit/>
          </a:bodyPr>
          <a:lstStyle/>
          <a:p>
            <a:pPr algn="ctr" defTabSz="913559"/>
            <a:r>
              <a:rPr lang="en-US" sz="1000" b="1" dirty="0" smtClean="0">
                <a:solidFill>
                  <a:prstClr val="black"/>
                </a:solidFill>
                <a:latin typeface=" Arial"/>
              </a:rPr>
              <a:t> CCDRs consistently execute tasks normally associated with phases IV and V throughout Phase Zero.  </a:t>
            </a:r>
            <a:endParaRPr lang="en-US" sz="1000" b="1" dirty="0">
              <a:solidFill>
                <a:prstClr val="black"/>
              </a:solidFill>
              <a:latin typeface=" Arial"/>
            </a:endParaRPr>
          </a:p>
        </p:txBody>
      </p:sp>
      <p:sp>
        <p:nvSpPr>
          <p:cNvPr id="19" name="TextBox 18"/>
          <p:cNvSpPr txBox="1"/>
          <p:nvPr/>
        </p:nvSpPr>
        <p:spPr>
          <a:xfrm>
            <a:off x="7323292" y="1350840"/>
            <a:ext cx="1666875" cy="1169551"/>
          </a:xfrm>
          <a:prstGeom prst="rect">
            <a:avLst/>
          </a:prstGeom>
          <a:solidFill>
            <a:srgbClr val="FFFFFF">
              <a:alpha val="60000"/>
            </a:srgbClr>
          </a:solidFill>
          <a:ln w="19050">
            <a:solidFill>
              <a:schemeClr val="tx1"/>
            </a:solidFill>
          </a:ln>
        </p:spPr>
        <p:txBody>
          <a:bodyPr wrap="square" rtlCol="0">
            <a:spAutoFit/>
          </a:bodyPr>
          <a:lstStyle/>
          <a:p>
            <a:pPr algn="ctr" defTabSz="913559"/>
            <a:r>
              <a:rPr lang="en-US" sz="1000" b="1" dirty="0" smtClean="0">
                <a:solidFill>
                  <a:prstClr val="black"/>
                </a:solidFill>
                <a:latin typeface=" Arial"/>
              </a:rPr>
              <a:t>At times, DoD sees this space as discretionary.  Alternatively, history demonstrates that it’s a very demanding and essential part of the campaign/conflict.  </a:t>
            </a:r>
            <a:endParaRPr lang="en-US" sz="1000" b="1" dirty="0">
              <a:solidFill>
                <a:prstClr val="black"/>
              </a:solidFill>
              <a:latin typeface=" Arial"/>
            </a:endParaRPr>
          </a:p>
        </p:txBody>
      </p:sp>
      <p:sp>
        <p:nvSpPr>
          <p:cNvPr id="20" name="TextBox 19"/>
          <p:cNvSpPr txBox="1"/>
          <p:nvPr/>
        </p:nvSpPr>
        <p:spPr>
          <a:xfrm>
            <a:off x="7315200" y="3482340"/>
            <a:ext cx="1666875" cy="1323439"/>
          </a:xfrm>
          <a:prstGeom prst="rect">
            <a:avLst/>
          </a:prstGeom>
          <a:solidFill>
            <a:srgbClr val="FFFFFF">
              <a:alpha val="60000"/>
            </a:srgbClr>
          </a:solidFill>
          <a:ln w="19050">
            <a:solidFill>
              <a:schemeClr val="tx1"/>
            </a:solidFill>
          </a:ln>
        </p:spPr>
        <p:txBody>
          <a:bodyPr wrap="square" rtlCol="0">
            <a:spAutoFit/>
          </a:bodyPr>
          <a:lstStyle/>
          <a:p>
            <a:pPr algn="ctr" defTabSz="913559"/>
            <a:r>
              <a:rPr lang="en-US" sz="1000" b="1" dirty="0" smtClean="0">
                <a:solidFill>
                  <a:prstClr val="black"/>
                </a:solidFill>
                <a:latin typeface=" Arial"/>
              </a:rPr>
              <a:t> Assessing this space as “optional” doesn’t alleviate the risks resonant and  posed by these conditions; nor that  we won’t have to conduct missions required in this space.   </a:t>
            </a:r>
            <a:endParaRPr lang="en-US" sz="1000" b="1" dirty="0">
              <a:solidFill>
                <a:prstClr val="black"/>
              </a:solidFill>
              <a:latin typeface=" 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8</a:t>
            </a:fld>
            <a:endParaRPr lang="en-US" dirty="0">
              <a:solidFill>
                <a:prstClr val="black">
                  <a:tint val="75000"/>
                </a:prstClr>
              </a:solidFill>
            </a:endParaRPr>
          </a:p>
        </p:txBody>
      </p:sp>
      <p:pic>
        <p:nvPicPr>
          <p:cNvPr id="69634" name="Picture 2"/>
          <p:cNvPicPr>
            <a:picLocks noChangeAspect="1" noChangeArrowheads="1"/>
          </p:cNvPicPr>
          <p:nvPr/>
        </p:nvPicPr>
        <p:blipFill>
          <a:blip r:embed="rId3" cstate="print"/>
          <a:srcRect l="4212" t="8242" r="4174" b="12667"/>
          <a:stretch>
            <a:fillRect/>
          </a:stretch>
        </p:blipFill>
        <p:spPr bwMode="auto">
          <a:xfrm>
            <a:off x="1999488" y="1176868"/>
            <a:ext cx="5047488" cy="3864864"/>
          </a:xfrm>
          <a:prstGeom prst="rect">
            <a:avLst/>
          </a:prstGeom>
          <a:noFill/>
          <a:ln w="9525">
            <a:noFill/>
            <a:miter lim="800000"/>
            <a:headEnd/>
            <a:tailEnd/>
          </a:ln>
        </p:spPr>
      </p:pic>
      <p:sp>
        <p:nvSpPr>
          <p:cNvPr id="6" name="TextBox 5"/>
          <p:cNvSpPr txBox="1"/>
          <p:nvPr/>
        </p:nvSpPr>
        <p:spPr>
          <a:xfrm>
            <a:off x="1881540" y="923323"/>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7" name="TextBox 6"/>
          <p:cNvSpPr txBox="1"/>
          <p:nvPr/>
        </p:nvSpPr>
        <p:spPr>
          <a:xfrm>
            <a:off x="4114800" y="914397"/>
            <a:ext cx="1387303" cy="338554"/>
          </a:xfrm>
          <a:prstGeom prst="rect">
            <a:avLst/>
          </a:prstGeom>
          <a:noFill/>
        </p:spPr>
        <p:txBody>
          <a:bodyPr wrap="none" rtlCol="0">
            <a:spAutoFit/>
          </a:bodyPr>
          <a:lstStyle/>
          <a:p>
            <a:pPr defTabSz="913559"/>
            <a:r>
              <a:rPr lang="en-US" sz="1600" b="1" dirty="0" smtClean="0">
                <a:solidFill>
                  <a:prstClr val="black"/>
                </a:solidFill>
                <a:latin typeface=" Arial"/>
              </a:rPr>
              <a:t>War/Conflict</a:t>
            </a:r>
            <a:endParaRPr lang="en-US" sz="1600" b="1" dirty="0">
              <a:solidFill>
                <a:prstClr val="black"/>
              </a:solidFill>
              <a:latin typeface=" Arial"/>
            </a:endParaRPr>
          </a:p>
        </p:txBody>
      </p:sp>
      <p:sp>
        <p:nvSpPr>
          <p:cNvPr id="23" name="TextBox 22"/>
          <p:cNvSpPr txBox="1"/>
          <p:nvPr/>
        </p:nvSpPr>
        <p:spPr>
          <a:xfrm>
            <a:off x="6096000" y="914397"/>
            <a:ext cx="776175" cy="338554"/>
          </a:xfrm>
          <a:prstGeom prst="rect">
            <a:avLst/>
          </a:prstGeom>
          <a:noFill/>
        </p:spPr>
        <p:txBody>
          <a:bodyPr wrap="none" rtlCol="0">
            <a:spAutoFit/>
          </a:bodyPr>
          <a:lstStyle/>
          <a:p>
            <a:pPr defTabSz="913559"/>
            <a:r>
              <a:rPr lang="en-US" sz="1600" b="1" dirty="0">
                <a:solidFill>
                  <a:prstClr val="black"/>
                </a:solidFill>
                <a:latin typeface=" Arial"/>
              </a:rPr>
              <a:t>Peace</a:t>
            </a:r>
          </a:p>
        </p:txBody>
      </p:sp>
      <p:sp>
        <p:nvSpPr>
          <p:cNvPr id="13" name="TextBox 12"/>
          <p:cNvSpPr txBox="1"/>
          <p:nvPr/>
        </p:nvSpPr>
        <p:spPr>
          <a:xfrm>
            <a:off x="1905000" y="5008941"/>
            <a:ext cx="5638800" cy="1384995"/>
          </a:xfrm>
          <a:prstGeom prst="rect">
            <a:avLst/>
          </a:prstGeom>
          <a:solidFill>
            <a:srgbClr val="FFFF00"/>
          </a:solidFill>
          <a:ln>
            <a:solidFill>
              <a:schemeClr val="tx1"/>
            </a:solidFill>
          </a:ln>
        </p:spPr>
        <p:txBody>
          <a:bodyPr wrap="square" rtlCol="0">
            <a:spAutoFit/>
          </a:bodyPr>
          <a:lstStyle/>
          <a:p>
            <a:r>
              <a:rPr lang="en-US" sz="1400" b="1" i="1" dirty="0" smtClean="0"/>
              <a:t>In one area of our joint doctrinal prose, we say the military endstate is used to define  termination criteria; in another area, we say termination criteria defines the military endstate.  Moreover, we say POTUS/SECDEF “give” us  the  termination criteria; however, analysis of our model suggests  these terms are fairly synonymous, but not centered on or tied to achieving a sustainable political outcome.</a:t>
            </a:r>
            <a:endParaRPr lang="en-US" sz="1400" b="1" i="1" dirty="0"/>
          </a:p>
        </p:txBody>
      </p:sp>
      <p:sp>
        <p:nvSpPr>
          <p:cNvPr id="15" name="Title 2"/>
          <p:cNvSpPr>
            <a:spLocks noGrp="1"/>
          </p:cNvSpPr>
          <p:nvPr>
            <p:ph type="title"/>
          </p:nvPr>
        </p:nvSpPr>
        <p:spPr>
          <a:xfrm>
            <a:off x="1295400" y="76200"/>
            <a:ext cx="7391400" cy="563562"/>
          </a:xfrm>
        </p:spPr>
        <p:txBody>
          <a:bodyPr>
            <a:normAutofit/>
          </a:bodyPr>
          <a:lstStyle/>
          <a:p>
            <a:r>
              <a:rPr lang="en-US" sz="2000" b="1" i="1" dirty="0" smtClean="0">
                <a:latin typeface="+mn-lt"/>
              </a:rPr>
              <a:t>Thoughts on Termination and Military Endstate </a:t>
            </a:r>
            <a:endParaRPr lang="en-US" sz="1600" b="1" i="1" dirty="0">
              <a:latin typeface="+mn-lt"/>
            </a:endParaRPr>
          </a:p>
        </p:txBody>
      </p:sp>
      <p:sp>
        <p:nvSpPr>
          <p:cNvPr id="14" name="TextBox 13"/>
          <p:cNvSpPr txBox="1"/>
          <p:nvPr/>
        </p:nvSpPr>
        <p:spPr>
          <a:xfrm>
            <a:off x="4800600" y="3048000"/>
            <a:ext cx="351378" cy="523220"/>
          </a:xfrm>
          <a:prstGeom prst="rect">
            <a:avLst/>
          </a:prstGeom>
          <a:noFill/>
        </p:spPr>
        <p:txBody>
          <a:bodyPr wrap="none" rtlCol="0">
            <a:spAutoFit/>
          </a:bodyPr>
          <a:lstStyle/>
          <a:p>
            <a:r>
              <a:rPr lang="en-US" sz="2800" b="1" dirty="0" smtClean="0"/>
              <a:t>?</a:t>
            </a:r>
            <a:endParaRPr lang="en-US" sz="2800" b="1" dirty="0"/>
          </a:p>
        </p:txBody>
      </p:sp>
      <p:sp>
        <p:nvSpPr>
          <p:cNvPr id="16" name="Left-Right Arrow 15"/>
          <p:cNvSpPr/>
          <p:nvPr/>
        </p:nvSpPr>
        <p:spPr>
          <a:xfrm>
            <a:off x="1923724" y="626534"/>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981A989-6C81-4FB8-A3FB-63219AE31CAB}" type="slidenum">
              <a:rPr lang="en-US" smtClean="0">
                <a:solidFill>
                  <a:prstClr val="black">
                    <a:tint val="75000"/>
                  </a:prstClr>
                </a:solidFill>
              </a:rPr>
              <a:pPr/>
              <a:t>9</a:t>
            </a:fld>
            <a:endParaRPr lang="en-US" dirty="0">
              <a:solidFill>
                <a:prstClr val="black">
                  <a:tint val="75000"/>
                </a:prstClr>
              </a:solidFill>
            </a:endParaRPr>
          </a:p>
        </p:txBody>
      </p:sp>
      <p:sp>
        <p:nvSpPr>
          <p:cNvPr id="3" name="Title 2"/>
          <p:cNvSpPr>
            <a:spLocks noGrp="1"/>
          </p:cNvSpPr>
          <p:nvPr>
            <p:ph type="title"/>
          </p:nvPr>
        </p:nvSpPr>
        <p:spPr>
          <a:xfrm>
            <a:off x="762000" y="76200"/>
            <a:ext cx="8153400" cy="563562"/>
          </a:xfrm>
        </p:spPr>
        <p:txBody>
          <a:bodyPr>
            <a:noAutofit/>
          </a:bodyPr>
          <a:lstStyle/>
          <a:p>
            <a:r>
              <a:rPr lang="en-US" sz="2800" b="1" dirty="0" smtClean="0"/>
              <a:t>An Incongruent Trinity</a:t>
            </a:r>
            <a:br>
              <a:rPr lang="en-US" sz="2800" b="1" dirty="0" smtClean="0"/>
            </a:br>
            <a:r>
              <a:rPr lang="en-US" sz="2400" b="1" i="1" dirty="0" smtClean="0"/>
              <a:t> </a:t>
            </a:r>
            <a:r>
              <a:rPr lang="en-US" sz="2000" b="1" i="1" dirty="0" smtClean="0"/>
              <a:t>The Relationship of Military End State, Termination, and Realizing the Aim-</a:t>
            </a:r>
            <a:endParaRPr lang="en-US" sz="2400" b="1" i="1" dirty="0"/>
          </a:p>
        </p:txBody>
      </p:sp>
      <p:pic>
        <p:nvPicPr>
          <p:cNvPr id="69634" name="Picture 2"/>
          <p:cNvPicPr>
            <a:picLocks noChangeAspect="1" noChangeArrowheads="1"/>
          </p:cNvPicPr>
          <p:nvPr/>
        </p:nvPicPr>
        <p:blipFill>
          <a:blip r:embed="rId2" cstate="print"/>
          <a:srcRect l="4212" t="8242" r="4174" b="12667"/>
          <a:stretch>
            <a:fillRect/>
          </a:stretch>
        </p:blipFill>
        <p:spPr bwMode="auto">
          <a:xfrm>
            <a:off x="1999488" y="1000698"/>
            <a:ext cx="5047488" cy="3864864"/>
          </a:xfrm>
          <a:prstGeom prst="rect">
            <a:avLst/>
          </a:prstGeom>
          <a:noFill/>
          <a:ln w="9525">
            <a:noFill/>
            <a:miter lim="800000"/>
            <a:headEnd/>
            <a:tailEnd/>
          </a:ln>
        </p:spPr>
      </p:pic>
      <p:pic>
        <p:nvPicPr>
          <p:cNvPr id="13" name="Picture 12" descr="Elements of Design.png"/>
          <p:cNvPicPr>
            <a:picLocks noChangeAspect="1"/>
          </p:cNvPicPr>
          <p:nvPr/>
        </p:nvPicPr>
        <p:blipFill>
          <a:blip r:embed="rId3" cstate="print"/>
          <a:stretch>
            <a:fillRect/>
          </a:stretch>
        </p:blipFill>
        <p:spPr>
          <a:xfrm>
            <a:off x="2667001" y="4876800"/>
            <a:ext cx="3962399" cy="1708839"/>
          </a:xfrm>
          <a:prstGeom prst="rect">
            <a:avLst/>
          </a:prstGeom>
        </p:spPr>
      </p:pic>
      <p:sp>
        <p:nvSpPr>
          <p:cNvPr id="6" name="Left-Right Arrow 5"/>
          <p:cNvSpPr/>
          <p:nvPr/>
        </p:nvSpPr>
        <p:spPr>
          <a:xfrm>
            <a:off x="1923724" y="761081"/>
            <a:ext cx="5279572" cy="369065"/>
          </a:xfrm>
          <a:prstGeom prst="leftRightArrow">
            <a:avLst>
              <a:gd name="adj1" fmla="val 50000"/>
              <a:gd name="adj2" fmla="val 87343"/>
            </a:avLst>
          </a:prstGeom>
          <a:gradFill flip="none" rotWithShape="1">
            <a:gsLst>
              <a:gs pos="20000">
                <a:schemeClr val="accent6">
                  <a:lumMod val="50000"/>
                </a:schemeClr>
              </a:gs>
              <a:gs pos="44000">
                <a:schemeClr val="accent6">
                  <a:lumMod val="75000"/>
                </a:schemeClr>
              </a:gs>
              <a:gs pos="66000">
                <a:schemeClr val="bg1"/>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defTabSz="914133"/>
            <a:endParaRPr lang="en-US" sz="1500" b="1" i="1" dirty="0">
              <a:solidFill>
                <a:prstClr val="black"/>
              </a:solidFill>
            </a:endParaRPr>
          </a:p>
        </p:txBody>
      </p:sp>
      <p:sp>
        <p:nvSpPr>
          <p:cNvPr id="7" name="Oval 6"/>
          <p:cNvSpPr/>
          <p:nvPr/>
        </p:nvSpPr>
        <p:spPr>
          <a:xfrm>
            <a:off x="1219200" y="2743200"/>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219200" y="2286000"/>
            <a:ext cx="228600" cy="228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5-Point Star 8"/>
          <p:cNvSpPr/>
          <p:nvPr/>
        </p:nvSpPr>
        <p:spPr>
          <a:xfrm>
            <a:off x="1219200" y="3124200"/>
            <a:ext cx="304800" cy="304800"/>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926" y="3904833"/>
            <a:ext cx="9137074" cy="2800767"/>
          </a:xfrm>
          <a:prstGeom prst="rect">
            <a:avLst/>
          </a:prstGeom>
          <a:solidFill>
            <a:srgbClr val="FFFF00"/>
          </a:solidFill>
          <a:ln>
            <a:solidFill>
              <a:schemeClr val="tx1"/>
            </a:solidFill>
          </a:ln>
        </p:spPr>
        <p:txBody>
          <a:bodyPr wrap="square" rtlCol="0">
            <a:spAutoFit/>
          </a:bodyPr>
          <a:lstStyle/>
          <a:p>
            <a:r>
              <a:rPr lang="en-US" sz="1600" b="1" i="1" dirty="0" smtClean="0"/>
              <a:t>-There is an intellectual gap in how DoD theorizes the translation of military success/advantage  into enduring and favorable outcomes.   </a:t>
            </a:r>
            <a:r>
              <a:rPr lang="en-US" sz="1600" b="1" i="1" dirty="0" smtClean="0">
                <a:solidFill>
                  <a:srgbClr val="0070C0"/>
                </a:solidFill>
              </a:rPr>
              <a:t>Where in the model would you plot   </a:t>
            </a:r>
          </a:p>
          <a:p>
            <a:r>
              <a:rPr lang="en-US" sz="1600" b="1" i="1" dirty="0">
                <a:solidFill>
                  <a:srgbClr val="0070C0"/>
                </a:solidFill>
              </a:rPr>
              <a:t> </a:t>
            </a:r>
            <a:r>
              <a:rPr lang="en-US" sz="1600" b="1" i="1" dirty="0" smtClean="0">
                <a:solidFill>
                  <a:srgbClr val="0070C0"/>
                </a:solidFill>
              </a:rPr>
              <a:t>  Termination?,… Military End State?,… Realizing the Aim? </a:t>
            </a:r>
          </a:p>
          <a:p>
            <a:pPr>
              <a:buFontTx/>
              <a:buChar char="-"/>
            </a:pPr>
            <a:r>
              <a:rPr lang="en-US" sz="1600" b="1" i="1" dirty="0" smtClean="0"/>
              <a:t> We need to recognize that we have adopted a poor and </a:t>
            </a:r>
            <a:r>
              <a:rPr lang="en-US" sz="1600" b="1" i="1" dirty="0" err="1" smtClean="0"/>
              <a:t>ahistorical</a:t>
            </a:r>
            <a:r>
              <a:rPr lang="en-US" sz="1600" b="1" i="1" dirty="0" smtClean="0"/>
              <a:t> model to describe that translation, </a:t>
            </a:r>
          </a:p>
          <a:p>
            <a:r>
              <a:rPr lang="en-US" sz="1600" b="1" i="1" dirty="0" smtClean="0"/>
              <a:t>    selected bad terms to  describe that model, and defined those terms with even worse  descriptions.</a:t>
            </a:r>
          </a:p>
          <a:p>
            <a:pPr>
              <a:buFontTx/>
              <a:buChar char="-"/>
            </a:pPr>
            <a:r>
              <a:rPr lang="en-US" sz="1600" b="1" i="1" dirty="0" smtClean="0"/>
              <a:t>We don’t account for a achieving a sustainable outcome  in our philosophy of campaigning and joint   </a:t>
            </a:r>
          </a:p>
          <a:p>
            <a:r>
              <a:rPr lang="en-US" sz="1600" b="1" i="1" dirty="0" smtClean="0"/>
              <a:t>    design methodology.  Joint doctrine explains that  in planning - we’ll be “told” what to do after we’ve rapidly and decisively defeated the adversary – Really??  Are there adversarial approaches that avoid or are immune to rapid, decisive operations?  What are examples of relevant elements of design that would be useful in crafting campaigns to counter those styles of warfare? How would we translate Mil success in those conditions into outcomes? </a:t>
            </a:r>
            <a:r>
              <a:rPr lang="en-US" sz="1600" b="1" i="1" dirty="0" smtClean="0">
                <a:solidFill>
                  <a:srgbClr val="0070C0"/>
                </a:solidFill>
              </a:rPr>
              <a:t>…….How should we begin to re-think our philosophy of campaigning</a:t>
            </a:r>
            <a:endParaRPr lang="en-US" sz="1600" b="1" i="1" dirty="0">
              <a:solidFill>
                <a:srgbClr val="0070C0"/>
              </a:solidFill>
            </a:endParaRPr>
          </a:p>
        </p:txBody>
      </p:sp>
      <p:pic>
        <p:nvPicPr>
          <p:cNvPr id="21" name="Picture 20" descr="Joint Staff Emblem 2.png"/>
          <p:cNvPicPr>
            <a:picLocks noChangeAspect="1"/>
          </p:cNvPicPr>
          <p:nvPr/>
        </p:nvPicPr>
        <p:blipFill>
          <a:blip r:embed="rId4" cstate="print"/>
          <a:stretch>
            <a:fillRect/>
          </a:stretch>
        </p:blipFill>
        <p:spPr>
          <a:xfrm>
            <a:off x="0" y="0"/>
            <a:ext cx="914400" cy="997527"/>
          </a:xfrm>
          <a:prstGeom prst="rect">
            <a:avLst/>
          </a:prstGeom>
        </p:spPr>
      </p:pic>
      <p:sp>
        <p:nvSpPr>
          <p:cNvPr id="19" name="TextBox 18"/>
          <p:cNvSpPr txBox="1"/>
          <p:nvPr/>
        </p:nvSpPr>
        <p:spPr>
          <a:xfrm>
            <a:off x="228600" y="2133600"/>
            <a:ext cx="822726" cy="461665"/>
          </a:xfrm>
          <a:prstGeom prst="rect">
            <a:avLst/>
          </a:prstGeom>
          <a:noFill/>
        </p:spPr>
        <p:txBody>
          <a:bodyPr wrap="none" rtlCol="0">
            <a:spAutoFit/>
          </a:bodyPr>
          <a:lstStyle/>
          <a:p>
            <a:pPr algn="ctr"/>
            <a:r>
              <a:rPr lang="en-US" sz="1200" b="1" dirty="0" smtClean="0"/>
              <a:t>Military </a:t>
            </a:r>
          </a:p>
          <a:p>
            <a:pPr algn="ctr"/>
            <a:r>
              <a:rPr lang="en-US" sz="1200" b="1" dirty="0" smtClean="0"/>
              <a:t>End State </a:t>
            </a:r>
            <a:endParaRPr lang="en-US" sz="1200" b="1" dirty="0"/>
          </a:p>
        </p:txBody>
      </p:sp>
      <p:sp>
        <p:nvSpPr>
          <p:cNvPr id="22" name="TextBox 21"/>
          <p:cNvSpPr txBox="1"/>
          <p:nvPr/>
        </p:nvSpPr>
        <p:spPr>
          <a:xfrm>
            <a:off x="252845" y="2743200"/>
            <a:ext cx="993926" cy="276999"/>
          </a:xfrm>
          <a:prstGeom prst="rect">
            <a:avLst/>
          </a:prstGeom>
          <a:noFill/>
        </p:spPr>
        <p:txBody>
          <a:bodyPr wrap="none" rtlCol="0">
            <a:spAutoFit/>
          </a:bodyPr>
          <a:lstStyle/>
          <a:p>
            <a:pPr algn="ctr"/>
            <a:r>
              <a:rPr lang="en-US" sz="1200" b="1" dirty="0" smtClean="0"/>
              <a:t>Termination </a:t>
            </a:r>
            <a:endParaRPr lang="en-US" sz="1200" b="1" dirty="0"/>
          </a:p>
        </p:txBody>
      </p:sp>
      <p:sp>
        <p:nvSpPr>
          <p:cNvPr id="23" name="TextBox 22"/>
          <p:cNvSpPr txBox="1"/>
          <p:nvPr/>
        </p:nvSpPr>
        <p:spPr>
          <a:xfrm>
            <a:off x="211475" y="3124200"/>
            <a:ext cx="1037143" cy="276999"/>
          </a:xfrm>
          <a:prstGeom prst="rect">
            <a:avLst/>
          </a:prstGeom>
          <a:noFill/>
        </p:spPr>
        <p:txBody>
          <a:bodyPr wrap="none" rtlCol="0">
            <a:spAutoFit/>
          </a:bodyPr>
          <a:lstStyle/>
          <a:p>
            <a:pPr algn="ctr"/>
            <a:r>
              <a:rPr lang="en-US" sz="1200" b="1" dirty="0" smtClean="0"/>
              <a:t>Realize Aim* </a:t>
            </a:r>
            <a:endParaRPr lang="en-US" sz="1200" b="1" dirty="0"/>
          </a:p>
        </p:txBody>
      </p:sp>
      <p:sp>
        <p:nvSpPr>
          <p:cNvPr id="24" name="TextBox 23"/>
          <p:cNvSpPr txBox="1"/>
          <p:nvPr/>
        </p:nvSpPr>
        <p:spPr>
          <a:xfrm>
            <a:off x="4988696" y="6656039"/>
            <a:ext cx="4155304" cy="253916"/>
          </a:xfrm>
          <a:prstGeom prst="rect">
            <a:avLst/>
          </a:prstGeom>
          <a:noFill/>
        </p:spPr>
        <p:txBody>
          <a:bodyPr wrap="none" rtlCol="0">
            <a:spAutoFit/>
          </a:bodyPr>
          <a:lstStyle/>
          <a:p>
            <a:pPr algn="ctr"/>
            <a:r>
              <a:rPr lang="en-US" sz="1050" b="1" dirty="0" smtClean="0"/>
              <a:t>*Aim  or Outcome is not a current element of Joint Operational Design </a:t>
            </a:r>
            <a:endParaRPr lang="en-US" sz="1050" b="1" dirty="0"/>
          </a:p>
        </p:txBody>
      </p:sp>
      <p:sp>
        <p:nvSpPr>
          <p:cNvPr id="30" name="TextBox 29"/>
          <p:cNvSpPr txBox="1"/>
          <p:nvPr/>
        </p:nvSpPr>
        <p:spPr>
          <a:xfrm>
            <a:off x="1430481" y="2227117"/>
            <a:ext cx="292068" cy="369332"/>
          </a:xfrm>
          <a:prstGeom prst="rect">
            <a:avLst/>
          </a:prstGeom>
          <a:noFill/>
        </p:spPr>
        <p:txBody>
          <a:bodyPr wrap="none" rtlCol="0">
            <a:spAutoFit/>
          </a:bodyPr>
          <a:lstStyle/>
          <a:p>
            <a:r>
              <a:rPr lang="en-US" dirty="0" smtClean="0"/>
              <a:t>?</a:t>
            </a:r>
            <a:endParaRPr lang="en-US" dirty="0"/>
          </a:p>
        </p:txBody>
      </p:sp>
      <p:sp>
        <p:nvSpPr>
          <p:cNvPr id="31" name="TextBox 30"/>
          <p:cNvSpPr txBox="1"/>
          <p:nvPr/>
        </p:nvSpPr>
        <p:spPr>
          <a:xfrm>
            <a:off x="1416625" y="2680856"/>
            <a:ext cx="292068" cy="369332"/>
          </a:xfrm>
          <a:prstGeom prst="rect">
            <a:avLst/>
          </a:prstGeom>
          <a:noFill/>
        </p:spPr>
        <p:txBody>
          <a:bodyPr wrap="none" rtlCol="0">
            <a:spAutoFit/>
          </a:bodyPr>
          <a:lstStyle/>
          <a:p>
            <a:r>
              <a:rPr lang="en-US" dirty="0" smtClean="0"/>
              <a:t>?</a:t>
            </a:r>
            <a:endParaRPr lang="en-US" dirty="0"/>
          </a:p>
        </p:txBody>
      </p:sp>
      <p:sp>
        <p:nvSpPr>
          <p:cNvPr id="32" name="TextBox 31"/>
          <p:cNvSpPr txBox="1"/>
          <p:nvPr/>
        </p:nvSpPr>
        <p:spPr>
          <a:xfrm>
            <a:off x="1478971" y="3090841"/>
            <a:ext cx="292068" cy="369332"/>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90E82E47F2E841BDFDC0F5EC27DDB2" ma:contentTypeVersion="0" ma:contentTypeDescription="Create a new document." ma:contentTypeScope="" ma:versionID="d92429505a11cd8604ebad98dd37afb3">
  <xsd:schema xmlns:xsd="http://www.w3.org/2001/XMLSchema" xmlns:xs="http://www.w3.org/2001/XMLSchema" xmlns:p="http://schemas.microsoft.com/office/2006/metadata/properties" targetNamespace="http://schemas.microsoft.com/office/2006/metadata/properties" ma:root="true" ma:fieldsID="dbaa4205337a51b3140c53e118aa64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C1E7A6-888D-4640-BFB7-A65D628E181F}"/>
</file>

<file path=customXml/itemProps2.xml><?xml version="1.0" encoding="utf-8"?>
<ds:datastoreItem xmlns:ds="http://schemas.openxmlformats.org/officeDocument/2006/customXml" ds:itemID="{49FD7ED1-A16F-484B-8F50-BB1D55257EA0}"/>
</file>

<file path=customXml/itemProps3.xml><?xml version="1.0" encoding="utf-8"?>
<ds:datastoreItem xmlns:ds="http://schemas.openxmlformats.org/officeDocument/2006/customXml" ds:itemID="{20A205A8-75CE-4A12-92CC-64EE4D3BC9A7}"/>
</file>

<file path=docProps/app.xml><?xml version="1.0" encoding="utf-8"?>
<Properties xmlns="http://schemas.openxmlformats.org/officeDocument/2006/extended-properties" xmlns:vt="http://schemas.openxmlformats.org/officeDocument/2006/docPropsVTypes">
  <TotalTime>10809</TotalTime>
  <Words>3562</Words>
  <Application>Microsoft Office PowerPoint</Application>
  <PresentationFormat>On-screen Show (4:3)</PresentationFormat>
  <Paragraphs>495</Paragraphs>
  <Slides>26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 Arial</vt:lpstr>
      <vt:lpstr>Arial</vt:lpstr>
      <vt:lpstr>Calibri</vt:lpstr>
      <vt:lpstr>Times New Roman</vt:lpstr>
      <vt:lpstr>Office Theme</vt:lpstr>
      <vt:lpstr> Joint Concept for Integrated Campaigning Executive Overview Brief  January 2016</vt:lpstr>
      <vt:lpstr>We traditionally see ourselves at either peace or war, with war being an undesirable exception. </vt:lpstr>
      <vt:lpstr>Is this a fair model of the universe of competitive  Int’l Relations and Differing Styles of Warfare and Conflict?</vt:lpstr>
      <vt:lpstr>Is the current “Notional Plan Phasing Construct “ the tool that seeks to account for that universe? </vt:lpstr>
      <vt:lpstr>When do we ‘think’ we actually campaign? </vt:lpstr>
      <vt:lpstr>Where do we focus our  institutional attention? </vt:lpstr>
      <vt:lpstr>What comes after military success? What do we tell ourselves we do after achieving military success?  </vt:lpstr>
      <vt:lpstr>Thoughts on Termination and Military Endstate </vt:lpstr>
      <vt:lpstr>An Incongruent Trinity  The Relationship of Military End State, Termination, and Realizing the Aim-</vt:lpstr>
      <vt:lpstr>How has the US effectively turned military victory into  achievement of the aim and favorable, sustainable success? </vt:lpstr>
      <vt:lpstr>PowerPoint Presentation</vt:lpstr>
      <vt:lpstr>Where do we think we see risk across the model? </vt:lpstr>
      <vt:lpstr>PowerPoint Presentation</vt:lpstr>
      <vt:lpstr>How are our competitors operating? (1 of 2) Are they really operating within our Phase 0? Or….</vt:lpstr>
      <vt:lpstr>Are our potential adversaries’ approaches unfolding within a gap of our Joint Campaigning philosophy and construct? (2 of 2) </vt:lpstr>
      <vt:lpstr>The Frustration of Alternative Styles of Warfare</vt:lpstr>
      <vt:lpstr>PowerPoint Presentation</vt:lpstr>
      <vt:lpstr>Main Guidelines for developing Russian  military capabilities by 2020…</vt:lpstr>
      <vt:lpstr>Modern Russian Approach  Compared to DoD’s JOPES Phasing Construct (Bins vs. Phases) </vt:lpstr>
      <vt:lpstr>The Russian “New Gen” Approach compared to how we prefer conflict to unfold </vt:lpstr>
      <vt:lpstr>Are we seeing other similar approaches unfolding? </vt:lpstr>
      <vt:lpstr>What are the Joint Forces’ capabilities and range of activities within in the theater campaign’s current description?</vt:lpstr>
      <vt:lpstr>Don’t we need to actually campaign in all spaces?, Do we continue campaigning after sustained hostilities subside? </vt:lpstr>
      <vt:lpstr>Are we really accounting for the universe of competitive  International Relations and Conflict in our model?</vt:lpstr>
      <vt:lpstr>Emerging Examples of  Alternative Campaigning Models will seek to describe, illustrate, and account for:  </vt:lpstr>
      <vt:lpstr> Joint Concept for Integrated Campaigning Executive Overview Brief  January 2016</vt:lpstr>
    </vt:vector>
  </TitlesOfParts>
  <Company>U.S.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701</cp:revision>
  <cp:lastPrinted>2015-11-10T16:57:32Z</cp:lastPrinted>
  <dcterms:created xsi:type="dcterms:W3CDTF">2014-04-01T19:16:13Z</dcterms:created>
  <dcterms:modified xsi:type="dcterms:W3CDTF">2016-01-06T21:12:26Z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0x0101005890E82E47F2E841BDFDC0F5EC27DDB2</vt:lpwstr>
  </property>
</Properties>
</file>