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86" r:id="rId3"/>
    <p:sldId id="290" r:id="rId4"/>
    <p:sldId id="291" r:id="rId5"/>
    <p:sldId id="289" r:id="rId6"/>
    <p:sldId id="292" r:id="rId7"/>
    <p:sldId id="29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3" autoAdjust="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73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13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358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459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081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757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580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172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0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27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22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2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16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00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04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13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59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70C24D-DBA6-4C79-B7A0-A8449F4C40AE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1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78CA44-0D4D-4C53-BCA8-428AA9990649}"/>
              </a:ext>
            </a:extLst>
          </p:cNvPr>
          <p:cNvSpPr txBox="1">
            <a:spLocks/>
          </p:cNvSpPr>
          <p:nvPr/>
        </p:nvSpPr>
        <p:spPr>
          <a:xfrm>
            <a:off x="2097054" y="1307969"/>
            <a:ext cx="982785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Урок 11. Побитовые операторы</a:t>
            </a:r>
          </a:p>
        </p:txBody>
      </p:sp>
    </p:spTree>
    <p:extLst>
      <p:ext uri="{BB962C8B-B14F-4D97-AF65-F5344CB8AC3E}">
        <p14:creationId xmlns:p14="http://schemas.microsoft.com/office/powerpoint/2010/main" val="344039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D26D7B-8168-461A-A4C0-17C8F087EBF5}"/>
              </a:ext>
            </a:extLst>
          </p:cNvPr>
          <p:cNvSpPr/>
          <p:nvPr/>
        </p:nvSpPr>
        <p:spPr>
          <a:xfrm>
            <a:off x="258618" y="258618"/>
            <a:ext cx="11674764" cy="63176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1D26FD-1A47-4849-9D57-BDB0D10FE555}"/>
              </a:ext>
            </a:extLst>
          </p:cNvPr>
          <p:cNvCxnSpPr/>
          <p:nvPr/>
        </p:nvCxnSpPr>
        <p:spPr>
          <a:xfrm>
            <a:off x="517236" y="1114347"/>
            <a:ext cx="11157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EA3311E-8481-44A7-B4E1-1158ADED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6" y="490210"/>
            <a:ext cx="11157528" cy="690418"/>
          </a:xfrm>
        </p:spPr>
        <p:txBody>
          <a:bodyPr>
            <a:normAutofit/>
          </a:bodyPr>
          <a:lstStyle/>
          <a:p>
            <a:pPr algn="l"/>
            <a:r>
              <a:rPr lang="ru-RU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Побитовое «И» (</a:t>
            </a: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lang="ru-RU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B01DD5-C2C6-4081-AFB0-3F06DA44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36" y="1317952"/>
            <a:ext cx="11157528" cy="495557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Бинарная операция, применяемая к двум целым числам. В качестве оператора применяется «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&amp; 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Таблица истинности: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Пример: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BC039B-5EA6-490D-B6E3-CF0AA68EA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0" y="2678037"/>
            <a:ext cx="3155926" cy="12474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E492EA-BFEF-407F-8427-FC3B26E48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0" y="4453544"/>
            <a:ext cx="6634066" cy="10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6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D26D7B-8168-461A-A4C0-17C8F087EBF5}"/>
              </a:ext>
            </a:extLst>
          </p:cNvPr>
          <p:cNvSpPr/>
          <p:nvPr/>
        </p:nvSpPr>
        <p:spPr>
          <a:xfrm>
            <a:off x="258618" y="258618"/>
            <a:ext cx="11674764" cy="63176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1D26FD-1A47-4849-9D57-BDB0D10FE555}"/>
              </a:ext>
            </a:extLst>
          </p:cNvPr>
          <p:cNvCxnSpPr/>
          <p:nvPr/>
        </p:nvCxnSpPr>
        <p:spPr>
          <a:xfrm>
            <a:off x="517236" y="1114347"/>
            <a:ext cx="11157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EA3311E-8481-44A7-B4E1-1158ADED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6" y="490210"/>
            <a:ext cx="11157528" cy="690418"/>
          </a:xfrm>
        </p:spPr>
        <p:txBody>
          <a:bodyPr>
            <a:normAutofit/>
          </a:bodyPr>
          <a:lstStyle/>
          <a:p>
            <a:pPr algn="l"/>
            <a:r>
              <a:rPr lang="ru-RU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Побитовое «ИЛИ» (</a:t>
            </a: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OR</a:t>
            </a:r>
            <a:r>
              <a:rPr lang="ru-RU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B01DD5-C2C6-4081-AFB0-3F06DA44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36" y="1317952"/>
            <a:ext cx="11157528" cy="495557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Бинарная операция, применяемая к двум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целым числам. В качестве оператора применяется «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| 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Таблица истинности: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Пример: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41201F-0893-4A17-9053-688BCEEFC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0" y="2678400"/>
            <a:ext cx="3174391" cy="1249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73270F-E0AC-407A-9876-25BCEBDDF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0" y="4453200"/>
            <a:ext cx="6651609" cy="10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3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D26D7B-8168-461A-A4C0-17C8F087EBF5}"/>
              </a:ext>
            </a:extLst>
          </p:cNvPr>
          <p:cNvSpPr/>
          <p:nvPr/>
        </p:nvSpPr>
        <p:spPr>
          <a:xfrm>
            <a:off x="258618" y="258618"/>
            <a:ext cx="11674764" cy="63176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1D26FD-1A47-4849-9D57-BDB0D10FE555}"/>
              </a:ext>
            </a:extLst>
          </p:cNvPr>
          <p:cNvCxnSpPr/>
          <p:nvPr/>
        </p:nvCxnSpPr>
        <p:spPr>
          <a:xfrm>
            <a:off x="517236" y="1114347"/>
            <a:ext cx="11157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EA3311E-8481-44A7-B4E1-1158ADED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6" y="490210"/>
            <a:ext cx="11157528" cy="690418"/>
          </a:xfrm>
        </p:spPr>
        <p:txBody>
          <a:bodyPr>
            <a:normAutofit/>
          </a:bodyPr>
          <a:lstStyle/>
          <a:p>
            <a:pPr algn="l"/>
            <a:r>
              <a:rPr lang="ru-RU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Побитовое «Исключающее ИЛИ» (</a:t>
            </a: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XOR</a:t>
            </a:r>
            <a:r>
              <a:rPr lang="ru-RU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B01DD5-C2C6-4081-AFB0-3F06DA44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36" y="1317952"/>
            <a:ext cx="11157528" cy="495557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Бинарная операция, применяемая к двум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целым числам. В качестве оператора применяется «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^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^ 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Таблица истинности: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Пример: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4E21D-2C5E-4C5D-B877-A83671B70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0" y="2678400"/>
            <a:ext cx="3134711" cy="124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ED2E47-81AA-41E2-865F-8C7DA55DA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0" y="4453200"/>
            <a:ext cx="6552698" cy="10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5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D26D7B-8168-461A-A4C0-17C8F087EBF5}"/>
              </a:ext>
            </a:extLst>
          </p:cNvPr>
          <p:cNvSpPr/>
          <p:nvPr/>
        </p:nvSpPr>
        <p:spPr>
          <a:xfrm>
            <a:off x="258618" y="258618"/>
            <a:ext cx="11674764" cy="63176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1D26FD-1A47-4849-9D57-BDB0D10FE555}"/>
              </a:ext>
            </a:extLst>
          </p:cNvPr>
          <p:cNvCxnSpPr/>
          <p:nvPr/>
        </p:nvCxnSpPr>
        <p:spPr>
          <a:xfrm>
            <a:off x="517236" y="1114347"/>
            <a:ext cx="11157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EA3311E-8481-44A7-B4E1-1158ADED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6" y="490210"/>
            <a:ext cx="11157528" cy="690418"/>
          </a:xfrm>
        </p:spPr>
        <p:txBody>
          <a:bodyPr>
            <a:normAutofit/>
          </a:bodyPr>
          <a:lstStyle/>
          <a:p>
            <a:pPr algn="l"/>
            <a:r>
              <a:rPr lang="ru-RU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Побитовое «НЕ» (</a:t>
            </a: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NOT</a:t>
            </a:r>
            <a:r>
              <a:rPr lang="ru-RU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B01DD5-C2C6-4081-AFB0-3F06DA44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36" y="1317952"/>
            <a:ext cx="11157528" cy="495557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Унарная операция, применяемая к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целому числу. В качестве оператора применяется «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Таблица истинности: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Пример: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17BD2C-B399-426D-A0BC-75BAEF42E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27" y="2816997"/>
            <a:ext cx="2151237" cy="789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6D2768-1000-466C-BBFC-90AE76F2F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27" y="4204891"/>
            <a:ext cx="6700488" cy="16267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541362-AECA-4373-98C8-A6C367739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89" y="4661057"/>
            <a:ext cx="25908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D26D7B-8168-461A-A4C0-17C8F087EBF5}"/>
              </a:ext>
            </a:extLst>
          </p:cNvPr>
          <p:cNvSpPr/>
          <p:nvPr/>
        </p:nvSpPr>
        <p:spPr>
          <a:xfrm>
            <a:off x="258618" y="258618"/>
            <a:ext cx="11674764" cy="63176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1D26FD-1A47-4849-9D57-BDB0D10FE555}"/>
              </a:ext>
            </a:extLst>
          </p:cNvPr>
          <p:cNvCxnSpPr/>
          <p:nvPr/>
        </p:nvCxnSpPr>
        <p:spPr>
          <a:xfrm>
            <a:off x="517236" y="1114347"/>
            <a:ext cx="11157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EA3311E-8481-44A7-B4E1-1158ADED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6" y="490210"/>
            <a:ext cx="11157528" cy="690418"/>
          </a:xfrm>
        </p:spPr>
        <p:txBody>
          <a:bodyPr>
            <a:normAutofit/>
          </a:bodyPr>
          <a:lstStyle/>
          <a:p>
            <a:pPr algn="l"/>
            <a:r>
              <a:rPr lang="ru-RU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Сдвиг влево (</a:t>
            </a: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Left Shift</a:t>
            </a:r>
            <a:r>
              <a:rPr lang="ru-RU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B01DD5-C2C6-4081-AFB0-3F06DA44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36" y="1317952"/>
            <a:ext cx="11157528" cy="495557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Бинарная операция. В качестве оператора применяется «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&lt;&lt;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&lt;&lt; 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Оператор &lt;&lt; сдвигает левый операнд влево на количество бит, определяемое правым операндом. При этом старшие биты отбрасываются, а младшие заполняются нулями.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Пример: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3FE78-99AD-49DD-84DA-87270BFA7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17" y="3535679"/>
            <a:ext cx="8715469" cy="176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D26D7B-8168-461A-A4C0-17C8F087EBF5}"/>
              </a:ext>
            </a:extLst>
          </p:cNvPr>
          <p:cNvSpPr/>
          <p:nvPr/>
        </p:nvSpPr>
        <p:spPr>
          <a:xfrm>
            <a:off x="258618" y="258618"/>
            <a:ext cx="11674764" cy="63176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1D26FD-1A47-4849-9D57-BDB0D10FE555}"/>
              </a:ext>
            </a:extLst>
          </p:cNvPr>
          <p:cNvCxnSpPr/>
          <p:nvPr/>
        </p:nvCxnSpPr>
        <p:spPr>
          <a:xfrm>
            <a:off x="517236" y="1114347"/>
            <a:ext cx="11157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EA3311E-8481-44A7-B4E1-1158ADED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6" y="490210"/>
            <a:ext cx="11157528" cy="690418"/>
          </a:xfrm>
        </p:spPr>
        <p:txBody>
          <a:bodyPr>
            <a:normAutofit/>
          </a:bodyPr>
          <a:lstStyle/>
          <a:p>
            <a:pPr algn="l"/>
            <a:r>
              <a:rPr lang="ru-RU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Сдвиг вправо (</a:t>
            </a: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Right Shift</a:t>
            </a:r>
            <a:r>
              <a:rPr lang="ru-RU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B01DD5-C2C6-4081-AFB0-3F06DA44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36" y="1317952"/>
            <a:ext cx="11157528" cy="495557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Бинарная операция. В качестве оператора применяется «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&gt;&gt;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&gt;&gt; 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Оператор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&gt;&gt;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сдвигает левый операнд вправо на количество бит, определяемое правым операндом. При этом знак числа сохраняется, то есть, старшие биты заполняются соответствующим знаковым битом, а младшие биты отбрасываются.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Пример: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EBCEC-A09B-4276-BC09-B6B4C3E87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0" y="3535200"/>
            <a:ext cx="8640376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78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610</TotalTime>
  <Words>230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Parallax</vt:lpstr>
      <vt:lpstr>PowerPoint Presentation</vt:lpstr>
      <vt:lpstr>Побитовое «И» (AND)</vt:lpstr>
      <vt:lpstr>Побитовое «ИЛИ» (OR)</vt:lpstr>
      <vt:lpstr>Побитовое «Исключающее ИЛИ» (XOR)</vt:lpstr>
      <vt:lpstr>Побитовое «НЕ» (NOT)</vt:lpstr>
      <vt:lpstr>Сдвиг влево (Left Shift)</vt:lpstr>
      <vt:lpstr>Сдвиг вправо (Right Shift)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Антонина Павлюк</dc:creator>
  <cp:lastModifiedBy>Alex</cp:lastModifiedBy>
  <cp:revision>125</cp:revision>
  <dcterms:created xsi:type="dcterms:W3CDTF">2024-04-14T13:19:17Z</dcterms:created>
  <dcterms:modified xsi:type="dcterms:W3CDTF">2024-09-28T17:10:16Z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