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9" r:id="rId6"/>
    <p:sldId id="272" r:id="rId7"/>
    <p:sldId id="278" r:id="rId8"/>
    <p:sldId id="279" r:id="rId9"/>
    <p:sldId id="280" r:id="rId10"/>
    <p:sldId id="281" r:id="rId11"/>
    <p:sldId id="282" r:id="rId12"/>
    <p:sldId id="259" r:id="rId13"/>
    <p:sldId id="288" r:id="rId14"/>
    <p:sldId id="266" r:id="rId15"/>
    <p:sldId id="260" r:id="rId16"/>
    <p:sldId id="289" r:id="rId17"/>
    <p:sldId id="271" r:id="rId18"/>
    <p:sldId id="262" r:id="rId19"/>
    <p:sldId id="291" r:id="rId20"/>
    <p:sldId id="270" r:id="rId21"/>
    <p:sldId id="263" r:id="rId22"/>
    <p:sldId id="292" r:id="rId23"/>
    <p:sldId id="265" r:id="rId24"/>
    <p:sldId id="273" r:id="rId25"/>
    <p:sldId id="293" r:id="rId26"/>
    <p:sldId id="274" r:id="rId27"/>
    <p:sldId id="275" r:id="rId28"/>
    <p:sldId id="276" r:id="rId29"/>
    <p:sldId id="277" r:id="rId30"/>
    <p:sldId id="286" r:id="rId31"/>
    <p:sldId id="284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01F-DDBB-483A-B565-0CE199C28D0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4D71-B207-4984-B6B0-FAB644BD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7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01F-DDBB-483A-B565-0CE199C28D0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4D71-B207-4984-B6B0-FAB644BD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5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01F-DDBB-483A-B565-0CE199C28D0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4D71-B207-4984-B6B0-FAB644BD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01F-DDBB-483A-B565-0CE199C28D0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4D71-B207-4984-B6B0-FAB644BD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01F-DDBB-483A-B565-0CE199C28D0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4D71-B207-4984-B6B0-FAB644BD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01F-DDBB-483A-B565-0CE199C28D0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4D71-B207-4984-B6B0-FAB644BD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3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01F-DDBB-483A-B565-0CE199C28D0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4D71-B207-4984-B6B0-FAB644BD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01F-DDBB-483A-B565-0CE199C28D0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4D71-B207-4984-B6B0-FAB644BD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1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01F-DDBB-483A-B565-0CE199C28D0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4D71-B207-4984-B6B0-FAB644BD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7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01F-DDBB-483A-B565-0CE199C28D0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4D71-B207-4984-B6B0-FAB644BD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2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01F-DDBB-483A-B565-0CE199C28D0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4D71-B207-4984-B6B0-FAB644BD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001F-DDBB-483A-B565-0CE199C28D0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04D71-B207-4984-B6B0-FAB644BD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%2Fs10742-018-0189-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0" y="2460978"/>
            <a:ext cx="9144000" cy="16134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Estimating treatment effects for policy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2311" y="6198482"/>
            <a:ext cx="2280356" cy="394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Thomas Meath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confounding – in the causal pathway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71725" y="4514848"/>
            <a:ext cx="1671638" cy="135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</a:t>
            </a:r>
            <a:br>
              <a:rPr lang="en-US" sz="3200" dirty="0" smtClean="0"/>
            </a:br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96225" y="4514849"/>
            <a:ext cx="1671638" cy="135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</a:t>
            </a:r>
            <a:br>
              <a:rPr lang="en-US" sz="3200" dirty="0" smtClean="0"/>
            </a:br>
            <a:r>
              <a:rPr lang="en-US" dirty="0" smtClean="0"/>
              <a:t>Outcome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98144" y="5193504"/>
            <a:ext cx="3543300" cy="1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33975" y="2084782"/>
            <a:ext cx="1881188" cy="135850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>confounder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H="1">
            <a:off x="3871913" y="3280170"/>
            <a:ext cx="1184672" cy="1234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08020" y="3440905"/>
            <a:ext cx="1135855" cy="10739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confounding – downstream of outcome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71725" y="4514848"/>
            <a:ext cx="1671638" cy="135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</a:t>
            </a:r>
            <a:br>
              <a:rPr lang="en-US" sz="3200" dirty="0" smtClean="0"/>
            </a:br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96225" y="4514849"/>
            <a:ext cx="1671638" cy="135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</a:t>
            </a:r>
            <a:br>
              <a:rPr lang="en-US" sz="3200" dirty="0" smtClean="0"/>
            </a:br>
            <a:r>
              <a:rPr lang="en-US" dirty="0" smtClean="0"/>
              <a:t>Outcome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98144" y="5193504"/>
            <a:ext cx="3543300" cy="1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33975" y="2084782"/>
            <a:ext cx="1881188" cy="135850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>confounder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H="1">
            <a:off x="3871913" y="3280170"/>
            <a:ext cx="1184672" cy="1234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7008020" y="3440905"/>
            <a:ext cx="1135855" cy="10739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Pre-post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46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Difference between pre- and post-intervention outcomes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4714786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Assumptions</a:t>
            </a:r>
            <a:r>
              <a:rPr lang="en-US" sz="2800" b="1" dirty="0"/>
              <a:t>: </a:t>
            </a:r>
          </a:p>
          <a:p>
            <a:r>
              <a:rPr lang="en-US" sz="2800" dirty="0"/>
              <a:t>Outcomes would stay the </a:t>
            </a:r>
            <a:r>
              <a:rPr lang="en-US" sz="2800" dirty="0" smtClean="0"/>
              <a:t>same </a:t>
            </a:r>
            <a:r>
              <a:rPr lang="en-US" sz="2800" dirty="0"/>
              <a:t>over time in the absence of the intervention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79938" y="3342099"/>
                <a:ext cx="6277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𝑷𝒐𝒔𝒕𝑷𝒆𝒓𝒊𝒐𝒅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938" y="3342099"/>
                <a:ext cx="627735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52" y="1566593"/>
            <a:ext cx="7315215" cy="4572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Pre-post tests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81749" y="1553893"/>
            <a:ext cx="519113" cy="40814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5968910" y="2130523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Intervention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6271260" y="3375659"/>
            <a:ext cx="554713" cy="1158241"/>
          </a:xfrm>
          <a:prstGeom prst="leftBrac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54980" y="3662391"/>
            <a:ext cx="40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T</a:t>
            </a:r>
            <a:endParaRPr lang="en-US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Pre-post tests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1051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Assumptions:</a:t>
            </a:r>
          </a:p>
          <a:p>
            <a:r>
              <a:rPr lang="en-US" sz="2800" dirty="0"/>
              <a:t>Outcomes would stay the same over time in the absence of the intervention</a:t>
            </a:r>
          </a:p>
          <a:p>
            <a:endParaRPr lang="en-US" sz="2800" u="sng" dirty="0"/>
          </a:p>
          <a:p>
            <a:r>
              <a:rPr lang="en-US" sz="2800" b="1" u="sng" dirty="0" smtClean="0"/>
              <a:t>Protects against:</a:t>
            </a:r>
            <a:endParaRPr lang="en-US" sz="2800" b="1" u="sng" dirty="0"/>
          </a:p>
          <a:p>
            <a:r>
              <a:rPr lang="en-US" sz="2800" dirty="0" smtClean="0"/>
              <a:t>Baseline value for outcomes</a:t>
            </a:r>
          </a:p>
          <a:p>
            <a:endParaRPr lang="en-US" sz="2800" dirty="0"/>
          </a:p>
          <a:p>
            <a:r>
              <a:rPr lang="en-US" sz="2800" b="1" u="sng" dirty="0" smtClean="0"/>
              <a:t>Does not protect against:</a:t>
            </a:r>
          </a:p>
          <a:p>
            <a:r>
              <a:rPr lang="en-US" sz="2800" dirty="0" smtClean="0"/>
              <a:t>If the outcome was already getting better or worse</a:t>
            </a:r>
          </a:p>
          <a:p>
            <a:r>
              <a:rPr lang="en-US" sz="2800" dirty="0" smtClean="0"/>
              <a:t>Anything that changed outcomes unrelated to the intervention</a:t>
            </a:r>
          </a:p>
        </p:txBody>
      </p:sp>
    </p:spTree>
    <p:extLst>
      <p:ext uri="{BB962C8B-B14F-4D97-AF65-F5344CB8AC3E}">
        <p14:creationId xmlns:p14="http://schemas.microsoft.com/office/powerpoint/2010/main" val="33154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Interrupted Time Series (ITS)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90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Difference between outcomes in the post-intervention period and predicted outcomes assuming no intervention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37000" y="3549268"/>
                <a:ext cx="87899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𝑷𝒐𝒔𝒕𝑷𝒆𝒓𝒊𝒐𝒅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000" y="3549268"/>
                <a:ext cx="878997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4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92" y="1727195"/>
            <a:ext cx="7315215" cy="4572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Interrupted Time Series (ITS)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1458" y="1727196"/>
            <a:ext cx="519113" cy="40650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5956209" y="2486123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Intervention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800571" y="4300266"/>
            <a:ext cx="2724429" cy="957534"/>
          </a:xfrm>
          <a:prstGeom prst="line">
            <a:avLst/>
          </a:prstGeom>
          <a:ln w="38100">
            <a:solidFill>
              <a:srgbClr val="00BF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6516129" y="3600719"/>
            <a:ext cx="284442" cy="663040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54490" y="3614381"/>
            <a:ext cx="40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T</a:t>
            </a:r>
            <a:endParaRPr lang="en-US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Interrupted Time Series (ITS)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10515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Assumptions:</a:t>
            </a:r>
          </a:p>
          <a:p>
            <a:r>
              <a:rPr lang="en-US" sz="2800" dirty="0" smtClean="0"/>
              <a:t>We can use pre-period data to accurately predict what would happen without an intervention.</a:t>
            </a:r>
          </a:p>
          <a:p>
            <a:endParaRPr lang="en-US" sz="2800" u="sng" dirty="0"/>
          </a:p>
          <a:p>
            <a:r>
              <a:rPr lang="en-US" sz="2800" b="1" u="sng" dirty="0" smtClean="0"/>
              <a:t>Protects against:</a:t>
            </a:r>
            <a:endParaRPr lang="en-US" sz="2800" b="1" u="sng" dirty="0"/>
          </a:p>
          <a:p>
            <a:r>
              <a:rPr lang="en-US" sz="2800" dirty="0" smtClean="0"/>
              <a:t>Baseline level of the outcome</a:t>
            </a:r>
          </a:p>
          <a:p>
            <a:r>
              <a:rPr lang="en-US" sz="2800" dirty="0" smtClean="0"/>
              <a:t>If the outcome was already getting better or worse</a:t>
            </a:r>
          </a:p>
          <a:p>
            <a:endParaRPr lang="en-US" sz="2800" dirty="0"/>
          </a:p>
          <a:p>
            <a:r>
              <a:rPr lang="en-US" sz="2800" b="1" u="sng" dirty="0" smtClean="0"/>
              <a:t>Does not protect against:</a:t>
            </a:r>
          </a:p>
          <a:p>
            <a:r>
              <a:rPr lang="en-US" sz="2800" dirty="0" smtClean="0"/>
              <a:t>Anything that changed outcomes unrelated to the intervention in the post-period</a:t>
            </a:r>
          </a:p>
        </p:txBody>
      </p:sp>
    </p:spTree>
    <p:extLst>
      <p:ext uri="{BB962C8B-B14F-4D97-AF65-F5344CB8AC3E}">
        <p14:creationId xmlns:p14="http://schemas.microsoft.com/office/powerpoint/2010/main" val="41677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group post-mean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6"/>
            <a:ext cx="10515600" cy="1336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Difference in outcome between the treatment and control group in the post-intervention period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73562" y="3731830"/>
                <a:ext cx="62661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𝑻𝒓𝒆𝒂𝒕𝒎𝒆𝒏𝒕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562" y="3731830"/>
                <a:ext cx="626613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1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group post-mean comparison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92" y="1690688"/>
            <a:ext cx="7315215" cy="4572009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10800000">
            <a:off x="8237265" y="3976692"/>
            <a:ext cx="284442" cy="957258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32197" y="4162933"/>
            <a:ext cx="403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T</a:t>
            </a:r>
            <a:endParaRPr lang="en-US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5892"/>
            <a:ext cx="10515600" cy="3276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Intervention</a:t>
            </a:r>
          </a:p>
          <a:p>
            <a:pPr marL="0" indent="0">
              <a:buNone/>
            </a:pPr>
            <a:r>
              <a:rPr lang="en-US" sz="3200" dirty="0" smtClean="0"/>
              <a:t>OHSU implements an algorithm to flag patients with a high risk of  post-discharge infection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Outcome measure</a:t>
            </a:r>
          </a:p>
          <a:p>
            <a:pPr marL="0" indent="0">
              <a:buNone/>
            </a:pPr>
            <a:r>
              <a:rPr lang="en-US" sz="3200" dirty="0" smtClean="0"/>
              <a:t>90-day readmission rates</a:t>
            </a:r>
          </a:p>
        </p:txBody>
      </p:sp>
    </p:spTree>
    <p:extLst>
      <p:ext uri="{BB962C8B-B14F-4D97-AF65-F5344CB8AC3E}">
        <p14:creationId xmlns:p14="http://schemas.microsoft.com/office/powerpoint/2010/main" val="7703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two group comparison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10515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Assumptions:</a:t>
            </a:r>
          </a:p>
          <a:p>
            <a:r>
              <a:rPr lang="en-US" sz="2800" dirty="0"/>
              <a:t>Outcomes for the two groups would be the same if neither or both received the intervention</a:t>
            </a:r>
          </a:p>
          <a:p>
            <a:endParaRPr lang="en-US" sz="2800" u="sng" dirty="0"/>
          </a:p>
          <a:p>
            <a:r>
              <a:rPr lang="en-US" sz="2800" b="1" u="sng" dirty="0" smtClean="0"/>
              <a:t>Protects against:</a:t>
            </a:r>
            <a:endParaRPr lang="en-US" sz="2800" b="1" u="sng" dirty="0"/>
          </a:p>
          <a:p>
            <a:r>
              <a:rPr lang="en-US" sz="2800" dirty="0"/>
              <a:t>Anything </a:t>
            </a:r>
            <a:r>
              <a:rPr lang="en-US" sz="2800" dirty="0" smtClean="0"/>
              <a:t>unrelated to the intervention that </a:t>
            </a:r>
            <a:r>
              <a:rPr lang="en-US" sz="2800" dirty="0"/>
              <a:t>changed outcomes </a:t>
            </a:r>
            <a:r>
              <a:rPr lang="en-US" sz="2800" dirty="0" smtClean="0"/>
              <a:t>equally for both groups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u="sng" dirty="0" smtClean="0"/>
              <a:t>Does not protect against:</a:t>
            </a:r>
          </a:p>
          <a:p>
            <a:r>
              <a:rPr lang="en-US" sz="2800" dirty="0" smtClean="0"/>
              <a:t>Any baseline differences in levels or slopes between the two groups</a:t>
            </a:r>
          </a:p>
          <a:p>
            <a:r>
              <a:rPr lang="en-US" sz="2800" dirty="0" smtClean="0"/>
              <a:t>Any non-intervention changes that effected only one group</a:t>
            </a:r>
          </a:p>
        </p:txBody>
      </p:sp>
    </p:spTree>
    <p:extLst>
      <p:ext uri="{BB962C8B-B14F-4D97-AF65-F5344CB8AC3E}">
        <p14:creationId xmlns:p14="http://schemas.microsoft.com/office/powerpoint/2010/main" val="25532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Difference-in-differences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76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Calculates the difference between the pre- and post-period for both treatment and control groups, then estimates the difference between those 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36924" y="4206875"/>
                <a:ext cx="7814575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𝑃𝑜𝑠𝑡𝑃𝑒𝑟𝑖𝑜𝑑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𝑻𝒓𝒆𝒂𝒕𝒎𝒆𝒏𝒕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𝑷𝒐𝒔𝒕𝑷𝒆𝒓𝒊𝒐𝒅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924" y="4206875"/>
                <a:ext cx="7814575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45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Difference-in-differences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54" y="1447801"/>
            <a:ext cx="8105784" cy="5066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98934" y="1447800"/>
            <a:ext cx="519113" cy="3960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6060985" y="1916302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Intervention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10800000">
            <a:off x="7067828" y="2705099"/>
            <a:ext cx="284442" cy="546893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79749" y="2667217"/>
            <a:ext cx="740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D</a:t>
            </a:r>
            <a:r>
              <a:rPr lang="en-US" sz="3200" b="1" baseline="-25000" dirty="0" smtClean="0">
                <a:solidFill>
                  <a:schemeClr val="accent6"/>
                </a:solidFill>
              </a:rPr>
              <a:t>t</a:t>
            </a:r>
            <a:endParaRPr lang="en-US" sz="3200" b="1" baseline="-25000" dirty="0">
              <a:solidFill>
                <a:schemeClr val="accent6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0800000">
            <a:off x="7067828" y="3467098"/>
            <a:ext cx="284442" cy="1009651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79748" y="3688470"/>
            <a:ext cx="740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D</a:t>
            </a:r>
            <a:r>
              <a:rPr lang="en-US" sz="3200" b="1" baseline="-25000" dirty="0" smtClean="0">
                <a:solidFill>
                  <a:schemeClr val="accent6"/>
                </a:solidFill>
              </a:rPr>
              <a:t>c</a:t>
            </a:r>
            <a:endParaRPr lang="en-US" sz="3200" b="1" baseline="-250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13149" y="1724968"/>
            <a:ext cx="3800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T = D</a:t>
            </a:r>
            <a:r>
              <a:rPr lang="en-US" sz="3200" b="1" baseline="-25000" dirty="0" smtClean="0">
                <a:solidFill>
                  <a:schemeClr val="accent6"/>
                </a:solidFill>
              </a:rPr>
              <a:t>t</a:t>
            </a:r>
            <a:r>
              <a:rPr lang="en-US" sz="3200" b="1" dirty="0" smtClean="0">
                <a:solidFill>
                  <a:schemeClr val="accent6"/>
                </a:solidFill>
              </a:rPr>
              <a:t> - D</a:t>
            </a:r>
            <a:r>
              <a:rPr lang="en-US" sz="3200" b="1" baseline="-25000" dirty="0" smtClean="0">
                <a:solidFill>
                  <a:schemeClr val="accent6"/>
                </a:solidFill>
              </a:rPr>
              <a:t>c</a:t>
            </a:r>
            <a:endParaRPr lang="en-US" sz="3200" b="1" baseline="-25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0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Difference-in-differences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10515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Assumptions:</a:t>
            </a:r>
          </a:p>
          <a:p>
            <a:r>
              <a:rPr lang="en-US" sz="2800" dirty="0" smtClean="0"/>
              <a:t>Parallel trends assumption – Difference in outcomes between groups remains constant over time</a:t>
            </a:r>
          </a:p>
          <a:p>
            <a:endParaRPr lang="en-US" sz="2800" u="sng" dirty="0"/>
          </a:p>
          <a:p>
            <a:r>
              <a:rPr lang="en-US" sz="2800" b="1" u="sng" dirty="0" smtClean="0"/>
              <a:t>Protects against:</a:t>
            </a:r>
            <a:endParaRPr lang="en-US" sz="2800" b="1" u="sng" dirty="0"/>
          </a:p>
          <a:p>
            <a:r>
              <a:rPr lang="en-US" sz="2800" dirty="0" smtClean="0"/>
              <a:t>Baseline differences in outcomes between the two groups</a:t>
            </a:r>
          </a:p>
          <a:p>
            <a:r>
              <a:rPr lang="en-US" sz="2800" dirty="0" smtClean="0"/>
              <a:t>Non-invention related changes that occurred in both groups</a:t>
            </a:r>
          </a:p>
          <a:p>
            <a:endParaRPr lang="en-US" sz="2800" dirty="0"/>
          </a:p>
          <a:p>
            <a:r>
              <a:rPr lang="en-US" sz="2800" b="1" u="sng" dirty="0" smtClean="0"/>
              <a:t>Does not protect against:</a:t>
            </a:r>
          </a:p>
          <a:p>
            <a:r>
              <a:rPr lang="en-US" sz="2800" dirty="0" smtClean="0"/>
              <a:t>Non-intervention related changes that only occurred in the treated</a:t>
            </a:r>
            <a:endParaRPr lang="en-US" sz="2800" dirty="0"/>
          </a:p>
          <a:p>
            <a:r>
              <a:rPr lang="en-US" sz="2800" dirty="0" smtClean="0"/>
              <a:t>Differences in baseline trajectory (slope) between the groups</a:t>
            </a:r>
          </a:p>
        </p:txBody>
      </p:sp>
    </p:spTree>
    <p:extLst>
      <p:ext uri="{BB962C8B-B14F-4D97-AF65-F5344CB8AC3E}">
        <p14:creationId xmlns:p14="http://schemas.microsoft.com/office/powerpoint/2010/main" val="11306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pre-trend 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578423"/>
            <a:ext cx="7315215" cy="45720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52191" y="1578423"/>
            <a:ext cx="519113" cy="35683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5739351" y="2066153"/>
            <a:ext cx="1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pre-trend test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54" y="1474906"/>
            <a:ext cx="5474796" cy="34217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13806" y="5575547"/>
                <a:ext cx="641143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806" y="5575547"/>
                <a:ext cx="6411434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6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Violation of parallel trends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51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Propensity Score Weighting / Matching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Explicitly modeling the difference between trends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Choosing a better control group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2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Propensity Scores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Propensity score weighting and matching is a method that attempts to remove difference between the treatment and control groups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38200" y="3016251"/>
            <a:ext cx="1051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/>
            </a:pPr>
            <a:r>
              <a:rPr lang="en-US" sz="2800" dirty="0" smtClean="0"/>
              <a:t>Predict allocation of treatment using observed covariates</a:t>
            </a:r>
          </a:p>
          <a:p>
            <a:pPr marL="514350" indent="-514350">
              <a:buAutoNum type="arabicParenBoth"/>
            </a:pPr>
            <a:endParaRPr lang="en-US" sz="2800" dirty="0" smtClean="0"/>
          </a:p>
          <a:p>
            <a:pPr marL="514350" indent="-514350">
              <a:buAutoNum type="arabicParenBoth"/>
            </a:pPr>
            <a:r>
              <a:rPr lang="en-US" sz="2800" dirty="0" smtClean="0"/>
              <a:t>Use weighting or matching to ensure both your treatment and control group had an equal probability of receiving treatment</a:t>
            </a:r>
          </a:p>
          <a:p>
            <a:pPr marL="514350" indent="-514350">
              <a:buAutoNum type="arabicParenBoth"/>
            </a:pPr>
            <a:endParaRPr lang="en-US" sz="2800" dirty="0"/>
          </a:p>
          <a:p>
            <a:pPr marL="514350" indent="-514350">
              <a:buAutoNum type="arabicParenBoth"/>
            </a:pPr>
            <a:r>
              <a:rPr lang="en-US" sz="2800" dirty="0" smtClean="0"/>
              <a:t>If done correctly, the two groups should now be comparable</a:t>
            </a:r>
          </a:p>
          <a:p>
            <a:pPr marL="514350" indent="-514350">
              <a:buAutoNum type="arabicParenBoth"/>
            </a:pPr>
            <a:endParaRPr lang="en-US" sz="2800" dirty="0"/>
          </a:p>
          <a:p>
            <a:r>
              <a:rPr lang="en-US" sz="2800" dirty="0" smtClean="0"/>
              <a:t>BUT: The details matter!  (</a:t>
            </a:r>
            <a:r>
              <a:rPr lang="en-US" sz="2800" dirty="0" smtClean="0">
                <a:hlinkClick r:id="rId2"/>
              </a:rPr>
              <a:t>Lindner</a:t>
            </a:r>
            <a:r>
              <a:rPr lang="en-US" sz="2800" dirty="0" smtClean="0">
                <a:hlinkClick r:id="rId2"/>
              </a:rPr>
              <a:t>, 2018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53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Explicitly modeling pre-intervention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basic diff-in-diff assumes parallel pre-trends: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can add an extra term to model the difference in trends: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65474" y="2520950"/>
                <a:ext cx="7641387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𝑷𝒐𝒔𝒕𝑷𝒆𝒓𝒊𝒐𝒅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𝑃𝑜𝑠𝑡𝑃𝑒𝑟𝑖𝑜𝑑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474" y="2520950"/>
                <a:ext cx="7641387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22585" y="5087937"/>
                <a:ext cx="1061732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𝒕𝒊𝒎𝒆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𝑻𝒓𝒆𝒂𝒕𝒎𝒆𝒏𝒕</m:t>
                      </m:r>
                    </m:oMath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𝑃𝑜𝑠𝑡𝑃𝑒𝑟𝑖𝑜𝑑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585" y="5087937"/>
                <a:ext cx="10617329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 better control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Violations of assumptions generally mean your two groups are not comparable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best solution is to choose a good control group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treatment assignment produces the best control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treatment effects?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9933"/>
            <a:ext cx="10515600" cy="25892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parallel universes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one where the intervention occurred</a:t>
            </a:r>
          </a:p>
          <a:p>
            <a:pPr marL="0" indent="0">
              <a:buNone/>
            </a:pPr>
            <a:r>
              <a:rPr lang="en-US" dirty="0" smtClean="0"/>
              <a:t>	one where the intervention did not occur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Policy effect = difference between the outcomes in those universes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4744" y="4670614"/>
            <a:ext cx="536845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 smtClean="0"/>
              <a:t>E(Y = 1|T=1) – E(Y=1|T=0)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57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53200" y="0"/>
            <a:ext cx="5638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39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Step-wedge </a:t>
            </a:r>
            <a:r>
              <a:rPr lang="en-US" b="1" u="sng" dirty="0"/>
              <a:t>design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intervention is implemented in waves, and we compare those with and without intervention at any point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6113" y="5937223"/>
            <a:ext cx="539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socialresearchmethods.net/kb/quasird.htm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1556543"/>
            <a:ext cx="56007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53200" y="0"/>
            <a:ext cx="5638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Regression discontinuity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Treatment is assigned based on some arbitrary </a:t>
            </a:r>
            <a:r>
              <a:rPr lang="en-US" dirty="0" err="1" smtClean="0"/>
              <a:t>cutpoint</a:t>
            </a:r>
            <a:r>
              <a:rPr lang="en-US" dirty="0" smtClean="0"/>
              <a:t> of a continuous measurement.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We can compare those on slightly above the cut point to those slightly below the cut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13" y="2224736"/>
            <a:ext cx="4633912" cy="3553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96113" y="5937223"/>
            <a:ext cx="539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socialresearchmethods.net/kb/quasird.htm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 with observational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The Dream:  </a:t>
            </a:r>
          </a:p>
          <a:p>
            <a:pPr marL="0" indent="0">
              <a:buNone/>
            </a:pPr>
            <a:r>
              <a:rPr lang="en-US" dirty="0" smtClean="0"/>
              <a:t>To be able to say, </a:t>
            </a:r>
            <a:r>
              <a:rPr lang="en-US" dirty="0"/>
              <a:t>t</a:t>
            </a:r>
            <a:r>
              <a:rPr lang="en-US" dirty="0" smtClean="0"/>
              <a:t>his intervention caused the outcome to change by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The </a:t>
            </a:r>
            <a:r>
              <a:rPr lang="en-US" sz="3200" b="1" dirty="0" smtClean="0"/>
              <a:t>Reality: </a:t>
            </a:r>
          </a:p>
          <a:p>
            <a:pPr marL="0" indent="0">
              <a:buNone/>
            </a:pPr>
            <a:r>
              <a:rPr lang="en-US" dirty="0" smtClean="0"/>
              <a:t>There are a number of other things that may have caused changes to the outcome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evaluation method attempts to adjust or account for some of those alternative 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vs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Prediction problems:</a:t>
            </a:r>
          </a:p>
          <a:p>
            <a:pPr marL="0" indent="0">
              <a:buNone/>
            </a:pPr>
            <a:r>
              <a:rPr lang="en-US" dirty="0" smtClean="0"/>
              <a:t>How accurately can we predict the outcome?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care primarily about the accuracy of our prediction, not the individual coefficients.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can use whatever model produces the best accuracy!</a:t>
            </a:r>
          </a:p>
        </p:txBody>
      </p:sp>
    </p:spTree>
    <p:extLst>
      <p:ext uri="{BB962C8B-B14F-4D97-AF65-F5344CB8AC3E}">
        <p14:creationId xmlns:p14="http://schemas.microsoft.com/office/powerpoint/2010/main" val="14418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vs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Inference </a:t>
            </a:r>
            <a:r>
              <a:rPr lang="en-US" b="1" u="sng" dirty="0"/>
              <a:t>problems:</a:t>
            </a:r>
          </a:p>
          <a:p>
            <a:pPr marL="0" indent="0">
              <a:buNone/>
            </a:pPr>
            <a:r>
              <a:rPr lang="en-US" dirty="0"/>
              <a:t>How much does our treatment change the outcome?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We care very much about the individual coefficients, and it is important to correctly isolate the correct change.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means the form of the underlying model is very important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(See </a:t>
            </a:r>
            <a:r>
              <a:rPr lang="en-US" dirty="0" err="1" smtClean="0"/>
              <a:t>Berkson’s</a:t>
            </a:r>
            <a:r>
              <a:rPr lang="en-US" dirty="0" smtClean="0"/>
              <a:t> </a:t>
            </a:r>
            <a:r>
              <a:rPr lang="en-US" dirty="0"/>
              <a:t>Paradox)</a:t>
            </a:r>
          </a:p>
        </p:txBody>
      </p:sp>
    </p:spTree>
    <p:extLst>
      <p:ext uri="{BB962C8B-B14F-4D97-AF65-F5344CB8AC3E}">
        <p14:creationId xmlns:p14="http://schemas.microsoft.com/office/powerpoint/2010/main" val="33623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confounding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71725" y="4514848"/>
            <a:ext cx="1671638" cy="135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</a:t>
            </a:r>
            <a:br>
              <a:rPr lang="en-US" sz="3200" dirty="0" smtClean="0"/>
            </a:br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96225" y="4514849"/>
            <a:ext cx="1671638" cy="135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</a:t>
            </a:r>
            <a:br>
              <a:rPr lang="en-US" sz="3200" dirty="0" smtClean="0"/>
            </a:br>
            <a:r>
              <a:rPr lang="en-US" dirty="0" smtClean="0"/>
              <a:t>Outcome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98144" y="5193504"/>
            <a:ext cx="354330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confounding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71725" y="4514848"/>
            <a:ext cx="1671638" cy="135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</a:t>
            </a:r>
            <a:br>
              <a:rPr lang="en-US" sz="3200" dirty="0" smtClean="0"/>
            </a:br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96225" y="4514849"/>
            <a:ext cx="1671638" cy="135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</a:t>
            </a:r>
            <a:br>
              <a:rPr lang="en-US" sz="3200" dirty="0" smtClean="0"/>
            </a:br>
            <a:r>
              <a:rPr lang="en-US" dirty="0" smtClean="0"/>
              <a:t>Outcome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98144" y="5193504"/>
            <a:ext cx="354330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33975" y="2084782"/>
            <a:ext cx="1881188" cy="135850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>confounder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71913" y="3280170"/>
            <a:ext cx="1184672" cy="1234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08020" y="3440905"/>
            <a:ext cx="1135855" cy="10739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confounding – adjusted out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71725" y="4514848"/>
            <a:ext cx="1671638" cy="135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</a:t>
            </a:r>
            <a:br>
              <a:rPr lang="en-US" sz="3200" dirty="0" smtClean="0"/>
            </a:br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96225" y="4514849"/>
            <a:ext cx="1671638" cy="135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Y</a:t>
            </a:r>
            <a:br>
              <a:rPr lang="en-US" sz="3200" dirty="0" smtClean="0"/>
            </a:br>
            <a:r>
              <a:rPr lang="en-US" dirty="0" smtClean="0"/>
              <a:t>Outcome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98144" y="5193504"/>
            <a:ext cx="3543300" cy="1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33975" y="2084782"/>
            <a:ext cx="1881188" cy="135850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>confounder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71913" y="3280170"/>
            <a:ext cx="1184672" cy="1234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08020" y="3440905"/>
            <a:ext cx="1135855" cy="10739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 rot="18859264">
            <a:off x="6850856" y="3355179"/>
            <a:ext cx="1457325" cy="12453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767</Words>
  <Application>Microsoft Office PowerPoint</Application>
  <PresentationFormat>Widescreen</PresentationFormat>
  <Paragraphs>176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Estimating treatment effects for policy evaluation</vt:lpstr>
      <vt:lpstr>Hypothetical Situation</vt:lpstr>
      <vt:lpstr>What do we mean by treatment effects?</vt:lpstr>
      <vt:lpstr>Causal inference with observational data?</vt:lpstr>
      <vt:lpstr>Prediction vs Inference</vt:lpstr>
      <vt:lpstr>Prediction vs Inference</vt:lpstr>
      <vt:lpstr>Classic confounding</vt:lpstr>
      <vt:lpstr>Classic confounding</vt:lpstr>
      <vt:lpstr>Classic confounding – adjusted out</vt:lpstr>
      <vt:lpstr>Not confounding – in the causal pathway</vt:lpstr>
      <vt:lpstr>Not confounding – downstream of outcome</vt:lpstr>
      <vt:lpstr>Pre-post tests</vt:lpstr>
      <vt:lpstr>Pre-post tests</vt:lpstr>
      <vt:lpstr>Pre-post tests</vt:lpstr>
      <vt:lpstr>Interrupted Time Series (ITS)</vt:lpstr>
      <vt:lpstr>Interrupted Time Series (ITS)</vt:lpstr>
      <vt:lpstr>Interrupted Time Series (ITS)</vt:lpstr>
      <vt:lpstr>Two group post-mean comparison</vt:lpstr>
      <vt:lpstr>Two group post-mean comparison</vt:lpstr>
      <vt:lpstr>Simple two group comparison</vt:lpstr>
      <vt:lpstr>Difference-in-differences</vt:lpstr>
      <vt:lpstr>Difference-in-differences</vt:lpstr>
      <vt:lpstr>Difference-in-differences</vt:lpstr>
      <vt:lpstr>Parallel pre-trend test</vt:lpstr>
      <vt:lpstr>Parallel pre-trend test</vt:lpstr>
      <vt:lpstr>Violation of parallel trends</vt:lpstr>
      <vt:lpstr>Propensity Scores</vt:lpstr>
      <vt:lpstr>Explicitly modeling pre-intervention trends</vt:lpstr>
      <vt:lpstr>Choose a better control group</vt:lpstr>
      <vt:lpstr>Other methods</vt:lpstr>
      <vt:lpstr>Other methods</vt:lpstr>
      <vt:lpstr>Questions?</vt:lpstr>
    </vt:vector>
  </TitlesOfParts>
  <Company>OHSU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treatment effects for policy evaluation</dc:title>
  <dc:creator>Thomas Meath</dc:creator>
  <cp:lastModifiedBy>Thomas Meath</cp:lastModifiedBy>
  <cp:revision>21</cp:revision>
  <dcterms:created xsi:type="dcterms:W3CDTF">2019-11-14T20:17:56Z</dcterms:created>
  <dcterms:modified xsi:type="dcterms:W3CDTF">2019-11-18T23:31:22Z</dcterms:modified>
</cp:coreProperties>
</file>