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63" r:id="rId3"/>
    <p:sldId id="264" r:id="rId4"/>
    <p:sldId id="312" r:id="rId5"/>
    <p:sldId id="265" r:id="rId6"/>
    <p:sldId id="269" r:id="rId7"/>
    <p:sldId id="311" r:id="rId8"/>
    <p:sldId id="267" r:id="rId9"/>
    <p:sldId id="322" r:id="rId10"/>
    <p:sldId id="268" r:id="rId11"/>
    <p:sldId id="318" r:id="rId12"/>
    <p:sldId id="270" r:id="rId13"/>
    <p:sldId id="271" r:id="rId14"/>
    <p:sldId id="272" r:id="rId15"/>
    <p:sldId id="313" r:id="rId16"/>
    <p:sldId id="273" r:id="rId17"/>
    <p:sldId id="319" r:id="rId18"/>
    <p:sldId id="320" r:id="rId19"/>
    <p:sldId id="321" r:id="rId20"/>
    <p:sldId id="274" r:id="rId21"/>
    <p:sldId id="275" r:id="rId22"/>
    <p:sldId id="276" r:id="rId23"/>
    <p:sldId id="323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15" r:id="rId35"/>
    <p:sldId id="287" r:id="rId36"/>
    <p:sldId id="288" r:id="rId37"/>
    <p:sldId id="289" r:id="rId38"/>
    <p:sldId id="291" r:id="rId39"/>
    <p:sldId id="292" r:id="rId40"/>
    <p:sldId id="293" r:id="rId41"/>
    <p:sldId id="295" r:id="rId42"/>
    <p:sldId id="296" r:id="rId43"/>
    <p:sldId id="297" r:id="rId44"/>
    <p:sldId id="316" r:id="rId45"/>
    <p:sldId id="298" r:id="rId46"/>
    <p:sldId id="299" r:id="rId47"/>
    <p:sldId id="300" r:id="rId48"/>
    <p:sldId id="301" r:id="rId49"/>
    <p:sldId id="317" r:id="rId50"/>
    <p:sldId id="302" r:id="rId51"/>
    <p:sldId id="303" r:id="rId52"/>
    <p:sldId id="304" r:id="rId53"/>
    <p:sldId id="306" r:id="rId54"/>
    <p:sldId id="310" r:id="rId55"/>
    <p:sldId id="266" r:id="rId56"/>
    <p:sldId id="305" r:id="rId57"/>
    <p:sldId id="294" r:id="rId58"/>
    <p:sldId id="308" r:id="rId59"/>
    <p:sldId id="307" r:id="rId60"/>
    <p:sldId id="309" r:id="rId6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3366FF"/>
    <a:srgbClr val="CC0000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8095" autoAdjust="0"/>
  </p:normalViewPr>
  <p:slideViewPr>
    <p:cSldViewPr>
      <p:cViewPr varScale="1">
        <p:scale>
          <a:sx n="103" d="100"/>
          <a:sy n="103" d="100"/>
        </p:scale>
        <p:origin x="-17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0" y="-96"/>
      </p:cViewPr>
      <p:guideLst>
        <p:guide orient="horz" pos="2928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643-3E54-4AD4-9476-FAE555A92A89}" type="datetimeFigureOut">
              <a:rPr lang="en-US" smtClean="0"/>
              <a:pPr/>
              <a:t>2/20/13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21F2-D57B-48F1-A73F-0828BD2A92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72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5742"/>
          </a:xfrm>
          <a:prstGeom prst="rect">
            <a:avLst/>
          </a:prstGeom>
        </p:spPr>
        <p:txBody>
          <a:bodyPr vert="horz" lIns="93155" tIns="46578" rIns="93155" bIns="465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5" y="1"/>
            <a:ext cx="3038145" cy="465742"/>
          </a:xfrm>
          <a:prstGeom prst="rect">
            <a:avLst/>
          </a:prstGeom>
        </p:spPr>
        <p:txBody>
          <a:bodyPr vert="horz" lIns="93155" tIns="46578" rIns="93155" bIns="465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8C9DB6-DE4C-4591-B241-BC0B45E7AA5E}" type="datetimeFigureOut">
              <a:rPr lang="en-US"/>
              <a:pPr>
                <a:defRPr/>
              </a:pPr>
              <a:t>2/20/13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5" tIns="46578" rIns="93155" bIns="46578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6" y="4416099"/>
            <a:ext cx="5607711" cy="4183995"/>
          </a:xfrm>
          <a:prstGeom prst="rect">
            <a:avLst/>
          </a:prstGeom>
        </p:spPr>
        <p:txBody>
          <a:bodyPr vert="horz" lIns="93155" tIns="46578" rIns="93155" bIns="465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122"/>
            <a:ext cx="3038145" cy="465742"/>
          </a:xfrm>
          <a:prstGeom prst="rect">
            <a:avLst/>
          </a:prstGeom>
        </p:spPr>
        <p:txBody>
          <a:bodyPr vert="horz" lIns="93155" tIns="46578" rIns="93155" bIns="465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5" y="8829122"/>
            <a:ext cx="3038145" cy="465742"/>
          </a:xfrm>
          <a:prstGeom prst="rect">
            <a:avLst/>
          </a:prstGeom>
        </p:spPr>
        <p:txBody>
          <a:bodyPr vert="horz" lIns="93155" tIns="46578" rIns="93155" bIns="465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FADD55-72B5-4C78-9966-B473A44B5C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DD55-72B5-4C78-9966-B473A44B5C3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Picture 11" descr="chrmblue_std smal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AFIT(good)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 flipV="1">
            <a:off x="1588" y="641858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844675" y="631539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auto">
          <a:xfrm flipV="1">
            <a:off x="7107238" y="642969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6660740" cy="10287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888D29F-F58D-43F6-A18D-6A4ADF2CF9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50617"/>
            <a:ext cx="8755110" cy="4115373"/>
          </a:xfrm>
          <a:prstGeom prst="rect">
            <a:avLst/>
          </a:prstGeom>
        </p:spPr>
        <p:txBody>
          <a:bodyPr lIns="83338" tIns="41669" rIns="83338" bIns="41669"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12547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423660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09360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7604" y="0"/>
            <a:ext cx="666074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3614046" y="64886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Unclassified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 userDrawn="1"/>
        </p:nvSpPr>
        <p:spPr bwMode="auto">
          <a:xfrm>
            <a:off x="6156176" y="6581029"/>
            <a:ext cx="2159732" cy="27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0" tIns="45706" rIns="91410" bIns="45706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200" baseline="0" dirty="0" smtClean="0"/>
              <a:t>21 Feb 13</a:t>
            </a:r>
            <a:endParaRPr lang="en-US" sz="1200" dirty="0"/>
          </a:p>
        </p:txBody>
      </p:sp>
      <p:sp>
        <p:nvSpPr>
          <p:cNvPr id="17" name="Text Box 52"/>
          <p:cNvSpPr txBox="1">
            <a:spLocks noChangeArrowheads="1"/>
          </p:cNvSpPr>
          <p:nvPr userDrawn="1"/>
        </p:nvSpPr>
        <p:spPr bwMode="auto">
          <a:xfrm>
            <a:off x="0" y="6581029"/>
            <a:ext cx="2159732" cy="27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0" tIns="45706" rIns="91410" bIns="45706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aseline="0" dirty="0" smtClean="0"/>
              <a:t>Ryan Morehart, 2Lt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7" r:id="rId2"/>
    <p:sldLayoutId id="2147484028" r:id="rId3"/>
    <p:sldLayoutId id="2147484030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76600" y="1295400"/>
            <a:ext cx="5867400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3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Evaluating the Effectiveness of IP Hopping via an Address Routing Gateway</a:t>
            </a:r>
            <a:endParaRPr lang="en-US" sz="3200" i="1" dirty="0">
              <a:solidFill>
                <a:srgbClr val="000066"/>
              </a:solidFill>
              <a:cs typeface="+mn-cs"/>
            </a:endParaRP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4343400" y="4267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/>
          <a:lstStyle/>
          <a:p>
            <a:pPr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Ryan Morehart, 2Lt</a:t>
            </a:r>
            <a:endParaRPr lang="en-US" sz="2800" b="1" dirty="0">
              <a:solidFill>
                <a:srgbClr val="000066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</a:rPr>
              <a:t>AFIT/ENG</a:t>
            </a:r>
            <a:endParaRPr lang="en-US" sz="1400" dirty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rgbClr val="000066"/>
                </a:solidFill>
              </a:rPr>
              <a:t>21 February 2013</a:t>
            </a:r>
            <a:endParaRPr lang="en-US" sz="1400" i="1" dirty="0">
              <a:solidFill>
                <a:srgbClr val="000066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 – Gateway Hopping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50617"/>
            <a:ext cx="8575598" cy="41153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gateway hopping, a system in front of the network transforms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 descr="hop_concept_netwo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08" y="2384884"/>
            <a:ext cx="8892988" cy="35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1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 and Goals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2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–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over any network (including confidentiality)</a:t>
            </a:r>
          </a:p>
          <a:p>
            <a:endParaRPr lang="en-US" dirty="0" smtClean="0"/>
          </a:p>
          <a:p>
            <a:r>
              <a:rPr lang="en-US" dirty="0" smtClean="0"/>
              <a:t>Utilizes existing commercial infrastructure</a:t>
            </a:r>
          </a:p>
          <a:p>
            <a:endParaRPr lang="en-US" dirty="0" smtClean="0"/>
          </a:p>
          <a:p>
            <a:r>
              <a:rPr lang="en-US" dirty="0" smtClean="0"/>
              <a:t>Must not terminate connections unnecessarily</a:t>
            </a:r>
          </a:p>
          <a:p>
            <a:endParaRPr lang="en-US" dirty="0" smtClean="0"/>
          </a:p>
          <a:p>
            <a:r>
              <a:rPr lang="en-US" dirty="0" smtClean="0"/>
              <a:t>Easily deployable on existing network</a:t>
            </a:r>
          </a:p>
          <a:p>
            <a:pPr lvl="1"/>
            <a:r>
              <a:rPr lang="en-US" dirty="0" smtClean="0"/>
              <a:t>No hardware changes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inimal software configuration changes</a:t>
            </a:r>
          </a:p>
          <a:p>
            <a:pPr lvl="1"/>
            <a:r>
              <a:rPr lang="en-US" dirty="0" smtClean="0"/>
              <a:t>Allow use with legacy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5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304764"/>
            <a:ext cx="7771963" cy="4722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Custom solution referred to as the Address Routing Gateway (ARG)</a:t>
            </a:r>
            <a:endParaRPr lang="en-US" sz="2000" dirty="0" smtClean="0"/>
          </a:p>
          <a:p>
            <a:r>
              <a:rPr lang="en-US" sz="2000" dirty="0" smtClean="0"/>
              <a:t>Gateway-based solution</a:t>
            </a:r>
          </a:p>
          <a:p>
            <a:r>
              <a:rPr lang="en-US" sz="2000" dirty="0" smtClean="0"/>
              <a:t>Capable of hopping many times per second</a:t>
            </a:r>
          </a:p>
          <a:p>
            <a:r>
              <a:rPr lang="en-US" sz="2000" dirty="0" smtClean="0"/>
              <a:t>Fully encrypted and authenticated packets between ARG-protected networks</a:t>
            </a:r>
          </a:p>
          <a:p>
            <a:r>
              <a:rPr lang="en-US" sz="2000" dirty="0" smtClean="0"/>
              <a:t>No connection drops across hops</a:t>
            </a:r>
            <a:endParaRPr lang="en-US" sz="2000" dirty="0"/>
          </a:p>
          <a:p>
            <a:r>
              <a:rPr lang="en-US" sz="2000" dirty="0"/>
              <a:t>No configuration changes needed on protected hosts</a:t>
            </a:r>
          </a:p>
          <a:p>
            <a:r>
              <a:rPr lang="en-US" sz="2000" dirty="0"/>
              <a:t>Easy configuration for each gateway</a:t>
            </a:r>
          </a:p>
          <a:p>
            <a:pPr lvl="1"/>
            <a:r>
              <a:rPr lang="en-US" sz="1800" dirty="0"/>
              <a:t>Self: private key, hop interval, IP range</a:t>
            </a:r>
          </a:p>
          <a:p>
            <a:pPr lvl="1"/>
            <a:r>
              <a:rPr lang="en-US" sz="1800" dirty="0"/>
              <a:t>Others: public key, IP range</a:t>
            </a:r>
          </a:p>
          <a:p>
            <a:pPr lvl="1"/>
            <a:r>
              <a:rPr lang="en-US" sz="1800" dirty="0"/>
              <a:t>Each gateway can exchange data to expand each gateway’s gateway list without having configuration </a:t>
            </a:r>
            <a:r>
              <a:rPr lang="en-US" sz="1800" dirty="0" smtClean="0"/>
              <a:t>files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95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–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448780"/>
            <a:ext cx="4255117" cy="46146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components</a:t>
            </a:r>
          </a:p>
          <a:p>
            <a:r>
              <a:rPr lang="en-US" b="1" dirty="0" smtClean="0"/>
              <a:t>Director</a:t>
            </a:r>
            <a:r>
              <a:rPr lang="en-US" dirty="0" smtClean="0"/>
              <a:t> – Receives incoming packets and decides how to handle</a:t>
            </a:r>
          </a:p>
          <a:p>
            <a:endParaRPr lang="en-US" dirty="0" smtClean="0"/>
          </a:p>
          <a:p>
            <a:r>
              <a:rPr lang="en-US" b="1" dirty="0" smtClean="0"/>
              <a:t>Hopper</a:t>
            </a:r>
            <a:r>
              <a:rPr lang="en-US" dirty="0" smtClean="0"/>
              <a:t> – Maintains gateway information</a:t>
            </a:r>
          </a:p>
          <a:p>
            <a:endParaRPr lang="en-US" b="1" dirty="0" smtClean="0"/>
          </a:p>
          <a:p>
            <a:r>
              <a:rPr lang="en-US" b="1" dirty="0" smtClean="0"/>
              <a:t>Network Address Translator</a:t>
            </a:r>
            <a:r>
              <a:rPr lang="en-US" dirty="0" smtClean="0"/>
              <a:t> – Handles external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flow_direc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1158338"/>
            <a:ext cx="4390215" cy="51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91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 and Goals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30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Methodology – Research Questions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376772"/>
            <a:ext cx="8395578" cy="4115373"/>
          </a:xfrm>
        </p:spPr>
        <p:txBody>
          <a:bodyPr/>
          <a:lstStyle/>
          <a:p>
            <a:r>
              <a:rPr lang="en-US" dirty="0"/>
              <a:t>Does ARG classify traffic correctly? What percentage of false positives (valid packets blocked) and false negatives (invalid traffic allowed through) does it introduce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>
                <a:solidFill>
                  <a:srgbClr val="B3B3B3"/>
                </a:solidFill>
              </a:rPr>
              <a:t>What is the maximum packet rate and throughput ARG can support? </a:t>
            </a:r>
          </a:p>
          <a:p>
            <a:r>
              <a:rPr lang="en-US" dirty="0">
                <a:solidFill>
                  <a:srgbClr val="B3B3B3"/>
                </a:solidFill>
              </a:rPr>
              <a:t>What is the minimum supportable time between hops? How does latency affect this? </a:t>
            </a:r>
          </a:p>
          <a:p>
            <a:r>
              <a:rPr lang="en-US" dirty="0">
                <a:solidFill>
                  <a:srgbClr val="B3B3B3"/>
                </a:solidFill>
              </a:rPr>
              <a:t>Is ARG stable when presented with corrupt, malformed, or replayed packets?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81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Methodology – Research Questions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376772"/>
            <a:ext cx="8395578" cy="4115373"/>
          </a:xfrm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Does ARG classify traffic correctly? What percentage of false positives (valid packets blocked) and false negatives (invalid traffic allowed through) does it introduce</a:t>
            </a:r>
            <a:r>
              <a:rPr lang="en-US" dirty="0" smtClean="0">
                <a:solidFill>
                  <a:srgbClr val="B3B3B3"/>
                </a:solidFill>
              </a:rPr>
              <a:t>?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/>
              <a:t>What is the maximum packet rate and throughput ARG can support? </a:t>
            </a:r>
          </a:p>
          <a:p>
            <a:r>
              <a:rPr lang="en-US" dirty="0">
                <a:solidFill>
                  <a:srgbClr val="B3B3B3"/>
                </a:solidFill>
              </a:rPr>
              <a:t>What is the minimum supportable time between hops? How does latency affect this? </a:t>
            </a:r>
          </a:p>
          <a:p>
            <a:r>
              <a:rPr lang="en-US" dirty="0">
                <a:solidFill>
                  <a:srgbClr val="B3B3B3"/>
                </a:solidFill>
              </a:rPr>
              <a:t>Is ARG stable when presented with corrupt, malformed, or replayed packets?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4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Methodology – Research Questions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376772"/>
            <a:ext cx="8395578" cy="4115373"/>
          </a:xfrm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Does ARG classify traffic correctly? What percentage of false positives (valid packets blocked) and false negatives (invalid traffic allowed through) does it introduce</a:t>
            </a:r>
            <a:r>
              <a:rPr lang="en-US" dirty="0" smtClean="0">
                <a:solidFill>
                  <a:srgbClr val="B3B3B3"/>
                </a:solidFill>
              </a:rPr>
              <a:t>?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>
                <a:solidFill>
                  <a:srgbClr val="B3B3B3"/>
                </a:solidFill>
              </a:rPr>
              <a:t>What is the maximum packet rate and throughput ARG can support? </a:t>
            </a:r>
            <a:endParaRPr lang="en-US" dirty="0"/>
          </a:p>
          <a:p>
            <a:r>
              <a:rPr lang="en-US" dirty="0"/>
              <a:t>What is the minimum supportable time between hops? How does latency affect this? 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>
                <a:solidFill>
                  <a:srgbClr val="B3B3B3"/>
                </a:solidFill>
              </a:rPr>
              <a:t>Is ARG stable when presented with corrupt, malformed, or replayed packets?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88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Methodology – Research Questions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376772"/>
            <a:ext cx="8395578" cy="4115373"/>
          </a:xfrm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Does ARG classify traffic correctly? What percentage of false positives (valid packets blocked) and false negatives (invalid traffic allowed through) does it introduce</a:t>
            </a:r>
            <a:r>
              <a:rPr lang="en-US" dirty="0" smtClean="0">
                <a:solidFill>
                  <a:srgbClr val="B3B3B3"/>
                </a:solidFill>
              </a:rPr>
              <a:t>?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>
                <a:solidFill>
                  <a:srgbClr val="B3B3B3"/>
                </a:solidFill>
              </a:rPr>
              <a:t>What is the maximum packet rate and throughput ARG can support? </a:t>
            </a:r>
          </a:p>
          <a:p>
            <a:r>
              <a:rPr lang="en-US" dirty="0">
                <a:solidFill>
                  <a:srgbClr val="B3B3B3"/>
                </a:solidFill>
              </a:rPr>
              <a:t>What is the minimum supportable time between hops? How does latency affect this? </a:t>
            </a:r>
            <a:endParaRPr lang="en-US" dirty="0"/>
          </a:p>
          <a:p>
            <a:r>
              <a:rPr lang="en-US" dirty="0"/>
              <a:t>Is ARG stable when presented with corrupt, malformed, or replayed packets?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09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Acknowledgements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Committee</a:t>
            </a:r>
          </a:p>
          <a:p>
            <a:pPr lvl="1"/>
            <a:r>
              <a:rPr lang="en-US" dirty="0" smtClean="0"/>
              <a:t>Dr. Barry Mullins – Advisor</a:t>
            </a:r>
          </a:p>
          <a:p>
            <a:pPr lvl="1"/>
            <a:r>
              <a:rPr lang="en-US" dirty="0" smtClean="0"/>
              <a:t>Dr. Rusty Baldwin</a:t>
            </a:r>
          </a:p>
          <a:p>
            <a:pPr lvl="1"/>
            <a:r>
              <a:rPr lang="en-US" dirty="0" smtClean="0"/>
              <a:t>Dr. Timothy Lacey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Test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32756"/>
            <a:ext cx="7771963" cy="4115373"/>
          </a:xfrm>
        </p:spPr>
        <p:txBody>
          <a:bodyPr/>
          <a:lstStyle/>
          <a:p>
            <a:r>
              <a:rPr lang="en-US" dirty="0" smtClean="0"/>
              <a:t>7 physical systems on 4 VLANs</a:t>
            </a:r>
          </a:p>
          <a:p>
            <a:r>
              <a:rPr lang="en-US" dirty="0" smtClean="0"/>
              <a:t>Artificial latency introduced on hosts via </a:t>
            </a:r>
            <a:r>
              <a:rPr lang="en-US" dirty="0" smtClean="0">
                <a:latin typeface="Courier New"/>
                <a:cs typeface="Courier New"/>
              </a:rPr>
              <a:t>tc</a:t>
            </a:r>
          </a:p>
          <a:p>
            <a:r>
              <a:rPr lang="en-US" dirty="0" smtClean="0">
                <a:cs typeface="Courier New"/>
              </a:rPr>
              <a:t>Traffic generators used for testing</a:t>
            </a: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 descr="thesis_netwo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2528900"/>
            <a:ext cx="7803270" cy="38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43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50617"/>
            <a:ext cx="7999534" cy="4115373"/>
          </a:xfrm>
        </p:spPr>
        <p:txBody>
          <a:bodyPr/>
          <a:lstStyle/>
          <a:p>
            <a:r>
              <a:rPr lang="en-US" dirty="0" smtClean="0"/>
              <a:t>Percentage of invalid packets accepted (false negative)</a:t>
            </a:r>
          </a:p>
          <a:p>
            <a:pPr lvl="1"/>
            <a:r>
              <a:rPr lang="en-US" dirty="0" smtClean="0"/>
              <a:t>“Invalid” traffic should </a:t>
            </a:r>
            <a:r>
              <a:rPr lang="en-US" i="1" dirty="0" smtClean="0"/>
              <a:t>not</a:t>
            </a:r>
            <a:r>
              <a:rPr lang="en-US" dirty="0" smtClean="0"/>
              <a:t> be allowed in by ARG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Percentage of valid packets rejected (false positive)</a:t>
            </a:r>
          </a:p>
          <a:p>
            <a:pPr lvl="1"/>
            <a:r>
              <a:rPr lang="en-US" dirty="0" smtClean="0"/>
              <a:t>“Valid” traffic should be allowed in by ARG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Types of rejections seen</a:t>
            </a:r>
          </a:p>
          <a:p>
            <a:endParaRPr lang="en-US" dirty="0" smtClean="0"/>
          </a:p>
          <a:p>
            <a:r>
              <a:rPr lang="en-US" dirty="0" smtClean="0"/>
              <a:t>Kilobits per second of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00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Hop interval (ms)</a:t>
            </a:r>
            <a:r>
              <a:rPr lang="en-US" dirty="0" smtClean="0"/>
              <a:t> – Time between address changes</a:t>
            </a:r>
          </a:p>
          <a:p>
            <a:endParaRPr lang="en-US" b="1" dirty="0" smtClean="0"/>
          </a:p>
          <a:p>
            <a:r>
              <a:rPr lang="en-US" b="1" dirty="0" smtClean="0"/>
              <a:t>Round-trip latency (ms)</a:t>
            </a:r>
            <a:r>
              <a:rPr lang="en-US" dirty="0" smtClean="0"/>
              <a:t> – Artificial latency</a:t>
            </a:r>
          </a:p>
          <a:p>
            <a:endParaRPr lang="en-US" b="1" dirty="0" smtClean="0"/>
          </a:p>
          <a:p>
            <a:r>
              <a:rPr lang="en-US" b="1" dirty="0" smtClean="0"/>
              <a:t>Packet delay (s)</a:t>
            </a:r>
            <a:r>
              <a:rPr lang="en-US" dirty="0"/>
              <a:t> </a:t>
            </a:r>
            <a:r>
              <a:rPr lang="en-US" dirty="0" smtClean="0"/>
              <a:t>– Time between sends from the traffic generators</a:t>
            </a:r>
          </a:p>
          <a:p>
            <a:endParaRPr lang="en-US" b="1" dirty="0" smtClean="0"/>
          </a:p>
          <a:p>
            <a:r>
              <a:rPr lang="en-US" b="1" dirty="0" smtClean="0"/>
              <a:t>Traffic direction and type</a:t>
            </a:r>
            <a:r>
              <a:rPr lang="en-US" dirty="0" smtClean="0"/>
              <a:t> – “Traffic flows”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11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Under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 descr="s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40" y="1232756"/>
            <a:ext cx="8110121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6025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Traffic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5556" y="1448290"/>
            <a:ext cx="3771900" cy="4293768"/>
            <a:chOff x="611560" y="1448780"/>
            <a:chExt cx="3771900" cy="4293768"/>
          </a:xfrm>
        </p:grpSpPr>
        <p:pic>
          <p:nvPicPr>
            <p:cNvPr id="6" name="Picture 5" descr="test_traffic_0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560" y="1448780"/>
              <a:ext cx="3771900" cy="39497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18936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0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6564" y="1447800"/>
            <a:ext cx="3771900" cy="4294748"/>
            <a:chOff x="4976564" y="1447800"/>
            <a:chExt cx="3771900" cy="4294748"/>
          </a:xfrm>
        </p:grpSpPr>
        <p:pic>
          <p:nvPicPr>
            <p:cNvPr id="7" name="Picture 6" descr="test_traffic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564" y="1447800"/>
              <a:ext cx="3771900" cy="3949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4168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Traffic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5556" y="1448290"/>
            <a:ext cx="3771900" cy="4293768"/>
            <a:chOff x="611560" y="1448780"/>
            <a:chExt cx="3771900" cy="42937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448780"/>
              <a:ext cx="3771900" cy="39497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18936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2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6564" y="1447800"/>
            <a:ext cx="3771900" cy="4294748"/>
            <a:chOff x="4976564" y="1447800"/>
            <a:chExt cx="3771900" cy="42947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564" y="1447800"/>
              <a:ext cx="3771900" cy="3949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4168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97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Traffic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7022" y="1449535"/>
            <a:ext cx="3950208" cy="4292523"/>
            <a:chOff x="513026" y="1450025"/>
            <a:chExt cx="3950208" cy="42925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026" y="1450025"/>
              <a:ext cx="3950208" cy="395020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18936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4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6564" y="1447800"/>
            <a:ext cx="3771900" cy="4294748"/>
            <a:chOff x="4976564" y="1447800"/>
            <a:chExt cx="3771900" cy="42947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564" y="1447800"/>
              <a:ext cx="3771900" cy="3949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4168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505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Traffic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5556" y="1448290"/>
            <a:ext cx="3771900" cy="4293768"/>
            <a:chOff x="611560" y="1448780"/>
            <a:chExt cx="3771900" cy="42937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448780"/>
              <a:ext cx="3771900" cy="39497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18936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6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6564" y="1448998"/>
            <a:ext cx="3848100" cy="4293550"/>
            <a:chOff x="4976564" y="1448998"/>
            <a:chExt cx="3848100" cy="42935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564" y="1448998"/>
              <a:ext cx="3848100" cy="3949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4168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002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Traffic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55776" y="1512442"/>
            <a:ext cx="3949700" cy="4230106"/>
            <a:chOff x="4976564" y="1512442"/>
            <a:chExt cx="3949700" cy="42301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6564" y="1512442"/>
              <a:ext cx="3949700" cy="4000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4168" y="5373216"/>
              <a:ext cx="155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Traffic Flow 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7337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Methodology – Test Sequences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broken into four sequences to focus on each research </a:t>
            </a:r>
            <a:r>
              <a:rPr lang="en-US" dirty="0" smtClean="0"/>
              <a:t>question:</a:t>
            </a:r>
            <a:endParaRPr lang="en-US" dirty="0" smtClean="0"/>
          </a:p>
          <a:p>
            <a:pPr lvl="1"/>
            <a:r>
              <a:rPr lang="en-US" dirty="0" smtClean="0"/>
              <a:t>Basic tests</a:t>
            </a:r>
          </a:p>
          <a:p>
            <a:pPr lvl="1"/>
            <a:r>
              <a:rPr lang="en-US" dirty="0" smtClean="0"/>
              <a:t>Maximum throughput</a:t>
            </a:r>
          </a:p>
          <a:p>
            <a:pPr lvl="1"/>
            <a:r>
              <a:rPr lang="en-US" dirty="0" smtClean="0"/>
              <a:t>Minimum hop interval</a:t>
            </a:r>
          </a:p>
          <a:p>
            <a:pPr lvl="1"/>
            <a:r>
              <a:rPr lang="en-US" dirty="0" smtClean="0"/>
              <a:t>Fuzz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7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Goals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Methodology – Test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Basic tests</a:t>
            </a:r>
            <a:r>
              <a:rPr lang="en-US" dirty="0" smtClean="0"/>
              <a:t> – Validate basic functionality of ARG by exercising every traffic flow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20337"/>
              </p:ext>
            </p:extLst>
          </p:nvPr>
        </p:nvGraphicFramePr>
        <p:xfrm>
          <a:off x="1524000" y="339299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Factor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Possible Levels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 Interval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500, 50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Round-trip latency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 delay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direction and type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Flows 0-8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2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Methodology – Test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Maximum throughput</a:t>
            </a:r>
            <a:r>
              <a:rPr lang="en-US" dirty="0" smtClean="0"/>
              <a:t> – Test the maximum traffic rate ARG can handle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81822"/>
              </p:ext>
            </p:extLst>
          </p:nvPr>
        </p:nvGraphicFramePr>
        <p:xfrm>
          <a:off x="1067780" y="3392996"/>
          <a:ext cx="7008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220"/>
                <a:gridCol w="3504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Factor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Possible Levels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 Interval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500, 50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Round-trip latency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 delay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0.2,</a:t>
                      </a:r>
                      <a:r>
                        <a:rPr lang="en-US" baseline="0" dirty="0" smtClean="0"/>
                        <a:t> 0.1, 0.05, 0.01, 0.005, 0.001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direction and type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253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Methodology – Test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Minimum hop interval</a:t>
            </a:r>
            <a:r>
              <a:rPr lang="en-US" dirty="0" smtClean="0"/>
              <a:t> – Test the maximum supportable hop rate with loss below 2%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36416"/>
              </p:ext>
            </p:extLst>
          </p:nvPr>
        </p:nvGraphicFramePr>
        <p:xfrm>
          <a:off x="1524000" y="3392996"/>
          <a:ext cx="6096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Factor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Possible Levels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 Interval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1000,</a:t>
                      </a:r>
                      <a:r>
                        <a:rPr lang="en-US" baseline="0" dirty="0" smtClean="0"/>
                        <a:t> 500, 300, 200, 100, 75, 60, 50, 40, 30, 15, 10, 5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Round-trip latency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</a:t>
                      </a:r>
                      <a:r>
                        <a:rPr lang="en-US" baseline="0" dirty="0" smtClean="0"/>
                        <a:t> 30, 100, 500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 delay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direction and type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19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Methodology – Test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Fuzz testing</a:t>
            </a:r>
            <a:r>
              <a:rPr lang="en-US" dirty="0" smtClean="0"/>
              <a:t> – Replay traffic </a:t>
            </a:r>
            <a:r>
              <a:rPr lang="en-US" dirty="0" smtClean="0"/>
              <a:t>with any </a:t>
            </a:r>
            <a:r>
              <a:rPr lang="en-US" dirty="0" smtClean="0"/>
              <a:t>of several possible modifications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5357"/>
              </p:ext>
            </p:extLst>
          </p:nvPr>
        </p:nvGraphicFramePr>
        <p:xfrm>
          <a:off x="1524000" y="339299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Factor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Possible Levels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 Interval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500, 50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Round-trip latency (ms)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 delay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direction and type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8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 and Goals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5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Basic Tests (Valid)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2024844"/>
            <a:ext cx="2562930" cy="25970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Mean and 95% CI for </a:t>
            </a:r>
            <a:r>
              <a:rPr lang="en-US" dirty="0" smtClean="0"/>
              <a:t>valid </a:t>
            </a:r>
            <a:r>
              <a:rPr lang="en-US" dirty="0" smtClean="0"/>
              <a:t>traffic in basic tests.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Overall mean loss of 0.11%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 descr="basic_tests_valid_me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844" y="512676"/>
            <a:ext cx="597666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5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Basic Tests (Valid)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1340768"/>
            <a:ext cx="8503590" cy="9062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Basic tests, flows 1-4. Packet rejection reasons. 143 repetitions with 2,312,228 total packets represented.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60221"/>
              </p:ext>
            </p:extLst>
          </p:nvPr>
        </p:nvGraphicFramePr>
        <p:xfrm>
          <a:off x="1097614" y="2060848"/>
          <a:ext cx="6948772" cy="426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/>
                <a:gridCol w="1116124"/>
                <a:gridCol w="2376264"/>
              </a:tblGrid>
              <a:tr h="2546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Reason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Count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% of Total Packets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Outbound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message too long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949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0.041%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Outbound sequence number incorrect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596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0.0258%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2D2DB9"/>
                          </a:solidFill>
                        </a:rPr>
                        <a:t>Inbound unwrapped</a:t>
                      </a:r>
                      <a:endParaRPr lang="en-US" sz="1400" dirty="0">
                        <a:solidFill>
                          <a:srgbClr val="2D2DB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578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0.025%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2D2DB9"/>
                          </a:solidFill>
                        </a:rPr>
                        <a:t>Unknown</a:t>
                      </a:r>
                      <a:endParaRPr lang="en-US" sz="1400" dirty="0">
                        <a:solidFill>
                          <a:srgbClr val="2D2DB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518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0.0224%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Outbound gateway not connected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393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0.017%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NAT bucket</a:t>
                      </a:r>
                      <a:r>
                        <a:rPr lang="en-US" sz="1400" baseline="0" dirty="0" smtClean="0"/>
                        <a:t> not found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173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0.00748%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gateway not connected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78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0.00337%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bad protocol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0.00247%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source IP incorrect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0.001297%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destination IP incorrect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0.000259%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Inbound ping accepted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0.000129%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Lost on wire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0.0000865%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2D2DB9"/>
                          </a:solidFill>
                        </a:rPr>
                        <a:t>Outbound rewrite</a:t>
                      </a:r>
                      <a:endParaRPr lang="en-US" sz="1400" dirty="0">
                        <a:solidFill>
                          <a:srgbClr val="2D2DB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0.00004325%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72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– Basic Tests (Invalid)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50617"/>
            <a:ext cx="7783510" cy="4382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Basic tests, packet loss of invalid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81769"/>
              </p:ext>
            </p:extLst>
          </p:nvPr>
        </p:nvGraphicFramePr>
        <p:xfrm>
          <a:off x="770255" y="2564904"/>
          <a:ext cx="70207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195"/>
                <a:gridCol w="1755195"/>
                <a:gridCol w="1765469"/>
                <a:gridCol w="1744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Flow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CI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Replications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(100%, 100%)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 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(100%, 100%)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 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(100%, 100%)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 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(99.9%,</a:t>
                      </a:r>
                      <a:r>
                        <a:rPr lang="en-US" baseline="0" dirty="0" smtClean="0"/>
                        <a:t> 99.9</a:t>
                      </a:r>
                      <a:r>
                        <a:rPr lang="en-US" dirty="0" smtClean="0"/>
                        <a:t>%)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454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– Basic Tests (Invalid)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1340768"/>
            <a:ext cx="8503590" cy="9062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Basic tests, flows 5-</a:t>
            </a:r>
            <a:r>
              <a:rPr lang="en-US" sz="2000" dirty="0"/>
              <a:t>8</a:t>
            </a:r>
            <a:r>
              <a:rPr lang="en-US" sz="2000" dirty="0" smtClean="0"/>
              <a:t>. Packet rejection reasons. 112 repetitions with 1,268,746 total packets represented.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4034"/>
              </p:ext>
            </p:extLst>
          </p:nvPr>
        </p:nvGraphicFramePr>
        <p:xfrm>
          <a:off x="1097614" y="2466765"/>
          <a:ext cx="6948772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/>
                <a:gridCol w="1116124"/>
                <a:gridCol w="2376264"/>
              </a:tblGrid>
              <a:tr h="2546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Reason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Count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% of Total Packets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</a:t>
                      </a:r>
                      <a:r>
                        <a:rPr lang="en-US" sz="1400" baseline="0" dirty="0" smtClean="0"/>
                        <a:t> NAT bucket not found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60,884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4.799%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unwrapped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687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0.05415%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Outbound</a:t>
                      </a:r>
                      <a:r>
                        <a:rPr lang="en-US" sz="1400" baseline="0" dirty="0" smtClean="0"/>
                        <a:t> message too long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486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0.03831%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Unknown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340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0.0268%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Outbound</a:t>
                      </a:r>
                      <a:r>
                        <a:rPr lang="en-US" sz="1400" baseline="0" dirty="0" smtClean="0"/>
                        <a:t> sequence number incorrect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242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0.01907%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source IP incorrect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0.001103%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</a:t>
                      </a:r>
                      <a:r>
                        <a:rPr lang="en-US" sz="1400" baseline="0" dirty="0" smtClean="0"/>
                        <a:t> ping accepted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0.0003941%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187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auto">
          <a:xfrm flipV="1">
            <a:off x="4247964" y="2348880"/>
            <a:ext cx="684076" cy="3132348"/>
          </a:xfrm>
          <a:prstGeom prst="line">
            <a:avLst/>
          </a:prstGeom>
          <a:ln w="28575" cmpd="sng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– Minimum Hop Interval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Hop interval tests, packet loss of UDP and TCP traffic between ARG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 descr="hop_rate_tcp_interarg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965"/>
          <a:stretch/>
        </p:blipFill>
        <p:spPr>
          <a:xfrm>
            <a:off x="287524" y="1812776"/>
            <a:ext cx="3621254" cy="4640560"/>
          </a:xfrm>
          <a:prstGeom prst="rect">
            <a:avLst/>
          </a:prstGeom>
        </p:spPr>
      </p:pic>
      <p:pic>
        <p:nvPicPr>
          <p:cNvPr id="6" name="Picture 5" descr="hop_rate_udptcp_interarg_scaled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"/>
          <a:stretch/>
        </p:blipFill>
        <p:spPr>
          <a:xfrm>
            <a:off x="4391980" y="1808820"/>
            <a:ext cx="4646569" cy="464451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flipV="1">
            <a:off x="4247964" y="5769260"/>
            <a:ext cx="684076" cy="396044"/>
          </a:xfrm>
          <a:prstGeom prst="line">
            <a:avLst/>
          </a:prstGeom>
          <a:ln w="28575" cmpd="sng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251520" y="5481228"/>
            <a:ext cx="3996444" cy="68407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883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Motivation and Goals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31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– Minimum Hop Interval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Hop interval test loss reasons. 612 tests with 15,387,651 total packets represented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17543"/>
              </p:ext>
            </p:extLst>
          </p:nvPr>
        </p:nvGraphicFramePr>
        <p:xfrm>
          <a:off x="1097614" y="2466765"/>
          <a:ext cx="6948772" cy="365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/>
                <a:gridCol w="1116124"/>
                <a:gridCol w="2376264"/>
              </a:tblGrid>
              <a:tr h="2546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Reason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Count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% of Total Packets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destination IP incorrect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506,075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3.289%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source IP incorrect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165,656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1.077%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unwrapped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4,935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0.0321%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Unknown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4,235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0.0275%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Outbound message too long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4,106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0.0267%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Outbound sequence number incorrect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2,180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0.0142%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Outbound gateway not connected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1,000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0.006499%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NAT bucket not found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0.0007149%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</a:t>
                      </a:r>
                      <a:r>
                        <a:rPr lang="en-US" sz="1400" baseline="0" dirty="0" smtClean="0"/>
                        <a:t> bad protocol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0.000611%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Inbound gateway not connected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0.0000998%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Outbound wrapped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0.00007798%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120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– Maximum Throughput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221839"/>
            <a:ext cx="7771963" cy="5149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Packet rate tests, clustered loss verses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18895"/>
              </p:ext>
            </p:extLst>
          </p:nvPr>
        </p:nvGraphicFramePr>
        <p:xfrm>
          <a:off x="323528" y="2391153"/>
          <a:ext cx="2952328" cy="2651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/>
                <a:gridCol w="756084"/>
                <a:gridCol w="756084"/>
                <a:gridCol w="756084"/>
              </a:tblGrid>
              <a:tr h="2546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Clust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Mean (Kbps)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Min (Kbps)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Max (Kbps)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485.1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300.3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573.7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854.5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782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980.3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1401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1190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1581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2223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1969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2421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3250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3243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3264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3796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3778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3814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4374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4351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4389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 descr="max_rate_cluster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888" y="1052736"/>
            <a:ext cx="53285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– Maximum Throughput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221839"/>
            <a:ext cx="7771963" cy="5149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Packet rate tests, Tukey test against clustered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0766"/>
              </p:ext>
            </p:extLst>
          </p:nvPr>
        </p:nvGraphicFramePr>
        <p:xfrm>
          <a:off x="323528" y="2391153"/>
          <a:ext cx="2952328" cy="2651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/>
                <a:gridCol w="756084"/>
                <a:gridCol w="756084"/>
                <a:gridCol w="756084"/>
              </a:tblGrid>
              <a:tr h="2546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Clust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Mean (Kbps)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Min (Kbps)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Max (Kbps)</a:t>
                      </a: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485.1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300.3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573.7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854.5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782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980.3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1401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1190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1581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2223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1969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2421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3250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3243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3264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3796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3778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3814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4374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4351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4389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322"/>
          <a:stretch/>
        </p:blipFill>
        <p:spPr>
          <a:xfrm>
            <a:off x="3563888" y="1602768"/>
            <a:ext cx="5328592" cy="47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92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Fuzz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 remains stable throughout fuzz testing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21.8</a:t>
            </a:r>
            <a:r>
              <a:rPr lang="en-US" dirty="0"/>
              <a:t>% to 23.6% packet loss </a:t>
            </a:r>
            <a:r>
              <a:rPr lang="en-US" dirty="0" smtClean="0"/>
              <a:t>reported</a:t>
            </a:r>
          </a:p>
          <a:p>
            <a:pPr lvl="1"/>
            <a:r>
              <a:rPr lang="en-US" dirty="0" smtClean="0"/>
              <a:t>Results not validated</a:t>
            </a:r>
          </a:p>
          <a:p>
            <a:pPr lvl="1"/>
            <a:r>
              <a:rPr lang="en-US" dirty="0" smtClean="0"/>
              <a:t>Cause </a:t>
            </a:r>
            <a:r>
              <a:rPr lang="en-US" dirty="0"/>
              <a:t>unknown, further examination needed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12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 and Goals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53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Does ARG classify traffic correctly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Overall</a:t>
            </a:r>
            <a:r>
              <a:rPr lang="en-US" dirty="0"/>
              <a:t>, </a:t>
            </a:r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0.11% </a:t>
            </a:r>
            <a:r>
              <a:rPr lang="en-US" dirty="0"/>
              <a:t>of valid traffic is lost on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100</a:t>
            </a:r>
            <a:r>
              <a:rPr lang="en-US" dirty="0"/>
              <a:t>% of invalid packets are </a:t>
            </a:r>
            <a:r>
              <a:rPr lang="en-US" dirty="0" smtClean="0"/>
              <a:t>dropped 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the maximum throughput ARG can support? 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the minimum supportable time between hops?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does latency affect this? 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 ARG stable when presented with corrupt, malformed, or replayed packets?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52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Does ARG classify traffic correctly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b="1" dirty="0"/>
              <a:t>What is the maximum throughput ARG can </a:t>
            </a:r>
            <a:r>
              <a:rPr lang="en-US" b="1" dirty="0" smtClean="0"/>
              <a:t>support?</a:t>
            </a:r>
            <a:endParaRPr lang="en-US" b="1" dirty="0"/>
          </a:p>
          <a:p>
            <a:pPr lvl="1"/>
            <a:r>
              <a:rPr lang="en-US" dirty="0" smtClean="0"/>
              <a:t>Capable of supporting at least 4 Mbps</a:t>
            </a:r>
          </a:p>
          <a:p>
            <a:pPr lvl="1"/>
            <a:r>
              <a:rPr lang="en-US" dirty="0" smtClean="0"/>
              <a:t>No trend indicates this is the upper limit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the minimum supportable time between hops?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does latency affect this? 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 ARG stable when presented with corrupt, malformed, or replayed packets?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13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Does ARG classify traffic correctly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B3B3B3"/>
                </a:solidFill>
              </a:rPr>
              <a:t>What is the maximum throughput ARG can support? </a:t>
            </a:r>
            <a:endParaRPr lang="en-US" dirty="0" smtClean="0">
              <a:solidFill>
                <a:srgbClr val="B3B3B3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What is the minimum supportable time between hops? How </a:t>
            </a:r>
            <a:r>
              <a:rPr lang="en-US" b="1" dirty="0">
                <a:solidFill>
                  <a:srgbClr val="000000"/>
                </a:solidFill>
              </a:rPr>
              <a:t>does latency affect this</a:t>
            </a:r>
            <a:r>
              <a:rPr lang="en-US" b="1" dirty="0" smtClean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US" dirty="0" smtClean="0"/>
              <a:t>Hop </a:t>
            </a:r>
            <a:r>
              <a:rPr lang="en-US" dirty="0"/>
              <a:t>interval must exceed two times the round-trip </a:t>
            </a:r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to 75 milliseconds appears to be a hard lower </a:t>
            </a:r>
            <a:r>
              <a:rPr lang="en-US" dirty="0" smtClean="0"/>
              <a:t>limit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ARG stable when presented with corrupt, malformed, or replayed packets?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02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Does ARG classify traffic correctly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B3B3B3"/>
                </a:solidFill>
              </a:rPr>
              <a:t>What is the maximum throughput ARG can support? </a:t>
            </a:r>
            <a:endParaRPr lang="en-US" dirty="0" smtClean="0">
              <a:solidFill>
                <a:srgbClr val="B3B3B3"/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the minimum supportable time between hops? How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does latency affect this? </a:t>
            </a:r>
          </a:p>
          <a:p>
            <a:r>
              <a:rPr lang="en-US" b="1" dirty="0">
                <a:solidFill>
                  <a:srgbClr val="000000"/>
                </a:solidFill>
              </a:rPr>
              <a:t>Is ARG stable when presented with corrupt, malformed, or replayed packets</a:t>
            </a:r>
            <a:r>
              <a:rPr lang="en-US" b="1" dirty="0" smtClean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 remains stable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May exhibit high packet loss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More exploration is needed to learn why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56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 and Goals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1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are critical to many aspects of the modern military and corporations</a:t>
            </a:r>
          </a:p>
          <a:p>
            <a:pPr lvl="1"/>
            <a:r>
              <a:rPr lang="en-US" dirty="0" smtClean="0"/>
              <a:t>Protecting these is a huge concern</a:t>
            </a:r>
          </a:p>
          <a:p>
            <a:pPr lvl="1"/>
            <a:r>
              <a:rPr lang="en-US" dirty="0" smtClean="0"/>
              <a:t>Traditional network defenses (firewalls, </a:t>
            </a:r>
            <a:r>
              <a:rPr lang="en-US" dirty="0" smtClean="0"/>
              <a:t>IDS/IPSs</a:t>
            </a:r>
            <a:r>
              <a:rPr lang="en-US" dirty="0" smtClean="0"/>
              <a:t>) help</a:t>
            </a:r>
          </a:p>
          <a:p>
            <a:endParaRPr lang="en-US" dirty="0" smtClean="0"/>
          </a:p>
          <a:p>
            <a:r>
              <a:rPr lang="en-US" dirty="0" smtClean="0"/>
              <a:t>Interest in more dynamic protection</a:t>
            </a:r>
          </a:p>
          <a:p>
            <a:pPr lvl="1"/>
            <a:r>
              <a:rPr lang="en-US" dirty="0" smtClean="0"/>
              <a:t>Reputation/trust-based security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Network address space randomization (“IP hopping”)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1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IPv6 support</a:t>
            </a:r>
          </a:p>
          <a:p>
            <a:r>
              <a:rPr lang="en-US" dirty="0" smtClean="0"/>
              <a:t>Fragmentation </a:t>
            </a:r>
            <a:r>
              <a:rPr lang="en-US" dirty="0"/>
              <a:t>support</a:t>
            </a:r>
          </a:p>
          <a:p>
            <a:r>
              <a:rPr lang="en-US" dirty="0"/>
              <a:t>Latency compensation</a:t>
            </a:r>
          </a:p>
          <a:p>
            <a:pPr lvl="1"/>
            <a:r>
              <a:rPr lang="en-US" dirty="0"/>
              <a:t>Change hop rate for high-latency connections</a:t>
            </a:r>
          </a:p>
          <a:p>
            <a:pPr lvl="1"/>
            <a:r>
              <a:rPr lang="en-US" dirty="0"/>
              <a:t>Send with IP addresses “in the future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More extensive malicious testing</a:t>
            </a:r>
          </a:p>
          <a:p>
            <a:r>
              <a:rPr lang="en-US" dirty="0" smtClean="0"/>
              <a:t>Integration with other defenses</a:t>
            </a:r>
          </a:p>
          <a:p>
            <a:pPr lvl="1"/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Honeypot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29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Goals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9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600" b="1" dirty="0" smtClean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sz="66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?? || /* */</a:t>
            </a:r>
            <a:endParaRPr lang="en-US" sz="66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35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61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Begin pilot studies earlier!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Discover performance problems with results processing earlier</a:t>
            </a:r>
          </a:p>
          <a:p>
            <a:endParaRPr lang="en-US" dirty="0" smtClean="0"/>
          </a:p>
          <a:p>
            <a:r>
              <a:rPr lang="en-US" dirty="0" smtClean="0"/>
              <a:t>Better understanding of hop rate-interval interaction and run more fine-grained study</a:t>
            </a:r>
          </a:p>
          <a:p>
            <a:endParaRPr lang="en-US" dirty="0" smtClean="0"/>
          </a:p>
          <a:p>
            <a:r>
              <a:rPr lang="en-US" dirty="0" smtClean="0"/>
              <a:t>Solve triple-latency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1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Hierarchical nature of IP routing allows hopping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 descr="routing_example_netwo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776" y="2420888"/>
            <a:ext cx="6578600" cy="3962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24902"/>
              </p:ext>
            </p:extLst>
          </p:nvPr>
        </p:nvGraphicFramePr>
        <p:xfrm>
          <a:off x="132184" y="2132856"/>
          <a:ext cx="508788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83"/>
                <a:gridCol w="1523173"/>
                <a:gridCol w="1954261"/>
                <a:gridCol w="1271972"/>
              </a:tblGrid>
              <a:tr h="33303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Mask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Interface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03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10.5.0.25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255.255.0.0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03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172.100.10.0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03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172.100.0.0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255.255.0.0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3995936" y="3681028"/>
            <a:ext cx="612068" cy="612068"/>
          </a:xfrm>
          <a:prstGeom prst="straightConnector1">
            <a:avLst/>
          </a:prstGeom>
          <a:ln w="76200" cmpd="sng"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60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Packet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19" y="1160748"/>
            <a:ext cx="7771963" cy="7982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Gateway behavior when latency exceeds hop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 descr="late_packe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653" y="1537119"/>
            <a:ext cx="6264695" cy="48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43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– Minimum Hop Interval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6" name="Picture 5" descr="triple_arp_issue_no_ar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020" y="1125534"/>
            <a:ext cx="3456383" cy="5003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116124"/>
            <a:ext cx="3459679" cy="501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3588" y="6021288"/>
            <a:ext cx="37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5 ms one-way latency on ARP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6021288"/>
            <a:ext cx="328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latency not affecting 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30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Packet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96753"/>
            <a:ext cx="2664296" cy="4104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Director packet processing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" name="Picture 4" descr="flow_direc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796" y="1232756"/>
            <a:ext cx="4280464" cy="50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0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Packet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196752"/>
            <a:ext cx="3420380" cy="1512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Hopper incoming packet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6" name="Picture 5" descr="flow_packet_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423" y="1196752"/>
            <a:ext cx="443915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3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goal:</a:t>
            </a:r>
          </a:p>
          <a:p>
            <a:pPr lvl="1"/>
            <a:r>
              <a:rPr lang="en-US" dirty="0" smtClean="0"/>
              <a:t>Study the effectiveness of IP hopping in classifying traffic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Develop custom IP hopping solution combining previous research to meet military network needs</a:t>
            </a:r>
          </a:p>
          <a:p>
            <a:pPr lvl="1"/>
            <a:r>
              <a:rPr lang="en-US" dirty="0" smtClean="0"/>
              <a:t>Create test network on physical servers</a:t>
            </a:r>
          </a:p>
          <a:p>
            <a:pPr lvl="1"/>
            <a:r>
              <a:rPr lang="en-US" dirty="0" smtClean="0"/>
              <a:t>Test with traffic </a:t>
            </a:r>
            <a:r>
              <a:rPr lang="en-US" dirty="0" smtClean="0"/>
              <a:t>generators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77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Fuzzer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or more modifications chosen</a:t>
            </a:r>
          </a:p>
          <a:p>
            <a:endParaRPr lang="en-US" dirty="0" smtClean="0"/>
          </a:p>
          <a:p>
            <a:r>
              <a:rPr lang="en-US" dirty="0" smtClean="0"/>
              <a:t>Each modification has 10% probability</a:t>
            </a:r>
          </a:p>
          <a:p>
            <a:endParaRPr lang="en-US" dirty="0" smtClean="0"/>
          </a:p>
          <a:p>
            <a:r>
              <a:rPr lang="en-US" dirty="0" smtClean="0"/>
              <a:t>Possible modifications:</a:t>
            </a:r>
          </a:p>
          <a:p>
            <a:pPr lvl="1"/>
            <a:r>
              <a:rPr lang="en-US" dirty="0"/>
              <a:t>Zero ARG signature/</a:t>
            </a:r>
            <a:r>
              <a:rPr lang="en-US" dirty="0" smtClean="0"/>
              <a:t>HMAC</a:t>
            </a:r>
            <a:endParaRPr lang="en-US" dirty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message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 smtClean="0"/>
              <a:t>Zero data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Changed </a:t>
            </a:r>
            <a:r>
              <a:rPr lang="en-US" dirty="0"/>
              <a:t>sequence </a:t>
            </a:r>
            <a:r>
              <a:rPr lang="en-US" dirty="0" smtClean="0"/>
              <a:t>number</a:t>
            </a:r>
            <a:endParaRPr lang="en-US" dirty="0"/>
          </a:p>
          <a:p>
            <a:pPr lvl="1"/>
            <a:r>
              <a:rPr lang="en-US" dirty="0" smtClean="0"/>
              <a:t>Changed </a:t>
            </a:r>
            <a:r>
              <a:rPr lang="en-US" dirty="0"/>
              <a:t>source IP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 smtClean="0"/>
              <a:t>Changed </a:t>
            </a:r>
            <a:r>
              <a:rPr lang="en-US" dirty="0"/>
              <a:t>destination IP address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0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 and Goals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88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IP 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50617"/>
            <a:ext cx="7771963" cy="4758703"/>
          </a:xfrm>
        </p:spPr>
        <p:txBody>
          <a:bodyPr/>
          <a:lstStyle/>
          <a:p>
            <a:r>
              <a:rPr lang="en-US" dirty="0" smtClean="0"/>
              <a:t>Formally part of “network address space randomization”</a:t>
            </a:r>
          </a:p>
          <a:p>
            <a:endParaRPr lang="en-US" dirty="0" smtClean="0"/>
          </a:p>
          <a:p>
            <a:r>
              <a:rPr lang="en-US" dirty="0" smtClean="0"/>
              <a:t>Involves changing IP addresses periodically</a:t>
            </a:r>
          </a:p>
          <a:p>
            <a:pPr lvl="1"/>
            <a:r>
              <a:rPr lang="en-US" dirty="0" smtClean="0"/>
              <a:t>No distinguishable pattern to outside observer</a:t>
            </a:r>
          </a:p>
          <a:p>
            <a:pPr lvl="1"/>
            <a:r>
              <a:rPr lang="en-US" dirty="0" smtClean="0"/>
              <a:t>“Hops” typically chosen based on a shared secret</a:t>
            </a:r>
          </a:p>
          <a:p>
            <a:pPr lvl="1"/>
            <a:r>
              <a:rPr lang="en-US" dirty="0" smtClean="0"/>
              <a:t>Often coupled with encryption between IP hopping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06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IP 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0" y="1550617"/>
            <a:ext cx="7771963" cy="4758703"/>
          </a:xfrm>
        </p:spPr>
        <p:txBody>
          <a:bodyPr/>
          <a:lstStyle/>
          <a:p>
            <a:r>
              <a:rPr lang="en-US" dirty="0" smtClean="0"/>
              <a:t>Presents a moving target to attacker</a:t>
            </a:r>
          </a:p>
          <a:p>
            <a:pPr lvl="1"/>
            <a:r>
              <a:rPr lang="en-US" dirty="0" smtClean="0"/>
              <a:t>Obfuscates true sender of sniffed traffic</a:t>
            </a:r>
          </a:p>
          <a:p>
            <a:pPr lvl="1"/>
            <a:r>
              <a:rPr lang="en-US" dirty="0" smtClean="0"/>
              <a:t>Network maps established by attacker change frequently</a:t>
            </a:r>
          </a:p>
          <a:p>
            <a:endParaRPr lang="en-US" dirty="0" smtClean="0"/>
          </a:p>
          <a:p>
            <a:r>
              <a:rPr lang="en-US" dirty="0" smtClean="0"/>
              <a:t>Two basic approaches:</a:t>
            </a:r>
          </a:p>
          <a:p>
            <a:pPr lvl="1"/>
            <a:r>
              <a:rPr lang="en-US" dirty="0" smtClean="0"/>
              <a:t>End point-based</a:t>
            </a:r>
          </a:p>
          <a:p>
            <a:pPr lvl="1"/>
            <a:r>
              <a:rPr lang="en-US" dirty="0" smtClean="0"/>
              <a:t>Gateway-based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53592-1631-49CD-B599-5C2937D836F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22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13299</TotalTime>
  <Words>2242</Words>
  <Application>Microsoft Macintosh PowerPoint</Application>
  <PresentationFormat>On-screen Show (4:3)</PresentationFormat>
  <Paragraphs>634</Paragraphs>
  <Slides>60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2_Default Design</vt:lpstr>
      <vt:lpstr>PowerPoint Presentation</vt:lpstr>
      <vt:lpstr>Acknowledgements</vt:lpstr>
      <vt:lpstr>Overview</vt:lpstr>
      <vt:lpstr>Overview</vt:lpstr>
      <vt:lpstr>Motivation</vt:lpstr>
      <vt:lpstr>Goals and Approach</vt:lpstr>
      <vt:lpstr>Overview</vt:lpstr>
      <vt:lpstr>Background – IP Hopping</vt:lpstr>
      <vt:lpstr>Background – IP Hopping</vt:lpstr>
      <vt:lpstr>Background – Gateway Hopping</vt:lpstr>
      <vt:lpstr>Overview</vt:lpstr>
      <vt:lpstr>Implementation – Requirements</vt:lpstr>
      <vt:lpstr>Implementation – Features</vt:lpstr>
      <vt:lpstr>Implementation – Architecture</vt:lpstr>
      <vt:lpstr>Overview</vt:lpstr>
      <vt:lpstr>Methodology – Research Questions</vt:lpstr>
      <vt:lpstr>Methodology – Research Questions</vt:lpstr>
      <vt:lpstr>Methodology – Research Questions</vt:lpstr>
      <vt:lpstr>Methodology – Research Questions</vt:lpstr>
      <vt:lpstr>Methodology – Test Network</vt:lpstr>
      <vt:lpstr>Methodology – Metrics</vt:lpstr>
      <vt:lpstr>Methodology – Factors</vt:lpstr>
      <vt:lpstr>System Under Test</vt:lpstr>
      <vt:lpstr>Methodology – Traffic Flows</vt:lpstr>
      <vt:lpstr>Methodology – Traffic Flows</vt:lpstr>
      <vt:lpstr>Methodology – Traffic Flows</vt:lpstr>
      <vt:lpstr>Methodology – Traffic Flows</vt:lpstr>
      <vt:lpstr>Methodology – Traffic Flows</vt:lpstr>
      <vt:lpstr>Methodology – Test Sequences</vt:lpstr>
      <vt:lpstr>Methodology – Test Sequences</vt:lpstr>
      <vt:lpstr>Methodology – Test Sequences</vt:lpstr>
      <vt:lpstr>Methodology – Test Sequences</vt:lpstr>
      <vt:lpstr>Methodology – Test Sequences</vt:lpstr>
      <vt:lpstr>Overview</vt:lpstr>
      <vt:lpstr>Results – Basic Tests (Valid)</vt:lpstr>
      <vt:lpstr>Results – Basic Tests (Valid)</vt:lpstr>
      <vt:lpstr>Results – Basic Tests (Invalid)</vt:lpstr>
      <vt:lpstr>Results – Basic Tests (Invalid)</vt:lpstr>
      <vt:lpstr>Results – Minimum Hop Interval</vt:lpstr>
      <vt:lpstr>Results – Minimum Hop Interval</vt:lpstr>
      <vt:lpstr>Results – Maximum Throughput</vt:lpstr>
      <vt:lpstr>Results – Maximum Throughput</vt:lpstr>
      <vt:lpstr>Results – Fuzz Testing</vt:lpstr>
      <vt:lpstr>Overview</vt:lpstr>
      <vt:lpstr>Conclusions</vt:lpstr>
      <vt:lpstr>Conclusions</vt:lpstr>
      <vt:lpstr>Conclusions</vt:lpstr>
      <vt:lpstr>Conclusions</vt:lpstr>
      <vt:lpstr>Overview</vt:lpstr>
      <vt:lpstr>Future Work</vt:lpstr>
      <vt:lpstr>Summary</vt:lpstr>
      <vt:lpstr>Questions?</vt:lpstr>
      <vt:lpstr>PowerPoint Presentation</vt:lpstr>
      <vt:lpstr>Lessons Learned</vt:lpstr>
      <vt:lpstr>Background - Routing</vt:lpstr>
      <vt:lpstr>Late Packet Example</vt:lpstr>
      <vt:lpstr>Results – Minimum Hop Interval</vt:lpstr>
      <vt:lpstr>Incoming Packet Processing</vt:lpstr>
      <vt:lpstr>Incoming Packet Validation</vt:lpstr>
      <vt:lpstr>Fuzzer Modifications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Analysis of Player</dc:title>
  <dc:creator>JHAGEN</dc:creator>
  <dc:description>AFIT/ENG</dc:description>
  <cp:lastModifiedBy>Ryan Morehart</cp:lastModifiedBy>
  <cp:revision>1131</cp:revision>
  <dcterms:created xsi:type="dcterms:W3CDTF">2010-05-28T18:07:16Z</dcterms:created>
  <dcterms:modified xsi:type="dcterms:W3CDTF">2013-02-20T14:29:51Z</dcterms:modified>
</cp:coreProperties>
</file>