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71" r:id="rId4"/>
    <p:sldId id="272" r:id="rId5"/>
    <p:sldId id="258" r:id="rId6"/>
    <p:sldId id="259" r:id="rId7"/>
    <p:sldId id="260" r:id="rId8"/>
    <p:sldId id="262" r:id="rId9"/>
    <p:sldId id="261" r:id="rId10"/>
    <p:sldId id="268" r:id="rId11"/>
    <p:sldId id="270" r:id="rId12"/>
    <p:sldId id="269" r:id="rId13"/>
    <p:sldId id="263" r:id="rId14"/>
    <p:sldId id="264" r:id="rId15"/>
    <p:sldId id="274" r:id="rId16"/>
    <p:sldId id="265" r:id="rId17"/>
    <p:sldId id="273"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96" autoAdjust="0"/>
    <p:restoredTop sz="94434" autoAdjust="0"/>
  </p:normalViewPr>
  <p:slideViewPr>
    <p:cSldViewPr snapToGrid="0">
      <p:cViewPr varScale="1">
        <p:scale>
          <a:sx n="74" d="100"/>
          <a:sy n="74"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08187-E036-4C9C-B67C-3DA4D43E5460}"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5AEA9F-C3BC-4CEC-85D0-7410CD8F8BFD}" type="slidenum">
              <a:rPr lang="en-US" smtClean="0"/>
              <a:t>‹#›</a:t>
            </a:fld>
            <a:endParaRPr lang="en-US"/>
          </a:p>
        </p:txBody>
      </p:sp>
    </p:spTree>
    <p:extLst>
      <p:ext uri="{BB962C8B-B14F-4D97-AF65-F5344CB8AC3E}">
        <p14:creationId xmlns:p14="http://schemas.microsoft.com/office/powerpoint/2010/main" val="380068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5AEA9F-C3BC-4CEC-85D0-7410CD8F8BFD}" type="slidenum">
              <a:rPr lang="en-US" smtClean="0"/>
              <a:t>1</a:t>
            </a:fld>
            <a:endParaRPr lang="en-US"/>
          </a:p>
        </p:txBody>
      </p:sp>
    </p:spTree>
    <p:extLst>
      <p:ext uri="{BB962C8B-B14F-4D97-AF65-F5344CB8AC3E}">
        <p14:creationId xmlns:p14="http://schemas.microsoft.com/office/powerpoint/2010/main" val="1764233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10</a:t>
            </a:fld>
            <a:endParaRPr lang="en-US"/>
          </a:p>
        </p:txBody>
      </p:sp>
    </p:spTree>
    <p:extLst>
      <p:ext uri="{BB962C8B-B14F-4D97-AF65-F5344CB8AC3E}">
        <p14:creationId xmlns:p14="http://schemas.microsoft.com/office/powerpoint/2010/main" val="1649479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11</a:t>
            </a:fld>
            <a:endParaRPr lang="en-US"/>
          </a:p>
        </p:txBody>
      </p:sp>
    </p:spTree>
    <p:extLst>
      <p:ext uri="{BB962C8B-B14F-4D97-AF65-F5344CB8AC3E}">
        <p14:creationId xmlns:p14="http://schemas.microsoft.com/office/powerpoint/2010/main" val="2910096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12</a:t>
            </a:fld>
            <a:endParaRPr lang="en-US"/>
          </a:p>
        </p:txBody>
      </p:sp>
    </p:spTree>
    <p:extLst>
      <p:ext uri="{BB962C8B-B14F-4D97-AF65-F5344CB8AC3E}">
        <p14:creationId xmlns:p14="http://schemas.microsoft.com/office/powerpoint/2010/main" val="3437410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13</a:t>
            </a:fld>
            <a:endParaRPr lang="en-US"/>
          </a:p>
        </p:txBody>
      </p:sp>
    </p:spTree>
    <p:extLst>
      <p:ext uri="{BB962C8B-B14F-4D97-AF65-F5344CB8AC3E}">
        <p14:creationId xmlns:p14="http://schemas.microsoft.com/office/powerpoint/2010/main" val="115551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14</a:t>
            </a:fld>
            <a:endParaRPr lang="en-US"/>
          </a:p>
        </p:txBody>
      </p:sp>
    </p:spTree>
    <p:extLst>
      <p:ext uri="{BB962C8B-B14F-4D97-AF65-F5344CB8AC3E}">
        <p14:creationId xmlns:p14="http://schemas.microsoft.com/office/powerpoint/2010/main" val="387196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15</a:t>
            </a:fld>
            <a:endParaRPr lang="en-US"/>
          </a:p>
        </p:txBody>
      </p:sp>
    </p:spTree>
    <p:extLst>
      <p:ext uri="{BB962C8B-B14F-4D97-AF65-F5344CB8AC3E}">
        <p14:creationId xmlns:p14="http://schemas.microsoft.com/office/powerpoint/2010/main" val="1283086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16</a:t>
            </a:fld>
            <a:endParaRPr lang="en-US"/>
          </a:p>
        </p:txBody>
      </p:sp>
    </p:spTree>
    <p:extLst>
      <p:ext uri="{BB962C8B-B14F-4D97-AF65-F5344CB8AC3E}">
        <p14:creationId xmlns:p14="http://schemas.microsoft.com/office/powerpoint/2010/main" val="610278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17</a:t>
            </a:fld>
            <a:endParaRPr lang="en-US"/>
          </a:p>
        </p:txBody>
      </p:sp>
    </p:spTree>
    <p:extLst>
      <p:ext uri="{BB962C8B-B14F-4D97-AF65-F5344CB8AC3E}">
        <p14:creationId xmlns:p14="http://schemas.microsoft.com/office/powerpoint/2010/main" val="4133055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18</a:t>
            </a:fld>
            <a:endParaRPr lang="en-US"/>
          </a:p>
        </p:txBody>
      </p:sp>
    </p:spTree>
    <p:extLst>
      <p:ext uri="{BB962C8B-B14F-4D97-AF65-F5344CB8AC3E}">
        <p14:creationId xmlns:p14="http://schemas.microsoft.com/office/powerpoint/2010/main" val="3740053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19</a:t>
            </a:fld>
            <a:endParaRPr lang="en-US"/>
          </a:p>
        </p:txBody>
      </p:sp>
    </p:spTree>
    <p:extLst>
      <p:ext uri="{BB962C8B-B14F-4D97-AF65-F5344CB8AC3E}">
        <p14:creationId xmlns:p14="http://schemas.microsoft.com/office/powerpoint/2010/main" val="165843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sz="1200" dirty="0" smtClean="0"/>
              <a:t>Database Management Systems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2</a:t>
            </a:fld>
            <a:endParaRPr lang="en-US"/>
          </a:p>
        </p:txBody>
      </p:sp>
    </p:spTree>
    <p:extLst>
      <p:ext uri="{BB962C8B-B14F-4D97-AF65-F5344CB8AC3E}">
        <p14:creationId xmlns:p14="http://schemas.microsoft.com/office/powerpoint/2010/main" val="668419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sz="1200" dirty="0" smtClean="0"/>
              <a:t>Database Management Systems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3</a:t>
            </a:fld>
            <a:endParaRPr lang="en-US"/>
          </a:p>
        </p:txBody>
      </p:sp>
    </p:spTree>
    <p:extLst>
      <p:ext uri="{BB962C8B-B14F-4D97-AF65-F5344CB8AC3E}">
        <p14:creationId xmlns:p14="http://schemas.microsoft.com/office/powerpoint/2010/main" val="4035722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sz="1200" dirty="0" smtClean="0"/>
              <a:t>Database Management Systems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4</a:t>
            </a:fld>
            <a:endParaRPr lang="en-US"/>
          </a:p>
        </p:txBody>
      </p:sp>
    </p:spTree>
    <p:extLst>
      <p:ext uri="{BB962C8B-B14F-4D97-AF65-F5344CB8AC3E}">
        <p14:creationId xmlns:p14="http://schemas.microsoft.com/office/powerpoint/2010/main" val="1120212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en-US" sz="1200" dirty="0" smtClean="0"/>
              <a:t>Database Management Systems</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5</a:t>
            </a:fld>
            <a:endParaRPr lang="en-US"/>
          </a:p>
        </p:txBody>
      </p:sp>
    </p:spTree>
    <p:extLst>
      <p:ext uri="{BB962C8B-B14F-4D97-AF65-F5344CB8AC3E}">
        <p14:creationId xmlns:p14="http://schemas.microsoft.com/office/powerpoint/2010/main" val="3355337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6</a:t>
            </a:fld>
            <a:endParaRPr lang="en-US"/>
          </a:p>
        </p:txBody>
      </p:sp>
    </p:spTree>
    <p:extLst>
      <p:ext uri="{BB962C8B-B14F-4D97-AF65-F5344CB8AC3E}">
        <p14:creationId xmlns:p14="http://schemas.microsoft.com/office/powerpoint/2010/main" val="351114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7</a:t>
            </a:fld>
            <a:endParaRPr lang="en-US"/>
          </a:p>
        </p:txBody>
      </p:sp>
    </p:spTree>
    <p:extLst>
      <p:ext uri="{BB962C8B-B14F-4D97-AF65-F5344CB8AC3E}">
        <p14:creationId xmlns:p14="http://schemas.microsoft.com/office/powerpoint/2010/main" val="3254772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8</a:t>
            </a:fld>
            <a:endParaRPr lang="en-US"/>
          </a:p>
        </p:txBody>
      </p:sp>
    </p:spTree>
    <p:extLst>
      <p:ext uri="{BB962C8B-B14F-4D97-AF65-F5344CB8AC3E}">
        <p14:creationId xmlns:p14="http://schemas.microsoft.com/office/powerpoint/2010/main" val="423991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E5AEA9F-C3BC-4CEC-85D0-7410CD8F8BFD}" type="slidenum">
              <a:rPr lang="en-US" smtClean="0"/>
              <a:t>9</a:t>
            </a:fld>
            <a:endParaRPr lang="en-US"/>
          </a:p>
        </p:txBody>
      </p:sp>
    </p:spTree>
    <p:extLst>
      <p:ext uri="{BB962C8B-B14F-4D97-AF65-F5344CB8AC3E}">
        <p14:creationId xmlns:p14="http://schemas.microsoft.com/office/powerpoint/2010/main" val="379385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241470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259154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228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1911539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3654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3376599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1797937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410414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269759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DE27E-1E8E-4D58-8BD5-FDAD8B89C269}"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2022634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1DE27E-1E8E-4D58-8BD5-FDAD8B89C26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237641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1DE27E-1E8E-4D58-8BD5-FDAD8B89C269}"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391703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1DE27E-1E8E-4D58-8BD5-FDAD8B89C269}"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387248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DE27E-1E8E-4D58-8BD5-FDAD8B89C269}"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300224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DE27E-1E8E-4D58-8BD5-FDAD8B89C26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321729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DE27E-1E8E-4D58-8BD5-FDAD8B89C269}"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898A6-EACA-4E13-984A-1272B74597E8}" type="slidenum">
              <a:rPr lang="en-US" smtClean="0"/>
              <a:t>‹#›</a:t>
            </a:fld>
            <a:endParaRPr lang="en-US"/>
          </a:p>
        </p:txBody>
      </p:sp>
    </p:spTree>
    <p:extLst>
      <p:ext uri="{BB962C8B-B14F-4D97-AF65-F5344CB8AC3E}">
        <p14:creationId xmlns:p14="http://schemas.microsoft.com/office/powerpoint/2010/main" val="34387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1DE27E-1E8E-4D58-8BD5-FDAD8B89C269}" type="datetimeFigureOut">
              <a:rPr lang="en-US" smtClean="0"/>
              <a:t>3/20/2023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A898A6-EACA-4E13-984A-1272B74597E8}" type="slidenum">
              <a:rPr lang="en-US" smtClean="0"/>
              <a:t>‹#›</a:t>
            </a:fld>
            <a:endParaRPr lang="en-US"/>
          </a:p>
        </p:txBody>
      </p:sp>
    </p:spTree>
    <p:extLst>
      <p:ext uri="{BB962C8B-B14F-4D97-AF65-F5344CB8AC3E}">
        <p14:creationId xmlns:p14="http://schemas.microsoft.com/office/powerpoint/2010/main" val="898574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694" y="1700785"/>
            <a:ext cx="7675808" cy="2800767"/>
          </a:xfrm>
          <a:prstGeom prst="rect">
            <a:avLst/>
          </a:prstGeom>
          <a:noFill/>
        </p:spPr>
        <p:txBody>
          <a:bodyPr wrap="square" rtlCol="0">
            <a:spAutoFit/>
          </a:bodyPr>
          <a:lstStyle/>
          <a:p>
            <a:pPr algn="ctr"/>
            <a:r>
              <a:rPr lang="en-US" altLang="en-US" sz="4000" b="1" dirty="0" smtClean="0">
                <a:solidFill>
                  <a:schemeClr val="accent4"/>
                </a:solidFill>
              </a:rPr>
              <a:t>BÁO CÁO GIẢI PHÁP</a:t>
            </a:r>
          </a:p>
          <a:p>
            <a:pPr algn="ctr"/>
            <a:endParaRPr lang="en-US" altLang="en-US" sz="4000" b="1" dirty="0" smtClean="0">
              <a:solidFill>
                <a:schemeClr val="accent4"/>
              </a:solidFill>
            </a:endParaRPr>
          </a:p>
          <a:p>
            <a:pPr algn="ctr"/>
            <a:r>
              <a:rPr lang="en-US" altLang="en-US" sz="3200" b="1" dirty="0" smtClean="0">
                <a:solidFill>
                  <a:schemeClr val="accent4"/>
                </a:solidFill>
              </a:rPr>
              <a:t>HỆ HỖ TRỢ QUYẾT ĐỊNH TUYỂN CHỌN NHÂN SỰ</a:t>
            </a:r>
          </a:p>
          <a:p>
            <a:pPr algn="ctr"/>
            <a:endParaRPr lang="en-US" sz="3200" b="1" dirty="0">
              <a:solidFill>
                <a:schemeClr val="accent4"/>
              </a:solidFill>
            </a:endParaRPr>
          </a:p>
        </p:txBody>
      </p:sp>
      <p:sp>
        <p:nvSpPr>
          <p:cNvPr id="4" name="TextBox 3"/>
          <p:cNvSpPr txBox="1"/>
          <p:nvPr/>
        </p:nvSpPr>
        <p:spPr>
          <a:xfrm>
            <a:off x="1546437" y="5534561"/>
            <a:ext cx="7675808" cy="1323439"/>
          </a:xfrm>
          <a:prstGeom prst="rect">
            <a:avLst/>
          </a:prstGeom>
          <a:noFill/>
        </p:spPr>
        <p:txBody>
          <a:bodyPr wrap="square" rtlCol="0">
            <a:spAutoFit/>
          </a:bodyPr>
          <a:lstStyle/>
          <a:p>
            <a:pPr algn="ctr"/>
            <a:r>
              <a:rPr lang="en-US" altLang="en-US" sz="2400" b="1" dirty="0" smtClean="0">
                <a:solidFill>
                  <a:schemeClr val="accent4"/>
                </a:solidFill>
              </a:rPr>
              <a:t>Học viên: Phạm Minh Toán</a:t>
            </a:r>
          </a:p>
          <a:p>
            <a:pPr algn="ctr"/>
            <a:r>
              <a:rPr lang="en-US" altLang="en-US" sz="2400" b="1" dirty="0" smtClean="0">
                <a:solidFill>
                  <a:schemeClr val="accent4"/>
                </a:solidFill>
              </a:rPr>
              <a:t>	      Nguyễn Hữu Thọ</a:t>
            </a:r>
          </a:p>
          <a:p>
            <a:pPr algn="ctr"/>
            <a:endParaRPr lang="en-US" sz="3200" b="1" dirty="0">
              <a:solidFill>
                <a:schemeClr val="accent4"/>
              </a:solidFill>
            </a:endParaRPr>
          </a:p>
        </p:txBody>
      </p:sp>
    </p:spTree>
    <p:extLst>
      <p:ext uri="{BB962C8B-B14F-4D97-AF65-F5344CB8AC3E}">
        <p14:creationId xmlns:p14="http://schemas.microsoft.com/office/powerpoint/2010/main" val="1213797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485113" y="1505900"/>
            <a:ext cx="6745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smtClean="0">
                <a:latin typeface="+mj-lt"/>
                <a:ea typeface="Times New Roman" panose="02020603050405020304" pitchFamily="18" charset="0"/>
              </a:rPr>
              <a:t>2</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toán trọng số </a:t>
            </a:r>
            <a:r>
              <a:rPr lang="vi-VN" altLang="en-US" sz="2800" b="1" dirty="0" smtClean="0">
                <a:latin typeface="+mj-lt"/>
                <a:ea typeface="Times New Roman" panose="02020603050405020304" pitchFamily="18" charset="0"/>
              </a:rPr>
              <a:t>cho </a:t>
            </a:r>
            <a:r>
              <a:rPr lang="vi-VN" altLang="en-US" sz="2800" b="1" dirty="0">
                <a:latin typeface="+mj-lt"/>
                <a:ea typeface="Times New Roman" panose="02020603050405020304" pitchFamily="18" charset="0"/>
              </a:rPr>
              <a:t>các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9" y="2526057"/>
            <a:ext cx="9499415" cy="3153525"/>
          </a:xfrm>
          <a:prstGeom prst="rect">
            <a:avLst/>
          </a:prstGeom>
        </p:spPr>
      </p:pic>
    </p:spTree>
    <p:extLst>
      <p:ext uri="{BB962C8B-B14F-4D97-AF65-F5344CB8AC3E}">
        <p14:creationId xmlns:p14="http://schemas.microsoft.com/office/powerpoint/2010/main" val="328077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485113" y="1505900"/>
            <a:ext cx="6745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smtClean="0">
                <a:latin typeface="+mj-lt"/>
                <a:ea typeface="Times New Roman" panose="02020603050405020304" pitchFamily="18" charset="0"/>
              </a:rPr>
              <a:t>2</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toán trọng số </a:t>
            </a:r>
            <a:r>
              <a:rPr lang="vi-VN" altLang="en-US" sz="2800" b="1" dirty="0" smtClean="0">
                <a:latin typeface="+mj-lt"/>
                <a:ea typeface="Times New Roman" panose="02020603050405020304" pitchFamily="18" charset="0"/>
              </a:rPr>
              <a:t>cho </a:t>
            </a:r>
            <a:r>
              <a:rPr lang="vi-VN" altLang="en-US" sz="2800" b="1" dirty="0">
                <a:latin typeface="+mj-lt"/>
                <a:ea typeface="Times New Roman" panose="02020603050405020304" pitchFamily="18" charset="0"/>
              </a:rPr>
              <a:t>các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57" y="2460007"/>
            <a:ext cx="8754697" cy="3886742"/>
          </a:xfrm>
          <a:prstGeom prst="rect">
            <a:avLst/>
          </a:prstGeom>
        </p:spPr>
      </p:pic>
    </p:spTree>
    <p:extLst>
      <p:ext uri="{BB962C8B-B14F-4D97-AF65-F5344CB8AC3E}">
        <p14:creationId xmlns:p14="http://schemas.microsoft.com/office/powerpoint/2010/main" val="2713278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727599"/>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485113" y="1505900"/>
            <a:ext cx="6745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smtClean="0">
                <a:latin typeface="+mj-lt"/>
                <a:ea typeface="Times New Roman" panose="02020603050405020304" pitchFamily="18" charset="0"/>
              </a:rPr>
              <a:t>2</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toán trọng số </a:t>
            </a:r>
            <a:r>
              <a:rPr lang="vi-VN" altLang="en-US" sz="2800" b="1" dirty="0" smtClean="0">
                <a:latin typeface="+mj-lt"/>
                <a:ea typeface="Times New Roman" panose="02020603050405020304" pitchFamily="18" charset="0"/>
              </a:rPr>
              <a:t>cho </a:t>
            </a:r>
            <a:r>
              <a:rPr lang="vi-VN" altLang="en-US" sz="2800" b="1" dirty="0">
                <a:latin typeface="+mj-lt"/>
                <a:ea typeface="Times New Roman" panose="02020603050405020304" pitchFamily="18" charset="0"/>
              </a:rPr>
              <a:t>các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mc:AlternateContent xmlns:mc="http://schemas.openxmlformats.org/markup-compatibility/2006" xmlns:a14="http://schemas.microsoft.com/office/drawing/2010/main">
        <mc:Choice Requires="a14">
          <p:sp>
            <p:nvSpPr>
              <p:cNvPr id="3" name="Rectangle 2"/>
              <p:cNvSpPr/>
              <p:nvPr/>
            </p:nvSpPr>
            <p:spPr>
              <a:xfrm>
                <a:off x="1076390" y="2778793"/>
                <a:ext cx="8685795" cy="2617511"/>
              </a:xfrm>
              <a:prstGeom prst="rect">
                <a:avLst/>
              </a:prstGeom>
            </p:spPr>
            <p:txBody>
              <a:bodyPr wrap="square">
                <a:spAutoFit/>
              </a:bodyPr>
              <a:lstStyle/>
              <a:p>
                <a:pPr algn="just"/>
                <a:r>
                  <a:rPr lang="en-US" sz="2800" spc="10" dirty="0" smtClean="0">
                    <a:latin typeface="Times New Roman" panose="02020603050405020304" pitchFamily="18" charset="0"/>
                  </a:rPr>
                  <a:t>CI=  </a:t>
                </a:r>
                <a14:m>
                  <m:oMath xmlns:m="http://schemas.openxmlformats.org/officeDocument/2006/math">
                    <m:f>
                      <m:fPr>
                        <m:ctrlPr>
                          <a:rPr lang="en-US" sz="2800" i="1" spc="10" smtClean="0">
                            <a:latin typeface="Cambria Math" panose="02040503050406030204" pitchFamily="18" charset="0"/>
                          </a:rPr>
                        </m:ctrlPr>
                      </m:fPr>
                      <m:num>
                        <m:r>
                          <a:rPr lang="en-US" sz="2800" b="0" i="1" spc="10" smtClean="0">
                            <a:latin typeface="Cambria Math" panose="02040503050406030204" pitchFamily="18" charset="0"/>
                          </a:rPr>
                          <m:t>𝑙𝑚𝑎𝑥</m:t>
                        </m:r>
                        <m:r>
                          <a:rPr lang="en-US" sz="2800" b="0" i="1" spc="10" smtClean="0">
                            <a:latin typeface="Cambria Math" panose="02040503050406030204" pitchFamily="18" charset="0"/>
                          </a:rPr>
                          <m:t>−</m:t>
                        </m:r>
                        <m:r>
                          <a:rPr lang="en-US" sz="2800" b="0" i="1" spc="10" smtClean="0">
                            <a:latin typeface="Cambria Math" panose="02040503050406030204" pitchFamily="18" charset="0"/>
                          </a:rPr>
                          <m:t>𝑛</m:t>
                        </m:r>
                      </m:num>
                      <m:den>
                        <m:r>
                          <a:rPr lang="en-US" sz="2800" b="0" i="1" spc="10" smtClean="0">
                            <a:latin typeface="Cambria Math" panose="02040503050406030204" pitchFamily="18" charset="0"/>
                          </a:rPr>
                          <m:t>𝑛</m:t>
                        </m:r>
                        <m:r>
                          <a:rPr lang="en-US" sz="2800" b="0" i="1" spc="10" smtClean="0">
                            <a:latin typeface="Cambria Math" panose="02040503050406030204" pitchFamily="18" charset="0"/>
                          </a:rPr>
                          <m:t>−1</m:t>
                        </m:r>
                      </m:den>
                    </m:f>
                  </m:oMath>
                </a14:m>
                <a:endParaRPr lang="en-US" sz="2800" dirty="0" smtClean="0"/>
              </a:p>
              <a:p>
                <a:pPr algn="just"/>
                <a:endParaRPr lang="en-US" sz="2800" dirty="0"/>
              </a:p>
              <a:p>
                <a:pPr algn="just"/>
                <a:r>
                  <a:rPr lang="en-US" sz="2800" dirty="0" smtClean="0"/>
                  <a:t>CR=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𝐶𝐼</m:t>
                        </m:r>
                      </m:num>
                      <m:den>
                        <m:r>
                          <a:rPr lang="en-US" sz="2800" b="0" i="1" smtClean="0">
                            <a:latin typeface="Cambria Math" panose="02040503050406030204" pitchFamily="18" charset="0"/>
                          </a:rPr>
                          <m:t>𝑅𝐼</m:t>
                        </m:r>
                      </m:den>
                    </m:f>
                  </m:oMath>
                </a14:m>
                <a:endParaRPr lang="en-US" sz="2800" dirty="0" smtClean="0"/>
              </a:p>
              <a:p>
                <a:pPr algn="just"/>
                <a:endParaRPr lang="en-US" sz="2800" dirty="0"/>
              </a:p>
              <a:p>
                <a:pPr algn="just"/>
                <a:endParaRPr 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1076390" y="2778793"/>
                <a:ext cx="8685795" cy="2617511"/>
              </a:xfrm>
              <a:prstGeom prst="rect">
                <a:avLst/>
              </a:prstGeom>
              <a:blipFill rotWithShape="0">
                <a:blip r:embed="rId3"/>
                <a:stretch>
                  <a:fillRect l="-1475"/>
                </a:stretch>
              </a:blipFill>
            </p:spPr>
            <p:txBody>
              <a:bodyPr/>
              <a:lstStyle/>
              <a:p>
                <a:r>
                  <a:rPr lang="en-US">
                    <a:noFill/>
                  </a:rPr>
                  <a:t> </a:t>
                </a:r>
              </a:p>
            </p:txBody>
          </p:sp>
        </mc:Fallback>
      </mc:AlternateContent>
      <p:sp>
        <p:nvSpPr>
          <p:cNvPr id="6" name="TextBox 5"/>
          <p:cNvSpPr txBox="1"/>
          <p:nvPr/>
        </p:nvSpPr>
        <p:spPr>
          <a:xfrm>
            <a:off x="2923503" y="2294436"/>
            <a:ext cx="5293218" cy="369332"/>
          </a:xfrm>
          <a:prstGeom prst="rect">
            <a:avLst/>
          </a:prstGeom>
          <a:noFill/>
        </p:spPr>
        <p:txBody>
          <a:bodyPr wrap="square" rtlCol="0">
            <a:spAutoFit/>
          </a:bodyPr>
          <a:lstStyle/>
          <a:p>
            <a:r>
              <a:rPr lang="en-US" b="1" dirty="0" smtClean="0"/>
              <a:t>KIỂM TRA TÍNH NHẤT QUÁN CÁC TRỌNG SỐ</a:t>
            </a:r>
            <a:endParaRPr lang="en-US" b="1" dirty="0"/>
          </a:p>
        </p:txBody>
      </p:sp>
      <p:pic>
        <p:nvPicPr>
          <p:cNvPr id="9" name="image6.jpeg"/>
          <p:cNvPicPr/>
          <p:nvPr/>
        </p:nvPicPr>
        <p:blipFill>
          <a:blip r:embed="rId4" cstate="print"/>
          <a:stretch>
            <a:fillRect/>
          </a:stretch>
        </p:blipFill>
        <p:spPr>
          <a:xfrm>
            <a:off x="3237540" y="3824388"/>
            <a:ext cx="6379986" cy="628311"/>
          </a:xfrm>
          <a:prstGeom prst="rect">
            <a:avLst/>
          </a:prstGeom>
        </p:spPr>
      </p:pic>
      <p:sp>
        <p:nvSpPr>
          <p:cNvPr id="10" name="TextBox 9"/>
          <p:cNvSpPr txBox="1"/>
          <p:nvPr/>
        </p:nvSpPr>
        <p:spPr>
          <a:xfrm>
            <a:off x="2807594" y="5100034"/>
            <a:ext cx="2202288" cy="646331"/>
          </a:xfrm>
          <a:prstGeom prst="rect">
            <a:avLst/>
          </a:prstGeom>
          <a:noFill/>
        </p:spPr>
        <p:txBody>
          <a:bodyPr wrap="square" rtlCol="0">
            <a:spAutoFit/>
          </a:bodyPr>
          <a:lstStyle/>
          <a:p>
            <a:r>
              <a:rPr lang="en-US" sz="3600" b="1" dirty="0" smtClean="0">
                <a:solidFill>
                  <a:srgbClr val="FF0000"/>
                </a:solidFill>
              </a:rPr>
              <a:t>CR&lt;10%</a:t>
            </a:r>
            <a:endParaRPr lang="en-US" sz="3600" b="1" dirty="0">
              <a:solidFill>
                <a:srgbClr val="FF0000"/>
              </a:solidFill>
            </a:endParaRPr>
          </a:p>
        </p:txBody>
      </p:sp>
    </p:spTree>
    <p:extLst>
      <p:ext uri="{BB962C8B-B14F-4D97-AF65-F5344CB8AC3E}">
        <p14:creationId xmlns:p14="http://schemas.microsoft.com/office/powerpoint/2010/main" val="237981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539848" y="1508219"/>
            <a:ext cx="958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a:latin typeface="+mj-lt"/>
                <a:ea typeface="Times New Roman" panose="02020603050405020304" pitchFamily="18" charset="0"/>
              </a:rPr>
              <a:t>3</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độ ưu tiên của các phương án theo từng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sp>
        <p:nvSpPr>
          <p:cNvPr id="3" name="Rectangle 2"/>
          <p:cNvSpPr/>
          <p:nvPr/>
        </p:nvSpPr>
        <p:spPr>
          <a:xfrm>
            <a:off x="1398811" y="2727663"/>
            <a:ext cx="7690757" cy="3277820"/>
          </a:xfrm>
          <a:prstGeom prst="rect">
            <a:avLst/>
          </a:prstGeom>
        </p:spPr>
        <p:txBody>
          <a:bodyPr wrap="square">
            <a:spAutoFit/>
          </a:bodyPr>
          <a:lstStyle/>
          <a:p>
            <a:pPr indent="457200" algn="just">
              <a:spcAft>
                <a:spcPts val="1800"/>
              </a:spcAft>
            </a:pPr>
            <a:r>
              <a:rPr lang="vi-VN" sz="2400" dirty="0" smtClean="0"/>
              <a:t>Ở </a:t>
            </a:r>
            <a:r>
              <a:rPr lang="vi-VN" sz="2400" dirty="0"/>
              <a:t>bước này sẽ tính toán cho từng tiêu chí, cách tính toán giống như trong Bước 1 và Bước 2, nhưng số liệu đưa vào đánh giá là kết quả so sánh mức độ ưu tiên của các phương án xem </a:t>
            </a:r>
            <a:r>
              <a:rPr lang="vi-VN" sz="2400" dirty="0" smtClean="0"/>
              <a:t>xét</a:t>
            </a:r>
            <a:r>
              <a:rPr lang="en-US" sz="2400" dirty="0"/>
              <a:t> </a:t>
            </a:r>
            <a:r>
              <a:rPr lang="vi-VN" sz="2400" dirty="0" smtClean="0"/>
              <a:t>theo </a:t>
            </a:r>
            <a:r>
              <a:rPr lang="vi-VN" sz="2400" dirty="0"/>
              <a:t>từng tiêu </a:t>
            </a:r>
            <a:r>
              <a:rPr lang="vi-VN" sz="2400" dirty="0" smtClean="0"/>
              <a:t>chí</a:t>
            </a:r>
            <a:r>
              <a:rPr lang="en-US" sz="2400" dirty="0" smtClean="0"/>
              <a:t>.</a:t>
            </a:r>
          </a:p>
          <a:p>
            <a:pPr indent="457200" algn="just"/>
            <a:r>
              <a:rPr lang="vi-VN" sz="2400" dirty="0"/>
              <a:t>Như thế, đánh giá phải thực hiện n ma trận cho n tiêu chí khác nhau. Kết quả là ta có n ma trận 1 cột m hàng (m phương án). Cũng cần tiến hành kiểm tra tỷ số nhất quán để đảm bảo kết quả thu được có độ tin cậy phù hợp</a:t>
            </a:r>
            <a:endParaRPr lang="en-US" sz="2400" dirty="0"/>
          </a:p>
        </p:txBody>
      </p:sp>
    </p:spTree>
    <p:extLst>
      <p:ext uri="{BB962C8B-B14F-4D97-AF65-F5344CB8AC3E}">
        <p14:creationId xmlns:p14="http://schemas.microsoft.com/office/powerpoint/2010/main" val="5905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539848" y="1508219"/>
            <a:ext cx="78854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smtClean="0">
                <a:latin typeface="+mj-lt"/>
                <a:ea typeface="Times New Roman" panose="02020603050405020304" pitchFamily="18" charset="0"/>
              </a:rPr>
              <a:t>4</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điểm cho các phương án và lựa chọn</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sp>
        <p:nvSpPr>
          <p:cNvPr id="3" name="Rectangle 2"/>
          <p:cNvSpPr/>
          <p:nvPr/>
        </p:nvSpPr>
        <p:spPr>
          <a:xfrm>
            <a:off x="1089269" y="2670417"/>
            <a:ext cx="7690757" cy="2677656"/>
          </a:xfrm>
          <a:prstGeom prst="rect">
            <a:avLst/>
          </a:prstGeom>
        </p:spPr>
        <p:txBody>
          <a:bodyPr wrap="square">
            <a:spAutoFit/>
          </a:bodyPr>
          <a:lstStyle/>
          <a:p>
            <a:pPr algn="just"/>
            <a:r>
              <a:rPr lang="en-US" sz="2400" dirty="0" smtClean="0"/>
              <a:t>	</a:t>
            </a:r>
            <a:r>
              <a:rPr lang="vi-VN" sz="2400" dirty="0" smtClean="0"/>
              <a:t>Đây </a:t>
            </a:r>
            <a:r>
              <a:rPr lang="vi-VN" sz="2400" dirty="0"/>
              <a:t>là bước cuối cùng trong quá trình đánh giá và đưa ra phương án. Từ Bước 3 tổng hợp  được ma trận trọng số các phương án theo các tiêu chí. Nhân ma trận này với ma trận trọng số các tiêu chí là kết quả của Bước 2, được kết quả là một ma trận m hàng (m phương án) 1 cột (giá trị trọng số). </a:t>
            </a:r>
            <a:r>
              <a:rPr lang="en-US" sz="2400" dirty="0" smtClean="0"/>
              <a:t>	</a:t>
            </a:r>
            <a:r>
              <a:rPr lang="vi-VN" sz="2400" dirty="0" smtClean="0"/>
              <a:t>Ma </a:t>
            </a:r>
            <a:r>
              <a:rPr lang="vi-VN" sz="2400" dirty="0"/>
              <a:t>trận kết quả sẽ cho biết phương án tốt nhất nên chọn, là phương án có giá trị trọng số cao nhất.</a:t>
            </a:r>
            <a:endParaRPr lang="en-US" sz="2400" dirty="0"/>
          </a:p>
        </p:txBody>
      </p:sp>
    </p:spTree>
    <p:extLst>
      <p:ext uri="{BB962C8B-B14F-4D97-AF65-F5344CB8AC3E}">
        <p14:creationId xmlns:p14="http://schemas.microsoft.com/office/powerpoint/2010/main" val="388306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539848" y="1508219"/>
            <a:ext cx="78854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smtClean="0">
                <a:latin typeface="+mj-lt"/>
                <a:ea typeface="Times New Roman" panose="02020603050405020304" pitchFamily="18" charset="0"/>
              </a:rPr>
              <a:t>4</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điểm cho các phương án và lựa chọn</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64" y="2578695"/>
            <a:ext cx="9114033" cy="3397562"/>
          </a:xfrm>
          <a:prstGeom prst="rect">
            <a:avLst/>
          </a:prstGeom>
        </p:spPr>
      </p:pic>
    </p:spTree>
    <p:extLst>
      <p:ext uri="{BB962C8B-B14F-4D97-AF65-F5344CB8AC3E}">
        <p14:creationId xmlns:p14="http://schemas.microsoft.com/office/powerpoint/2010/main" val="365562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82452" y="550367"/>
            <a:ext cx="8500056" cy="719973"/>
          </a:xfrm>
        </p:spPr>
        <p:txBody>
          <a:bodyPr>
            <a:normAutofit fontScale="90000"/>
          </a:bodyPr>
          <a:lstStyle/>
          <a:p>
            <a:pPr algn="ctr"/>
            <a:r>
              <a:rPr lang="en-US" b="1" dirty="0" smtClean="0">
                <a:solidFill>
                  <a:schemeClr val="accent4"/>
                </a:solidFill>
              </a:rPr>
              <a:t>Sử dụng phương pháp AHP </a:t>
            </a:r>
            <a:br>
              <a:rPr lang="en-US" b="1" dirty="0" smtClean="0">
                <a:solidFill>
                  <a:schemeClr val="accent4"/>
                </a:solidFill>
              </a:rPr>
            </a:br>
            <a:r>
              <a:rPr lang="en-US" b="1" dirty="0" smtClean="0">
                <a:solidFill>
                  <a:schemeClr val="accent4"/>
                </a:solidFill>
              </a:rPr>
              <a:t>vào bài toán lựa chọn nhân sự</a:t>
            </a:r>
            <a:endParaRPr lang="en-US" b="1" dirty="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6" name="TextBox 5"/>
          <p:cNvSpPr txBox="1"/>
          <p:nvPr/>
        </p:nvSpPr>
        <p:spPr>
          <a:xfrm>
            <a:off x="1481070" y="1983346"/>
            <a:ext cx="6503831" cy="954107"/>
          </a:xfrm>
          <a:prstGeom prst="rect">
            <a:avLst/>
          </a:prstGeom>
          <a:noFill/>
        </p:spPr>
        <p:txBody>
          <a:bodyPr wrap="square" rtlCol="0">
            <a:spAutoFit/>
          </a:bodyPr>
          <a:lstStyle/>
          <a:p>
            <a:r>
              <a:rPr lang="en-US" sz="2800" dirty="0" smtClean="0">
                <a:solidFill>
                  <a:schemeClr val="accent4"/>
                </a:solidFill>
              </a:rPr>
              <a:t>Lựa chọn 4 tiêu chí:</a:t>
            </a:r>
          </a:p>
          <a:p>
            <a:endParaRPr lang="en-US" sz="2800" dirty="0" smtClean="0">
              <a:solidFill>
                <a:schemeClr val="accent4"/>
              </a:solidFill>
            </a:endParaRPr>
          </a:p>
        </p:txBody>
      </p:sp>
      <p:grpSp>
        <p:nvGrpSpPr>
          <p:cNvPr id="12" name="Group 11"/>
          <p:cNvGrpSpPr/>
          <p:nvPr/>
        </p:nvGrpSpPr>
        <p:grpSpPr>
          <a:xfrm>
            <a:off x="1777285" y="2902616"/>
            <a:ext cx="2936383" cy="523220"/>
            <a:chOff x="1777285" y="2902616"/>
            <a:chExt cx="2936383" cy="523220"/>
          </a:xfrm>
        </p:grpSpPr>
        <p:sp>
          <p:nvSpPr>
            <p:cNvPr id="10" name="Oval 9"/>
            <p:cNvSpPr/>
            <p:nvPr/>
          </p:nvSpPr>
          <p:spPr>
            <a:xfrm>
              <a:off x="1777285" y="2968636"/>
              <a:ext cx="476518" cy="354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23117" y="2902616"/>
              <a:ext cx="2190551" cy="523220"/>
            </a:xfrm>
            <a:prstGeom prst="rect">
              <a:avLst/>
            </a:prstGeom>
            <a:noFill/>
          </p:spPr>
          <p:txBody>
            <a:bodyPr wrap="square" rtlCol="0">
              <a:spAutoFit/>
            </a:bodyPr>
            <a:lstStyle/>
            <a:p>
              <a:r>
                <a:rPr lang="en-US" sz="2800" dirty="0" smtClean="0">
                  <a:solidFill>
                    <a:schemeClr val="accent4"/>
                  </a:solidFill>
                </a:rPr>
                <a:t>Chuyên môn</a:t>
              </a:r>
              <a:endParaRPr lang="en-US" sz="2800" dirty="0">
                <a:solidFill>
                  <a:schemeClr val="accent4"/>
                </a:solidFill>
              </a:endParaRPr>
            </a:p>
          </p:txBody>
        </p:sp>
      </p:grpSp>
      <p:grpSp>
        <p:nvGrpSpPr>
          <p:cNvPr id="13" name="Group 12"/>
          <p:cNvGrpSpPr/>
          <p:nvPr/>
        </p:nvGrpSpPr>
        <p:grpSpPr>
          <a:xfrm>
            <a:off x="1777285" y="3650459"/>
            <a:ext cx="2936383" cy="523220"/>
            <a:chOff x="1777285" y="2902616"/>
            <a:chExt cx="2936383" cy="523220"/>
          </a:xfrm>
        </p:grpSpPr>
        <p:sp>
          <p:nvSpPr>
            <p:cNvPr id="14" name="Oval 13"/>
            <p:cNvSpPr/>
            <p:nvPr/>
          </p:nvSpPr>
          <p:spPr>
            <a:xfrm>
              <a:off x="1777285" y="2968636"/>
              <a:ext cx="476518" cy="354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23117" y="2902616"/>
              <a:ext cx="2190551" cy="523220"/>
            </a:xfrm>
            <a:prstGeom prst="rect">
              <a:avLst/>
            </a:prstGeom>
            <a:noFill/>
          </p:spPr>
          <p:txBody>
            <a:bodyPr wrap="square" rtlCol="0">
              <a:spAutoFit/>
            </a:bodyPr>
            <a:lstStyle/>
            <a:p>
              <a:r>
                <a:rPr lang="en-US" sz="2800" dirty="0" smtClean="0">
                  <a:solidFill>
                    <a:schemeClr val="accent4"/>
                  </a:solidFill>
                </a:rPr>
                <a:t>Kinh nghiệm</a:t>
              </a:r>
              <a:endParaRPr lang="en-US" sz="2800" dirty="0">
                <a:solidFill>
                  <a:schemeClr val="accent4"/>
                </a:solidFill>
              </a:endParaRPr>
            </a:p>
          </p:txBody>
        </p:sp>
      </p:grpSp>
      <p:grpSp>
        <p:nvGrpSpPr>
          <p:cNvPr id="16" name="Group 15"/>
          <p:cNvGrpSpPr/>
          <p:nvPr/>
        </p:nvGrpSpPr>
        <p:grpSpPr>
          <a:xfrm>
            <a:off x="1777285" y="4469108"/>
            <a:ext cx="3103808" cy="523220"/>
            <a:chOff x="1777285" y="2902616"/>
            <a:chExt cx="3103808" cy="523220"/>
          </a:xfrm>
        </p:grpSpPr>
        <p:sp>
          <p:nvSpPr>
            <p:cNvPr id="17" name="Oval 16"/>
            <p:cNvSpPr/>
            <p:nvPr/>
          </p:nvSpPr>
          <p:spPr>
            <a:xfrm>
              <a:off x="1777285" y="2968636"/>
              <a:ext cx="476518" cy="354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523117" y="2902616"/>
              <a:ext cx="2357976" cy="523220"/>
            </a:xfrm>
            <a:prstGeom prst="rect">
              <a:avLst/>
            </a:prstGeom>
            <a:noFill/>
          </p:spPr>
          <p:txBody>
            <a:bodyPr wrap="square" rtlCol="0">
              <a:spAutoFit/>
            </a:bodyPr>
            <a:lstStyle/>
            <a:p>
              <a:r>
                <a:rPr lang="en-US" sz="2800" dirty="0" smtClean="0">
                  <a:solidFill>
                    <a:schemeClr val="accent4"/>
                  </a:solidFill>
                </a:rPr>
                <a:t>Kỹ năng mềm</a:t>
              </a:r>
              <a:endParaRPr lang="en-US" sz="2800" dirty="0">
                <a:solidFill>
                  <a:schemeClr val="accent4"/>
                </a:solidFill>
              </a:endParaRPr>
            </a:p>
          </p:txBody>
        </p:sp>
      </p:grpSp>
      <p:grpSp>
        <p:nvGrpSpPr>
          <p:cNvPr id="19" name="Group 18"/>
          <p:cNvGrpSpPr/>
          <p:nvPr/>
        </p:nvGrpSpPr>
        <p:grpSpPr>
          <a:xfrm>
            <a:off x="1777285" y="5357195"/>
            <a:ext cx="2936383" cy="523220"/>
            <a:chOff x="1777285" y="2902616"/>
            <a:chExt cx="2936383" cy="523220"/>
          </a:xfrm>
        </p:grpSpPr>
        <p:sp>
          <p:nvSpPr>
            <p:cNvPr id="20" name="Oval 19"/>
            <p:cNvSpPr/>
            <p:nvPr/>
          </p:nvSpPr>
          <p:spPr>
            <a:xfrm>
              <a:off x="1777285" y="2968636"/>
              <a:ext cx="476518" cy="354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523117" y="2902616"/>
              <a:ext cx="2190551" cy="523220"/>
            </a:xfrm>
            <a:prstGeom prst="rect">
              <a:avLst/>
            </a:prstGeom>
            <a:noFill/>
          </p:spPr>
          <p:txBody>
            <a:bodyPr wrap="square" rtlCol="0">
              <a:spAutoFit/>
            </a:bodyPr>
            <a:lstStyle/>
            <a:p>
              <a:r>
                <a:rPr lang="en-US" sz="2800" dirty="0" smtClean="0">
                  <a:solidFill>
                    <a:schemeClr val="accent4"/>
                  </a:solidFill>
                </a:rPr>
                <a:t>Độ tuổi</a:t>
              </a:r>
              <a:endParaRPr lang="en-US" sz="2800" dirty="0">
                <a:solidFill>
                  <a:schemeClr val="accent4"/>
                </a:solidFill>
              </a:endParaRPr>
            </a:p>
          </p:txBody>
        </p:sp>
      </p:grpSp>
    </p:spTree>
    <p:extLst>
      <p:ext uri="{BB962C8B-B14F-4D97-AF65-F5344CB8AC3E}">
        <p14:creationId xmlns:p14="http://schemas.microsoft.com/office/powerpoint/2010/main" val="1190817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82452" y="550367"/>
            <a:ext cx="8500056" cy="719973"/>
          </a:xfrm>
        </p:spPr>
        <p:txBody>
          <a:bodyPr>
            <a:normAutofit fontScale="90000"/>
          </a:bodyPr>
          <a:lstStyle/>
          <a:p>
            <a:pPr algn="ctr"/>
            <a:r>
              <a:rPr lang="en-US" b="1" dirty="0" smtClean="0">
                <a:solidFill>
                  <a:schemeClr val="accent4"/>
                </a:solidFill>
              </a:rPr>
              <a:t>Sử dụng phương pháp AHP </a:t>
            </a:r>
            <a:br>
              <a:rPr lang="en-US" b="1" dirty="0" smtClean="0">
                <a:solidFill>
                  <a:schemeClr val="accent4"/>
                </a:solidFill>
              </a:rPr>
            </a:br>
            <a:r>
              <a:rPr lang="en-US" b="1" dirty="0" smtClean="0">
                <a:solidFill>
                  <a:schemeClr val="accent4"/>
                </a:solidFill>
              </a:rPr>
              <a:t>vào bài toán lựa chọn nhân sự</a:t>
            </a:r>
            <a:endParaRPr lang="en-US" b="1" dirty="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grpSp>
        <p:nvGrpSpPr>
          <p:cNvPr id="5" name="Group 4"/>
          <p:cNvGrpSpPr/>
          <p:nvPr/>
        </p:nvGrpSpPr>
        <p:grpSpPr>
          <a:xfrm>
            <a:off x="1481070" y="2446985"/>
            <a:ext cx="7315200" cy="2246769"/>
            <a:chOff x="1481070" y="1983346"/>
            <a:chExt cx="7315200" cy="2246769"/>
          </a:xfrm>
        </p:grpSpPr>
        <p:sp>
          <p:nvSpPr>
            <p:cNvPr id="6" name="TextBox 5"/>
            <p:cNvSpPr txBox="1"/>
            <p:nvPr/>
          </p:nvSpPr>
          <p:spPr>
            <a:xfrm>
              <a:off x="1481070" y="1983346"/>
              <a:ext cx="7315200" cy="2246769"/>
            </a:xfrm>
            <a:prstGeom prst="rect">
              <a:avLst/>
            </a:prstGeom>
            <a:noFill/>
          </p:spPr>
          <p:txBody>
            <a:bodyPr wrap="square" rtlCol="0">
              <a:spAutoFit/>
            </a:bodyPr>
            <a:lstStyle/>
            <a:p>
              <a:r>
                <a:rPr lang="en-US" sz="2800" dirty="0" smtClean="0">
                  <a:solidFill>
                    <a:schemeClr val="accent4"/>
                  </a:solidFill>
                </a:rPr>
                <a:t>	Ngôn ngữ sử dụng: C#</a:t>
              </a:r>
            </a:p>
            <a:p>
              <a:endParaRPr lang="en-US" sz="2800" dirty="0" smtClean="0">
                <a:solidFill>
                  <a:schemeClr val="accent4"/>
                </a:solidFill>
              </a:endParaRPr>
            </a:p>
            <a:p>
              <a:r>
                <a:rPr lang="en-US" sz="2800" dirty="0" smtClean="0">
                  <a:solidFill>
                    <a:schemeClr val="accent4"/>
                  </a:solidFill>
                </a:rPr>
                <a:t>	Phần </a:t>
              </a:r>
              <a:r>
                <a:rPr lang="en-US" sz="2800" dirty="0">
                  <a:solidFill>
                    <a:schemeClr val="accent4"/>
                  </a:solidFill>
                </a:rPr>
                <a:t>mềm sử dụng: Visual Studio </a:t>
              </a:r>
              <a:r>
                <a:rPr lang="en-US" sz="2800" dirty="0" smtClean="0">
                  <a:solidFill>
                    <a:schemeClr val="accent4"/>
                  </a:solidFill>
                </a:rPr>
                <a:t>2022</a:t>
              </a:r>
            </a:p>
            <a:p>
              <a:r>
                <a:rPr lang="en-US" sz="2800" dirty="0" smtClean="0">
                  <a:solidFill>
                    <a:schemeClr val="accent4"/>
                  </a:solidFill>
                </a:rPr>
                <a:t>			   	   SQL sever 2014</a:t>
              </a:r>
              <a:endParaRPr lang="en-US" sz="2800" dirty="0" smtClean="0">
                <a:solidFill>
                  <a:schemeClr val="accent4"/>
                </a:solidFill>
              </a:endParaRPr>
            </a:p>
            <a:p>
              <a:endParaRPr lang="en-US" sz="2800" dirty="0" smtClean="0">
                <a:solidFill>
                  <a:schemeClr val="accent4"/>
                </a:solidFill>
              </a:endParaRPr>
            </a:p>
          </p:txBody>
        </p:sp>
        <p:sp>
          <p:nvSpPr>
            <p:cNvPr id="3" name="Oval 2"/>
            <p:cNvSpPr/>
            <p:nvPr/>
          </p:nvSpPr>
          <p:spPr>
            <a:xfrm>
              <a:off x="1532586" y="2086377"/>
              <a:ext cx="566670" cy="450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532586" y="2881349"/>
              <a:ext cx="566670" cy="450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1861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82452" y="550367"/>
            <a:ext cx="8500056" cy="719973"/>
          </a:xfrm>
        </p:spPr>
        <p:txBody>
          <a:bodyPr>
            <a:normAutofit fontScale="90000"/>
          </a:bodyPr>
          <a:lstStyle/>
          <a:p>
            <a:pPr algn="ctr"/>
            <a:r>
              <a:rPr lang="en-US" b="1" dirty="0" smtClean="0">
                <a:solidFill>
                  <a:schemeClr val="accent4"/>
                </a:solidFill>
              </a:rPr>
              <a:t>Sử dụng phương pháp AHP </a:t>
            </a:r>
            <a:br>
              <a:rPr lang="en-US" b="1" dirty="0" smtClean="0">
                <a:solidFill>
                  <a:schemeClr val="accent4"/>
                </a:solidFill>
              </a:rPr>
            </a:br>
            <a:r>
              <a:rPr lang="en-US" b="1" dirty="0" smtClean="0">
                <a:solidFill>
                  <a:schemeClr val="accent4"/>
                </a:solidFill>
              </a:rPr>
              <a:t>vào bài toán lựa chọn nhân sự</a:t>
            </a:r>
            <a:endParaRPr lang="en-US" b="1" dirty="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452" y="2071497"/>
            <a:ext cx="7792745" cy="4329303"/>
          </a:xfrm>
          <a:prstGeom prst="rect">
            <a:avLst/>
          </a:prstGeom>
        </p:spPr>
      </p:pic>
    </p:spTree>
    <p:extLst>
      <p:ext uri="{BB962C8B-B14F-4D97-AF65-F5344CB8AC3E}">
        <p14:creationId xmlns:p14="http://schemas.microsoft.com/office/powerpoint/2010/main" val="2781401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82452" y="550367"/>
            <a:ext cx="8500056" cy="719973"/>
          </a:xfrm>
        </p:spPr>
        <p:txBody>
          <a:bodyPr>
            <a:normAutofit fontScale="90000"/>
          </a:bodyPr>
          <a:lstStyle/>
          <a:p>
            <a:pPr algn="ctr"/>
            <a:r>
              <a:rPr lang="en-US" b="1" dirty="0" smtClean="0">
                <a:solidFill>
                  <a:schemeClr val="accent4"/>
                </a:solidFill>
              </a:rPr>
              <a:t>Sử dụng phương pháp AHP </a:t>
            </a:r>
            <a:br>
              <a:rPr lang="en-US" b="1" dirty="0" smtClean="0">
                <a:solidFill>
                  <a:schemeClr val="accent4"/>
                </a:solidFill>
              </a:rPr>
            </a:br>
            <a:r>
              <a:rPr lang="en-US" b="1" dirty="0" smtClean="0">
                <a:solidFill>
                  <a:schemeClr val="accent4"/>
                </a:solidFill>
              </a:rPr>
              <a:t>vào bài toán lựa chọn nhân sự</a:t>
            </a:r>
            <a:endParaRPr lang="en-US" b="1" dirty="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894" y="1684072"/>
            <a:ext cx="7047171" cy="5173928"/>
          </a:xfrm>
          <a:prstGeom prst="rect">
            <a:avLst/>
          </a:prstGeom>
        </p:spPr>
      </p:pic>
    </p:spTree>
    <p:extLst>
      <p:ext uri="{BB962C8B-B14F-4D97-AF65-F5344CB8AC3E}">
        <p14:creationId xmlns:p14="http://schemas.microsoft.com/office/powerpoint/2010/main" val="2594090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968827" y="1742287"/>
            <a:ext cx="8746671" cy="45259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Để </a:t>
            </a:r>
            <a:r>
              <a:rPr lang="en-US" sz="2800" dirty="0">
                <a:solidFill>
                  <a:schemeClr val="accent4"/>
                </a:solidFill>
              </a:rPr>
              <a:t>một doanh nghiệp phát triển cần có đội ngũ nhân sự vững mạnh, chuyên môn, kỹ năng mềm cao. Vì thế, tuyển dụng có vai trò vô cùng quan trọng đối với việc tìm kiếm nguồn nhân lực tiềm năng cho doanh nghiệp</a:t>
            </a:r>
            <a:r>
              <a:rPr lang="en-US" sz="2800" dirty="0" smtClean="0">
                <a:solidFill>
                  <a:schemeClr val="accent4"/>
                </a:solidFill>
              </a:rPr>
              <a:t>. </a:t>
            </a:r>
          </a:p>
          <a:p>
            <a:pPr marL="0" indent="0" algn="just">
              <a:buNone/>
            </a:pPr>
            <a:r>
              <a:rPr lang="en-US" sz="2800" dirty="0" smtClean="0">
                <a:solidFill>
                  <a:schemeClr val="accent4"/>
                </a:solidFill>
              </a:rPr>
              <a:t>	</a:t>
            </a:r>
            <a:r>
              <a:rPr lang="vi-VN" sz="2800" dirty="0" smtClean="0">
                <a:solidFill>
                  <a:schemeClr val="accent4"/>
                </a:solidFill>
              </a:rPr>
              <a:t>Chính </a:t>
            </a:r>
            <a:r>
              <a:rPr lang="vi-VN" sz="2800" dirty="0">
                <a:solidFill>
                  <a:schemeClr val="accent4"/>
                </a:solidFill>
              </a:rPr>
              <a:t>vì vậy một dự án có thành công hay không, có đảm bảo được mục tiêu bền vững hay không thì </a:t>
            </a:r>
            <a:r>
              <a:rPr lang="en-US" sz="2800" dirty="0" smtClean="0">
                <a:solidFill>
                  <a:schemeClr val="accent4"/>
                </a:solidFill>
              </a:rPr>
              <a:t>yếu tố con người</a:t>
            </a:r>
            <a:r>
              <a:rPr lang="vi-VN" sz="2800" dirty="0" smtClean="0">
                <a:solidFill>
                  <a:schemeClr val="accent4"/>
                </a:solidFill>
              </a:rPr>
              <a:t> </a:t>
            </a:r>
            <a:r>
              <a:rPr lang="vi-VN" sz="2800" dirty="0">
                <a:solidFill>
                  <a:schemeClr val="accent4"/>
                </a:solidFill>
              </a:rPr>
              <a:t>cần phải được xây dựng thành các tiêu chí cụ thể và lượng hóa để đánh giá trong quá trình ra quyết định lựa chọn </a:t>
            </a:r>
            <a:r>
              <a:rPr lang="en-US" sz="2800" dirty="0" smtClean="0">
                <a:solidFill>
                  <a:schemeClr val="accent4"/>
                </a:solidFill>
              </a:rPr>
              <a:t>nhân sự</a:t>
            </a:r>
            <a:endParaRPr lang="en-US" sz="2800" dirty="0">
              <a:solidFill>
                <a:schemeClr val="accent4"/>
              </a:solidFill>
            </a:endParaRPr>
          </a:p>
          <a:p>
            <a:pPr marL="0" indent="0" algn="just">
              <a:buNone/>
            </a:pPr>
            <a:endParaRPr lang="en-US" altLang="en-US" sz="2800" dirty="0" smtClean="0">
              <a:solidFill>
                <a:schemeClr val="accent4"/>
              </a:solidFill>
            </a:endParaRPr>
          </a:p>
        </p:txBody>
      </p:sp>
    </p:spTree>
    <p:extLst>
      <p:ext uri="{BB962C8B-B14F-4D97-AF65-F5344CB8AC3E}">
        <p14:creationId xmlns:p14="http://schemas.microsoft.com/office/powerpoint/2010/main" val="159634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23197" y="557295"/>
            <a:ext cx="1945783" cy="719973"/>
          </a:xfrm>
        </p:spPr>
        <p:txBody>
          <a:bodyPr>
            <a:normAutofit/>
          </a:bodyPr>
          <a:lstStyle/>
          <a:p>
            <a:r>
              <a:rPr lang="en-US" b="1" dirty="0" smtClean="0">
                <a:solidFill>
                  <a:schemeClr val="accent4"/>
                </a:solidFill>
              </a:rPr>
              <a:t>Bài toán</a:t>
            </a:r>
            <a:endParaRPr lang="en-US" b="1" dirty="0">
              <a:solidFill>
                <a:schemeClr val="accent4"/>
              </a:solidFill>
            </a:endParaRPr>
          </a:p>
        </p:txBody>
      </p:sp>
      <p:sp>
        <p:nvSpPr>
          <p:cNvPr id="5" name="Rectangle 3"/>
          <p:cNvSpPr txBox="1">
            <a:spLocks noChangeArrowheads="1"/>
          </p:cNvSpPr>
          <p:nvPr/>
        </p:nvSpPr>
        <p:spPr>
          <a:xfrm>
            <a:off x="968827" y="1742287"/>
            <a:ext cx="8746671" cy="45259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Tx/>
              <a:buChar char="-"/>
            </a:pPr>
            <a:r>
              <a:rPr lang="en-US" sz="2800" dirty="0" smtClean="0">
                <a:solidFill>
                  <a:schemeClr val="accent4"/>
                </a:solidFill>
              </a:rPr>
              <a:t>S: Số </a:t>
            </a:r>
            <a:r>
              <a:rPr lang="en-US" sz="2800" dirty="0">
                <a:solidFill>
                  <a:schemeClr val="accent4"/>
                </a:solidFill>
              </a:rPr>
              <a:t>nhân sự cần tuyển cho 1 công </a:t>
            </a:r>
            <a:r>
              <a:rPr lang="en-US" sz="2800" dirty="0" smtClean="0">
                <a:solidFill>
                  <a:schemeClr val="accent4"/>
                </a:solidFill>
              </a:rPr>
              <a:t>việc</a:t>
            </a:r>
          </a:p>
          <a:p>
            <a:pPr algn="just">
              <a:buFontTx/>
              <a:buChar char="-"/>
            </a:pPr>
            <a:r>
              <a:rPr lang="vi-VN" altLang="en-US" sz="2800" dirty="0">
                <a:solidFill>
                  <a:schemeClr val="accent4"/>
                </a:solidFill>
              </a:rPr>
              <a:t>X[m], m số lượng ứng viên, X[i] nhận giá trị 0 nếu ứng viên i bị loại và bằng 1 nếu ứng viên i được </a:t>
            </a:r>
            <a:r>
              <a:rPr lang="vi-VN" altLang="en-US" sz="2800" dirty="0" smtClean="0">
                <a:solidFill>
                  <a:schemeClr val="accent4"/>
                </a:solidFill>
              </a:rPr>
              <a:t>nhận</a:t>
            </a:r>
            <a:endParaRPr lang="en-US" altLang="en-US" sz="2800" dirty="0" smtClean="0">
              <a:solidFill>
                <a:schemeClr val="accent4"/>
              </a:solidFill>
            </a:endParaRPr>
          </a:p>
          <a:p>
            <a:pPr algn="just">
              <a:buFontTx/>
              <a:buChar char="-"/>
            </a:pPr>
            <a:r>
              <a:rPr lang="vi-VN" altLang="en-US" sz="2800" dirty="0">
                <a:solidFill>
                  <a:schemeClr val="accent4"/>
                </a:solidFill>
              </a:rPr>
              <a:t>A[d, m, n]: d là số người đánh </a:t>
            </a:r>
            <a:r>
              <a:rPr lang="vi-VN" altLang="en-US" sz="2800" dirty="0" smtClean="0">
                <a:solidFill>
                  <a:schemeClr val="accent4"/>
                </a:solidFill>
              </a:rPr>
              <a:t>giá</a:t>
            </a:r>
            <a:r>
              <a:rPr lang="en-US" altLang="en-US" sz="2800" dirty="0" smtClean="0">
                <a:solidFill>
                  <a:schemeClr val="accent4"/>
                </a:solidFill>
              </a:rPr>
              <a:t>.</a:t>
            </a:r>
            <a:r>
              <a:rPr lang="vi-VN" altLang="en-US" sz="2800" dirty="0" smtClean="0">
                <a:solidFill>
                  <a:schemeClr val="accent4"/>
                </a:solidFill>
              </a:rPr>
              <a:t> </a:t>
            </a:r>
            <a:r>
              <a:rPr lang="vi-VN" altLang="en-US" sz="2800" dirty="0">
                <a:solidFill>
                  <a:schemeClr val="accent4"/>
                </a:solidFill>
              </a:rPr>
              <a:t>A[i,j,k] là điểm đánh giá của người thứ i với ứng viên j đối với tiêu chí k.</a:t>
            </a:r>
          </a:p>
          <a:p>
            <a:pPr algn="just">
              <a:buFontTx/>
              <a:buChar char="-"/>
            </a:pPr>
            <a:r>
              <a:rPr lang="vi-VN" altLang="en-US" sz="2800" dirty="0">
                <a:solidFill>
                  <a:schemeClr val="accent4"/>
                </a:solidFill>
              </a:rPr>
              <a:t>W[d]: các trọng số của người đánh giá, W[i] là trọng số của người i đánh giá thứ i</a:t>
            </a:r>
          </a:p>
          <a:p>
            <a:pPr algn="just">
              <a:buFontTx/>
              <a:buChar char="-"/>
            </a:pPr>
            <a:r>
              <a:rPr lang="vi-VN" altLang="en-US" sz="2800" dirty="0">
                <a:solidFill>
                  <a:schemeClr val="accent4"/>
                </a:solidFill>
              </a:rPr>
              <a:t>Q[n]: các trọng số của tiêu chí, Q[i] là trọng số của tiêu chí i</a:t>
            </a:r>
            <a:endParaRPr lang="en-US" altLang="en-US" sz="2800" dirty="0" smtClean="0">
              <a:solidFill>
                <a:schemeClr val="accent4"/>
              </a:solidFill>
            </a:endParaRPr>
          </a:p>
        </p:txBody>
      </p:sp>
    </p:spTree>
    <p:extLst>
      <p:ext uri="{BB962C8B-B14F-4D97-AF65-F5344CB8AC3E}">
        <p14:creationId xmlns:p14="http://schemas.microsoft.com/office/powerpoint/2010/main" val="13514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23197" y="557295"/>
            <a:ext cx="1945783" cy="719973"/>
          </a:xfrm>
        </p:spPr>
        <p:txBody>
          <a:bodyPr>
            <a:normAutofit/>
          </a:bodyPr>
          <a:lstStyle/>
          <a:p>
            <a:r>
              <a:rPr lang="en-US" b="1" dirty="0" smtClean="0">
                <a:solidFill>
                  <a:schemeClr val="accent4"/>
                </a:solidFill>
              </a:rPr>
              <a:t>Bài toán</a:t>
            </a:r>
            <a:endParaRPr lang="en-US" b="1" dirty="0">
              <a:solidFill>
                <a:schemeClr val="accent4"/>
              </a:solidFill>
            </a:endParaRPr>
          </a:p>
        </p:txBody>
      </p:sp>
      <p:sp>
        <p:nvSpPr>
          <p:cNvPr id="5" name="Rectangle 3"/>
          <p:cNvSpPr txBox="1">
            <a:spLocks noChangeArrowheads="1"/>
          </p:cNvSpPr>
          <p:nvPr/>
        </p:nvSpPr>
        <p:spPr>
          <a:xfrm>
            <a:off x="968827" y="1742287"/>
            <a:ext cx="8746671" cy="45259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altLang="en-US" sz="2800" dirty="0" smtClean="0">
                <a:solidFill>
                  <a:schemeClr val="accent4"/>
                </a:solidFill>
              </a:rPr>
              <a:t>Ràng buộc:	</a:t>
            </a:r>
          </a:p>
          <a:p>
            <a:pPr algn="just">
              <a:buFont typeface="Wingdings" panose="05000000000000000000" pitchFamily="2" charset="2"/>
              <a:buChar char="Ø"/>
            </a:pPr>
            <a:r>
              <a:rPr lang="en-US" altLang="en-US" sz="2800" dirty="0">
                <a:solidFill>
                  <a:schemeClr val="accent4"/>
                </a:solidFill>
              </a:rPr>
              <a:t>	</a:t>
            </a:r>
            <a:r>
              <a:rPr lang="en-US" altLang="en-US" sz="2800" dirty="0" smtClean="0">
                <a:solidFill>
                  <a:schemeClr val="accent4"/>
                </a:solidFill>
              </a:rPr>
              <a:t>S</a:t>
            </a:r>
            <a:r>
              <a:rPr lang="vi-VN" altLang="en-US" sz="2800" dirty="0" smtClean="0">
                <a:solidFill>
                  <a:schemeClr val="accent4"/>
                </a:solidFill>
              </a:rPr>
              <a:t>ố </a:t>
            </a:r>
            <a:r>
              <a:rPr lang="vi-VN" altLang="en-US" sz="2800" dirty="0">
                <a:solidFill>
                  <a:schemeClr val="accent4"/>
                </a:solidFill>
              </a:rPr>
              <a:t>lượng người trúng tuyển nhỏ hơn hoặc bằng S:</a:t>
            </a:r>
          </a:p>
          <a:p>
            <a:pPr marL="0" indent="0" algn="just">
              <a:buNone/>
            </a:pPr>
            <a:r>
              <a:rPr lang="vi-VN" altLang="en-US" sz="2800" dirty="0">
                <a:solidFill>
                  <a:schemeClr val="accent4"/>
                </a:solidFill>
              </a:rPr>
              <a:t>X[1] + X[2]+.......+X[m]&lt;=</a:t>
            </a:r>
            <a:r>
              <a:rPr lang="vi-VN" altLang="en-US" sz="2800" dirty="0" smtClean="0">
                <a:solidFill>
                  <a:schemeClr val="accent4"/>
                </a:solidFill>
              </a:rPr>
              <a:t>S</a:t>
            </a:r>
            <a:endParaRPr lang="en-US" altLang="en-US" sz="2800" dirty="0" smtClean="0">
              <a:solidFill>
                <a:schemeClr val="accent4"/>
              </a:solidFill>
            </a:endParaRPr>
          </a:p>
          <a:p>
            <a:pPr algn="just">
              <a:buFont typeface="Wingdings" panose="05000000000000000000" pitchFamily="2" charset="2"/>
              <a:buChar char="Ø"/>
            </a:pPr>
            <a:r>
              <a:rPr lang="vi-VN" altLang="en-US" sz="2800" dirty="0">
                <a:solidFill>
                  <a:schemeClr val="accent4"/>
                </a:solidFill>
              </a:rPr>
              <a:t>Điểm số của tiêu chí thứ j của người thứ i </a:t>
            </a:r>
          </a:p>
          <a:p>
            <a:pPr marL="0" indent="0">
              <a:buNone/>
            </a:pPr>
            <a:r>
              <a:rPr lang="vi-VN" altLang="en-US" sz="2800" dirty="0">
                <a:solidFill>
                  <a:schemeClr val="accent4"/>
                </a:solidFill>
              </a:rPr>
              <a:t>DS[i,j]=(A[1,i,j]*W[1] + A[2,i,j]*W[2] +.....A[d,i,j]*W[d</a:t>
            </a:r>
            <a:r>
              <a:rPr lang="vi-VN" altLang="en-US" sz="2800" dirty="0" smtClean="0">
                <a:solidFill>
                  <a:schemeClr val="accent4"/>
                </a:solidFill>
              </a:rPr>
              <a:t>])</a:t>
            </a:r>
            <a:endParaRPr lang="en-US" altLang="en-US" sz="2800" dirty="0" smtClean="0">
              <a:solidFill>
                <a:schemeClr val="accent4"/>
              </a:solidFill>
            </a:endParaRPr>
          </a:p>
          <a:p>
            <a:pPr marL="0" indent="0">
              <a:buNone/>
            </a:pPr>
            <a:r>
              <a:rPr lang="vi-VN" altLang="en-US" sz="2800" dirty="0" smtClean="0">
                <a:solidFill>
                  <a:schemeClr val="accent4"/>
                </a:solidFill>
              </a:rPr>
              <a:t>/(</a:t>
            </a:r>
            <a:r>
              <a:rPr lang="vi-VN" altLang="en-US" sz="2800" dirty="0">
                <a:solidFill>
                  <a:schemeClr val="accent4"/>
                </a:solidFill>
              </a:rPr>
              <a:t>W[1]+W[2]+.....W[n</a:t>
            </a:r>
            <a:r>
              <a:rPr lang="vi-VN" altLang="en-US" sz="2800" dirty="0" smtClean="0">
                <a:solidFill>
                  <a:schemeClr val="accent4"/>
                </a:solidFill>
              </a:rPr>
              <a:t>])</a:t>
            </a:r>
            <a:endParaRPr lang="en-US" altLang="en-US" sz="2800" dirty="0" smtClean="0">
              <a:solidFill>
                <a:schemeClr val="accent4"/>
              </a:solidFill>
            </a:endParaRPr>
          </a:p>
          <a:p>
            <a:pPr marL="0" indent="0">
              <a:buNone/>
            </a:pPr>
            <a:endParaRPr lang="en-US" altLang="en-US" sz="2800" dirty="0" smtClean="0">
              <a:solidFill>
                <a:schemeClr val="accent4"/>
              </a:solidFill>
            </a:endParaRPr>
          </a:p>
        </p:txBody>
      </p:sp>
    </p:spTree>
    <p:extLst>
      <p:ext uri="{BB962C8B-B14F-4D97-AF65-F5344CB8AC3E}">
        <p14:creationId xmlns:p14="http://schemas.microsoft.com/office/powerpoint/2010/main" val="277852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96613" y="2191207"/>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Lựa chọn: </a:t>
            </a:r>
            <a:r>
              <a:rPr lang="vi-VN" sz="2800" dirty="0" smtClean="0">
                <a:solidFill>
                  <a:schemeClr val="accent4"/>
                </a:solidFill>
              </a:rPr>
              <a:t>Phương </a:t>
            </a:r>
            <a:r>
              <a:rPr lang="vi-VN" sz="2800" dirty="0">
                <a:solidFill>
                  <a:schemeClr val="accent4"/>
                </a:solidFill>
              </a:rPr>
              <a:t>pháp phân tích thứ bậc (Analytic Hierarchy Process- AHP) là một trong những phương pháp ra quyết định đa mục tiêu được đề xuất bởi Thomas L. Saaty – một nhà toán học người gốc Irắc. AHP là một phương pháp định lượng, dùng để sắp xếp các phương án quyết định và chọn một phương án thỏa mãn các tiêu chí cho trước</a:t>
            </a:r>
            <a:endParaRPr lang="en-US" altLang="en-US" sz="2800" dirty="0" smtClean="0">
              <a:solidFill>
                <a:schemeClr val="accent4"/>
              </a:solidFill>
            </a:endParaRPr>
          </a:p>
        </p:txBody>
      </p:sp>
    </p:spTree>
    <p:extLst>
      <p:ext uri="{BB962C8B-B14F-4D97-AF65-F5344CB8AC3E}">
        <p14:creationId xmlns:p14="http://schemas.microsoft.com/office/powerpoint/2010/main" val="278945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image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504" y="2916039"/>
            <a:ext cx="7449631" cy="30332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552656" y="1237512"/>
            <a:ext cx="7383067" cy="152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 tIns="15870" rIns="207897"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j-lt"/>
                <a:ea typeface="Times New Roman" panose="02020603050405020304" pitchFamily="18" charset="0"/>
              </a:rPr>
              <a:t/>
            </a:r>
            <a:br>
              <a:rPr kumimoji="0" lang="en-US" altLang="en-US" sz="2000" b="0" i="0" u="none" strike="noStrike" cap="none" normalizeH="0" baseline="0" dirty="0" smtClean="0">
                <a:ln>
                  <a:noFill/>
                </a:ln>
                <a:solidFill>
                  <a:schemeClr val="tx1"/>
                </a:solidFill>
                <a:effectLst/>
                <a:latin typeface="+mj-lt"/>
                <a:ea typeface="Times New Roman" panose="02020603050405020304" pitchFamily="18" charset="0"/>
              </a:rPr>
            </a:br>
            <a:r>
              <a:rPr kumimoji="0" lang="en-US" altLang="en-US" sz="2000" b="0" i="0" u="none" strike="noStrike" cap="none" normalizeH="0" baseline="0" dirty="0" smtClean="0">
                <a:ln>
                  <a:noFill/>
                </a:ln>
                <a:solidFill>
                  <a:schemeClr val="tx1"/>
                </a:solidFill>
                <a:effectLst/>
                <a:latin typeface="+mj-lt"/>
                <a:ea typeface="Times New Roman" panose="02020603050405020304" pitchFamily="18" charset="0"/>
              </a:rPr>
              <a:t>	</a:t>
            </a:r>
            <a:r>
              <a:rPr kumimoji="0" lang="vi-VN" altLang="en-US" sz="2000" b="0" i="0" u="none" strike="noStrike" cap="none" normalizeH="0" baseline="0" dirty="0" smtClean="0">
                <a:ln>
                  <a:noFill/>
                </a:ln>
                <a:solidFill>
                  <a:schemeClr val="tx1"/>
                </a:solidFill>
                <a:effectLst/>
                <a:latin typeface="+mj-lt"/>
                <a:ea typeface="Times New Roman" panose="02020603050405020304" pitchFamily="18" charset="0"/>
              </a:rPr>
              <a:t>Giả sử ta có một vấn đề cần ra quyết định (gọi là mục tiêu), phải dựa trên nhiều tiêu chí (Tiêu chí C1, Tiêu chí C2, …, Tiêu chí Cn). Các phương án có thể đưa vào so sánh là PA1, PA2, … PAm. </a:t>
            </a:r>
            <a:endParaRPr kumimoji="0" lang="en-US" altLang="en-US" sz="2000" b="1" i="0" u="none" strike="noStrike" cap="none" normalizeH="0" baseline="0" dirty="0" smtClean="0">
              <a:ln>
                <a:noFill/>
              </a:ln>
              <a:solidFill>
                <a:schemeClr val="tx1"/>
              </a:solidFill>
              <a:effectLst/>
              <a:latin typeface="+mj-l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462751" y="6173027"/>
            <a:ext cx="4067139" cy="369332"/>
          </a:xfrm>
          <a:prstGeom prst="rect">
            <a:avLst/>
          </a:prstGeom>
        </p:spPr>
        <p:txBody>
          <a:bodyPr wrap="none">
            <a:spAutoFit/>
          </a:bodyPr>
          <a:lstStyle/>
          <a:p>
            <a:r>
              <a:rPr lang="vi-VN" altLang="en-US" b="1" dirty="0" smtClean="0">
                <a:ea typeface="Times New Roman" panose="02020603050405020304" pitchFamily="18" charset="0"/>
              </a:rPr>
              <a:t> </a:t>
            </a:r>
            <a:r>
              <a:rPr lang="vi-VN" altLang="en-US" b="1" dirty="0">
                <a:ea typeface="Times New Roman" panose="02020603050405020304" pitchFamily="18" charset="0"/>
              </a:rPr>
              <a:t>Sơ đồ mô tả bài toán phân tích </a:t>
            </a:r>
            <a:r>
              <a:rPr lang="vi-VN" altLang="en-US" b="1" dirty="0" smtClean="0">
                <a:ea typeface="Times New Roman" panose="02020603050405020304" pitchFamily="18" charset="0"/>
              </a:rPr>
              <a:t>thứ</a:t>
            </a:r>
            <a:r>
              <a:rPr lang="en-US" altLang="en-US" b="1" dirty="0" smtClean="0">
                <a:ea typeface="Times New Roman" panose="02020603050405020304" pitchFamily="18" charset="0"/>
              </a:rPr>
              <a:t> bậc</a:t>
            </a:r>
            <a:endParaRPr lang="en-US" dirty="0"/>
          </a:p>
        </p:txBody>
      </p:sp>
    </p:spTree>
    <p:extLst>
      <p:ext uri="{BB962C8B-B14F-4D97-AF65-F5344CB8AC3E}">
        <p14:creationId xmlns:p14="http://schemas.microsoft.com/office/powerpoint/2010/main" val="3544144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pic>
        <p:nvPicPr>
          <p:cNvPr id="3073" name="image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14" y="3112428"/>
            <a:ext cx="9814152" cy="20997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485113" y="1505900"/>
            <a:ext cx="77011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vi-VN" altLang="en-US" sz="2800" b="1" dirty="0">
                <a:latin typeface="+mj-lt"/>
                <a:ea typeface="Times New Roman" panose="02020603050405020304" pitchFamily="18" charset="0"/>
              </a:rPr>
              <a:t>1: Xác định mức độ ưu tiên cho các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spTree>
    <p:extLst>
      <p:ext uri="{BB962C8B-B14F-4D97-AF65-F5344CB8AC3E}">
        <p14:creationId xmlns:p14="http://schemas.microsoft.com/office/powerpoint/2010/main" val="1573232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485113" y="1505900"/>
            <a:ext cx="77011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vi-VN" altLang="en-US" sz="2800" b="1" dirty="0">
                <a:latin typeface="+mj-lt"/>
                <a:ea typeface="Times New Roman" panose="02020603050405020304" pitchFamily="18" charset="0"/>
              </a:rPr>
              <a:t>1: Xác định mức độ ưu tiên cho các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sp>
        <p:nvSpPr>
          <p:cNvPr id="3" name="Rectangle 2"/>
          <p:cNvSpPr/>
          <p:nvPr/>
        </p:nvSpPr>
        <p:spPr>
          <a:xfrm>
            <a:off x="2827021" y="5857642"/>
            <a:ext cx="4834337" cy="369332"/>
          </a:xfrm>
          <a:prstGeom prst="rect">
            <a:avLst/>
          </a:prstGeom>
        </p:spPr>
        <p:txBody>
          <a:bodyPr wrap="none">
            <a:spAutoFit/>
          </a:bodyPr>
          <a:lstStyle/>
          <a:p>
            <a:r>
              <a:rPr lang="vi-VN" b="1" dirty="0" smtClean="0">
                <a:latin typeface="Times New Roman" panose="02020603050405020304" pitchFamily="18" charset="0"/>
                <a:ea typeface="Times New Roman" panose="02020603050405020304" pitchFamily="18" charset="0"/>
              </a:rPr>
              <a:t>Bảng </a:t>
            </a:r>
            <a:r>
              <a:rPr lang="en-US" b="1" dirty="0" smtClean="0">
                <a:latin typeface="Times New Roman" panose="02020603050405020304" pitchFamily="18" charset="0"/>
                <a:ea typeface="Times New Roman" panose="02020603050405020304" pitchFamily="18" charset="0"/>
              </a:rPr>
              <a:t>ví dụ</a:t>
            </a:r>
            <a:r>
              <a:rPr lang="vi-VN" b="1" dirty="0" smtClean="0">
                <a:latin typeface="Times New Roman" panose="02020603050405020304" pitchFamily="18" charset="0"/>
                <a:ea typeface="Times New Roman" panose="02020603050405020304" pitchFamily="18" charset="0"/>
              </a:rPr>
              <a:t> </a:t>
            </a:r>
            <a:r>
              <a:rPr lang="vi-VN" b="1" spc="-20" dirty="0">
                <a:latin typeface="Times New Roman" panose="02020603050405020304" pitchFamily="18" charset="0"/>
                <a:ea typeface="Times New Roman" panose="02020603050405020304" pitchFamily="18" charset="0"/>
              </a:rPr>
              <a:t>ma </a:t>
            </a:r>
            <a:r>
              <a:rPr lang="vi-VN" b="1" dirty="0">
                <a:latin typeface="Times New Roman" panose="02020603050405020304" pitchFamily="18" charset="0"/>
                <a:ea typeface="Times New Roman" panose="02020603050405020304" pitchFamily="18" charset="0"/>
              </a:rPr>
              <a:t>trận mức độ ưu tiên các tiêu</a:t>
            </a:r>
            <a:r>
              <a:rPr lang="vi-VN" b="1" spc="-20" dirty="0">
                <a:latin typeface="Times New Roman" panose="02020603050405020304" pitchFamily="18" charset="0"/>
                <a:ea typeface="Times New Roman" panose="02020603050405020304" pitchFamily="18" charset="0"/>
              </a:rPr>
              <a:t> </a:t>
            </a:r>
            <a:r>
              <a:rPr lang="vi-VN" b="1" spc="-10" dirty="0">
                <a:latin typeface="Times New Roman" panose="02020603050405020304" pitchFamily="18" charset="0"/>
                <a:ea typeface="Times New Roman" panose="02020603050405020304" pitchFamily="18" charset="0"/>
              </a:rPr>
              <a:t>chí</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748" y="2460007"/>
            <a:ext cx="7335646" cy="2999881"/>
          </a:xfrm>
          <a:prstGeom prst="rect">
            <a:avLst/>
          </a:prstGeom>
        </p:spPr>
      </p:pic>
    </p:spTree>
    <p:extLst>
      <p:ext uri="{BB962C8B-B14F-4D97-AF65-F5344CB8AC3E}">
        <p14:creationId xmlns:p14="http://schemas.microsoft.com/office/powerpoint/2010/main" val="127049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733800" y="467143"/>
            <a:ext cx="4302369" cy="719973"/>
          </a:xfrm>
        </p:spPr>
        <p:txBody>
          <a:bodyPr>
            <a:normAutofit/>
          </a:bodyPr>
          <a:lstStyle/>
          <a:p>
            <a:r>
              <a:rPr lang="en-US" b="1" dirty="0" smtClean="0">
                <a:solidFill>
                  <a:schemeClr val="accent4"/>
                </a:solidFill>
              </a:rPr>
              <a:t>Mô hình giải pháp</a:t>
            </a:r>
            <a:endParaRPr lang="en-US" b="1" dirty="0">
              <a:solidFill>
                <a:schemeClr val="accent4"/>
              </a:solidFill>
            </a:endParaRPr>
          </a:p>
        </p:txBody>
      </p:sp>
      <p:sp>
        <p:nvSpPr>
          <p:cNvPr id="5" name="Rectangle 3"/>
          <p:cNvSpPr txBox="1">
            <a:spLocks noChangeArrowheads="1"/>
          </p:cNvSpPr>
          <p:nvPr/>
        </p:nvSpPr>
        <p:spPr>
          <a:xfrm>
            <a:off x="870855" y="2526058"/>
            <a:ext cx="8746671" cy="34501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800" dirty="0" smtClean="0">
                <a:solidFill>
                  <a:schemeClr val="accent4"/>
                </a:solidFill>
              </a:rPr>
              <a:t>	</a:t>
            </a:r>
            <a:endParaRPr lang="en-US" altLang="en-US" sz="2800" dirty="0" smtClean="0">
              <a:solidFill>
                <a:schemeClr val="accent4"/>
              </a:solidFill>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1089269" y="29686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76176" tIns="68241" rIns="2839143" bIns="0" numCol="1" anchor="ctr" anchorCtr="0" compatLnSpc="1">
            <a:prstTxWarp prst="textNoShape">
              <a:avLst/>
            </a:prstTxWarp>
            <a:spAutoFit/>
          </a:bodyPr>
          <a:lstStyle/>
          <a:p>
            <a:endParaRPr lang="en-US"/>
          </a:p>
        </p:txBody>
      </p:sp>
      <p:sp>
        <p:nvSpPr>
          <p:cNvPr id="8" name="Rectangle 3"/>
          <p:cNvSpPr>
            <a:spLocks noChangeArrowheads="1"/>
          </p:cNvSpPr>
          <p:nvPr/>
        </p:nvSpPr>
        <p:spPr bwMode="auto">
          <a:xfrm>
            <a:off x="485113" y="1505900"/>
            <a:ext cx="67456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vi-VN" altLang="en-US" sz="2800" b="1" dirty="0" smtClean="0">
                <a:latin typeface="+mj-lt"/>
                <a:ea typeface="Times New Roman" panose="02020603050405020304" pitchFamily="18" charset="0"/>
              </a:rPr>
              <a:t>Bước </a:t>
            </a:r>
            <a:r>
              <a:rPr lang="en-US" altLang="en-US" sz="2800" b="1" dirty="0" smtClean="0">
                <a:latin typeface="+mj-lt"/>
                <a:ea typeface="Times New Roman" panose="02020603050405020304" pitchFamily="18" charset="0"/>
              </a:rPr>
              <a:t>2</a:t>
            </a:r>
            <a:r>
              <a:rPr lang="vi-VN" altLang="en-US" sz="2800" b="1" dirty="0" smtClean="0">
                <a:latin typeface="+mj-lt"/>
                <a:ea typeface="Times New Roman" panose="02020603050405020304" pitchFamily="18" charset="0"/>
              </a:rPr>
              <a:t>: </a:t>
            </a:r>
            <a:r>
              <a:rPr lang="en-US" altLang="en-US" sz="2800" b="1" dirty="0" smtClean="0">
                <a:latin typeface="+mj-lt"/>
                <a:ea typeface="Times New Roman" panose="02020603050405020304" pitchFamily="18" charset="0"/>
              </a:rPr>
              <a:t>Tính toán trọng số </a:t>
            </a:r>
            <a:r>
              <a:rPr lang="vi-VN" altLang="en-US" sz="2800" b="1" dirty="0" smtClean="0">
                <a:latin typeface="+mj-lt"/>
                <a:ea typeface="Times New Roman" panose="02020603050405020304" pitchFamily="18" charset="0"/>
              </a:rPr>
              <a:t>cho </a:t>
            </a:r>
            <a:r>
              <a:rPr lang="vi-VN" altLang="en-US" sz="2800" b="1" dirty="0">
                <a:latin typeface="+mj-lt"/>
                <a:ea typeface="Times New Roman" panose="02020603050405020304" pitchFamily="18" charset="0"/>
              </a:rPr>
              <a:t>các tiêu chí</a:t>
            </a:r>
            <a:endParaRPr lang="en-US" altLang="en-US" sz="2800" b="1" dirty="0">
              <a:latin typeface="+mj-lt"/>
              <a:ea typeface="Times New Roman" panose="02020603050405020304" pitchFamily="18" charset="0"/>
            </a:endParaRPr>
          </a:p>
          <a:p>
            <a:pPr lvl="0" eaLnBrk="0" fontAlgn="base" hangingPunct="0">
              <a:spcBef>
                <a:spcPct val="0"/>
              </a:spcBef>
              <a:spcAft>
                <a:spcPct val="0"/>
              </a:spcAft>
            </a:pPr>
            <a:endParaRPr lang="en-US" altLang="en-US" sz="2800" dirty="0">
              <a:latin typeface="+mj-lt"/>
            </a:endParaRPr>
          </a:p>
        </p:txBody>
      </p:sp>
      <p:sp>
        <p:nvSpPr>
          <p:cNvPr id="3" name="Rectangle 2"/>
          <p:cNvSpPr/>
          <p:nvPr/>
        </p:nvSpPr>
        <p:spPr>
          <a:xfrm>
            <a:off x="1089269" y="2526058"/>
            <a:ext cx="7690757" cy="2677656"/>
          </a:xfrm>
          <a:prstGeom prst="rect">
            <a:avLst/>
          </a:prstGeom>
        </p:spPr>
        <p:txBody>
          <a:bodyPr wrap="square">
            <a:spAutoFit/>
          </a:bodyPr>
          <a:lstStyle/>
          <a:p>
            <a:pPr algn="just"/>
            <a:r>
              <a:rPr lang="en-US" sz="2400" spc="10" dirty="0" smtClean="0">
                <a:latin typeface="Times New Roman" panose="02020603050405020304" pitchFamily="18" charset="0"/>
                <a:ea typeface="Times New Roman" panose="02020603050405020304" pitchFamily="18" charset="0"/>
              </a:rPr>
              <a:t>	</a:t>
            </a:r>
            <a:r>
              <a:rPr lang="vi-VN" sz="2400" spc="10" dirty="0" smtClean="0">
                <a:latin typeface="Times New Roman" panose="02020603050405020304" pitchFamily="18" charset="0"/>
                <a:ea typeface="Times New Roman" panose="02020603050405020304" pitchFamily="18" charset="0"/>
              </a:rPr>
              <a:t>Tuy </a:t>
            </a:r>
            <a:r>
              <a:rPr lang="vi-VN" sz="2400" dirty="0">
                <a:latin typeface="Times New Roman" panose="02020603050405020304" pitchFamily="18" charset="0"/>
                <a:ea typeface="Times New Roman" panose="02020603050405020304" pitchFamily="18" charset="0"/>
              </a:rPr>
              <a:t>nhiên các giá trị trọng số </a:t>
            </a:r>
            <a:r>
              <a:rPr lang="en-US" sz="2400" dirty="0" smtClean="0">
                <a:latin typeface="Times New Roman" panose="02020603050405020304" pitchFamily="18" charset="0"/>
                <a:ea typeface="Times New Roman" panose="02020603050405020304" pitchFamily="18" charset="0"/>
              </a:rPr>
              <a:t>tìm ra </a:t>
            </a:r>
            <a:r>
              <a:rPr lang="vi-VN" sz="2400" dirty="0" smtClean="0">
                <a:latin typeface="Times New Roman" panose="02020603050405020304" pitchFamily="18" charset="0"/>
                <a:ea typeface="Times New Roman" panose="02020603050405020304" pitchFamily="18" charset="0"/>
              </a:rPr>
              <a:t>chưa </a:t>
            </a:r>
            <a:r>
              <a:rPr lang="vi-VN" sz="2400" dirty="0">
                <a:latin typeface="Times New Roman" panose="02020603050405020304" pitchFamily="18" charset="0"/>
                <a:ea typeface="Times New Roman" panose="02020603050405020304" pitchFamily="18" charset="0"/>
              </a:rPr>
              <a:t>phải </a:t>
            </a:r>
            <a:r>
              <a:rPr lang="vi-VN" sz="2400" spc="-15" dirty="0">
                <a:latin typeface="Times New Roman" panose="02020603050405020304" pitchFamily="18" charset="0"/>
                <a:ea typeface="Times New Roman" panose="02020603050405020304" pitchFamily="18" charset="0"/>
              </a:rPr>
              <a:t>là </a:t>
            </a:r>
            <a:r>
              <a:rPr lang="vi-VN" sz="2400" dirty="0">
                <a:latin typeface="Times New Roman" panose="02020603050405020304" pitchFamily="18" charset="0"/>
                <a:ea typeface="Times New Roman" panose="02020603050405020304" pitchFamily="18" charset="0"/>
              </a:rPr>
              <a:t>giá trị kết luận cuối cùng, </a:t>
            </a:r>
            <a:r>
              <a:rPr lang="vi-VN" sz="2400" spc="-15" dirty="0">
                <a:latin typeface="Times New Roman" panose="02020603050405020304" pitchFamily="18" charset="0"/>
                <a:ea typeface="Times New Roman" panose="02020603050405020304" pitchFamily="18" charset="0"/>
              </a:rPr>
              <a:t>nó </a:t>
            </a:r>
            <a:r>
              <a:rPr lang="vi-VN" sz="2400" dirty="0">
                <a:latin typeface="Times New Roman" panose="02020603050405020304" pitchFamily="18" charset="0"/>
                <a:ea typeface="Times New Roman" panose="02020603050405020304" pitchFamily="18" charset="0"/>
              </a:rPr>
              <a:t>cần phải kiểm tra tính nhất quán trong cách đánh giá của các chuyên gia trong suốt quá trình áp dụng phương pháp. </a:t>
            </a:r>
            <a:r>
              <a:rPr lang="en-US" sz="2400" spc="20" dirty="0">
                <a:latin typeface="Times New Roman" panose="02020603050405020304" pitchFamily="18" charset="0"/>
                <a:ea typeface="Times New Roman" panose="02020603050405020304" pitchFamily="18" charset="0"/>
              </a:rPr>
              <a:t>T</a:t>
            </a:r>
            <a:r>
              <a:rPr lang="vi-VN" sz="2400" spc="20" dirty="0" smtClean="0">
                <a:latin typeface="Times New Roman" panose="02020603050405020304" pitchFamily="18" charset="0"/>
                <a:ea typeface="Times New Roman" panose="02020603050405020304" pitchFamily="18" charset="0"/>
              </a:rPr>
              <a:t>ỉ </a:t>
            </a:r>
            <a:r>
              <a:rPr lang="vi-VN" sz="2400" dirty="0">
                <a:latin typeface="Times New Roman" panose="02020603050405020304" pitchFamily="18" charset="0"/>
                <a:ea typeface="Times New Roman" panose="02020603050405020304" pitchFamily="18" charset="0"/>
              </a:rPr>
              <a:t>số nhất quán (CR) nhỏ hơn hay bằng 10% </a:t>
            </a:r>
            <a:r>
              <a:rPr lang="vi-VN" sz="2400" spc="-25" dirty="0">
                <a:latin typeface="Times New Roman" panose="02020603050405020304" pitchFamily="18" charset="0"/>
                <a:ea typeface="Times New Roman" panose="02020603050405020304" pitchFamily="18" charset="0"/>
              </a:rPr>
              <a:t>là </a:t>
            </a:r>
            <a:r>
              <a:rPr lang="vi-VN" sz="2400" dirty="0">
                <a:latin typeface="Times New Roman" panose="02020603050405020304" pitchFamily="18" charset="0"/>
                <a:ea typeface="Times New Roman" panose="02020603050405020304" pitchFamily="18" charset="0"/>
              </a:rPr>
              <a:t>ở mức có thể chấp </a:t>
            </a:r>
            <a:r>
              <a:rPr lang="vi-VN" sz="2400" dirty="0" smtClean="0">
                <a:latin typeface="Times New Roman" panose="02020603050405020304" pitchFamily="18" charset="0"/>
                <a:ea typeface="Times New Roman" panose="02020603050405020304" pitchFamily="18" charset="0"/>
              </a:rPr>
              <a:t>nhận. </a:t>
            </a:r>
            <a:r>
              <a:rPr lang="vi-VN" sz="2400" dirty="0">
                <a:latin typeface="Times New Roman" panose="02020603050405020304" pitchFamily="18" charset="0"/>
                <a:ea typeface="Times New Roman" panose="02020603050405020304" pitchFamily="18" charset="0"/>
              </a:rPr>
              <a:t>Nếu CR lớn hơn 10% chứng </a:t>
            </a:r>
            <a:r>
              <a:rPr lang="vi-VN" sz="2400" spc="10" dirty="0">
                <a:latin typeface="Times New Roman" panose="02020603050405020304" pitchFamily="18" charset="0"/>
                <a:ea typeface="Times New Roman" panose="02020603050405020304" pitchFamily="18" charset="0"/>
              </a:rPr>
              <a:t>tỏ </a:t>
            </a:r>
            <a:r>
              <a:rPr lang="vi-VN" sz="2400" dirty="0">
                <a:latin typeface="Times New Roman" panose="02020603050405020304" pitchFamily="18" charset="0"/>
                <a:ea typeface="Times New Roman" panose="02020603050405020304" pitchFamily="18" charset="0"/>
              </a:rPr>
              <a:t>có sự không nhất quán trong đánh giá </a:t>
            </a:r>
            <a:r>
              <a:rPr lang="vi-VN" sz="2400" spc="-15" dirty="0">
                <a:latin typeface="Times New Roman" panose="02020603050405020304" pitchFamily="18" charset="0"/>
                <a:ea typeface="Times New Roman" panose="02020603050405020304" pitchFamily="18" charset="0"/>
              </a:rPr>
              <a:t>và </a:t>
            </a:r>
            <a:r>
              <a:rPr lang="vi-VN" sz="2400" dirty="0">
                <a:latin typeface="Times New Roman" panose="02020603050405020304" pitchFamily="18" charset="0"/>
                <a:ea typeface="Times New Roman" panose="02020603050405020304" pitchFamily="18" charset="0"/>
              </a:rPr>
              <a:t>cần phải đánh giá </a:t>
            </a:r>
            <a:r>
              <a:rPr lang="vi-VN" sz="2400" spc="-15" dirty="0">
                <a:latin typeface="Times New Roman" panose="02020603050405020304" pitchFamily="18" charset="0"/>
                <a:ea typeface="Times New Roman" panose="02020603050405020304" pitchFamily="18" charset="0"/>
              </a:rPr>
              <a:t>và </a:t>
            </a:r>
            <a:r>
              <a:rPr lang="vi-VN" sz="2400" dirty="0">
                <a:latin typeface="Times New Roman" panose="02020603050405020304" pitchFamily="18" charset="0"/>
                <a:ea typeface="Times New Roman" panose="02020603050405020304" pitchFamily="18" charset="0"/>
              </a:rPr>
              <a:t>tính toán</a:t>
            </a:r>
            <a:r>
              <a:rPr lang="vi-VN" sz="2400" spc="-10" dirty="0">
                <a:latin typeface="Times New Roman" panose="02020603050405020304" pitchFamily="18" charset="0"/>
                <a:ea typeface="Times New Roman" panose="02020603050405020304" pitchFamily="18" charset="0"/>
              </a:rPr>
              <a:t> </a:t>
            </a:r>
            <a:r>
              <a:rPr lang="vi-VN" sz="2400" spc="-20" dirty="0" smtClean="0">
                <a:latin typeface="Times New Roman" panose="02020603050405020304" pitchFamily="18" charset="0"/>
                <a:ea typeface="Times New Roman" panose="02020603050405020304" pitchFamily="18" charset="0"/>
              </a:rPr>
              <a:t>lại</a:t>
            </a:r>
            <a:r>
              <a:rPr lang="en-US" sz="2400" spc="-20" dirty="0" smtClean="0">
                <a:latin typeface="Times New Roman" panose="02020603050405020304" pitchFamily="18" charset="0"/>
                <a:ea typeface="Times New Roman" panose="02020603050405020304" pitchFamily="18" charset="0"/>
              </a:rPr>
              <a:t>.,</a:t>
            </a:r>
            <a:endParaRPr lang="en-US" sz="2400" dirty="0"/>
          </a:p>
        </p:txBody>
      </p:sp>
    </p:spTree>
    <p:extLst>
      <p:ext uri="{BB962C8B-B14F-4D97-AF65-F5344CB8AC3E}">
        <p14:creationId xmlns:p14="http://schemas.microsoft.com/office/powerpoint/2010/main" val="3874216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1">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3011</TotalTime>
  <Words>505</Words>
  <Application>Microsoft Office PowerPoint</Application>
  <PresentationFormat>Widescreen</PresentationFormat>
  <Paragraphs>100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Times New Roman</vt:lpstr>
      <vt:lpstr>Wingdings</vt:lpstr>
      <vt:lpstr>Wingdings 3</vt:lpstr>
      <vt:lpstr>Facet</vt:lpstr>
      <vt:lpstr>PowerPoint Presentation</vt:lpstr>
      <vt:lpstr>Mô hình giải pháp</vt:lpstr>
      <vt:lpstr>Bài toán</vt:lpstr>
      <vt:lpstr>Bài toán</vt:lpstr>
      <vt:lpstr>Mô hình giải pháp</vt:lpstr>
      <vt:lpstr>Mô hình giải pháp</vt:lpstr>
      <vt:lpstr>Mô hình giải pháp</vt:lpstr>
      <vt:lpstr>Mô hình giải pháp</vt:lpstr>
      <vt:lpstr>Mô hình giải pháp</vt:lpstr>
      <vt:lpstr>Mô hình giải pháp</vt:lpstr>
      <vt:lpstr>Mô hình giải pháp</vt:lpstr>
      <vt:lpstr>Mô hình giải pháp</vt:lpstr>
      <vt:lpstr>Mô hình giải pháp</vt:lpstr>
      <vt:lpstr>Mô hình giải pháp</vt:lpstr>
      <vt:lpstr>Mô hình giải pháp</vt:lpstr>
      <vt:lpstr>Sử dụng phương pháp AHP  vào bài toán lựa chọn nhân sự</vt:lpstr>
      <vt:lpstr>Sử dụng phương pháp AHP  vào bài toán lựa chọn nhân sự</vt:lpstr>
      <vt:lpstr>Sử dụng phương pháp AHP  vào bài toán lựa chọn nhân sự</vt:lpstr>
      <vt:lpstr>Sử dụng phương pháp AHP  vào bài toán lựa chọn nhân sự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Minh</dc:creator>
  <cp:lastModifiedBy>Toan Minh</cp:lastModifiedBy>
  <cp:revision>135</cp:revision>
  <dcterms:created xsi:type="dcterms:W3CDTF">2023-02-06T08:10:40Z</dcterms:created>
  <dcterms:modified xsi:type="dcterms:W3CDTF">2023-03-20T08:39:46Z</dcterms:modified>
</cp:coreProperties>
</file>