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34"/>
  </p:notesMasterIdLst>
  <p:sldIdLst>
    <p:sldId id="256" r:id="rId3"/>
    <p:sldId id="257" r:id="rId4"/>
    <p:sldId id="258" r:id="rId5"/>
    <p:sldId id="281" r:id="rId6"/>
    <p:sldId id="303" r:id="rId7"/>
    <p:sldId id="304" r:id="rId8"/>
    <p:sldId id="259" r:id="rId9"/>
    <p:sldId id="305" r:id="rId10"/>
    <p:sldId id="306" r:id="rId11"/>
    <p:sldId id="307" r:id="rId12"/>
    <p:sldId id="308" r:id="rId13"/>
    <p:sldId id="309" r:id="rId14"/>
    <p:sldId id="310" r:id="rId15"/>
    <p:sldId id="282" r:id="rId16"/>
    <p:sldId id="311" r:id="rId17"/>
    <p:sldId id="312" r:id="rId18"/>
    <p:sldId id="313" r:id="rId19"/>
    <p:sldId id="289" r:id="rId20"/>
    <p:sldId id="271" r:id="rId21"/>
    <p:sldId id="293" r:id="rId22"/>
    <p:sldId id="274" r:id="rId23"/>
    <p:sldId id="275" r:id="rId24"/>
    <p:sldId id="276" r:id="rId25"/>
    <p:sldId id="294" r:id="rId26"/>
    <p:sldId id="295" r:id="rId27"/>
    <p:sldId id="277" r:id="rId28"/>
    <p:sldId id="297" r:id="rId29"/>
    <p:sldId id="299" r:id="rId30"/>
    <p:sldId id="301" r:id="rId31"/>
    <p:sldId id="279" r:id="rId32"/>
    <p:sldId id="280" r:id="rId3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>
        <p:scale>
          <a:sx n="68" d="100"/>
          <a:sy n="68" d="100"/>
        </p:scale>
        <p:origin x="71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2FC73-7635-4932-90E1-CD5402ED3A3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FD0CE-2856-4E20-A182-F547867B3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3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sủ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windows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CSDL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Được</a:t>
            </a:r>
            <a:r>
              <a:rPr lang="en-US" dirty="0"/>
              <a:t> windows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control,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winform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FD0CE-2856-4E20-A182-F547867B30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7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FD0CE-2856-4E20-A182-F547867B30A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7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92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002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9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0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91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51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92504" y="1280769"/>
            <a:ext cx="5277485" cy="4538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6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3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4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03375" y="1303019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5459" y="1290065"/>
            <a:ext cx="356108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1474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6797" y="2330322"/>
            <a:ext cx="10198404" cy="2891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19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5626608"/>
            <a:ext cx="12193270" cy="88900"/>
            <a:chOff x="0" y="5626608"/>
            <a:chExt cx="12193270" cy="88900"/>
          </a:xfrm>
        </p:grpSpPr>
        <p:sp>
          <p:nvSpPr>
            <p:cNvPr id="4" name="object 4"/>
            <p:cNvSpPr/>
            <p:nvPr/>
          </p:nvSpPr>
          <p:spPr>
            <a:xfrm>
              <a:off x="761" y="5645658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708904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121920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136903"/>
            <a:ext cx="12193270" cy="88900"/>
            <a:chOff x="0" y="1136903"/>
            <a:chExt cx="12193270" cy="88900"/>
          </a:xfrm>
        </p:grpSpPr>
        <p:sp>
          <p:nvSpPr>
            <p:cNvPr id="7" name="object 7"/>
            <p:cNvSpPr/>
            <p:nvPr/>
          </p:nvSpPr>
          <p:spPr>
            <a:xfrm>
              <a:off x="761" y="1206245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38100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142999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51474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5777484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12192000" y="0"/>
                </a:moveTo>
                <a:lnTo>
                  <a:pt x="0" y="0"/>
                </a:lnTo>
                <a:lnTo>
                  <a:pt x="0" y="1080515"/>
                </a:lnTo>
                <a:lnTo>
                  <a:pt x="12192000" y="10805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2292350"/>
            <a:chOff x="0" y="0"/>
            <a:chExt cx="12192000" cy="2292350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2192000" cy="1080770"/>
            </a:xfrm>
            <a:custGeom>
              <a:avLst/>
              <a:gdLst/>
              <a:ahLst/>
              <a:cxnLst/>
              <a:rect l="l" t="t" r="r" b="b"/>
              <a:pathLst>
                <a:path w="12192000" h="1080770">
                  <a:moveTo>
                    <a:pt x="12192000" y="0"/>
                  </a:moveTo>
                  <a:lnTo>
                    <a:pt x="0" y="0"/>
                  </a:lnTo>
                  <a:lnTo>
                    <a:pt x="0" y="1080515"/>
                  </a:lnTo>
                  <a:lnTo>
                    <a:pt x="12192000" y="108051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474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25880" y="0"/>
              <a:ext cx="1748027" cy="2292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9578" y="2223516"/>
            <a:ext cx="5535930" cy="953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BÁO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CÁO</a:t>
            </a:r>
          </a:p>
          <a:p>
            <a:pPr algn="ctr">
              <a:lnSpc>
                <a:spcPts val="3650"/>
              </a:lnSpc>
            </a:pPr>
            <a:r>
              <a:rPr b="0" dirty="0">
                <a:latin typeface="Times New Roman"/>
                <a:cs typeface="Times New Roman"/>
              </a:rPr>
              <a:t>ĐỒ ÁN TỐT </a:t>
            </a:r>
            <a:r>
              <a:rPr b="0" spc="-5" dirty="0">
                <a:latin typeface="Times New Roman"/>
                <a:cs typeface="Times New Roman"/>
              </a:rPr>
              <a:t>NGHIỆP ĐẠI</a:t>
            </a:r>
            <a:r>
              <a:rPr b="0" spc="-35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HỌC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84952" y="284480"/>
            <a:ext cx="648390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FFFFFF"/>
                </a:solidFill>
                <a:latin typeface="Times New Roman"/>
                <a:cs typeface="Times New Roman"/>
              </a:rPr>
              <a:t>HỌC VIỆN KỸ THUẬT QUÂN SỰ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VIỆN CÔNG NGHỆ THÔNG TIN &amp; TRUYỀN THÔNG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477" y="3436395"/>
            <a:ext cx="7659446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Xây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dựng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ứng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dụng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quản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lý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cho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Nhà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tư</a:t>
            </a:r>
            <a:r>
              <a:rPr lang="en-US" sz="2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nhân</a:t>
            </a:r>
            <a:endParaRPr lang="en-US" sz="2600" spc="-5" dirty="0">
              <a:solidFill>
                <a:srgbClr val="514743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691" y="4575175"/>
            <a:ext cx="24911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30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sz="2200" spc="-30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 </a:t>
            </a:r>
            <a:r>
              <a:rPr sz="2200" spc="10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200" spc="130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200" spc="-7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55111" y="4575175"/>
            <a:ext cx="19348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spc="-2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Văn Toàn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135">
              <a:lnSpc>
                <a:spcPct val="100000"/>
              </a:lnSpc>
            </a:pPr>
            <a:r>
              <a:rPr lang="en-US" sz="2200" spc="10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CNTT </a:t>
            </a:r>
            <a:r>
              <a:rPr lang="en-US" sz="2200" spc="10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Khoá</a:t>
            </a:r>
            <a:r>
              <a:rPr lang="en-US" sz="2200" spc="10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6919" y="5871307"/>
            <a:ext cx="181648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Vĩnh</a:t>
            </a:r>
            <a:r>
              <a:rPr lang="en-US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Phúc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pc="-7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/20</a:t>
            </a:r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C72E0-D9B7-4429-8E29-71A4C7F6F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00071"/>
            <a:ext cx="4363123" cy="4286178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F473DD88-8292-4CEA-A354-F1F3DAC65FC5}"/>
              </a:ext>
            </a:extLst>
          </p:cNvPr>
          <p:cNvSpPr txBox="1"/>
          <p:nvPr/>
        </p:nvSpPr>
        <p:spPr>
          <a:xfrm>
            <a:off x="221692" y="4145063"/>
            <a:ext cx="283342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4953635" algn="l"/>
              </a:tabLst>
            </a:pPr>
            <a:r>
              <a:rPr lang="en-US" sz="2200" spc="-2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spc="-2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spc="-2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spc="-2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2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vi-VN" sz="2200" spc="-3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35FE53DA-BB88-43D6-A2E4-27BB4778314E}"/>
              </a:ext>
            </a:extLst>
          </p:cNvPr>
          <p:cNvSpPr txBox="1"/>
          <p:nvPr/>
        </p:nvSpPr>
        <p:spPr>
          <a:xfrm>
            <a:off x="3055110" y="4130742"/>
            <a:ext cx="395528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4953635" algn="l"/>
              </a:tabLst>
            </a:pPr>
            <a:r>
              <a:rPr lang="en-US" sz="2200" spc="-3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spc="-3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3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</a:t>
            </a:r>
            <a:r>
              <a:rPr lang="en-US" sz="2200" spc="-3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GV,</a:t>
            </a:r>
            <a:r>
              <a:rPr lang="vi-VN" sz="2200" spc="-3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spc="-9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spc="-9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S.Đỗ</a:t>
            </a:r>
            <a:r>
              <a:rPr lang="en-US" sz="2200" spc="-9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9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200" spc="-95" dirty="0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95" dirty="0" err="1">
                <a:solidFill>
                  <a:srgbClr val="5147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Dũng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746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II. </a:t>
            </a:r>
            <a:r>
              <a:rPr lang="en-US" b="0" dirty="0" err="1"/>
              <a:t>Cơ</a:t>
            </a:r>
            <a:r>
              <a:rPr lang="en-US" b="0" dirty="0"/>
              <a:t> </a:t>
            </a:r>
            <a:r>
              <a:rPr lang="en-US" b="0" dirty="0" err="1"/>
              <a:t>sở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thuyết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thu</a:t>
            </a:r>
            <a:r>
              <a:rPr lang="en-US" b="0" dirty="0"/>
              <a:t> </a:t>
            </a:r>
            <a:r>
              <a:rPr lang="en-US" b="0" dirty="0" err="1"/>
              <a:t>thập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3.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Mẫu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biểu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thập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được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77F2F-1130-4513-8763-1D89F8D5B01A}"/>
              </a:ext>
            </a:extLst>
          </p:cNvPr>
          <p:cNvSpPr txBox="1"/>
          <p:nvPr/>
        </p:nvSpPr>
        <p:spPr>
          <a:xfrm>
            <a:off x="1092504" y="2283461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endParaRPr lang="en-US" sz="28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730369-B63D-40D0-932A-9E2640CF1A7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9766" y="2057400"/>
            <a:ext cx="5758180" cy="3844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4779D4-D488-44E2-842C-1FD3D38AEA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2057400"/>
            <a:ext cx="5760085" cy="3565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EDA5C3-1DE5-455A-97BF-C37D82A74311}"/>
              </a:ext>
            </a:extLst>
          </p:cNvPr>
          <p:cNvSpPr txBox="1"/>
          <p:nvPr/>
        </p:nvSpPr>
        <p:spPr>
          <a:xfrm>
            <a:off x="1420808" y="5976974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55963-FEEB-4C52-AD97-EDE1986854D8}"/>
              </a:ext>
            </a:extLst>
          </p:cNvPr>
          <p:cNvSpPr txBox="1"/>
          <p:nvPr/>
        </p:nvSpPr>
        <p:spPr>
          <a:xfrm>
            <a:off x="7327994" y="5976974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</p:txBody>
      </p:sp>
    </p:spTree>
    <p:extLst>
      <p:ext uri="{BB962C8B-B14F-4D97-AF65-F5344CB8AC3E}">
        <p14:creationId xmlns:p14="http://schemas.microsoft.com/office/powerpoint/2010/main" val="88168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3.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Mẫu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biểu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thập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được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77F2F-1130-4513-8763-1D89F8D5B01A}"/>
              </a:ext>
            </a:extLst>
          </p:cNvPr>
          <p:cNvSpPr txBox="1"/>
          <p:nvPr/>
        </p:nvSpPr>
        <p:spPr>
          <a:xfrm>
            <a:off x="1092504" y="2283461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endParaRPr lang="en-US" sz="28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55963-FEEB-4C52-AD97-EDE1986854D8}"/>
              </a:ext>
            </a:extLst>
          </p:cNvPr>
          <p:cNvSpPr txBox="1"/>
          <p:nvPr/>
        </p:nvSpPr>
        <p:spPr>
          <a:xfrm>
            <a:off x="4689203" y="5906960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708F23-A672-4FD5-90C6-4DC465881E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15372" y="2288776"/>
            <a:ext cx="4961255" cy="3307080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DC48F0BE-CC5E-49C7-A4B1-4B74B05F867D}"/>
              </a:ext>
            </a:extLst>
          </p:cNvPr>
          <p:cNvSpPr txBox="1">
            <a:spLocks/>
          </p:cNvSpPr>
          <p:nvPr/>
        </p:nvSpPr>
        <p:spPr>
          <a:xfrm>
            <a:off x="1092504" y="613663"/>
            <a:ext cx="7746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514743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vi-VN" b="0" kern="0"/>
              <a:t>II. Cơ sở lý thuyết và mẫu biểu thu thập được</a:t>
            </a:r>
            <a:endParaRPr lang="vi-VN" b="0" kern="0" dirty="0"/>
          </a:p>
        </p:txBody>
      </p:sp>
    </p:spTree>
    <p:extLst>
      <p:ext uri="{BB962C8B-B14F-4D97-AF65-F5344CB8AC3E}">
        <p14:creationId xmlns:p14="http://schemas.microsoft.com/office/powerpoint/2010/main" val="22098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3.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Mẫu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biểu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thập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được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77F2F-1130-4513-8763-1D89F8D5B01A}"/>
              </a:ext>
            </a:extLst>
          </p:cNvPr>
          <p:cNvSpPr txBox="1"/>
          <p:nvPr/>
        </p:nvSpPr>
        <p:spPr>
          <a:xfrm>
            <a:off x="1092504" y="2283461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endParaRPr lang="en-US" sz="28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A5C3-1DE5-455A-97BF-C37D82A74311}"/>
              </a:ext>
            </a:extLst>
          </p:cNvPr>
          <p:cNvSpPr txBox="1"/>
          <p:nvPr/>
        </p:nvSpPr>
        <p:spPr>
          <a:xfrm>
            <a:off x="1600200" y="650684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55963-FEEB-4C52-AD97-EDE1986854D8}"/>
              </a:ext>
            </a:extLst>
          </p:cNvPr>
          <p:cNvSpPr txBox="1"/>
          <p:nvPr/>
        </p:nvSpPr>
        <p:spPr>
          <a:xfrm>
            <a:off x="7327994" y="5976974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90DA68-8463-4F68-9625-552AFCDE58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2057400"/>
            <a:ext cx="5760085" cy="4449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FE0407-C955-469D-A17C-DA40C821EB7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8401" y="3211532"/>
            <a:ext cx="5690235" cy="1938655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9902DB55-50BA-4287-95EE-B75876EDF34F}"/>
              </a:ext>
            </a:extLst>
          </p:cNvPr>
          <p:cNvSpPr txBox="1">
            <a:spLocks/>
          </p:cNvSpPr>
          <p:nvPr/>
        </p:nvSpPr>
        <p:spPr>
          <a:xfrm>
            <a:off x="1092504" y="613663"/>
            <a:ext cx="7746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514743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vi-VN" b="0" kern="0"/>
              <a:t>II. Cơ sở lý thuyết và mẫu biểu thu thập được</a:t>
            </a:r>
            <a:endParaRPr lang="vi-VN" b="0" kern="0" dirty="0"/>
          </a:p>
        </p:txBody>
      </p:sp>
    </p:spTree>
    <p:extLst>
      <p:ext uri="{BB962C8B-B14F-4D97-AF65-F5344CB8AC3E}">
        <p14:creationId xmlns:p14="http://schemas.microsoft.com/office/powerpoint/2010/main" val="13100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3.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Mẫu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biểu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thu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thập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được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77F2F-1130-4513-8763-1D89F8D5B01A}"/>
              </a:ext>
            </a:extLst>
          </p:cNvPr>
          <p:cNvSpPr txBox="1"/>
          <p:nvPr/>
        </p:nvSpPr>
        <p:spPr>
          <a:xfrm>
            <a:off x="1092504" y="2283461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endParaRPr lang="en-US" sz="2800" b="0" i="0" dirty="0">
              <a:solidFill>
                <a:srgbClr val="6666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DA5C3-1DE5-455A-97BF-C37D82A74311}"/>
              </a:ext>
            </a:extLst>
          </p:cNvPr>
          <p:cNvSpPr txBox="1"/>
          <p:nvPr/>
        </p:nvSpPr>
        <p:spPr>
          <a:xfrm>
            <a:off x="1699317" y="601138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55963-FEEB-4C52-AD97-EDE1986854D8}"/>
              </a:ext>
            </a:extLst>
          </p:cNvPr>
          <p:cNvSpPr txBox="1"/>
          <p:nvPr/>
        </p:nvSpPr>
        <p:spPr>
          <a:xfrm>
            <a:off x="7650556" y="601138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2A0244-6521-4D18-97F5-0637A6900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1807" y="3236533"/>
            <a:ext cx="5719445" cy="1959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3A785F-EB89-46F6-BFC5-CDE99B40A1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9520" y="1840826"/>
            <a:ext cx="5760085" cy="3985895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1CE29499-E734-4FA8-BCDC-AABBD7D87592}"/>
              </a:ext>
            </a:extLst>
          </p:cNvPr>
          <p:cNvSpPr txBox="1">
            <a:spLocks/>
          </p:cNvSpPr>
          <p:nvPr/>
        </p:nvSpPr>
        <p:spPr>
          <a:xfrm>
            <a:off x="1092504" y="613663"/>
            <a:ext cx="7746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rgbClr val="514743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vi-VN" b="0" kern="0"/>
              <a:t>II. Cơ sở lý thuyết và mẫu biểu thu thập được</a:t>
            </a:r>
            <a:endParaRPr lang="vi-VN" b="0" kern="0" dirty="0"/>
          </a:p>
        </p:txBody>
      </p:sp>
    </p:spTree>
    <p:extLst>
      <p:ext uri="{BB962C8B-B14F-4D97-AF65-F5344CB8AC3E}">
        <p14:creationId xmlns:p14="http://schemas.microsoft.com/office/powerpoint/2010/main" val="286635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334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</a:t>
            </a:r>
            <a:r>
              <a:rPr lang="en-US" b="0" dirty="0">
                <a:latin typeface="Times New Roman"/>
                <a:cs typeface="Times New Roman"/>
              </a:rPr>
              <a:t>II</a:t>
            </a:r>
            <a:r>
              <a:rPr b="0" dirty="0">
                <a:latin typeface="Times New Roman"/>
                <a:cs typeface="Times New Roman"/>
              </a:rPr>
              <a:t>. </a:t>
            </a:r>
            <a:r>
              <a:rPr lang="en-US" b="0" dirty="0" err="1">
                <a:latin typeface="Times New Roman"/>
                <a:cs typeface="Times New Roman"/>
              </a:rPr>
              <a:t>Nội</a:t>
            </a:r>
            <a:r>
              <a:rPr lang="en-US" b="0" dirty="0">
                <a:latin typeface="Times New Roman"/>
                <a:cs typeface="Times New Roman"/>
              </a:rPr>
              <a:t> dung </a:t>
            </a:r>
            <a:r>
              <a:rPr lang="en-US" b="0" dirty="0" err="1">
                <a:latin typeface="Times New Roman"/>
                <a:cs typeface="Times New Roman"/>
              </a:rPr>
              <a:t>nghi</a:t>
            </a:r>
            <a:r>
              <a:rPr lang="en-US" b="0" dirty="0" err="1"/>
              <a:t>ên</a:t>
            </a:r>
            <a:r>
              <a:rPr lang="en-US" b="0" dirty="0"/>
              <a:t> </a:t>
            </a:r>
            <a:r>
              <a:rPr lang="en-US" b="0" dirty="0" err="1"/>
              <a:t>cứu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0216FD-4644-4E6D-8BD2-B94AFDF1846F}"/>
              </a:ext>
            </a:extLst>
          </p:cNvPr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1.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Mô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tả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F1C2F-BF4C-48D5-8969-02469F40EEC5}"/>
              </a:ext>
            </a:extLst>
          </p:cNvPr>
          <p:cNvSpPr/>
          <p:nvPr/>
        </p:nvSpPr>
        <p:spPr>
          <a:xfrm>
            <a:off x="5059258" y="2117293"/>
            <a:ext cx="2362200" cy="632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14347-D96C-4112-9FCA-46C3A8483B8C}"/>
              </a:ext>
            </a:extLst>
          </p:cNvPr>
          <p:cNvSpPr/>
          <p:nvPr/>
        </p:nvSpPr>
        <p:spPr>
          <a:xfrm>
            <a:off x="5246039" y="6096000"/>
            <a:ext cx="2362200" cy="605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EB674-FC50-446E-AF51-50A9E847703C}"/>
              </a:ext>
            </a:extLst>
          </p:cNvPr>
          <p:cNvSpPr/>
          <p:nvPr/>
        </p:nvSpPr>
        <p:spPr>
          <a:xfrm>
            <a:off x="994181" y="4202266"/>
            <a:ext cx="2362200" cy="632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5A7F01-2B28-4C5F-A918-F2EE940AA896}"/>
              </a:ext>
            </a:extLst>
          </p:cNvPr>
          <p:cNvSpPr/>
          <p:nvPr/>
        </p:nvSpPr>
        <p:spPr>
          <a:xfrm>
            <a:off x="9144000" y="4202266"/>
            <a:ext cx="2362200" cy="632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ED0DAF-A021-478D-8D57-852F1AD4FE5C}"/>
              </a:ext>
            </a:extLst>
          </p:cNvPr>
          <p:cNvSpPr/>
          <p:nvPr/>
        </p:nvSpPr>
        <p:spPr>
          <a:xfrm>
            <a:off x="3886200" y="3588426"/>
            <a:ext cx="4724400" cy="17708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57E7F9-F54C-4058-B904-F9BAF0A516CF}"/>
              </a:ext>
            </a:extLst>
          </p:cNvPr>
          <p:cNvCxnSpPr>
            <a:cxnSpLocks/>
          </p:cNvCxnSpPr>
          <p:nvPr/>
        </p:nvCxnSpPr>
        <p:spPr>
          <a:xfrm>
            <a:off x="9525000" y="4834490"/>
            <a:ext cx="0" cy="1413910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B2D7E0-449D-4FC6-9EBB-793D74B998AE}"/>
              </a:ext>
            </a:extLst>
          </p:cNvPr>
          <p:cNvCxnSpPr/>
          <p:nvPr/>
        </p:nvCxnSpPr>
        <p:spPr>
          <a:xfrm flipH="1">
            <a:off x="7608239" y="6477000"/>
            <a:ext cx="3669361" cy="0"/>
          </a:xfrm>
          <a:prstGeom prst="line">
            <a:avLst/>
          </a:prstGeom>
          <a:ln w="12700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C237C-07FB-4A29-AE8E-F6D57D88972D}"/>
              </a:ext>
            </a:extLst>
          </p:cNvPr>
          <p:cNvCxnSpPr>
            <a:cxnSpLocks/>
          </p:cNvCxnSpPr>
          <p:nvPr/>
        </p:nvCxnSpPr>
        <p:spPr>
          <a:xfrm flipH="1">
            <a:off x="7608240" y="6248400"/>
            <a:ext cx="1916760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DA2175-FC1A-42FE-B5A4-BAB65FB774EE}"/>
              </a:ext>
            </a:extLst>
          </p:cNvPr>
          <p:cNvCxnSpPr/>
          <p:nvPr/>
        </p:nvCxnSpPr>
        <p:spPr>
          <a:xfrm>
            <a:off x="11277600" y="4834490"/>
            <a:ext cx="0" cy="16425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E93140-F747-434D-B7D4-17151492A1E3}"/>
              </a:ext>
            </a:extLst>
          </p:cNvPr>
          <p:cNvCxnSpPr/>
          <p:nvPr/>
        </p:nvCxnSpPr>
        <p:spPr>
          <a:xfrm>
            <a:off x="5562600" y="5359293"/>
            <a:ext cx="0" cy="736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1504B4-2191-4137-8247-99913B349DEB}"/>
              </a:ext>
            </a:extLst>
          </p:cNvPr>
          <p:cNvCxnSpPr>
            <a:cxnSpLocks/>
          </p:cNvCxnSpPr>
          <p:nvPr/>
        </p:nvCxnSpPr>
        <p:spPr>
          <a:xfrm>
            <a:off x="7086600" y="5359293"/>
            <a:ext cx="0" cy="736707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555FCA-3406-41AE-B779-A56C6A81F672}"/>
              </a:ext>
            </a:extLst>
          </p:cNvPr>
          <p:cNvCxnSpPr>
            <a:cxnSpLocks/>
          </p:cNvCxnSpPr>
          <p:nvPr/>
        </p:nvCxnSpPr>
        <p:spPr>
          <a:xfrm>
            <a:off x="1437542" y="4834490"/>
            <a:ext cx="0" cy="1761020"/>
          </a:xfrm>
          <a:prstGeom prst="line">
            <a:avLst/>
          </a:prstGeom>
          <a:ln w="12700">
            <a:head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333C3A-F19E-4999-8C12-6515BC210EDD}"/>
              </a:ext>
            </a:extLst>
          </p:cNvPr>
          <p:cNvCxnSpPr>
            <a:cxnSpLocks/>
          </p:cNvCxnSpPr>
          <p:nvPr/>
        </p:nvCxnSpPr>
        <p:spPr>
          <a:xfrm flipH="1">
            <a:off x="1437542" y="6595510"/>
            <a:ext cx="3808498" cy="0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A2197F-B150-451E-B979-2BFFB2BF2540}"/>
              </a:ext>
            </a:extLst>
          </p:cNvPr>
          <p:cNvCxnSpPr>
            <a:cxnSpLocks/>
          </p:cNvCxnSpPr>
          <p:nvPr/>
        </p:nvCxnSpPr>
        <p:spPr>
          <a:xfrm flipH="1">
            <a:off x="2971800" y="6248400"/>
            <a:ext cx="2274239" cy="0"/>
          </a:xfrm>
          <a:prstGeom prst="line">
            <a:avLst/>
          </a:prstGeom>
          <a:ln w="12700"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380EF9-BF53-4E84-A6E6-2B9E239C6FF2}"/>
              </a:ext>
            </a:extLst>
          </p:cNvPr>
          <p:cNvCxnSpPr>
            <a:cxnSpLocks/>
          </p:cNvCxnSpPr>
          <p:nvPr/>
        </p:nvCxnSpPr>
        <p:spPr>
          <a:xfrm>
            <a:off x="2971800" y="4834490"/>
            <a:ext cx="0" cy="14139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A2FEE6-CF6D-4130-9382-BA0886100A63}"/>
              </a:ext>
            </a:extLst>
          </p:cNvPr>
          <p:cNvCxnSpPr>
            <a:cxnSpLocks/>
          </p:cNvCxnSpPr>
          <p:nvPr/>
        </p:nvCxnSpPr>
        <p:spPr>
          <a:xfrm>
            <a:off x="5486400" y="2749518"/>
            <a:ext cx="0" cy="8389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0A6EF8-7177-4347-87E8-A28FA8832FE5}"/>
              </a:ext>
            </a:extLst>
          </p:cNvPr>
          <p:cNvCxnSpPr>
            <a:cxnSpLocks/>
          </p:cNvCxnSpPr>
          <p:nvPr/>
        </p:nvCxnSpPr>
        <p:spPr>
          <a:xfrm>
            <a:off x="7010400" y="2749518"/>
            <a:ext cx="0" cy="838908"/>
          </a:xfrm>
          <a:prstGeom prst="straightConnector1">
            <a:avLst/>
          </a:prstGeom>
          <a:ln w="12700">
            <a:headEnd type="stealt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329843-FED9-4575-B330-F7EEA4B0F3E0}"/>
              </a:ext>
            </a:extLst>
          </p:cNvPr>
          <p:cNvCxnSpPr/>
          <p:nvPr/>
        </p:nvCxnSpPr>
        <p:spPr>
          <a:xfrm flipV="1">
            <a:off x="1437542" y="2286000"/>
            <a:ext cx="0" cy="191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8BC5C-D287-4356-B875-C4C67BDDDADF}"/>
              </a:ext>
            </a:extLst>
          </p:cNvPr>
          <p:cNvCxnSpPr/>
          <p:nvPr/>
        </p:nvCxnSpPr>
        <p:spPr>
          <a:xfrm>
            <a:off x="1437542" y="2286000"/>
            <a:ext cx="3621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7465BE-A2DF-4175-A21D-D8843ACE9F56}"/>
              </a:ext>
            </a:extLst>
          </p:cNvPr>
          <p:cNvCxnSpPr/>
          <p:nvPr/>
        </p:nvCxnSpPr>
        <p:spPr>
          <a:xfrm flipH="1">
            <a:off x="2971800" y="2590800"/>
            <a:ext cx="20874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C75190-BF7E-43C4-9D89-D5186C18D56F}"/>
              </a:ext>
            </a:extLst>
          </p:cNvPr>
          <p:cNvCxnSpPr/>
          <p:nvPr/>
        </p:nvCxnSpPr>
        <p:spPr>
          <a:xfrm>
            <a:off x="2971800" y="2590800"/>
            <a:ext cx="0" cy="16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58851B-C4EE-43D3-B3AC-8865E9AC7B70}"/>
              </a:ext>
            </a:extLst>
          </p:cNvPr>
          <p:cNvCxnSpPr/>
          <p:nvPr/>
        </p:nvCxnSpPr>
        <p:spPr>
          <a:xfrm flipV="1">
            <a:off x="11277600" y="2286000"/>
            <a:ext cx="0" cy="19162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27DBB8-F483-4A0C-8B5A-EA44F286BD69}"/>
              </a:ext>
            </a:extLst>
          </p:cNvPr>
          <p:cNvCxnSpPr/>
          <p:nvPr/>
        </p:nvCxnSpPr>
        <p:spPr>
          <a:xfrm flipH="1">
            <a:off x="7421458" y="2286000"/>
            <a:ext cx="385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DB18E7-6AED-4AB3-BD48-5CBB078F37F7}"/>
              </a:ext>
            </a:extLst>
          </p:cNvPr>
          <p:cNvCxnSpPr/>
          <p:nvPr/>
        </p:nvCxnSpPr>
        <p:spPr>
          <a:xfrm>
            <a:off x="7421458" y="2590800"/>
            <a:ext cx="21035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EBEC2D-6008-418A-B45C-375BD4CFF1C4}"/>
              </a:ext>
            </a:extLst>
          </p:cNvPr>
          <p:cNvCxnSpPr/>
          <p:nvPr/>
        </p:nvCxnSpPr>
        <p:spPr>
          <a:xfrm>
            <a:off x="9525000" y="2590800"/>
            <a:ext cx="0" cy="161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31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334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</a:t>
            </a:r>
            <a:r>
              <a:rPr lang="en-US" b="0" dirty="0">
                <a:latin typeface="Times New Roman"/>
                <a:cs typeface="Times New Roman"/>
              </a:rPr>
              <a:t>II</a:t>
            </a:r>
            <a:r>
              <a:rPr b="0" dirty="0">
                <a:latin typeface="Times New Roman"/>
                <a:cs typeface="Times New Roman"/>
              </a:rPr>
              <a:t>. </a:t>
            </a:r>
            <a:r>
              <a:rPr lang="en-US" b="0" dirty="0" err="1">
                <a:latin typeface="Times New Roman"/>
                <a:cs typeface="Times New Roman"/>
              </a:rPr>
              <a:t>Nội</a:t>
            </a:r>
            <a:r>
              <a:rPr lang="en-US" b="0" dirty="0">
                <a:latin typeface="Times New Roman"/>
                <a:cs typeface="Times New Roman"/>
              </a:rPr>
              <a:t> dung </a:t>
            </a:r>
            <a:r>
              <a:rPr lang="en-US" b="0" dirty="0" err="1">
                <a:latin typeface="Times New Roman"/>
                <a:cs typeface="Times New Roman"/>
              </a:rPr>
              <a:t>nghi</a:t>
            </a:r>
            <a:r>
              <a:rPr lang="en-US" b="0" dirty="0" err="1"/>
              <a:t>ên</a:t>
            </a:r>
            <a:r>
              <a:rPr lang="en-US" b="0" dirty="0"/>
              <a:t> </a:t>
            </a:r>
            <a:r>
              <a:rPr lang="en-US" b="0" dirty="0" err="1"/>
              <a:t>cứu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0216FD-4644-4E6D-8BD2-B94AFDF1846F}"/>
              </a:ext>
            </a:extLst>
          </p:cNvPr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2.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Đặc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tả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thống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16448-CB6C-44BC-8B8F-7DDEC325DFE5}"/>
              </a:ext>
            </a:extLst>
          </p:cNvPr>
          <p:cNvSpPr txBox="1"/>
          <p:nvPr/>
        </p:nvSpPr>
        <p:spPr>
          <a:xfrm>
            <a:off x="1060549" y="202581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D5FE2-B6B5-4887-8A7E-60F05463B7F0}"/>
              </a:ext>
            </a:extLst>
          </p:cNvPr>
          <p:cNvSpPr txBox="1"/>
          <p:nvPr/>
        </p:nvSpPr>
        <p:spPr>
          <a:xfrm>
            <a:off x="1060549" y="2746711"/>
            <a:ext cx="49111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062FD1-8BFD-4321-A97D-D387178CC9D1}"/>
              </a:ext>
            </a:extLst>
          </p:cNvPr>
          <p:cNvSpPr txBox="1"/>
          <p:nvPr/>
        </p:nvSpPr>
        <p:spPr>
          <a:xfrm>
            <a:off x="6417307" y="2704907"/>
            <a:ext cx="49111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  <a:p>
            <a:pPr marL="457200" indent="-45720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CTHĐ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  <a:p>
            <a:pPr marL="457200" indent="-45720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CTHĐ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  <a:p>
            <a:pPr marL="457200" indent="-457200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CTHĐ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334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</a:t>
            </a:r>
            <a:r>
              <a:rPr lang="en-US" b="0" dirty="0">
                <a:latin typeface="Times New Roman"/>
                <a:cs typeface="Times New Roman"/>
              </a:rPr>
              <a:t>II</a:t>
            </a:r>
            <a:r>
              <a:rPr b="0" dirty="0">
                <a:latin typeface="Times New Roman"/>
                <a:cs typeface="Times New Roman"/>
              </a:rPr>
              <a:t>. </a:t>
            </a:r>
            <a:r>
              <a:rPr lang="en-US" b="0" dirty="0" err="1">
                <a:latin typeface="Times New Roman"/>
                <a:cs typeface="Times New Roman"/>
              </a:rPr>
              <a:t>Nội</a:t>
            </a:r>
            <a:r>
              <a:rPr lang="en-US" b="0" dirty="0">
                <a:latin typeface="Times New Roman"/>
                <a:cs typeface="Times New Roman"/>
              </a:rPr>
              <a:t> dung </a:t>
            </a:r>
            <a:r>
              <a:rPr lang="en-US" b="0" dirty="0" err="1">
                <a:latin typeface="Times New Roman"/>
                <a:cs typeface="Times New Roman"/>
              </a:rPr>
              <a:t>nghi</a:t>
            </a:r>
            <a:r>
              <a:rPr lang="en-US" b="0" dirty="0" err="1"/>
              <a:t>ên</a:t>
            </a:r>
            <a:r>
              <a:rPr lang="en-US" b="0" dirty="0"/>
              <a:t> </a:t>
            </a:r>
            <a:r>
              <a:rPr lang="en-US" b="0" dirty="0" err="1"/>
              <a:t>cứu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0216FD-4644-4E6D-8BD2-B94AFDF1846F}"/>
              </a:ext>
            </a:extLst>
          </p:cNvPr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Đặc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tả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thống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16448-CB6C-44BC-8B8F-7DDEC325DFE5}"/>
              </a:ext>
            </a:extLst>
          </p:cNvPr>
          <p:cNvSpPr txBox="1"/>
          <p:nvPr/>
        </p:nvSpPr>
        <p:spPr>
          <a:xfrm>
            <a:off x="1060549" y="202581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1D5FE2-B6B5-4887-8A7E-60F05463B7F0}"/>
              </a:ext>
            </a:extLst>
          </p:cNvPr>
          <p:cNvSpPr txBox="1"/>
          <p:nvPr/>
        </p:nvSpPr>
        <p:spPr>
          <a:xfrm>
            <a:off x="1371600" y="2703016"/>
            <a:ext cx="37400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062FD1-8BFD-4321-A97D-D387178CC9D1}"/>
              </a:ext>
            </a:extLst>
          </p:cNvPr>
          <p:cNvSpPr txBox="1"/>
          <p:nvPr/>
        </p:nvSpPr>
        <p:spPr>
          <a:xfrm>
            <a:off x="6595093" y="2695443"/>
            <a:ext cx="49111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  <a:p>
            <a:pPr marL="457200" indent="-45720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NCC</a:t>
            </a:r>
          </a:p>
          <a:p>
            <a:pPr marL="457200" indent="-45720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	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	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17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17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17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17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07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3346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</a:t>
            </a:r>
            <a:r>
              <a:rPr lang="en-US" b="0" dirty="0">
                <a:latin typeface="Times New Roman"/>
                <a:cs typeface="Times New Roman"/>
              </a:rPr>
              <a:t>II</a:t>
            </a:r>
            <a:r>
              <a:rPr b="0" dirty="0">
                <a:latin typeface="Times New Roman"/>
                <a:cs typeface="Times New Roman"/>
              </a:rPr>
              <a:t>. </a:t>
            </a:r>
            <a:r>
              <a:rPr lang="en-US" b="0" dirty="0" err="1">
                <a:latin typeface="Times New Roman"/>
                <a:cs typeface="Times New Roman"/>
              </a:rPr>
              <a:t>Nội</a:t>
            </a:r>
            <a:r>
              <a:rPr lang="en-US" b="0" dirty="0">
                <a:latin typeface="Times New Roman"/>
                <a:cs typeface="Times New Roman"/>
              </a:rPr>
              <a:t> dung </a:t>
            </a:r>
            <a:r>
              <a:rPr lang="en-US" b="0" dirty="0" err="1">
                <a:latin typeface="Times New Roman"/>
                <a:cs typeface="Times New Roman"/>
              </a:rPr>
              <a:t>nghi</a:t>
            </a:r>
            <a:r>
              <a:rPr lang="en-US" b="0" dirty="0" err="1"/>
              <a:t>ên</a:t>
            </a:r>
            <a:r>
              <a:rPr lang="en-US" b="0" dirty="0"/>
              <a:t> </a:t>
            </a:r>
            <a:r>
              <a:rPr lang="en-US" b="0" dirty="0" err="1"/>
              <a:t>cứu</a:t>
            </a:r>
            <a:endParaRPr b="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BE0216FD-4644-4E6D-8BD2-B94AFDF1846F}"/>
              </a:ext>
            </a:extLst>
          </p:cNvPr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3.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Mô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hình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quan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871D6F9-C84F-4EC1-B7D8-933A1625E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7735"/>
              </p:ext>
            </p:extLst>
          </p:nvPr>
        </p:nvGraphicFramePr>
        <p:xfrm>
          <a:off x="4400166" y="1692067"/>
          <a:ext cx="6429375" cy="501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15413" imgH="9429821" progId="Visio.Drawing.15">
                  <p:embed/>
                </p:oleObj>
              </mc:Choice>
              <mc:Fallback>
                <p:oleObj name="Visio" r:id="rId3" imgW="10115413" imgH="9429821" progId="Visio.Drawing.15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FA02F613-24A5-4E79-AD19-EFCEE6611D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166" y="1692067"/>
                        <a:ext cx="6429375" cy="50161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24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37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Sơ </a:t>
            </a:r>
            <a:r>
              <a:rPr b="0" dirty="0">
                <a:latin typeface="Times New Roman"/>
                <a:cs typeface="Times New Roman"/>
              </a:rPr>
              <a:t>đồ chức </a:t>
            </a:r>
            <a:r>
              <a:rPr b="0" spc="5" dirty="0">
                <a:latin typeface="Times New Roman"/>
                <a:cs typeface="Times New Roman"/>
              </a:rPr>
              <a:t>năng của </a:t>
            </a:r>
            <a:r>
              <a:rPr b="0" dirty="0">
                <a:latin typeface="Times New Roman"/>
                <a:cs typeface="Times New Roman"/>
              </a:rPr>
              <a:t>hệ</a:t>
            </a:r>
            <a:r>
              <a:rPr b="0" spc="-1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thống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7200" y="6244337"/>
            <a:ext cx="456768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Sơ</a:t>
            </a: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 đồ phân cấp chức</a:t>
            </a:r>
            <a:r>
              <a:rPr sz="2400" spc="3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14743"/>
                </a:solidFill>
                <a:latin typeface="Times New Roman"/>
                <a:cs typeface="Times New Roman"/>
              </a:rPr>
              <a:t>năng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FDB39-4DC2-458F-8391-8958A655D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54123"/>
            <a:ext cx="1362459" cy="1359411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89EEC3B-43D9-42FC-ACDA-A5D3F196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135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CB4A92-8B1F-4C3E-A5E1-3574812E8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79380"/>
              </p:ext>
            </p:extLst>
          </p:nvPr>
        </p:nvGraphicFramePr>
        <p:xfrm>
          <a:off x="1092504" y="1413534"/>
          <a:ext cx="10413696" cy="475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43905" imgH="5524484" progId="Visio.Drawing.15">
                  <p:embed/>
                </p:oleObj>
              </mc:Choice>
              <mc:Fallback>
                <p:oleObj name="Visio" r:id="rId3" imgW="9543905" imgH="55244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504" y="1413534"/>
                        <a:ext cx="10413696" cy="47554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981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63955"/>
            <a:ext cx="3968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25" dirty="0">
                <a:latin typeface="Arial"/>
                <a:cs typeface="Arial"/>
              </a:rPr>
              <a:t>IV. </a:t>
            </a:r>
            <a:r>
              <a:rPr sz="2800" b="0" spc="35" dirty="0">
                <a:latin typeface="Arial"/>
                <a:cs typeface="Arial"/>
              </a:rPr>
              <a:t>Kết </a:t>
            </a:r>
            <a:r>
              <a:rPr sz="2800" b="0" spc="-75" dirty="0">
                <a:latin typeface="Arial"/>
                <a:cs typeface="Arial"/>
              </a:rPr>
              <a:t>quả </a:t>
            </a:r>
            <a:r>
              <a:rPr sz="2800" b="0" spc="-35" dirty="0">
                <a:latin typeface="Arial"/>
                <a:cs typeface="Arial"/>
              </a:rPr>
              <a:t>chương</a:t>
            </a:r>
            <a:r>
              <a:rPr sz="2800" b="0" spc="-160" dirty="0">
                <a:latin typeface="Arial"/>
                <a:cs typeface="Arial"/>
              </a:rPr>
              <a:t> </a:t>
            </a:r>
            <a:r>
              <a:rPr sz="2800" b="0" spc="105" dirty="0">
                <a:latin typeface="Arial"/>
                <a:cs typeface="Arial"/>
              </a:rPr>
              <a:t>trình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0014" y="1946529"/>
            <a:ext cx="4361560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514743"/>
                </a:solidFill>
                <a:latin typeface="Arial"/>
                <a:cs typeface="Arial"/>
              </a:rPr>
              <a:t>Quản </a:t>
            </a:r>
            <a:r>
              <a:rPr sz="2000" spc="90" dirty="0">
                <a:solidFill>
                  <a:srgbClr val="514743"/>
                </a:solidFill>
                <a:latin typeface="Arial"/>
                <a:cs typeface="Arial"/>
              </a:rPr>
              <a:t>lý </a:t>
            </a:r>
            <a:r>
              <a:rPr sz="2000" dirty="0">
                <a:solidFill>
                  <a:srgbClr val="514743"/>
                </a:solidFill>
                <a:latin typeface="Arial"/>
                <a:cs typeface="Arial"/>
              </a:rPr>
              <a:t>danh </a:t>
            </a:r>
            <a:r>
              <a:rPr sz="2000" spc="-90" dirty="0" err="1">
                <a:solidFill>
                  <a:srgbClr val="514743"/>
                </a:solidFill>
                <a:latin typeface="Arial"/>
                <a:cs typeface="Arial"/>
              </a:rPr>
              <a:t>sách</a:t>
            </a:r>
            <a:r>
              <a:rPr sz="2000" spc="-9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95" dirty="0" err="1">
                <a:solidFill>
                  <a:srgbClr val="514743"/>
                </a:solidFill>
                <a:latin typeface="Arial"/>
                <a:cs typeface="Arial"/>
              </a:rPr>
              <a:t>thuốc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514743"/>
                </a:solidFill>
                <a:latin typeface="Arial"/>
                <a:cs typeface="Arial"/>
              </a:rPr>
              <a:t>Quản </a:t>
            </a:r>
            <a:r>
              <a:rPr sz="2000" spc="90" dirty="0">
                <a:solidFill>
                  <a:srgbClr val="514743"/>
                </a:solidFill>
                <a:latin typeface="Arial"/>
                <a:cs typeface="Arial"/>
              </a:rPr>
              <a:t>lý </a:t>
            </a:r>
            <a:r>
              <a:rPr sz="2000" dirty="0" err="1">
                <a:solidFill>
                  <a:srgbClr val="514743"/>
                </a:solidFill>
                <a:latin typeface="Arial"/>
                <a:cs typeface="Arial"/>
              </a:rPr>
              <a:t>danh</a:t>
            </a:r>
            <a:r>
              <a:rPr sz="200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sách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nhân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viên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514743"/>
                </a:solidFill>
                <a:latin typeface="Arial"/>
                <a:cs typeface="Arial"/>
              </a:rPr>
              <a:t>Quản </a:t>
            </a:r>
            <a:r>
              <a:rPr sz="2000" spc="90" dirty="0">
                <a:solidFill>
                  <a:srgbClr val="514743"/>
                </a:solidFill>
                <a:latin typeface="Arial"/>
                <a:cs typeface="Arial"/>
              </a:rPr>
              <a:t>lý </a:t>
            </a:r>
            <a:r>
              <a:rPr sz="2000" dirty="0">
                <a:solidFill>
                  <a:srgbClr val="514743"/>
                </a:solidFill>
                <a:latin typeface="Arial"/>
                <a:cs typeface="Arial"/>
              </a:rPr>
              <a:t>danh </a:t>
            </a:r>
            <a:r>
              <a:rPr sz="2000" spc="-90" dirty="0" err="1">
                <a:solidFill>
                  <a:srgbClr val="514743"/>
                </a:solidFill>
                <a:latin typeface="Arial"/>
                <a:cs typeface="Arial"/>
              </a:rPr>
              <a:t>sách</a:t>
            </a:r>
            <a:r>
              <a:rPr sz="2000" spc="-9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95" dirty="0">
                <a:solidFill>
                  <a:srgbClr val="514743"/>
                </a:solidFill>
                <a:latin typeface="Arial"/>
                <a:cs typeface="Arial"/>
              </a:rPr>
              <a:t>NCC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514743"/>
                </a:solidFill>
                <a:latin typeface="Arial"/>
                <a:cs typeface="Arial"/>
              </a:rPr>
              <a:t>Quản </a:t>
            </a:r>
            <a:r>
              <a:rPr sz="2000" spc="90" dirty="0">
                <a:solidFill>
                  <a:srgbClr val="514743"/>
                </a:solidFill>
                <a:latin typeface="Arial"/>
                <a:cs typeface="Arial"/>
              </a:rPr>
              <a:t>lý </a:t>
            </a:r>
            <a:r>
              <a:rPr sz="2000" dirty="0" err="1">
                <a:solidFill>
                  <a:srgbClr val="514743"/>
                </a:solidFill>
                <a:latin typeface="Arial"/>
                <a:cs typeface="Arial"/>
              </a:rPr>
              <a:t>danh</a:t>
            </a:r>
            <a:r>
              <a:rPr sz="200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sách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khách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hàng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514743"/>
                </a:solidFill>
                <a:latin typeface="Arial"/>
                <a:cs typeface="Arial"/>
              </a:rPr>
              <a:t>Quản </a:t>
            </a:r>
            <a:r>
              <a:rPr sz="2000" spc="90" dirty="0" err="1">
                <a:solidFill>
                  <a:srgbClr val="514743"/>
                </a:solidFill>
                <a:latin typeface="Arial"/>
                <a:cs typeface="Arial"/>
              </a:rPr>
              <a:t>lý</a:t>
            </a:r>
            <a:r>
              <a:rPr sz="2000" spc="9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nhập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thuốc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từ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NCC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514743"/>
                </a:solidFill>
                <a:latin typeface="Arial"/>
                <a:cs typeface="Arial"/>
              </a:rPr>
              <a:t>Quản </a:t>
            </a:r>
            <a:r>
              <a:rPr sz="2000" spc="90" dirty="0" err="1">
                <a:solidFill>
                  <a:srgbClr val="514743"/>
                </a:solidFill>
                <a:latin typeface="Arial"/>
                <a:cs typeface="Arial"/>
              </a:rPr>
              <a:t>lý</a:t>
            </a:r>
            <a:r>
              <a:rPr sz="2000" spc="9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trả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thuốc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25" dirty="0" err="1">
                <a:solidFill>
                  <a:srgbClr val="514743"/>
                </a:solidFill>
                <a:latin typeface="Arial"/>
                <a:cs typeface="Arial"/>
              </a:rPr>
              <a:t>cho</a:t>
            </a:r>
            <a:r>
              <a:rPr lang="en-US" sz="2000" spc="25" dirty="0">
                <a:solidFill>
                  <a:srgbClr val="514743"/>
                </a:solidFill>
                <a:latin typeface="Arial"/>
                <a:cs typeface="Arial"/>
              </a:rPr>
              <a:t> NCC</a:t>
            </a:r>
            <a:endParaRPr sz="2000" dirty="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5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15" dirty="0">
                <a:solidFill>
                  <a:srgbClr val="514743"/>
                </a:solidFill>
                <a:latin typeface="Arial"/>
                <a:cs typeface="Arial"/>
              </a:rPr>
              <a:t>Quản </a:t>
            </a:r>
            <a:r>
              <a:rPr sz="2000" spc="90" dirty="0" err="1">
                <a:solidFill>
                  <a:srgbClr val="514743"/>
                </a:solidFill>
                <a:latin typeface="Arial"/>
                <a:cs typeface="Arial"/>
              </a:rPr>
              <a:t>lý</a:t>
            </a:r>
            <a:r>
              <a:rPr sz="2000" spc="9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30" dirty="0" err="1">
                <a:solidFill>
                  <a:srgbClr val="514743"/>
                </a:solidFill>
                <a:latin typeface="Arial"/>
                <a:cs typeface="Arial"/>
              </a:rPr>
              <a:t>bán</a:t>
            </a:r>
            <a:r>
              <a:rPr lang="en-US" sz="2000" spc="3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30" dirty="0" err="1">
                <a:solidFill>
                  <a:srgbClr val="514743"/>
                </a:solidFill>
                <a:latin typeface="Arial"/>
                <a:cs typeface="Arial"/>
              </a:rPr>
              <a:t>thuốc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8266" y="1946529"/>
            <a:ext cx="5374134" cy="2886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lang="en-US" sz="2000" spc="-50" dirty="0" err="1">
                <a:solidFill>
                  <a:srgbClr val="514743"/>
                </a:solidFill>
                <a:latin typeface="Arial"/>
                <a:cs typeface="Arial"/>
              </a:rPr>
              <a:t>Báo</a:t>
            </a:r>
            <a:r>
              <a:rPr lang="en-US" sz="2000" spc="-5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50" dirty="0" err="1">
                <a:solidFill>
                  <a:srgbClr val="514743"/>
                </a:solidFill>
                <a:latin typeface="Arial"/>
                <a:cs typeface="Arial"/>
              </a:rPr>
              <a:t>cáo</a:t>
            </a:r>
            <a:r>
              <a:rPr lang="en-US" sz="2000" spc="-5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50" dirty="0" err="1">
                <a:solidFill>
                  <a:srgbClr val="514743"/>
                </a:solidFill>
                <a:latin typeface="Arial"/>
                <a:cs typeface="Arial"/>
              </a:rPr>
              <a:t>doanh</a:t>
            </a:r>
            <a:r>
              <a:rPr lang="en-US" sz="2000" spc="-5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50" dirty="0" err="1">
                <a:solidFill>
                  <a:srgbClr val="514743"/>
                </a:solidFill>
                <a:latin typeface="Arial"/>
                <a:cs typeface="Arial"/>
              </a:rPr>
              <a:t>thu</a:t>
            </a:r>
            <a:r>
              <a:rPr lang="en-US" sz="2000" spc="-5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50" dirty="0" err="1">
                <a:solidFill>
                  <a:srgbClr val="514743"/>
                </a:solidFill>
                <a:latin typeface="Arial"/>
                <a:cs typeface="Arial"/>
              </a:rPr>
              <a:t>bán</a:t>
            </a:r>
            <a:r>
              <a:rPr lang="en-US" sz="2000" spc="-5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50" dirty="0" err="1">
                <a:solidFill>
                  <a:srgbClr val="514743"/>
                </a:solidFill>
                <a:latin typeface="Arial"/>
                <a:cs typeface="Arial"/>
              </a:rPr>
              <a:t>thuốc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lang="en-US" sz="2000" spc="-15" dirty="0" err="1">
                <a:solidFill>
                  <a:srgbClr val="514743"/>
                </a:solidFill>
                <a:latin typeface="Arial"/>
                <a:cs typeface="Arial"/>
              </a:rPr>
              <a:t>Báo</a:t>
            </a:r>
            <a:r>
              <a:rPr lang="en-US" sz="2000" spc="-1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15" dirty="0" err="1">
                <a:solidFill>
                  <a:srgbClr val="514743"/>
                </a:solidFill>
                <a:latin typeface="Arial"/>
                <a:cs typeface="Arial"/>
              </a:rPr>
              <a:t>cáo</a:t>
            </a:r>
            <a:r>
              <a:rPr lang="en-US" sz="2000" spc="-1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15" dirty="0" err="1">
                <a:solidFill>
                  <a:srgbClr val="514743"/>
                </a:solidFill>
                <a:latin typeface="Arial"/>
                <a:cs typeface="Arial"/>
              </a:rPr>
              <a:t>doanh</a:t>
            </a:r>
            <a:r>
              <a:rPr lang="en-US" sz="2000" spc="-1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15" dirty="0" err="1">
                <a:solidFill>
                  <a:srgbClr val="514743"/>
                </a:solidFill>
                <a:latin typeface="Arial"/>
                <a:cs typeface="Arial"/>
              </a:rPr>
              <a:t>số</a:t>
            </a:r>
            <a:r>
              <a:rPr lang="en-US" sz="2000" spc="-1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15" dirty="0" err="1">
                <a:solidFill>
                  <a:srgbClr val="514743"/>
                </a:solidFill>
                <a:latin typeface="Arial"/>
                <a:cs typeface="Arial"/>
              </a:rPr>
              <a:t>nhân</a:t>
            </a:r>
            <a:r>
              <a:rPr lang="en-US" sz="2000" spc="-1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15" dirty="0" err="1">
                <a:solidFill>
                  <a:srgbClr val="514743"/>
                </a:solidFill>
                <a:latin typeface="Arial"/>
                <a:cs typeface="Arial"/>
              </a:rPr>
              <a:t>viên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Báo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cáo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danh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sách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thuốc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dưới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định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mức</a:t>
            </a:r>
            <a:r>
              <a:rPr lang="en-US" sz="2000" spc="-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40" dirty="0" err="1">
                <a:solidFill>
                  <a:srgbClr val="514743"/>
                </a:solidFill>
                <a:latin typeface="Arial"/>
                <a:cs typeface="Arial"/>
              </a:rPr>
              <a:t>tồn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Báo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cáo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danh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sách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thuốc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sắp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hết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hạn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Báo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cáo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nhập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–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xuất</a:t>
            </a:r>
            <a:r>
              <a:rPr lang="en-US" sz="2000" spc="40" dirty="0">
                <a:solidFill>
                  <a:srgbClr val="514743"/>
                </a:solidFill>
                <a:latin typeface="Arial"/>
                <a:cs typeface="Arial"/>
              </a:rPr>
              <a:t> – </a:t>
            </a:r>
            <a:r>
              <a:rPr lang="en-US" sz="2000" spc="40" dirty="0" err="1">
                <a:solidFill>
                  <a:srgbClr val="514743"/>
                </a:solidFill>
                <a:latin typeface="Arial"/>
                <a:cs typeface="Arial"/>
              </a:rPr>
              <a:t>tồn</a:t>
            </a:r>
            <a:endParaRPr sz="20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565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000" spc="85" dirty="0" err="1">
                <a:solidFill>
                  <a:srgbClr val="514743"/>
                </a:solidFill>
                <a:latin typeface="Arial"/>
                <a:cs typeface="Arial"/>
              </a:rPr>
              <a:t>Tìm</a:t>
            </a:r>
            <a:r>
              <a:rPr sz="2000" spc="8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sz="2000" spc="60" dirty="0" err="1">
                <a:solidFill>
                  <a:srgbClr val="514743"/>
                </a:solidFill>
                <a:latin typeface="Arial"/>
                <a:cs typeface="Arial"/>
              </a:rPr>
              <a:t>kiếm</a:t>
            </a:r>
            <a:r>
              <a:rPr sz="2000" spc="60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95" dirty="0" err="1">
                <a:solidFill>
                  <a:srgbClr val="514743"/>
                </a:solidFill>
                <a:latin typeface="Arial"/>
                <a:cs typeface="Arial"/>
              </a:rPr>
              <a:t>tra</a:t>
            </a:r>
            <a:r>
              <a:rPr lang="en-US" sz="2000" spc="-9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95" dirty="0" err="1">
                <a:solidFill>
                  <a:srgbClr val="514743"/>
                </a:solidFill>
                <a:latin typeface="Arial"/>
                <a:cs typeface="Arial"/>
              </a:rPr>
              <a:t>cứu</a:t>
            </a:r>
            <a:r>
              <a:rPr lang="en-US" sz="2000" spc="-9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95" dirty="0" err="1">
                <a:solidFill>
                  <a:srgbClr val="514743"/>
                </a:solidFill>
                <a:latin typeface="Arial"/>
                <a:cs typeface="Arial"/>
              </a:rPr>
              <a:t>đối</a:t>
            </a:r>
            <a:r>
              <a:rPr lang="en-US" sz="2000" spc="-95" dirty="0">
                <a:solidFill>
                  <a:srgbClr val="514743"/>
                </a:solidFill>
                <a:latin typeface="Arial"/>
                <a:cs typeface="Arial"/>
              </a:rPr>
              <a:t> </a:t>
            </a:r>
            <a:r>
              <a:rPr lang="en-US" sz="2000" spc="-95" dirty="0" err="1">
                <a:solidFill>
                  <a:srgbClr val="514743"/>
                </a:solidFill>
                <a:latin typeface="Arial"/>
                <a:cs typeface="Arial"/>
              </a:rPr>
              <a:t>tượng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53607" y="1903802"/>
            <a:ext cx="377951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4649" y="2354579"/>
            <a:ext cx="377951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5923" y="2852927"/>
            <a:ext cx="377951" cy="40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994" y="3415970"/>
            <a:ext cx="377951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74932" y="3895016"/>
            <a:ext cx="376427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95673" y="4394888"/>
            <a:ext cx="377951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82211" y="4863084"/>
            <a:ext cx="376427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55707" y="1902279"/>
            <a:ext cx="377951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37812" y="2320427"/>
            <a:ext cx="376427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10770" y="2854451"/>
            <a:ext cx="376427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132819" y="3429000"/>
            <a:ext cx="377951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6731" y="4424144"/>
            <a:ext cx="377951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F4B2B1-454F-477D-9476-E9E7C7DFAB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sp>
        <p:nvSpPr>
          <p:cNvPr id="23" name="object 16">
            <a:extLst>
              <a:ext uri="{FF2B5EF4-FFF2-40B4-BE49-F238E27FC236}">
                <a16:creationId xmlns:a16="http://schemas.microsoft.com/office/drawing/2014/main" id="{F29A14D2-BBC0-4AE5-B3EB-BD63D4CFA1C2}"/>
              </a:ext>
            </a:extLst>
          </p:cNvPr>
          <p:cNvSpPr/>
          <p:nvPr/>
        </p:nvSpPr>
        <p:spPr>
          <a:xfrm>
            <a:off x="9855707" y="3895016"/>
            <a:ext cx="377951" cy="408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362203"/>
            <a:ext cx="500349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  <a:tabLst>
                <a:tab pos="3213100" algn="l"/>
              </a:tabLst>
            </a:pPr>
            <a:r>
              <a:rPr sz="4800" b="0" spc="-5" dirty="0">
                <a:latin typeface="Times New Roman"/>
                <a:cs typeface="Times New Roman"/>
              </a:rPr>
              <a:t>Nộ</a:t>
            </a:r>
            <a:r>
              <a:rPr sz="4800" b="0" dirty="0">
                <a:latin typeface="Times New Roman"/>
                <a:cs typeface="Times New Roman"/>
              </a:rPr>
              <a:t>i dung </a:t>
            </a:r>
            <a:r>
              <a:rPr lang="en-US" sz="4800" b="0" dirty="0" err="1"/>
              <a:t>trình</a:t>
            </a:r>
            <a:r>
              <a:rPr lang="en-US" sz="4800" b="0" dirty="0"/>
              <a:t> </a:t>
            </a:r>
            <a:r>
              <a:rPr lang="en-US" sz="4800" b="0" dirty="0" err="1"/>
              <a:t>bày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391008"/>
            <a:ext cx="8594725" cy="3388107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Tổng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quan</a:t>
            </a:r>
            <a:endParaRPr lang="en-US" sz="3200" dirty="0">
              <a:solidFill>
                <a:srgbClr val="514743"/>
              </a:solidFill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Cơ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sở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lý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thuyết</a:t>
            </a:r>
            <a:endParaRPr sz="32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Nội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dung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nghiên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cứu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và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mẫu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biểu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thu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thập</a:t>
            </a:r>
            <a:r>
              <a:rPr lang="en-US" sz="320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 err="1">
                <a:solidFill>
                  <a:srgbClr val="514743"/>
                </a:solidFill>
                <a:latin typeface="Times New Roman"/>
                <a:cs typeface="Times New Roman"/>
              </a:rPr>
              <a:t>được</a:t>
            </a:r>
            <a:endParaRPr sz="32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4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Kết</a:t>
            </a:r>
            <a:r>
              <a:rPr sz="32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3200" spc="5" dirty="0" err="1">
                <a:solidFill>
                  <a:srgbClr val="514743"/>
                </a:solidFill>
                <a:latin typeface="Times New Roman"/>
                <a:cs typeface="Times New Roman"/>
              </a:rPr>
              <a:t>quả</a:t>
            </a:r>
            <a:r>
              <a:rPr sz="3200" spc="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 err="1">
                <a:solidFill>
                  <a:srgbClr val="514743"/>
                </a:solidFill>
                <a:latin typeface="Times New Roman"/>
                <a:cs typeface="Times New Roman"/>
              </a:rPr>
              <a:t>và</a:t>
            </a:r>
            <a:r>
              <a:rPr lang="en-US" sz="3200" spc="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 err="1">
                <a:solidFill>
                  <a:srgbClr val="514743"/>
                </a:solidFill>
                <a:latin typeface="Times New Roman"/>
                <a:cs typeface="Times New Roman"/>
              </a:rPr>
              <a:t>hướng</a:t>
            </a:r>
            <a:r>
              <a:rPr lang="en-US" sz="3200" spc="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 err="1">
                <a:solidFill>
                  <a:srgbClr val="514743"/>
                </a:solidFill>
                <a:latin typeface="Times New Roman"/>
                <a:cs typeface="Times New Roman"/>
              </a:rPr>
              <a:t>phát</a:t>
            </a:r>
            <a:r>
              <a:rPr lang="en-US" sz="3200" spc="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3200" spc="5" dirty="0" err="1">
                <a:solidFill>
                  <a:srgbClr val="514743"/>
                </a:solidFill>
                <a:latin typeface="Times New Roman"/>
                <a:cs typeface="Times New Roman"/>
              </a:rPr>
              <a:t>triển</a:t>
            </a:r>
            <a:endParaRPr sz="3200" dirty="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solidFill>
                  <a:srgbClr val="514743"/>
                </a:solidFill>
                <a:latin typeface="Times New Roman"/>
                <a:cs typeface="Times New Roman"/>
              </a:rPr>
              <a:t>Tổng</a:t>
            </a:r>
            <a:r>
              <a:rPr sz="3200" spc="-3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514743"/>
                </a:solidFill>
                <a:latin typeface="Times New Roman"/>
                <a:cs typeface="Times New Roman"/>
              </a:rPr>
              <a:t>kết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7CC80-FA67-4121-A26F-4F85C487F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-3300"/>
            <a:ext cx="1362459" cy="135941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Một </a:t>
            </a:r>
            <a:r>
              <a:rPr b="0" dirty="0">
                <a:latin typeface="Times New Roman"/>
                <a:cs typeface="Times New Roman"/>
              </a:rPr>
              <a:t>số giao diện chương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4767" y="6400800"/>
            <a:ext cx="28214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Giao </a:t>
            </a:r>
            <a:r>
              <a:rPr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diện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làm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việc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chính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477BA-2BC5-4F01-AA19-5A68450619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91251-2E33-448B-9E90-976DA56CF1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23955" y="1608137"/>
            <a:ext cx="7680642" cy="45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Một </a:t>
            </a:r>
            <a:r>
              <a:rPr b="0" dirty="0">
                <a:latin typeface="Times New Roman"/>
                <a:cs typeface="Times New Roman"/>
              </a:rPr>
              <a:t>số giao diện chương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4767" y="6400800"/>
            <a:ext cx="28790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Giao </a:t>
            </a:r>
            <a:r>
              <a:rPr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diện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quản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lý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EC62E-6C3F-4F25-AA5E-42D794A4E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01646-0271-45D3-BCBC-83D8D08480B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0" y="1608137"/>
            <a:ext cx="7883539" cy="4366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Một </a:t>
            </a:r>
            <a:r>
              <a:rPr b="0" dirty="0">
                <a:latin typeface="Times New Roman"/>
                <a:cs typeface="Times New Roman"/>
              </a:rPr>
              <a:t>số giao diện chương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4767" y="6400800"/>
            <a:ext cx="28124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Cửa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sổ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thêm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mới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0FC5E-86AE-4364-9E3D-94E5CF548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1A9252-5CFF-4D34-9B16-0D7306345B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67000" y="1752600"/>
            <a:ext cx="7299642" cy="438759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Một </a:t>
            </a:r>
            <a:r>
              <a:rPr b="0" dirty="0">
                <a:latin typeface="Times New Roman"/>
                <a:cs typeface="Times New Roman"/>
              </a:rPr>
              <a:t>số giao diện chương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4767" y="6400800"/>
            <a:ext cx="40406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Giao </a:t>
            </a:r>
            <a:r>
              <a:rPr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diện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quản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lý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nhập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từ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NCC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2ECD-0F59-4B27-9869-0CCEF33B2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19808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7E032D-754B-47C8-A27D-280E6D4B61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32494" y="1676400"/>
            <a:ext cx="7879411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Một </a:t>
            </a:r>
            <a:r>
              <a:rPr b="0" dirty="0">
                <a:latin typeface="Times New Roman"/>
                <a:cs typeface="Times New Roman"/>
              </a:rPr>
              <a:t>số giao diện chương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4767" y="6400800"/>
            <a:ext cx="40406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Giao </a:t>
            </a:r>
            <a:r>
              <a:rPr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diện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quản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lý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bán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2ECD-0F59-4B27-9869-0CCEF33B2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19808"/>
            <a:ext cx="1362459" cy="1359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FA36F-D8B0-4980-827A-8CFCBE215D5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8400" y="1905000"/>
            <a:ext cx="7883538" cy="39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4968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5" dirty="0">
                <a:latin typeface="Times New Roman"/>
                <a:cs typeface="Times New Roman"/>
              </a:rPr>
              <a:t>Một </a:t>
            </a:r>
            <a:r>
              <a:rPr b="0" dirty="0">
                <a:latin typeface="Times New Roman"/>
                <a:cs typeface="Times New Roman"/>
              </a:rPr>
              <a:t>số giao diện chương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4767" y="6324600"/>
            <a:ext cx="40406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Giao </a:t>
            </a:r>
            <a:r>
              <a:rPr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diện</a:t>
            </a:r>
            <a:r>
              <a:rPr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quản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lý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trả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cho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NCC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B2ECD-0F59-4B27-9869-0CCEF33B2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19808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A01DF-C9D3-472D-B7EE-8944E88C1B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8400" y="1618973"/>
            <a:ext cx="7883538" cy="43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48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0034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xây</a:t>
            </a:r>
            <a:r>
              <a:rPr lang="en-US" b="0" dirty="0"/>
              <a:t> </a:t>
            </a:r>
            <a:r>
              <a:rPr lang="en-US" b="0" dirty="0" err="1"/>
              <a:t>dựng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6164506"/>
            <a:ext cx="34055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Hoá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đơn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nhập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từ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NCC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2CFDF-7191-4916-8B0A-46024A146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36CB2D-41C3-4600-8691-8AD454B28E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01" y="1800581"/>
            <a:ext cx="5715000" cy="4066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32CCE2-09E0-4F7F-9466-DA2CC35E59F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00800" y="1800581"/>
            <a:ext cx="5541969" cy="408621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9AD9B0FC-8CED-478C-A098-EED1E2186627}"/>
              </a:ext>
            </a:extLst>
          </p:cNvPr>
          <p:cNvSpPr txBox="1"/>
          <p:nvPr/>
        </p:nvSpPr>
        <p:spPr>
          <a:xfrm>
            <a:off x="7510069" y="6164506"/>
            <a:ext cx="340550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Hoá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đơn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bán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0034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xây</a:t>
            </a:r>
            <a:r>
              <a:rPr lang="en-US" b="0" dirty="0"/>
              <a:t> </a:t>
            </a:r>
            <a:r>
              <a:rPr lang="en-US" b="0" dirty="0" err="1"/>
              <a:t>dựng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5883" y="6267683"/>
            <a:ext cx="25928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Hoá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đơn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trả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solidFill>
                  <a:srgbClr val="514743"/>
                </a:solidFill>
                <a:latin typeface="Times New Roman"/>
                <a:cs typeface="Times New Roman"/>
              </a:rPr>
              <a:t>cho</a:t>
            </a:r>
            <a:r>
              <a:rPr lang="en-US" sz="1600" spc="-10" dirty="0">
                <a:solidFill>
                  <a:srgbClr val="514743"/>
                </a:solidFill>
                <a:latin typeface="Times New Roman"/>
                <a:cs typeface="Times New Roman"/>
              </a:rPr>
              <a:t> NCC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2CFDF-7191-4916-8B0A-46024A146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BA0F55-10DD-4043-934B-C39E769667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1582599"/>
            <a:ext cx="5562600" cy="4447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BCD95-5771-421D-AD4A-A33FFB8DC0B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77262" y="1678787"/>
            <a:ext cx="5994271" cy="4294823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8BB901D-DD4C-4D35-A62D-8839515C014B}"/>
              </a:ext>
            </a:extLst>
          </p:cNvPr>
          <p:cNvSpPr txBox="1"/>
          <p:nvPr/>
        </p:nvSpPr>
        <p:spPr>
          <a:xfrm>
            <a:off x="7816080" y="6267683"/>
            <a:ext cx="251663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Báo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doanh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bán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92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0034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xây</a:t>
            </a:r>
            <a:r>
              <a:rPr lang="en-US" b="0" dirty="0"/>
              <a:t> </a:t>
            </a:r>
            <a:r>
              <a:rPr lang="en-US" b="0" dirty="0" err="1"/>
              <a:t>dựng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732" y="6244337"/>
            <a:ext cx="2398868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Báo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doanh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số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nhân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viên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2CFDF-7191-4916-8B0A-46024A146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EDC8B-5D3D-46AD-9495-6CB46251DB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1000" y="1724381"/>
            <a:ext cx="5160969" cy="4218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0F633-970D-4381-AE7E-D5F5A0DA45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00800" y="1661456"/>
            <a:ext cx="5334000" cy="436696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B74F9D97-1C95-4BDD-BFE8-E3E332940C4B}"/>
              </a:ext>
            </a:extLst>
          </p:cNvPr>
          <p:cNvSpPr txBox="1"/>
          <p:nvPr/>
        </p:nvSpPr>
        <p:spPr>
          <a:xfrm>
            <a:off x="7657083" y="6241347"/>
            <a:ext cx="28214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Báo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dưới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định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mức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tồn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129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50034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xây</a:t>
            </a:r>
            <a:r>
              <a:rPr lang="en-US" b="0" dirty="0"/>
              <a:t> </a:t>
            </a:r>
            <a:r>
              <a:rPr lang="en-US" b="0" dirty="0" err="1"/>
              <a:t>dựng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1498" y="6282302"/>
            <a:ext cx="22118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Báo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sắp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hết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hạn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2CFDF-7191-4916-8B0A-46024A146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E970E0-689C-4A3C-AF7E-BEEDF8C053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58831" y="1652905"/>
            <a:ext cx="5237169" cy="4366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83383-3DB8-4954-BCAB-CDACD92440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73601" y="1572642"/>
            <a:ext cx="5237169" cy="4447223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324D72BE-30D2-4FCD-860C-A88A0BFEBFE0}"/>
              </a:ext>
            </a:extLst>
          </p:cNvPr>
          <p:cNvSpPr txBox="1"/>
          <p:nvPr/>
        </p:nvSpPr>
        <p:spPr>
          <a:xfrm>
            <a:off x="8077200" y="6282302"/>
            <a:ext cx="22118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Báo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cáo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nhập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–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xuất</a:t>
            </a:r>
            <a:r>
              <a:rPr lang="en-US" sz="1600" spc="-5" dirty="0">
                <a:solidFill>
                  <a:srgbClr val="514743"/>
                </a:solidFill>
                <a:latin typeface="Times New Roman"/>
                <a:cs typeface="Times New Roman"/>
              </a:rPr>
              <a:t> – </a:t>
            </a:r>
            <a:r>
              <a:rPr lang="en-US" sz="1600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tồn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100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0608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>
                <a:latin typeface="Times New Roman"/>
                <a:cs typeface="Times New Roman"/>
              </a:rPr>
              <a:t>I. </a:t>
            </a:r>
            <a:r>
              <a:rPr lang="en-US" b="0" spc="-5" dirty="0" err="1">
                <a:latin typeface="Times New Roman"/>
                <a:cs typeface="Times New Roman"/>
              </a:rPr>
              <a:t>Tổng</a:t>
            </a:r>
            <a:r>
              <a:rPr lang="en-US" b="0" spc="-5" dirty="0">
                <a:latin typeface="Times New Roman"/>
                <a:cs typeface="Times New Roman"/>
              </a:rPr>
              <a:t> </a:t>
            </a:r>
            <a:r>
              <a:rPr lang="en-US" b="0" spc="-5" dirty="0" err="1">
                <a:latin typeface="Times New Roman"/>
                <a:cs typeface="Times New Roman"/>
              </a:rPr>
              <a:t>quan</a:t>
            </a:r>
            <a:endParaRPr lang="en-US" b="0" spc="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504" y="2414888"/>
            <a:ext cx="10475367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    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Nhà thuốc tư nhân là cơ sở bán lẻ thuốc cho người sử dụng do dược sĩ đại học trực tiếp quản lý, điều hành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50B71-83A5-41EA-8BE2-612AA780F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23330139-FA57-43D7-B607-D268F2960471}"/>
              </a:ext>
            </a:extLst>
          </p:cNvPr>
          <p:cNvSpPr txBox="1"/>
          <p:nvPr/>
        </p:nvSpPr>
        <p:spPr>
          <a:xfrm>
            <a:off x="1183232" y="1602486"/>
            <a:ext cx="10475367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1.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Nhà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tư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nhân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là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gì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?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3F38C14-64BB-4C64-AECF-245426E64D40}"/>
              </a:ext>
            </a:extLst>
          </p:cNvPr>
          <p:cNvSpPr txBox="1"/>
          <p:nvPr/>
        </p:nvSpPr>
        <p:spPr>
          <a:xfrm>
            <a:off x="1092504" y="3446206"/>
            <a:ext cx="10475367" cy="2623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indent="-457200" algn="just">
              <a:lnSpc>
                <a:spcPct val="100000"/>
              </a:lnSpc>
              <a:spcBef>
                <a:spcPts val="95"/>
              </a:spcBef>
              <a:buFontTx/>
              <a:buChar char="-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Tổ chức: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8100" algn="just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+ 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Chủ nhà thuốc: là người có chuyên môn, phù hợp với quy định của pháp luật, là Dược sỹ đại học trở lên, quản lý chung, chịu trách nhiệm chính.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38100" algn="just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	+ </a:t>
            </a: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Nhân viên: là người có trình độ, chuyên môn phù hợp là dược tá trở lên.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1920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04" dirty="0">
                <a:latin typeface="Times New Roman"/>
                <a:cs typeface="Times New Roman"/>
              </a:rPr>
              <a:t>V. </a:t>
            </a:r>
            <a:r>
              <a:rPr b="0" dirty="0">
                <a:latin typeface="Times New Roman"/>
                <a:cs typeface="Times New Roman"/>
              </a:rPr>
              <a:t>Tổng</a:t>
            </a:r>
            <a:r>
              <a:rPr b="0" spc="40" dirty="0">
                <a:latin typeface="Times New Roman"/>
                <a:cs typeface="Times New Roman"/>
              </a:rPr>
              <a:t> </a:t>
            </a:r>
            <a:r>
              <a:rPr b="0" spc="5" dirty="0">
                <a:latin typeface="Times New Roman"/>
                <a:cs typeface="Times New Roman"/>
              </a:rPr>
              <a:t>kết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092504" y="1280769"/>
            <a:ext cx="5277485" cy="443711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60"/>
              </a:spcBef>
              <a:buFont typeface="Wingdings"/>
              <a:buChar char=""/>
              <a:tabLst>
                <a:tab pos="241300" algn="l"/>
              </a:tabLst>
            </a:pPr>
            <a:r>
              <a:rPr spc="-5" dirty="0"/>
              <a:t>Những điểm </a:t>
            </a:r>
            <a:r>
              <a:rPr dirty="0"/>
              <a:t>đã đạt</a:t>
            </a:r>
            <a:r>
              <a:rPr spc="-45" dirty="0"/>
              <a:t> </a:t>
            </a:r>
            <a:r>
              <a:rPr spc="-5" dirty="0" err="1"/>
              <a:t>được</a:t>
            </a:r>
            <a:r>
              <a:rPr spc="-5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69709" y="1402461"/>
            <a:ext cx="449199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300" algn="l"/>
              </a:tabLst>
            </a:pPr>
            <a:r>
              <a:rPr sz="20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Hướng </a:t>
            </a:r>
            <a:r>
              <a:rPr sz="2000" b="1" dirty="0">
                <a:solidFill>
                  <a:srgbClr val="514743"/>
                </a:solidFill>
                <a:latin typeface="Times New Roman"/>
                <a:cs typeface="Times New Roman"/>
              </a:rPr>
              <a:t>phát triển </a:t>
            </a:r>
            <a:r>
              <a:rPr sz="2000" b="1" dirty="0" err="1">
                <a:solidFill>
                  <a:srgbClr val="514743"/>
                </a:solidFill>
                <a:latin typeface="Times New Roman"/>
                <a:cs typeface="Times New Roman"/>
              </a:rPr>
              <a:t>của</a:t>
            </a:r>
            <a:r>
              <a:rPr sz="2000" b="1" spc="-10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5" dirty="0" err="1">
                <a:solidFill>
                  <a:srgbClr val="514743"/>
                </a:solidFill>
                <a:latin typeface="Times New Roman"/>
                <a:cs typeface="Times New Roman"/>
              </a:rPr>
              <a:t>ứng</a:t>
            </a:r>
            <a:r>
              <a:rPr lang="en-US" sz="2000" b="1" spc="-1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15" dirty="0" err="1">
                <a:solidFill>
                  <a:srgbClr val="514743"/>
                </a:solidFill>
                <a:latin typeface="Times New Roman"/>
                <a:cs typeface="Times New Roman"/>
              </a:rPr>
              <a:t>dụng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6B224-08B1-4337-9B33-495877B85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47D2AB04-2EE6-4198-9A2E-BB81B93D0E4B}"/>
              </a:ext>
            </a:extLst>
          </p:cNvPr>
          <p:cNvSpPr txBox="1">
            <a:spLocks/>
          </p:cNvSpPr>
          <p:nvPr/>
        </p:nvSpPr>
        <p:spPr>
          <a:xfrm>
            <a:off x="1058507" y="1724480"/>
            <a:ext cx="5277485" cy="75148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>
            <a:lvl1pPr marL="0">
              <a:defRPr sz="2000" b="1" i="0">
                <a:solidFill>
                  <a:srgbClr val="514743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93700">
              <a:lnSpc>
                <a:spcPct val="100000"/>
              </a:lnSpc>
              <a:spcBef>
                <a:spcPts val="965"/>
              </a:spcBef>
              <a:tabLst>
                <a:tab pos="469265" algn="l"/>
                <a:tab pos="469900" algn="l"/>
              </a:tabLst>
            </a:pPr>
            <a:r>
              <a:rPr lang="en-US" b="0" dirty="0">
                <a:latin typeface="Times New Roman"/>
                <a:cs typeface="Times New Roman"/>
              </a:rPr>
              <a:t>- </a:t>
            </a:r>
            <a:r>
              <a:rPr lang="vi-VN" b="0" dirty="0">
                <a:latin typeface="Times New Roman"/>
                <a:cs typeface="Times New Roman"/>
              </a:rPr>
              <a:t>Giao diện</a:t>
            </a:r>
            <a:r>
              <a:rPr lang="vi-VN" b="0" dirty="0"/>
              <a:t> trực quan, thao tác dễ dàng, th</a:t>
            </a:r>
            <a:r>
              <a:rPr lang="en-US" b="0" dirty="0"/>
              <a:t>â</a:t>
            </a:r>
            <a:r>
              <a:rPr lang="vi-VN" b="0" dirty="0"/>
              <a:t>n thiện với người dùng</a:t>
            </a:r>
            <a:r>
              <a:rPr lang="vi-VN" b="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853CB94-EBDD-45D9-8D1A-C933FDC96085}"/>
              </a:ext>
            </a:extLst>
          </p:cNvPr>
          <p:cNvSpPr txBox="1">
            <a:spLocks/>
          </p:cNvSpPr>
          <p:nvPr/>
        </p:nvSpPr>
        <p:spPr>
          <a:xfrm>
            <a:off x="1058507" y="2518225"/>
            <a:ext cx="5277485" cy="982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>
            <a:lvl1pPr marL="0">
              <a:defRPr sz="2000" b="1" i="0">
                <a:solidFill>
                  <a:srgbClr val="514743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8138" marR="31115" algn="just">
              <a:lnSpc>
                <a:spcPts val="2160"/>
              </a:lnSpc>
              <a:spcBef>
                <a:spcPts val="1230"/>
              </a:spcBef>
              <a:tabLst>
                <a:tab pos="469265" algn="l"/>
                <a:tab pos="469900" algn="l"/>
              </a:tabLst>
            </a:pPr>
            <a:r>
              <a:rPr lang="en-US" b="0" dirty="0"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vi-VN" b="0" dirty="0">
                <a:latin typeface="Times New Roman" panose="02020603050405020304" pitchFamily="18" charset="0"/>
                <a:ea typeface="Calibri" panose="020F0502020204030204" pitchFamily="34" charset="0"/>
              </a:rPr>
              <a:t>Ứng dụng đ</a:t>
            </a:r>
            <a:r>
              <a:rPr lang="vi-VN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áp ứng phục vụ được một số yêu cầu quản lý cơ bản trong nghiệp vụ quản lý thuốc tại các nhà thuốc tư nhân hiện nay.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F0EE51C-8EED-4641-A165-E8382622B7B8}"/>
              </a:ext>
            </a:extLst>
          </p:cNvPr>
          <p:cNvSpPr txBox="1">
            <a:spLocks/>
          </p:cNvSpPr>
          <p:nvPr/>
        </p:nvSpPr>
        <p:spPr>
          <a:xfrm>
            <a:off x="1058506" y="3500545"/>
            <a:ext cx="5277485" cy="70019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>
            <a:lvl1pPr marL="0">
              <a:defRPr sz="2000" b="1" i="0">
                <a:solidFill>
                  <a:srgbClr val="514743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8138" marR="5080">
              <a:lnSpc>
                <a:spcPts val="2160"/>
              </a:lnSpc>
              <a:spcBef>
                <a:spcPts val="1205"/>
              </a:spcBef>
              <a:tabLst>
                <a:tab pos="469265" algn="l"/>
                <a:tab pos="469900" algn="l"/>
              </a:tabLst>
            </a:pPr>
            <a:r>
              <a:rPr lang="en-US" b="0" spc="-5" dirty="0">
                <a:latin typeface="Times New Roman"/>
                <a:cs typeface="Times New Roman"/>
              </a:rPr>
              <a:t>- </a:t>
            </a:r>
            <a:r>
              <a:rPr lang="vi-VN" b="0" spc="-5" dirty="0">
                <a:latin typeface="Times New Roman"/>
                <a:cs typeface="Times New Roman"/>
              </a:rPr>
              <a:t>Các </a:t>
            </a:r>
            <a:r>
              <a:rPr lang="vi-VN" b="0" dirty="0">
                <a:latin typeface="Times New Roman"/>
                <a:cs typeface="Times New Roman"/>
              </a:rPr>
              <a:t>thông </a:t>
            </a:r>
            <a:r>
              <a:rPr lang="vi-VN" b="0" spc="-5" dirty="0">
                <a:latin typeface="Times New Roman"/>
                <a:cs typeface="Times New Roman"/>
              </a:rPr>
              <a:t>tin </a:t>
            </a:r>
            <a:r>
              <a:rPr lang="vi-VN" b="0" dirty="0">
                <a:latin typeface="Times New Roman"/>
                <a:cs typeface="Times New Roman"/>
              </a:rPr>
              <a:t>được lưu trữ </a:t>
            </a:r>
            <a:r>
              <a:rPr lang="vi-VN" b="0" spc="5" dirty="0">
                <a:latin typeface="Times New Roman"/>
                <a:cs typeface="Times New Roman"/>
              </a:rPr>
              <a:t>khoa </a:t>
            </a:r>
            <a:r>
              <a:rPr lang="vi-VN" b="0" dirty="0">
                <a:latin typeface="Times New Roman"/>
                <a:cs typeface="Times New Roman"/>
              </a:rPr>
              <a:t>học, xử </a:t>
            </a:r>
            <a:r>
              <a:rPr lang="vi-VN" b="0" spc="-5" dirty="0">
                <a:latin typeface="Times New Roman"/>
                <a:cs typeface="Times New Roman"/>
              </a:rPr>
              <a:t>lý</a:t>
            </a:r>
            <a:r>
              <a:rPr lang="vi-VN" b="0" spc="-105" dirty="0">
                <a:latin typeface="Times New Roman"/>
                <a:cs typeface="Times New Roman"/>
              </a:rPr>
              <a:t> </a:t>
            </a:r>
            <a:r>
              <a:rPr lang="vi-VN" b="0" spc="-10" dirty="0">
                <a:latin typeface="Times New Roman"/>
                <a:cs typeface="Times New Roman"/>
              </a:rPr>
              <a:t>một  </a:t>
            </a:r>
            <a:r>
              <a:rPr lang="vi-VN" b="0" spc="-5" dirty="0">
                <a:latin typeface="Times New Roman"/>
                <a:cs typeface="Times New Roman"/>
              </a:rPr>
              <a:t>cách </a:t>
            </a:r>
            <a:r>
              <a:rPr lang="vi-VN" b="0" dirty="0">
                <a:latin typeface="Times New Roman"/>
                <a:cs typeface="Times New Roman"/>
              </a:rPr>
              <a:t>dễ dàng, chính</a:t>
            </a:r>
            <a:r>
              <a:rPr lang="vi-VN" b="0" spc="-55" dirty="0">
                <a:latin typeface="Times New Roman"/>
                <a:cs typeface="Times New Roman"/>
              </a:rPr>
              <a:t> </a:t>
            </a:r>
            <a:r>
              <a:rPr lang="vi-VN" b="0" dirty="0">
                <a:latin typeface="Times New Roman"/>
                <a:cs typeface="Times New Roman"/>
              </a:rPr>
              <a:t>xác.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33910A95-A917-4F89-88D6-9DABFC437D69}"/>
              </a:ext>
            </a:extLst>
          </p:cNvPr>
          <p:cNvSpPr txBox="1">
            <a:spLocks/>
          </p:cNvSpPr>
          <p:nvPr/>
        </p:nvSpPr>
        <p:spPr>
          <a:xfrm>
            <a:off x="1050299" y="4175026"/>
            <a:ext cx="5277485" cy="70019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>
            <a:lvl1pPr marL="0">
              <a:defRPr sz="2000" b="1" i="0">
                <a:solidFill>
                  <a:srgbClr val="514743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8138" marR="78740">
              <a:lnSpc>
                <a:spcPts val="2160"/>
              </a:lnSpc>
              <a:spcBef>
                <a:spcPts val="1200"/>
              </a:spcBef>
              <a:tabLst>
                <a:tab pos="469265" algn="l"/>
                <a:tab pos="469900" algn="l"/>
              </a:tabLst>
            </a:pPr>
            <a:r>
              <a:rPr lang="en-US" b="0" spc="-5" dirty="0">
                <a:latin typeface="Times New Roman"/>
                <a:cs typeface="Times New Roman"/>
              </a:rPr>
              <a:t>- </a:t>
            </a:r>
            <a:r>
              <a:rPr lang="vi-VN" b="0" spc="-5" dirty="0">
                <a:latin typeface="Times New Roman"/>
                <a:cs typeface="Times New Roman"/>
              </a:rPr>
              <a:t>Các </a:t>
            </a:r>
            <a:r>
              <a:rPr lang="vi-VN" b="0" spc="5" dirty="0">
                <a:latin typeface="Times New Roman"/>
                <a:cs typeface="Times New Roman"/>
              </a:rPr>
              <a:t>vùng </a:t>
            </a:r>
            <a:r>
              <a:rPr lang="vi-VN" b="0" dirty="0">
                <a:latin typeface="Times New Roman"/>
                <a:cs typeface="Times New Roman"/>
              </a:rPr>
              <a:t>nhập liệu được kiểm soát, tránh</a:t>
            </a:r>
            <a:r>
              <a:rPr lang="vi-VN" b="0" spc="-155" dirty="0">
                <a:latin typeface="Times New Roman"/>
                <a:cs typeface="Times New Roman"/>
              </a:rPr>
              <a:t> </a:t>
            </a:r>
            <a:r>
              <a:rPr lang="vi-VN" b="0" dirty="0">
                <a:latin typeface="Times New Roman"/>
                <a:cs typeface="Times New Roman"/>
              </a:rPr>
              <a:t>việc  sai sót thông </a:t>
            </a:r>
            <a:r>
              <a:rPr lang="vi-VN" b="0" spc="-5" dirty="0">
                <a:latin typeface="Times New Roman"/>
                <a:cs typeface="Times New Roman"/>
              </a:rPr>
              <a:t>tin </a:t>
            </a:r>
            <a:r>
              <a:rPr lang="vi-VN" b="0" dirty="0">
                <a:latin typeface="Times New Roman"/>
                <a:cs typeface="Times New Roman"/>
              </a:rPr>
              <a:t>trong </a:t>
            </a:r>
            <a:r>
              <a:rPr lang="vi-VN" b="0" spc="5" dirty="0">
                <a:latin typeface="Times New Roman"/>
                <a:cs typeface="Times New Roman"/>
              </a:rPr>
              <a:t>quá </a:t>
            </a:r>
            <a:r>
              <a:rPr lang="vi-VN" b="0" dirty="0">
                <a:latin typeface="Times New Roman"/>
                <a:cs typeface="Times New Roman"/>
              </a:rPr>
              <a:t>trình nhập dữ</a:t>
            </a:r>
            <a:r>
              <a:rPr lang="vi-VN" b="0" spc="-175" dirty="0">
                <a:latin typeface="Times New Roman"/>
                <a:cs typeface="Times New Roman"/>
              </a:rPr>
              <a:t> </a:t>
            </a:r>
            <a:r>
              <a:rPr lang="vi-VN" b="0" spc="-5" dirty="0">
                <a:latin typeface="Times New Roman"/>
                <a:cs typeface="Times New Roman"/>
              </a:rPr>
              <a:t>liệu.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2A940B76-EC67-4CCB-B739-8AE623FABAEF}"/>
              </a:ext>
            </a:extLst>
          </p:cNvPr>
          <p:cNvSpPr txBox="1">
            <a:spLocks/>
          </p:cNvSpPr>
          <p:nvPr/>
        </p:nvSpPr>
        <p:spPr>
          <a:xfrm>
            <a:off x="1060851" y="4877039"/>
            <a:ext cx="5277485" cy="751488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>
            <a:lvl1pPr marL="0">
              <a:defRPr sz="2000" b="1" i="0">
                <a:solidFill>
                  <a:srgbClr val="514743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38138">
              <a:lnSpc>
                <a:spcPct val="100000"/>
              </a:lnSpc>
              <a:spcBef>
                <a:spcPts val="925"/>
              </a:spcBef>
              <a:tabLst>
                <a:tab pos="469265" algn="l"/>
                <a:tab pos="469900" algn="l"/>
              </a:tabLst>
            </a:pPr>
            <a:r>
              <a:rPr lang="en-US" b="0" dirty="0">
                <a:latin typeface="Times New Roman"/>
                <a:cs typeface="Times New Roman"/>
              </a:rPr>
              <a:t>- </a:t>
            </a:r>
            <a:r>
              <a:rPr lang="vi-VN" b="0" dirty="0">
                <a:latin typeface="Times New Roman"/>
                <a:cs typeface="Times New Roman"/>
              </a:rPr>
              <a:t>Hỗ trợ </a:t>
            </a:r>
            <a:r>
              <a:rPr lang="vi-VN" b="0" dirty="0"/>
              <a:t>xem, lưu và xuất báo cáo thống kê khi cần thiết</a:t>
            </a:r>
            <a:r>
              <a:rPr lang="vi-VN" b="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BE175E6E-9BBC-4DE5-876F-222D69EB52EA}"/>
              </a:ext>
            </a:extLst>
          </p:cNvPr>
          <p:cNvSpPr txBox="1"/>
          <p:nvPr/>
        </p:nvSpPr>
        <p:spPr>
          <a:xfrm>
            <a:off x="6569709" y="1939603"/>
            <a:ext cx="4491990" cy="295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266065">
              <a:lnSpc>
                <a:spcPts val="2160"/>
              </a:lnSpc>
              <a:spcBef>
                <a:spcPts val="1835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14743"/>
                </a:solidFill>
                <a:latin typeface="Times New Roman"/>
                <a:cs typeface="Times New Roman"/>
              </a:rPr>
              <a:t>- </a:t>
            </a:r>
            <a:r>
              <a:rPr lang="vi-VN" sz="2000" dirty="0">
                <a:solidFill>
                  <a:srgbClr val="514743"/>
                </a:solidFill>
                <a:latin typeface="Times New Roman"/>
                <a:cs typeface="Times New Roman"/>
              </a:rPr>
              <a:t>Tối ưu hoá tốc độ xử lý.</a:t>
            </a:r>
            <a:endParaRPr lang="vi-VN" sz="2000" dirty="0">
              <a:latin typeface="Times New Roman"/>
              <a:cs typeface="Times New Roman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9C02CAA-6409-46B0-AD28-F97975792BBF}"/>
              </a:ext>
            </a:extLst>
          </p:cNvPr>
          <p:cNvSpPr txBox="1"/>
          <p:nvPr/>
        </p:nvSpPr>
        <p:spPr>
          <a:xfrm>
            <a:off x="6559158" y="2406015"/>
            <a:ext cx="4491990" cy="60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>
              <a:lnSpc>
                <a:spcPts val="2280"/>
              </a:lnSpc>
              <a:spcBef>
                <a:spcPts val="1525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14743"/>
                </a:solidFill>
                <a:latin typeface="Times New Roman"/>
                <a:cs typeface="Times New Roman"/>
              </a:rPr>
              <a:t>- </a:t>
            </a:r>
            <a:r>
              <a:rPr lang="vi-VN" sz="2000" dirty="0">
                <a:solidFill>
                  <a:srgbClr val="514743"/>
                </a:solidFill>
                <a:latin typeface="Times New Roman"/>
                <a:cs typeface="Times New Roman"/>
              </a:rPr>
              <a:t>Hoàn thiện, bổ sung các tính năng vào các chức năng đã xây dựng được.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48E6E20F-4588-47B0-BF04-484F976E52A5}"/>
              </a:ext>
            </a:extLst>
          </p:cNvPr>
          <p:cNvSpPr txBox="1"/>
          <p:nvPr/>
        </p:nvSpPr>
        <p:spPr>
          <a:xfrm>
            <a:off x="6528678" y="3180203"/>
            <a:ext cx="4491990" cy="8983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>
              <a:lnSpc>
                <a:spcPts val="2280"/>
              </a:lnSpc>
              <a:spcBef>
                <a:spcPts val="1525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514743"/>
                </a:solidFill>
                <a:latin typeface="Times New Roman"/>
                <a:cs typeface="Times New Roman"/>
              </a:rPr>
              <a:t>- </a:t>
            </a:r>
            <a:r>
              <a:rPr lang="vi-VN" sz="2000" dirty="0">
                <a:solidFill>
                  <a:srgbClr val="514743"/>
                </a:solidFill>
                <a:latin typeface="Times New Roman"/>
                <a:cs typeface="Times New Roman"/>
              </a:rPr>
              <a:t>Phát triển bổ sung đầy đủ các chức năng phù hợp với yêu cầu cao hơn, sâu hơn của các Nhà thuốc tư nhân.</a:t>
            </a:r>
            <a:endParaRPr lang="vi-V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80516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200" y="2840424"/>
            <a:ext cx="121920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 ƠN HỘI ĐỒNG VÀ </a:t>
            </a:r>
          </a:p>
          <a:p>
            <a:pPr marL="12700" marR="131445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ĐỒNG CHÍ ĐÃ CHÚ Ý LẮNG NGHE!</a:t>
            </a:r>
            <a:endParaRPr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7224A-263A-4789-95A6-5A7F9019F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41" y="172595"/>
            <a:ext cx="1819659" cy="18155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0608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>
                <a:latin typeface="Times New Roman"/>
                <a:cs typeface="Times New Roman"/>
              </a:rPr>
              <a:t>I. </a:t>
            </a:r>
            <a:r>
              <a:rPr lang="en-US" b="0" spc="-5" dirty="0" err="1"/>
              <a:t>Tổng</a:t>
            </a:r>
            <a:r>
              <a:rPr lang="en-US" b="0" spc="-5" dirty="0"/>
              <a:t> </a:t>
            </a:r>
            <a:r>
              <a:rPr lang="en-US" b="0" spc="-5" dirty="0" err="1"/>
              <a:t>quan</a:t>
            </a:r>
            <a:endParaRPr lang="en-US" b="0" spc="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832" y="1450086"/>
            <a:ext cx="1047536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2.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Những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hoạt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động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chính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tại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nhà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thuốc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50B71-83A5-41EA-8BE2-612AA780F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02399134-8504-4BEE-91E0-463AD37693B9}"/>
              </a:ext>
            </a:extLst>
          </p:cNvPr>
          <p:cNvSpPr txBox="1"/>
          <p:nvPr/>
        </p:nvSpPr>
        <p:spPr>
          <a:xfrm>
            <a:off x="1030831" y="1917985"/>
            <a:ext cx="10475367" cy="105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lnSpc>
                <a:spcPct val="150000"/>
              </a:lnSpc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Nhập thuốc từ nhà cung cấp: 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mua những loại thuốc mà nhà thuốc tiến hành kinh doanh trong danh mục được cho phép kinh doanh tại Việt Nam. 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F0B2DE5-B6EF-4ED5-96C5-7341C18A7851}"/>
              </a:ext>
            </a:extLst>
          </p:cNvPr>
          <p:cNvSpPr txBox="1"/>
          <p:nvPr/>
        </p:nvSpPr>
        <p:spPr>
          <a:xfrm>
            <a:off x="1030831" y="3081583"/>
            <a:ext cx="10475367" cy="4998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lnSpc>
                <a:spcPct val="150000"/>
              </a:lnSpc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Bán thuốc:  </a:t>
            </a:r>
            <a:r>
              <a:rPr lang="vi-VN" sz="24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bán thuốc cho khách hàng  có nhu cầu mua thuốc đến với nhà thuốc.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E7B7DB8-A240-43F2-990A-7924155EA2A9}"/>
              </a:ext>
            </a:extLst>
          </p:cNvPr>
          <p:cNvSpPr txBox="1"/>
          <p:nvPr/>
        </p:nvSpPr>
        <p:spPr>
          <a:xfrm>
            <a:off x="1030831" y="3594385"/>
            <a:ext cx="10475367" cy="105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lnSpc>
                <a:spcPct val="150000"/>
              </a:lnSpc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2400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Trả thuốc cho nhà cung cấp: </a:t>
            </a:r>
            <a:r>
              <a:rPr lang="vi-VN" sz="2400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xuất trả lại thuốc cho nhà cung cấp khi có vấn đề về thuốc hoặc yêu cầu trả lại thuốc đã nhập từ nhà cung cấp.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DBFAE4-A440-4523-89FB-1C09E28754B1}"/>
              </a:ext>
            </a:extLst>
          </p:cNvPr>
          <p:cNvSpPr txBox="1"/>
          <p:nvPr/>
        </p:nvSpPr>
        <p:spPr>
          <a:xfrm>
            <a:off x="1030830" y="4661185"/>
            <a:ext cx="10475367" cy="1053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Thống kê báo cáo: </a:t>
            </a:r>
            <a:r>
              <a:rPr lang="vi-V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thống kê doanh thu, doanh số nhân viên, nhập xuất, …. Theo mốc thời gian, đảm bảo nhanh chóng, chính xác.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2A027AD-B2CB-4C7E-807B-CA1A0DA96335}"/>
              </a:ext>
            </a:extLst>
          </p:cNvPr>
          <p:cNvSpPr txBox="1"/>
          <p:nvPr/>
        </p:nvSpPr>
        <p:spPr>
          <a:xfrm>
            <a:off x="1092504" y="5672383"/>
            <a:ext cx="10475367" cy="4998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Quản lý thuốc, quản lý nhân sự.</a:t>
            </a:r>
            <a:endParaRPr lang="vi-VN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00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0608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>
                <a:latin typeface="Times New Roman"/>
                <a:cs typeface="Times New Roman"/>
              </a:rPr>
              <a:t>I. </a:t>
            </a:r>
            <a:r>
              <a:rPr lang="en-US" b="0" spc="-5" dirty="0" err="1"/>
              <a:t>Tổng</a:t>
            </a:r>
            <a:r>
              <a:rPr lang="en-US" b="0" spc="-5" dirty="0"/>
              <a:t> </a:t>
            </a:r>
            <a:r>
              <a:rPr lang="en-US" b="0" spc="-5" dirty="0" err="1"/>
              <a:t>quan</a:t>
            </a:r>
            <a:endParaRPr lang="en-US" b="0" spc="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832" y="1450086"/>
            <a:ext cx="1047536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3.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Mục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tiêu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của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đề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tài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50B71-83A5-41EA-8BE2-612AA780F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3F11B741-93CF-4697-9666-D19ABA59DBD9}"/>
              </a:ext>
            </a:extLst>
          </p:cNvPr>
          <p:cNvSpPr txBox="1"/>
          <p:nvPr/>
        </p:nvSpPr>
        <p:spPr>
          <a:xfrm>
            <a:off x="1030832" y="2236566"/>
            <a:ext cx="1047536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lang="vi-V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Xây dựng ứng dụng quản lý thuốc cho Nhà thuốc tư nhân: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DBABCC0-97CE-4BEA-892C-8575B149FD72}"/>
              </a:ext>
            </a:extLst>
          </p:cNvPr>
          <p:cNvSpPr txBox="1"/>
          <p:nvPr/>
        </p:nvSpPr>
        <p:spPr>
          <a:xfrm>
            <a:off x="1092504" y="2801511"/>
            <a:ext cx="10475367" cy="1227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Giải quyết tốt các nghiệp vụ trong quản lý tại các nhà thuốc nhỏ, số lượng thuốc không quá lớn.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2F5025E-6D75-41AE-BE21-EF273B719745}"/>
              </a:ext>
            </a:extLst>
          </p:cNvPr>
          <p:cNvSpPr txBox="1"/>
          <p:nvPr/>
        </p:nvSpPr>
        <p:spPr>
          <a:xfrm>
            <a:off x="1092504" y="4143343"/>
            <a:ext cx="10475367" cy="581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Giao diện thân  thiện với người sử dụng.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BDF9FDB-6FC2-4007-B7B6-7449BD1FB013}"/>
              </a:ext>
            </a:extLst>
          </p:cNvPr>
          <p:cNvSpPr txBox="1"/>
          <p:nvPr/>
        </p:nvSpPr>
        <p:spPr>
          <a:xfrm>
            <a:off x="1092504" y="4829143"/>
            <a:ext cx="10475367" cy="581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Đảm bảo đủ các tính năng, chức năng cơ bản.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6AF3873-C3EC-4C00-8E0A-3D7B2364186D}"/>
              </a:ext>
            </a:extLst>
          </p:cNvPr>
          <p:cNvSpPr txBox="1"/>
          <p:nvPr/>
        </p:nvSpPr>
        <p:spPr>
          <a:xfrm>
            <a:off x="1100710" y="5514943"/>
            <a:ext cx="10475367" cy="581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Thao tác sử dụng đơn giản, thuận tiện.</a:t>
            </a:r>
          </a:p>
        </p:txBody>
      </p:sp>
    </p:spTree>
    <p:extLst>
      <p:ext uri="{BB962C8B-B14F-4D97-AF65-F5344CB8AC3E}">
        <p14:creationId xmlns:p14="http://schemas.microsoft.com/office/powerpoint/2010/main" val="28804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0608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0" dirty="0">
                <a:latin typeface="Times New Roman"/>
                <a:cs typeface="Times New Roman"/>
              </a:rPr>
              <a:t>I. </a:t>
            </a:r>
            <a:r>
              <a:rPr lang="en-US" b="0" spc="-5" dirty="0" err="1"/>
              <a:t>Tổng</a:t>
            </a:r>
            <a:r>
              <a:rPr lang="en-US" b="0" spc="-5" dirty="0"/>
              <a:t> </a:t>
            </a:r>
            <a:r>
              <a:rPr lang="en-US" b="0" spc="-5" dirty="0" err="1"/>
              <a:t>quan</a:t>
            </a:r>
            <a:endParaRPr lang="en-US" b="0" spc="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832" y="1450086"/>
            <a:ext cx="1047536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4.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Phạm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vi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của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đề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" dirty="0" err="1">
                <a:solidFill>
                  <a:srgbClr val="514743"/>
                </a:solidFill>
                <a:latin typeface="Times New Roman"/>
                <a:cs typeface="Times New Roman"/>
              </a:rPr>
              <a:t>tài</a:t>
            </a:r>
            <a:r>
              <a:rPr lang="en-US" sz="2800" b="1" spc="-5" dirty="0">
                <a:solidFill>
                  <a:srgbClr val="514743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50B71-83A5-41EA-8BE2-612AA780F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0"/>
            <a:ext cx="1362459" cy="1359411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9ADE990B-6CAC-4F3B-8F99-66E8D66A0807}"/>
              </a:ext>
            </a:extLst>
          </p:cNvPr>
          <p:cNvSpPr txBox="1"/>
          <p:nvPr/>
        </p:nvSpPr>
        <p:spPr>
          <a:xfrm>
            <a:off x="1134291" y="2152384"/>
            <a:ext cx="10475367" cy="1330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Người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dùng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952500" marR="30480" lvl="1" indent="-457200" algn="just">
              <a:spcBef>
                <a:spcPts val="15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Người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chủ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nhà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thuốc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952500" marR="30480" lvl="1" indent="-457200" algn="just"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viên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nhà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thuốc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 </a:t>
            </a:r>
            <a:endParaRPr lang="vi-V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C2DB802-1327-45F6-8818-0FAF837CAA96}"/>
              </a:ext>
            </a:extLst>
          </p:cNvPr>
          <p:cNvSpPr txBox="1"/>
          <p:nvPr/>
        </p:nvSpPr>
        <p:spPr>
          <a:xfrm>
            <a:off x="1117085" y="3622940"/>
            <a:ext cx="10475367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spcBef>
                <a:spcPts val="15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Chức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năng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952500" marR="30480" lvl="1" indent="-457200" algn="just">
              <a:spcBef>
                <a:spcPts val="15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Người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toàn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quyền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các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chức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.</a:t>
            </a:r>
          </a:p>
          <a:p>
            <a:pPr marL="952500" marR="30480" lvl="1" indent="-457200" algn="just">
              <a:spcBef>
                <a:spcPts val="15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Nhân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viên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nhà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thuốc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không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quyền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1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số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chức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chỉ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người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mới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được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endParaRPr lang="vi-V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C178DFFC-0BCE-4590-8F1D-234A24CBB0A5}"/>
              </a:ext>
            </a:extLst>
          </p:cNvPr>
          <p:cNvSpPr txBox="1"/>
          <p:nvPr/>
        </p:nvSpPr>
        <p:spPr>
          <a:xfrm>
            <a:off x="1090046" y="5638800"/>
            <a:ext cx="10475367" cy="89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Môi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trường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làm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việc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952500" marR="30480" lvl="1" indent="-457200" algn="just">
              <a:spcBef>
                <a:spcPts val="15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Windows 7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trở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lên</a:t>
            </a:r>
            <a:endParaRPr lang="vi-V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14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5942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II. </a:t>
            </a:r>
            <a:r>
              <a:rPr lang="en-US" b="0" dirty="0" err="1"/>
              <a:t>Cơ</a:t>
            </a:r>
            <a:r>
              <a:rPr lang="en-US" b="0" dirty="0"/>
              <a:t> </a:t>
            </a:r>
            <a:r>
              <a:rPr lang="en-US" b="0" dirty="0" err="1"/>
              <a:t>sở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thuyết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thu</a:t>
            </a:r>
            <a:r>
              <a:rPr lang="en-US" b="0" dirty="0"/>
              <a:t> </a:t>
            </a:r>
            <a:r>
              <a:rPr lang="en-US" b="0" dirty="0" err="1"/>
              <a:t>thập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1.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Ngôn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ngữ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lập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trình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C#.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77F2F-1130-4513-8763-1D89F8D5B01A}"/>
              </a:ext>
            </a:extLst>
          </p:cNvPr>
          <p:cNvSpPr txBox="1"/>
          <p:nvPr/>
        </p:nvSpPr>
        <p:spPr>
          <a:xfrm>
            <a:off x="1092504" y="2260058"/>
            <a:ext cx="10413696" cy="4263988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C# hay C sharp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1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ngôn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ngữ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lập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chính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.NET Framework</a:t>
            </a:r>
          </a:p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C# là ngôn ngữ lập trình hiện đại, hướng đối tượng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được xây dựng trên nền tảng của hai ngôn ngữ mạnh là C++ và Java.</a:t>
            </a:r>
            <a:endParaRPr lang="en-US" sz="2800" b="0" i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469265" indent="-457200" algn="just"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Forms hay WPF (Windows Presentation Foundation), . . . 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265" indent="-457200" algn="just"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plug-in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6704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II. </a:t>
            </a:r>
            <a:r>
              <a:rPr lang="en-US" b="0" dirty="0" err="1"/>
              <a:t>Cơ</a:t>
            </a:r>
            <a:r>
              <a:rPr lang="en-US" b="0" dirty="0"/>
              <a:t> </a:t>
            </a:r>
            <a:r>
              <a:rPr lang="en-US" b="0" dirty="0" err="1"/>
              <a:t>sở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thuyết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thu</a:t>
            </a:r>
            <a:r>
              <a:rPr lang="en-US" b="0" dirty="0"/>
              <a:t> </a:t>
            </a:r>
            <a:r>
              <a:rPr lang="en-US" b="0" dirty="0" err="1"/>
              <a:t>thập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2.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trị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CSDL Microsoft SQL Server.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77F2F-1130-4513-8763-1D89F8D5B01A}"/>
              </a:ext>
            </a:extLst>
          </p:cNvPr>
          <p:cNvSpPr txBox="1"/>
          <p:nvPr/>
        </p:nvSpPr>
        <p:spPr>
          <a:xfrm>
            <a:off x="1092504" y="2058680"/>
            <a:ext cx="10413696" cy="469487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(RDBMS)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triền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RDBMS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RDBMS bao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databases, database engine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phận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RDBMS.</a:t>
            </a:r>
          </a:p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gồm Relation Engine giúp xử lý các truy vấn và Storage Engine giúp quản lý các tệp cơ sở dữ liệu, các trang, chỉ mục,…</a:t>
            </a:r>
            <a:endParaRPr lang="en-US" sz="2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Enterprise, Standard, Developer, Workgroup, Express</a:t>
            </a:r>
            <a:endParaRPr lang="en-US" sz="2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504" y="613663"/>
            <a:ext cx="75942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II. </a:t>
            </a:r>
            <a:r>
              <a:rPr lang="en-US" b="0" dirty="0" err="1"/>
              <a:t>Cơ</a:t>
            </a:r>
            <a:r>
              <a:rPr lang="en-US" b="0" dirty="0"/>
              <a:t> </a:t>
            </a:r>
            <a:r>
              <a:rPr lang="en-US" b="0" dirty="0" err="1"/>
              <a:t>sở</a:t>
            </a:r>
            <a:r>
              <a:rPr lang="en-US" b="0" dirty="0"/>
              <a:t> </a:t>
            </a:r>
            <a:r>
              <a:rPr lang="en-US" b="0" dirty="0" err="1"/>
              <a:t>lý</a:t>
            </a:r>
            <a:r>
              <a:rPr lang="en-US" b="0" dirty="0"/>
              <a:t> </a:t>
            </a:r>
            <a:r>
              <a:rPr lang="en-US" b="0" dirty="0" err="1"/>
              <a:t>thuyết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mẫu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thu</a:t>
            </a:r>
            <a:r>
              <a:rPr lang="en-US" b="0" dirty="0"/>
              <a:t> </a:t>
            </a:r>
            <a:r>
              <a:rPr lang="en-US" b="0" dirty="0" err="1"/>
              <a:t>thập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504" y="1391287"/>
            <a:ext cx="10413696" cy="632224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570"/>
              </a:spcBef>
              <a:tabLst>
                <a:tab pos="241300" algn="l"/>
              </a:tabLst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3.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Hệ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quản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trị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CSDL Microsoft SQL Server Express 2014.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2921D-A9B2-42E8-871C-475B71D71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41" y="31876"/>
            <a:ext cx="1362459" cy="135941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50177F2F-1130-4513-8763-1D89F8D5B01A}"/>
              </a:ext>
            </a:extLst>
          </p:cNvPr>
          <p:cNvSpPr txBox="1"/>
          <p:nvPr/>
        </p:nvSpPr>
        <p:spPr>
          <a:xfrm>
            <a:off x="1092504" y="2032889"/>
            <a:ext cx="10413696" cy="4489691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SQL Server Express dễ sử dụng và quản trị cơ sở dữ liệu đơn giản.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ích hợp với Microsoft Visual Studio, nên dễ dàng để phát triển các ứng dụng dữ liệu, an toàn trong lưu trữ, và nhanh chóng triển khai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.</a:t>
            </a: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</a:t>
            </a:r>
            <a:endParaRPr lang="en-US" sz="2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Express là phiên bản miễn phí,  không giới hạn về số cơ 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ở dữ liệu hoặc người sử dụng, nhưng nó chỉ dùng cho 1 bộ vi xử lý với 1 GB bộ nhớ và 10 GB file cơ sở dữ liệu</a:t>
            </a: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265" indent="-457200" algn="just">
              <a:lnSpc>
                <a:spcPct val="100000"/>
              </a:lnSpc>
              <a:spcBef>
                <a:spcPts val="1570"/>
              </a:spcBef>
              <a:buFontTx/>
              <a:buChar char="-"/>
              <a:tabLst>
                <a:tab pos="241300" algn="l"/>
              </a:tabLst>
            </a:pPr>
            <a:r>
              <a:rPr lang="fr-FR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Express là </a:t>
            </a:r>
            <a:r>
              <a:rPr lang="fr-FR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fr-FR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fr-FR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fr-FR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dùng trên máy chủ có cấu hình thấp, những nhà phát triển ứng dụng không chuyên hay những người yêu thích xây dựng các ứng dụng nhỏ.</a:t>
            </a:r>
            <a:endParaRPr lang="en-US" sz="2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2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3384</TotalTime>
  <Words>1741</Words>
  <Application>Microsoft Office PowerPoint</Application>
  <PresentationFormat>Widescreen</PresentationFormat>
  <Paragraphs>189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Century Gothic</vt:lpstr>
      <vt:lpstr>Times New Roman</vt:lpstr>
      <vt:lpstr>Wingdings</vt:lpstr>
      <vt:lpstr>Wingdings 3</vt:lpstr>
      <vt:lpstr>Office Theme</vt:lpstr>
      <vt:lpstr>Ion</vt:lpstr>
      <vt:lpstr>Visio</vt:lpstr>
      <vt:lpstr>Microsoft Visio Drawing</vt:lpstr>
      <vt:lpstr>BÁO CÁO ĐỒ ÁN TỐT NGHIỆP ĐẠI HỌC</vt:lpstr>
      <vt:lpstr>Nội dung trình bày</vt:lpstr>
      <vt:lpstr>I. Tổng quan</vt:lpstr>
      <vt:lpstr>I. Tổng quan</vt:lpstr>
      <vt:lpstr>I. Tổng quan</vt:lpstr>
      <vt:lpstr>I. Tổng quan</vt:lpstr>
      <vt:lpstr>II. Cơ sở lý thuyết và mẫu biểu thu thập được</vt:lpstr>
      <vt:lpstr>II. Cơ sở lý thuyết và mẫu biểu thu thập được</vt:lpstr>
      <vt:lpstr>II. Cơ sở lý thuyết và mẫu biểu thu thập được</vt:lpstr>
      <vt:lpstr>II. Cơ sở lý thuyết và mẫu biểu thu thập được</vt:lpstr>
      <vt:lpstr>PowerPoint Presentation</vt:lpstr>
      <vt:lpstr>PowerPoint Presentation</vt:lpstr>
      <vt:lpstr>PowerPoint Presentation</vt:lpstr>
      <vt:lpstr>III. Nội dung nghiên cứu</vt:lpstr>
      <vt:lpstr>III. Nội dung nghiên cứu</vt:lpstr>
      <vt:lpstr>III. Nội dung nghiên cứu</vt:lpstr>
      <vt:lpstr>III. Nội dung nghiên cứu</vt:lpstr>
      <vt:lpstr>Sơ đồ chức năng của hệ thống</vt:lpstr>
      <vt:lpstr>IV. Kết quả chương trình</vt:lpstr>
      <vt:lpstr>Một số giao diện chương trình</vt:lpstr>
      <vt:lpstr>Một số giao diện chương trình</vt:lpstr>
      <vt:lpstr>Một số giao diện chương trình</vt:lpstr>
      <vt:lpstr>Một số giao diện chương trình</vt:lpstr>
      <vt:lpstr>Một số giao diện chương trình</vt:lpstr>
      <vt:lpstr>Một số giao diện chương trình</vt:lpstr>
      <vt:lpstr>Các mẫu biểu xây dựng được</vt:lpstr>
      <vt:lpstr>Các mẫu biểu xây dựng được</vt:lpstr>
      <vt:lpstr>Các mẫu biểu xây dựng được</vt:lpstr>
      <vt:lpstr>Các mẫu biểu xây dựng được</vt:lpstr>
      <vt:lpstr>V. 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ĐẠI HỌC</dc:title>
  <cp:lastModifiedBy>Toàn</cp:lastModifiedBy>
  <cp:revision>9</cp:revision>
  <dcterms:created xsi:type="dcterms:W3CDTF">2023-09-12T07:21:39Z</dcterms:created>
  <dcterms:modified xsi:type="dcterms:W3CDTF">2023-09-18T13:35:33Z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2023-09-12T00:00:00Z</vt:filetime>
  </property>
</Properties>
</file>