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sd" ContentType="application/vnd.visio"/>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1" r:id="rId5"/>
    <p:sldId id="259" r:id="rId6"/>
    <p:sldId id="283" r:id="rId7"/>
    <p:sldId id="284" r:id="rId8"/>
    <p:sldId id="285" r:id="rId9"/>
    <p:sldId id="286" r:id="rId10"/>
    <p:sldId id="287" r:id="rId11"/>
    <p:sldId id="288" r:id="rId12"/>
    <p:sldId id="282" r:id="rId13"/>
    <p:sldId id="260" r:id="rId14"/>
    <p:sldId id="290" r:id="rId15"/>
    <p:sldId id="289" r:id="rId16"/>
    <p:sldId id="261" r:id="rId17"/>
    <p:sldId id="262" r:id="rId18"/>
    <p:sldId id="263" r:id="rId19"/>
    <p:sldId id="264" r:id="rId20"/>
    <p:sldId id="265" r:id="rId21"/>
    <p:sldId id="266" r:id="rId22"/>
    <p:sldId id="267" r:id="rId23"/>
    <p:sldId id="291" r:id="rId24"/>
    <p:sldId id="292" r:id="rId25"/>
    <p:sldId id="268" r:id="rId26"/>
    <p:sldId id="269" r:id="rId27"/>
    <p:sldId id="270" r:id="rId28"/>
    <p:sldId id="271" r:id="rId29"/>
    <p:sldId id="293" r:id="rId30"/>
    <p:sldId id="274" r:id="rId31"/>
    <p:sldId id="275" r:id="rId32"/>
    <p:sldId id="276" r:id="rId33"/>
    <p:sldId id="294" r:id="rId34"/>
    <p:sldId id="295" r:id="rId35"/>
    <p:sldId id="277" r:id="rId36"/>
    <p:sldId id="296" r:id="rId37"/>
    <p:sldId id="297" r:id="rId38"/>
    <p:sldId id="298" r:id="rId39"/>
    <p:sldId id="299" r:id="rId40"/>
    <p:sldId id="300" r:id="rId41"/>
    <p:sldId id="301" r:id="rId42"/>
    <p:sldId id="302" r:id="rId43"/>
    <p:sldId id="279" r:id="rId44"/>
    <p:sldId id="280" r:id="rId4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51474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514743"/>
                </a:solidFill>
                <a:latin typeface="Times New Roman"/>
                <a:cs typeface="Times New Roman"/>
              </a:defRPr>
            </a:lvl1pPr>
          </a:lstStyle>
          <a:p>
            <a:endParaRPr/>
          </a:p>
        </p:txBody>
      </p:sp>
      <p:sp>
        <p:nvSpPr>
          <p:cNvPr id="3" name="Holder 3"/>
          <p:cNvSpPr>
            <a:spLocks noGrp="1"/>
          </p:cNvSpPr>
          <p:nvPr>
            <p:ph sz="half" idx="2"/>
          </p:nvPr>
        </p:nvSpPr>
        <p:spPr>
          <a:xfrm>
            <a:off x="1092504" y="1280769"/>
            <a:ext cx="5277485" cy="4538345"/>
          </a:xfrm>
          <a:prstGeom prst="rect">
            <a:avLst/>
          </a:prstGeom>
        </p:spPr>
        <p:txBody>
          <a:bodyPr wrap="square" lIns="0" tIns="0" rIns="0" bIns="0">
            <a:spAutoFit/>
          </a:bodyPr>
          <a:lstStyle>
            <a:lvl1pPr>
              <a:defRPr sz="2000" b="1" i="0">
                <a:solidFill>
                  <a:srgbClr val="514743"/>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51474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FFF3"/>
          </a:solidFill>
        </p:spPr>
        <p:txBody>
          <a:bodyPr wrap="square" lIns="0" tIns="0" rIns="0" bIns="0" rtlCol="0"/>
          <a:lstStyle/>
          <a:p>
            <a:endParaRPr/>
          </a:p>
        </p:txBody>
      </p:sp>
      <p:sp>
        <p:nvSpPr>
          <p:cNvPr id="17" name="bg object 17"/>
          <p:cNvSpPr/>
          <p:nvPr/>
        </p:nvSpPr>
        <p:spPr>
          <a:xfrm>
            <a:off x="1104138" y="1219961"/>
            <a:ext cx="9985375" cy="0"/>
          </a:xfrm>
          <a:custGeom>
            <a:avLst/>
            <a:gdLst/>
            <a:ahLst/>
            <a:cxnLst/>
            <a:rect l="l" t="t" r="r" b="b"/>
            <a:pathLst>
              <a:path w="9985375">
                <a:moveTo>
                  <a:pt x="9985248" y="0"/>
                </a:moveTo>
                <a:lnTo>
                  <a:pt x="0" y="0"/>
                </a:lnTo>
              </a:path>
            </a:pathLst>
          </a:custGeom>
          <a:ln w="38100">
            <a:solidFill>
              <a:srgbClr val="514743"/>
            </a:solidFill>
          </a:ln>
        </p:spPr>
        <p:txBody>
          <a:bodyPr wrap="square" lIns="0" tIns="0" rIns="0" bIns="0" rtlCol="0"/>
          <a:lstStyle/>
          <a:p>
            <a:endParaRPr/>
          </a:p>
        </p:txBody>
      </p:sp>
      <p:sp>
        <p:nvSpPr>
          <p:cNvPr id="18" name="bg object 18"/>
          <p:cNvSpPr/>
          <p:nvPr/>
        </p:nvSpPr>
        <p:spPr>
          <a:xfrm>
            <a:off x="1103375" y="1303019"/>
            <a:ext cx="9985375" cy="0"/>
          </a:xfrm>
          <a:custGeom>
            <a:avLst/>
            <a:gdLst/>
            <a:ahLst/>
            <a:cxnLst/>
            <a:rect l="l" t="t" r="r" b="b"/>
            <a:pathLst>
              <a:path w="9985375">
                <a:moveTo>
                  <a:pt x="9985248" y="0"/>
                </a:moveTo>
                <a:lnTo>
                  <a:pt x="0" y="0"/>
                </a:lnTo>
              </a:path>
            </a:pathLst>
          </a:custGeom>
          <a:ln w="12192">
            <a:solidFill>
              <a:srgbClr val="514743"/>
            </a:solidFill>
          </a:ln>
        </p:spPr>
        <p:txBody>
          <a:bodyPr wrap="square" lIns="0" tIns="0" rIns="0" bIns="0" rtlCol="0"/>
          <a:lstStyle/>
          <a:p>
            <a:endParaRPr/>
          </a:p>
        </p:txBody>
      </p:sp>
      <p:sp>
        <p:nvSpPr>
          <p:cNvPr id="2" name="Holder 2"/>
          <p:cNvSpPr>
            <a:spLocks noGrp="1"/>
          </p:cNvSpPr>
          <p:nvPr>
            <p:ph type="title"/>
          </p:nvPr>
        </p:nvSpPr>
        <p:spPr>
          <a:xfrm>
            <a:off x="4315459" y="1290065"/>
            <a:ext cx="3561080" cy="513714"/>
          </a:xfrm>
          <a:prstGeom prst="rect">
            <a:avLst/>
          </a:prstGeom>
        </p:spPr>
        <p:txBody>
          <a:bodyPr wrap="square" lIns="0" tIns="0" rIns="0" bIns="0">
            <a:spAutoFit/>
          </a:bodyPr>
          <a:lstStyle>
            <a:lvl1pPr>
              <a:defRPr sz="3200" b="1" i="0">
                <a:solidFill>
                  <a:srgbClr val="514743"/>
                </a:solidFill>
                <a:latin typeface="Times New Roman"/>
                <a:cs typeface="Times New Roman"/>
              </a:defRPr>
            </a:lvl1pPr>
          </a:lstStyle>
          <a:p>
            <a:endParaRPr/>
          </a:p>
        </p:txBody>
      </p:sp>
      <p:sp>
        <p:nvSpPr>
          <p:cNvPr id="3" name="Holder 3"/>
          <p:cNvSpPr>
            <a:spLocks noGrp="1"/>
          </p:cNvSpPr>
          <p:nvPr>
            <p:ph type="body" idx="1"/>
          </p:nvPr>
        </p:nvSpPr>
        <p:spPr>
          <a:xfrm>
            <a:off x="996797" y="2330322"/>
            <a:ext cx="10198404" cy="28911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80516"/>
            <a:ext cx="12192000" cy="4697095"/>
          </a:xfrm>
          <a:custGeom>
            <a:avLst/>
            <a:gdLst/>
            <a:ahLst/>
            <a:cxnLst/>
            <a:rect l="l" t="t" r="r" b="b"/>
            <a:pathLst>
              <a:path w="12192000" h="4697095">
                <a:moveTo>
                  <a:pt x="0" y="4696968"/>
                </a:moveTo>
                <a:lnTo>
                  <a:pt x="12192000" y="4696968"/>
                </a:lnTo>
                <a:lnTo>
                  <a:pt x="12192000" y="0"/>
                </a:lnTo>
                <a:lnTo>
                  <a:pt x="0" y="0"/>
                </a:lnTo>
                <a:lnTo>
                  <a:pt x="0" y="4696968"/>
                </a:lnTo>
                <a:close/>
              </a:path>
            </a:pathLst>
          </a:custGeom>
          <a:solidFill>
            <a:srgbClr val="FFFFF3"/>
          </a:solidFill>
        </p:spPr>
        <p:txBody>
          <a:bodyPr wrap="square" lIns="0" tIns="0" rIns="0" bIns="0" rtlCol="0"/>
          <a:lstStyle/>
          <a:p>
            <a:endParaRPr/>
          </a:p>
        </p:txBody>
      </p:sp>
      <p:grpSp>
        <p:nvGrpSpPr>
          <p:cNvPr id="3" name="object 3"/>
          <p:cNvGrpSpPr/>
          <p:nvPr/>
        </p:nvGrpSpPr>
        <p:grpSpPr>
          <a:xfrm>
            <a:off x="0" y="5626608"/>
            <a:ext cx="12193270" cy="88900"/>
            <a:chOff x="0" y="5626608"/>
            <a:chExt cx="12193270" cy="88900"/>
          </a:xfrm>
        </p:grpSpPr>
        <p:sp>
          <p:nvSpPr>
            <p:cNvPr id="4" name="object 4"/>
            <p:cNvSpPr/>
            <p:nvPr/>
          </p:nvSpPr>
          <p:spPr>
            <a:xfrm>
              <a:off x="761" y="5645658"/>
              <a:ext cx="12192000" cy="0"/>
            </a:xfrm>
            <a:custGeom>
              <a:avLst/>
              <a:gdLst/>
              <a:ahLst/>
              <a:cxnLst/>
              <a:rect l="l" t="t" r="r" b="b"/>
              <a:pathLst>
                <a:path w="12192000">
                  <a:moveTo>
                    <a:pt x="12192000" y="0"/>
                  </a:moveTo>
                  <a:lnTo>
                    <a:pt x="0" y="0"/>
                  </a:lnTo>
                </a:path>
              </a:pathLst>
            </a:custGeom>
            <a:ln w="38100">
              <a:solidFill>
                <a:srgbClr val="514743"/>
              </a:solidFill>
            </a:ln>
          </p:spPr>
          <p:txBody>
            <a:bodyPr wrap="square" lIns="0" tIns="0" rIns="0" bIns="0" rtlCol="0"/>
            <a:lstStyle/>
            <a:p>
              <a:endParaRPr/>
            </a:p>
          </p:txBody>
        </p:sp>
        <p:sp>
          <p:nvSpPr>
            <p:cNvPr id="5" name="object 5"/>
            <p:cNvSpPr/>
            <p:nvPr/>
          </p:nvSpPr>
          <p:spPr>
            <a:xfrm>
              <a:off x="0" y="5708904"/>
              <a:ext cx="12192000" cy="0"/>
            </a:xfrm>
            <a:custGeom>
              <a:avLst/>
              <a:gdLst/>
              <a:ahLst/>
              <a:cxnLst/>
              <a:rect l="l" t="t" r="r" b="b"/>
              <a:pathLst>
                <a:path w="12192000">
                  <a:moveTo>
                    <a:pt x="12192000" y="0"/>
                  </a:moveTo>
                  <a:lnTo>
                    <a:pt x="0" y="0"/>
                  </a:lnTo>
                </a:path>
              </a:pathLst>
            </a:custGeom>
            <a:ln w="12192">
              <a:solidFill>
                <a:srgbClr val="514743"/>
              </a:solidFill>
            </a:ln>
          </p:spPr>
          <p:txBody>
            <a:bodyPr wrap="square" lIns="0" tIns="0" rIns="0" bIns="0" rtlCol="0"/>
            <a:lstStyle/>
            <a:p>
              <a:endParaRPr/>
            </a:p>
          </p:txBody>
        </p:sp>
      </p:grpSp>
      <p:grpSp>
        <p:nvGrpSpPr>
          <p:cNvPr id="6" name="object 6"/>
          <p:cNvGrpSpPr/>
          <p:nvPr/>
        </p:nvGrpSpPr>
        <p:grpSpPr>
          <a:xfrm>
            <a:off x="0" y="1136903"/>
            <a:ext cx="12193270" cy="88900"/>
            <a:chOff x="0" y="1136903"/>
            <a:chExt cx="12193270" cy="88900"/>
          </a:xfrm>
        </p:grpSpPr>
        <p:sp>
          <p:nvSpPr>
            <p:cNvPr id="7" name="object 7"/>
            <p:cNvSpPr/>
            <p:nvPr/>
          </p:nvSpPr>
          <p:spPr>
            <a:xfrm>
              <a:off x="761" y="1206245"/>
              <a:ext cx="12192000" cy="0"/>
            </a:xfrm>
            <a:custGeom>
              <a:avLst/>
              <a:gdLst/>
              <a:ahLst/>
              <a:cxnLst/>
              <a:rect l="l" t="t" r="r" b="b"/>
              <a:pathLst>
                <a:path w="12192000">
                  <a:moveTo>
                    <a:pt x="0" y="0"/>
                  </a:moveTo>
                  <a:lnTo>
                    <a:pt x="12192000" y="0"/>
                  </a:lnTo>
                </a:path>
              </a:pathLst>
            </a:custGeom>
            <a:ln w="38100">
              <a:solidFill>
                <a:srgbClr val="514743"/>
              </a:solidFill>
            </a:ln>
          </p:spPr>
          <p:txBody>
            <a:bodyPr wrap="square" lIns="0" tIns="0" rIns="0" bIns="0" rtlCol="0"/>
            <a:lstStyle/>
            <a:p>
              <a:endParaRPr/>
            </a:p>
          </p:txBody>
        </p:sp>
        <p:sp>
          <p:nvSpPr>
            <p:cNvPr id="8" name="object 8"/>
            <p:cNvSpPr/>
            <p:nvPr/>
          </p:nvSpPr>
          <p:spPr>
            <a:xfrm>
              <a:off x="0" y="1142999"/>
              <a:ext cx="12192000" cy="0"/>
            </a:xfrm>
            <a:custGeom>
              <a:avLst/>
              <a:gdLst/>
              <a:ahLst/>
              <a:cxnLst/>
              <a:rect l="l" t="t" r="r" b="b"/>
              <a:pathLst>
                <a:path w="12192000">
                  <a:moveTo>
                    <a:pt x="0" y="0"/>
                  </a:moveTo>
                  <a:lnTo>
                    <a:pt x="12192000" y="0"/>
                  </a:lnTo>
                </a:path>
              </a:pathLst>
            </a:custGeom>
            <a:ln w="12192">
              <a:solidFill>
                <a:srgbClr val="514743"/>
              </a:solidFill>
            </a:ln>
          </p:spPr>
          <p:txBody>
            <a:bodyPr wrap="square" lIns="0" tIns="0" rIns="0" bIns="0" rtlCol="0"/>
            <a:lstStyle/>
            <a:p>
              <a:endParaRPr/>
            </a:p>
          </p:txBody>
        </p:sp>
      </p:grpSp>
      <p:sp>
        <p:nvSpPr>
          <p:cNvPr id="9" name="object 9"/>
          <p:cNvSpPr/>
          <p:nvPr/>
        </p:nvSpPr>
        <p:spPr>
          <a:xfrm>
            <a:off x="0" y="5777484"/>
            <a:ext cx="12192000" cy="1080770"/>
          </a:xfrm>
          <a:custGeom>
            <a:avLst/>
            <a:gdLst/>
            <a:ahLst/>
            <a:cxnLst/>
            <a:rect l="l" t="t" r="r" b="b"/>
            <a:pathLst>
              <a:path w="12192000" h="1080770">
                <a:moveTo>
                  <a:pt x="12192000" y="0"/>
                </a:moveTo>
                <a:lnTo>
                  <a:pt x="0" y="0"/>
                </a:lnTo>
                <a:lnTo>
                  <a:pt x="0" y="1080515"/>
                </a:lnTo>
                <a:lnTo>
                  <a:pt x="12192000" y="1080515"/>
                </a:lnTo>
                <a:lnTo>
                  <a:pt x="12192000" y="0"/>
                </a:lnTo>
                <a:close/>
              </a:path>
            </a:pathLst>
          </a:custGeom>
          <a:solidFill>
            <a:srgbClr val="514743"/>
          </a:solidFill>
        </p:spPr>
        <p:txBody>
          <a:bodyPr wrap="square" lIns="0" tIns="0" rIns="0" bIns="0" rtlCol="0"/>
          <a:lstStyle/>
          <a:p>
            <a:endParaRPr/>
          </a:p>
        </p:txBody>
      </p:sp>
      <p:grpSp>
        <p:nvGrpSpPr>
          <p:cNvPr id="10" name="object 10"/>
          <p:cNvGrpSpPr/>
          <p:nvPr/>
        </p:nvGrpSpPr>
        <p:grpSpPr>
          <a:xfrm>
            <a:off x="0" y="0"/>
            <a:ext cx="12192000" cy="2292350"/>
            <a:chOff x="0" y="0"/>
            <a:chExt cx="12192000" cy="2292350"/>
          </a:xfrm>
        </p:grpSpPr>
        <p:sp>
          <p:nvSpPr>
            <p:cNvPr id="11" name="object 11"/>
            <p:cNvSpPr/>
            <p:nvPr/>
          </p:nvSpPr>
          <p:spPr>
            <a:xfrm>
              <a:off x="0" y="0"/>
              <a:ext cx="12192000" cy="1080770"/>
            </a:xfrm>
            <a:custGeom>
              <a:avLst/>
              <a:gdLst/>
              <a:ahLst/>
              <a:cxnLst/>
              <a:rect l="l" t="t" r="r" b="b"/>
              <a:pathLst>
                <a:path w="12192000" h="1080770">
                  <a:moveTo>
                    <a:pt x="12192000" y="0"/>
                  </a:moveTo>
                  <a:lnTo>
                    <a:pt x="0" y="0"/>
                  </a:lnTo>
                  <a:lnTo>
                    <a:pt x="0" y="1080515"/>
                  </a:lnTo>
                  <a:lnTo>
                    <a:pt x="12192000" y="1080515"/>
                  </a:lnTo>
                  <a:lnTo>
                    <a:pt x="12192000" y="0"/>
                  </a:lnTo>
                  <a:close/>
                </a:path>
              </a:pathLst>
            </a:custGeom>
            <a:solidFill>
              <a:srgbClr val="514743"/>
            </a:solidFill>
          </p:spPr>
          <p:txBody>
            <a:bodyPr wrap="square" lIns="0" tIns="0" rIns="0" bIns="0" rtlCol="0"/>
            <a:lstStyle/>
            <a:p>
              <a:endParaRPr/>
            </a:p>
          </p:txBody>
        </p:sp>
        <p:sp>
          <p:nvSpPr>
            <p:cNvPr id="12" name="object 12"/>
            <p:cNvSpPr/>
            <p:nvPr/>
          </p:nvSpPr>
          <p:spPr>
            <a:xfrm>
              <a:off x="1325880" y="0"/>
              <a:ext cx="1748027" cy="2292096"/>
            </a:xfrm>
            <a:prstGeom prst="rect">
              <a:avLst/>
            </a:prstGeom>
            <a:blipFill>
              <a:blip r:embed="rId2" cstate="print"/>
              <a:stretch>
                <a:fillRect/>
              </a:stretch>
            </a:blipFill>
          </p:spPr>
          <p:txBody>
            <a:bodyPr wrap="square" lIns="0" tIns="0" rIns="0" bIns="0" rtlCol="0"/>
            <a:lstStyle/>
            <a:p>
              <a:endParaRPr/>
            </a:p>
          </p:txBody>
        </p:sp>
      </p:grpSp>
      <p:sp>
        <p:nvSpPr>
          <p:cNvPr id="13" name="object 13"/>
          <p:cNvSpPr txBox="1">
            <a:spLocks noGrp="1"/>
          </p:cNvSpPr>
          <p:nvPr>
            <p:ph type="title"/>
          </p:nvPr>
        </p:nvSpPr>
        <p:spPr>
          <a:xfrm>
            <a:off x="688949" y="2220213"/>
            <a:ext cx="5535930" cy="953135"/>
          </a:xfrm>
          <a:prstGeom prst="rect">
            <a:avLst/>
          </a:prstGeom>
        </p:spPr>
        <p:txBody>
          <a:bodyPr vert="horz" wrap="square" lIns="0" tIns="13335" rIns="0" bIns="0" rtlCol="0">
            <a:spAutoFit/>
          </a:bodyPr>
          <a:lstStyle/>
          <a:p>
            <a:pPr algn="ctr">
              <a:lnSpc>
                <a:spcPts val="3650"/>
              </a:lnSpc>
              <a:spcBef>
                <a:spcPts val="105"/>
              </a:spcBef>
            </a:pPr>
            <a:r>
              <a:rPr b="0" dirty="0">
                <a:latin typeface="Times New Roman"/>
                <a:cs typeface="Times New Roman"/>
              </a:rPr>
              <a:t>BÁO</a:t>
            </a:r>
            <a:r>
              <a:rPr b="0" spc="-10" dirty="0">
                <a:latin typeface="Times New Roman"/>
                <a:cs typeface="Times New Roman"/>
              </a:rPr>
              <a:t> </a:t>
            </a:r>
            <a:r>
              <a:rPr b="0" dirty="0">
                <a:latin typeface="Times New Roman"/>
                <a:cs typeface="Times New Roman"/>
              </a:rPr>
              <a:t>CÁO</a:t>
            </a:r>
          </a:p>
          <a:p>
            <a:pPr algn="ctr">
              <a:lnSpc>
                <a:spcPts val="3650"/>
              </a:lnSpc>
            </a:pPr>
            <a:r>
              <a:rPr b="0" dirty="0">
                <a:latin typeface="Times New Roman"/>
                <a:cs typeface="Times New Roman"/>
              </a:rPr>
              <a:t>ĐỒ ÁN TỐT </a:t>
            </a:r>
            <a:r>
              <a:rPr b="0" spc="-5" dirty="0">
                <a:latin typeface="Times New Roman"/>
                <a:cs typeface="Times New Roman"/>
              </a:rPr>
              <a:t>NGHIỆP ĐẠI</a:t>
            </a:r>
            <a:r>
              <a:rPr b="0" spc="-350" dirty="0">
                <a:latin typeface="Times New Roman"/>
                <a:cs typeface="Times New Roman"/>
              </a:rPr>
              <a:t> </a:t>
            </a:r>
            <a:r>
              <a:rPr b="0" spc="-5" dirty="0">
                <a:latin typeface="Times New Roman"/>
                <a:cs typeface="Times New Roman"/>
              </a:rPr>
              <a:t>HỌC</a:t>
            </a:r>
          </a:p>
        </p:txBody>
      </p:sp>
      <p:sp>
        <p:nvSpPr>
          <p:cNvPr id="15" name="object 15"/>
          <p:cNvSpPr txBox="1"/>
          <p:nvPr/>
        </p:nvSpPr>
        <p:spPr>
          <a:xfrm>
            <a:off x="4584952" y="284480"/>
            <a:ext cx="5535929" cy="628377"/>
          </a:xfrm>
          <a:prstGeom prst="rect">
            <a:avLst/>
          </a:prstGeom>
        </p:spPr>
        <p:txBody>
          <a:bodyPr vert="horz" wrap="square" lIns="0" tIns="12700" rIns="0" bIns="0" rtlCol="0">
            <a:spAutoFit/>
          </a:bodyPr>
          <a:lstStyle/>
          <a:p>
            <a:pPr algn="ctr">
              <a:lnSpc>
                <a:spcPct val="100000"/>
              </a:lnSpc>
              <a:spcBef>
                <a:spcPts val="100"/>
              </a:spcBef>
            </a:pPr>
            <a:r>
              <a:rPr lang="en-US" sz="2000" dirty="0">
                <a:solidFill>
                  <a:srgbClr val="FFFFFF"/>
                </a:solidFill>
                <a:latin typeface="Times New Roman"/>
                <a:cs typeface="Times New Roman"/>
              </a:rPr>
              <a:t>HỌC VIỆN KỸ THUẬT QUÂN SỰ</a:t>
            </a:r>
            <a:endParaRPr sz="2000" dirty="0">
              <a:latin typeface="Times New Roman"/>
              <a:cs typeface="Times New Roman"/>
            </a:endParaRPr>
          </a:p>
          <a:p>
            <a:pPr algn="ctr">
              <a:lnSpc>
                <a:spcPct val="100000"/>
              </a:lnSpc>
            </a:pPr>
            <a:r>
              <a:rPr lang="en-US" sz="2000" b="1" dirty="0">
                <a:solidFill>
                  <a:srgbClr val="FFFFFF"/>
                </a:solidFill>
                <a:latin typeface="Times New Roman"/>
                <a:cs typeface="Times New Roman"/>
              </a:rPr>
              <a:t>VIỆN CÔNG NGHỆ THÔNG TIN &amp; TT</a:t>
            </a:r>
            <a:endParaRPr lang="en-US" sz="2000" dirty="0">
              <a:latin typeface="Times New Roman"/>
              <a:cs typeface="Times New Roman"/>
            </a:endParaRPr>
          </a:p>
        </p:txBody>
      </p:sp>
      <p:sp>
        <p:nvSpPr>
          <p:cNvPr id="16" name="object 16"/>
          <p:cNvSpPr txBox="1"/>
          <p:nvPr/>
        </p:nvSpPr>
        <p:spPr>
          <a:xfrm>
            <a:off x="221691" y="3436395"/>
            <a:ext cx="6483909" cy="350737"/>
          </a:xfrm>
          <a:prstGeom prst="rect">
            <a:avLst/>
          </a:prstGeom>
        </p:spPr>
        <p:txBody>
          <a:bodyPr vert="horz" wrap="square" lIns="0" tIns="12065" rIns="0" bIns="0" rtlCol="0">
            <a:spAutoFit/>
          </a:bodyPr>
          <a:lstStyle/>
          <a:p>
            <a:pPr algn="ctr">
              <a:lnSpc>
                <a:spcPct val="100000"/>
              </a:lnSpc>
              <a:spcBef>
                <a:spcPts val="95"/>
              </a:spcBef>
            </a:pPr>
            <a:r>
              <a:rPr lang="en-US" sz="2200" spc="-5" dirty="0" err="1">
                <a:solidFill>
                  <a:srgbClr val="514743"/>
                </a:solidFill>
                <a:latin typeface="Times New Roman"/>
                <a:cs typeface="Times New Roman"/>
              </a:rPr>
              <a:t>Xây</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dựng</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ứng</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dụng</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quản</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lý</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thuốc</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cho</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Nhà</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thuốc</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tư</a:t>
            </a:r>
            <a:r>
              <a:rPr lang="en-US" sz="2200" spc="-5" dirty="0">
                <a:solidFill>
                  <a:srgbClr val="514743"/>
                </a:solidFill>
                <a:latin typeface="Times New Roman"/>
                <a:cs typeface="Times New Roman"/>
              </a:rPr>
              <a:t> </a:t>
            </a:r>
            <a:r>
              <a:rPr lang="en-US" sz="2200" spc="-5" dirty="0" err="1">
                <a:solidFill>
                  <a:srgbClr val="514743"/>
                </a:solidFill>
                <a:latin typeface="Times New Roman"/>
                <a:cs typeface="Times New Roman"/>
              </a:rPr>
              <a:t>nhân</a:t>
            </a:r>
            <a:endParaRPr lang="en-US" sz="2200" spc="-5" dirty="0">
              <a:solidFill>
                <a:srgbClr val="514743"/>
              </a:solidFill>
              <a:latin typeface="Times New Roman"/>
              <a:cs typeface="Times New Roman"/>
            </a:endParaRPr>
          </a:p>
        </p:txBody>
      </p:sp>
      <p:sp>
        <p:nvSpPr>
          <p:cNvPr id="17" name="object 17"/>
          <p:cNvSpPr txBox="1"/>
          <p:nvPr/>
        </p:nvSpPr>
        <p:spPr>
          <a:xfrm>
            <a:off x="221691" y="4575175"/>
            <a:ext cx="2491105" cy="695960"/>
          </a:xfrm>
          <a:prstGeom prst="rect">
            <a:avLst/>
          </a:prstGeom>
        </p:spPr>
        <p:txBody>
          <a:bodyPr vert="horz" wrap="square" lIns="0" tIns="12065" rIns="0" bIns="0" rtlCol="0">
            <a:spAutoFit/>
          </a:bodyPr>
          <a:lstStyle/>
          <a:p>
            <a:pPr marL="12700">
              <a:lnSpc>
                <a:spcPct val="100000"/>
              </a:lnSpc>
              <a:spcBef>
                <a:spcPts val="95"/>
              </a:spcBef>
            </a:pPr>
            <a:r>
              <a:rPr lang="en-US" sz="2200" spc="-30" dirty="0" err="1">
                <a:solidFill>
                  <a:srgbClr val="514743"/>
                </a:solidFill>
                <a:latin typeface="Arial"/>
                <a:cs typeface="Arial"/>
              </a:rPr>
              <a:t>Học</a:t>
            </a:r>
            <a:r>
              <a:rPr sz="2200" spc="-30" dirty="0">
                <a:solidFill>
                  <a:srgbClr val="514743"/>
                </a:solidFill>
                <a:latin typeface="Arial"/>
                <a:cs typeface="Arial"/>
              </a:rPr>
              <a:t> </a:t>
            </a:r>
            <a:r>
              <a:rPr sz="2200" spc="-10" dirty="0">
                <a:solidFill>
                  <a:srgbClr val="514743"/>
                </a:solidFill>
                <a:latin typeface="Arial"/>
                <a:cs typeface="Arial"/>
              </a:rPr>
              <a:t>viên </a:t>
            </a:r>
            <a:r>
              <a:rPr sz="2200" spc="10" dirty="0">
                <a:solidFill>
                  <a:srgbClr val="514743"/>
                </a:solidFill>
                <a:latin typeface="Arial"/>
                <a:cs typeface="Arial"/>
              </a:rPr>
              <a:t>thực</a:t>
            </a:r>
            <a:r>
              <a:rPr sz="2200" spc="130" dirty="0">
                <a:solidFill>
                  <a:srgbClr val="514743"/>
                </a:solidFill>
                <a:latin typeface="Arial"/>
                <a:cs typeface="Arial"/>
              </a:rPr>
              <a:t> </a:t>
            </a:r>
            <a:r>
              <a:rPr sz="2200" spc="-30" dirty="0">
                <a:solidFill>
                  <a:srgbClr val="514743"/>
                </a:solidFill>
                <a:latin typeface="Arial"/>
                <a:cs typeface="Arial"/>
              </a:rPr>
              <a:t>hiện:</a:t>
            </a:r>
            <a:endParaRPr sz="2200" dirty="0">
              <a:latin typeface="Arial"/>
              <a:cs typeface="Arial"/>
            </a:endParaRPr>
          </a:p>
          <a:p>
            <a:pPr marL="12700">
              <a:lnSpc>
                <a:spcPct val="100000"/>
              </a:lnSpc>
            </a:pPr>
            <a:r>
              <a:rPr sz="2200" spc="-75" dirty="0">
                <a:solidFill>
                  <a:srgbClr val="514743"/>
                </a:solidFill>
                <a:latin typeface="Arial"/>
                <a:cs typeface="Arial"/>
              </a:rPr>
              <a:t>Lớp:</a:t>
            </a:r>
            <a:endParaRPr sz="2200" dirty="0">
              <a:latin typeface="Arial"/>
              <a:cs typeface="Arial"/>
            </a:endParaRPr>
          </a:p>
        </p:txBody>
      </p:sp>
      <p:sp>
        <p:nvSpPr>
          <p:cNvPr id="18" name="object 18"/>
          <p:cNvSpPr txBox="1"/>
          <p:nvPr/>
        </p:nvSpPr>
        <p:spPr>
          <a:xfrm>
            <a:off x="3055111" y="4575175"/>
            <a:ext cx="1934845" cy="695960"/>
          </a:xfrm>
          <a:prstGeom prst="rect">
            <a:avLst/>
          </a:prstGeom>
        </p:spPr>
        <p:txBody>
          <a:bodyPr vert="horz" wrap="square" lIns="0" tIns="12065" rIns="0" bIns="0" rtlCol="0">
            <a:spAutoFit/>
          </a:bodyPr>
          <a:lstStyle/>
          <a:p>
            <a:pPr marL="12700">
              <a:lnSpc>
                <a:spcPct val="100000"/>
              </a:lnSpc>
              <a:spcBef>
                <a:spcPts val="95"/>
              </a:spcBef>
            </a:pPr>
            <a:r>
              <a:rPr lang="en-US" sz="2200" spc="-25" dirty="0">
                <a:solidFill>
                  <a:srgbClr val="514743"/>
                </a:solidFill>
                <a:latin typeface="Arial"/>
                <a:cs typeface="Arial"/>
              </a:rPr>
              <a:t>Trần Văn Toàn</a:t>
            </a:r>
            <a:endParaRPr sz="2200" dirty="0">
              <a:latin typeface="Arial"/>
              <a:cs typeface="Arial"/>
            </a:endParaRPr>
          </a:p>
          <a:p>
            <a:pPr marL="64135">
              <a:lnSpc>
                <a:spcPct val="100000"/>
              </a:lnSpc>
            </a:pPr>
            <a:r>
              <a:rPr lang="en-US" sz="2200" spc="10" dirty="0">
                <a:solidFill>
                  <a:srgbClr val="514743"/>
                </a:solidFill>
                <a:latin typeface="Arial"/>
                <a:cs typeface="Arial"/>
              </a:rPr>
              <a:t>CNTT </a:t>
            </a:r>
            <a:r>
              <a:rPr lang="en-US" sz="2200" spc="10" dirty="0" err="1">
                <a:solidFill>
                  <a:srgbClr val="514743"/>
                </a:solidFill>
                <a:latin typeface="Arial"/>
                <a:cs typeface="Arial"/>
              </a:rPr>
              <a:t>Khoá</a:t>
            </a:r>
            <a:r>
              <a:rPr lang="en-US" sz="2200" spc="10" dirty="0">
                <a:solidFill>
                  <a:srgbClr val="514743"/>
                </a:solidFill>
                <a:latin typeface="Arial"/>
                <a:cs typeface="Arial"/>
              </a:rPr>
              <a:t> 11</a:t>
            </a:r>
            <a:endParaRPr sz="2200" dirty="0">
              <a:latin typeface="Arial"/>
              <a:cs typeface="Arial"/>
            </a:endParaRPr>
          </a:p>
        </p:txBody>
      </p:sp>
      <p:sp>
        <p:nvSpPr>
          <p:cNvPr id="19" name="object 19"/>
          <p:cNvSpPr txBox="1"/>
          <p:nvPr/>
        </p:nvSpPr>
        <p:spPr>
          <a:xfrm>
            <a:off x="2526919" y="5871307"/>
            <a:ext cx="1816481" cy="289823"/>
          </a:xfrm>
          <a:prstGeom prst="rect">
            <a:avLst/>
          </a:prstGeom>
        </p:spPr>
        <p:txBody>
          <a:bodyPr vert="horz" wrap="square" lIns="0" tIns="12700" rIns="0" bIns="0" rtlCol="0">
            <a:spAutoFit/>
          </a:bodyPr>
          <a:lstStyle/>
          <a:p>
            <a:pPr marL="12700">
              <a:lnSpc>
                <a:spcPct val="100000"/>
              </a:lnSpc>
              <a:spcBef>
                <a:spcPts val="100"/>
              </a:spcBef>
            </a:pPr>
            <a:r>
              <a:rPr lang="en-US" spc="-5" dirty="0" err="1">
                <a:solidFill>
                  <a:srgbClr val="FFFFFF"/>
                </a:solidFill>
                <a:latin typeface="Times New Roman"/>
                <a:cs typeface="Times New Roman"/>
              </a:rPr>
              <a:t>Vĩnh</a:t>
            </a:r>
            <a:r>
              <a:rPr lang="en-US" spc="-5" dirty="0">
                <a:solidFill>
                  <a:srgbClr val="FFFFFF"/>
                </a:solidFill>
                <a:latin typeface="Times New Roman"/>
                <a:cs typeface="Times New Roman"/>
              </a:rPr>
              <a:t> </a:t>
            </a:r>
            <a:r>
              <a:rPr lang="en-US" spc="-5" dirty="0" err="1">
                <a:solidFill>
                  <a:srgbClr val="FFFFFF"/>
                </a:solidFill>
                <a:latin typeface="Times New Roman"/>
                <a:cs typeface="Times New Roman"/>
              </a:rPr>
              <a:t>Phúc</a:t>
            </a:r>
            <a:r>
              <a:rPr sz="1800" spc="-5" dirty="0">
                <a:solidFill>
                  <a:srgbClr val="FFFFFF"/>
                </a:solidFill>
                <a:latin typeface="Times New Roman"/>
                <a:cs typeface="Times New Roman"/>
              </a:rPr>
              <a:t>:</a:t>
            </a:r>
            <a:r>
              <a:rPr sz="1800" spc="-70" dirty="0">
                <a:solidFill>
                  <a:srgbClr val="FFFFFF"/>
                </a:solidFill>
                <a:latin typeface="Times New Roman"/>
                <a:cs typeface="Times New Roman"/>
              </a:rPr>
              <a:t> </a:t>
            </a:r>
            <a:r>
              <a:rPr lang="en-US" spc="-70" dirty="0">
                <a:solidFill>
                  <a:srgbClr val="FFFFFF"/>
                </a:solidFill>
                <a:latin typeface="Times New Roman"/>
                <a:cs typeface="Times New Roman"/>
              </a:rPr>
              <a:t>9</a:t>
            </a:r>
            <a:r>
              <a:rPr sz="1800" dirty="0">
                <a:solidFill>
                  <a:srgbClr val="FFFFFF"/>
                </a:solidFill>
                <a:latin typeface="Times New Roman"/>
                <a:cs typeface="Times New Roman"/>
              </a:rPr>
              <a:t>/2014</a:t>
            </a:r>
            <a:endParaRPr sz="1800" dirty="0">
              <a:latin typeface="Times New Roman"/>
              <a:cs typeface="Times New Roman"/>
            </a:endParaRPr>
          </a:p>
        </p:txBody>
      </p:sp>
      <p:pic>
        <p:nvPicPr>
          <p:cNvPr id="21" name="Picture 20">
            <a:extLst>
              <a:ext uri="{FF2B5EF4-FFF2-40B4-BE49-F238E27FC236}">
                <a16:creationId xmlns:a16="http://schemas.microsoft.com/office/drawing/2014/main" id="{D4DC72E0-D9B7-4429-8E29-71A4C7F6F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300071"/>
            <a:ext cx="4363123" cy="4286178"/>
          </a:xfrm>
          <a:prstGeom prst="rect">
            <a:avLst/>
          </a:prstGeom>
        </p:spPr>
      </p:pic>
      <p:sp>
        <p:nvSpPr>
          <p:cNvPr id="24" name="object 16">
            <a:extLst>
              <a:ext uri="{FF2B5EF4-FFF2-40B4-BE49-F238E27FC236}">
                <a16:creationId xmlns:a16="http://schemas.microsoft.com/office/drawing/2014/main" id="{F473DD88-8292-4CEA-A354-F1F3DAC65FC5}"/>
              </a:ext>
            </a:extLst>
          </p:cNvPr>
          <p:cNvSpPr txBox="1"/>
          <p:nvPr/>
        </p:nvSpPr>
        <p:spPr>
          <a:xfrm>
            <a:off x="221692" y="4145063"/>
            <a:ext cx="2833420" cy="350737"/>
          </a:xfrm>
          <a:prstGeom prst="rect">
            <a:avLst/>
          </a:prstGeom>
        </p:spPr>
        <p:txBody>
          <a:bodyPr vert="horz" wrap="square" lIns="0" tIns="12065" rIns="0" bIns="0" rtlCol="0">
            <a:spAutoFit/>
          </a:bodyPr>
          <a:lstStyle/>
          <a:p>
            <a:pPr marL="12700">
              <a:lnSpc>
                <a:spcPct val="100000"/>
              </a:lnSpc>
              <a:spcBef>
                <a:spcPts val="1380"/>
              </a:spcBef>
              <a:tabLst>
                <a:tab pos="4953635" algn="l"/>
              </a:tabLst>
            </a:pPr>
            <a:r>
              <a:rPr lang="en-US" sz="2200" spc="-25" dirty="0" err="1">
                <a:solidFill>
                  <a:srgbClr val="514743"/>
                </a:solidFill>
                <a:latin typeface="Arial"/>
                <a:cs typeface="Arial"/>
              </a:rPr>
              <a:t>Giáo</a:t>
            </a:r>
            <a:r>
              <a:rPr lang="en-US" sz="2200" spc="-25" dirty="0">
                <a:solidFill>
                  <a:srgbClr val="514743"/>
                </a:solidFill>
                <a:latin typeface="Arial"/>
                <a:cs typeface="Arial"/>
              </a:rPr>
              <a:t> </a:t>
            </a:r>
            <a:r>
              <a:rPr lang="en-US" sz="2200" spc="-25" dirty="0" err="1">
                <a:solidFill>
                  <a:srgbClr val="514743"/>
                </a:solidFill>
                <a:latin typeface="Arial"/>
                <a:cs typeface="Arial"/>
              </a:rPr>
              <a:t>viên</a:t>
            </a:r>
            <a:r>
              <a:rPr lang="en-US" sz="2200" spc="-25" dirty="0">
                <a:solidFill>
                  <a:srgbClr val="514743"/>
                </a:solidFill>
                <a:latin typeface="Arial"/>
                <a:cs typeface="Arial"/>
              </a:rPr>
              <a:t> </a:t>
            </a:r>
            <a:r>
              <a:rPr lang="en-US" sz="2200" spc="-25" dirty="0" err="1">
                <a:solidFill>
                  <a:srgbClr val="514743"/>
                </a:solidFill>
                <a:latin typeface="Arial"/>
                <a:cs typeface="Arial"/>
              </a:rPr>
              <a:t>hướng</a:t>
            </a:r>
            <a:r>
              <a:rPr lang="en-US" sz="2200" spc="-25" dirty="0">
                <a:solidFill>
                  <a:srgbClr val="514743"/>
                </a:solidFill>
                <a:latin typeface="Arial"/>
                <a:cs typeface="Arial"/>
              </a:rPr>
              <a:t> </a:t>
            </a:r>
            <a:r>
              <a:rPr lang="en-US" sz="2200" spc="-25" dirty="0" err="1">
                <a:solidFill>
                  <a:srgbClr val="514743"/>
                </a:solidFill>
                <a:latin typeface="Arial"/>
                <a:cs typeface="Arial"/>
              </a:rPr>
              <a:t>dẫn</a:t>
            </a:r>
            <a:r>
              <a:rPr lang="vi-VN" sz="2200" spc="-35" dirty="0">
                <a:solidFill>
                  <a:srgbClr val="514743"/>
                </a:solidFill>
                <a:latin typeface="Arial"/>
                <a:cs typeface="Arial"/>
              </a:rPr>
              <a:t>:</a:t>
            </a:r>
            <a:endParaRPr lang="vi-VN" sz="2200" dirty="0">
              <a:latin typeface="Arial"/>
              <a:cs typeface="Arial"/>
            </a:endParaRPr>
          </a:p>
        </p:txBody>
      </p:sp>
      <p:sp>
        <p:nvSpPr>
          <p:cNvPr id="25" name="object 16">
            <a:extLst>
              <a:ext uri="{FF2B5EF4-FFF2-40B4-BE49-F238E27FC236}">
                <a16:creationId xmlns:a16="http://schemas.microsoft.com/office/drawing/2014/main" id="{35FE53DA-BB88-43D6-A2E4-27BB4778314E}"/>
              </a:ext>
            </a:extLst>
          </p:cNvPr>
          <p:cNvSpPr txBox="1"/>
          <p:nvPr/>
        </p:nvSpPr>
        <p:spPr>
          <a:xfrm>
            <a:off x="3055110" y="4130742"/>
            <a:ext cx="3955289" cy="350737"/>
          </a:xfrm>
          <a:prstGeom prst="rect">
            <a:avLst/>
          </a:prstGeom>
        </p:spPr>
        <p:txBody>
          <a:bodyPr vert="horz" wrap="square" lIns="0" tIns="12065" rIns="0" bIns="0" rtlCol="0">
            <a:spAutoFit/>
          </a:bodyPr>
          <a:lstStyle/>
          <a:p>
            <a:pPr marL="12700">
              <a:lnSpc>
                <a:spcPct val="100000"/>
              </a:lnSpc>
              <a:spcBef>
                <a:spcPts val="1380"/>
              </a:spcBef>
              <a:tabLst>
                <a:tab pos="4953635" algn="l"/>
              </a:tabLst>
            </a:pPr>
            <a:r>
              <a:rPr lang="en-US" sz="2200" spc="-35" dirty="0" err="1">
                <a:solidFill>
                  <a:srgbClr val="514743"/>
                </a:solidFill>
                <a:latin typeface="Arial"/>
                <a:cs typeface="Arial"/>
              </a:rPr>
              <a:t>Trung</a:t>
            </a:r>
            <a:r>
              <a:rPr lang="en-US" sz="2200" spc="-35" dirty="0">
                <a:solidFill>
                  <a:srgbClr val="514743"/>
                </a:solidFill>
                <a:latin typeface="Arial"/>
                <a:cs typeface="Arial"/>
              </a:rPr>
              <a:t> </a:t>
            </a:r>
            <a:r>
              <a:rPr lang="en-US" sz="2200" spc="-35" dirty="0" err="1">
                <a:solidFill>
                  <a:srgbClr val="514743"/>
                </a:solidFill>
                <a:latin typeface="Arial"/>
                <a:cs typeface="Arial"/>
              </a:rPr>
              <a:t>tá</a:t>
            </a:r>
            <a:r>
              <a:rPr lang="en-US" sz="2200" spc="-35" dirty="0">
                <a:solidFill>
                  <a:srgbClr val="514743"/>
                </a:solidFill>
                <a:latin typeface="Arial"/>
                <a:cs typeface="Arial"/>
              </a:rPr>
              <a:t>, GV,</a:t>
            </a:r>
            <a:r>
              <a:rPr lang="vi-VN" sz="2200" spc="-35" dirty="0">
                <a:solidFill>
                  <a:srgbClr val="514743"/>
                </a:solidFill>
                <a:latin typeface="Arial"/>
                <a:cs typeface="Arial"/>
              </a:rPr>
              <a:t> </a:t>
            </a:r>
            <a:r>
              <a:rPr lang="vi-VN" sz="2200" spc="-95" dirty="0">
                <a:solidFill>
                  <a:srgbClr val="514743"/>
                </a:solidFill>
                <a:latin typeface="Arial"/>
                <a:cs typeface="Arial"/>
              </a:rPr>
              <a:t>T</a:t>
            </a:r>
            <a:r>
              <a:rPr lang="en-US" sz="2200" spc="-95" dirty="0" err="1">
                <a:solidFill>
                  <a:srgbClr val="514743"/>
                </a:solidFill>
                <a:latin typeface="Arial"/>
                <a:cs typeface="Arial"/>
              </a:rPr>
              <a:t>S.Đỗ</a:t>
            </a:r>
            <a:r>
              <a:rPr lang="en-US" sz="2200" spc="-95" dirty="0">
                <a:solidFill>
                  <a:srgbClr val="514743"/>
                </a:solidFill>
                <a:latin typeface="Arial"/>
                <a:cs typeface="Arial"/>
              </a:rPr>
              <a:t> </a:t>
            </a:r>
            <a:r>
              <a:rPr lang="en-US" sz="2200" spc="-95" dirty="0" err="1">
                <a:solidFill>
                  <a:srgbClr val="514743"/>
                </a:solidFill>
                <a:latin typeface="Arial"/>
                <a:cs typeface="Arial"/>
              </a:rPr>
              <a:t>Trung</a:t>
            </a:r>
            <a:r>
              <a:rPr lang="en-US" sz="2200" spc="-95" dirty="0">
                <a:solidFill>
                  <a:srgbClr val="514743"/>
                </a:solidFill>
                <a:latin typeface="Arial"/>
                <a:cs typeface="Arial"/>
              </a:rPr>
              <a:t> </a:t>
            </a:r>
            <a:r>
              <a:rPr lang="en-US" sz="2200" spc="-95" dirty="0" err="1">
                <a:solidFill>
                  <a:srgbClr val="514743"/>
                </a:solidFill>
                <a:latin typeface="Arial"/>
                <a:cs typeface="Arial"/>
              </a:rPr>
              <a:t>Dũng</a:t>
            </a:r>
            <a:endParaRPr lang="vi-VN" sz="22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5273560"/>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2.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Một</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số</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vấn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đề</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khó</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khăn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50000"/>
              </a:lnSpc>
              <a:spcBef>
                <a:spcPts val="1570"/>
              </a:spcBef>
              <a:tabLst>
                <a:tab pos="241300" algn="l"/>
              </a:tabLst>
            </a:pPr>
            <a:r>
              <a:rPr lang="en-US" sz="2800" dirty="0">
                <a:latin typeface="+mj-lt"/>
              </a:rPr>
              <a:t>		</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vi-VN"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ông việc kiểm soát các loại thuốc, quá trình nhập xuất các loại sản phẩn không được dễ dàng cho lắm. Khi khối lượng dữ liệu ngày càng nhiều, việc tìm kiếm và đưa ra các thông tin cần thiết trở nên khó khăn và có khả năng sẽ bị sai sót do các công việc diễn ra thủ công, hay bị ảnh hưởng bởi các yếu tố bên ngoài, ví dụ như do mất mát, do sai sót khi nhập dữ liệu…</a:t>
            </a:r>
            <a:endParaRPr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392389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3989682"/>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2.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Một</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số</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vấn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đề</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Dễ</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gây</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sai</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sót</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50000"/>
              </a:lnSpc>
              <a:spcBef>
                <a:spcPts val="1570"/>
              </a:spcBef>
              <a:tabLst>
                <a:tab pos="241300" algn="l"/>
              </a:tabLst>
            </a:pPr>
            <a:r>
              <a:rPr lang="en-US" sz="2800" dirty="0">
                <a:latin typeface="+mj-lt"/>
              </a:rPr>
              <a:t>		</a:t>
            </a:r>
            <a:r>
              <a:rPr lang="vi-VN" sz="2800" dirty="0">
                <a:solidFill>
                  <a:schemeClr val="tx1">
                    <a:lumMod val="75000"/>
                    <a:lumOff val="25000"/>
                  </a:schemeClr>
                </a:solidFill>
                <a:effectLst>
                  <a:outerShdw blurRad="38100" dist="38100" dir="2700000" algn="tl">
                    <a:srgbClr val="000000">
                      <a:alpha val="43137"/>
                    </a:srgbClr>
                  </a:outerShdw>
                </a:effectLst>
                <a:latin typeface="+mj-lt"/>
              </a:rPr>
              <a:t>Hệ thống vận hành hoàn toàn thủ công nên tất cả các công đoạn nhập thuốc, xuất thuốc đều được làm bằng tay, bằng sức người. Điều này rất dễ gây ra sai sót. Nó sẽ làm khó khăn cho việc quản lí của chủ cửa hàng, nhân viên cũng như làm tăng thời gian chờ đợi của khách hàng</a:t>
            </a:r>
            <a:endParaRPr sz="2800" dirty="0">
              <a:solidFill>
                <a:schemeClr val="tx1">
                  <a:lumMod val="75000"/>
                  <a:lumOff val="2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71193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a:t>
            </a:r>
            <a:r>
              <a:rPr lang="en-US" b="0" dirty="0">
                <a:latin typeface="Times New Roman"/>
                <a:cs typeface="Times New Roman"/>
              </a:rPr>
              <a:t>II</a:t>
            </a:r>
            <a:r>
              <a:rPr b="0" dirty="0">
                <a:latin typeface="Times New Roman"/>
                <a:cs typeface="Times New Roman"/>
              </a:rPr>
              <a:t>. </a:t>
            </a:r>
            <a:r>
              <a:rPr lang="en-US" b="0" dirty="0" err="1"/>
              <a:t>Phân</a:t>
            </a:r>
            <a:r>
              <a:rPr lang="en-US" b="0" dirty="0"/>
              <a:t> </a:t>
            </a:r>
            <a:r>
              <a:rPr lang="en-US" b="0" dirty="0" err="1"/>
              <a:t>tích</a:t>
            </a:r>
            <a:r>
              <a:rPr lang="en-US" b="0" dirty="0">
                <a:latin typeface="Times New Roman"/>
                <a:cs typeface="Times New Roman"/>
              </a:rPr>
              <a:t> </a:t>
            </a:r>
            <a:r>
              <a:rPr lang="en-US" b="0" dirty="0" err="1">
                <a:latin typeface="Times New Roman"/>
                <a:cs typeface="Times New Roman"/>
              </a:rPr>
              <a:t>thiết</a:t>
            </a:r>
            <a:r>
              <a:rPr lang="en-US" b="0" dirty="0">
                <a:latin typeface="Times New Roman"/>
                <a:cs typeface="Times New Roman"/>
              </a:rPr>
              <a:t> </a:t>
            </a:r>
            <a:r>
              <a:rPr lang="en-US" b="0" dirty="0" err="1">
                <a:latin typeface="Times New Roman"/>
                <a:cs typeface="Times New Roman"/>
              </a:rPr>
              <a:t>kế</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6603696" cy="3761286"/>
          </a:xfrm>
          <a:prstGeom prst="rect">
            <a:avLst/>
          </a:prstGeom>
        </p:spPr>
        <p:txBody>
          <a:bodyPr vert="horz" wrap="square" lIns="0" tIns="199390" rIns="0" bIns="0" rtlCol="0">
            <a:spAutoFit/>
          </a:bodyPr>
          <a:lstStyle/>
          <a:p>
            <a:pPr marL="240665" indent="-228600">
              <a:lnSpc>
                <a:spcPct val="100000"/>
              </a:lnSpc>
              <a:spcBef>
                <a:spcPts val="1570"/>
              </a:spcBef>
              <a:buFont typeface="Wingdings"/>
              <a:buChar char=""/>
              <a:tabLst>
                <a:tab pos="241300" algn="l"/>
              </a:tabLst>
            </a:pPr>
            <a:r>
              <a:rPr lang="en-US" sz="2800" spc="-5" dirty="0" err="1">
                <a:solidFill>
                  <a:srgbClr val="514743"/>
                </a:solidFill>
                <a:latin typeface="Times New Roman"/>
                <a:cs typeface="Times New Roman"/>
              </a:rPr>
              <a:t>Phạm</a:t>
            </a:r>
            <a:r>
              <a:rPr lang="en-US" sz="2800" spc="-5" dirty="0">
                <a:solidFill>
                  <a:srgbClr val="514743"/>
                </a:solidFill>
                <a:latin typeface="Times New Roman"/>
                <a:cs typeface="Times New Roman"/>
              </a:rPr>
              <a:t> vi </a:t>
            </a:r>
            <a:r>
              <a:rPr lang="en-US" sz="2800" spc="-5" dirty="0" err="1">
                <a:solidFill>
                  <a:srgbClr val="514743"/>
                </a:solidFill>
                <a:latin typeface="Times New Roman"/>
                <a:cs typeface="Times New Roman"/>
              </a:rPr>
              <a:t>ứng</a:t>
            </a:r>
            <a:r>
              <a:rPr lang="en-US" sz="2800" spc="-5" dirty="0">
                <a:solidFill>
                  <a:srgbClr val="514743"/>
                </a:solidFill>
                <a:latin typeface="Times New Roman"/>
                <a:cs typeface="Times New Roman"/>
              </a:rPr>
              <a:t> </a:t>
            </a:r>
            <a:r>
              <a:rPr lang="en-US" sz="2800" spc="-5" dirty="0" err="1">
                <a:solidFill>
                  <a:srgbClr val="514743"/>
                </a:solidFill>
                <a:latin typeface="Times New Roman"/>
                <a:cs typeface="Times New Roman"/>
              </a:rPr>
              <a:t>dụng</a:t>
            </a:r>
            <a:r>
              <a:rPr lang="en-US" sz="2800" spc="-5" dirty="0">
                <a:solidFill>
                  <a:srgbClr val="514743"/>
                </a:solidFill>
                <a:latin typeface="Times New Roman"/>
                <a:cs typeface="Times New Roman"/>
              </a:rPr>
              <a:t> </a:t>
            </a:r>
            <a:r>
              <a:rPr lang="en-US" sz="2800" spc="-5" dirty="0" err="1">
                <a:solidFill>
                  <a:srgbClr val="514743"/>
                </a:solidFill>
                <a:latin typeface="Times New Roman"/>
                <a:cs typeface="Times New Roman"/>
              </a:rPr>
              <a:t>và</a:t>
            </a:r>
            <a:r>
              <a:rPr lang="en-US" sz="2800" spc="-5" dirty="0">
                <a:solidFill>
                  <a:srgbClr val="514743"/>
                </a:solidFill>
                <a:latin typeface="Times New Roman"/>
                <a:cs typeface="Times New Roman"/>
              </a:rPr>
              <a:t> </a:t>
            </a:r>
            <a:r>
              <a:rPr lang="en-US" sz="2800" spc="-5" dirty="0" err="1">
                <a:solidFill>
                  <a:srgbClr val="514743"/>
                </a:solidFill>
                <a:latin typeface="Times New Roman"/>
                <a:cs typeface="Times New Roman"/>
              </a:rPr>
              <a:t>đối</a:t>
            </a:r>
            <a:r>
              <a:rPr lang="en-US" sz="2800" spc="-5" dirty="0">
                <a:solidFill>
                  <a:srgbClr val="514743"/>
                </a:solidFill>
                <a:latin typeface="Times New Roman"/>
                <a:cs typeface="Times New Roman"/>
              </a:rPr>
              <a:t> </a:t>
            </a:r>
            <a:r>
              <a:rPr lang="en-US" sz="2800" spc="-5" dirty="0" err="1">
                <a:solidFill>
                  <a:srgbClr val="514743"/>
                </a:solidFill>
                <a:latin typeface="Times New Roman"/>
                <a:cs typeface="Times New Roman"/>
              </a:rPr>
              <a:t>tượng</a:t>
            </a:r>
            <a:r>
              <a:rPr lang="en-US" sz="2800" spc="-5" dirty="0">
                <a:solidFill>
                  <a:srgbClr val="514743"/>
                </a:solidFill>
                <a:latin typeface="Times New Roman"/>
                <a:cs typeface="Times New Roman"/>
              </a:rPr>
              <a:t> </a:t>
            </a:r>
            <a:r>
              <a:rPr lang="en-US" sz="2800" spc="-5" dirty="0" err="1">
                <a:solidFill>
                  <a:srgbClr val="514743"/>
                </a:solidFill>
                <a:latin typeface="Times New Roman"/>
                <a:cs typeface="Times New Roman"/>
              </a:rPr>
              <a:t>người</a:t>
            </a:r>
            <a:r>
              <a:rPr lang="en-US" sz="2800" spc="-5" dirty="0">
                <a:solidFill>
                  <a:srgbClr val="514743"/>
                </a:solidFill>
                <a:latin typeface="Times New Roman"/>
                <a:cs typeface="Times New Roman"/>
              </a:rPr>
              <a:t> </a:t>
            </a:r>
            <a:r>
              <a:rPr lang="en-US" sz="2800" spc="-5" dirty="0" err="1">
                <a:solidFill>
                  <a:srgbClr val="514743"/>
                </a:solidFill>
                <a:latin typeface="Times New Roman"/>
                <a:cs typeface="Times New Roman"/>
              </a:rPr>
              <a:t>dùng</a:t>
            </a:r>
            <a:endParaRPr lang="en-US" sz="2800" spc="-5" dirty="0">
              <a:solidFill>
                <a:srgbClr val="514743"/>
              </a:solidFill>
              <a:latin typeface="Times New Roman"/>
              <a:cs typeface="Times New Roman"/>
            </a:endParaRPr>
          </a:p>
          <a:p>
            <a:pPr marL="240665" indent="-228600">
              <a:lnSpc>
                <a:spcPct val="100000"/>
              </a:lnSpc>
              <a:spcBef>
                <a:spcPts val="1570"/>
              </a:spcBef>
              <a:buFont typeface="Wingdings"/>
              <a:buChar char=""/>
              <a:tabLst>
                <a:tab pos="241300" algn="l"/>
              </a:tabLst>
            </a:pPr>
            <a:r>
              <a:rPr sz="2800" spc="-5" dirty="0" err="1">
                <a:solidFill>
                  <a:srgbClr val="514743"/>
                </a:solidFill>
                <a:latin typeface="Times New Roman"/>
                <a:cs typeface="Times New Roman"/>
              </a:rPr>
              <a:t>Sơ</a:t>
            </a:r>
            <a:r>
              <a:rPr sz="2800" spc="-5" dirty="0">
                <a:solidFill>
                  <a:srgbClr val="514743"/>
                </a:solidFill>
                <a:latin typeface="Times New Roman"/>
                <a:cs typeface="Times New Roman"/>
              </a:rPr>
              <a:t> đồ chức</a:t>
            </a:r>
            <a:r>
              <a:rPr sz="2800" spc="-30" dirty="0">
                <a:solidFill>
                  <a:srgbClr val="514743"/>
                </a:solidFill>
                <a:latin typeface="Times New Roman"/>
                <a:cs typeface="Times New Roman"/>
              </a:rPr>
              <a:t> </a:t>
            </a:r>
            <a:r>
              <a:rPr sz="2800" spc="-5" dirty="0">
                <a:solidFill>
                  <a:srgbClr val="514743"/>
                </a:solidFill>
                <a:latin typeface="Times New Roman"/>
                <a:cs typeface="Times New Roman"/>
              </a:rPr>
              <a:t>năng</a:t>
            </a:r>
            <a:endParaRPr sz="2800" dirty="0">
              <a:latin typeface="Times New Roman"/>
              <a:cs typeface="Times New Roman"/>
            </a:endParaRPr>
          </a:p>
          <a:p>
            <a:pPr marL="240665" indent="-228600">
              <a:lnSpc>
                <a:spcPct val="100000"/>
              </a:lnSpc>
              <a:spcBef>
                <a:spcPts val="1465"/>
              </a:spcBef>
              <a:buFont typeface="Wingdings"/>
              <a:buChar char=""/>
              <a:tabLst>
                <a:tab pos="241300" algn="l"/>
              </a:tabLst>
            </a:pPr>
            <a:r>
              <a:rPr sz="2800" dirty="0">
                <a:solidFill>
                  <a:srgbClr val="514743"/>
                </a:solidFill>
                <a:latin typeface="Times New Roman"/>
                <a:cs typeface="Times New Roman"/>
              </a:rPr>
              <a:t>Sơ đồ ngữ</a:t>
            </a:r>
            <a:r>
              <a:rPr sz="2800" spc="-35" dirty="0">
                <a:solidFill>
                  <a:srgbClr val="514743"/>
                </a:solidFill>
                <a:latin typeface="Times New Roman"/>
                <a:cs typeface="Times New Roman"/>
              </a:rPr>
              <a:t> </a:t>
            </a:r>
            <a:r>
              <a:rPr sz="2800" spc="-10" dirty="0">
                <a:solidFill>
                  <a:srgbClr val="514743"/>
                </a:solidFill>
                <a:latin typeface="Times New Roman"/>
                <a:cs typeface="Times New Roman"/>
              </a:rPr>
              <a:t>cảnh</a:t>
            </a:r>
            <a:endParaRPr sz="2800" dirty="0">
              <a:latin typeface="Times New Roman"/>
              <a:cs typeface="Times New Roman"/>
            </a:endParaRPr>
          </a:p>
          <a:p>
            <a:pPr marL="240665" indent="-228600">
              <a:lnSpc>
                <a:spcPct val="100000"/>
              </a:lnSpc>
              <a:spcBef>
                <a:spcPts val="1465"/>
              </a:spcBef>
              <a:buFont typeface="Wingdings"/>
              <a:buChar char=""/>
              <a:tabLst>
                <a:tab pos="241300" algn="l"/>
              </a:tabLst>
            </a:pPr>
            <a:r>
              <a:rPr sz="2800" dirty="0">
                <a:solidFill>
                  <a:srgbClr val="514743"/>
                </a:solidFill>
                <a:latin typeface="Times New Roman"/>
                <a:cs typeface="Times New Roman"/>
              </a:rPr>
              <a:t>Sơ đồ luồng dữ</a:t>
            </a:r>
            <a:r>
              <a:rPr sz="2800" spc="-50" dirty="0">
                <a:solidFill>
                  <a:srgbClr val="514743"/>
                </a:solidFill>
                <a:latin typeface="Times New Roman"/>
                <a:cs typeface="Times New Roman"/>
              </a:rPr>
              <a:t> </a:t>
            </a:r>
            <a:r>
              <a:rPr sz="2800" spc="-5" dirty="0">
                <a:solidFill>
                  <a:srgbClr val="514743"/>
                </a:solidFill>
                <a:latin typeface="Times New Roman"/>
                <a:cs typeface="Times New Roman"/>
              </a:rPr>
              <a:t>liệu</a:t>
            </a:r>
            <a:endParaRPr sz="2800" dirty="0">
              <a:latin typeface="Times New Roman"/>
              <a:cs typeface="Times New Roman"/>
            </a:endParaRPr>
          </a:p>
          <a:p>
            <a:pPr marL="240665" indent="-228600">
              <a:lnSpc>
                <a:spcPct val="100000"/>
              </a:lnSpc>
              <a:spcBef>
                <a:spcPts val="1465"/>
              </a:spcBef>
              <a:buFont typeface="Wingdings"/>
              <a:buChar char=""/>
              <a:tabLst>
                <a:tab pos="241300" algn="l"/>
              </a:tabLst>
            </a:pPr>
            <a:r>
              <a:rPr sz="2800" spc="-10" dirty="0">
                <a:solidFill>
                  <a:srgbClr val="514743"/>
                </a:solidFill>
                <a:latin typeface="Times New Roman"/>
                <a:cs typeface="Times New Roman"/>
              </a:rPr>
              <a:t>Mô </a:t>
            </a:r>
            <a:r>
              <a:rPr sz="2800" spc="-5" dirty="0">
                <a:solidFill>
                  <a:srgbClr val="514743"/>
                </a:solidFill>
                <a:latin typeface="Times New Roman"/>
                <a:cs typeface="Times New Roman"/>
              </a:rPr>
              <a:t>hình khái niệm </a:t>
            </a:r>
            <a:r>
              <a:rPr sz="2800" dirty="0">
                <a:solidFill>
                  <a:srgbClr val="514743"/>
                </a:solidFill>
                <a:latin typeface="Times New Roman"/>
                <a:cs typeface="Times New Roman"/>
              </a:rPr>
              <a:t>dữ</a:t>
            </a:r>
            <a:r>
              <a:rPr sz="2800" spc="-25" dirty="0">
                <a:solidFill>
                  <a:srgbClr val="514743"/>
                </a:solidFill>
                <a:latin typeface="Times New Roman"/>
                <a:cs typeface="Times New Roman"/>
              </a:rPr>
              <a:t> </a:t>
            </a:r>
            <a:r>
              <a:rPr sz="2800" spc="-5" dirty="0">
                <a:solidFill>
                  <a:srgbClr val="514743"/>
                </a:solidFill>
                <a:latin typeface="Times New Roman"/>
                <a:cs typeface="Times New Roman"/>
              </a:rPr>
              <a:t>liệu</a:t>
            </a:r>
            <a:endParaRPr sz="2800" dirty="0">
              <a:latin typeface="Times New Roman"/>
              <a:cs typeface="Times New Roman"/>
            </a:endParaRPr>
          </a:p>
          <a:p>
            <a:pPr marL="240665" indent="-228600">
              <a:lnSpc>
                <a:spcPct val="100000"/>
              </a:lnSpc>
              <a:spcBef>
                <a:spcPts val="1465"/>
              </a:spcBef>
              <a:buFont typeface="Wingdings"/>
              <a:buChar char=""/>
              <a:tabLst>
                <a:tab pos="241300" algn="l"/>
              </a:tabLst>
            </a:pPr>
            <a:r>
              <a:rPr sz="2800" spc="-5" dirty="0">
                <a:solidFill>
                  <a:srgbClr val="514743"/>
                </a:solidFill>
                <a:latin typeface="Times New Roman"/>
                <a:cs typeface="Times New Roman"/>
              </a:rPr>
              <a:t>Cơ sở </a:t>
            </a:r>
            <a:r>
              <a:rPr sz="2800" dirty="0">
                <a:solidFill>
                  <a:srgbClr val="514743"/>
                </a:solidFill>
                <a:latin typeface="Times New Roman"/>
                <a:cs typeface="Times New Roman"/>
              </a:rPr>
              <a:t>dữ</a:t>
            </a:r>
            <a:r>
              <a:rPr sz="2800" spc="-30" dirty="0">
                <a:solidFill>
                  <a:srgbClr val="514743"/>
                </a:solidFill>
                <a:latin typeface="Times New Roman"/>
                <a:cs typeface="Times New Roman"/>
              </a:rPr>
              <a:t> </a:t>
            </a:r>
            <a:r>
              <a:rPr sz="2800" spc="-5" dirty="0">
                <a:solidFill>
                  <a:srgbClr val="514743"/>
                </a:solidFill>
                <a:latin typeface="Times New Roman"/>
                <a:cs typeface="Times New Roman"/>
              </a:rPr>
              <a:t>liệu</a:t>
            </a:r>
            <a:endParaRPr sz="2800" dirty="0">
              <a:latin typeface="Times New Roman"/>
              <a:cs typeface="Times New Roman"/>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379131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7365696" cy="505908"/>
          </a:xfrm>
          <a:prstGeom prst="rect">
            <a:avLst/>
          </a:prstGeom>
        </p:spPr>
        <p:txBody>
          <a:bodyPr vert="horz" wrap="square" lIns="0" tIns="13335" rIns="0" bIns="0" rtlCol="0">
            <a:spAutoFit/>
          </a:bodyPr>
          <a:lstStyle/>
          <a:p>
            <a:pPr marL="12700">
              <a:lnSpc>
                <a:spcPct val="100000"/>
              </a:lnSpc>
              <a:spcBef>
                <a:spcPts val="105"/>
              </a:spcBef>
            </a:pPr>
            <a:r>
              <a:rPr lang="en-US" b="0" spc="-5" dirty="0" err="1">
                <a:latin typeface="Times New Roman"/>
                <a:cs typeface="Times New Roman"/>
              </a:rPr>
              <a:t>Phạm</a:t>
            </a:r>
            <a:r>
              <a:rPr lang="en-US" b="0" spc="-5" dirty="0">
                <a:latin typeface="Times New Roman"/>
                <a:cs typeface="Times New Roman"/>
              </a:rPr>
              <a:t> vi </a:t>
            </a:r>
            <a:r>
              <a:rPr lang="en-US" b="0" spc="-5" dirty="0" err="1">
                <a:latin typeface="Times New Roman"/>
                <a:cs typeface="Times New Roman"/>
              </a:rPr>
              <a:t>ứng</a:t>
            </a:r>
            <a:r>
              <a:rPr lang="en-US" b="0" spc="-5" dirty="0">
                <a:latin typeface="Times New Roman"/>
                <a:cs typeface="Times New Roman"/>
              </a:rPr>
              <a:t> </a:t>
            </a:r>
            <a:r>
              <a:rPr lang="en-US" b="0" spc="-5" dirty="0" err="1">
                <a:latin typeface="Times New Roman"/>
                <a:cs typeface="Times New Roman"/>
              </a:rPr>
              <a:t>dụng</a:t>
            </a:r>
            <a:r>
              <a:rPr lang="en-US" b="0" spc="-5" dirty="0">
                <a:latin typeface="Times New Roman"/>
                <a:cs typeface="Times New Roman"/>
              </a:rPr>
              <a:t> </a:t>
            </a:r>
            <a:r>
              <a:rPr lang="en-US" b="0" spc="-5" dirty="0" err="1">
                <a:latin typeface="Times New Roman"/>
                <a:cs typeface="Times New Roman"/>
              </a:rPr>
              <a:t>và</a:t>
            </a:r>
            <a:r>
              <a:rPr lang="en-US" b="0" spc="-5" dirty="0">
                <a:latin typeface="Times New Roman"/>
                <a:cs typeface="Times New Roman"/>
              </a:rPr>
              <a:t> </a:t>
            </a:r>
            <a:r>
              <a:rPr lang="en-US" b="0" spc="-5" dirty="0" err="1">
                <a:latin typeface="Times New Roman"/>
                <a:cs typeface="Times New Roman"/>
              </a:rPr>
              <a:t>đối</a:t>
            </a:r>
            <a:r>
              <a:rPr lang="en-US" b="0" spc="-5" dirty="0">
                <a:latin typeface="Times New Roman"/>
                <a:cs typeface="Times New Roman"/>
              </a:rPr>
              <a:t> </a:t>
            </a:r>
            <a:r>
              <a:rPr lang="en-US" b="0" spc="-5" dirty="0" err="1">
                <a:latin typeface="Times New Roman"/>
                <a:cs typeface="Times New Roman"/>
              </a:rPr>
              <a:t>tượng</a:t>
            </a:r>
            <a:r>
              <a:rPr lang="en-US" b="0" spc="-5" dirty="0">
                <a:latin typeface="Times New Roman"/>
                <a:cs typeface="Times New Roman"/>
              </a:rPr>
              <a:t> </a:t>
            </a:r>
            <a:r>
              <a:rPr lang="en-US" b="0" spc="-5" dirty="0" err="1">
                <a:latin typeface="Times New Roman"/>
                <a:cs typeface="Times New Roman"/>
              </a:rPr>
              <a:t>ngườ</a:t>
            </a:r>
            <a:r>
              <a:rPr lang="en-US" b="0" spc="-5" dirty="0" err="1"/>
              <a:t>i</a:t>
            </a:r>
            <a:r>
              <a:rPr lang="en-US" b="0" spc="-5" dirty="0"/>
              <a:t> </a:t>
            </a:r>
            <a:r>
              <a:rPr lang="en-US" b="0" spc="-5" dirty="0" err="1"/>
              <a:t>dùng</a:t>
            </a:r>
            <a:endParaRPr b="0" dirty="0">
              <a:latin typeface="Times New Roman"/>
              <a:cs typeface="Times New Roman"/>
            </a:endParaRPr>
          </a:p>
        </p:txBody>
      </p:sp>
      <p:pic>
        <p:nvPicPr>
          <p:cNvPr id="7" name="Picture 6">
            <a:extLst>
              <a:ext uri="{FF2B5EF4-FFF2-40B4-BE49-F238E27FC236}">
                <a16:creationId xmlns:a16="http://schemas.microsoft.com/office/drawing/2014/main" id="{FD9FDB39-4DC2-458F-8391-8958A655D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54123"/>
            <a:ext cx="1362459" cy="1359411"/>
          </a:xfrm>
          <a:prstGeom prst="rect">
            <a:avLst/>
          </a:prstGeom>
        </p:spPr>
      </p:pic>
      <p:sp>
        <p:nvSpPr>
          <p:cNvPr id="11" name="TextBox 10">
            <a:extLst>
              <a:ext uri="{FF2B5EF4-FFF2-40B4-BE49-F238E27FC236}">
                <a16:creationId xmlns:a16="http://schemas.microsoft.com/office/drawing/2014/main" id="{2FDADF47-AB77-46E8-B13D-4D28D3592986}"/>
              </a:ext>
            </a:extLst>
          </p:cNvPr>
          <p:cNvSpPr txBox="1"/>
          <p:nvPr/>
        </p:nvSpPr>
        <p:spPr>
          <a:xfrm>
            <a:off x="1092504" y="1423430"/>
            <a:ext cx="10413696" cy="5380447"/>
          </a:xfrm>
          <a:prstGeom prst="rect">
            <a:avLst/>
          </a:prstGeom>
          <a:noFill/>
        </p:spPr>
        <p:txBody>
          <a:bodyPr wrap="square">
            <a:spAutoFit/>
          </a:bodyPr>
          <a:lstStyle/>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Phạm</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vi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ứng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dụng</a:t>
            </a:r>
            <a:endParaRPr lang="vi-VN"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12065" algn="just">
              <a:lnSpc>
                <a:spcPct val="150000"/>
              </a:lnSpc>
              <a:spcBef>
                <a:spcPts val="1570"/>
              </a:spcBef>
              <a:tabLst>
                <a:tab pos="241300" algn="l"/>
              </a:tabLst>
            </a:pPr>
            <a:r>
              <a:rPr lang="vi-VN" sz="2800" dirty="0">
                <a:latin typeface="+mj-lt"/>
              </a:rPr>
              <a:t>	</a:t>
            </a:r>
            <a:r>
              <a:rPr lang="en-US" sz="2800" dirty="0">
                <a:latin typeface="+mj-lt"/>
              </a:rPr>
              <a:t>	- </a:t>
            </a:r>
            <a:r>
              <a:rPr lang="vi-VN" sz="2800" dirty="0">
                <a:solidFill>
                  <a:schemeClr val="tx1">
                    <a:lumMod val="75000"/>
                    <a:lumOff val="25000"/>
                  </a:schemeClr>
                </a:solidFill>
                <a:effectLst>
                  <a:outerShdw blurRad="38100" dist="38100" dir="2700000" algn="tl">
                    <a:srgbClr val="000000">
                      <a:alpha val="43137"/>
                    </a:srgbClr>
                  </a:outerShdw>
                </a:effectLst>
                <a:latin typeface="+mj-lt"/>
              </a:rPr>
              <a:t>Ứng dụng quản lý cơ sở dữ liệu của nhà thuốc ở mức nhà thuốc nhỏ, với số lượng thuốc không quá lớn, vào khoảng 10 vạn đầu thuốc</a:t>
            </a:r>
            <a:endParaRPr lang="en-US" sz="2800" dirty="0">
              <a:solidFill>
                <a:schemeClr val="tx1">
                  <a:lumMod val="75000"/>
                  <a:lumOff val="25000"/>
                </a:schemeClr>
              </a:solidFill>
              <a:effectLst>
                <a:outerShdw blurRad="38100" dist="38100" dir="2700000" algn="tl">
                  <a:srgbClr val="000000">
                    <a:alpha val="43137"/>
                  </a:srgbClr>
                </a:outerShdw>
              </a:effectLst>
              <a:latin typeface="+mj-lt"/>
            </a:endParaRPr>
          </a:p>
          <a:p>
            <a:pPr marL="12065" algn="just">
              <a:lnSpc>
                <a:spcPct val="150000"/>
              </a:lnSpc>
              <a:spcBef>
                <a:spcPts val="1570"/>
              </a:spcBef>
              <a:tabLst>
                <a:tab pos="241300" algn="l"/>
              </a:tabLst>
            </a:pPr>
            <a:r>
              <a:rPr lang="en-US" sz="2800" dirty="0">
                <a:solidFill>
                  <a:schemeClr val="tx1">
                    <a:lumMod val="75000"/>
                    <a:lumOff val="25000"/>
                  </a:schemeClr>
                </a:solidFill>
                <a:effectLst>
                  <a:outerShdw blurRad="38100" dist="38100" dir="2700000" algn="tl">
                    <a:srgbClr val="000000">
                      <a:alpha val="43137"/>
                    </a:srgbClr>
                  </a:outerShdw>
                </a:effectLst>
                <a:latin typeface="+mj-lt"/>
              </a:rPr>
              <a:t>		- </a:t>
            </a:r>
            <a:r>
              <a:rPr lang="vi-VN" sz="2800" dirty="0">
                <a:solidFill>
                  <a:schemeClr val="tx1">
                    <a:lumMod val="75000"/>
                    <a:lumOff val="25000"/>
                  </a:schemeClr>
                </a:solidFill>
                <a:effectLst>
                  <a:outerShdw blurRad="38100" dist="38100" dir="2700000" algn="tl">
                    <a:srgbClr val="000000">
                      <a:alpha val="43137"/>
                    </a:srgbClr>
                  </a:outerShdw>
                </a:effectLst>
                <a:latin typeface="+mj-lt"/>
              </a:rPr>
              <a:t>Mục tiêu chính của ứng dụng là giúp giải quyết sự chậm trễ trong việc phục vụ và giải quyết yêu cầu của nhà thuốc hiện nay như nhập thuốc, bán thuốc, lập và đưa ra các báo cáo. Ngoài ra ứng dụng còn mang đến sự chính xác, tiện lợi trong việc thanh toán và nhập xuất các loại thuốc</a:t>
            </a:r>
            <a:endParaRPr lang="vi-VN" sz="2800" dirty="0">
              <a:solidFill>
                <a:schemeClr val="tx1">
                  <a:lumMod val="75000"/>
                  <a:lumOff val="2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7365696" cy="505908"/>
          </a:xfrm>
          <a:prstGeom prst="rect">
            <a:avLst/>
          </a:prstGeom>
        </p:spPr>
        <p:txBody>
          <a:bodyPr vert="horz" wrap="square" lIns="0" tIns="13335" rIns="0" bIns="0" rtlCol="0">
            <a:spAutoFit/>
          </a:bodyPr>
          <a:lstStyle/>
          <a:p>
            <a:pPr marL="12700">
              <a:lnSpc>
                <a:spcPct val="100000"/>
              </a:lnSpc>
              <a:spcBef>
                <a:spcPts val="105"/>
              </a:spcBef>
            </a:pPr>
            <a:r>
              <a:rPr lang="en-US" b="0" spc="-5" dirty="0" err="1">
                <a:latin typeface="Times New Roman"/>
                <a:cs typeface="Times New Roman"/>
              </a:rPr>
              <a:t>Phạm</a:t>
            </a:r>
            <a:r>
              <a:rPr lang="en-US" b="0" spc="-5" dirty="0">
                <a:latin typeface="Times New Roman"/>
                <a:cs typeface="Times New Roman"/>
              </a:rPr>
              <a:t> vi </a:t>
            </a:r>
            <a:r>
              <a:rPr lang="en-US" b="0" spc="-5" dirty="0" err="1">
                <a:latin typeface="Times New Roman"/>
                <a:cs typeface="Times New Roman"/>
              </a:rPr>
              <a:t>ứng</a:t>
            </a:r>
            <a:r>
              <a:rPr lang="en-US" b="0" spc="-5" dirty="0">
                <a:latin typeface="Times New Roman"/>
                <a:cs typeface="Times New Roman"/>
              </a:rPr>
              <a:t> </a:t>
            </a:r>
            <a:r>
              <a:rPr lang="en-US" b="0" spc="-5" dirty="0" err="1">
                <a:latin typeface="Times New Roman"/>
                <a:cs typeface="Times New Roman"/>
              </a:rPr>
              <a:t>dụng</a:t>
            </a:r>
            <a:r>
              <a:rPr lang="en-US" b="0" spc="-5" dirty="0">
                <a:latin typeface="Times New Roman"/>
                <a:cs typeface="Times New Roman"/>
              </a:rPr>
              <a:t> </a:t>
            </a:r>
            <a:r>
              <a:rPr lang="en-US" b="0" spc="-5" dirty="0" err="1">
                <a:latin typeface="Times New Roman"/>
                <a:cs typeface="Times New Roman"/>
              </a:rPr>
              <a:t>và</a:t>
            </a:r>
            <a:r>
              <a:rPr lang="en-US" b="0" spc="-5" dirty="0">
                <a:latin typeface="Times New Roman"/>
                <a:cs typeface="Times New Roman"/>
              </a:rPr>
              <a:t> </a:t>
            </a:r>
            <a:r>
              <a:rPr lang="en-US" b="0" spc="-5" dirty="0" err="1">
                <a:latin typeface="Times New Roman"/>
                <a:cs typeface="Times New Roman"/>
              </a:rPr>
              <a:t>đối</a:t>
            </a:r>
            <a:r>
              <a:rPr lang="en-US" b="0" spc="-5" dirty="0">
                <a:latin typeface="Times New Roman"/>
                <a:cs typeface="Times New Roman"/>
              </a:rPr>
              <a:t> </a:t>
            </a:r>
            <a:r>
              <a:rPr lang="en-US" b="0" spc="-5" dirty="0" err="1">
                <a:latin typeface="Times New Roman"/>
                <a:cs typeface="Times New Roman"/>
              </a:rPr>
              <a:t>tượng</a:t>
            </a:r>
            <a:r>
              <a:rPr lang="en-US" b="0" spc="-5" dirty="0">
                <a:latin typeface="Times New Roman"/>
                <a:cs typeface="Times New Roman"/>
              </a:rPr>
              <a:t> </a:t>
            </a:r>
            <a:r>
              <a:rPr lang="en-US" b="0" spc="-5" dirty="0" err="1">
                <a:latin typeface="Times New Roman"/>
                <a:cs typeface="Times New Roman"/>
              </a:rPr>
              <a:t>ngườ</a:t>
            </a:r>
            <a:r>
              <a:rPr lang="en-US" b="0" spc="-5" dirty="0" err="1"/>
              <a:t>i</a:t>
            </a:r>
            <a:r>
              <a:rPr lang="en-US" b="0" spc="-5" dirty="0"/>
              <a:t> </a:t>
            </a:r>
            <a:r>
              <a:rPr lang="en-US" b="0" spc="-5" dirty="0" err="1"/>
              <a:t>dùng</a:t>
            </a:r>
            <a:endParaRPr b="0" dirty="0">
              <a:latin typeface="Times New Roman"/>
              <a:cs typeface="Times New Roman"/>
            </a:endParaRPr>
          </a:p>
        </p:txBody>
      </p:sp>
      <p:pic>
        <p:nvPicPr>
          <p:cNvPr id="7" name="Picture 6">
            <a:extLst>
              <a:ext uri="{FF2B5EF4-FFF2-40B4-BE49-F238E27FC236}">
                <a16:creationId xmlns:a16="http://schemas.microsoft.com/office/drawing/2014/main" id="{FD9FDB39-4DC2-458F-8391-8958A655D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54123"/>
            <a:ext cx="1362459" cy="1359411"/>
          </a:xfrm>
          <a:prstGeom prst="rect">
            <a:avLst/>
          </a:prstGeom>
        </p:spPr>
      </p:pic>
      <p:sp>
        <p:nvSpPr>
          <p:cNvPr id="11" name="TextBox 10">
            <a:extLst>
              <a:ext uri="{FF2B5EF4-FFF2-40B4-BE49-F238E27FC236}">
                <a16:creationId xmlns:a16="http://schemas.microsoft.com/office/drawing/2014/main" id="{2FDADF47-AB77-46E8-B13D-4D28D3592986}"/>
              </a:ext>
            </a:extLst>
          </p:cNvPr>
          <p:cNvSpPr txBox="1"/>
          <p:nvPr/>
        </p:nvSpPr>
        <p:spPr>
          <a:xfrm>
            <a:off x="1092504" y="1423430"/>
            <a:ext cx="10413696" cy="6035114"/>
          </a:xfrm>
          <a:prstGeom prst="rect">
            <a:avLst/>
          </a:prstGeom>
          <a:noFill/>
        </p:spPr>
        <p:txBody>
          <a:bodyPr wrap="square">
            <a:spAutoFit/>
          </a:bodyPr>
          <a:lstStyle/>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Đối</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tượng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người</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dùng</a:t>
            </a:r>
            <a:endParaRPr lang="vi-VN"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12065" algn="just">
              <a:lnSpc>
                <a:spcPct val="150000"/>
              </a:lnSpc>
              <a:spcBef>
                <a:spcPts val="1570"/>
              </a:spcBef>
              <a:tabLst>
                <a:tab pos="241300" algn="l"/>
              </a:tabLst>
            </a:pPr>
            <a:r>
              <a:rPr lang="vi-VN" sz="2800" dirty="0">
                <a:latin typeface="+mj-lt"/>
              </a:rPr>
              <a:t>	</a:t>
            </a:r>
            <a:r>
              <a:rPr lang="en-US" sz="2800" dirty="0">
                <a:latin typeface="+mj-lt"/>
              </a:rPr>
              <a:t>	</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Người</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thường</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chủ</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nhà</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thuốc</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toàn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quyền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sử</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năng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như</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tác</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nhà</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cấp</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khách</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khoản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nhập</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xuất</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đổi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trả</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kê</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cáo</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12065" algn="just">
              <a:lnSpc>
                <a:spcPct val="150000"/>
              </a:lnSpc>
              <a:spcBef>
                <a:spcPts val="1570"/>
              </a:spcBef>
              <a:tabLst>
                <a:tab pos="241300" algn="l"/>
              </a:tabLst>
            </a:pPr>
            <a:r>
              <a:rPr lang="en-US" sz="2800" dirty="0">
                <a:solidFill>
                  <a:schemeClr val="tx1">
                    <a:lumMod val="75000"/>
                    <a:lumOff val="25000"/>
                  </a:schemeClr>
                </a:solidFill>
                <a:effectLst>
                  <a:outerShdw blurRad="38100" dist="38100" dir="2700000" algn="tl">
                    <a:srgbClr val="000000">
                      <a:alpha val="43137"/>
                    </a:srgbClr>
                  </a:outerShdw>
                </a:effectLst>
                <a:latin typeface="+mj-lt"/>
              </a:rPr>
              <a:t>		</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nhà</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thuốc</a:t>
            </a:r>
            <a:r>
              <a:rPr lang="en-US" sz="2800" b="1" i="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sử</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hạn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chế</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số</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năng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tuỳ</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nhiệm</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vụ</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Cụ</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thể</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quyền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dõi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nhập</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xuất</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đổi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trả</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lập</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hoá</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đơn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nhập</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xuất</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đổi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trả</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đối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tác</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nhà</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cấp</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khách</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vi-VN"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2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93712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chức </a:t>
            </a:r>
            <a:r>
              <a:rPr b="0" spc="5" dirty="0">
                <a:latin typeface="Times New Roman"/>
                <a:cs typeface="Times New Roman"/>
              </a:rPr>
              <a:t>năng của </a:t>
            </a:r>
            <a:r>
              <a:rPr b="0" dirty="0">
                <a:latin typeface="Times New Roman"/>
                <a:cs typeface="Times New Roman"/>
              </a:rPr>
              <a:t>hệ</a:t>
            </a:r>
            <a:r>
              <a:rPr b="0" spc="-110" dirty="0">
                <a:latin typeface="Times New Roman"/>
                <a:cs typeface="Times New Roman"/>
              </a:rPr>
              <a:t> </a:t>
            </a:r>
            <a:r>
              <a:rPr b="0" dirty="0">
                <a:latin typeface="Times New Roman"/>
                <a:cs typeface="Times New Roman"/>
              </a:rPr>
              <a:t>thống</a:t>
            </a:r>
          </a:p>
        </p:txBody>
      </p:sp>
      <p:sp>
        <p:nvSpPr>
          <p:cNvPr id="4" name="object 4"/>
          <p:cNvSpPr txBox="1"/>
          <p:nvPr/>
        </p:nvSpPr>
        <p:spPr>
          <a:xfrm>
            <a:off x="4267200" y="6244337"/>
            <a:ext cx="4567683" cy="382156"/>
          </a:xfrm>
          <a:prstGeom prst="rect">
            <a:avLst/>
          </a:prstGeom>
        </p:spPr>
        <p:txBody>
          <a:bodyPr vert="horz" wrap="square" lIns="0" tIns="12700" rIns="0" bIns="0" rtlCol="0">
            <a:spAutoFit/>
          </a:bodyPr>
          <a:lstStyle/>
          <a:p>
            <a:pPr marL="12700" algn="ctr">
              <a:lnSpc>
                <a:spcPct val="100000"/>
              </a:lnSpc>
              <a:spcBef>
                <a:spcPts val="100"/>
              </a:spcBef>
            </a:pPr>
            <a:r>
              <a:rPr sz="2400" spc="-5" dirty="0" err="1">
                <a:solidFill>
                  <a:srgbClr val="514743"/>
                </a:solidFill>
                <a:latin typeface="Times New Roman"/>
                <a:cs typeface="Times New Roman"/>
              </a:rPr>
              <a:t>Hình</a:t>
            </a:r>
            <a:r>
              <a:rPr sz="2400" spc="-5" dirty="0">
                <a:solidFill>
                  <a:srgbClr val="514743"/>
                </a:solidFill>
                <a:latin typeface="Times New Roman"/>
                <a:cs typeface="Times New Roman"/>
              </a:rPr>
              <a:t> 2.1</a:t>
            </a:r>
            <a:r>
              <a:rPr lang="en-US" sz="2400" spc="-5" dirty="0">
                <a:solidFill>
                  <a:srgbClr val="514743"/>
                </a:solidFill>
                <a:latin typeface="Times New Roman"/>
                <a:cs typeface="Times New Roman"/>
              </a:rPr>
              <a:t>.</a:t>
            </a:r>
            <a:r>
              <a:rPr sz="2400" spc="-5" dirty="0">
                <a:solidFill>
                  <a:srgbClr val="514743"/>
                </a:solidFill>
                <a:latin typeface="Times New Roman"/>
                <a:cs typeface="Times New Roman"/>
              </a:rPr>
              <a:t> Sơ đồ phân cấp chức</a:t>
            </a:r>
            <a:r>
              <a:rPr sz="2400" spc="30" dirty="0">
                <a:solidFill>
                  <a:srgbClr val="514743"/>
                </a:solidFill>
                <a:latin typeface="Times New Roman"/>
                <a:cs typeface="Times New Roman"/>
              </a:rPr>
              <a:t> </a:t>
            </a:r>
            <a:r>
              <a:rPr sz="2400" spc="-5" dirty="0">
                <a:solidFill>
                  <a:srgbClr val="514743"/>
                </a:solidFill>
                <a:latin typeface="Times New Roman"/>
                <a:cs typeface="Times New Roman"/>
              </a:rPr>
              <a:t>năng</a:t>
            </a:r>
            <a:endParaRPr sz="2400" dirty="0">
              <a:latin typeface="Times New Roman"/>
              <a:cs typeface="Times New Roman"/>
            </a:endParaRPr>
          </a:p>
        </p:txBody>
      </p:sp>
      <p:pic>
        <p:nvPicPr>
          <p:cNvPr id="7" name="Picture 6">
            <a:extLst>
              <a:ext uri="{FF2B5EF4-FFF2-40B4-BE49-F238E27FC236}">
                <a16:creationId xmlns:a16="http://schemas.microsoft.com/office/drawing/2014/main" id="{FD9FDB39-4DC2-458F-8391-8958A655D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54123"/>
            <a:ext cx="1362459" cy="1359411"/>
          </a:xfrm>
          <a:prstGeom prst="rect">
            <a:avLst/>
          </a:prstGeom>
        </p:spPr>
      </p:pic>
      <p:sp>
        <p:nvSpPr>
          <p:cNvPr id="8" name="Rectangle 2">
            <a:extLst>
              <a:ext uri="{FF2B5EF4-FFF2-40B4-BE49-F238E27FC236}">
                <a16:creationId xmlns:a16="http://schemas.microsoft.com/office/drawing/2014/main" id="{689EEC3B-43D9-42FC-ACDA-A5D3F196B471}"/>
              </a:ext>
            </a:extLst>
          </p:cNvPr>
          <p:cNvSpPr>
            <a:spLocks noChangeArrowheads="1"/>
          </p:cNvSpPr>
          <p:nvPr/>
        </p:nvSpPr>
        <p:spPr bwMode="auto">
          <a:xfrm>
            <a:off x="3581400" y="1413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99CB4A92-8B1F-4C3E-A5E1-3574812E882F}"/>
              </a:ext>
            </a:extLst>
          </p:cNvPr>
          <p:cNvGraphicFramePr>
            <a:graphicFrameLocks noChangeAspect="1"/>
          </p:cNvGraphicFramePr>
          <p:nvPr>
            <p:extLst>
              <p:ext uri="{D42A27DB-BD31-4B8C-83A1-F6EECF244321}">
                <p14:modId xmlns:p14="http://schemas.microsoft.com/office/powerpoint/2010/main" val="1564156296"/>
              </p:ext>
            </p:extLst>
          </p:nvPr>
        </p:nvGraphicFramePr>
        <p:xfrm>
          <a:off x="1092504" y="1413534"/>
          <a:ext cx="10413696" cy="4755435"/>
        </p:xfrm>
        <a:graphic>
          <a:graphicData uri="http://schemas.openxmlformats.org/presentationml/2006/ole">
            <mc:AlternateContent xmlns:mc="http://schemas.openxmlformats.org/markup-compatibility/2006">
              <mc:Choice xmlns:v="urn:schemas-microsoft-com:vml" Requires="v">
                <p:oleObj name="Visio" r:id="rId3" imgW="9543905" imgH="5524484" progId="Visio.Drawing.15">
                  <p:embed/>
                </p:oleObj>
              </mc:Choice>
              <mc:Fallback>
                <p:oleObj name="Visio" r:id="rId3" imgW="9543905" imgH="552448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504" y="1413534"/>
                        <a:ext cx="10413696" cy="4755435"/>
                      </a:xfrm>
                      <a:prstGeom prst="rect">
                        <a:avLst/>
                      </a:prstGeom>
                      <a:noFill/>
                    </p:spPr>
                  </p:pic>
                </p:oleObj>
              </mc:Fallback>
            </mc:AlternateContent>
          </a:graphicData>
        </a:graphic>
      </p:graphicFrame>
    </p:spTree>
    <p:extLst>
      <p:ext uri="{BB962C8B-B14F-4D97-AF65-F5344CB8AC3E}">
        <p14:creationId xmlns:p14="http://schemas.microsoft.com/office/powerpoint/2010/main" val="399981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2575560"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a:t>
            </a:r>
            <a:r>
              <a:rPr b="0" spc="5" dirty="0">
                <a:latin typeface="Times New Roman"/>
                <a:cs typeface="Times New Roman"/>
              </a:rPr>
              <a:t>ngữ</a:t>
            </a:r>
            <a:r>
              <a:rPr b="0" spc="-110" dirty="0">
                <a:latin typeface="Times New Roman"/>
                <a:cs typeface="Times New Roman"/>
              </a:rPr>
              <a:t> </a:t>
            </a:r>
            <a:r>
              <a:rPr b="0" spc="5" dirty="0">
                <a:latin typeface="Times New Roman"/>
                <a:cs typeface="Times New Roman"/>
              </a:rPr>
              <a:t>cảnh</a:t>
            </a:r>
          </a:p>
        </p:txBody>
      </p:sp>
      <p:sp>
        <p:nvSpPr>
          <p:cNvPr id="3" name="object 3"/>
          <p:cNvSpPr txBox="1"/>
          <p:nvPr/>
        </p:nvSpPr>
        <p:spPr>
          <a:xfrm>
            <a:off x="4188333" y="6273800"/>
            <a:ext cx="30797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14743"/>
                </a:solidFill>
                <a:latin typeface="Times New Roman"/>
                <a:cs typeface="Times New Roman"/>
              </a:rPr>
              <a:t>Hình 2.2 Sơ đồ ngữ</a:t>
            </a:r>
            <a:r>
              <a:rPr sz="2400" dirty="0">
                <a:solidFill>
                  <a:srgbClr val="514743"/>
                </a:solidFill>
                <a:latin typeface="Times New Roman"/>
                <a:cs typeface="Times New Roman"/>
              </a:rPr>
              <a:t> </a:t>
            </a:r>
            <a:r>
              <a:rPr sz="2400" spc="-5" dirty="0">
                <a:solidFill>
                  <a:srgbClr val="514743"/>
                </a:solidFill>
                <a:latin typeface="Times New Roman"/>
                <a:cs typeface="Times New Roman"/>
              </a:rPr>
              <a:t>cảnh</a:t>
            </a:r>
            <a:endParaRPr sz="2400">
              <a:latin typeface="Times New Roman"/>
              <a:cs typeface="Times New Roman"/>
            </a:endParaRPr>
          </a:p>
        </p:txBody>
      </p:sp>
      <p:pic>
        <p:nvPicPr>
          <p:cNvPr id="7" name="Picture 6">
            <a:extLst>
              <a:ext uri="{FF2B5EF4-FFF2-40B4-BE49-F238E27FC236}">
                <a16:creationId xmlns:a16="http://schemas.microsoft.com/office/drawing/2014/main" id="{8D89C7BF-AED5-41AF-8406-14400531BD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
        <p:nvSpPr>
          <p:cNvPr id="8" name="Rectangle 2">
            <a:extLst>
              <a:ext uri="{FF2B5EF4-FFF2-40B4-BE49-F238E27FC236}">
                <a16:creationId xmlns:a16="http://schemas.microsoft.com/office/drawing/2014/main" id="{92CBA525-6754-43D1-A2A7-55CEC5F56255}"/>
              </a:ext>
            </a:extLst>
          </p:cNvPr>
          <p:cNvSpPr>
            <a:spLocks noChangeArrowheads="1"/>
          </p:cNvSpPr>
          <p:nvPr/>
        </p:nvSpPr>
        <p:spPr bwMode="auto">
          <a:xfrm>
            <a:off x="3228975" y="1671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A0EDE0E-46EB-4D19-BCD4-95F9DD80BE26}"/>
              </a:ext>
            </a:extLst>
          </p:cNvPr>
          <p:cNvGraphicFramePr>
            <a:graphicFrameLocks noChangeAspect="1"/>
          </p:cNvGraphicFramePr>
          <p:nvPr>
            <p:extLst>
              <p:ext uri="{D42A27DB-BD31-4B8C-83A1-F6EECF244321}">
                <p14:modId xmlns:p14="http://schemas.microsoft.com/office/powerpoint/2010/main" val="1198941900"/>
              </p:ext>
            </p:extLst>
          </p:nvPr>
        </p:nvGraphicFramePr>
        <p:xfrm>
          <a:off x="1092505" y="1359412"/>
          <a:ext cx="9956496" cy="4812782"/>
        </p:xfrm>
        <a:graphic>
          <a:graphicData uri="http://schemas.openxmlformats.org/presentationml/2006/ole">
            <mc:AlternateContent xmlns:mc="http://schemas.openxmlformats.org/markup-compatibility/2006">
              <mc:Choice xmlns:v="urn:schemas-microsoft-com:vml" Requires="v">
                <p:oleObj name="Visio" r:id="rId3" imgW="5848209" imgH="5657968" progId="Visio.Drawing.11">
                  <p:embed/>
                </p:oleObj>
              </mc:Choice>
              <mc:Fallback>
                <p:oleObj name="Visio" r:id="rId3" imgW="5848209" imgH="5657968" progId="Visio.Drawing.11">
                  <p:embed/>
                  <p:pic>
                    <p:nvPicPr>
                      <p:cNvPr id="0" name="Object 1"/>
                      <p:cNvPicPr>
                        <a:picLocks noChangeAspect="1" noChangeArrowheads="1"/>
                      </p:cNvPicPr>
                      <p:nvPr/>
                    </p:nvPicPr>
                    <p:blipFill>
                      <a:blip r:embed="rId4"/>
                      <a:srcRect/>
                      <a:stretch>
                        <a:fillRect/>
                      </a:stretch>
                    </p:blipFill>
                    <p:spPr bwMode="auto">
                      <a:xfrm>
                        <a:off x="1092505" y="1359412"/>
                        <a:ext cx="9956496" cy="4812782"/>
                      </a:xfrm>
                      <a:prstGeom prst="rect">
                        <a:avLst/>
                      </a:prstGeom>
                      <a:no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88124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a:t>
            </a:r>
            <a:r>
              <a:rPr b="0" spc="-125" dirty="0">
                <a:latin typeface="Times New Roman"/>
                <a:cs typeface="Times New Roman"/>
              </a:rPr>
              <a:t> </a:t>
            </a:r>
            <a:r>
              <a:rPr b="0" dirty="0">
                <a:latin typeface="Times New Roman"/>
                <a:cs typeface="Times New Roman"/>
              </a:rPr>
              <a:t>đỉnh</a:t>
            </a:r>
          </a:p>
        </p:txBody>
      </p:sp>
      <p:sp>
        <p:nvSpPr>
          <p:cNvPr id="3" name="object 3"/>
          <p:cNvSpPr txBox="1"/>
          <p:nvPr/>
        </p:nvSpPr>
        <p:spPr>
          <a:xfrm>
            <a:off x="4024121" y="6515506"/>
            <a:ext cx="36144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14743"/>
                </a:solidFill>
                <a:latin typeface="Times New Roman"/>
                <a:cs typeface="Times New Roman"/>
              </a:rPr>
              <a:t>Hình 2.3 </a:t>
            </a:r>
            <a:r>
              <a:rPr sz="1800" spc="-10" dirty="0">
                <a:solidFill>
                  <a:srgbClr val="514743"/>
                </a:solidFill>
                <a:latin typeface="Times New Roman"/>
                <a:cs typeface="Times New Roman"/>
              </a:rPr>
              <a:t>Sơ </a:t>
            </a:r>
            <a:r>
              <a:rPr sz="1800" spc="-5" dirty="0">
                <a:solidFill>
                  <a:srgbClr val="514743"/>
                </a:solidFill>
                <a:latin typeface="Times New Roman"/>
                <a:cs typeface="Times New Roman"/>
              </a:rPr>
              <a:t>đồ luồng dữ </a:t>
            </a:r>
            <a:r>
              <a:rPr sz="1800" dirty="0">
                <a:solidFill>
                  <a:srgbClr val="514743"/>
                </a:solidFill>
                <a:latin typeface="Times New Roman"/>
                <a:cs typeface="Times New Roman"/>
              </a:rPr>
              <a:t>liệu </a:t>
            </a:r>
            <a:r>
              <a:rPr sz="1800" spc="-5" dirty="0">
                <a:solidFill>
                  <a:srgbClr val="514743"/>
                </a:solidFill>
                <a:latin typeface="Times New Roman"/>
                <a:cs typeface="Times New Roman"/>
              </a:rPr>
              <a:t>mức</a:t>
            </a:r>
            <a:r>
              <a:rPr sz="1800" spc="40" dirty="0">
                <a:solidFill>
                  <a:srgbClr val="514743"/>
                </a:solidFill>
                <a:latin typeface="Times New Roman"/>
                <a:cs typeface="Times New Roman"/>
              </a:rPr>
              <a:t> </a:t>
            </a:r>
            <a:r>
              <a:rPr sz="1800" spc="-5" dirty="0">
                <a:solidFill>
                  <a:srgbClr val="514743"/>
                </a:solidFill>
                <a:latin typeface="Times New Roman"/>
                <a:cs typeface="Times New Roman"/>
              </a:rPr>
              <a:t>đỉnh</a:t>
            </a:r>
            <a:endParaRPr sz="1800">
              <a:latin typeface="Times New Roman"/>
              <a:cs typeface="Times New Roman"/>
            </a:endParaRPr>
          </a:p>
        </p:txBody>
      </p:sp>
      <p:pic>
        <p:nvPicPr>
          <p:cNvPr id="7" name="Picture 6">
            <a:extLst>
              <a:ext uri="{FF2B5EF4-FFF2-40B4-BE49-F238E27FC236}">
                <a16:creationId xmlns:a16="http://schemas.microsoft.com/office/drawing/2014/main" id="{277DADA3-4AB3-4E51-8C41-6516AEDEF6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29497"/>
            <a:ext cx="1362459" cy="1359411"/>
          </a:xfrm>
          <a:prstGeom prst="rect">
            <a:avLst/>
          </a:prstGeom>
        </p:spPr>
      </p:pic>
      <p:sp>
        <p:nvSpPr>
          <p:cNvPr id="8" name="Rectangle 2">
            <a:extLst>
              <a:ext uri="{FF2B5EF4-FFF2-40B4-BE49-F238E27FC236}">
                <a16:creationId xmlns:a16="http://schemas.microsoft.com/office/drawing/2014/main" id="{1E7913B4-13B6-44A2-A17B-5828CE1896D2}"/>
              </a:ext>
            </a:extLst>
          </p:cNvPr>
          <p:cNvSpPr>
            <a:spLocks noChangeArrowheads="1"/>
          </p:cNvSpPr>
          <p:nvPr/>
        </p:nvSpPr>
        <p:spPr bwMode="auto">
          <a:xfrm>
            <a:off x="3352800" y="14011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259E76C3-A3DF-4282-AEE3-E2B030DCE24F}"/>
              </a:ext>
            </a:extLst>
          </p:cNvPr>
          <p:cNvGraphicFramePr>
            <a:graphicFrameLocks noChangeAspect="1"/>
          </p:cNvGraphicFramePr>
          <p:nvPr>
            <p:extLst>
              <p:ext uri="{D42A27DB-BD31-4B8C-83A1-F6EECF244321}">
                <p14:modId xmlns:p14="http://schemas.microsoft.com/office/powerpoint/2010/main" val="2384431649"/>
              </p:ext>
            </p:extLst>
          </p:nvPr>
        </p:nvGraphicFramePr>
        <p:xfrm>
          <a:off x="2209800" y="1401199"/>
          <a:ext cx="8077200" cy="4999602"/>
        </p:xfrm>
        <a:graphic>
          <a:graphicData uri="http://schemas.openxmlformats.org/presentationml/2006/ole">
            <mc:AlternateContent xmlns:mc="http://schemas.openxmlformats.org/markup-compatibility/2006">
              <mc:Choice xmlns:v="urn:schemas-microsoft-com:vml" Requires="v">
                <p:oleObj name="Visio" r:id="rId3" imgW="7505618" imgH="6696048" progId="Visio.Drawing.15">
                  <p:embed/>
                </p:oleObj>
              </mc:Choice>
              <mc:Fallback>
                <p:oleObj name="Visio" r:id="rId3" imgW="7505618" imgH="6696048" progId="Visio.Drawing.15">
                  <p:embed/>
                  <p:pic>
                    <p:nvPicPr>
                      <p:cNvPr id="0" name="Object 1"/>
                      <p:cNvPicPr>
                        <a:picLocks noChangeAspect="1" noChangeArrowheads="1"/>
                      </p:cNvPicPr>
                      <p:nvPr/>
                    </p:nvPicPr>
                    <p:blipFill>
                      <a:blip r:embed="rId4"/>
                      <a:srcRect/>
                      <a:stretch>
                        <a:fillRect/>
                      </a:stretch>
                    </p:blipFill>
                    <p:spPr bwMode="auto">
                      <a:xfrm>
                        <a:off x="2209800" y="1401199"/>
                        <a:ext cx="8077200" cy="4999602"/>
                      </a:xfrm>
                      <a:prstGeom prst="rect">
                        <a:avLst/>
                      </a:prstGeom>
                      <a:no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3" name="object 3"/>
          <p:cNvSpPr txBox="1"/>
          <p:nvPr/>
        </p:nvSpPr>
        <p:spPr>
          <a:xfrm>
            <a:off x="4097528" y="6515506"/>
            <a:ext cx="36302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14743"/>
                </a:solidFill>
                <a:latin typeface="Times New Roman"/>
                <a:cs typeface="Times New Roman"/>
              </a:rPr>
              <a:t>Hình 2.4 Chức </a:t>
            </a:r>
            <a:r>
              <a:rPr sz="1800" spc="-5" dirty="0" err="1">
                <a:solidFill>
                  <a:srgbClr val="514743"/>
                </a:solidFill>
                <a:latin typeface="Times New Roman"/>
                <a:cs typeface="Times New Roman"/>
              </a:rPr>
              <a:t>năng</a:t>
            </a:r>
            <a:r>
              <a:rPr sz="1800" spc="-5" dirty="0">
                <a:solidFill>
                  <a:srgbClr val="514743"/>
                </a:solidFill>
                <a:latin typeface="Times New Roman"/>
                <a:cs typeface="Times New Roman"/>
              </a:rPr>
              <a:t> </a:t>
            </a:r>
            <a:r>
              <a:rPr lang="en-US" spc="-5" dirty="0" err="1">
                <a:solidFill>
                  <a:srgbClr val="514743"/>
                </a:solidFill>
                <a:latin typeface="Times New Roman"/>
                <a:cs typeface="Times New Roman"/>
              </a:rPr>
              <a:t>nhập</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thuốc</a:t>
            </a:r>
            <a:endParaRPr sz="1800" dirty="0">
              <a:latin typeface="Times New Roman"/>
              <a:cs typeface="Times New Roman"/>
            </a:endParaRPr>
          </a:p>
        </p:txBody>
      </p:sp>
      <p:pic>
        <p:nvPicPr>
          <p:cNvPr id="7" name="Picture 6">
            <a:extLst>
              <a:ext uri="{FF2B5EF4-FFF2-40B4-BE49-F238E27FC236}">
                <a16:creationId xmlns:a16="http://schemas.microsoft.com/office/drawing/2014/main" id="{F124BBE3-1D38-4786-89B3-F0F114F97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1496" y="0"/>
            <a:ext cx="1362459" cy="1359411"/>
          </a:xfrm>
          <a:prstGeom prst="rect">
            <a:avLst/>
          </a:prstGeom>
        </p:spPr>
      </p:pic>
      <p:sp>
        <p:nvSpPr>
          <p:cNvPr id="8" name="Rectangle 2">
            <a:extLst>
              <a:ext uri="{FF2B5EF4-FFF2-40B4-BE49-F238E27FC236}">
                <a16:creationId xmlns:a16="http://schemas.microsoft.com/office/drawing/2014/main" id="{70F59232-1943-4F63-9FB0-CD78E42B7699}"/>
              </a:ext>
            </a:extLst>
          </p:cNvPr>
          <p:cNvSpPr>
            <a:spLocks noChangeArrowheads="1"/>
          </p:cNvSpPr>
          <p:nvPr/>
        </p:nvSpPr>
        <p:spPr bwMode="auto">
          <a:xfrm>
            <a:off x="2743200" y="11273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54AD0BC1-4C3F-4348-947A-1C9210A4B839}"/>
              </a:ext>
            </a:extLst>
          </p:cNvPr>
          <p:cNvGraphicFramePr>
            <a:graphicFrameLocks noChangeAspect="1"/>
          </p:cNvGraphicFramePr>
          <p:nvPr>
            <p:extLst>
              <p:ext uri="{D42A27DB-BD31-4B8C-83A1-F6EECF244321}">
                <p14:modId xmlns:p14="http://schemas.microsoft.com/office/powerpoint/2010/main" val="1633503298"/>
              </p:ext>
            </p:extLst>
          </p:nvPr>
        </p:nvGraphicFramePr>
        <p:xfrm>
          <a:off x="1905000" y="1242086"/>
          <a:ext cx="7848600" cy="5273419"/>
        </p:xfrm>
        <a:graphic>
          <a:graphicData uri="http://schemas.openxmlformats.org/presentationml/2006/ole">
            <mc:AlternateContent xmlns:mc="http://schemas.openxmlformats.org/markup-compatibility/2006">
              <mc:Choice xmlns:v="urn:schemas-microsoft-com:vml" Requires="v">
                <p:oleObj name="Visio" r:id="rId3" imgW="6734027" imgH="6239036" progId="Visio.Drawing.15">
                  <p:embed/>
                </p:oleObj>
              </mc:Choice>
              <mc:Fallback>
                <p:oleObj name="Visio" r:id="rId3" imgW="6734027" imgH="6239036" progId="Visio.Drawing.15">
                  <p:embed/>
                  <p:pic>
                    <p:nvPicPr>
                      <p:cNvPr id="0" name="Object 1"/>
                      <p:cNvPicPr>
                        <a:picLocks noChangeAspect="1" noChangeArrowheads="1"/>
                      </p:cNvPicPr>
                      <p:nvPr/>
                    </p:nvPicPr>
                    <p:blipFill>
                      <a:blip r:embed="rId4"/>
                      <a:srcRect/>
                      <a:stretch>
                        <a:fillRect/>
                      </a:stretch>
                    </p:blipFill>
                    <p:spPr bwMode="auto">
                      <a:xfrm>
                        <a:off x="1905000" y="1242086"/>
                        <a:ext cx="7848600" cy="5273419"/>
                      </a:xfrm>
                      <a:prstGeom prst="rect">
                        <a:avLst/>
                      </a:prstGeom>
                      <a:noFill/>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4" name="object 4"/>
          <p:cNvSpPr txBox="1"/>
          <p:nvPr/>
        </p:nvSpPr>
        <p:spPr>
          <a:xfrm>
            <a:off x="4876800" y="6558280"/>
            <a:ext cx="35407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14743"/>
                </a:solidFill>
                <a:latin typeface="Times New Roman"/>
                <a:cs typeface="Times New Roman"/>
              </a:rPr>
              <a:t>Hình 2.5 Chức </a:t>
            </a:r>
            <a:r>
              <a:rPr sz="1800" spc="-5" dirty="0" err="1">
                <a:solidFill>
                  <a:srgbClr val="514743"/>
                </a:solidFill>
                <a:latin typeface="Times New Roman"/>
                <a:cs typeface="Times New Roman"/>
              </a:rPr>
              <a:t>năng</a:t>
            </a:r>
            <a:r>
              <a:rPr sz="1800" spc="-5" dirty="0">
                <a:solidFill>
                  <a:srgbClr val="514743"/>
                </a:solidFill>
                <a:latin typeface="Times New Roman"/>
                <a:cs typeface="Times New Roman"/>
              </a:rPr>
              <a:t> </a:t>
            </a:r>
            <a:r>
              <a:rPr lang="en-US" sz="1800" spc="-5" dirty="0" err="1">
                <a:solidFill>
                  <a:srgbClr val="514743"/>
                </a:solidFill>
                <a:latin typeface="Times New Roman"/>
                <a:cs typeface="Times New Roman"/>
              </a:rPr>
              <a:t>xuất</a:t>
            </a:r>
            <a:r>
              <a:rPr lang="en-US" sz="1800" spc="-5" dirty="0">
                <a:solidFill>
                  <a:srgbClr val="514743"/>
                </a:solidFill>
                <a:latin typeface="Times New Roman"/>
                <a:cs typeface="Times New Roman"/>
              </a:rPr>
              <a:t> </a:t>
            </a:r>
            <a:r>
              <a:rPr lang="en-US" sz="1800" spc="-5" dirty="0" err="1">
                <a:solidFill>
                  <a:srgbClr val="514743"/>
                </a:solidFill>
                <a:latin typeface="Times New Roman"/>
                <a:cs typeface="Times New Roman"/>
              </a:rPr>
              <a:t>thuốc</a:t>
            </a:r>
            <a:endParaRPr sz="1800" dirty="0">
              <a:latin typeface="Times New Roman"/>
              <a:cs typeface="Times New Roman"/>
            </a:endParaRPr>
          </a:p>
        </p:txBody>
      </p:sp>
      <p:pic>
        <p:nvPicPr>
          <p:cNvPr id="7" name="Picture 6">
            <a:extLst>
              <a:ext uri="{FF2B5EF4-FFF2-40B4-BE49-F238E27FC236}">
                <a16:creationId xmlns:a16="http://schemas.microsoft.com/office/drawing/2014/main" id="{B514E44C-04F5-4598-997D-3C635D08E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8453"/>
            <a:ext cx="1362459" cy="1359411"/>
          </a:xfrm>
          <a:prstGeom prst="rect">
            <a:avLst/>
          </a:prstGeom>
        </p:spPr>
      </p:pic>
      <p:sp>
        <p:nvSpPr>
          <p:cNvPr id="8" name="Rectangle 2">
            <a:extLst>
              <a:ext uri="{FF2B5EF4-FFF2-40B4-BE49-F238E27FC236}">
                <a16:creationId xmlns:a16="http://schemas.microsoft.com/office/drawing/2014/main" id="{8E921DA2-3BD4-46D2-93AB-223A7BD9549E}"/>
              </a:ext>
            </a:extLst>
          </p:cNvPr>
          <p:cNvSpPr>
            <a:spLocks noChangeArrowheads="1"/>
          </p:cNvSpPr>
          <p:nvPr/>
        </p:nvSpPr>
        <p:spPr bwMode="auto">
          <a:xfrm>
            <a:off x="3214687" y="2057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8B733C1B-733E-4AA4-A2C6-968F762958BB}"/>
              </a:ext>
            </a:extLst>
          </p:cNvPr>
          <p:cNvGraphicFramePr>
            <a:graphicFrameLocks noChangeAspect="1"/>
          </p:cNvGraphicFramePr>
          <p:nvPr>
            <p:extLst>
              <p:ext uri="{D42A27DB-BD31-4B8C-83A1-F6EECF244321}">
                <p14:modId xmlns:p14="http://schemas.microsoft.com/office/powerpoint/2010/main" val="485465822"/>
              </p:ext>
            </p:extLst>
          </p:nvPr>
        </p:nvGraphicFramePr>
        <p:xfrm>
          <a:off x="1905000" y="1676406"/>
          <a:ext cx="8000999" cy="4567932"/>
        </p:xfrm>
        <a:graphic>
          <a:graphicData uri="http://schemas.openxmlformats.org/presentationml/2006/ole">
            <mc:AlternateContent xmlns:mc="http://schemas.openxmlformats.org/markup-compatibility/2006">
              <mc:Choice xmlns:v="urn:schemas-microsoft-com:vml" Requires="v">
                <p:oleObj name="Visio" r:id="rId3" imgW="6915199" imgH="3724342" progId="Visio.Drawing.15">
                  <p:embed/>
                </p:oleObj>
              </mc:Choice>
              <mc:Fallback>
                <p:oleObj name="Visio" r:id="rId3" imgW="6915199" imgH="3724342" progId="Visio.Drawing.15">
                  <p:embed/>
                  <p:pic>
                    <p:nvPicPr>
                      <p:cNvPr id="0" name="Object 1"/>
                      <p:cNvPicPr>
                        <a:picLocks noChangeAspect="1" noChangeArrowheads="1"/>
                      </p:cNvPicPr>
                      <p:nvPr/>
                    </p:nvPicPr>
                    <p:blipFill>
                      <a:blip r:embed="rId4"/>
                      <a:srcRect/>
                      <a:stretch>
                        <a:fillRect/>
                      </a:stretch>
                    </p:blipFill>
                    <p:spPr bwMode="auto">
                      <a:xfrm>
                        <a:off x="1905000" y="1676406"/>
                        <a:ext cx="8000999" cy="4567932"/>
                      </a:xfrm>
                      <a:prstGeom prst="rect">
                        <a:avLst/>
                      </a:prstGeom>
                      <a:no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362203"/>
            <a:ext cx="3803015" cy="756920"/>
          </a:xfrm>
          <a:prstGeom prst="rect">
            <a:avLst/>
          </a:prstGeom>
        </p:spPr>
        <p:txBody>
          <a:bodyPr vert="horz" wrap="square" lIns="0" tIns="12700" rIns="0" bIns="0" rtlCol="0">
            <a:spAutoFit/>
          </a:bodyPr>
          <a:lstStyle/>
          <a:p>
            <a:pPr marL="12700">
              <a:lnSpc>
                <a:spcPct val="100000"/>
              </a:lnSpc>
              <a:spcBef>
                <a:spcPts val="100"/>
              </a:spcBef>
              <a:spcAft>
                <a:spcPts val="600"/>
              </a:spcAft>
              <a:tabLst>
                <a:tab pos="3213100" algn="l"/>
              </a:tabLst>
            </a:pPr>
            <a:r>
              <a:rPr sz="4800" b="0" spc="-5" dirty="0">
                <a:latin typeface="Times New Roman"/>
                <a:cs typeface="Times New Roman"/>
              </a:rPr>
              <a:t>Nộ</a:t>
            </a:r>
            <a:r>
              <a:rPr sz="4800" b="0" dirty="0">
                <a:latin typeface="Times New Roman"/>
                <a:cs typeface="Times New Roman"/>
              </a:rPr>
              <a:t>i dung đồ	</a:t>
            </a:r>
            <a:r>
              <a:rPr sz="4800" b="0" spc="5" dirty="0">
                <a:latin typeface="Times New Roman"/>
                <a:cs typeface="Times New Roman"/>
              </a:rPr>
              <a:t>án</a:t>
            </a:r>
            <a:endParaRPr sz="4800" dirty="0">
              <a:latin typeface="Times New Roman"/>
              <a:cs typeface="Times New Roman"/>
            </a:endParaRPr>
          </a:p>
        </p:txBody>
      </p:sp>
      <p:sp>
        <p:nvSpPr>
          <p:cNvPr id="3" name="object 3"/>
          <p:cNvSpPr txBox="1"/>
          <p:nvPr/>
        </p:nvSpPr>
        <p:spPr>
          <a:xfrm>
            <a:off x="1092504" y="1391008"/>
            <a:ext cx="8594725" cy="4060086"/>
          </a:xfrm>
          <a:prstGeom prst="rect">
            <a:avLst/>
          </a:prstGeom>
        </p:spPr>
        <p:txBody>
          <a:bodyPr vert="horz" wrap="square" lIns="0" tIns="193040" rIns="0" bIns="0" rtlCol="0">
            <a:spAutoFit/>
          </a:bodyPr>
          <a:lstStyle/>
          <a:p>
            <a:pPr marL="527685" indent="-515620">
              <a:lnSpc>
                <a:spcPct val="100000"/>
              </a:lnSpc>
              <a:spcBef>
                <a:spcPts val="1520"/>
              </a:spcBef>
              <a:buAutoNum type="arabicPeriod"/>
              <a:tabLst>
                <a:tab pos="527685" algn="l"/>
                <a:tab pos="528320" algn="l"/>
              </a:tabLst>
            </a:pPr>
            <a:r>
              <a:rPr lang="en-US" sz="3200" dirty="0" err="1">
                <a:solidFill>
                  <a:srgbClr val="514743"/>
                </a:solidFill>
                <a:latin typeface="Times New Roman"/>
                <a:cs typeface="Times New Roman"/>
              </a:rPr>
              <a:t>Chọn</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đề</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tài</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mục</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tiêu</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của</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đề</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tài</a:t>
            </a:r>
            <a:endParaRPr lang="en-US" sz="3200" dirty="0">
              <a:solidFill>
                <a:srgbClr val="514743"/>
              </a:solidFill>
              <a:latin typeface="Times New Roman"/>
              <a:cs typeface="Times New Roman"/>
            </a:endParaRPr>
          </a:p>
          <a:p>
            <a:pPr marL="527685" indent="-515620">
              <a:lnSpc>
                <a:spcPct val="100000"/>
              </a:lnSpc>
              <a:spcBef>
                <a:spcPts val="1520"/>
              </a:spcBef>
              <a:buAutoNum type="arabicPeriod"/>
              <a:tabLst>
                <a:tab pos="527685" algn="l"/>
                <a:tab pos="528320" algn="l"/>
              </a:tabLst>
            </a:pPr>
            <a:r>
              <a:rPr lang="en-US" sz="3200" dirty="0" err="1">
                <a:solidFill>
                  <a:srgbClr val="514743"/>
                </a:solidFill>
                <a:latin typeface="Times New Roman"/>
                <a:cs typeface="Times New Roman"/>
              </a:rPr>
              <a:t>Khảo</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sát</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hệ</a:t>
            </a:r>
            <a:r>
              <a:rPr lang="en-US" sz="3200" dirty="0">
                <a:solidFill>
                  <a:srgbClr val="514743"/>
                </a:solidFill>
                <a:latin typeface="Times New Roman"/>
                <a:cs typeface="Times New Roman"/>
              </a:rPr>
              <a:t> </a:t>
            </a:r>
            <a:r>
              <a:rPr lang="en-US" sz="3200" dirty="0" err="1">
                <a:solidFill>
                  <a:srgbClr val="514743"/>
                </a:solidFill>
                <a:latin typeface="Times New Roman"/>
                <a:cs typeface="Times New Roman"/>
              </a:rPr>
              <a:t>thống</a:t>
            </a:r>
            <a:endParaRPr sz="3200" dirty="0">
              <a:latin typeface="Times New Roman"/>
              <a:cs typeface="Times New Roman"/>
            </a:endParaRPr>
          </a:p>
          <a:p>
            <a:pPr marL="527685" indent="-515620">
              <a:lnSpc>
                <a:spcPct val="100000"/>
              </a:lnSpc>
              <a:spcBef>
                <a:spcPts val="1420"/>
              </a:spcBef>
              <a:buAutoNum type="arabicPeriod"/>
              <a:tabLst>
                <a:tab pos="527685" algn="l"/>
                <a:tab pos="528320" algn="l"/>
              </a:tabLst>
            </a:pPr>
            <a:r>
              <a:rPr sz="3200" dirty="0">
                <a:solidFill>
                  <a:srgbClr val="514743"/>
                </a:solidFill>
                <a:latin typeface="Times New Roman"/>
                <a:cs typeface="Times New Roman"/>
              </a:rPr>
              <a:t>Phân tích và thiết kế hệ</a:t>
            </a:r>
            <a:r>
              <a:rPr sz="3200" spc="-55" dirty="0">
                <a:solidFill>
                  <a:srgbClr val="514743"/>
                </a:solidFill>
                <a:latin typeface="Times New Roman"/>
                <a:cs typeface="Times New Roman"/>
              </a:rPr>
              <a:t> </a:t>
            </a:r>
            <a:r>
              <a:rPr sz="3200" dirty="0">
                <a:solidFill>
                  <a:srgbClr val="514743"/>
                </a:solidFill>
                <a:latin typeface="Times New Roman"/>
                <a:cs typeface="Times New Roman"/>
              </a:rPr>
              <a:t>thống</a:t>
            </a:r>
            <a:endParaRPr sz="3200" dirty="0">
              <a:latin typeface="Times New Roman"/>
              <a:cs typeface="Times New Roman"/>
            </a:endParaRPr>
          </a:p>
          <a:p>
            <a:pPr marL="527685" indent="-515620">
              <a:lnSpc>
                <a:spcPct val="100000"/>
              </a:lnSpc>
              <a:spcBef>
                <a:spcPts val="1415"/>
              </a:spcBef>
              <a:buAutoNum type="arabicPeriod"/>
              <a:tabLst>
                <a:tab pos="527685" algn="l"/>
                <a:tab pos="528320" algn="l"/>
              </a:tabLst>
            </a:pPr>
            <a:r>
              <a:rPr sz="3200" dirty="0">
                <a:solidFill>
                  <a:srgbClr val="514743"/>
                </a:solidFill>
                <a:latin typeface="Times New Roman"/>
                <a:cs typeface="Times New Roman"/>
              </a:rPr>
              <a:t>Công cụ thực</a:t>
            </a:r>
            <a:r>
              <a:rPr sz="3200" spc="-30" dirty="0">
                <a:solidFill>
                  <a:srgbClr val="514743"/>
                </a:solidFill>
                <a:latin typeface="Times New Roman"/>
                <a:cs typeface="Times New Roman"/>
              </a:rPr>
              <a:t> </a:t>
            </a:r>
            <a:r>
              <a:rPr sz="3200" dirty="0">
                <a:solidFill>
                  <a:srgbClr val="514743"/>
                </a:solidFill>
                <a:latin typeface="Times New Roman"/>
                <a:cs typeface="Times New Roman"/>
              </a:rPr>
              <a:t>hiện</a:t>
            </a:r>
            <a:endParaRPr sz="3200" dirty="0">
              <a:latin typeface="Times New Roman"/>
              <a:cs typeface="Times New Roman"/>
            </a:endParaRPr>
          </a:p>
          <a:p>
            <a:pPr marL="527685" indent="-515620">
              <a:lnSpc>
                <a:spcPct val="100000"/>
              </a:lnSpc>
              <a:spcBef>
                <a:spcPts val="1420"/>
              </a:spcBef>
              <a:buAutoNum type="arabicPeriod"/>
              <a:tabLst>
                <a:tab pos="527685" algn="l"/>
                <a:tab pos="528320" algn="l"/>
              </a:tabLst>
            </a:pPr>
            <a:r>
              <a:rPr sz="3200" spc="-5" dirty="0">
                <a:solidFill>
                  <a:srgbClr val="514743"/>
                </a:solidFill>
                <a:latin typeface="Times New Roman"/>
                <a:cs typeface="Times New Roman"/>
              </a:rPr>
              <a:t>Kết </a:t>
            </a:r>
            <a:r>
              <a:rPr sz="3200" spc="5" dirty="0">
                <a:solidFill>
                  <a:srgbClr val="514743"/>
                </a:solidFill>
                <a:latin typeface="Times New Roman"/>
                <a:cs typeface="Times New Roman"/>
              </a:rPr>
              <a:t>quả </a:t>
            </a:r>
            <a:r>
              <a:rPr sz="3200" dirty="0">
                <a:solidFill>
                  <a:srgbClr val="514743"/>
                </a:solidFill>
                <a:latin typeface="Times New Roman"/>
                <a:cs typeface="Times New Roman"/>
              </a:rPr>
              <a:t>chương</a:t>
            </a:r>
            <a:r>
              <a:rPr sz="3200" spc="-50" dirty="0">
                <a:solidFill>
                  <a:srgbClr val="514743"/>
                </a:solidFill>
                <a:latin typeface="Times New Roman"/>
                <a:cs typeface="Times New Roman"/>
              </a:rPr>
              <a:t> </a:t>
            </a:r>
            <a:r>
              <a:rPr sz="3200" dirty="0">
                <a:solidFill>
                  <a:srgbClr val="514743"/>
                </a:solidFill>
                <a:latin typeface="Times New Roman"/>
                <a:cs typeface="Times New Roman"/>
              </a:rPr>
              <a:t>trình</a:t>
            </a:r>
            <a:endParaRPr sz="3200" dirty="0">
              <a:latin typeface="Times New Roman"/>
              <a:cs typeface="Times New Roman"/>
            </a:endParaRPr>
          </a:p>
          <a:p>
            <a:pPr marL="527685" indent="-515620">
              <a:lnSpc>
                <a:spcPct val="100000"/>
              </a:lnSpc>
              <a:spcBef>
                <a:spcPts val="1415"/>
              </a:spcBef>
              <a:buAutoNum type="arabicPeriod"/>
              <a:tabLst>
                <a:tab pos="527685" algn="l"/>
                <a:tab pos="528320" algn="l"/>
              </a:tabLst>
            </a:pPr>
            <a:r>
              <a:rPr sz="3200" dirty="0">
                <a:solidFill>
                  <a:srgbClr val="514743"/>
                </a:solidFill>
                <a:latin typeface="Times New Roman"/>
                <a:cs typeface="Times New Roman"/>
              </a:rPr>
              <a:t>Tổng</a:t>
            </a:r>
            <a:r>
              <a:rPr sz="3200" spc="-30" dirty="0">
                <a:solidFill>
                  <a:srgbClr val="514743"/>
                </a:solidFill>
                <a:latin typeface="Times New Roman"/>
                <a:cs typeface="Times New Roman"/>
              </a:rPr>
              <a:t> </a:t>
            </a:r>
            <a:r>
              <a:rPr sz="3200" spc="5" dirty="0">
                <a:solidFill>
                  <a:srgbClr val="514743"/>
                </a:solidFill>
                <a:latin typeface="Times New Roman"/>
                <a:cs typeface="Times New Roman"/>
              </a:rPr>
              <a:t>kết</a:t>
            </a:r>
            <a:endParaRPr sz="3200" dirty="0">
              <a:latin typeface="Times New Roman"/>
              <a:cs typeface="Times New Roman"/>
            </a:endParaRPr>
          </a:p>
        </p:txBody>
      </p:sp>
      <p:pic>
        <p:nvPicPr>
          <p:cNvPr id="6" name="Picture 5">
            <a:extLst>
              <a:ext uri="{FF2B5EF4-FFF2-40B4-BE49-F238E27FC236}">
                <a16:creationId xmlns:a16="http://schemas.microsoft.com/office/drawing/2014/main" id="{DB07CC80-FA67-4121-A26F-4F85C487F0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300"/>
            <a:ext cx="1362459" cy="135941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3" name="object 3"/>
          <p:cNvSpPr txBox="1"/>
          <p:nvPr/>
        </p:nvSpPr>
        <p:spPr>
          <a:xfrm>
            <a:off x="4724400" y="6555887"/>
            <a:ext cx="390067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14743"/>
                </a:solidFill>
                <a:latin typeface="Times New Roman"/>
                <a:cs typeface="Times New Roman"/>
              </a:rPr>
              <a:t>Hình 2.6 Chức năng quản </a:t>
            </a:r>
            <a:r>
              <a:rPr sz="1800" spc="-5" dirty="0" err="1">
                <a:solidFill>
                  <a:srgbClr val="514743"/>
                </a:solidFill>
                <a:latin typeface="Times New Roman"/>
                <a:cs typeface="Times New Roman"/>
              </a:rPr>
              <a:t>lý</a:t>
            </a:r>
            <a:r>
              <a:rPr sz="1800" spc="15" dirty="0">
                <a:solidFill>
                  <a:srgbClr val="514743"/>
                </a:solidFill>
                <a:latin typeface="Times New Roman"/>
                <a:cs typeface="Times New Roman"/>
              </a:rPr>
              <a:t> </a:t>
            </a:r>
            <a:r>
              <a:rPr lang="en-US" spc="-5" dirty="0" err="1">
                <a:solidFill>
                  <a:srgbClr val="514743"/>
                </a:solidFill>
                <a:latin typeface="Times New Roman"/>
                <a:cs typeface="Times New Roman"/>
              </a:rPr>
              <a:t>Nhân</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viên</a:t>
            </a:r>
            <a:endParaRPr sz="1800" dirty="0">
              <a:latin typeface="Times New Roman"/>
              <a:cs typeface="Times New Roman"/>
            </a:endParaRPr>
          </a:p>
        </p:txBody>
      </p:sp>
      <p:pic>
        <p:nvPicPr>
          <p:cNvPr id="7" name="Picture 6">
            <a:extLst>
              <a:ext uri="{FF2B5EF4-FFF2-40B4-BE49-F238E27FC236}">
                <a16:creationId xmlns:a16="http://schemas.microsoft.com/office/drawing/2014/main" id="{D3A0F091-BE06-4574-A4D0-60AC7CE6F9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
        <p:nvSpPr>
          <p:cNvPr id="8" name="Rectangle 2">
            <a:extLst>
              <a:ext uri="{FF2B5EF4-FFF2-40B4-BE49-F238E27FC236}">
                <a16:creationId xmlns:a16="http://schemas.microsoft.com/office/drawing/2014/main" id="{60B1F193-CF51-45AC-8513-CACAD86FCD0A}"/>
              </a:ext>
            </a:extLst>
          </p:cNvPr>
          <p:cNvSpPr>
            <a:spLocks noChangeArrowheads="1"/>
          </p:cNvSpPr>
          <p:nvPr/>
        </p:nvSpPr>
        <p:spPr bwMode="auto">
          <a:xfrm>
            <a:off x="3224212"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798629AC-01DF-4616-AA92-9E8EE51D7C7F}"/>
              </a:ext>
            </a:extLst>
          </p:cNvPr>
          <p:cNvGraphicFramePr>
            <a:graphicFrameLocks noChangeAspect="1"/>
          </p:cNvGraphicFramePr>
          <p:nvPr>
            <p:extLst>
              <p:ext uri="{D42A27DB-BD31-4B8C-83A1-F6EECF244321}">
                <p14:modId xmlns:p14="http://schemas.microsoft.com/office/powerpoint/2010/main" val="620291721"/>
              </p:ext>
            </p:extLst>
          </p:nvPr>
        </p:nvGraphicFramePr>
        <p:xfrm>
          <a:off x="1828800" y="1828799"/>
          <a:ext cx="8382000" cy="4190999"/>
        </p:xfrm>
        <a:graphic>
          <a:graphicData uri="http://schemas.openxmlformats.org/presentationml/2006/ole">
            <mc:AlternateContent xmlns:mc="http://schemas.openxmlformats.org/markup-compatibility/2006">
              <mc:Choice xmlns:v="urn:schemas-microsoft-com:vml" Requires="v">
                <p:oleObj name="Visio" r:id="rId3" imgW="6343692" imgH="3724342" progId="Visio.Drawing.15">
                  <p:embed/>
                </p:oleObj>
              </mc:Choice>
              <mc:Fallback>
                <p:oleObj name="Visio" r:id="rId3" imgW="6343692" imgH="3724342" progId="Visio.Drawing.15">
                  <p:embed/>
                  <p:pic>
                    <p:nvPicPr>
                      <p:cNvPr id="0" name="Object 1"/>
                      <p:cNvPicPr>
                        <a:picLocks noChangeAspect="1" noChangeArrowheads="1"/>
                      </p:cNvPicPr>
                      <p:nvPr/>
                    </p:nvPicPr>
                    <p:blipFill>
                      <a:blip r:embed="rId4"/>
                      <a:srcRect/>
                      <a:stretch>
                        <a:fillRect/>
                      </a:stretch>
                    </p:blipFill>
                    <p:spPr bwMode="auto">
                      <a:xfrm>
                        <a:off x="1828800" y="1828799"/>
                        <a:ext cx="8382000" cy="4190999"/>
                      </a:xfrm>
                      <a:prstGeom prst="rect">
                        <a:avLst/>
                      </a:prstGeom>
                      <a:noFill/>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3" name="object 3"/>
          <p:cNvSpPr txBox="1"/>
          <p:nvPr/>
        </p:nvSpPr>
        <p:spPr>
          <a:xfrm>
            <a:off x="4024121" y="6515506"/>
            <a:ext cx="390067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14743"/>
                </a:solidFill>
                <a:latin typeface="Times New Roman"/>
                <a:cs typeface="Times New Roman"/>
              </a:rPr>
              <a:t>Hình 2.7 Chức năng </a:t>
            </a:r>
            <a:r>
              <a:rPr sz="1800" spc="-5" dirty="0" err="1">
                <a:solidFill>
                  <a:srgbClr val="514743"/>
                </a:solidFill>
                <a:latin typeface="Times New Roman"/>
                <a:cs typeface="Times New Roman"/>
              </a:rPr>
              <a:t>quản</a:t>
            </a:r>
            <a:r>
              <a:rPr sz="1800" spc="-5" dirty="0">
                <a:solidFill>
                  <a:srgbClr val="514743"/>
                </a:solidFill>
                <a:latin typeface="Times New Roman"/>
                <a:cs typeface="Times New Roman"/>
              </a:rPr>
              <a:t> </a:t>
            </a:r>
            <a:r>
              <a:rPr lang="en-US" spc="-5" dirty="0" err="1">
                <a:solidFill>
                  <a:srgbClr val="514743"/>
                </a:solidFill>
                <a:latin typeface="Times New Roman"/>
                <a:cs typeface="Times New Roman"/>
              </a:rPr>
              <a:t>lý</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khách</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hàng</a:t>
            </a:r>
            <a:endParaRPr sz="1800" dirty="0">
              <a:latin typeface="Times New Roman"/>
              <a:cs typeface="Times New Roman"/>
            </a:endParaRPr>
          </a:p>
        </p:txBody>
      </p:sp>
      <p:pic>
        <p:nvPicPr>
          <p:cNvPr id="7" name="Picture 6">
            <a:extLst>
              <a:ext uri="{FF2B5EF4-FFF2-40B4-BE49-F238E27FC236}">
                <a16:creationId xmlns:a16="http://schemas.microsoft.com/office/drawing/2014/main" id="{206BF064-3F7C-4AD2-9BC2-3A8C5389A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9206" y="0"/>
            <a:ext cx="1362459" cy="1359411"/>
          </a:xfrm>
          <a:prstGeom prst="rect">
            <a:avLst/>
          </a:prstGeom>
        </p:spPr>
      </p:pic>
      <p:sp>
        <p:nvSpPr>
          <p:cNvPr id="8" name="Rectangle 2">
            <a:extLst>
              <a:ext uri="{FF2B5EF4-FFF2-40B4-BE49-F238E27FC236}">
                <a16:creationId xmlns:a16="http://schemas.microsoft.com/office/drawing/2014/main" id="{46C84B3F-BCAB-4EB3-8C77-323DEB0080E3}"/>
              </a:ext>
            </a:extLst>
          </p:cNvPr>
          <p:cNvSpPr>
            <a:spLocks noChangeArrowheads="1"/>
          </p:cNvSpPr>
          <p:nvPr/>
        </p:nvSpPr>
        <p:spPr bwMode="auto">
          <a:xfrm>
            <a:off x="320040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DB2859D3-488A-4588-95BE-6FCD2F4B5BB7}"/>
              </a:ext>
            </a:extLst>
          </p:cNvPr>
          <p:cNvGraphicFramePr>
            <a:graphicFrameLocks noChangeAspect="1"/>
          </p:cNvGraphicFramePr>
          <p:nvPr>
            <p:extLst>
              <p:ext uri="{D42A27DB-BD31-4B8C-83A1-F6EECF244321}">
                <p14:modId xmlns:p14="http://schemas.microsoft.com/office/powerpoint/2010/main" val="2479178426"/>
              </p:ext>
            </p:extLst>
          </p:nvPr>
        </p:nvGraphicFramePr>
        <p:xfrm>
          <a:off x="2133600" y="1524000"/>
          <a:ext cx="7543800" cy="4857750"/>
        </p:xfrm>
        <a:graphic>
          <a:graphicData uri="http://schemas.openxmlformats.org/presentationml/2006/ole">
            <mc:AlternateContent xmlns:mc="http://schemas.openxmlformats.org/markup-compatibility/2006">
              <mc:Choice xmlns:v="urn:schemas-microsoft-com:vml" Requires="v">
                <p:oleObj name="Visio" r:id="rId3" imgW="6429551" imgH="6877042" progId="Visio.Drawing.15">
                  <p:embed/>
                </p:oleObj>
              </mc:Choice>
              <mc:Fallback>
                <p:oleObj name="Visio" r:id="rId3" imgW="6429551" imgH="6877042" progId="Visio.Drawing.15">
                  <p:embed/>
                  <p:pic>
                    <p:nvPicPr>
                      <p:cNvPr id="0" name="Object 1"/>
                      <p:cNvPicPr>
                        <a:picLocks noChangeAspect="1" noChangeArrowheads="1"/>
                      </p:cNvPicPr>
                      <p:nvPr/>
                    </p:nvPicPr>
                    <p:blipFill>
                      <a:blip r:embed="rId4"/>
                      <a:srcRect/>
                      <a:stretch>
                        <a:fillRect/>
                      </a:stretch>
                    </p:blipFill>
                    <p:spPr bwMode="auto">
                      <a:xfrm>
                        <a:off x="2133600" y="1524000"/>
                        <a:ext cx="7543800" cy="4857750"/>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3" name="object 3"/>
          <p:cNvSpPr txBox="1"/>
          <p:nvPr/>
        </p:nvSpPr>
        <p:spPr>
          <a:xfrm>
            <a:off x="4024121" y="6515506"/>
            <a:ext cx="3900679" cy="289823"/>
          </a:xfrm>
          <a:prstGeom prst="rect">
            <a:avLst/>
          </a:prstGeom>
        </p:spPr>
        <p:txBody>
          <a:bodyPr vert="horz" wrap="square" lIns="0" tIns="12700" rIns="0" bIns="0" rtlCol="0">
            <a:spAutoFit/>
          </a:bodyPr>
          <a:lstStyle/>
          <a:p>
            <a:pPr marL="12700">
              <a:lnSpc>
                <a:spcPct val="100000"/>
              </a:lnSpc>
              <a:spcBef>
                <a:spcPts val="100"/>
              </a:spcBef>
            </a:pPr>
            <a:r>
              <a:rPr sz="1800" spc="-5" dirty="0" err="1">
                <a:solidFill>
                  <a:srgbClr val="514743"/>
                </a:solidFill>
                <a:latin typeface="Times New Roman"/>
                <a:cs typeface="Times New Roman"/>
              </a:rPr>
              <a:t>Hình</a:t>
            </a:r>
            <a:r>
              <a:rPr sz="1800" spc="-5" dirty="0">
                <a:solidFill>
                  <a:srgbClr val="514743"/>
                </a:solidFill>
                <a:latin typeface="Times New Roman"/>
                <a:cs typeface="Times New Roman"/>
              </a:rPr>
              <a:t> 2.</a:t>
            </a:r>
            <a:r>
              <a:rPr lang="en-US" sz="1800" spc="-5" dirty="0">
                <a:solidFill>
                  <a:srgbClr val="514743"/>
                </a:solidFill>
                <a:latin typeface="Times New Roman"/>
                <a:cs typeface="Times New Roman"/>
              </a:rPr>
              <a:t>9</a:t>
            </a:r>
            <a:r>
              <a:rPr sz="1800" spc="-5" dirty="0">
                <a:solidFill>
                  <a:srgbClr val="514743"/>
                </a:solidFill>
                <a:latin typeface="Times New Roman"/>
                <a:cs typeface="Times New Roman"/>
              </a:rPr>
              <a:t> Chức </a:t>
            </a:r>
            <a:r>
              <a:rPr sz="1800" spc="-5" dirty="0" err="1">
                <a:solidFill>
                  <a:srgbClr val="514743"/>
                </a:solidFill>
                <a:latin typeface="Times New Roman"/>
                <a:cs typeface="Times New Roman"/>
              </a:rPr>
              <a:t>năng</a:t>
            </a:r>
            <a:r>
              <a:rPr sz="1800" spc="-5" dirty="0">
                <a:solidFill>
                  <a:srgbClr val="514743"/>
                </a:solidFill>
                <a:latin typeface="Times New Roman"/>
                <a:cs typeface="Times New Roman"/>
              </a:rPr>
              <a:t> </a:t>
            </a:r>
            <a:r>
              <a:rPr lang="en-US" spc="-5" dirty="0" err="1">
                <a:solidFill>
                  <a:srgbClr val="514743"/>
                </a:solidFill>
                <a:latin typeface="Times New Roman"/>
                <a:cs typeface="Times New Roman"/>
              </a:rPr>
              <a:t>quản</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lý</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nhà</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cung</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cấp</a:t>
            </a:r>
            <a:endParaRPr sz="1800" dirty="0">
              <a:latin typeface="Times New Roman"/>
              <a:cs typeface="Times New Roman"/>
            </a:endParaRPr>
          </a:p>
        </p:txBody>
      </p:sp>
      <p:pic>
        <p:nvPicPr>
          <p:cNvPr id="7" name="Picture 6">
            <a:extLst>
              <a:ext uri="{FF2B5EF4-FFF2-40B4-BE49-F238E27FC236}">
                <a16:creationId xmlns:a16="http://schemas.microsoft.com/office/drawing/2014/main" id="{10151DEE-D72F-4CD4-A257-E036CBB8D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6871"/>
            <a:ext cx="1362459" cy="1359411"/>
          </a:xfrm>
          <a:prstGeom prst="rect">
            <a:avLst/>
          </a:prstGeom>
        </p:spPr>
      </p:pic>
      <p:sp>
        <p:nvSpPr>
          <p:cNvPr id="8" name="Rectangle 2">
            <a:extLst>
              <a:ext uri="{FF2B5EF4-FFF2-40B4-BE49-F238E27FC236}">
                <a16:creationId xmlns:a16="http://schemas.microsoft.com/office/drawing/2014/main" id="{4ED2019D-8266-4846-844F-CE3A9895E6C2}"/>
              </a:ext>
            </a:extLst>
          </p:cNvPr>
          <p:cNvSpPr>
            <a:spLocks noChangeArrowheads="1"/>
          </p:cNvSpPr>
          <p:nvPr/>
        </p:nvSpPr>
        <p:spPr bwMode="auto">
          <a:xfrm>
            <a:off x="-523520" y="56738"/>
            <a:ext cx="190235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953E6B07-B846-4190-A61C-EDC0C4BE8226}"/>
              </a:ext>
            </a:extLst>
          </p:cNvPr>
          <p:cNvGraphicFramePr>
            <a:graphicFrameLocks noChangeAspect="1"/>
          </p:cNvGraphicFramePr>
          <p:nvPr>
            <p:extLst>
              <p:ext uri="{D42A27DB-BD31-4B8C-83A1-F6EECF244321}">
                <p14:modId xmlns:p14="http://schemas.microsoft.com/office/powerpoint/2010/main" val="2653693185"/>
              </p:ext>
            </p:extLst>
          </p:nvPr>
        </p:nvGraphicFramePr>
        <p:xfrm>
          <a:off x="2362201" y="1453020"/>
          <a:ext cx="7620000" cy="4848055"/>
        </p:xfrm>
        <a:graphic>
          <a:graphicData uri="http://schemas.openxmlformats.org/presentationml/2006/ole">
            <mc:AlternateContent xmlns:mc="http://schemas.openxmlformats.org/markup-compatibility/2006">
              <mc:Choice xmlns:v="urn:schemas-microsoft-com:vml" Requires="v">
                <p:oleObj name="Visio" r:id="rId3" imgW="6134152" imgH="6877042" progId="Visio.Drawing.15">
                  <p:embed/>
                </p:oleObj>
              </mc:Choice>
              <mc:Fallback>
                <p:oleObj name="Visio" r:id="rId3" imgW="6134152" imgH="6877042" progId="Visio.Drawing.15">
                  <p:embed/>
                  <p:pic>
                    <p:nvPicPr>
                      <p:cNvPr id="0" name="Object 1"/>
                      <p:cNvPicPr>
                        <a:picLocks noChangeAspect="1" noChangeArrowheads="1"/>
                      </p:cNvPicPr>
                      <p:nvPr/>
                    </p:nvPicPr>
                    <p:blipFill>
                      <a:blip r:embed="rId4"/>
                      <a:srcRect/>
                      <a:stretch>
                        <a:fillRect/>
                      </a:stretch>
                    </p:blipFill>
                    <p:spPr bwMode="auto">
                      <a:xfrm>
                        <a:off x="2362201" y="1453020"/>
                        <a:ext cx="7620000" cy="4848055"/>
                      </a:xfrm>
                      <a:prstGeom prst="rect">
                        <a:avLst/>
                      </a:prstGeom>
                      <a:no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3" name="object 3"/>
          <p:cNvSpPr txBox="1"/>
          <p:nvPr/>
        </p:nvSpPr>
        <p:spPr>
          <a:xfrm>
            <a:off x="4343400" y="6484400"/>
            <a:ext cx="3900679" cy="289823"/>
          </a:xfrm>
          <a:prstGeom prst="rect">
            <a:avLst/>
          </a:prstGeom>
        </p:spPr>
        <p:txBody>
          <a:bodyPr vert="horz" wrap="square" lIns="0" tIns="12700" rIns="0" bIns="0" rtlCol="0">
            <a:spAutoFit/>
          </a:bodyPr>
          <a:lstStyle/>
          <a:p>
            <a:pPr marL="12700">
              <a:lnSpc>
                <a:spcPct val="100000"/>
              </a:lnSpc>
              <a:spcBef>
                <a:spcPts val="100"/>
              </a:spcBef>
            </a:pPr>
            <a:r>
              <a:rPr sz="1800" spc="-5" dirty="0" err="1">
                <a:solidFill>
                  <a:srgbClr val="514743"/>
                </a:solidFill>
                <a:latin typeface="Times New Roman"/>
                <a:cs typeface="Times New Roman"/>
              </a:rPr>
              <a:t>Hình</a:t>
            </a:r>
            <a:r>
              <a:rPr sz="1800" spc="-5" dirty="0">
                <a:solidFill>
                  <a:srgbClr val="514743"/>
                </a:solidFill>
                <a:latin typeface="Times New Roman"/>
                <a:cs typeface="Times New Roman"/>
              </a:rPr>
              <a:t> 2.</a:t>
            </a:r>
            <a:r>
              <a:rPr lang="en-US" sz="1800" spc="-5" dirty="0">
                <a:solidFill>
                  <a:srgbClr val="514743"/>
                </a:solidFill>
                <a:latin typeface="Times New Roman"/>
                <a:cs typeface="Times New Roman"/>
              </a:rPr>
              <a:t>10</a:t>
            </a:r>
            <a:r>
              <a:rPr sz="1800" spc="-5" dirty="0">
                <a:solidFill>
                  <a:srgbClr val="514743"/>
                </a:solidFill>
                <a:latin typeface="Times New Roman"/>
                <a:cs typeface="Times New Roman"/>
              </a:rPr>
              <a:t> Chức </a:t>
            </a:r>
            <a:r>
              <a:rPr sz="1800" spc="-5" dirty="0" err="1">
                <a:solidFill>
                  <a:srgbClr val="514743"/>
                </a:solidFill>
                <a:latin typeface="Times New Roman"/>
                <a:cs typeface="Times New Roman"/>
              </a:rPr>
              <a:t>năng</a:t>
            </a:r>
            <a:r>
              <a:rPr sz="1800" spc="-5" dirty="0">
                <a:solidFill>
                  <a:srgbClr val="514743"/>
                </a:solidFill>
                <a:latin typeface="Times New Roman"/>
                <a:cs typeface="Times New Roman"/>
              </a:rPr>
              <a:t> </a:t>
            </a:r>
            <a:r>
              <a:rPr lang="en-US" spc="-5" dirty="0" err="1">
                <a:solidFill>
                  <a:srgbClr val="514743"/>
                </a:solidFill>
                <a:latin typeface="Times New Roman"/>
                <a:cs typeface="Times New Roman"/>
              </a:rPr>
              <a:t>quản</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lý</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thuốc</a:t>
            </a:r>
            <a:endParaRPr sz="1800" dirty="0">
              <a:latin typeface="Times New Roman"/>
              <a:cs typeface="Times New Roman"/>
            </a:endParaRPr>
          </a:p>
        </p:txBody>
      </p:sp>
      <p:pic>
        <p:nvPicPr>
          <p:cNvPr id="7" name="Picture 6">
            <a:extLst>
              <a:ext uri="{FF2B5EF4-FFF2-40B4-BE49-F238E27FC236}">
                <a16:creationId xmlns:a16="http://schemas.microsoft.com/office/drawing/2014/main" id="{10151DEE-D72F-4CD4-A257-E036CBB8D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6871"/>
            <a:ext cx="1362459" cy="1359411"/>
          </a:xfrm>
          <a:prstGeom prst="rect">
            <a:avLst/>
          </a:prstGeom>
        </p:spPr>
      </p:pic>
      <p:sp>
        <p:nvSpPr>
          <p:cNvPr id="8" name="Rectangle 2">
            <a:extLst>
              <a:ext uri="{FF2B5EF4-FFF2-40B4-BE49-F238E27FC236}">
                <a16:creationId xmlns:a16="http://schemas.microsoft.com/office/drawing/2014/main" id="{4ED2019D-8266-4846-844F-CE3A9895E6C2}"/>
              </a:ext>
            </a:extLst>
          </p:cNvPr>
          <p:cNvSpPr>
            <a:spLocks noChangeArrowheads="1"/>
          </p:cNvSpPr>
          <p:nvPr/>
        </p:nvSpPr>
        <p:spPr bwMode="auto">
          <a:xfrm>
            <a:off x="-523520" y="56738"/>
            <a:ext cx="190235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241B771C-A7A9-4EBB-B1DD-16CB584D90CD}"/>
              </a:ext>
            </a:extLst>
          </p:cNvPr>
          <p:cNvSpPr>
            <a:spLocks noChangeArrowheads="1"/>
          </p:cNvSpPr>
          <p:nvPr/>
        </p:nvSpPr>
        <p:spPr bwMode="auto">
          <a:xfrm>
            <a:off x="2387097" y="-14420"/>
            <a:ext cx="1464649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C6D49FCF-1A38-43D0-A155-F448DB675390}"/>
              </a:ext>
            </a:extLst>
          </p:cNvPr>
          <p:cNvGraphicFramePr>
            <a:graphicFrameLocks noChangeAspect="1"/>
          </p:cNvGraphicFramePr>
          <p:nvPr>
            <p:extLst>
              <p:ext uri="{D42A27DB-BD31-4B8C-83A1-F6EECF244321}">
                <p14:modId xmlns:p14="http://schemas.microsoft.com/office/powerpoint/2010/main" val="3559484162"/>
              </p:ext>
            </p:extLst>
          </p:nvPr>
        </p:nvGraphicFramePr>
        <p:xfrm>
          <a:off x="2895600" y="1381861"/>
          <a:ext cx="6934200" cy="5102537"/>
        </p:xfrm>
        <a:graphic>
          <a:graphicData uri="http://schemas.openxmlformats.org/presentationml/2006/ole">
            <mc:AlternateContent xmlns:mc="http://schemas.openxmlformats.org/markup-compatibility/2006">
              <mc:Choice xmlns:v="urn:schemas-microsoft-com:vml" Requires="v">
                <p:oleObj name="Visio" r:id="rId3" imgW="6229466" imgH="6877042" progId="Visio.Drawing.15">
                  <p:embed/>
                </p:oleObj>
              </mc:Choice>
              <mc:Fallback>
                <p:oleObj name="Visio" r:id="rId3" imgW="6229466" imgH="6877042" progId="Visio.Drawing.15">
                  <p:embed/>
                  <p:pic>
                    <p:nvPicPr>
                      <p:cNvPr id="0" name="Object 1"/>
                      <p:cNvPicPr>
                        <a:picLocks noChangeAspect="1" noChangeArrowheads="1"/>
                      </p:cNvPicPr>
                      <p:nvPr/>
                    </p:nvPicPr>
                    <p:blipFill>
                      <a:blip r:embed="rId4"/>
                      <a:srcRect/>
                      <a:stretch>
                        <a:fillRect/>
                      </a:stretch>
                    </p:blipFill>
                    <p:spPr bwMode="auto">
                      <a:xfrm>
                        <a:off x="2895600" y="1381861"/>
                        <a:ext cx="6934200" cy="5102537"/>
                      </a:xfrm>
                      <a:prstGeom prst="rect">
                        <a:avLst/>
                      </a:prstGeom>
                      <a:noFill/>
                    </p:spPr>
                  </p:pic>
                </p:oleObj>
              </mc:Fallback>
            </mc:AlternateContent>
          </a:graphicData>
        </a:graphic>
      </p:graphicFrame>
    </p:spTree>
    <p:extLst>
      <p:ext uri="{BB962C8B-B14F-4D97-AF65-F5344CB8AC3E}">
        <p14:creationId xmlns:p14="http://schemas.microsoft.com/office/powerpoint/2010/main" val="240572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73468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Sơ </a:t>
            </a:r>
            <a:r>
              <a:rPr b="0" dirty="0">
                <a:latin typeface="Times New Roman"/>
                <a:cs typeface="Times New Roman"/>
              </a:rPr>
              <a:t>đồ luồng dữ liệu mức dưới</a:t>
            </a:r>
            <a:r>
              <a:rPr b="0" spc="-130" dirty="0">
                <a:latin typeface="Times New Roman"/>
                <a:cs typeface="Times New Roman"/>
              </a:rPr>
              <a:t> </a:t>
            </a:r>
            <a:r>
              <a:rPr b="0" dirty="0">
                <a:latin typeface="Times New Roman"/>
                <a:cs typeface="Times New Roman"/>
              </a:rPr>
              <a:t>đỉnh</a:t>
            </a:r>
          </a:p>
        </p:txBody>
      </p:sp>
      <p:sp>
        <p:nvSpPr>
          <p:cNvPr id="3" name="object 3"/>
          <p:cNvSpPr txBox="1"/>
          <p:nvPr/>
        </p:nvSpPr>
        <p:spPr>
          <a:xfrm>
            <a:off x="4024121" y="6515506"/>
            <a:ext cx="4205479" cy="289823"/>
          </a:xfrm>
          <a:prstGeom prst="rect">
            <a:avLst/>
          </a:prstGeom>
        </p:spPr>
        <p:txBody>
          <a:bodyPr vert="horz" wrap="square" lIns="0" tIns="12700" rIns="0" bIns="0" rtlCol="0">
            <a:spAutoFit/>
          </a:bodyPr>
          <a:lstStyle/>
          <a:p>
            <a:pPr marL="12700">
              <a:lnSpc>
                <a:spcPct val="100000"/>
              </a:lnSpc>
              <a:spcBef>
                <a:spcPts val="100"/>
              </a:spcBef>
            </a:pPr>
            <a:r>
              <a:rPr sz="1800" spc="-5" dirty="0" err="1">
                <a:solidFill>
                  <a:srgbClr val="514743"/>
                </a:solidFill>
                <a:latin typeface="Times New Roman"/>
                <a:cs typeface="Times New Roman"/>
              </a:rPr>
              <a:t>Hình</a:t>
            </a:r>
            <a:r>
              <a:rPr sz="1800" spc="-5" dirty="0">
                <a:solidFill>
                  <a:srgbClr val="514743"/>
                </a:solidFill>
                <a:latin typeface="Times New Roman"/>
                <a:cs typeface="Times New Roman"/>
              </a:rPr>
              <a:t> 2.</a:t>
            </a:r>
            <a:r>
              <a:rPr lang="en-US" sz="1800" spc="-5" dirty="0">
                <a:solidFill>
                  <a:srgbClr val="514743"/>
                </a:solidFill>
                <a:latin typeface="Times New Roman"/>
                <a:cs typeface="Times New Roman"/>
              </a:rPr>
              <a:t>11</a:t>
            </a:r>
            <a:r>
              <a:rPr sz="1800" spc="-5" dirty="0">
                <a:solidFill>
                  <a:srgbClr val="514743"/>
                </a:solidFill>
                <a:latin typeface="Times New Roman"/>
                <a:cs typeface="Times New Roman"/>
              </a:rPr>
              <a:t> Chức </a:t>
            </a:r>
            <a:r>
              <a:rPr sz="1800" spc="-5" dirty="0" err="1">
                <a:solidFill>
                  <a:srgbClr val="514743"/>
                </a:solidFill>
                <a:latin typeface="Times New Roman"/>
                <a:cs typeface="Times New Roman"/>
              </a:rPr>
              <a:t>năng</a:t>
            </a:r>
            <a:r>
              <a:rPr sz="1800" spc="-5" dirty="0">
                <a:solidFill>
                  <a:srgbClr val="514743"/>
                </a:solidFill>
                <a:latin typeface="Times New Roman"/>
                <a:cs typeface="Times New Roman"/>
              </a:rPr>
              <a:t> </a:t>
            </a:r>
            <a:r>
              <a:rPr lang="en-US" spc="-5" dirty="0" err="1">
                <a:solidFill>
                  <a:srgbClr val="514743"/>
                </a:solidFill>
                <a:latin typeface="Times New Roman"/>
                <a:cs typeface="Times New Roman"/>
              </a:rPr>
              <a:t>quản</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thống</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kê</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báo</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cáo</a:t>
            </a:r>
            <a:endParaRPr sz="1800" dirty="0">
              <a:latin typeface="Times New Roman"/>
              <a:cs typeface="Times New Roman"/>
            </a:endParaRPr>
          </a:p>
        </p:txBody>
      </p:sp>
      <p:pic>
        <p:nvPicPr>
          <p:cNvPr id="7" name="Picture 6">
            <a:extLst>
              <a:ext uri="{FF2B5EF4-FFF2-40B4-BE49-F238E27FC236}">
                <a16:creationId xmlns:a16="http://schemas.microsoft.com/office/drawing/2014/main" id="{10151DEE-D72F-4CD4-A257-E036CBB8D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6871"/>
            <a:ext cx="1362459" cy="1359411"/>
          </a:xfrm>
          <a:prstGeom prst="rect">
            <a:avLst/>
          </a:prstGeom>
        </p:spPr>
      </p:pic>
      <p:sp>
        <p:nvSpPr>
          <p:cNvPr id="8" name="Rectangle 2">
            <a:extLst>
              <a:ext uri="{FF2B5EF4-FFF2-40B4-BE49-F238E27FC236}">
                <a16:creationId xmlns:a16="http://schemas.microsoft.com/office/drawing/2014/main" id="{4ED2019D-8266-4846-844F-CE3A9895E6C2}"/>
              </a:ext>
            </a:extLst>
          </p:cNvPr>
          <p:cNvSpPr>
            <a:spLocks noChangeArrowheads="1"/>
          </p:cNvSpPr>
          <p:nvPr/>
        </p:nvSpPr>
        <p:spPr bwMode="auto">
          <a:xfrm>
            <a:off x="-523520" y="56738"/>
            <a:ext cx="190235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B60FA160-C25C-4CFB-8DF8-EDFD35C2687E}"/>
              </a:ext>
            </a:extLst>
          </p:cNvPr>
          <p:cNvSpPr>
            <a:spLocks noChangeArrowheads="1"/>
          </p:cNvSpPr>
          <p:nvPr/>
        </p:nvSpPr>
        <p:spPr bwMode="auto">
          <a:xfrm>
            <a:off x="3065740" y="6938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26C31D3A-730D-4BCF-8AB3-5057BA323BAF}"/>
              </a:ext>
            </a:extLst>
          </p:cNvPr>
          <p:cNvGraphicFramePr>
            <a:graphicFrameLocks noChangeAspect="1"/>
          </p:cNvGraphicFramePr>
          <p:nvPr>
            <p:extLst>
              <p:ext uri="{D42A27DB-BD31-4B8C-83A1-F6EECF244321}">
                <p14:modId xmlns:p14="http://schemas.microsoft.com/office/powerpoint/2010/main" val="3421567245"/>
              </p:ext>
            </p:extLst>
          </p:nvPr>
        </p:nvGraphicFramePr>
        <p:xfrm>
          <a:off x="2743200" y="1396282"/>
          <a:ext cx="6324600" cy="5136430"/>
        </p:xfrm>
        <a:graphic>
          <a:graphicData uri="http://schemas.openxmlformats.org/presentationml/2006/ole">
            <mc:AlternateContent xmlns:mc="http://schemas.openxmlformats.org/markup-compatibility/2006">
              <mc:Choice xmlns:v="urn:schemas-microsoft-com:vml" Requires="v">
                <p:oleObj name="Visio" r:id="rId3" imgW="6057749" imgH="5915131" progId="Visio.Drawing.15">
                  <p:embed/>
                </p:oleObj>
              </mc:Choice>
              <mc:Fallback>
                <p:oleObj name="Visio" r:id="rId3" imgW="6057749" imgH="5915131" progId="Visio.Drawing.15">
                  <p:embed/>
                  <p:pic>
                    <p:nvPicPr>
                      <p:cNvPr id="0" name="Object 1"/>
                      <p:cNvPicPr>
                        <a:picLocks noChangeAspect="1" noChangeArrowheads="1"/>
                      </p:cNvPicPr>
                      <p:nvPr/>
                    </p:nvPicPr>
                    <p:blipFill>
                      <a:blip r:embed="rId4"/>
                      <a:srcRect/>
                      <a:stretch>
                        <a:fillRect/>
                      </a:stretch>
                    </p:blipFill>
                    <p:spPr bwMode="auto">
                      <a:xfrm>
                        <a:off x="2743200" y="1396282"/>
                        <a:ext cx="6324600" cy="5136430"/>
                      </a:xfrm>
                      <a:prstGeom prst="rect">
                        <a:avLst/>
                      </a:prstGeom>
                      <a:noFill/>
                    </p:spPr>
                  </p:pic>
                </p:oleObj>
              </mc:Fallback>
            </mc:AlternateContent>
          </a:graphicData>
        </a:graphic>
      </p:graphicFrame>
    </p:spTree>
    <p:extLst>
      <p:ext uri="{BB962C8B-B14F-4D97-AF65-F5344CB8AC3E}">
        <p14:creationId xmlns:p14="http://schemas.microsoft.com/office/powerpoint/2010/main" val="343788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504" y="613663"/>
            <a:ext cx="4368800" cy="513715"/>
          </a:xfrm>
          <a:prstGeom prst="rect">
            <a:avLst/>
          </a:prstGeom>
        </p:spPr>
        <p:txBody>
          <a:bodyPr vert="horz" wrap="square" lIns="0" tIns="13335" rIns="0" bIns="0" rtlCol="0">
            <a:spAutoFit/>
          </a:bodyPr>
          <a:lstStyle/>
          <a:p>
            <a:pPr marL="12700">
              <a:lnSpc>
                <a:spcPct val="100000"/>
              </a:lnSpc>
              <a:spcBef>
                <a:spcPts val="105"/>
              </a:spcBef>
            </a:pPr>
            <a:r>
              <a:rPr lang="en-US" b="0" dirty="0" err="1">
                <a:latin typeface="Times New Roman"/>
                <a:cs typeface="Times New Roman"/>
              </a:rPr>
              <a:t>Phân</a:t>
            </a:r>
            <a:r>
              <a:rPr lang="en-US" b="0" dirty="0">
                <a:latin typeface="Times New Roman"/>
                <a:cs typeface="Times New Roman"/>
              </a:rPr>
              <a:t> </a:t>
            </a:r>
            <a:r>
              <a:rPr lang="en-US" b="0" dirty="0" err="1">
                <a:latin typeface="Times New Roman"/>
                <a:cs typeface="Times New Roman"/>
              </a:rPr>
              <a:t>tích</a:t>
            </a:r>
            <a:r>
              <a:rPr lang="en-US" b="0" dirty="0">
                <a:latin typeface="Times New Roman"/>
                <a:cs typeface="Times New Roman"/>
              </a:rPr>
              <a:t> </a:t>
            </a:r>
            <a:r>
              <a:rPr lang="en-US" b="0" dirty="0" err="1">
                <a:latin typeface="Times New Roman"/>
                <a:cs typeface="Times New Roman"/>
              </a:rPr>
              <a:t>dữ</a:t>
            </a:r>
            <a:r>
              <a:rPr lang="en-US" b="0" dirty="0">
                <a:latin typeface="Times New Roman"/>
                <a:cs typeface="Times New Roman"/>
              </a:rPr>
              <a:t> </a:t>
            </a:r>
            <a:r>
              <a:rPr lang="en-US" b="0" dirty="0" err="1">
                <a:latin typeface="Times New Roman"/>
                <a:cs typeface="Times New Roman"/>
              </a:rPr>
              <a:t>liệu</a:t>
            </a:r>
            <a:r>
              <a:rPr lang="en-US" b="0" dirty="0">
                <a:latin typeface="Times New Roman"/>
                <a:cs typeface="Times New Roman"/>
              </a:rPr>
              <a:t> </a:t>
            </a:r>
            <a:r>
              <a:rPr lang="en-US" b="0" dirty="0" err="1">
                <a:latin typeface="Times New Roman"/>
                <a:cs typeface="Times New Roman"/>
              </a:rPr>
              <a:t>hệ</a:t>
            </a:r>
            <a:r>
              <a:rPr lang="en-US" b="0" dirty="0">
                <a:latin typeface="Times New Roman"/>
                <a:cs typeface="Times New Roman"/>
              </a:rPr>
              <a:t> </a:t>
            </a:r>
            <a:r>
              <a:rPr lang="en-US" b="0" dirty="0" err="1">
                <a:latin typeface="Times New Roman"/>
                <a:cs typeface="Times New Roman"/>
              </a:rPr>
              <a:t>thống</a:t>
            </a:r>
            <a:endParaRPr b="0" dirty="0">
              <a:latin typeface="Times New Roman"/>
              <a:cs typeface="Times New Roman"/>
            </a:endParaRPr>
          </a:p>
        </p:txBody>
      </p:sp>
      <p:sp>
        <p:nvSpPr>
          <p:cNvPr id="4" name="object 4"/>
          <p:cNvSpPr txBox="1"/>
          <p:nvPr/>
        </p:nvSpPr>
        <p:spPr>
          <a:xfrm>
            <a:off x="4024121" y="6515506"/>
            <a:ext cx="3748279" cy="289823"/>
          </a:xfrm>
          <a:prstGeom prst="rect">
            <a:avLst/>
          </a:prstGeom>
        </p:spPr>
        <p:txBody>
          <a:bodyPr vert="horz" wrap="square" lIns="0" tIns="12700" rIns="0" bIns="0" rtlCol="0">
            <a:spAutoFit/>
          </a:bodyPr>
          <a:lstStyle/>
          <a:p>
            <a:pPr marL="12700">
              <a:lnSpc>
                <a:spcPct val="100000"/>
              </a:lnSpc>
              <a:spcBef>
                <a:spcPts val="100"/>
              </a:spcBef>
            </a:pPr>
            <a:r>
              <a:rPr sz="1800" spc="-5" dirty="0" err="1">
                <a:solidFill>
                  <a:srgbClr val="514743"/>
                </a:solidFill>
                <a:latin typeface="Times New Roman"/>
                <a:cs typeface="Times New Roman"/>
              </a:rPr>
              <a:t>Hình</a:t>
            </a:r>
            <a:r>
              <a:rPr sz="1800" spc="-5" dirty="0">
                <a:solidFill>
                  <a:srgbClr val="514743"/>
                </a:solidFill>
                <a:latin typeface="Times New Roman"/>
                <a:cs typeface="Times New Roman"/>
              </a:rPr>
              <a:t> 2.</a:t>
            </a:r>
            <a:r>
              <a:rPr lang="en-US" sz="1800" spc="-5" dirty="0">
                <a:solidFill>
                  <a:srgbClr val="514743"/>
                </a:solidFill>
                <a:latin typeface="Times New Roman"/>
                <a:cs typeface="Times New Roman"/>
              </a:rPr>
              <a:t>12</a:t>
            </a:r>
            <a:r>
              <a:rPr sz="1800" spc="-5" dirty="0">
                <a:solidFill>
                  <a:srgbClr val="514743"/>
                </a:solidFill>
                <a:latin typeface="Times New Roman"/>
                <a:cs typeface="Times New Roman"/>
              </a:rPr>
              <a:t> </a:t>
            </a:r>
            <a:r>
              <a:rPr lang="en-US" spc="-5" dirty="0">
                <a:solidFill>
                  <a:srgbClr val="514743"/>
                </a:solidFill>
                <a:latin typeface="Times New Roman"/>
                <a:cs typeface="Times New Roman"/>
              </a:rPr>
              <a:t>Quan </a:t>
            </a:r>
            <a:r>
              <a:rPr lang="en-US" spc="-5" dirty="0" err="1">
                <a:solidFill>
                  <a:srgbClr val="514743"/>
                </a:solidFill>
                <a:latin typeface="Times New Roman"/>
                <a:cs typeface="Times New Roman"/>
              </a:rPr>
              <a:t>hệ</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giữa</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các</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bẳng</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dữ</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liệu</a:t>
            </a:r>
            <a:endParaRPr sz="1800" dirty="0">
              <a:latin typeface="Times New Roman"/>
              <a:cs typeface="Times New Roman"/>
            </a:endParaRPr>
          </a:p>
        </p:txBody>
      </p:sp>
      <p:pic>
        <p:nvPicPr>
          <p:cNvPr id="7" name="Picture 6">
            <a:extLst>
              <a:ext uri="{FF2B5EF4-FFF2-40B4-BE49-F238E27FC236}">
                <a16:creationId xmlns:a16="http://schemas.microsoft.com/office/drawing/2014/main" id="{55F7CB7D-204E-4924-BA31-037D749F37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
        <p:nvSpPr>
          <p:cNvPr id="8" name="Rectangle 2">
            <a:extLst>
              <a:ext uri="{FF2B5EF4-FFF2-40B4-BE49-F238E27FC236}">
                <a16:creationId xmlns:a16="http://schemas.microsoft.com/office/drawing/2014/main" id="{B960B073-5BAD-4DA0-AFEA-7CD161D7995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FA02F613-24A5-4E79-AD19-EFCEE6611D21}"/>
              </a:ext>
            </a:extLst>
          </p:cNvPr>
          <p:cNvGraphicFramePr>
            <a:graphicFrameLocks noChangeAspect="1"/>
          </p:cNvGraphicFramePr>
          <p:nvPr>
            <p:extLst>
              <p:ext uri="{D42A27DB-BD31-4B8C-83A1-F6EECF244321}">
                <p14:modId xmlns:p14="http://schemas.microsoft.com/office/powerpoint/2010/main" val="1067093274"/>
              </p:ext>
            </p:extLst>
          </p:nvPr>
        </p:nvGraphicFramePr>
        <p:xfrm>
          <a:off x="3048000" y="1499373"/>
          <a:ext cx="6429375" cy="5016133"/>
        </p:xfrm>
        <a:graphic>
          <a:graphicData uri="http://schemas.openxmlformats.org/presentationml/2006/ole">
            <mc:AlternateContent xmlns:mc="http://schemas.openxmlformats.org/markup-compatibility/2006">
              <mc:Choice xmlns:v="urn:schemas-microsoft-com:vml" Requires="v">
                <p:oleObj name="Visio" r:id="rId3" imgW="10115413" imgH="9429821" progId="Visio.Drawing.15">
                  <p:embed/>
                </p:oleObj>
              </mc:Choice>
              <mc:Fallback>
                <p:oleObj name="Visio" r:id="rId3" imgW="10115413" imgH="94298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499373"/>
                        <a:ext cx="6429375" cy="5016133"/>
                      </a:xfrm>
                      <a:prstGeom prst="rect">
                        <a:avLst/>
                      </a:prstGeom>
                      <a:noFill/>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222440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Cơ </a:t>
            </a:r>
            <a:r>
              <a:rPr b="0" dirty="0">
                <a:latin typeface="Times New Roman"/>
                <a:cs typeface="Times New Roman"/>
              </a:rPr>
              <a:t>sở dữ</a:t>
            </a:r>
            <a:r>
              <a:rPr b="0" spc="-85" dirty="0">
                <a:latin typeface="Times New Roman"/>
                <a:cs typeface="Times New Roman"/>
              </a:rPr>
              <a:t> </a:t>
            </a:r>
            <a:r>
              <a:rPr b="0" dirty="0">
                <a:latin typeface="Times New Roman"/>
                <a:cs typeface="Times New Roman"/>
              </a:rPr>
              <a:t>liệu</a:t>
            </a:r>
          </a:p>
        </p:txBody>
      </p:sp>
      <p:sp>
        <p:nvSpPr>
          <p:cNvPr id="3" name="object 3"/>
          <p:cNvSpPr txBox="1"/>
          <p:nvPr/>
        </p:nvSpPr>
        <p:spPr>
          <a:xfrm>
            <a:off x="4045077" y="6356096"/>
            <a:ext cx="3498723" cy="289823"/>
          </a:xfrm>
          <a:prstGeom prst="rect">
            <a:avLst/>
          </a:prstGeom>
        </p:spPr>
        <p:txBody>
          <a:bodyPr vert="horz" wrap="square" lIns="0" tIns="12700" rIns="0" bIns="0" rtlCol="0">
            <a:spAutoFit/>
          </a:bodyPr>
          <a:lstStyle/>
          <a:p>
            <a:pPr marL="12700">
              <a:lnSpc>
                <a:spcPct val="100000"/>
              </a:lnSpc>
              <a:spcBef>
                <a:spcPts val="100"/>
              </a:spcBef>
            </a:pPr>
            <a:r>
              <a:rPr sz="1800" spc="-5" dirty="0" err="1">
                <a:solidFill>
                  <a:srgbClr val="514743"/>
                </a:solidFill>
                <a:latin typeface="Times New Roman"/>
                <a:cs typeface="Times New Roman"/>
              </a:rPr>
              <a:t>Hình</a:t>
            </a:r>
            <a:r>
              <a:rPr sz="1800" spc="-5" dirty="0">
                <a:solidFill>
                  <a:srgbClr val="514743"/>
                </a:solidFill>
                <a:latin typeface="Times New Roman"/>
                <a:cs typeface="Times New Roman"/>
              </a:rPr>
              <a:t> 2.1</a:t>
            </a:r>
            <a:r>
              <a:rPr lang="en-US" sz="1800" spc="-5" dirty="0">
                <a:solidFill>
                  <a:srgbClr val="514743"/>
                </a:solidFill>
                <a:latin typeface="Times New Roman"/>
                <a:cs typeface="Times New Roman"/>
              </a:rPr>
              <a:t>3</a:t>
            </a:r>
            <a:r>
              <a:rPr sz="1800" spc="-5" dirty="0">
                <a:solidFill>
                  <a:srgbClr val="514743"/>
                </a:solidFill>
                <a:latin typeface="Times New Roman"/>
                <a:cs typeface="Times New Roman"/>
              </a:rPr>
              <a:t> </a:t>
            </a:r>
            <a:r>
              <a:rPr lang="en-US" spc="-5" dirty="0">
                <a:solidFill>
                  <a:srgbClr val="514743"/>
                </a:solidFill>
                <a:latin typeface="Times New Roman"/>
                <a:cs typeface="Times New Roman"/>
              </a:rPr>
              <a:t>Diagram </a:t>
            </a:r>
            <a:r>
              <a:rPr lang="en-US" spc="-5" dirty="0" err="1">
                <a:solidFill>
                  <a:srgbClr val="514743"/>
                </a:solidFill>
                <a:latin typeface="Times New Roman"/>
                <a:cs typeface="Times New Roman"/>
              </a:rPr>
              <a:t>cơ</a:t>
            </a:r>
            <a:r>
              <a:rPr lang="en-US" spc="-5" dirty="0">
                <a:solidFill>
                  <a:srgbClr val="514743"/>
                </a:solidFill>
                <a:latin typeface="Times New Roman"/>
                <a:cs typeface="Times New Roman"/>
              </a:rPr>
              <a:t> </a:t>
            </a:r>
            <a:r>
              <a:rPr lang="en-US" spc="-5" dirty="0" err="1">
                <a:solidFill>
                  <a:srgbClr val="514743"/>
                </a:solidFill>
                <a:latin typeface="Times New Roman"/>
                <a:cs typeface="Times New Roman"/>
              </a:rPr>
              <a:t>sở</a:t>
            </a:r>
            <a:r>
              <a:rPr sz="1800" spc="-5" dirty="0">
                <a:solidFill>
                  <a:srgbClr val="514743"/>
                </a:solidFill>
                <a:latin typeface="Times New Roman"/>
                <a:cs typeface="Times New Roman"/>
              </a:rPr>
              <a:t> dữ</a:t>
            </a:r>
            <a:r>
              <a:rPr sz="1800" spc="-25" dirty="0">
                <a:solidFill>
                  <a:srgbClr val="514743"/>
                </a:solidFill>
                <a:latin typeface="Times New Roman"/>
                <a:cs typeface="Times New Roman"/>
              </a:rPr>
              <a:t> </a:t>
            </a:r>
            <a:r>
              <a:rPr sz="1800" dirty="0">
                <a:solidFill>
                  <a:srgbClr val="514743"/>
                </a:solidFill>
                <a:latin typeface="Times New Roman"/>
                <a:cs typeface="Times New Roman"/>
              </a:rPr>
              <a:t>liệu</a:t>
            </a:r>
            <a:endParaRPr sz="1800" dirty="0">
              <a:latin typeface="Times New Roman"/>
              <a:cs typeface="Times New Roman"/>
            </a:endParaRPr>
          </a:p>
        </p:txBody>
      </p:sp>
      <p:pic>
        <p:nvPicPr>
          <p:cNvPr id="7" name="Picture 6">
            <a:extLst>
              <a:ext uri="{FF2B5EF4-FFF2-40B4-BE49-F238E27FC236}">
                <a16:creationId xmlns:a16="http://schemas.microsoft.com/office/drawing/2014/main" id="{D5DB9E20-0F27-4137-9817-F6F978804A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8E130D63-6CA7-46E9-A0FF-72F438ABCD8B}"/>
              </a:ext>
            </a:extLst>
          </p:cNvPr>
          <p:cNvPicPr/>
          <p:nvPr/>
        </p:nvPicPr>
        <p:blipFill>
          <a:blip r:embed="rId3"/>
          <a:stretch>
            <a:fillRect/>
          </a:stretch>
        </p:blipFill>
        <p:spPr>
          <a:xfrm>
            <a:off x="1905000" y="1669097"/>
            <a:ext cx="8305800" cy="45752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598424"/>
            <a:ext cx="3991610" cy="513715"/>
          </a:xfrm>
          <a:prstGeom prst="rect">
            <a:avLst/>
          </a:prstGeom>
        </p:spPr>
        <p:txBody>
          <a:bodyPr vert="horz" wrap="square" lIns="0" tIns="13335" rIns="0" bIns="0" rtlCol="0">
            <a:spAutoFit/>
          </a:bodyPr>
          <a:lstStyle/>
          <a:p>
            <a:pPr marL="12700">
              <a:lnSpc>
                <a:spcPct val="100000"/>
              </a:lnSpc>
              <a:spcBef>
                <a:spcPts val="105"/>
              </a:spcBef>
            </a:pPr>
            <a:r>
              <a:rPr b="0" spc="175" dirty="0">
                <a:latin typeface="Arial"/>
                <a:cs typeface="Arial"/>
              </a:rPr>
              <a:t>III. </a:t>
            </a:r>
            <a:r>
              <a:rPr b="0" dirty="0">
                <a:latin typeface="Arial"/>
                <a:cs typeface="Arial"/>
              </a:rPr>
              <a:t>Công </a:t>
            </a:r>
            <a:r>
              <a:rPr b="0" spc="-65" dirty="0">
                <a:latin typeface="Arial"/>
                <a:cs typeface="Arial"/>
              </a:rPr>
              <a:t>cụ </a:t>
            </a:r>
            <a:r>
              <a:rPr b="0" dirty="0">
                <a:latin typeface="Arial"/>
                <a:cs typeface="Arial"/>
              </a:rPr>
              <a:t>thực</a:t>
            </a:r>
            <a:r>
              <a:rPr b="0" spc="-395" dirty="0">
                <a:latin typeface="Arial"/>
                <a:cs typeface="Arial"/>
              </a:rPr>
              <a:t> </a:t>
            </a:r>
            <a:r>
              <a:rPr b="0" spc="50" dirty="0">
                <a:latin typeface="Arial"/>
                <a:cs typeface="Arial"/>
              </a:rPr>
              <a:t>hiện</a:t>
            </a:r>
          </a:p>
        </p:txBody>
      </p:sp>
      <p:sp>
        <p:nvSpPr>
          <p:cNvPr id="3" name="object 3"/>
          <p:cNvSpPr txBox="1"/>
          <p:nvPr/>
        </p:nvSpPr>
        <p:spPr>
          <a:xfrm>
            <a:off x="1092504" y="2334005"/>
            <a:ext cx="3479496" cy="2951449"/>
          </a:xfrm>
          <a:prstGeom prst="rect">
            <a:avLst/>
          </a:prstGeom>
        </p:spPr>
        <p:txBody>
          <a:bodyPr vert="horz" wrap="square" lIns="0" tIns="12065" rIns="0" bIns="0" rtlCol="0">
            <a:spAutoFit/>
          </a:bodyPr>
          <a:lstStyle/>
          <a:p>
            <a:pPr marL="469265" indent="-457200">
              <a:lnSpc>
                <a:spcPct val="100000"/>
              </a:lnSpc>
              <a:spcBef>
                <a:spcPts val="95"/>
              </a:spcBef>
              <a:buFont typeface="Wingdings" panose="05000000000000000000" pitchFamily="2" charset="2"/>
              <a:buChar char="§"/>
              <a:tabLst>
                <a:tab pos="527685" algn="l"/>
                <a:tab pos="528320" algn="l"/>
              </a:tabLst>
            </a:pPr>
            <a:r>
              <a:rPr lang="en-US" sz="2800" spc="-5" dirty="0">
                <a:solidFill>
                  <a:srgbClr val="514743"/>
                </a:solidFill>
                <a:latin typeface="Times New Roman"/>
                <a:cs typeface="Times New Roman"/>
              </a:rPr>
              <a:t>Visual Studio 2022</a:t>
            </a:r>
            <a:endParaRPr sz="2800" dirty="0">
              <a:latin typeface="Times New Roman"/>
              <a:cs typeface="Times New Roman"/>
            </a:endParaRPr>
          </a:p>
          <a:p>
            <a:pPr>
              <a:lnSpc>
                <a:spcPct val="100000"/>
              </a:lnSpc>
              <a:buClr>
                <a:srgbClr val="514743"/>
              </a:buClr>
              <a:buFont typeface="Wingdings"/>
              <a:buChar char=""/>
            </a:pPr>
            <a:endParaRPr sz="3100" dirty="0">
              <a:latin typeface="Times New Roman"/>
              <a:cs typeface="Times New Roman"/>
            </a:endParaRPr>
          </a:p>
          <a:p>
            <a:pPr marL="527685" indent="-515620">
              <a:lnSpc>
                <a:spcPct val="100000"/>
              </a:lnSpc>
              <a:spcBef>
                <a:spcPts val="2725"/>
              </a:spcBef>
              <a:buFont typeface="Wingdings"/>
              <a:buChar char=""/>
              <a:tabLst>
                <a:tab pos="527685" algn="l"/>
                <a:tab pos="528320" algn="l"/>
              </a:tabLst>
            </a:pPr>
            <a:r>
              <a:rPr lang="en-US" sz="2800" spc="-5" dirty="0">
                <a:solidFill>
                  <a:srgbClr val="514743"/>
                </a:solidFill>
                <a:latin typeface="Times New Roman"/>
                <a:cs typeface="Times New Roman"/>
              </a:rPr>
              <a:t>C Sharp</a:t>
            </a:r>
            <a:endParaRPr sz="2800" dirty="0">
              <a:latin typeface="Times New Roman"/>
              <a:cs typeface="Times New Roman"/>
            </a:endParaRPr>
          </a:p>
          <a:p>
            <a:pPr>
              <a:lnSpc>
                <a:spcPct val="100000"/>
              </a:lnSpc>
              <a:buClr>
                <a:srgbClr val="514743"/>
              </a:buClr>
              <a:buFont typeface="Wingdings"/>
              <a:buChar char=""/>
            </a:pPr>
            <a:endParaRPr sz="3100" dirty="0">
              <a:latin typeface="Times New Roman"/>
              <a:cs typeface="Times New Roman"/>
            </a:endParaRPr>
          </a:p>
          <a:p>
            <a:pPr marL="527685" indent="-515620">
              <a:lnSpc>
                <a:spcPct val="100000"/>
              </a:lnSpc>
              <a:spcBef>
                <a:spcPts val="2725"/>
              </a:spcBef>
              <a:buFont typeface="Wingdings"/>
              <a:buChar char=""/>
              <a:tabLst>
                <a:tab pos="527685" algn="l"/>
                <a:tab pos="528320" algn="l"/>
              </a:tabLst>
            </a:pPr>
            <a:r>
              <a:rPr lang="en-US" sz="2800" spc="-5" dirty="0">
                <a:solidFill>
                  <a:srgbClr val="514743"/>
                </a:solidFill>
                <a:latin typeface="Times New Roman"/>
                <a:cs typeface="Times New Roman"/>
              </a:rPr>
              <a:t>SQL Server 2014</a:t>
            </a:r>
            <a:endParaRPr sz="2800" dirty="0">
              <a:latin typeface="Times New Roman"/>
              <a:cs typeface="Times New Roman"/>
            </a:endParaRPr>
          </a:p>
        </p:txBody>
      </p:sp>
      <p:pic>
        <p:nvPicPr>
          <p:cNvPr id="8" name="Picture 7">
            <a:extLst>
              <a:ext uri="{FF2B5EF4-FFF2-40B4-BE49-F238E27FC236}">
                <a16:creationId xmlns:a16="http://schemas.microsoft.com/office/drawing/2014/main" id="{D7244BA7-79BF-4308-BC8B-D1F7F1DB13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10" name="Picture 9">
            <a:extLst>
              <a:ext uri="{FF2B5EF4-FFF2-40B4-BE49-F238E27FC236}">
                <a16:creationId xmlns:a16="http://schemas.microsoft.com/office/drawing/2014/main" id="{7F8EBA28-CE6C-48A2-85B3-973F1763C4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465" y="1572718"/>
            <a:ext cx="2621543" cy="1359412"/>
          </a:xfrm>
          <a:prstGeom prst="rect">
            <a:avLst/>
          </a:prstGeom>
        </p:spPr>
      </p:pic>
      <p:pic>
        <p:nvPicPr>
          <p:cNvPr id="12" name="Picture 11">
            <a:extLst>
              <a:ext uri="{FF2B5EF4-FFF2-40B4-BE49-F238E27FC236}">
                <a16:creationId xmlns:a16="http://schemas.microsoft.com/office/drawing/2014/main" id="{F49913E0-A74C-422F-AC78-878651537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4438910"/>
            <a:ext cx="2317674" cy="1519364"/>
          </a:xfrm>
          <a:prstGeom prst="rect">
            <a:avLst/>
          </a:prstGeom>
        </p:spPr>
      </p:pic>
      <p:pic>
        <p:nvPicPr>
          <p:cNvPr id="14" name="Picture 13">
            <a:extLst>
              <a:ext uri="{FF2B5EF4-FFF2-40B4-BE49-F238E27FC236}">
                <a16:creationId xmlns:a16="http://schemas.microsoft.com/office/drawing/2014/main" id="{B7BEC47E-6440-496A-BF9B-6140A45E4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00" y="3095577"/>
            <a:ext cx="2317674" cy="13619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63955"/>
            <a:ext cx="3968115" cy="45212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Arial"/>
                <a:cs typeface="Arial"/>
              </a:rPr>
              <a:t>IV. </a:t>
            </a:r>
            <a:r>
              <a:rPr sz="2800" b="0" spc="35" dirty="0">
                <a:latin typeface="Arial"/>
                <a:cs typeface="Arial"/>
              </a:rPr>
              <a:t>Kết </a:t>
            </a:r>
            <a:r>
              <a:rPr sz="2800" b="0" spc="-75" dirty="0">
                <a:latin typeface="Arial"/>
                <a:cs typeface="Arial"/>
              </a:rPr>
              <a:t>quả </a:t>
            </a:r>
            <a:r>
              <a:rPr sz="2800" b="0" spc="-35" dirty="0">
                <a:latin typeface="Arial"/>
                <a:cs typeface="Arial"/>
              </a:rPr>
              <a:t>chương</a:t>
            </a:r>
            <a:r>
              <a:rPr sz="2800" b="0" spc="-160" dirty="0">
                <a:latin typeface="Arial"/>
                <a:cs typeface="Arial"/>
              </a:rPr>
              <a:t> </a:t>
            </a:r>
            <a:r>
              <a:rPr sz="2800" b="0" spc="105" dirty="0">
                <a:latin typeface="Arial"/>
                <a:cs typeface="Arial"/>
              </a:rPr>
              <a:t>trình</a:t>
            </a:r>
            <a:endParaRPr sz="2800">
              <a:latin typeface="Arial"/>
              <a:cs typeface="Arial"/>
            </a:endParaRPr>
          </a:p>
        </p:txBody>
      </p:sp>
      <p:sp>
        <p:nvSpPr>
          <p:cNvPr id="3" name="object 3"/>
          <p:cNvSpPr txBox="1"/>
          <p:nvPr/>
        </p:nvSpPr>
        <p:spPr>
          <a:xfrm>
            <a:off x="1390014" y="1946529"/>
            <a:ext cx="4361560" cy="3399007"/>
          </a:xfrm>
          <a:prstGeom prst="rect">
            <a:avLst/>
          </a:prstGeom>
        </p:spPr>
        <p:txBody>
          <a:bodyPr vert="horz" wrap="square" lIns="0" tIns="13335" rIns="0" bIns="0" rtlCol="0">
            <a:spAutoFit/>
          </a:bodyPr>
          <a:lstStyle/>
          <a:p>
            <a:pPr marL="469900" indent="-457834">
              <a:lnSpc>
                <a:spcPct val="100000"/>
              </a:lnSpc>
              <a:spcBef>
                <a:spcPts val="105"/>
              </a:spcBef>
              <a:buAutoNum type="arabicPeriod"/>
              <a:tabLst>
                <a:tab pos="469900" algn="l"/>
                <a:tab pos="470534" algn="l"/>
              </a:tabLst>
            </a:pPr>
            <a:r>
              <a:rPr sz="2000" spc="-15" dirty="0">
                <a:solidFill>
                  <a:srgbClr val="514743"/>
                </a:solidFill>
                <a:latin typeface="Arial"/>
                <a:cs typeface="Arial"/>
              </a:rPr>
              <a:t>Quản </a:t>
            </a:r>
            <a:r>
              <a:rPr sz="2000" spc="90" dirty="0">
                <a:solidFill>
                  <a:srgbClr val="514743"/>
                </a:solidFill>
                <a:latin typeface="Arial"/>
                <a:cs typeface="Arial"/>
              </a:rPr>
              <a:t>lý </a:t>
            </a:r>
            <a:r>
              <a:rPr sz="2000" dirty="0">
                <a:solidFill>
                  <a:srgbClr val="514743"/>
                </a:solidFill>
                <a:latin typeface="Arial"/>
                <a:cs typeface="Arial"/>
              </a:rPr>
              <a:t>danh </a:t>
            </a:r>
            <a:r>
              <a:rPr sz="2000" spc="-90" dirty="0" err="1">
                <a:solidFill>
                  <a:srgbClr val="514743"/>
                </a:solidFill>
                <a:latin typeface="Arial"/>
                <a:cs typeface="Arial"/>
              </a:rPr>
              <a:t>sách</a:t>
            </a:r>
            <a:r>
              <a:rPr sz="2000" spc="-90" dirty="0">
                <a:solidFill>
                  <a:srgbClr val="514743"/>
                </a:solidFill>
                <a:latin typeface="Arial"/>
                <a:cs typeface="Arial"/>
              </a:rPr>
              <a:t> </a:t>
            </a:r>
            <a:r>
              <a:rPr lang="en-US" sz="2000" spc="-95" dirty="0" err="1">
                <a:solidFill>
                  <a:srgbClr val="514743"/>
                </a:solidFill>
                <a:latin typeface="Arial"/>
                <a:cs typeface="Arial"/>
              </a:rPr>
              <a:t>thuốc</a:t>
            </a:r>
            <a:endParaRPr sz="2000" dirty="0">
              <a:latin typeface="Arial"/>
              <a:cs typeface="Arial"/>
            </a:endParaRPr>
          </a:p>
          <a:p>
            <a:pPr marL="469900" indent="-457834">
              <a:lnSpc>
                <a:spcPct val="100000"/>
              </a:lnSpc>
              <a:spcBef>
                <a:spcPts val="1560"/>
              </a:spcBef>
              <a:buAutoNum type="arabicPeriod"/>
              <a:tabLst>
                <a:tab pos="469900" algn="l"/>
                <a:tab pos="470534" algn="l"/>
              </a:tabLst>
            </a:pPr>
            <a:r>
              <a:rPr sz="2000" spc="-15" dirty="0">
                <a:solidFill>
                  <a:srgbClr val="514743"/>
                </a:solidFill>
                <a:latin typeface="Arial"/>
                <a:cs typeface="Arial"/>
              </a:rPr>
              <a:t>Quản </a:t>
            </a:r>
            <a:r>
              <a:rPr sz="2000" spc="90" dirty="0">
                <a:solidFill>
                  <a:srgbClr val="514743"/>
                </a:solidFill>
                <a:latin typeface="Arial"/>
                <a:cs typeface="Arial"/>
              </a:rPr>
              <a:t>lý </a:t>
            </a:r>
            <a:r>
              <a:rPr sz="2000" dirty="0" err="1">
                <a:solidFill>
                  <a:srgbClr val="514743"/>
                </a:solidFill>
                <a:latin typeface="Arial"/>
                <a:cs typeface="Arial"/>
              </a:rPr>
              <a:t>danh</a:t>
            </a:r>
            <a:r>
              <a:rPr sz="2000" dirty="0">
                <a:solidFill>
                  <a:srgbClr val="514743"/>
                </a:solidFill>
                <a:latin typeface="Arial"/>
                <a:cs typeface="Arial"/>
              </a:rPr>
              <a:t> </a:t>
            </a:r>
            <a:r>
              <a:rPr lang="en-US" sz="2000" spc="25" dirty="0" err="1">
                <a:solidFill>
                  <a:srgbClr val="514743"/>
                </a:solidFill>
                <a:latin typeface="Arial"/>
                <a:cs typeface="Arial"/>
              </a:rPr>
              <a:t>sách</a:t>
            </a:r>
            <a:r>
              <a:rPr lang="en-US" sz="2000" spc="25" dirty="0">
                <a:solidFill>
                  <a:srgbClr val="514743"/>
                </a:solidFill>
                <a:latin typeface="Arial"/>
                <a:cs typeface="Arial"/>
              </a:rPr>
              <a:t> </a:t>
            </a:r>
            <a:r>
              <a:rPr lang="en-US" sz="2000" spc="25" dirty="0" err="1">
                <a:solidFill>
                  <a:srgbClr val="514743"/>
                </a:solidFill>
                <a:latin typeface="Arial"/>
                <a:cs typeface="Arial"/>
              </a:rPr>
              <a:t>nhân</a:t>
            </a:r>
            <a:r>
              <a:rPr lang="en-US" sz="2000" spc="25" dirty="0">
                <a:solidFill>
                  <a:srgbClr val="514743"/>
                </a:solidFill>
                <a:latin typeface="Arial"/>
                <a:cs typeface="Arial"/>
              </a:rPr>
              <a:t> </a:t>
            </a:r>
            <a:r>
              <a:rPr lang="en-US" sz="2000" spc="25" dirty="0" err="1">
                <a:solidFill>
                  <a:srgbClr val="514743"/>
                </a:solidFill>
                <a:latin typeface="Arial"/>
                <a:cs typeface="Arial"/>
              </a:rPr>
              <a:t>viên</a:t>
            </a:r>
            <a:endParaRPr sz="2000" dirty="0">
              <a:latin typeface="Arial"/>
              <a:cs typeface="Arial"/>
            </a:endParaRPr>
          </a:p>
          <a:p>
            <a:pPr marL="469900" indent="-457834">
              <a:lnSpc>
                <a:spcPct val="100000"/>
              </a:lnSpc>
              <a:spcBef>
                <a:spcPts val="1560"/>
              </a:spcBef>
              <a:buAutoNum type="arabicPeriod"/>
              <a:tabLst>
                <a:tab pos="469900" algn="l"/>
                <a:tab pos="470534" algn="l"/>
              </a:tabLst>
            </a:pPr>
            <a:r>
              <a:rPr sz="2000" spc="-15" dirty="0">
                <a:solidFill>
                  <a:srgbClr val="514743"/>
                </a:solidFill>
                <a:latin typeface="Arial"/>
                <a:cs typeface="Arial"/>
              </a:rPr>
              <a:t>Quản </a:t>
            </a:r>
            <a:r>
              <a:rPr sz="2000" spc="90" dirty="0">
                <a:solidFill>
                  <a:srgbClr val="514743"/>
                </a:solidFill>
                <a:latin typeface="Arial"/>
                <a:cs typeface="Arial"/>
              </a:rPr>
              <a:t>lý </a:t>
            </a:r>
            <a:r>
              <a:rPr sz="2000" dirty="0">
                <a:solidFill>
                  <a:srgbClr val="514743"/>
                </a:solidFill>
                <a:latin typeface="Arial"/>
                <a:cs typeface="Arial"/>
              </a:rPr>
              <a:t>danh </a:t>
            </a:r>
            <a:r>
              <a:rPr sz="2000" spc="-90" dirty="0" err="1">
                <a:solidFill>
                  <a:srgbClr val="514743"/>
                </a:solidFill>
                <a:latin typeface="Arial"/>
                <a:cs typeface="Arial"/>
              </a:rPr>
              <a:t>sách</a:t>
            </a:r>
            <a:r>
              <a:rPr sz="2000" spc="-90" dirty="0">
                <a:solidFill>
                  <a:srgbClr val="514743"/>
                </a:solidFill>
                <a:latin typeface="Arial"/>
                <a:cs typeface="Arial"/>
              </a:rPr>
              <a:t> </a:t>
            </a:r>
            <a:r>
              <a:rPr lang="en-US" sz="2000" spc="95" dirty="0">
                <a:solidFill>
                  <a:srgbClr val="514743"/>
                </a:solidFill>
                <a:latin typeface="Arial"/>
                <a:cs typeface="Arial"/>
              </a:rPr>
              <a:t>NCC</a:t>
            </a:r>
            <a:endParaRPr sz="2000" dirty="0">
              <a:latin typeface="Arial"/>
              <a:cs typeface="Arial"/>
            </a:endParaRPr>
          </a:p>
          <a:p>
            <a:pPr marL="469900" indent="-457834">
              <a:lnSpc>
                <a:spcPct val="100000"/>
              </a:lnSpc>
              <a:spcBef>
                <a:spcPts val="1560"/>
              </a:spcBef>
              <a:buAutoNum type="arabicPeriod"/>
              <a:tabLst>
                <a:tab pos="469900" algn="l"/>
                <a:tab pos="470534" algn="l"/>
              </a:tabLst>
            </a:pPr>
            <a:r>
              <a:rPr sz="2000" spc="-15" dirty="0">
                <a:solidFill>
                  <a:srgbClr val="514743"/>
                </a:solidFill>
                <a:latin typeface="Arial"/>
                <a:cs typeface="Arial"/>
              </a:rPr>
              <a:t>Quản </a:t>
            </a:r>
            <a:r>
              <a:rPr sz="2000" spc="90" dirty="0">
                <a:solidFill>
                  <a:srgbClr val="514743"/>
                </a:solidFill>
                <a:latin typeface="Arial"/>
                <a:cs typeface="Arial"/>
              </a:rPr>
              <a:t>lý </a:t>
            </a:r>
            <a:r>
              <a:rPr sz="2000" dirty="0" err="1">
                <a:solidFill>
                  <a:srgbClr val="514743"/>
                </a:solidFill>
                <a:latin typeface="Arial"/>
                <a:cs typeface="Arial"/>
              </a:rPr>
              <a:t>danh</a:t>
            </a:r>
            <a:r>
              <a:rPr sz="2000" dirty="0">
                <a:solidFill>
                  <a:srgbClr val="514743"/>
                </a:solidFill>
                <a:latin typeface="Arial"/>
                <a:cs typeface="Arial"/>
              </a:rPr>
              <a:t> </a:t>
            </a:r>
            <a:r>
              <a:rPr lang="en-US" sz="2000" spc="25" dirty="0" err="1">
                <a:solidFill>
                  <a:srgbClr val="514743"/>
                </a:solidFill>
                <a:latin typeface="Arial"/>
                <a:cs typeface="Arial"/>
              </a:rPr>
              <a:t>sách</a:t>
            </a:r>
            <a:r>
              <a:rPr lang="en-US" sz="2000" spc="25" dirty="0">
                <a:solidFill>
                  <a:srgbClr val="514743"/>
                </a:solidFill>
                <a:latin typeface="Arial"/>
                <a:cs typeface="Arial"/>
              </a:rPr>
              <a:t> </a:t>
            </a:r>
            <a:r>
              <a:rPr lang="en-US" sz="2000" spc="25" dirty="0" err="1">
                <a:solidFill>
                  <a:srgbClr val="514743"/>
                </a:solidFill>
                <a:latin typeface="Arial"/>
                <a:cs typeface="Arial"/>
              </a:rPr>
              <a:t>khách</a:t>
            </a:r>
            <a:r>
              <a:rPr lang="en-US" sz="2000" spc="25" dirty="0">
                <a:solidFill>
                  <a:srgbClr val="514743"/>
                </a:solidFill>
                <a:latin typeface="Arial"/>
                <a:cs typeface="Arial"/>
              </a:rPr>
              <a:t> </a:t>
            </a:r>
            <a:r>
              <a:rPr lang="en-US" sz="2000" spc="25" dirty="0" err="1">
                <a:solidFill>
                  <a:srgbClr val="514743"/>
                </a:solidFill>
                <a:latin typeface="Arial"/>
                <a:cs typeface="Arial"/>
              </a:rPr>
              <a:t>hàng</a:t>
            </a:r>
            <a:endParaRPr sz="2000" dirty="0">
              <a:latin typeface="Arial"/>
              <a:cs typeface="Arial"/>
            </a:endParaRPr>
          </a:p>
          <a:p>
            <a:pPr marL="469900" indent="-457834">
              <a:lnSpc>
                <a:spcPct val="100000"/>
              </a:lnSpc>
              <a:spcBef>
                <a:spcPts val="1560"/>
              </a:spcBef>
              <a:buAutoNum type="arabicPeriod"/>
              <a:tabLst>
                <a:tab pos="469900" algn="l"/>
                <a:tab pos="470534" algn="l"/>
              </a:tabLst>
            </a:pPr>
            <a:r>
              <a:rPr sz="2000" spc="-15" dirty="0">
                <a:solidFill>
                  <a:srgbClr val="514743"/>
                </a:solidFill>
                <a:latin typeface="Arial"/>
                <a:cs typeface="Arial"/>
              </a:rPr>
              <a:t>Quản </a:t>
            </a:r>
            <a:r>
              <a:rPr sz="2000" spc="90" dirty="0" err="1">
                <a:solidFill>
                  <a:srgbClr val="514743"/>
                </a:solidFill>
                <a:latin typeface="Arial"/>
                <a:cs typeface="Arial"/>
              </a:rPr>
              <a:t>lý</a:t>
            </a:r>
            <a:r>
              <a:rPr sz="2000" spc="90" dirty="0">
                <a:solidFill>
                  <a:srgbClr val="514743"/>
                </a:solidFill>
                <a:latin typeface="Arial"/>
                <a:cs typeface="Arial"/>
              </a:rPr>
              <a:t> </a:t>
            </a:r>
            <a:r>
              <a:rPr lang="en-US" sz="2000" spc="25" dirty="0" err="1">
                <a:solidFill>
                  <a:srgbClr val="514743"/>
                </a:solidFill>
                <a:latin typeface="Arial"/>
                <a:cs typeface="Arial"/>
              </a:rPr>
              <a:t>nhập</a:t>
            </a:r>
            <a:r>
              <a:rPr lang="en-US" sz="2000" spc="25" dirty="0">
                <a:solidFill>
                  <a:srgbClr val="514743"/>
                </a:solidFill>
                <a:latin typeface="Arial"/>
                <a:cs typeface="Arial"/>
              </a:rPr>
              <a:t> </a:t>
            </a:r>
            <a:r>
              <a:rPr lang="en-US" sz="2000" spc="25" dirty="0" err="1">
                <a:solidFill>
                  <a:srgbClr val="514743"/>
                </a:solidFill>
                <a:latin typeface="Arial"/>
                <a:cs typeface="Arial"/>
              </a:rPr>
              <a:t>thuốc</a:t>
            </a:r>
            <a:r>
              <a:rPr lang="en-US" sz="2000" spc="25" dirty="0">
                <a:solidFill>
                  <a:srgbClr val="514743"/>
                </a:solidFill>
                <a:latin typeface="Arial"/>
                <a:cs typeface="Arial"/>
              </a:rPr>
              <a:t> </a:t>
            </a:r>
            <a:r>
              <a:rPr lang="en-US" sz="2000" spc="25" dirty="0" err="1">
                <a:solidFill>
                  <a:srgbClr val="514743"/>
                </a:solidFill>
                <a:latin typeface="Arial"/>
                <a:cs typeface="Arial"/>
              </a:rPr>
              <a:t>từ</a:t>
            </a:r>
            <a:r>
              <a:rPr lang="en-US" sz="2000" spc="25" dirty="0">
                <a:solidFill>
                  <a:srgbClr val="514743"/>
                </a:solidFill>
                <a:latin typeface="Arial"/>
                <a:cs typeface="Arial"/>
              </a:rPr>
              <a:t> NCC</a:t>
            </a:r>
            <a:endParaRPr sz="2000" dirty="0">
              <a:latin typeface="Arial"/>
              <a:cs typeface="Arial"/>
            </a:endParaRPr>
          </a:p>
          <a:p>
            <a:pPr marL="469900" indent="-457834">
              <a:lnSpc>
                <a:spcPct val="100000"/>
              </a:lnSpc>
              <a:spcBef>
                <a:spcPts val="1560"/>
              </a:spcBef>
              <a:buAutoNum type="arabicPeriod"/>
              <a:tabLst>
                <a:tab pos="469900" algn="l"/>
                <a:tab pos="470534" algn="l"/>
              </a:tabLst>
            </a:pPr>
            <a:r>
              <a:rPr sz="2000" spc="-15" dirty="0">
                <a:solidFill>
                  <a:srgbClr val="514743"/>
                </a:solidFill>
                <a:latin typeface="Arial"/>
                <a:cs typeface="Arial"/>
              </a:rPr>
              <a:t>Quản </a:t>
            </a:r>
            <a:r>
              <a:rPr sz="2000" spc="90" dirty="0" err="1">
                <a:solidFill>
                  <a:srgbClr val="514743"/>
                </a:solidFill>
                <a:latin typeface="Arial"/>
                <a:cs typeface="Arial"/>
              </a:rPr>
              <a:t>lý</a:t>
            </a:r>
            <a:r>
              <a:rPr sz="2000" spc="90" dirty="0">
                <a:solidFill>
                  <a:srgbClr val="514743"/>
                </a:solidFill>
                <a:latin typeface="Arial"/>
                <a:cs typeface="Arial"/>
              </a:rPr>
              <a:t> </a:t>
            </a:r>
            <a:r>
              <a:rPr lang="en-US" sz="2000" spc="25" dirty="0" err="1">
                <a:solidFill>
                  <a:srgbClr val="514743"/>
                </a:solidFill>
                <a:latin typeface="Arial"/>
                <a:cs typeface="Arial"/>
              </a:rPr>
              <a:t>trả</a:t>
            </a:r>
            <a:r>
              <a:rPr lang="en-US" sz="2000" spc="25" dirty="0">
                <a:solidFill>
                  <a:srgbClr val="514743"/>
                </a:solidFill>
                <a:latin typeface="Arial"/>
                <a:cs typeface="Arial"/>
              </a:rPr>
              <a:t> </a:t>
            </a:r>
            <a:r>
              <a:rPr lang="en-US" sz="2000" spc="25" dirty="0" err="1">
                <a:solidFill>
                  <a:srgbClr val="514743"/>
                </a:solidFill>
                <a:latin typeface="Arial"/>
                <a:cs typeface="Arial"/>
              </a:rPr>
              <a:t>thuốc</a:t>
            </a:r>
            <a:r>
              <a:rPr lang="en-US" sz="2000" spc="25" dirty="0">
                <a:solidFill>
                  <a:srgbClr val="514743"/>
                </a:solidFill>
                <a:latin typeface="Arial"/>
                <a:cs typeface="Arial"/>
              </a:rPr>
              <a:t> </a:t>
            </a:r>
            <a:r>
              <a:rPr lang="en-US" sz="2000" spc="25" dirty="0" err="1">
                <a:solidFill>
                  <a:srgbClr val="514743"/>
                </a:solidFill>
                <a:latin typeface="Arial"/>
                <a:cs typeface="Arial"/>
              </a:rPr>
              <a:t>cho</a:t>
            </a:r>
            <a:r>
              <a:rPr lang="en-US" sz="2000" spc="25" dirty="0">
                <a:solidFill>
                  <a:srgbClr val="514743"/>
                </a:solidFill>
                <a:latin typeface="Arial"/>
                <a:cs typeface="Arial"/>
              </a:rPr>
              <a:t> NCC</a:t>
            </a:r>
            <a:endParaRPr sz="2000" dirty="0">
              <a:latin typeface="Arial"/>
              <a:cs typeface="Arial"/>
            </a:endParaRPr>
          </a:p>
          <a:p>
            <a:pPr marL="469900" indent="-457834">
              <a:lnSpc>
                <a:spcPct val="100000"/>
              </a:lnSpc>
              <a:spcBef>
                <a:spcPts val="1565"/>
              </a:spcBef>
              <a:buAutoNum type="arabicPeriod"/>
              <a:tabLst>
                <a:tab pos="469900" algn="l"/>
                <a:tab pos="470534" algn="l"/>
              </a:tabLst>
            </a:pPr>
            <a:r>
              <a:rPr sz="2000" spc="-15" dirty="0">
                <a:solidFill>
                  <a:srgbClr val="514743"/>
                </a:solidFill>
                <a:latin typeface="Arial"/>
                <a:cs typeface="Arial"/>
              </a:rPr>
              <a:t>Quản </a:t>
            </a:r>
            <a:r>
              <a:rPr sz="2000" spc="90" dirty="0" err="1">
                <a:solidFill>
                  <a:srgbClr val="514743"/>
                </a:solidFill>
                <a:latin typeface="Arial"/>
                <a:cs typeface="Arial"/>
              </a:rPr>
              <a:t>lý</a:t>
            </a:r>
            <a:r>
              <a:rPr sz="2000" spc="90" dirty="0">
                <a:solidFill>
                  <a:srgbClr val="514743"/>
                </a:solidFill>
                <a:latin typeface="Arial"/>
                <a:cs typeface="Arial"/>
              </a:rPr>
              <a:t> </a:t>
            </a:r>
            <a:r>
              <a:rPr lang="en-US" sz="2000" spc="30" dirty="0" err="1">
                <a:solidFill>
                  <a:srgbClr val="514743"/>
                </a:solidFill>
                <a:latin typeface="Arial"/>
                <a:cs typeface="Arial"/>
              </a:rPr>
              <a:t>bán</a:t>
            </a:r>
            <a:r>
              <a:rPr lang="en-US" sz="2000" spc="30" dirty="0">
                <a:solidFill>
                  <a:srgbClr val="514743"/>
                </a:solidFill>
                <a:latin typeface="Arial"/>
                <a:cs typeface="Arial"/>
              </a:rPr>
              <a:t> </a:t>
            </a:r>
            <a:r>
              <a:rPr lang="en-US" sz="2000" spc="30" dirty="0" err="1">
                <a:solidFill>
                  <a:srgbClr val="514743"/>
                </a:solidFill>
                <a:latin typeface="Arial"/>
                <a:cs typeface="Arial"/>
              </a:rPr>
              <a:t>thuốc</a:t>
            </a:r>
            <a:endParaRPr sz="2000" dirty="0">
              <a:latin typeface="Arial"/>
              <a:cs typeface="Arial"/>
            </a:endParaRPr>
          </a:p>
        </p:txBody>
      </p:sp>
      <p:sp>
        <p:nvSpPr>
          <p:cNvPr id="4" name="object 4"/>
          <p:cNvSpPr txBox="1"/>
          <p:nvPr/>
        </p:nvSpPr>
        <p:spPr>
          <a:xfrm>
            <a:off x="6208266" y="1946529"/>
            <a:ext cx="5374134" cy="2886046"/>
          </a:xfrm>
          <a:prstGeom prst="rect">
            <a:avLst/>
          </a:prstGeom>
        </p:spPr>
        <p:txBody>
          <a:bodyPr vert="horz" wrap="square" lIns="0" tIns="13335" rIns="0" bIns="0" rtlCol="0">
            <a:spAutoFit/>
          </a:bodyPr>
          <a:lstStyle/>
          <a:p>
            <a:pPr marL="469900" indent="-457200">
              <a:lnSpc>
                <a:spcPct val="100000"/>
              </a:lnSpc>
              <a:spcBef>
                <a:spcPts val="105"/>
              </a:spcBef>
              <a:buAutoNum type="arabicPeriod" startAt="8"/>
              <a:tabLst>
                <a:tab pos="469265" algn="l"/>
                <a:tab pos="469900" algn="l"/>
              </a:tabLst>
            </a:pPr>
            <a:r>
              <a:rPr lang="en-US" sz="2000" spc="-50" dirty="0" err="1">
                <a:solidFill>
                  <a:srgbClr val="514743"/>
                </a:solidFill>
                <a:latin typeface="Arial"/>
                <a:cs typeface="Arial"/>
              </a:rPr>
              <a:t>Báo</a:t>
            </a:r>
            <a:r>
              <a:rPr lang="en-US" sz="2000" spc="-50" dirty="0">
                <a:solidFill>
                  <a:srgbClr val="514743"/>
                </a:solidFill>
                <a:latin typeface="Arial"/>
                <a:cs typeface="Arial"/>
              </a:rPr>
              <a:t> </a:t>
            </a:r>
            <a:r>
              <a:rPr lang="en-US" sz="2000" spc="-50" dirty="0" err="1">
                <a:solidFill>
                  <a:srgbClr val="514743"/>
                </a:solidFill>
                <a:latin typeface="Arial"/>
                <a:cs typeface="Arial"/>
              </a:rPr>
              <a:t>cáo</a:t>
            </a:r>
            <a:r>
              <a:rPr lang="en-US" sz="2000" spc="-50" dirty="0">
                <a:solidFill>
                  <a:srgbClr val="514743"/>
                </a:solidFill>
                <a:latin typeface="Arial"/>
                <a:cs typeface="Arial"/>
              </a:rPr>
              <a:t> </a:t>
            </a:r>
            <a:r>
              <a:rPr lang="en-US" sz="2000" spc="-50" dirty="0" err="1">
                <a:solidFill>
                  <a:srgbClr val="514743"/>
                </a:solidFill>
                <a:latin typeface="Arial"/>
                <a:cs typeface="Arial"/>
              </a:rPr>
              <a:t>doanh</a:t>
            </a:r>
            <a:r>
              <a:rPr lang="en-US" sz="2000" spc="-50" dirty="0">
                <a:solidFill>
                  <a:srgbClr val="514743"/>
                </a:solidFill>
                <a:latin typeface="Arial"/>
                <a:cs typeface="Arial"/>
              </a:rPr>
              <a:t> </a:t>
            </a:r>
            <a:r>
              <a:rPr lang="en-US" sz="2000" spc="-50" dirty="0" err="1">
                <a:solidFill>
                  <a:srgbClr val="514743"/>
                </a:solidFill>
                <a:latin typeface="Arial"/>
                <a:cs typeface="Arial"/>
              </a:rPr>
              <a:t>thu</a:t>
            </a:r>
            <a:r>
              <a:rPr lang="en-US" sz="2000" spc="-50" dirty="0">
                <a:solidFill>
                  <a:srgbClr val="514743"/>
                </a:solidFill>
                <a:latin typeface="Arial"/>
                <a:cs typeface="Arial"/>
              </a:rPr>
              <a:t> </a:t>
            </a:r>
            <a:r>
              <a:rPr lang="en-US" sz="2000" spc="-50" dirty="0" err="1">
                <a:solidFill>
                  <a:srgbClr val="514743"/>
                </a:solidFill>
                <a:latin typeface="Arial"/>
                <a:cs typeface="Arial"/>
              </a:rPr>
              <a:t>bán</a:t>
            </a:r>
            <a:r>
              <a:rPr lang="en-US" sz="2000" spc="-50" dirty="0">
                <a:solidFill>
                  <a:srgbClr val="514743"/>
                </a:solidFill>
                <a:latin typeface="Arial"/>
                <a:cs typeface="Arial"/>
              </a:rPr>
              <a:t> </a:t>
            </a:r>
            <a:r>
              <a:rPr lang="en-US" sz="2000" spc="-50" dirty="0" err="1">
                <a:solidFill>
                  <a:srgbClr val="514743"/>
                </a:solidFill>
                <a:latin typeface="Arial"/>
                <a:cs typeface="Arial"/>
              </a:rPr>
              <a:t>thuốc</a:t>
            </a:r>
            <a:endParaRPr sz="2000" dirty="0">
              <a:latin typeface="Arial"/>
              <a:cs typeface="Arial"/>
            </a:endParaRPr>
          </a:p>
          <a:p>
            <a:pPr marL="469900" indent="-457200">
              <a:lnSpc>
                <a:spcPct val="100000"/>
              </a:lnSpc>
              <a:spcBef>
                <a:spcPts val="1560"/>
              </a:spcBef>
              <a:buAutoNum type="arabicPeriod" startAt="8"/>
              <a:tabLst>
                <a:tab pos="469265" algn="l"/>
                <a:tab pos="469900" algn="l"/>
              </a:tabLst>
            </a:pPr>
            <a:r>
              <a:rPr lang="en-US" sz="2000" spc="-15" dirty="0" err="1">
                <a:solidFill>
                  <a:srgbClr val="514743"/>
                </a:solidFill>
                <a:latin typeface="Arial"/>
                <a:cs typeface="Arial"/>
              </a:rPr>
              <a:t>Báo</a:t>
            </a:r>
            <a:r>
              <a:rPr lang="en-US" sz="2000" spc="-15" dirty="0">
                <a:solidFill>
                  <a:srgbClr val="514743"/>
                </a:solidFill>
                <a:latin typeface="Arial"/>
                <a:cs typeface="Arial"/>
              </a:rPr>
              <a:t> </a:t>
            </a:r>
            <a:r>
              <a:rPr lang="en-US" sz="2000" spc="-15" dirty="0" err="1">
                <a:solidFill>
                  <a:srgbClr val="514743"/>
                </a:solidFill>
                <a:latin typeface="Arial"/>
                <a:cs typeface="Arial"/>
              </a:rPr>
              <a:t>cáo</a:t>
            </a:r>
            <a:r>
              <a:rPr lang="en-US" sz="2000" spc="-15" dirty="0">
                <a:solidFill>
                  <a:srgbClr val="514743"/>
                </a:solidFill>
                <a:latin typeface="Arial"/>
                <a:cs typeface="Arial"/>
              </a:rPr>
              <a:t> </a:t>
            </a:r>
            <a:r>
              <a:rPr lang="en-US" sz="2000" spc="-15" dirty="0" err="1">
                <a:solidFill>
                  <a:srgbClr val="514743"/>
                </a:solidFill>
                <a:latin typeface="Arial"/>
                <a:cs typeface="Arial"/>
              </a:rPr>
              <a:t>doanh</a:t>
            </a:r>
            <a:r>
              <a:rPr lang="en-US" sz="2000" spc="-15" dirty="0">
                <a:solidFill>
                  <a:srgbClr val="514743"/>
                </a:solidFill>
                <a:latin typeface="Arial"/>
                <a:cs typeface="Arial"/>
              </a:rPr>
              <a:t> </a:t>
            </a:r>
            <a:r>
              <a:rPr lang="en-US" sz="2000" spc="-15" dirty="0" err="1">
                <a:solidFill>
                  <a:srgbClr val="514743"/>
                </a:solidFill>
                <a:latin typeface="Arial"/>
                <a:cs typeface="Arial"/>
              </a:rPr>
              <a:t>số</a:t>
            </a:r>
            <a:r>
              <a:rPr lang="en-US" sz="2000" spc="-15" dirty="0">
                <a:solidFill>
                  <a:srgbClr val="514743"/>
                </a:solidFill>
                <a:latin typeface="Arial"/>
                <a:cs typeface="Arial"/>
              </a:rPr>
              <a:t> </a:t>
            </a:r>
            <a:r>
              <a:rPr lang="en-US" sz="2000" spc="-15" dirty="0" err="1">
                <a:solidFill>
                  <a:srgbClr val="514743"/>
                </a:solidFill>
                <a:latin typeface="Arial"/>
                <a:cs typeface="Arial"/>
              </a:rPr>
              <a:t>nhân</a:t>
            </a:r>
            <a:r>
              <a:rPr lang="en-US" sz="2000" spc="-15" dirty="0">
                <a:solidFill>
                  <a:srgbClr val="514743"/>
                </a:solidFill>
                <a:latin typeface="Arial"/>
                <a:cs typeface="Arial"/>
              </a:rPr>
              <a:t> </a:t>
            </a:r>
            <a:r>
              <a:rPr lang="en-US" sz="2000" spc="-15" dirty="0" err="1">
                <a:solidFill>
                  <a:srgbClr val="514743"/>
                </a:solidFill>
                <a:latin typeface="Arial"/>
                <a:cs typeface="Arial"/>
              </a:rPr>
              <a:t>viên</a:t>
            </a:r>
            <a:endParaRPr sz="2000" dirty="0">
              <a:latin typeface="Arial"/>
              <a:cs typeface="Arial"/>
            </a:endParaRPr>
          </a:p>
          <a:p>
            <a:pPr marL="469900" indent="-457200">
              <a:lnSpc>
                <a:spcPct val="100000"/>
              </a:lnSpc>
              <a:spcBef>
                <a:spcPts val="1560"/>
              </a:spcBef>
              <a:buAutoNum type="arabicPeriod" startAt="8"/>
              <a:tabLst>
                <a:tab pos="469265" algn="l"/>
                <a:tab pos="469900" algn="l"/>
              </a:tabLst>
            </a:pPr>
            <a:r>
              <a:rPr lang="en-US" sz="2000" spc="-40" dirty="0" err="1">
                <a:solidFill>
                  <a:srgbClr val="514743"/>
                </a:solidFill>
                <a:latin typeface="Arial"/>
                <a:cs typeface="Arial"/>
              </a:rPr>
              <a:t>Báo</a:t>
            </a:r>
            <a:r>
              <a:rPr lang="en-US" sz="2000" spc="-40" dirty="0">
                <a:solidFill>
                  <a:srgbClr val="514743"/>
                </a:solidFill>
                <a:latin typeface="Arial"/>
                <a:cs typeface="Arial"/>
              </a:rPr>
              <a:t> </a:t>
            </a:r>
            <a:r>
              <a:rPr lang="en-US" sz="2000" spc="-40" dirty="0" err="1">
                <a:solidFill>
                  <a:srgbClr val="514743"/>
                </a:solidFill>
                <a:latin typeface="Arial"/>
                <a:cs typeface="Arial"/>
              </a:rPr>
              <a:t>cáo</a:t>
            </a:r>
            <a:r>
              <a:rPr lang="en-US" sz="2000" spc="-40" dirty="0">
                <a:solidFill>
                  <a:srgbClr val="514743"/>
                </a:solidFill>
                <a:latin typeface="Arial"/>
                <a:cs typeface="Arial"/>
              </a:rPr>
              <a:t> </a:t>
            </a:r>
            <a:r>
              <a:rPr lang="en-US" sz="2000" spc="-40" dirty="0" err="1">
                <a:solidFill>
                  <a:srgbClr val="514743"/>
                </a:solidFill>
                <a:latin typeface="Arial"/>
                <a:cs typeface="Arial"/>
              </a:rPr>
              <a:t>danh</a:t>
            </a:r>
            <a:r>
              <a:rPr lang="en-US" sz="2000" spc="-40" dirty="0">
                <a:solidFill>
                  <a:srgbClr val="514743"/>
                </a:solidFill>
                <a:latin typeface="Arial"/>
                <a:cs typeface="Arial"/>
              </a:rPr>
              <a:t> </a:t>
            </a:r>
            <a:r>
              <a:rPr lang="en-US" sz="2000" spc="-40" dirty="0" err="1">
                <a:solidFill>
                  <a:srgbClr val="514743"/>
                </a:solidFill>
                <a:latin typeface="Arial"/>
                <a:cs typeface="Arial"/>
              </a:rPr>
              <a:t>sách</a:t>
            </a:r>
            <a:r>
              <a:rPr lang="en-US" sz="2000" spc="-40" dirty="0">
                <a:solidFill>
                  <a:srgbClr val="514743"/>
                </a:solidFill>
                <a:latin typeface="Arial"/>
                <a:cs typeface="Arial"/>
              </a:rPr>
              <a:t> </a:t>
            </a:r>
            <a:r>
              <a:rPr lang="en-US" sz="2000" spc="-40" dirty="0" err="1">
                <a:solidFill>
                  <a:srgbClr val="514743"/>
                </a:solidFill>
                <a:latin typeface="Arial"/>
                <a:cs typeface="Arial"/>
              </a:rPr>
              <a:t>thuốc</a:t>
            </a:r>
            <a:r>
              <a:rPr lang="en-US" sz="2000" spc="-40" dirty="0">
                <a:solidFill>
                  <a:srgbClr val="514743"/>
                </a:solidFill>
                <a:latin typeface="Arial"/>
                <a:cs typeface="Arial"/>
              </a:rPr>
              <a:t> </a:t>
            </a:r>
            <a:r>
              <a:rPr lang="en-US" sz="2000" spc="-40" dirty="0" err="1">
                <a:solidFill>
                  <a:srgbClr val="514743"/>
                </a:solidFill>
                <a:latin typeface="Arial"/>
                <a:cs typeface="Arial"/>
              </a:rPr>
              <a:t>dưới</a:t>
            </a:r>
            <a:r>
              <a:rPr lang="en-US" sz="2000" spc="-40" dirty="0">
                <a:solidFill>
                  <a:srgbClr val="514743"/>
                </a:solidFill>
                <a:latin typeface="Arial"/>
                <a:cs typeface="Arial"/>
              </a:rPr>
              <a:t> </a:t>
            </a:r>
            <a:r>
              <a:rPr lang="en-US" sz="2000" spc="-40" dirty="0" err="1">
                <a:solidFill>
                  <a:srgbClr val="514743"/>
                </a:solidFill>
                <a:latin typeface="Arial"/>
                <a:cs typeface="Arial"/>
              </a:rPr>
              <a:t>định</a:t>
            </a:r>
            <a:r>
              <a:rPr lang="en-US" sz="2000" spc="-40" dirty="0">
                <a:solidFill>
                  <a:srgbClr val="514743"/>
                </a:solidFill>
                <a:latin typeface="Arial"/>
                <a:cs typeface="Arial"/>
              </a:rPr>
              <a:t> </a:t>
            </a:r>
            <a:r>
              <a:rPr lang="en-US" sz="2000" spc="-40" dirty="0" err="1">
                <a:solidFill>
                  <a:srgbClr val="514743"/>
                </a:solidFill>
                <a:latin typeface="Arial"/>
                <a:cs typeface="Arial"/>
              </a:rPr>
              <a:t>mức</a:t>
            </a:r>
            <a:r>
              <a:rPr lang="en-US" sz="2000" spc="-40" dirty="0">
                <a:solidFill>
                  <a:srgbClr val="514743"/>
                </a:solidFill>
                <a:latin typeface="Arial"/>
                <a:cs typeface="Arial"/>
              </a:rPr>
              <a:t> </a:t>
            </a:r>
            <a:r>
              <a:rPr lang="en-US" sz="2000" spc="-40" dirty="0" err="1">
                <a:solidFill>
                  <a:srgbClr val="514743"/>
                </a:solidFill>
                <a:latin typeface="Arial"/>
                <a:cs typeface="Arial"/>
              </a:rPr>
              <a:t>tồn</a:t>
            </a:r>
            <a:endParaRPr sz="2000" dirty="0">
              <a:latin typeface="Arial"/>
              <a:cs typeface="Arial"/>
            </a:endParaRPr>
          </a:p>
          <a:p>
            <a:pPr marL="469900" indent="-457200">
              <a:lnSpc>
                <a:spcPct val="100000"/>
              </a:lnSpc>
              <a:spcBef>
                <a:spcPts val="1560"/>
              </a:spcBef>
              <a:buAutoNum type="arabicPeriod" startAt="8"/>
              <a:tabLst>
                <a:tab pos="469265" algn="l"/>
                <a:tab pos="469900" algn="l"/>
              </a:tabLst>
            </a:pPr>
            <a:r>
              <a:rPr lang="en-US" sz="2000" spc="40" dirty="0" err="1">
                <a:solidFill>
                  <a:srgbClr val="514743"/>
                </a:solidFill>
                <a:latin typeface="Arial"/>
                <a:cs typeface="Arial"/>
              </a:rPr>
              <a:t>Báo</a:t>
            </a:r>
            <a:r>
              <a:rPr lang="en-US" sz="2000" spc="40" dirty="0">
                <a:solidFill>
                  <a:srgbClr val="514743"/>
                </a:solidFill>
                <a:latin typeface="Arial"/>
                <a:cs typeface="Arial"/>
              </a:rPr>
              <a:t> </a:t>
            </a:r>
            <a:r>
              <a:rPr lang="en-US" sz="2000" spc="40" dirty="0" err="1">
                <a:solidFill>
                  <a:srgbClr val="514743"/>
                </a:solidFill>
                <a:latin typeface="Arial"/>
                <a:cs typeface="Arial"/>
              </a:rPr>
              <a:t>cáo</a:t>
            </a:r>
            <a:r>
              <a:rPr lang="en-US" sz="2000" spc="40" dirty="0">
                <a:solidFill>
                  <a:srgbClr val="514743"/>
                </a:solidFill>
                <a:latin typeface="Arial"/>
                <a:cs typeface="Arial"/>
              </a:rPr>
              <a:t> </a:t>
            </a:r>
            <a:r>
              <a:rPr lang="en-US" sz="2000" spc="40" dirty="0" err="1">
                <a:solidFill>
                  <a:srgbClr val="514743"/>
                </a:solidFill>
                <a:latin typeface="Arial"/>
                <a:cs typeface="Arial"/>
              </a:rPr>
              <a:t>danh</a:t>
            </a:r>
            <a:r>
              <a:rPr lang="en-US" sz="2000" spc="40" dirty="0">
                <a:solidFill>
                  <a:srgbClr val="514743"/>
                </a:solidFill>
                <a:latin typeface="Arial"/>
                <a:cs typeface="Arial"/>
              </a:rPr>
              <a:t> </a:t>
            </a:r>
            <a:r>
              <a:rPr lang="en-US" sz="2000" spc="40" dirty="0" err="1">
                <a:solidFill>
                  <a:srgbClr val="514743"/>
                </a:solidFill>
                <a:latin typeface="Arial"/>
                <a:cs typeface="Arial"/>
              </a:rPr>
              <a:t>sách</a:t>
            </a:r>
            <a:r>
              <a:rPr lang="en-US" sz="2000" spc="40" dirty="0">
                <a:solidFill>
                  <a:srgbClr val="514743"/>
                </a:solidFill>
                <a:latin typeface="Arial"/>
                <a:cs typeface="Arial"/>
              </a:rPr>
              <a:t> </a:t>
            </a:r>
            <a:r>
              <a:rPr lang="en-US" sz="2000" spc="40" dirty="0" err="1">
                <a:solidFill>
                  <a:srgbClr val="514743"/>
                </a:solidFill>
                <a:latin typeface="Arial"/>
                <a:cs typeface="Arial"/>
              </a:rPr>
              <a:t>thuốc</a:t>
            </a:r>
            <a:r>
              <a:rPr lang="en-US" sz="2000" spc="40" dirty="0">
                <a:solidFill>
                  <a:srgbClr val="514743"/>
                </a:solidFill>
                <a:latin typeface="Arial"/>
                <a:cs typeface="Arial"/>
              </a:rPr>
              <a:t> </a:t>
            </a:r>
            <a:r>
              <a:rPr lang="en-US" sz="2000" spc="40" dirty="0" err="1">
                <a:solidFill>
                  <a:srgbClr val="514743"/>
                </a:solidFill>
                <a:latin typeface="Arial"/>
                <a:cs typeface="Arial"/>
              </a:rPr>
              <a:t>sắp</a:t>
            </a:r>
            <a:r>
              <a:rPr lang="en-US" sz="2000" spc="40" dirty="0">
                <a:solidFill>
                  <a:srgbClr val="514743"/>
                </a:solidFill>
                <a:latin typeface="Arial"/>
                <a:cs typeface="Arial"/>
              </a:rPr>
              <a:t> </a:t>
            </a:r>
            <a:r>
              <a:rPr lang="en-US" sz="2000" spc="40" dirty="0" err="1">
                <a:solidFill>
                  <a:srgbClr val="514743"/>
                </a:solidFill>
                <a:latin typeface="Arial"/>
                <a:cs typeface="Arial"/>
              </a:rPr>
              <a:t>hết</a:t>
            </a:r>
            <a:r>
              <a:rPr lang="en-US" sz="2000" spc="40" dirty="0">
                <a:solidFill>
                  <a:srgbClr val="514743"/>
                </a:solidFill>
                <a:latin typeface="Arial"/>
                <a:cs typeface="Arial"/>
              </a:rPr>
              <a:t> </a:t>
            </a:r>
            <a:r>
              <a:rPr lang="en-US" sz="2000" spc="40" dirty="0" err="1">
                <a:solidFill>
                  <a:srgbClr val="514743"/>
                </a:solidFill>
                <a:latin typeface="Arial"/>
                <a:cs typeface="Arial"/>
              </a:rPr>
              <a:t>hạn</a:t>
            </a:r>
            <a:endParaRPr sz="2000" dirty="0">
              <a:latin typeface="Arial"/>
              <a:cs typeface="Arial"/>
            </a:endParaRPr>
          </a:p>
          <a:p>
            <a:pPr marL="469900" indent="-457200">
              <a:lnSpc>
                <a:spcPct val="100000"/>
              </a:lnSpc>
              <a:spcBef>
                <a:spcPts val="1560"/>
              </a:spcBef>
              <a:buAutoNum type="arabicPeriod" startAt="8"/>
              <a:tabLst>
                <a:tab pos="469265" algn="l"/>
                <a:tab pos="469900" algn="l"/>
              </a:tabLst>
            </a:pPr>
            <a:r>
              <a:rPr lang="en-US" sz="2000" spc="40" dirty="0" err="1">
                <a:solidFill>
                  <a:srgbClr val="514743"/>
                </a:solidFill>
                <a:latin typeface="Arial"/>
                <a:cs typeface="Arial"/>
              </a:rPr>
              <a:t>Báo</a:t>
            </a:r>
            <a:r>
              <a:rPr lang="en-US" sz="2000" spc="40" dirty="0">
                <a:solidFill>
                  <a:srgbClr val="514743"/>
                </a:solidFill>
                <a:latin typeface="Arial"/>
                <a:cs typeface="Arial"/>
              </a:rPr>
              <a:t> </a:t>
            </a:r>
            <a:r>
              <a:rPr lang="en-US" sz="2000" spc="40" dirty="0" err="1">
                <a:solidFill>
                  <a:srgbClr val="514743"/>
                </a:solidFill>
                <a:latin typeface="Arial"/>
                <a:cs typeface="Arial"/>
              </a:rPr>
              <a:t>cáo</a:t>
            </a:r>
            <a:r>
              <a:rPr lang="en-US" sz="2000" spc="40" dirty="0">
                <a:solidFill>
                  <a:srgbClr val="514743"/>
                </a:solidFill>
                <a:latin typeface="Arial"/>
                <a:cs typeface="Arial"/>
              </a:rPr>
              <a:t> </a:t>
            </a:r>
            <a:r>
              <a:rPr lang="en-US" sz="2000" spc="40" dirty="0" err="1">
                <a:solidFill>
                  <a:srgbClr val="514743"/>
                </a:solidFill>
                <a:latin typeface="Arial"/>
                <a:cs typeface="Arial"/>
              </a:rPr>
              <a:t>nhập</a:t>
            </a:r>
            <a:r>
              <a:rPr lang="en-US" sz="2000" spc="40" dirty="0">
                <a:solidFill>
                  <a:srgbClr val="514743"/>
                </a:solidFill>
                <a:latin typeface="Arial"/>
                <a:cs typeface="Arial"/>
              </a:rPr>
              <a:t> – </a:t>
            </a:r>
            <a:r>
              <a:rPr lang="en-US" sz="2000" spc="40" dirty="0" err="1">
                <a:solidFill>
                  <a:srgbClr val="514743"/>
                </a:solidFill>
                <a:latin typeface="Arial"/>
                <a:cs typeface="Arial"/>
              </a:rPr>
              <a:t>xuất</a:t>
            </a:r>
            <a:r>
              <a:rPr lang="en-US" sz="2000" spc="40" dirty="0">
                <a:solidFill>
                  <a:srgbClr val="514743"/>
                </a:solidFill>
                <a:latin typeface="Arial"/>
                <a:cs typeface="Arial"/>
              </a:rPr>
              <a:t> – </a:t>
            </a:r>
            <a:r>
              <a:rPr lang="en-US" sz="2000" spc="40" dirty="0" err="1">
                <a:solidFill>
                  <a:srgbClr val="514743"/>
                </a:solidFill>
                <a:latin typeface="Arial"/>
                <a:cs typeface="Arial"/>
              </a:rPr>
              <a:t>tồn</a:t>
            </a:r>
            <a:endParaRPr sz="2000" dirty="0">
              <a:latin typeface="Arial"/>
              <a:cs typeface="Arial"/>
            </a:endParaRPr>
          </a:p>
          <a:p>
            <a:pPr marL="469900" indent="-457200">
              <a:lnSpc>
                <a:spcPct val="100000"/>
              </a:lnSpc>
              <a:spcBef>
                <a:spcPts val="1565"/>
              </a:spcBef>
              <a:buAutoNum type="arabicPeriod" startAt="8"/>
              <a:tabLst>
                <a:tab pos="469265" algn="l"/>
                <a:tab pos="469900" algn="l"/>
              </a:tabLst>
            </a:pPr>
            <a:r>
              <a:rPr sz="2000" spc="85" dirty="0" err="1">
                <a:solidFill>
                  <a:srgbClr val="514743"/>
                </a:solidFill>
                <a:latin typeface="Arial"/>
                <a:cs typeface="Arial"/>
              </a:rPr>
              <a:t>Tìm</a:t>
            </a:r>
            <a:r>
              <a:rPr sz="2000" spc="85" dirty="0">
                <a:solidFill>
                  <a:srgbClr val="514743"/>
                </a:solidFill>
                <a:latin typeface="Arial"/>
                <a:cs typeface="Arial"/>
              </a:rPr>
              <a:t> </a:t>
            </a:r>
            <a:r>
              <a:rPr sz="2000" spc="60" dirty="0" err="1">
                <a:solidFill>
                  <a:srgbClr val="514743"/>
                </a:solidFill>
                <a:latin typeface="Arial"/>
                <a:cs typeface="Arial"/>
              </a:rPr>
              <a:t>kiếm</a:t>
            </a:r>
            <a:r>
              <a:rPr sz="2000" spc="60" dirty="0">
                <a:solidFill>
                  <a:srgbClr val="514743"/>
                </a:solidFill>
                <a:latin typeface="Arial"/>
                <a:cs typeface="Arial"/>
              </a:rPr>
              <a:t> </a:t>
            </a:r>
            <a:r>
              <a:rPr lang="en-US" sz="2000" spc="-95" dirty="0" err="1">
                <a:solidFill>
                  <a:srgbClr val="514743"/>
                </a:solidFill>
                <a:latin typeface="Arial"/>
                <a:cs typeface="Arial"/>
              </a:rPr>
              <a:t>tra</a:t>
            </a:r>
            <a:r>
              <a:rPr lang="en-US" sz="2000" spc="-95" dirty="0">
                <a:solidFill>
                  <a:srgbClr val="514743"/>
                </a:solidFill>
                <a:latin typeface="Arial"/>
                <a:cs typeface="Arial"/>
              </a:rPr>
              <a:t> </a:t>
            </a:r>
            <a:r>
              <a:rPr lang="en-US" sz="2000" spc="-95" dirty="0" err="1">
                <a:solidFill>
                  <a:srgbClr val="514743"/>
                </a:solidFill>
                <a:latin typeface="Arial"/>
                <a:cs typeface="Arial"/>
              </a:rPr>
              <a:t>cứu</a:t>
            </a:r>
            <a:r>
              <a:rPr lang="en-US" sz="2000" spc="-95" dirty="0">
                <a:solidFill>
                  <a:srgbClr val="514743"/>
                </a:solidFill>
                <a:latin typeface="Arial"/>
                <a:cs typeface="Arial"/>
              </a:rPr>
              <a:t> </a:t>
            </a:r>
            <a:r>
              <a:rPr lang="en-US" sz="2000" spc="-95" dirty="0" err="1">
                <a:solidFill>
                  <a:srgbClr val="514743"/>
                </a:solidFill>
                <a:latin typeface="Arial"/>
                <a:cs typeface="Arial"/>
              </a:rPr>
              <a:t>đối</a:t>
            </a:r>
            <a:r>
              <a:rPr lang="en-US" sz="2000" spc="-95" dirty="0">
                <a:solidFill>
                  <a:srgbClr val="514743"/>
                </a:solidFill>
                <a:latin typeface="Arial"/>
                <a:cs typeface="Arial"/>
              </a:rPr>
              <a:t> </a:t>
            </a:r>
            <a:r>
              <a:rPr lang="en-US" sz="2000" spc="-95" dirty="0" err="1">
                <a:solidFill>
                  <a:srgbClr val="514743"/>
                </a:solidFill>
                <a:latin typeface="Arial"/>
                <a:cs typeface="Arial"/>
              </a:rPr>
              <a:t>tượng</a:t>
            </a:r>
            <a:endParaRPr sz="2000" dirty="0">
              <a:latin typeface="Arial"/>
              <a:cs typeface="Arial"/>
            </a:endParaRPr>
          </a:p>
        </p:txBody>
      </p:sp>
      <p:sp>
        <p:nvSpPr>
          <p:cNvPr id="5" name="object 5"/>
          <p:cNvSpPr/>
          <p:nvPr/>
        </p:nvSpPr>
        <p:spPr>
          <a:xfrm>
            <a:off x="4653607" y="1903802"/>
            <a:ext cx="377951" cy="40690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184649" y="2354579"/>
            <a:ext cx="377951" cy="40690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725923" y="2852927"/>
            <a:ext cx="377951" cy="408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412994" y="3415970"/>
            <a:ext cx="377951" cy="40843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074932" y="3895016"/>
            <a:ext cx="376427" cy="408431"/>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995673" y="4394888"/>
            <a:ext cx="377951" cy="408431"/>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982211" y="4863084"/>
            <a:ext cx="376427" cy="40843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9855707" y="1902279"/>
            <a:ext cx="377951" cy="408431"/>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9837812" y="2320427"/>
            <a:ext cx="376427" cy="40690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1510770" y="2854451"/>
            <a:ext cx="376427" cy="406908"/>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1132819" y="3429000"/>
            <a:ext cx="377951" cy="408431"/>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9666731" y="4424144"/>
            <a:ext cx="377951" cy="408431"/>
          </a:xfrm>
          <a:prstGeom prst="rect">
            <a:avLst/>
          </a:prstGeom>
          <a:blipFill>
            <a:blip r:embed="rId2" cstate="print"/>
            <a:stretch>
              <a:fillRect/>
            </a:stretch>
          </a:blipFill>
        </p:spPr>
        <p:txBody>
          <a:bodyPr wrap="square" lIns="0" tIns="0" rIns="0" bIns="0" rtlCol="0"/>
          <a:lstStyle/>
          <a:p>
            <a:endParaRPr/>
          </a:p>
        </p:txBody>
      </p:sp>
      <p:pic>
        <p:nvPicPr>
          <p:cNvPr id="22" name="Picture 21">
            <a:extLst>
              <a:ext uri="{FF2B5EF4-FFF2-40B4-BE49-F238E27FC236}">
                <a16:creationId xmlns:a16="http://schemas.microsoft.com/office/drawing/2014/main" id="{6DF4B2B1-454F-477D-9476-E9E7C7DFAB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
        <p:nvSpPr>
          <p:cNvPr id="23" name="object 16">
            <a:extLst>
              <a:ext uri="{FF2B5EF4-FFF2-40B4-BE49-F238E27FC236}">
                <a16:creationId xmlns:a16="http://schemas.microsoft.com/office/drawing/2014/main" id="{F29A14D2-BBC0-4AE5-B3EB-BD63D4CFA1C2}"/>
              </a:ext>
            </a:extLst>
          </p:cNvPr>
          <p:cNvSpPr/>
          <p:nvPr/>
        </p:nvSpPr>
        <p:spPr>
          <a:xfrm>
            <a:off x="9855707" y="3895016"/>
            <a:ext cx="377951" cy="4084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504" y="613663"/>
            <a:ext cx="496887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Một </a:t>
            </a:r>
            <a:r>
              <a:rPr b="0" dirty="0">
                <a:latin typeface="Times New Roman"/>
                <a:cs typeface="Times New Roman"/>
              </a:rPr>
              <a:t>số giao diện chương</a:t>
            </a:r>
            <a:r>
              <a:rPr b="0" spc="-70" dirty="0">
                <a:latin typeface="Times New Roman"/>
                <a:cs typeface="Times New Roman"/>
              </a:rPr>
              <a:t> </a:t>
            </a:r>
            <a:r>
              <a:rPr b="0" dirty="0">
                <a:latin typeface="Times New Roman"/>
                <a:cs typeface="Times New Roman"/>
              </a:rPr>
              <a:t>trình</a:t>
            </a:r>
          </a:p>
        </p:txBody>
      </p:sp>
      <p:sp>
        <p:nvSpPr>
          <p:cNvPr id="4" name="object 4"/>
          <p:cNvSpPr txBox="1"/>
          <p:nvPr/>
        </p:nvSpPr>
        <p:spPr>
          <a:xfrm>
            <a:off x="4874767" y="6547815"/>
            <a:ext cx="28214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2</a:t>
            </a:r>
            <a:r>
              <a:rPr sz="1600" spc="-5" dirty="0">
                <a:solidFill>
                  <a:srgbClr val="514743"/>
                </a:solidFill>
                <a:latin typeface="Times New Roman"/>
                <a:cs typeface="Times New Roman"/>
              </a:rPr>
              <a:t> </a:t>
            </a:r>
            <a:r>
              <a:rPr sz="1600" spc="-10" dirty="0">
                <a:solidFill>
                  <a:srgbClr val="514743"/>
                </a:solidFill>
                <a:latin typeface="Times New Roman"/>
                <a:cs typeface="Times New Roman"/>
              </a:rPr>
              <a:t>Giao </a:t>
            </a:r>
            <a:r>
              <a:rPr sz="1600" spc="-5" dirty="0" err="1">
                <a:solidFill>
                  <a:srgbClr val="514743"/>
                </a:solidFill>
                <a:latin typeface="Times New Roman"/>
                <a:cs typeface="Times New Roman"/>
              </a:rPr>
              <a:t>diện</a:t>
            </a:r>
            <a:r>
              <a:rPr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làm</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việc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chính</a:t>
            </a:r>
            <a:endParaRPr sz="1600" dirty="0">
              <a:latin typeface="Times New Roman"/>
              <a:cs typeface="Times New Roman"/>
            </a:endParaRPr>
          </a:p>
        </p:txBody>
      </p:sp>
      <p:pic>
        <p:nvPicPr>
          <p:cNvPr id="7" name="Picture 6">
            <a:extLst>
              <a:ext uri="{FF2B5EF4-FFF2-40B4-BE49-F238E27FC236}">
                <a16:creationId xmlns:a16="http://schemas.microsoft.com/office/drawing/2014/main" id="{90F477BA-2BC5-4F01-AA19-5A68450619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6" name="Picture 5">
            <a:extLst>
              <a:ext uri="{FF2B5EF4-FFF2-40B4-BE49-F238E27FC236}">
                <a16:creationId xmlns:a16="http://schemas.microsoft.com/office/drawing/2014/main" id="{35591251-2E33-448B-9E90-976DA56CF1DB}"/>
              </a:ext>
            </a:extLst>
          </p:cNvPr>
          <p:cNvPicPr/>
          <p:nvPr/>
        </p:nvPicPr>
        <p:blipFill>
          <a:blip r:embed="rId3"/>
          <a:stretch>
            <a:fillRect/>
          </a:stretch>
        </p:blipFill>
        <p:spPr>
          <a:xfrm>
            <a:off x="2423955" y="1608137"/>
            <a:ext cx="7680642" cy="4523423"/>
          </a:xfrm>
          <a:prstGeom prst="rect">
            <a:avLst/>
          </a:prstGeom>
        </p:spPr>
      </p:pic>
    </p:spTree>
    <p:extLst>
      <p:ext uri="{BB962C8B-B14F-4D97-AF65-F5344CB8AC3E}">
        <p14:creationId xmlns:p14="http://schemas.microsoft.com/office/powerpoint/2010/main" val="253704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7060896" cy="505908"/>
          </a:xfrm>
          <a:prstGeom prst="rect">
            <a:avLst/>
          </a:prstGeom>
        </p:spPr>
        <p:txBody>
          <a:bodyPr vert="horz" wrap="square" lIns="0" tIns="13335" rIns="0" bIns="0" rtlCol="0">
            <a:spAutoFit/>
          </a:bodyPr>
          <a:lstStyle/>
          <a:p>
            <a:pPr marL="12700">
              <a:lnSpc>
                <a:spcPct val="100000"/>
              </a:lnSpc>
              <a:spcBef>
                <a:spcPts val="105"/>
              </a:spcBef>
            </a:pPr>
            <a:r>
              <a:rPr lang="en-US" b="0" dirty="0">
                <a:latin typeface="Times New Roman"/>
                <a:cs typeface="Times New Roman"/>
              </a:rPr>
              <a:t>I. </a:t>
            </a:r>
            <a:r>
              <a:rPr lang="en-US" b="0" spc="-5" dirty="0" err="1"/>
              <a:t>Chọn</a:t>
            </a:r>
            <a:r>
              <a:rPr lang="en-US" b="0" spc="-5" dirty="0"/>
              <a:t> </a:t>
            </a:r>
            <a:r>
              <a:rPr lang="en-US" b="0" spc="-5" dirty="0" err="1"/>
              <a:t>đề</a:t>
            </a:r>
            <a:r>
              <a:rPr lang="en-US" b="0" spc="-5" dirty="0"/>
              <a:t> </a:t>
            </a:r>
            <a:r>
              <a:rPr lang="en-US" b="0" spc="-5" dirty="0" err="1"/>
              <a:t>tài</a:t>
            </a:r>
            <a:r>
              <a:rPr lang="en-US" b="0" spc="-5" dirty="0"/>
              <a:t>, </a:t>
            </a:r>
            <a:r>
              <a:rPr lang="en-US" b="0" spc="-5" dirty="0" err="1"/>
              <a:t>mục</a:t>
            </a:r>
            <a:r>
              <a:rPr lang="en-US" b="0" spc="-5" dirty="0"/>
              <a:t> </a:t>
            </a:r>
            <a:r>
              <a:rPr lang="en-US" b="0" spc="-5" dirty="0" err="1"/>
              <a:t>tiêu</a:t>
            </a:r>
            <a:r>
              <a:rPr lang="en-US" b="0" spc="-5" dirty="0"/>
              <a:t> </a:t>
            </a:r>
            <a:r>
              <a:rPr lang="en-US" b="0" spc="-5" dirty="0" err="1"/>
              <a:t>của</a:t>
            </a:r>
            <a:r>
              <a:rPr lang="en-US" b="0" spc="-5" dirty="0"/>
              <a:t> </a:t>
            </a:r>
            <a:r>
              <a:rPr lang="en-US" b="0" spc="-5" dirty="0" err="1"/>
              <a:t>đề</a:t>
            </a:r>
            <a:r>
              <a:rPr lang="en-US" b="0" spc="-5" dirty="0"/>
              <a:t> </a:t>
            </a:r>
            <a:r>
              <a:rPr lang="en-US" b="0" spc="-5" dirty="0" err="1"/>
              <a:t>tài</a:t>
            </a:r>
            <a:endParaRPr lang="en-US" b="0" spc="5" dirty="0">
              <a:latin typeface="Times New Roman"/>
              <a:cs typeface="Times New Roman"/>
            </a:endParaRPr>
          </a:p>
        </p:txBody>
      </p:sp>
      <p:sp>
        <p:nvSpPr>
          <p:cNvPr id="4" name="object 4"/>
          <p:cNvSpPr txBox="1"/>
          <p:nvPr/>
        </p:nvSpPr>
        <p:spPr>
          <a:xfrm>
            <a:off x="1030832" y="1450086"/>
            <a:ext cx="10475367" cy="5346977"/>
          </a:xfrm>
          <a:prstGeom prst="rect">
            <a:avLst/>
          </a:prstGeom>
        </p:spPr>
        <p:txBody>
          <a:bodyPr vert="horz" wrap="square" lIns="0" tIns="12065" rIns="0" bIns="0" rtlCol="0">
            <a:spAutoFit/>
          </a:bodyPr>
          <a:lstStyle/>
          <a:p>
            <a:pPr marL="38100">
              <a:lnSpc>
                <a:spcPct val="100000"/>
              </a:lnSpc>
              <a:spcBef>
                <a:spcPts val="95"/>
              </a:spcBef>
            </a:pPr>
            <a:r>
              <a:rPr lang="en-US" sz="2800" b="1" spc="-5" dirty="0">
                <a:solidFill>
                  <a:srgbClr val="514743"/>
                </a:solidFill>
                <a:latin typeface="Times New Roman"/>
                <a:cs typeface="Times New Roman"/>
              </a:rPr>
              <a:t>1. </a:t>
            </a:r>
            <a:r>
              <a:rPr lang="en-US" sz="2800" b="1" spc="-5" dirty="0" err="1">
                <a:solidFill>
                  <a:srgbClr val="514743"/>
                </a:solidFill>
                <a:effectLst>
                  <a:outerShdw blurRad="38100" dist="38100" dir="2700000" algn="tl">
                    <a:srgbClr val="000000">
                      <a:alpha val="43137"/>
                    </a:srgbClr>
                  </a:outerShdw>
                </a:effectLst>
                <a:latin typeface="Times New Roman"/>
                <a:cs typeface="Times New Roman"/>
              </a:rPr>
              <a:t>Chọn</a:t>
            </a:r>
            <a:r>
              <a:rPr lang="en-US" sz="2800" b="1" spc="-5" dirty="0">
                <a:solidFill>
                  <a:srgbClr val="514743"/>
                </a:solidFill>
                <a:effectLst>
                  <a:outerShdw blurRad="38100" dist="38100" dir="2700000" algn="tl">
                    <a:srgbClr val="000000">
                      <a:alpha val="43137"/>
                    </a:srgbClr>
                  </a:outerShdw>
                </a:effectLst>
                <a:latin typeface="Times New Roman"/>
                <a:cs typeface="Times New Roman"/>
              </a:rPr>
              <a:t> </a:t>
            </a:r>
            <a:r>
              <a:rPr lang="en-US" sz="2800" b="1" spc="-5" dirty="0" err="1">
                <a:solidFill>
                  <a:srgbClr val="514743"/>
                </a:solidFill>
                <a:effectLst>
                  <a:outerShdw blurRad="38100" dist="38100" dir="2700000" algn="tl">
                    <a:srgbClr val="000000">
                      <a:alpha val="43137"/>
                    </a:srgbClr>
                  </a:outerShdw>
                </a:effectLst>
                <a:latin typeface="Times New Roman"/>
                <a:cs typeface="Times New Roman"/>
              </a:rPr>
              <a:t>đề</a:t>
            </a:r>
            <a:r>
              <a:rPr lang="en-US" sz="2800" b="1" spc="-5" dirty="0">
                <a:solidFill>
                  <a:srgbClr val="514743"/>
                </a:solidFill>
                <a:effectLst>
                  <a:outerShdw blurRad="38100" dist="38100" dir="2700000" algn="tl">
                    <a:srgbClr val="000000">
                      <a:alpha val="43137"/>
                    </a:srgbClr>
                  </a:outerShdw>
                </a:effectLst>
                <a:latin typeface="Times New Roman"/>
                <a:cs typeface="Times New Roman"/>
              </a:rPr>
              <a:t> </a:t>
            </a:r>
            <a:r>
              <a:rPr lang="en-US" sz="2800" b="1" spc="-5" dirty="0" err="1">
                <a:solidFill>
                  <a:srgbClr val="514743"/>
                </a:solidFill>
                <a:effectLst>
                  <a:outerShdw blurRad="38100" dist="38100" dir="2700000" algn="tl">
                    <a:srgbClr val="000000">
                      <a:alpha val="43137"/>
                    </a:srgbClr>
                  </a:outerShdw>
                </a:effectLst>
                <a:latin typeface="Times New Roman"/>
                <a:cs typeface="Times New Roman"/>
              </a:rPr>
              <a:t>tài</a:t>
            </a:r>
            <a:endParaRPr sz="2800" dirty="0">
              <a:effectLst>
                <a:outerShdw blurRad="38100" dist="38100" dir="2700000" algn="tl">
                  <a:srgbClr val="000000">
                    <a:alpha val="43137"/>
                  </a:srgbClr>
                </a:outerShdw>
              </a:effectLst>
              <a:latin typeface="Times New Roman"/>
              <a:cs typeface="Times New Roman"/>
            </a:endParaRPr>
          </a:p>
          <a:p>
            <a:pPr marL="38100" marR="30480">
              <a:lnSpc>
                <a:spcPct val="150000"/>
              </a:lnSpc>
              <a:spcBef>
                <a:spcPts val="15"/>
              </a:spcBef>
              <a:spcAft>
                <a:spcPts val="200"/>
              </a:spcAft>
            </a:pP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nghệ</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ngày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càng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phát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triển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thành</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1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phần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thiết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yếu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cuộc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sống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38100" marR="30480">
              <a:lnSpc>
                <a:spcPct val="150000"/>
              </a:lnSpc>
              <a:spcBef>
                <a:spcPts val="15"/>
              </a:spcBef>
              <a:spcAft>
                <a:spcPts val="200"/>
              </a:spcAft>
            </a:pP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nghệ</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phát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triển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đã</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tiết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kiệm</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được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nhiều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thời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gian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sức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trong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sản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xuất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vận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chuyển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lưu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38100" marR="30480">
              <a:lnSpc>
                <a:spcPct val="150000"/>
              </a:lnSpc>
              <a:spcBef>
                <a:spcPts val="15"/>
              </a:spcBef>
              <a:spcAft>
                <a:spcPts val="200"/>
              </a:spcAft>
            </a:pP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cũng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ngày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1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tiện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dụng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hơn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với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sự</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hỗ</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trợ</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nghệ</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máy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tính</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điện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thoại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minh</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Một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phần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thể</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nhắc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đến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ứng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dụng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phần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mềm</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tiện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ích</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chạy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trên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thiết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bị</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phần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cứng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đó</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38100" marR="30480">
              <a:lnSpc>
                <a:spcPct val="150000"/>
              </a:lnSpc>
              <a:spcBef>
                <a:spcPts val="15"/>
              </a:spcBef>
              <a:spcAft>
                <a:spcPts val="200"/>
              </a:spcAft>
            </a:pP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Yêu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cầu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ngày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1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cao</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hơn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sâu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hơn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em</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chọn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đề</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tài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Xây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dựng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ứng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dụng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cho</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tư</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nhân</a:t>
            </a:r>
            <a:r>
              <a:rPr lang="en-US" sz="2400" dirty="0">
                <a:effectLst>
                  <a:outerShdw blurRad="38100" dist="38100" dir="2700000" algn="tl">
                    <a:srgbClr val="000000">
                      <a:alpha val="43137"/>
                    </a:srgbClr>
                  </a:outerShdw>
                </a:effectLst>
                <a:latin typeface="Times New Roman"/>
                <a:cs typeface="Times New Roman"/>
              </a:rPr>
              <a:t>”</a:t>
            </a:r>
            <a:endParaRPr sz="2400" dirty="0">
              <a:effectLst>
                <a:outerShdw blurRad="38100" dist="38100" dir="2700000" algn="tl">
                  <a:srgbClr val="000000">
                    <a:alpha val="43137"/>
                  </a:srgbClr>
                </a:outerShdw>
              </a:effectLst>
              <a:latin typeface="Times New Roman"/>
              <a:cs typeface="Times New Roman"/>
            </a:endParaRPr>
          </a:p>
          <a:p>
            <a:pPr marL="38100">
              <a:lnSpc>
                <a:spcPct val="100000"/>
              </a:lnSpc>
            </a:pPr>
            <a:endParaRPr sz="2400" dirty="0">
              <a:latin typeface="Times New Roman"/>
              <a:cs typeface="Times New Roman"/>
            </a:endParaRPr>
          </a:p>
        </p:txBody>
      </p:sp>
      <p:pic>
        <p:nvPicPr>
          <p:cNvPr id="8" name="Picture 7">
            <a:extLst>
              <a:ext uri="{FF2B5EF4-FFF2-40B4-BE49-F238E27FC236}">
                <a16:creationId xmlns:a16="http://schemas.microsoft.com/office/drawing/2014/main" id="{10A50B71-83A5-41EA-8BE2-612AA780F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96887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Một </a:t>
            </a:r>
            <a:r>
              <a:rPr b="0" dirty="0">
                <a:latin typeface="Times New Roman"/>
                <a:cs typeface="Times New Roman"/>
              </a:rPr>
              <a:t>số giao diện chương</a:t>
            </a:r>
            <a:r>
              <a:rPr b="0" spc="-70" dirty="0">
                <a:latin typeface="Times New Roman"/>
                <a:cs typeface="Times New Roman"/>
              </a:rPr>
              <a:t> </a:t>
            </a:r>
            <a:r>
              <a:rPr b="0" dirty="0">
                <a:latin typeface="Times New Roman"/>
                <a:cs typeface="Times New Roman"/>
              </a:rPr>
              <a:t>trình</a:t>
            </a:r>
          </a:p>
        </p:txBody>
      </p:sp>
      <p:sp>
        <p:nvSpPr>
          <p:cNvPr id="4" name="object 4"/>
          <p:cNvSpPr txBox="1"/>
          <p:nvPr/>
        </p:nvSpPr>
        <p:spPr>
          <a:xfrm>
            <a:off x="4874767" y="6547815"/>
            <a:ext cx="2879090"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4</a:t>
            </a:r>
            <a:r>
              <a:rPr sz="1600" spc="-5" dirty="0">
                <a:solidFill>
                  <a:srgbClr val="514743"/>
                </a:solidFill>
                <a:latin typeface="Times New Roman"/>
                <a:cs typeface="Times New Roman"/>
              </a:rPr>
              <a:t> </a:t>
            </a:r>
            <a:r>
              <a:rPr sz="1600" spc="-10" dirty="0">
                <a:solidFill>
                  <a:srgbClr val="514743"/>
                </a:solidFill>
                <a:latin typeface="Times New Roman"/>
                <a:cs typeface="Times New Roman"/>
              </a:rPr>
              <a:t>Giao </a:t>
            </a:r>
            <a:r>
              <a:rPr sz="1600" spc="-5" dirty="0" err="1">
                <a:solidFill>
                  <a:srgbClr val="514743"/>
                </a:solidFill>
                <a:latin typeface="Times New Roman"/>
                <a:cs typeface="Times New Roman"/>
              </a:rPr>
              <a:t>diện</a:t>
            </a:r>
            <a:r>
              <a:rPr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quản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lý</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endParaRPr sz="1600" dirty="0">
              <a:latin typeface="Times New Roman"/>
              <a:cs typeface="Times New Roman"/>
            </a:endParaRPr>
          </a:p>
        </p:txBody>
      </p:sp>
      <p:pic>
        <p:nvPicPr>
          <p:cNvPr id="7" name="Picture 6">
            <a:extLst>
              <a:ext uri="{FF2B5EF4-FFF2-40B4-BE49-F238E27FC236}">
                <a16:creationId xmlns:a16="http://schemas.microsoft.com/office/drawing/2014/main" id="{9C1EC62E-6C3F-4F25-AA5E-42D794A4E3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68A01646-0271-45D3-BCBC-83D8D08480BE}"/>
              </a:ext>
            </a:extLst>
          </p:cNvPr>
          <p:cNvPicPr/>
          <p:nvPr/>
        </p:nvPicPr>
        <p:blipFill>
          <a:blip r:embed="rId3"/>
          <a:stretch>
            <a:fillRect/>
          </a:stretch>
        </p:blipFill>
        <p:spPr>
          <a:xfrm>
            <a:off x="2286000" y="1608137"/>
            <a:ext cx="7883539" cy="43669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96887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Một </a:t>
            </a:r>
            <a:r>
              <a:rPr b="0" dirty="0">
                <a:latin typeface="Times New Roman"/>
                <a:cs typeface="Times New Roman"/>
              </a:rPr>
              <a:t>số giao diện chương</a:t>
            </a:r>
            <a:r>
              <a:rPr b="0" spc="-70" dirty="0">
                <a:latin typeface="Times New Roman"/>
                <a:cs typeface="Times New Roman"/>
              </a:rPr>
              <a:t> </a:t>
            </a:r>
            <a:r>
              <a:rPr b="0" dirty="0">
                <a:latin typeface="Times New Roman"/>
                <a:cs typeface="Times New Roman"/>
              </a:rPr>
              <a:t>trình</a:t>
            </a:r>
          </a:p>
        </p:txBody>
      </p:sp>
      <p:sp>
        <p:nvSpPr>
          <p:cNvPr id="4" name="object 4"/>
          <p:cNvSpPr txBox="1"/>
          <p:nvPr/>
        </p:nvSpPr>
        <p:spPr>
          <a:xfrm>
            <a:off x="4874767" y="6547815"/>
            <a:ext cx="2812415"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5 </a:t>
            </a:r>
            <a:r>
              <a:rPr lang="en-US" sz="1600" spc="-5" dirty="0" err="1">
                <a:solidFill>
                  <a:srgbClr val="514743"/>
                </a:solidFill>
                <a:latin typeface="Times New Roman"/>
                <a:cs typeface="Times New Roman"/>
              </a:rPr>
              <a:t>Cửa</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sổ</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thêm</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mới</a:t>
            </a:r>
            <a:endParaRPr sz="1600" dirty="0">
              <a:latin typeface="Times New Roman"/>
              <a:cs typeface="Times New Roman"/>
            </a:endParaRPr>
          </a:p>
        </p:txBody>
      </p:sp>
      <p:pic>
        <p:nvPicPr>
          <p:cNvPr id="7" name="Picture 6">
            <a:extLst>
              <a:ext uri="{FF2B5EF4-FFF2-40B4-BE49-F238E27FC236}">
                <a16:creationId xmlns:a16="http://schemas.microsoft.com/office/drawing/2014/main" id="{56D0FC5E-86AE-4364-9E3D-94E5CF548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181A9252-5CFF-4D34-9B16-0D7306345B5D}"/>
              </a:ext>
            </a:extLst>
          </p:cNvPr>
          <p:cNvPicPr/>
          <p:nvPr/>
        </p:nvPicPr>
        <p:blipFill>
          <a:blip r:embed="rId3"/>
          <a:stretch>
            <a:fillRect/>
          </a:stretch>
        </p:blipFill>
        <p:spPr>
          <a:xfrm>
            <a:off x="2667000" y="1752600"/>
            <a:ext cx="7299642" cy="438759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96887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Một </a:t>
            </a:r>
            <a:r>
              <a:rPr b="0" dirty="0">
                <a:latin typeface="Times New Roman"/>
                <a:cs typeface="Times New Roman"/>
              </a:rPr>
              <a:t>số giao diện chương</a:t>
            </a:r>
            <a:r>
              <a:rPr b="0" spc="-70" dirty="0">
                <a:latin typeface="Times New Roman"/>
                <a:cs typeface="Times New Roman"/>
              </a:rPr>
              <a:t> </a:t>
            </a:r>
            <a:r>
              <a:rPr b="0" dirty="0">
                <a:latin typeface="Times New Roman"/>
                <a:cs typeface="Times New Roman"/>
              </a:rPr>
              <a:t>trình</a:t>
            </a:r>
          </a:p>
        </p:txBody>
      </p:sp>
      <p:sp>
        <p:nvSpPr>
          <p:cNvPr id="4" name="object 4"/>
          <p:cNvSpPr txBox="1"/>
          <p:nvPr/>
        </p:nvSpPr>
        <p:spPr>
          <a:xfrm>
            <a:off x="4874767" y="6547815"/>
            <a:ext cx="40406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6</a:t>
            </a:r>
            <a:r>
              <a:rPr sz="1600" spc="-5" dirty="0">
                <a:solidFill>
                  <a:srgbClr val="514743"/>
                </a:solidFill>
                <a:latin typeface="Times New Roman"/>
                <a:cs typeface="Times New Roman"/>
              </a:rPr>
              <a:t> </a:t>
            </a:r>
            <a:r>
              <a:rPr sz="1600" spc="-10" dirty="0">
                <a:solidFill>
                  <a:srgbClr val="514743"/>
                </a:solidFill>
                <a:latin typeface="Times New Roman"/>
                <a:cs typeface="Times New Roman"/>
              </a:rPr>
              <a:t>Giao </a:t>
            </a:r>
            <a:r>
              <a:rPr sz="1600" spc="-5" dirty="0" err="1">
                <a:solidFill>
                  <a:srgbClr val="514743"/>
                </a:solidFill>
                <a:latin typeface="Times New Roman"/>
                <a:cs typeface="Times New Roman"/>
              </a:rPr>
              <a:t>diện</a:t>
            </a:r>
            <a:r>
              <a:rPr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quản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lý</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nhập</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từ</a:t>
            </a:r>
            <a:r>
              <a:rPr lang="en-US" sz="1600" spc="-5" dirty="0">
                <a:solidFill>
                  <a:srgbClr val="514743"/>
                </a:solidFill>
                <a:latin typeface="Times New Roman"/>
                <a:cs typeface="Times New Roman"/>
              </a:rPr>
              <a:t> NCC</a:t>
            </a:r>
            <a:endParaRPr sz="1600" dirty="0">
              <a:latin typeface="Times New Roman"/>
              <a:cs typeface="Times New Roman"/>
            </a:endParaRPr>
          </a:p>
        </p:txBody>
      </p:sp>
      <p:pic>
        <p:nvPicPr>
          <p:cNvPr id="7" name="Picture 6">
            <a:extLst>
              <a:ext uri="{FF2B5EF4-FFF2-40B4-BE49-F238E27FC236}">
                <a16:creationId xmlns:a16="http://schemas.microsoft.com/office/drawing/2014/main" id="{BE4B2ECD-0F59-4B27-9869-0CCEF33B29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19808"/>
            <a:ext cx="1362459" cy="1359411"/>
          </a:xfrm>
          <a:prstGeom prst="rect">
            <a:avLst/>
          </a:prstGeom>
        </p:spPr>
      </p:pic>
      <p:pic>
        <p:nvPicPr>
          <p:cNvPr id="8" name="Picture 7">
            <a:extLst>
              <a:ext uri="{FF2B5EF4-FFF2-40B4-BE49-F238E27FC236}">
                <a16:creationId xmlns:a16="http://schemas.microsoft.com/office/drawing/2014/main" id="{A37E032D-754B-47C8-A27D-280E6D4B610B}"/>
              </a:ext>
            </a:extLst>
          </p:cNvPr>
          <p:cNvPicPr/>
          <p:nvPr/>
        </p:nvPicPr>
        <p:blipFill>
          <a:blip r:embed="rId3"/>
          <a:stretch>
            <a:fillRect/>
          </a:stretch>
        </p:blipFill>
        <p:spPr>
          <a:xfrm>
            <a:off x="2232494" y="1676400"/>
            <a:ext cx="7879411" cy="4241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96887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Một </a:t>
            </a:r>
            <a:r>
              <a:rPr b="0" dirty="0">
                <a:latin typeface="Times New Roman"/>
                <a:cs typeface="Times New Roman"/>
              </a:rPr>
              <a:t>số giao diện chương</a:t>
            </a:r>
            <a:r>
              <a:rPr b="0" spc="-70" dirty="0">
                <a:latin typeface="Times New Roman"/>
                <a:cs typeface="Times New Roman"/>
              </a:rPr>
              <a:t> </a:t>
            </a:r>
            <a:r>
              <a:rPr b="0" dirty="0">
                <a:latin typeface="Times New Roman"/>
                <a:cs typeface="Times New Roman"/>
              </a:rPr>
              <a:t>trình</a:t>
            </a:r>
          </a:p>
        </p:txBody>
      </p:sp>
      <p:sp>
        <p:nvSpPr>
          <p:cNvPr id="4" name="object 4"/>
          <p:cNvSpPr txBox="1"/>
          <p:nvPr/>
        </p:nvSpPr>
        <p:spPr>
          <a:xfrm>
            <a:off x="4874767" y="6547815"/>
            <a:ext cx="40406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7</a:t>
            </a:r>
            <a:r>
              <a:rPr sz="1600" spc="-5" dirty="0">
                <a:solidFill>
                  <a:srgbClr val="514743"/>
                </a:solidFill>
                <a:latin typeface="Times New Roman"/>
                <a:cs typeface="Times New Roman"/>
              </a:rPr>
              <a:t> </a:t>
            </a:r>
            <a:r>
              <a:rPr sz="1600" spc="-10" dirty="0">
                <a:solidFill>
                  <a:srgbClr val="514743"/>
                </a:solidFill>
                <a:latin typeface="Times New Roman"/>
                <a:cs typeface="Times New Roman"/>
              </a:rPr>
              <a:t>Giao </a:t>
            </a:r>
            <a:r>
              <a:rPr sz="1600" spc="-5" dirty="0" err="1">
                <a:solidFill>
                  <a:srgbClr val="514743"/>
                </a:solidFill>
                <a:latin typeface="Times New Roman"/>
                <a:cs typeface="Times New Roman"/>
              </a:rPr>
              <a:t>diện</a:t>
            </a:r>
            <a:r>
              <a:rPr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quản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lý</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bán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endParaRPr sz="1600" dirty="0">
              <a:latin typeface="Times New Roman"/>
              <a:cs typeface="Times New Roman"/>
            </a:endParaRPr>
          </a:p>
        </p:txBody>
      </p:sp>
      <p:pic>
        <p:nvPicPr>
          <p:cNvPr id="7" name="Picture 6">
            <a:extLst>
              <a:ext uri="{FF2B5EF4-FFF2-40B4-BE49-F238E27FC236}">
                <a16:creationId xmlns:a16="http://schemas.microsoft.com/office/drawing/2014/main" id="{BE4B2ECD-0F59-4B27-9869-0CCEF33B29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19808"/>
            <a:ext cx="1362459" cy="1359411"/>
          </a:xfrm>
          <a:prstGeom prst="rect">
            <a:avLst/>
          </a:prstGeom>
        </p:spPr>
      </p:pic>
      <p:pic>
        <p:nvPicPr>
          <p:cNvPr id="6" name="Picture 5">
            <a:extLst>
              <a:ext uri="{FF2B5EF4-FFF2-40B4-BE49-F238E27FC236}">
                <a16:creationId xmlns:a16="http://schemas.microsoft.com/office/drawing/2014/main" id="{51AFA36F-D8B0-4980-827A-8CFCBE215D5E}"/>
              </a:ext>
            </a:extLst>
          </p:cNvPr>
          <p:cNvPicPr/>
          <p:nvPr/>
        </p:nvPicPr>
        <p:blipFill>
          <a:blip r:embed="rId3"/>
          <a:stretch>
            <a:fillRect/>
          </a:stretch>
        </p:blipFill>
        <p:spPr>
          <a:xfrm>
            <a:off x="2438400" y="1905000"/>
            <a:ext cx="7883538" cy="3913823"/>
          </a:xfrm>
          <a:prstGeom prst="rect">
            <a:avLst/>
          </a:prstGeom>
        </p:spPr>
      </p:pic>
    </p:spTree>
    <p:extLst>
      <p:ext uri="{BB962C8B-B14F-4D97-AF65-F5344CB8AC3E}">
        <p14:creationId xmlns:p14="http://schemas.microsoft.com/office/powerpoint/2010/main" val="274180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4968875" cy="513715"/>
          </a:xfrm>
          <a:prstGeom prst="rect">
            <a:avLst/>
          </a:prstGeom>
        </p:spPr>
        <p:txBody>
          <a:bodyPr vert="horz" wrap="square" lIns="0" tIns="13335" rIns="0" bIns="0" rtlCol="0">
            <a:spAutoFit/>
          </a:bodyPr>
          <a:lstStyle/>
          <a:p>
            <a:pPr marL="12700">
              <a:lnSpc>
                <a:spcPct val="100000"/>
              </a:lnSpc>
              <a:spcBef>
                <a:spcPts val="105"/>
              </a:spcBef>
            </a:pPr>
            <a:r>
              <a:rPr b="0" spc="-5" dirty="0">
                <a:latin typeface="Times New Roman"/>
                <a:cs typeface="Times New Roman"/>
              </a:rPr>
              <a:t>Một </a:t>
            </a:r>
            <a:r>
              <a:rPr b="0" dirty="0">
                <a:latin typeface="Times New Roman"/>
                <a:cs typeface="Times New Roman"/>
              </a:rPr>
              <a:t>số giao diện chương</a:t>
            </a:r>
            <a:r>
              <a:rPr b="0" spc="-70" dirty="0">
                <a:latin typeface="Times New Roman"/>
                <a:cs typeface="Times New Roman"/>
              </a:rPr>
              <a:t> </a:t>
            </a:r>
            <a:r>
              <a:rPr b="0" dirty="0">
                <a:latin typeface="Times New Roman"/>
                <a:cs typeface="Times New Roman"/>
              </a:rPr>
              <a:t>trình</a:t>
            </a:r>
          </a:p>
        </p:txBody>
      </p:sp>
      <p:sp>
        <p:nvSpPr>
          <p:cNvPr id="4" name="object 4"/>
          <p:cNvSpPr txBox="1"/>
          <p:nvPr/>
        </p:nvSpPr>
        <p:spPr>
          <a:xfrm>
            <a:off x="4874767" y="6547815"/>
            <a:ext cx="40406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8</a:t>
            </a:r>
            <a:r>
              <a:rPr sz="1600" spc="-5" dirty="0">
                <a:solidFill>
                  <a:srgbClr val="514743"/>
                </a:solidFill>
                <a:latin typeface="Times New Roman"/>
                <a:cs typeface="Times New Roman"/>
              </a:rPr>
              <a:t> </a:t>
            </a:r>
            <a:r>
              <a:rPr sz="1600" spc="-10" dirty="0">
                <a:solidFill>
                  <a:srgbClr val="514743"/>
                </a:solidFill>
                <a:latin typeface="Times New Roman"/>
                <a:cs typeface="Times New Roman"/>
              </a:rPr>
              <a:t>Giao </a:t>
            </a:r>
            <a:r>
              <a:rPr sz="1600" spc="-5" dirty="0" err="1">
                <a:solidFill>
                  <a:srgbClr val="514743"/>
                </a:solidFill>
                <a:latin typeface="Times New Roman"/>
                <a:cs typeface="Times New Roman"/>
              </a:rPr>
              <a:t>diện</a:t>
            </a:r>
            <a:r>
              <a:rPr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quản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lý</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trả</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cho</a:t>
            </a:r>
            <a:r>
              <a:rPr lang="en-US" sz="1600" spc="-5" dirty="0">
                <a:solidFill>
                  <a:srgbClr val="514743"/>
                </a:solidFill>
                <a:latin typeface="Times New Roman"/>
                <a:cs typeface="Times New Roman"/>
              </a:rPr>
              <a:t> NCC</a:t>
            </a:r>
            <a:endParaRPr sz="1600" dirty="0">
              <a:latin typeface="Times New Roman"/>
              <a:cs typeface="Times New Roman"/>
            </a:endParaRPr>
          </a:p>
        </p:txBody>
      </p:sp>
      <p:pic>
        <p:nvPicPr>
          <p:cNvPr id="7" name="Picture 6">
            <a:extLst>
              <a:ext uri="{FF2B5EF4-FFF2-40B4-BE49-F238E27FC236}">
                <a16:creationId xmlns:a16="http://schemas.microsoft.com/office/drawing/2014/main" id="{BE4B2ECD-0F59-4B27-9869-0CCEF33B29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19808"/>
            <a:ext cx="1362459" cy="1359411"/>
          </a:xfrm>
          <a:prstGeom prst="rect">
            <a:avLst/>
          </a:prstGeom>
        </p:spPr>
      </p:pic>
      <p:pic>
        <p:nvPicPr>
          <p:cNvPr id="8" name="Picture 7">
            <a:extLst>
              <a:ext uri="{FF2B5EF4-FFF2-40B4-BE49-F238E27FC236}">
                <a16:creationId xmlns:a16="http://schemas.microsoft.com/office/drawing/2014/main" id="{C95A01DF-C9D3-472D-B7EE-8944E88C1BA2}"/>
              </a:ext>
            </a:extLst>
          </p:cNvPr>
          <p:cNvPicPr/>
          <p:nvPr/>
        </p:nvPicPr>
        <p:blipFill>
          <a:blip r:embed="rId3"/>
          <a:stretch>
            <a:fillRect/>
          </a:stretch>
        </p:blipFill>
        <p:spPr>
          <a:xfrm>
            <a:off x="2438400" y="1618973"/>
            <a:ext cx="7883538" cy="4366960"/>
          </a:xfrm>
          <a:prstGeom prst="rect">
            <a:avLst/>
          </a:prstGeom>
        </p:spPr>
      </p:pic>
    </p:spTree>
    <p:extLst>
      <p:ext uri="{BB962C8B-B14F-4D97-AF65-F5344CB8AC3E}">
        <p14:creationId xmlns:p14="http://schemas.microsoft.com/office/powerpoint/2010/main" val="209204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7" y="6547815"/>
            <a:ext cx="3405504"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9</a:t>
            </a:r>
            <a:r>
              <a:rPr sz="1600" spc="-5" dirty="0">
                <a:solidFill>
                  <a:srgbClr val="514743"/>
                </a:solidFill>
                <a:latin typeface="Times New Roman"/>
                <a:cs typeface="Times New Roman"/>
              </a:rPr>
              <a:t> </a:t>
            </a:r>
            <a:r>
              <a:rPr lang="en-US" sz="1600" spc="-10" dirty="0" err="1">
                <a:solidFill>
                  <a:srgbClr val="514743"/>
                </a:solidFill>
                <a:latin typeface="Times New Roman"/>
                <a:cs typeface="Times New Roman"/>
              </a:rPr>
              <a:t>Hoá</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đơn</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nhập</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từ</a:t>
            </a:r>
            <a:r>
              <a:rPr lang="en-US" sz="1600" spc="-10" dirty="0">
                <a:solidFill>
                  <a:srgbClr val="514743"/>
                </a:solidFill>
                <a:latin typeface="Times New Roman"/>
                <a:cs typeface="Times New Roman"/>
              </a:rPr>
              <a:t> NCC</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2336CB2D-41C3-4600-8691-8AD454B28EC1}"/>
              </a:ext>
            </a:extLst>
          </p:cNvPr>
          <p:cNvPicPr/>
          <p:nvPr/>
        </p:nvPicPr>
        <p:blipFill>
          <a:blip r:embed="rId3"/>
          <a:stretch>
            <a:fillRect/>
          </a:stretch>
        </p:blipFill>
        <p:spPr>
          <a:xfrm>
            <a:off x="2154231" y="1828800"/>
            <a:ext cx="7883538" cy="406622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7" y="6547815"/>
            <a:ext cx="3405504"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10</a:t>
            </a:r>
            <a:r>
              <a:rPr sz="1600" spc="-5" dirty="0">
                <a:solidFill>
                  <a:srgbClr val="514743"/>
                </a:solidFill>
                <a:latin typeface="Times New Roman"/>
                <a:cs typeface="Times New Roman"/>
              </a:rPr>
              <a:t> </a:t>
            </a:r>
            <a:r>
              <a:rPr lang="en-US" sz="1600" spc="-10" dirty="0" err="1">
                <a:solidFill>
                  <a:srgbClr val="514743"/>
                </a:solidFill>
                <a:latin typeface="Times New Roman"/>
                <a:cs typeface="Times New Roman"/>
              </a:rPr>
              <a:t>Hoá</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đơn</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bán</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thuốc</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6" name="Picture 5">
            <a:extLst>
              <a:ext uri="{FF2B5EF4-FFF2-40B4-BE49-F238E27FC236}">
                <a16:creationId xmlns:a16="http://schemas.microsoft.com/office/drawing/2014/main" id="{A9C70584-12B4-4573-8CD8-9B175AC5311D}"/>
              </a:ext>
            </a:extLst>
          </p:cNvPr>
          <p:cNvPicPr/>
          <p:nvPr/>
        </p:nvPicPr>
        <p:blipFill>
          <a:blip r:embed="rId3"/>
          <a:stretch>
            <a:fillRect/>
          </a:stretch>
        </p:blipFill>
        <p:spPr>
          <a:xfrm>
            <a:off x="2154231" y="1877377"/>
            <a:ext cx="7883538" cy="4366960"/>
          </a:xfrm>
          <a:prstGeom prst="rect">
            <a:avLst/>
          </a:prstGeom>
        </p:spPr>
      </p:pic>
    </p:spTree>
    <p:extLst>
      <p:ext uri="{BB962C8B-B14F-4D97-AF65-F5344CB8AC3E}">
        <p14:creationId xmlns:p14="http://schemas.microsoft.com/office/powerpoint/2010/main" val="3035334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7" y="6547815"/>
            <a:ext cx="3405504"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11</a:t>
            </a:r>
            <a:r>
              <a:rPr sz="1600" spc="-5" dirty="0">
                <a:solidFill>
                  <a:srgbClr val="514743"/>
                </a:solidFill>
                <a:latin typeface="Times New Roman"/>
                <a:cs typeface="Times New Roman"/>
              </a:rPr>
              <a:t> </a:t>
            </a:r>
            <a:r>
              <a:rPr lang="en-US" sz="1600" spc="-10" dirty="0" err="1">
                <a:solidFill>
                  <a:srgbClr val="514743"/>
                </a:solidFill>
                <a:latin typeface="Times New Roman"/>
                <a:cs typeface="Times New Roman"/>
              </a:rPr>
              <a:t>Hoá</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đơn</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trả</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thuốc</a:t>
            </a:r>
            <a:r>
              <a:rPr lang="en-US" sz="1600" spc="-10" dirty="0">
                <a:solidFill>
                  <a:srgbClr val="514743"/>
                </a:solidFill>
                <a:latin typeface="Times New Roman"/>
                <a:cs typeface="Times New Roman"/>
              </a:rPr>
              <a:t> </a:t>
            </a:r>
            <a:r>
              <a:rPr lang="en-US" sz="1600" spc="-10" dirty="0" err="1">
                <a:solidFill>
                  <a:srgbClr val="514743"/>
                </a:solidFill>
                <a:latin typeface="Times New Roman"/>
                <a:cs typeface="Times New Roman"/>
              </a:rPr>
              <a:t>cho</a:t>
            </a:r>
            <a:r>
              <a:rPr lang="en-US" sz="1600" spc="-10" dirty="0">
                <a:solidFill>
                  <a:srgbClr val="514743"/>
                </a:solidFill>
                <a:latin typeface="Times New Roman"/>
                <a:cs typeface="Times New Roman"/>
              </a:rPr>
              <a:t> NCC</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12BA0F55-10DD-4043-934B-C39E769667A2}"/>
              </a:ext>
            </a:extLst>
          </p:cNvPr>
          <p:cNvPicPr/>
          <p:nvPr/>
        </p:nvPicPr>
        <p:blipFill>
          <a:blip r:embed="rId3"/>
          <a:stretch>
            <a:fillRect/>
          </a:stretch>
        </p:blipFill>
        <p:spPr>
          <a:xfrm>
            <a:off x="2590800" y="1802030"/>
            <a:ext cx="7883538" cy="4447223"/>
          </a:xfrm>
          <a:prstGeom prst="rect">
            <a:avLst/>
          </a:prstGeom>
        </p:spPr>
      </p:pic>
    </p:spTree>
    <p:extLst>
      <p:ext uri="{BB962C8B-B14F-4D97-AF65-F5344CB8AC3E}">
        <p14:creationId xmlns:p14="http://schemas.microsoft.com/office/powerpoint/2010/main" val="182927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7" y="6547815"/>
            <a:ext cx="3405504"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12 </a:t>
            </a:r>
            <a:r>
              <a:rPr lang="en-US" sz="1600" spc="-5" dirty="0" err="1">
                <a:solidFill>
                  <a:srgbClr val="514743"/>
                </a:solidFill>
                <a:latin typeface="Times New Roman"/>
                <a:cs typeface="Times New Roman"/>
              </a:rPr>
              <a:t>Báo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doanh</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bán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6" name="Picture 5">
            <a:extLst>
              <a:ext uri="{FF2B5EF4-FFF2-40B4-BE49-F238E27FC236}">
                <a16:creationId xmlns:a16="http://schemas.microsoft.com/office/drawing/2014/main" id="{C6423105-A5B3-4DE1-9644-F9C6102B8FD1}"/>
              </a:ext>
            </a:extLst>
          </p:cNvPr>
          <p:cNvPicPr/>
          <p:nvPr/>
        </p:nvPicPr>
        <p:blipFill>
          <a:blip r:embed="rId3"/>
          <a:stretch>
            <a:fillRect/>
          </a:stretch>
        </p:blipFill>
        <p:spPr>
          <a:xfrm>
            <a:off x="2286000" y="1924933"/>
            <a:ext cx="7883538" cy="4294823"/>
          </a:xfrm>
          <a:prstGeom prst="rect">
            <a:avLst/>
          </a:prstGeom>
        </p:spPr>
      </p:pic>
    </p:spTree>
    <p:extLst>
      <p:ext uri="{BB962C8B-B14F-4D97-AF65-F5344CB8AC3E}">
        <p14:creationId xmlns:p14="http://schemas.microsoft.com/office/powerpoint/2010/main" val="3934001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7" y="6547815"/>
            <a:ext cx="3405504"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12 </a:t>
            </a:r>
            <a:r>
              <a:rPr lang="en-US" sz="1600" spc="-5" dirty="0" err="1">
                <a:solidFill>
                  <a:srgbClr val="514743"/>
                </a:solidFill>
                <a:latin typeface="Times New Roman"/>
                <a:cs typeface="Times New Roman"/>
              </a:rPr>
              <a:t>Báo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doanh</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số</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nhân</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viên</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C38EDC8B-5D3D-46AD-9495-6CB46251DBAD}"/>
              </a:ext>
            </a:extLst>
          </p:cNvPr>
          <p:cNvPicPr/>
          <p:nvPr/>
        </p:nvPicPr>
        <p:blipFill>
          <a:blip r:embed="rId3"/>
          <a:stretch>
            <a:fillRect/>
          </a:stretch>
        </p:blipFill>
        <p:spPr>
          <a:xfrm>
            <a:off x="2154231" y="1905000"/>
            <a:ext cx="7883538" cy="4218623"/>
          </a:xfrm>
          <a:prstGeom prst="rect">
            <a:avLst/>
          </a:prstGeom>
        </p:spPr>
      </p:pic>
    </p:spTree>
    <p:extLst>
      <p:ext uri="{BB962C8B-B14F-4D97-AF65-F5344CB8AC3E}">
        <p14:creationId xmlns:p14="http://schemas.microsoft.com/office/powerpoint/2010/main" val="215129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7060896" cy="505908"/>
          </a:xfrm>
          <a:prstGeom prst="rect">
            <a:avLst/>
          </a:prstGeom>
        </p:spPr>
        <p:txBody>
          <a:bodyPr vert="horz" wrap="square" lIns="0" tIns="13335" rIns="0" bIns="0" rtlCol="0">
            <a:spAutoFit/>
          </a:bodyPr>
          <a:lstStyle/>
          <a:p>
            <a:pPr marL="12700">
              <a:lnSpc>
                <a:spcPct val="100000"/>
              </a:lnSpc>
              <a:spcBef>
                <a:spcPts val="105"/>
              </a:spcBef>
            </a:pPr>
            <a:r>
              <a:rPr lang="en-US" b="0" dirty="0">
                <a:latin typeface="Times New Roman"/>
                <a:cs typeface="Times New Roman"/>
              </a:rPr>
              <a:t>I. </a:t>
            </a:r>
            <a:r>
              <a:rPr lang="en-US" b="0" spc="-5" dirty="0" err="1"/>
              <a:t>Chọn</a:t>
            </a:r>
            <a:r>
              <a:rPr lang="en-US" b="0" spc="-5" dirty="0"/>
              <a:t> </a:t>
            </a:r>
            <a:r>
              <a:rPr lang="en-US" b="0" spc="-5" dirty="0" err="1"/>
              <a:t>đề</a:t>
            </a:r>
            <a:r>
              <a:rPr lang="en-US" b="0" spc="-5" dirty="0"/>
              <a:t> </a:t>
            </a:r>
            <a:r>
              <a:rPr lang="en-US" b="0" spc="-5" dirty="0" err="1"/>
              <a:t>tài</a:t>
            </a:r>
            <a:r>
              <a:rPr lang="en-US" b="0" spc="-5" dirty="0"/>
              <a:t>, </a:t>
            </a:r>
            <a:r>
              <a:rPr lang="en-US" b="0" spc="-5" dirty="0" err="1"/>
              <a:t>mục</a:t>
            </a:r>
            <a:r>
              <a:rPr lang="en-US" b="0" spc="-5" dirty="0"/>
              <a:t> </a:t>
            </a:r>
            <a:r>
              <a:rPr lang="en-US" b="0" spc="-5" dirty="0" err="1"/>
              <a:t>tiêu</a:t>
            </a:r>
            <a:r>
              <a:rPr lang="en-US" b="0" spc="-5" dirty="0"/>
              <a:t> </a:t>
            </a:r>
            <a:r>
              <a:rPr lang="en-US" b="0" spc="-5" dirty="0" err="1"/>
              <a:t>của</a:t>
            </a:r>
            <a:r>
              <a:rPr lang="en-US" b="0" spc="-5" dirty="0"/>
              <a:t> </a:t>
            </a:r>
            <a:r>
              <a:rPr lang="en-US" b="0" spc="-5" dirty="0" err="1"/>
              <a:t>đề</a:t>
            </a:r>
            <a:r>
              <a:rPr lang="en-US" b="0" spc="-5" dirty="0"/>
              <a:t> </a:t>
            </a:r>
            <a:r>
              <a:rPr lang="en-US" b="0" spc="-5" dirty="0" err="1"/>
              <a:t>tài</a:t>
            </a:r>
            <a:endParaRPr lang="en-US" b="0" spc="5" dirty="0">
              <a:latin typeface="Times New Roman"/>
              <a:cs typeface="Times New Roman"/>
            </a:endParaRPr>
          </a:p>
        </p:txBody>
      </p:sp>
      <p:sp>
        <p:nvSpPr>
          <p:cNvPr id="4" name="object 4"/>
          <p:cNvSpPr txBox="1"/>
          <p:nvPr/>
        </p:nvSpPr>
        <p:spPr>
          <a:xfrm>
            <a:off x="1030832" y="1450086"/>
            <a:ext cx="10475367" cy="5900974"/>
          </a:xfrm>
          <a:prstGeom prst="rect">
            <a:avLst/>
          </a:prstGeom>
        </p:spPr>
        <p:txBody>
          <a:bodyPr vert="horz" wrap="square" lIns="0" tIns="12065" rIns="0" bIns="0" rtlCol="0">
            <a:spAutoFit/>
          </a:bodyPr>
          <a:lstStyle/>
          <a:p>
            <a:pPr marL="38100">
              <a:lnSpc>
                <a:spcPct val="100000"/>
              </a:lnSpc>
              <a:spcBef>
                <a:spcPts val="95"/>
              </a:spcBef>
            </a:pPr>
            <a:r>
              <a:rPr lang="en-US" sz="2800" b="1" spc="-5" dirty="0">
                <a:solidFill>
                  <a:srgbClr val="514743"/>
                </a:solidFill>
                <a:latin typeface="Times New Roman"/>
                <a:cs typeface="Times New Roman"/>
              </a:rPr>
              <a:t>2. </a:t>
            </a:r>
            <a:r>
              <a:rPr lang="en-US" sz="2800" b="1" spc="-5" dirty="0" err="1">
                <a:solidFill>
                  <a:srgbClr val="514743"/>
                </a:solidFill>
                <a:latin typeface="Times New Roman"/>
                <a:cs typeface="Times New Roman"/>
              </a:rPr>
              <a:t>Mục</a:t>
            </a:r>
            <a:r>
              <a:rPr lang="en-US" sz="2800" b="1" spc="-5" dirty="0">
                <a:solidFill>
                  <a:srgbClr val="514743"/>
                </a:solidFill>
                <a:latin typeface="Times New Roman"/>
                <a:cs typeface="Times New Roman"/>
              </a:rPr>
              <a:t> </a:t>
            </a:r>
            <a:r>
              <a:rPr lang="en-US" sz="2800" b="1" spc="-5" dirty="0" err="1">
                <a:solidFill>
                  <a:srgbClr val="514743"/>
                </a:solidFill>
                <a:latin typeface="Times New Roman"/>
                <a:cs typeface="Times New Roman"/>
              </a:rPr>
              <a:t>tiêu</a:t>
            </a:r>
            <a:r>
              <a:rPr lang="en-US" sz="2800" b="1" spc="-5" dirty="0">
                <a:solidFill>
                  <a:srgbClr val="514743"/>
                </a:solidFill>
                <a:latin typeface="Times New Roman"/>
                <a:cs typeface="Times New Roman"/>
              </a:rPr>
              <a:t> </a:t>
            </a:r>
            <a:r>
              <a:rPr lang="en-US" sz="2800" b="1" spc="-5" dirty="0" err="1">
                <a:solidFill>
                  <a:srgbClr val="514743"/>
                </a:solidFill>
                <a:latin typeface="Times New Roman"/>
                <a:cs typeface="Times New Roman"/>
              </a:rPr>
              <a:t>của</a:t>
            </a:r>
            <a:r>
              <a:rPr lang="en-US" sz="2800" b="1" spc="-5" dirty="0">
                <a:solidFill>
                  <a:srgbClr val="514743"/>
                </a:solidFill>
                <a:latin typeface="Times New Roman"/>
                <a:cs typeface="Times New Roman"/>
              </a:rPr>
              <a:t> </a:t>
            </a:r>
            <a:r>
              <a:rPr lang="en-US" sz="2800" b="1" spc="-5" dirty="0" err="1">
                <a:solidFill>
                  <a:srgbClr val="514743"/>
                </a:solidFill>
                <a:latin typeface="Times New Roman"/>
                <a:cs typeface="Times New Roman"/>
              </a:rPr>
              <a:t>đề</a:t>
            </a:r>
            <a:r>
              <a:rPr lang="en-US" sz="2800" b="1" spc="-5" dirty="0">
                <a:solidFill>
                  <a:srgbClr val="514743"/>
                </a:solidFill>
                <a:latin typeface="Times New Roman"/>
                <a:cs typeface="Times New Roman"/>
              </a:rPr>
              <a:t> </a:t>
            </a:r>
            <a:r>
              <a:rPr lang="en-US" sz="2800" b="1" spc="-5" dirty="0" err="1">
                <a:solidFill>
                  <a:srgbClr val="514743"/>
                </a:solidFill>
                <a:latin typeface="Times New Roman"/>
                <a:cs typeface="Times New Roman"/>
              </a:rPr>
              <a:t>tài</a:t>
            </a:r>
            <a:endParaRPr sz="2800" dirty="0">
              <a:latin typeface="Times New Roman"/>
              <a:cs typeface="Times New Roman"/>
            </a:endParaRPr>
          </a:p>
          <a:p>
            <a:pPr marL="381000" marR="30480" indent="-342900" algn="just">
              <a:lnSpc>
                <a:spcPct val="150000"/>
              </a:lnSpc>
              <a:spcBef>
                <a:spcPts val="15"/>
              </a:spcBef>
              <a:spcAft>
                <a:spcPts val="200"/>
              </a:spcAft>
              <a:buFont typeface="Wingdings" panose="05000000000000000000" pitchFamily="2" charset="2"/>
              <a:buChar char="v"/>
            </a:pP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Nhanh</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chóng</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hiệu</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hầu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hết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diễn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ra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trên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máy</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tính</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với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thao</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tác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đơn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giản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mất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nhiều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thời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gian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chờ</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đợi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khách</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hang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như</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trước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đây</a:t>
            </a:r>
            <a:r>
              <a:rPr lang="en-US" sz="2400" dirty="0">
                <a:solidFill>
                  <a:schemeClr val="tx1">
                    <a:lumMod val="75000"/>
                    <a:lumOff val="25000"/>
                  </a:schemeClr>
                </a:solidFill>
                <a:latin typeface="Times New Roman"/>
                <a:cs typeface="Times New Roman"/>
              </a:rPr>
              <a:t>.</a:t>
            </a:r>
          </a:p>
          <a:p>
            <a:pPr marL="381000" marR="30480" indent="-342900" algn="just">
              <a:lnSpc>
                <a:spcPct val="150000"/>
              </a:lnSpc>
              <a:spcBef>
                <a:spcPts val="15"/>
              </a:spcBef>
              <a:spcAft>
                <a:spcPts val="200"/>
              </a:spcAft>
              <a:buFont typeface="Wingdings" panose="05000000000000000000" pitchFamily="2" charset="2"/>
              <a:buChar char="v"/>
            </a:pP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Chính</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xác</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đầy</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đủ</a:t>
            </a:r>
            <a:r>
              <a:rPr lang="en-US" sz="24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yêu</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cầu</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khách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hàng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được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đáp</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ứng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1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đầy</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đủ</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chính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xác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không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có</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sự</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sai</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lệch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như</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khi</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bằng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giấy</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tờ</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thủ</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như</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trước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381000" marR="30480" indent="-342900" algn="just">
              <a:lnSpc>
                <a:spcPct val="150000"/>
              </a:lnSpc>
              <a:spcBef>
                <a:spcPts val="15"/>
              </a:spcBef>
              <a:spcAft>
                <a:spcPts val="200"/>
              </a:spcAft>
              <a:buFont typeface="Wingdings" panose="05000000000000000000" pitchFamily="2" charset="2"/>
              <a:buChar char="v"/>
            </a:pPr>
            <a:r>
              <a:rPr lang="en-US" sz="2400" b="1"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b="1"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b="1"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dễ</a:t>
            </a:r>
            <a:r>
              <a:rPr lang="en-US" sz="2400" b="1"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b="1"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dàng</a:t>
            </a:r>
            <a:r>
              <a:rPr lang="en-US" sz="2400" b="1"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người</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làm</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tác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có</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thể</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tra</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cứu</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tất</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cả</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thông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tin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trong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kho</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dữ</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liệu</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một</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nhanh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chóng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với</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kết</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trả</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về</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chính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xác</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nhanh</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spc="-4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chóng</a:t>
            </a:r>
            <a:r>
              <a:rPr lang="en-US" sz="2400" spc="-4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381000" marR="30480" indent="-342900">
              <a:lnSpc>
                <a:spcPct val="150000"/>
              </a:lnSpc>
              <a:spcBef>
                <a:spcPts val="15"/>
              </a:spcBef>
              <a:spcAft>
                <a:spcPts val="200"/>
              </a:spcAft>
              <a:buFont typeface="Wingdings" panose="05000000000000000000" pitchFamily="2" charset="2"/>
              <a:buChar char="v"/>
            </a:pP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Giảm</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tải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giải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quyết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vấn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đề</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trên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nhân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viên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sẽ</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không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phải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chịu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nhiều</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như</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trước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kia,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từ</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đó</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tang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năng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suất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công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việc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cải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thiện</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chất</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lượng</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phục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vụ</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nhà</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400"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400"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endParaRPr sz="2400" dirty="0">
              <a:latin typeface="Times New Roman"/>
              <a:cs typeface="Times New Roman"/>
            </a:endParaRPr>
          </a:p>
          <a:p>
            <a:pPr marL="38100">
              <a:lnSpc>
                <a:spcPct val="100000"/>
              </a:lnSpc>
            </a:pPr>
            <a:endParaRPr sz="2400" dirty="0">
              <a:latin typeface="Times New Roman"/>
              <a:cs typeface="Times New Roman"/>
            </a:endParaRPr>
          </a:p>
        </p:txBody>
      </p:sp>
      <p:pic>
        <p:nvPicPr>
          <p:cNvPr id="8" name="Picture 7">
            <a:extLst>
              <a:ext uri="{FF2B5EF4-FFF2-40B4-BE49-F238E27FC236}">
                <a16:creationId xmlns:a16="http://schemas.microsoft.com/office/drawing/2014/main" id="{10A50B71-83A5-41EA-8BE2-612AA780F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Tree>
    <p:extLst>
      <p:ext uri="{BB962C8B-B14F-4D97-AF65-F5344CB8AC3E}">
        <p14:creationId xmlns:p14="http://schemas.microsoft.com/office/powerpoint/2010/main" val="636002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6" y="6547815"/>
            <a:ext cx="35834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12 </a:t>
            </a:r>
            <a:r>
              <a:rPr lang="en-US" sz="1600" spc="-5" dirty="0" err="1">
                <a:solidFill>
                  <a:srgbClr val="514743"/>
                </a:solidFill>
                <a:latin typeface="Times New Roman"/>
                <a:cs typeface="Times New Roman"/>
              </a:rPr>
              <a:t>Báo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dưới</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định</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mức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tồn</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6" name="Picture 5">
            <a:extLst>
              <a:ext uri="{FF2B5EF4-FFF2-40B4-BE49-F238E27FC236}">
                <a16:creationId xmlns:a16="http://schemas.microsoft.com/office/drawing/2014/main" id="{5A3AAFBB-F233-45F3-8695-054336FD73E5}"/>
              </a:ext>
            </a:extLst>
          </p:cNvPr>
          <p:cNvPicPr/>
          <p:nvPr/>
        </p:nvPicPr>
        <p:blipFill>
          <a:blip r:embed="rId3"/>
          <a:stretch>
            <a:fillRect/>
          </a:stretch>
        </p:blipFill>
        <p:spPr>
          <a:xfrm>
            <a:off x="2286000" y="1877377"/>
            <a:ext cx="7883538" cy="4366960"/>
          </a:xfrm>
          <a:prstGeom prst="rect">
            <a:avLst/>
          </a:prstGeom>
        </p:spPr>
      </p:pic>
    </p:spTree>
    <p:extLst>
      <p:ext uri="{BB962C8B-B14F-4D97-AF65-F5344CB8AC3E}">
        <p14:creationId xmlns:p14="http://schemas.microsoft.com/office/powerpoint/2010/main" val="1139659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6" y="6547815"/>
            <a:ext cx="35834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12 </a:t>
            </a:r>
            <a:r>
              <a:rPr lang="en-US" sz="1600" spc="-5" dirty="0" err="1">
                <a:solidFill>
                  <a:srgbClr val="514743"/>
                </a:solidFill>
                <a:latin typeface="Times New Roman"/>
                <a:cs typeface="Times New Roman"/>
              </a:rPr>
              <a:t>Báo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thuốc</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sắp</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hết</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hạn</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8" name="Picture 7">
            <a:extLst>
              <a:ext uri="{FF2B5EF4-FFF2-40B4-BE49-F238E27FC236}">
                <a16:creationId xmlns:a16="http://schemas.microsoft.com/office/drawing/2014/main" id="{3BE970E0-689C-4A3C-AF7E-BEEDF8C053FE}"/>
              </a:ext>
            </a:extLst>
          </p:cNvPr>
          <p:cNvPicPr/>
          <p:nvPr/>
        </p:nvPicPr>
        <p:blipFill>
          <a:blip r:embed="rId3"/>
          <a:stretch>
            <a:fillRect/>
          </a:stretch>
        </p:blipFill>
        <p:spPr>
          <a:xfrm>
            <a:off x="2154231" y="1752600"/>
            <a:ext cx="7883538" cy="4366960"/>
          </a:xfrm>
          <a:prstGeom prst="rect">
            <a:avLst/>
          </a:prstGeom>
        </p:spPr>
      </p:pic>
    </p:spTree>
    <p:extLst>
      <p:ext uri="{BB962C8B-B14F-4D97-AF65-F5344CB8AC3E}">
        <p14:creationId xmlns:p14="http://schemas.microsoft.com/office/powerpoint/2010/main" val="4131004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003496" cy="505908"/>
          </a:xfrm>
          <a:prstGeom prst="rect">
            <a:avLst/>
          </a:prstGeom>
        </p:spPr>
        <p:txBody>
          <a:bodyPr vert="horz" wrap="square" lIns="0" tIns="13335" rIns="0" bIns="0" rtlCol="0">
            <a:spAutoFit/>
          </a:bodyPr>
          <a:lstStyle/>
          <a:p>
            <a:pPr marL="12700">
              <a:lnSpc>
                <a:spcPct val="100000"/>
              </a:lnSpc>
              <a:spcBef>
                <a:spcPts val="105"/>
              </a:spcBef>
            </a:pPr>
            <a:r>
              <a:rPr lang="en-US" b="0" dirty="0" err="1"/>
              <a:t>Các</a:t>
            </a:r>
            <a:r>
              <a:rPr lang="en-US" b="0" dirty="0"/>
              <a:t> </a:t>
            </a:r>
            <a:r>
              <a:rPr lang="en-US" b="0" dirty="0" err="1"/>
              <a:t>mẫu</a:t>
            </a:r>
            <a:r>
              <a:rPr lang="en-US" b="0" dirty="0"/>
              <a:t> </a:t>
            </a:r>
            <a:r>
              <a:rPr lang="en-US" b="0" dirty="0" err="1"/>
              <a:t>biểu</a:t>
            </a:r>
            <a:r>
              <a:rPr lang="en-US" b="0" dirty="0"/>
              <a:t> </a:t>
            </a:r>
            <a:r>
              <a:rPr lang="en-US" b="0" dirty="0" err="1"/>
              <a:t>xây</a:t>
            </a:r>
            <a:r>
              <a:rPr lang="en-US" b="0" dirty="0"/>
              <a:t> </a:t>
            </a:r>
            <a:r>
              <a:rPr lang="en-US" b="0" dirty="0" err="1"/>
              <a:t>dựng</a:t>
            </a:r>
            <a:r>
              <a:rPr lang="en-US" b="0" dirty="0"/>
              <a:t> </a:t>
            </a:r>
            <a:r>
              <a:rPr lang="en-US" b="0" dirty="0" err="1"/>
              <a:t>được</a:t>
            </a:r>
            <a:endParaRPr b="0" dirty="0">
              <a:latin typeface="Times New Roman"/>
              <a:cs typeface="Times New Roman"/>
            </a:endParaRPr>
          </a:p>
        </p:txBody>
      </p:sp>
      <p:sp>
        <p:nvSpPr>
          <p:cNvPr id="4" name="object 4"/>
          <p:cNvSpPr txBox="1"/>
          <p:nvPr/>
        </p:nvSpPr>
        <p:spPr>
          <a:xfrm>
            <a:off x="4874766" y="6547815"/>
            <a:ext cx="3583433" cy="258404"/>
          </a:xfrm>
          <a:prstGeom prst="rect">
            <a:avLst/>
          </a:prstGeom>
        </p:spPr>
        <p:txBody>
          <a:bodyPr vert="horz" wrap="square" lIns="0" tIns="12065" rIns="0" bIns="0" rtlCol="0">
            <a:spAutoFit/>
          </a:bodyPr>
          <a:lstStyle/>
          <a:p>
            <a:pPr marL="12700">
              <a:lnSpc>
                <a:spcPct val="100000"/>
              </a:lnSpc>
              <a:spcBef>
                <a:spcPts val="95"/>
              </a:spcBef>
            </a:pPr>
            <a:r>
              <a:rPr sz="1600" spc="-5" dirty="0" err="1">
                <a:solidFill>
                  <a:srgbClr val="514743"/>
                </a:solidFill>
                <a:latin typeface="Times New Roman"/>
                <a:cs typeface="Times New Roman"/>
              </a:rPr>
              <a:t>Hình</a:t>
            </a:r>
            <a:r>
              <a:rPr sz="1600" spc="-5" dirty="0">
                <a:solidFill>
                  <a:srgbClr val="514743"/>
                </a:solidFill>
                <a:latin typeface="Times New Roman"/>
                <a:cs typeface="Times New Roman"/>
              </a:rPr>
              <a:t> 4.</a:t>
            </a:r>
            <a:r>
              <a:rPr lang="en-US" sz="1600" spc="-5" dirty="0">
                <a:solidFill>
                  <a:srgbClr val="514743"/>
                </a:solidFill>
                <a:latin typeface="Times New Roman"/>
                <a:cs typeface="Times New Roman"/>
              </a:rPr>
              <a:t>12 </a:t>
            </a:r>
            <a:r>
              <a:rPr lang="en-US" sz="1600" spc="-5" dirty="0" err="1">
                <a:solidFill>
                  <a:srgbClr val="514743"/>
                </a:solidFill>
                <a:latin typeface="Times New Roman"/>
                <a:cs typeface="Times New Roman"/>
              </a:rPr>
              <a:t>Báo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cáo</a:t>
            </a:r>
            <a:r>
              <a:rPr lang="en-US" sz="1600" spc="-5" dirty="0">
                <a:solidFill>
                  <a:srgbClr val="514743"/>
                </a:solidFill>
                <a:latin typeface="Times New Roman"/>
                <a:cs typeface="Times New Roman"/>
              </a:rPr>
              <a:t> </a:t>
            </a:r>
            <a:r>
              <a:rPr lang="en-US" sz="1600" spc="-5" dirty="0" err="1">
                <a:solidFill>
                  <a:srgbClr val="514743"/>
                </a:solidFill>
                <a:latin typeface="Times New Roman"/>
                <a:cs typeface="Times New Roman"/>
              </a:rPr>
              <a:t>nhập</a:t>
            </a:r>
            <a:r>
              <a:rPr lang="en-US" sz="1600" spc="-5" dirty="0">
                <a:solidFill>
                  <a:srgbClr val="514743"/>
                </a:solidFill>
                <a:latin typeface="Times New Roman"/>
                <a:cs typeface="Times New Roman"/>
              </a:rPr>
              <a:t> – </a:t>
            </a:r>
            <a:r>
              <a:rPr lang="en-US" sz="1600" spc="-5" dirty="0" err="1">
                <a:solidFill>
                  <a:srgbClr val="514743"/>
                </a:solidFill>
                <a:latin typeface="Times New Roman"/>
                <a:cs typeface="Times New Roman"/>
              </a:rPr>
              <a:t>xuất</a:t>
            </a:r>
            <a:r>
              <a:rPr lang="en-US" sz="1600" spc="-5" dirty="0">
                <a:solidFill>
                  <a:srgbClr val="514743"/>
                </a:solidFill>
                <a:latin typeface="Times New Roman"/>
                <a:cs typeface="Times New Roman"/>
              </a:rPr>
              <a:t> – </a:t>
            </a:r>
            <a:r>
              <a:rPr lang="en-US" sz="1600" spc="-5" dirty="0" err="1">
                <a:solidFill>
                  <a:srgbClr val="514743"/>
                </a:solidFill>
                <a:latin typeface="Times New Roman"/>
                <a:cs typeface="Times New Roman"/>
              </a:rPr>
              <a:t>tồn</a:t>
            </a:r>
            <a:endParaRPr sz="1600" dirty="0">
              <a:latin typeface="Times New Roman"/>
              <a:cs typeface="Times New Roman"/>
            </a:endParaRPr>
          </a:p>
        </p:txBody>
      </p:sp>
      <p:pic>
        <p:nvPicPr>
          <p:cNvPr id="7" name="Picture 6">
            <a:extLst>
              <a:ext uri="{FF2B5EF4-FFF2-40B4-BE49-F238E27FC236}">
                <a16:creationId xmlns:a16="http://schemas.microsoft.com/office/drawing/2014/main" id="{A912CFDF-7191-4916-8B0A-46024A146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pic>
        <p:nvPicPr>
          <p:cNvPr id="6" name="Picture 5">
            <a:extLst>
              <a:ext uri="{FF2B5EF4-FFF2-40B4-BE49-F238E27FC236}">
                <a16:creationId xmlns:a16="http://schemas.microsoft.com/office/drawing/2014/main" id="{4B5B9612-8744-4C14-A47D-A8073E24B363}"/>
              </a:ext>
            </a:extLst>
          </p:cNvPr>
          <p:cNvPicPr/>
          <p:nvPr/>
        </p:nvPicPr>
        <p:blipFill>
          <a:blip r:embed="rId3"/>
          <a:stretch>
            <a:fillRect/>
          </a:stretch>
        </p:blipFill>
        <p:spPr>
          <a:xfrm>
            <a:off x="2154231" y="1782366"/>
            <a:ext cx="7883538" cy="4447223"/>
          </a:xfrm>
          <a:prstGeom prst="rect">
            <a:avLst/>
          </a:prstGeom>
        </p:spPr>
      </p:pic>
    </p:spTree>
    <p:extLst>
      <p:ext uri="{BB962C8B-B14F-4D97-AF65-F5344CB8AC3E}">
        <p14:creationId xmlns:p14="http://schemas.microsoft.com/office/powerpoint/2010/main" val="3636362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1920875" cy="513715"/>
          </a:xfrm>
          <a:prstGeom prst="rect">
            <a:avLst/>
          </a:prstGeom>
        </p:spPr>
        <p:txBody>
          <a:bodyPr vert="horz" wrap="square" lIns="0" tIns="13335" rIns="0" bIns="0" rtlCol="0">
            <a:spAutoFit/>
          </a:bodyPr>
          <a:lstStyle/>
          <a:p>
            <a:pPr marL="12700">
              <a:lnSpc>
                <a:spcPct val="100000"/>
              </a:lnSpc>
              <a:spcBef>
                <a:spcPts val="105"/>
              </a:spcBef>
            </a:pPr>
            <a:r>
              <a:rPr b="0" spc="-204" dirty="0">
                <a:latin typeface="Times New Roman"/>
                <a:cs typeface="Times New Roman"/>
              </a:rPr>
              <a:t>V. </a:t>
            </a:r>
            <a:r>
              <a:rPr b="0" dirty="0">
                <a:latin typeface="Times New Roman"/>
                <a:cs typeface="Times New Roman"/>
              </a:rPr>
              <a:t>Tổng</a:t>
            </a:r>
            <a:r>
              <a:rPr b="0" spc="40" dirty="0">
                <a:latin typeface="Times New Roman"/>
                <a:cs typeface="Times New Roman"/>
              </a:rPr>
              <a:t> </a:t>
            </a:r>
            <a:r>
              <a:rPr b="0" spc="5" dirty="0">
                <a:latin typeface="Times New Roman"/>
                <a:cs typeface="Times New Roman"/>
              </a:rPr>
              <a:t>kết</a:t>
            </a:r>
          </a:p>
        </p:txBody>
      </p:sp>
      <p:sp>
        <p:nvSpPr>
          <p:cNvPr id="3" name="object 3"/>
          <p:cNvSpPr txBox="1">
            <a:spLocks noGrp="1"/>
          </p:cNvSpPr>
          <p:nvPr>
            <p:ph sz="half" idx="2"/>
          </p:nvPr>
        </p:nvSpPr>
        <p:spPr>
          <a:xfrm>
            <a:off x="1092504" y="1280769"/>
            <a:ext cx="5277485" cy="4355038"/>
          </a:xfrm>
          <a:prstGeom prst="rect">
            <a:avLst/>
          </a:prstGeom>
        </p:spPr>
        <p:txBody>
          <a:bodyPr vert="horz" wrap="square" lIns="0" tIns="134620" rIns="0" bIns="0" rtlCol="0">
            <a:spAutoFit/>
          </a:bodyPr>
          <a:lstStyle/>
          <a:p>
            <a:pPr marL="240665" indent="-228600">
              <a:lnSpc>
                <a:spcPct val="100000"/>
              </a:lnSpc>
              <a:spcBef>
                <a:spcPts val="1060"/>
              </a:spcBef>
              <a:buFont typeface="Wingdings"/>
              <a:buChar char=""/>
              <a:tabLst>
                <a:tab pos="241300" algn="l"/>
              </a:tabLst>
            </a:pPr>
            <a:r>
              <a:rPr spc="-5" dirty="0"/>
              <a:t>Những điểm </a:t>
            </a:r>
            <a:r>
              <a:rPr dirty="0"/>
              <a:t>đã đạt</a:t>
            </a:r>
            <a:r>
              <a:rPr spc="-45" dirty="0"/>
              <a:t> </a:t>
            </a:r>
            <a:r>
              <a:rPr spc="-5" dirty="0"/>
              <a:t>được:</a:t>
            </a:r>
          </a:p>
          <a:p>
            <a:pPr marL="469265" indent="-457200">
              <a:lnSpc>
                <a:spcPct val="100000"/>
              </a:lnSpc>
              <a:spcBef>
                <a:spcPts val="965"/>
              </a:spcBef>
              <a:buAutoNum type="arabicPeriod"/>
              <a:tabLst>
                <a:tab pos="469265" algn="l"/>
                <a:tab pos="469900" algn="l"/>
              </a:tabLst>
            </a:pPr>
            <a:r>
              <a:rPr b="0" dirty="0">
                <a:latin typeface="Times New Roman"/>
                <a:cs typeface="Times New Roman"/>
              </a:rPr>
              <a:t>Giao </a:t>
            </a:r>
            <a:r>
              <a:rPr b="0" dirty="0" err="1">
                <a:latin typeface="Times New Roman"/>
                <a:cs typeface="Times New Roman"/>
              </a:rPr>
              <a:t>diện</a:t>
            </a:r>
            <a:r>
              <a:rPr lang="en-US" b="0" dirty="0"/>
              <a:t> </a:t>
            </a:r>
            <a:r>
              <a:rPr lang="en-US" b="0" dirty="0" err="1"/>
              <a:t>trực</a:t>
            </a:r>
            <a:r>
              <a:rPr lang="en-US" b="0" dirty="0"/>
              <a:t> </a:t>
            </a:r>
            <a:r>
              <a:rPr lang="en-US" b="0" dirty="0" err="1"/>
              <a:t>quan</a:t>
            </a:r>
            <a:r>
              <a:rPr lang="en-US" b="0" dirty="0"/>
              <a:t>, </a:t>
            </a:r>
            <a:r>
              <a:rPr lang="en-US" b="0" dirty="0" err="1"/>
              <a:t>thao</a:t>
            </a:r>
            <a:r>
              <a:rPr lang="en-US" b="0" dirty="0"/>
              <a:t> </a:t>
            </a:r>
            <a:r>
              <a:rPr lang="en-US" b="0" dirty="0" err="1"/>
              <a:t>tác</a:t>
            </a:r>
            <a:r>
              <a:rPr lang="en-US" b="0" dirty="0"/>
              <a:t> </a:t>
            </a:r>
            <a:r>
              <a:rPr lang="en-US" b="0" dirty="0" err="1"/>
              <a:t>dễ</a:t>
            </a:r>
            <a:r>
              <a:rPr lang="en-US" b="0" dirty="0"/>
              <a:t> </a:t>
            </a:r>
            <a:r>
              <a:rPr lang="en-US" b="0" dirty="0" err="1"/>
              <a:t>dàng</a:t>
            </a:r>
            <a:r>
              <a:rPr lang="en-US" b="0" dirty="0"/>
              <a:t>, than </a:t>
            </a:r>
            <a:r>
              <a:rPr lang="en-US" b="0" dirty="0" err="1"/>
              <a:t>thiện</a:t>
            </a:r>
            <a:r>
              <a:rPr lang="en-US" b="0" dirty="0"/>
              <a:t> </a:t>
            </a:r>
            <a:r>
              <a:rPr lang="en-US" b="0" dirty="0" err="1"/>
              <a:t>với</a:t>
            </a:r>
            <a:r>
              <a:rPr lang="en-US" b="0" dirty="0"/>
              <a:t> </a:t>
            </a:r>
            <a:r>
              <a:rPr lang="en-US" b="0" dirty="0" err="1"/>
              <a:t>người</a:t>
            </a:r>
            <a:r>
              <a:rPr lang="en-US" b="0" dirty="0"/>
              <a:t> </a:t>
            </a:r>
            <a:r>
              <a:rPr lang="en-US" b="0" dirty="0" err="1"/>
              <a:t>dùng</a:t>
            </a:r>
            <a:r>
              <a:rPr b="0" dirty="0">
                <a:latin typeface="Times New Roman"/>
                <a:cs typeface="Times New Roman"/>
              </a:rPr>
              <a:t>.</a:t>
            </a:r>
          </a:p>
          <a:p>
            <a:pPr marL="469265" marR="31115" indent="-457200" algn="just">
              <a:lnSpc>
                <a:spcPts val="2160"/>
              </a:lnSpc>
              <a:spcBef>
                <a:spcPts val="1230"/>
              </a:spcBef>
              <a:buFontTx/>
              <a:buAutoNum type="arabicPeriod"/>
              <a:tabLst>
                <a:tab pos="469265" algn="l"/>
                <a:tab pos="469900" algn="l"/>
              </a:tabLst>
            </a:pPr>
            <a:r>
              <a:rPr lang="en-US" b="0" dirty="0" err="1">
                <a:latin typeface="Times New Roman" panose="02020603050405020304" pitchFamily="18" charset="0"/>
                <a:ea typeface="Calibri" panose="020F0502020204030204" pitchFamily="34" charset="0"/>
              </a:rPr>
              <a:t>Ứng</a:t>
            </a:r>
            <a:r>
              <a:rPr lang="en-US" b="0" dirty="0">
                <a:latin typeface="Times New Roman" panose="02020603050405020304" pitchFamily="18" charset="0"/>
                <a:ea typeface="Calibri" panose="020F0502020204030204" pitchFamily="34" charset="0"/>
              </a:rPr>
              <a:t> </a:t>
            </a:r>
            <a:r>
              <a:rPr lang="en-US" b="0" dirty="0" err="1">
                <a:latin typeface="Times New Roman" panose="02020603050405020304" pitchFamily="18" charset="0"/>
                <a:ea typeface="Calibri" panose="020F0502020204030204" pitchFamily="34" charset="0"/>
              </a:rPr>
              <a:t>dụng</a:t>
            </a:r>
            <a:r>
              <a:rPr lang="en-US" b="0" dirty="0">
                <a:latin typeface="Times New Roman" panose="02020603050405020304" pitchFamily="18" charset="0"/>
                <a:ea typeface="Calibri" panose="020F0502020204030204" pitchFamily="34" charset="0"/>
              </a:rPr>
              <a:t> </a:t>
            </a:r>
            <a:r>
              <a:rPr lang="en-US" b="0" dirty="0" err="1">
                <a:latin typeface="Times New Roman" panose="02020603050405020304" pitchFamily="18" charset="0"/>
                <a:ea typeface="Calibri" panose="020F0502020204030204" pitchFamily="34" charset="0"/>
              </a:rPr>
              <a:t>đ</a:t>
            </a:r>
            <a:r>
              <a:rPr lang="en-US" b="0" dirty="0" err="1">
                <a:effectLst/>
                <a:latin typeface="Times New Roman" panose="02020603050405020304" pitchFamily="18" charset="0"/>
                <a:ea typeface="Calibri" panose="020F0502020204030204" pitchFamily="34" charset="0"/>
              </a:rPr>
              <a:t>áp</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ứng</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phục</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vụ</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được</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một</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số</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yêu</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cầu</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quản</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lý</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cơ</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bản</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trong</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nghiệp</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vụ</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quản</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lý</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thuốc</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tại</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các</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nhà</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thuốc</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tư</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nhân</a:t>
            </a:r>
            <a:r>
              <a:rPr lang="en-US" b="0" dirty="0">
                <a:effectLst/>
                <a:latin typeface="Times New Roman" panose="02020603050405020304" pitchFamily="18" charset="0"/>
                <a:ea typeface="Calibri" panose="020F0502020204030204" pitchFamily="34" charset="0"/>
              </a:rPr>
              <a:t> </a:t>
            </a:r>
            <a:r>
              <a:rPr lang="en-US" b="0" dirty="0" err="1">
                <a:effectLst/>
                <a:latin typeface="Times New Roman" panose="02020603050405020304" pitchFamily="18" charset="0"/>
                <a:ea typeface="Calibri" panose="020F0502020204030204" pitchFamily="34" charset="0"/>
              </a:rPr>
              <a:t>hiện</a:t>
            </a:r>
            <a:r>
              <a:rPr lang="en-US" b="0" dirty="0">
                <a:effectLst/>
                <a:latin typeface="Times New Roman" panose="02020603050405020304" pitchFamily="18" charset="0"/>
                <a:ea typeface="Calibri" panose="020F0502020204030204" pitchFamily="34" charset="0"/>
              </a:rPr>
              <a:t> nay.</a:t>
            </a:r>
          </a:p>
          <a:p>
            <a:pPr marL="469265" marR="5080" indent="-457200">
              <a:lnSpc>
                <a:spcPts val="2160"/>
              </a:lnSpc>
              <a:spcBef>
                <a:spcPts val="1205"/>
              </a:spcBef>
              <a:buAutoNum type="arabicPeriod"/>
              <a:tabLst>
                <a:tab pos="469265" algn="l"/>
                <a:tab pos="469900" algn="l"/>
              </a:tabLst>
            </a:pPr>
            <a:r>
              <a:rPr b="0" spc="-5" dirty="0" err="1">
                <a:latin typeface="Times New Roman"/>
                <a:cs typeface="Times New Roman"/>
              </a:rPr>
              <a:t>Các</a:t>
            </a:r>
            <a:r>
              <a:rPr b="0" spc="-5" dirty="0">
                <a:latin typeface="Times New Roman"/>
                <a:cs typeface="Times New Roman"/>
              </a:rPr>
              <a:t> </a:t>
            </a:r>
            <a:r>
              <a:rPr b="0" dirty="0">
                <a:latin typeface="Times New Roman"/>
                <a:cs typeface="Times New Roman"/>
              </a:rPr>
              <a:t>thông </a:t>
            </a:r>
            <a:r>
              <a:rPr b="0" spc="-5" dirty="0">
                <a:latin typeface="Times New Roman"/>
                <a:cs typeface="Times New Roman"/>
              </a:rPr>
              <a:t>tin </a:t>
            </a:r>
            <a:r>
              <a:rPr b="0" dirty="0">
                <a:latin typeface="Times New Roman"/>
                <a:cs typeface="Times New Roman"/>
              </a:rPr>
              <a:t>được lưu trữ </a:t>
            </a:r>
            <a:r>
              <a:rPr b="0" spc="5" dirty="0">
                <a:latin typeface="Times New Roman"/>
                <a:cs typeface="Times New Roman"/>
              </a:rPr>
              <a:t>khoa </a:t>
            </a:r>
            <a:r>
              <a:rPr b="0" dirty="0">
                <a:latin typeface="Times New Roman"/>
                <a:cs typeface="Times New Roman"/>
              </a:rPr>
              <a:t>học, xử </a:t>
            </a:r>
            <a:r>
              <a:rPr b="0" spc="-5" dirty="0">
                <a:latin typeface="Times New Roman"/>
                <a:cs typeface="Times New Roman"/>
              </a:rPr>
              <a:t>lý</a:t>
            </a:r>
            <a:r>
              <a:rPr b="0" spc="-105" dirty="0">
                <a:latin typeface="Times New Roman"/>
                <a:cs typeface="Times New Roman"/>
              </a:rPr>
              <a:t> </a:t>
            </a:r>
            <a:r>
              <a:rPr b="0" spc="-10" dirty="0">
                <a:latin typeface="Times New Roman"/>
                <a:cs typeface="Times New Roman"/>
              </a:rPr>
              <a:t>một  </a:t>
            </a:r>
            <a:r>
              <a:rPr b="0" spc="-5" dirty="0">
                <a:latin typeface="Times New Roman"/>
                <a:cs typeface="Times New Roman"/>
              </a:rPr>
              <a:t>cách </a:t>
            </a:r>
            <a:r>
              <a:rPr b="0" dirty="0">
                <a:latin typeface="Times New Roman"/>
                <a:cs typeface="Times New Roman"/>
              </a:rPr>
              <a:t>dễ dàng, chính</a:t>
            </a:r>
            <a:r>
              <a:rPr b="0" spc="-55" dirty="0">
                <a:latin typeface="Times New Roman"/>
                <a:cs typeface="Times New Roman"/>
              </a:rPr>
              <a:t> </a:t>
            </a:r>
            <a:r>
              <a:rPr b="0" dirty="0">
                <a:latin typeface="Times New Roman"/>
                <a:cs typeface="Times New Roman"/>
              </a:rPr>
              <a:t>xác.</a:t>
            </a:r>
          </a:p>
          <a:p>
            <a:pPr marL="469265" marR="78740" indent="-457200">
              <a:lnSpc>
                <a:spcPts val="2160"/>
              </a:lnSpc>
              <a:spcBef>
                <a:spcPts val="1200"/>
              </a:spcBef>
              <a:buAutoNum type="arabicPeriod"/>
              <a:tabLst>
                <a:tab pos="469265" algn="l"/>
                <a:tab pos="469900" algn="l"/>
              </a:tabLst>
            </a:pPr>
            <a:r>
              <a:rPr b="0" spc="-5" dirty="0">
                <a:latin typeface="Times New Roman"/>
                <a:cs typeface="Times New Roman"/>
              </a:rPr>
              <a:t>Các </a:t>
            </a:r>
            <a:r>
              <a:rPr b="0" spc="5" dirty="0">
                <a:latin typeface="Times New Roman"/>
                <a:cs typeface="Times New Roman"/>
              </a:rPr>
              <a:t>vùng </a:t>
            </a:r>
            <a:r>
              <a:rPr b="0" dirty="0">
                <a:latin typeface="Times New Roman"/>
                <a:cs typeface="Times New Roman"/>
              </a:rPr>
              <a:t>nhập liệu được kiểm soát, tránh</a:t>
            </a:r>
            <a:r>
              <a:rPr b="0" spc="-155" dirty="0">
                <a:latin typeface="Times New Roman"/>
                <a:cs typeface="Times New Roman"/>
              </a:rPr>
              <a:t> </a:t>
            </a:r>
            <a:r>
              <a:rPr b="0" dirty="0">
                <a:latin typeface="Times New Roman"/>
                <a:cs typeface="Times New Roman"/>
              </a:rPr>
              <a:t>việc  sai sót thông </a:t>
            </a:r>
            <a:r>
              <a:rPr b="0" spc="-5" dirty="0">
                <a:latin typeface="Times New Roman"/>
                <a:cs typeface="Times New Roman"/>
              </a:rPr>
              <a:t>tin </a:t>
            </a:r>
            <a:r>
              <a:rPr b="0" dirty="0">
                <a:latin typeface="Times New Roman"/>
                <a:cs typeface="Times New Roman"/>
              </a:rPr>
              <a:t>trong </a:t>
            </a:r>
            <a:r>
              <a:rPr b="0" spc="5" dirty="0">
                <a:latin typeface="Times New Roman"/>
                <a:cs typeface="Times New Roman"/>
              </a:rPr>
              <a:t>quá </a:t>
            </a:r>
            <a:r>
              <a:rPr b="0" dirty="0">
                <a:latin typeface="Times New Roman"/>
                <a:cs typeface="Times New Roman"/>
              </a:rPr>
              <a:t>trình nhập dữ</a:t>
            </a:r>
            <a:r>
              <a:rPr b="0" spc="-175" dirty="0">
                <a:latin typeface="Times New Roman"/>
                <a:cs typeface="Times New Roman"/>
              </a:rPr>
              <a:t> </a:t>
            </a:r>
            <a:r>
              <a:rPr b="0" spc="-5" dirty="0">
                <a:latin typeface="Times New Roman"/>
                <a:cs typeface="Times New Roman"/>
              </a:rPr>
              <a:t>liệu.</a:t>
            </a:r>
          </a:p>
          <a:p>
            <a:pPr marL="469265" indent="-457200">
              <a:lnSpc>
                <a:spcPct val="100000"/>
              </a:lnSpc>
              <a:spcBef>
                <a:spcPts val="925"/>
              </a:spcBef>
              <a:buAutoNum type="arabicPeriod"/>
              <a:tabLst>
                <a:tab pos="469265" algn="l"/>
                <a:tab pos="469900" algn="l"/>
              </a:tabLst>
            </a:pPr>
            <a:r>
              <a:rPr b="0" dirty="0">
                <a:latin typeface="Times New Roman"/>
                <a:cs typeface="Times New Roman"/>
              </a:rPr>
              <a:t>Hỗ </a:t>
            </a:r>
            <a:r>
              <a:rPr b="0" dirty="0" err="1">
                <a:latin typeface="Times New Roman"/>
                <a:cs typeface="Times New Roman"/>
              </a:rPr>
              <a:t>trợ</a:t>
            </a:r>
            <a:r>
              <a:rPr b="0" dirty="0">
                <a:latin typeface="Times New Roman"/>
                <a:cs typeface="Times New Roman"/>
              </a:rPr>
              <a:t> </a:t>
            </a:r>
            <a:r>
              <a:rPr lang="en-US" b="0" dirty="0" err="1"/>
              <a:t>xem</a:t>
            </a:r>
            <a:r>
              <a:rPr lang="en-US" b="0" dirty="0"/>
              <a:t>, </a:t>
            </a:r>
            <a:r>
              <a:rPr lang="en-US" b="0" dirty="0" err="1"/>
              <a:t>lưu</a:t>
            </a:r>
            <a:r>
              <a:rPr lang="en-US" b="0" dirty="0"/>
              <a:t> </a:t>
            </a:r>
            <a:r>
              <a:rPr lang="en-US" b="0" dirty="0" err="1"/>
              <a:t>và</a:t>
            </a:r>
            <a:r>
              <a:rPr lang="en-US" b="0" dirty="0"/>
              <a:t> </a:t>
            </a:r>
            <a:r>
              <a:rPr lang="en-US" b="0" dirty="0" err="1"/>
              <a:t>xuất</a:t>
            </a:r>
            <a:r>
              <a:rPr lang="en-US" b="0" dirty="0"/>
              <a:t> </a:t>
            </a:r>
            <a:r>
              <a:rPr lang="en-US" b="0" dirty="0" err="1"/>
              <a:t>báo</a:t>
            </a:r>
            <a:r>
              <a:rPr lang="en-US" b="0" dirty="0"/>
              <a:t> </a:t>
            </a:r>
            <a:r>
              <a:rPr lang="en-US" b="0" dirty="0" err="1"/>
              <a:t>cáo</a:t>
            </a:r>
            <a:r>
              <a:rPr lang="en-US" b="0" dirty="0"/>
              <a:t> </a:t>
            </a:r>
            <a:r>
              <a:rPr lang="en-US" b="0" dirty="0" err="1"/>
              <a:t>thống</a:t>
            </a:r>
            <a:r>
              <a:rPr lang="en-US" b="0" dirty="0"/>
              <a:t> </a:t>
            </a:r>
            <a:r>
              <a:rPr lang="en-US" b="0" dirty="0" err="1"/>
              <a:t>kê</a:t>
            </a:r>
            <a:r>
              <a:rPr lang="en-US" b="0" dirty="0"/>
              <a:t> </a:t>
            </a:r>
            <a:r>
              <a:rPr lang="en-US" b="0" dirty="0" err="1"/>
              <a:t>khi</a:t>
            </a:r>
            <a:r>
              <a:rPr lang="en-US" b="0" dirty="0"/>
              <a:t> </a:t>
            </a:r>
            <a:r>
              <a:rPr lang="en-US" b="0" dirty="0" err="1"/>
              <a:t>cần</a:t>
            </a:r>
            <a:r>
              <a:rPr lang="en-US" b="0" dirty="0"/>
              <a:t> </a:t>
            </a:r>
            <a:r>
              <a:rPr lang="en-US" b="0" dirty="0" err="1"/>
              <a:t>thiết</a:t>
            </a:r>
            <a:r>
              <a:rPr b="0" dirty="0">
                <a:latin typeface="Times New Roman"/>
                <a:cs typeface="Times New Roman"/>
              </a:rPr>
              <a:t>.</a:t>
            </a:r>
          </a:p>
        </p:txBody>
      </p:sp>
      <p:sp>
        <p:nvSpPr>
          <p:cNvPr id="4" name="object 4"/>
          <p:cNvSpPr txBox="1"/>
          <p:nvPr/>
        </p:nvSpPr>
        <p:spPr>
          <a:xfrm>
            <a:off x="6569709" y="1402461"/>
            <a:ext cx="4491990" cy="2693686"/>
          </a:xfrm>
          <a:prstGeom prst="rect">
            <a:avLst/>
          </a:prstGeom>
        </p:spPr>
        <p:txBody>
          <a:bodyPr vert="horz" wrap="square" lIns="0" tIns="13335" rIns="0" bIns="0" rtlCol="0">
            <a:spAutoFit/>
          </a:bodyPr>
          <a:lstStyle/>
          <a:p>
            <a:pPr marL="241300" indent="-228600">
              <a:lnSpc>
                <a:spcPct val="100000"/>
              </a:lnSpc>
              <a:spcBef>
                <a:spcPts val="105"/>
              </a:spcBef>
              <a:buFont typeface="Wingdings"/>
              <a:buChar char=""/>
              <a:tabLst>
                <a:tab pos="241300" algn="l"/>
              </a:tabLst>
            </a:pPr>
            <a:r>
              <a:rPr sz="2000" b="1" spc="-5" dirty="0">
                <a:solidFill>
                  <a:srgbClr val="514743"/>
                </a:solidFill>
                <a:latin typeface="Times New Roman"/>
                <a:cs typeface="Times New Roman"/>
              </a:rPr>
              <a:t>Hướng </a:t>
            </a:r>
            <a:r>
              <a:rPr sz="2000" b="1" dirty="0">
                <a:solidFill>
                  <a:srgbClr val="514743"/>
                </a:solidFill>
                <a:latin typeface="Times New Roman"/>
                <a:cs typeface="Times New Roman"/>
              </a:rPr>
              <a:t>phát triển </a:t>
            </a:r>
            <a:r>
              <a:rPr sz="2000" b="1" dirty="0" err="1">
                <a:solidFill>
                  <a:srgbClr val="514743"/>
                </a:solidFill>
                <a:latin typeface="Times New Roman"/>
                <a:cs typeface="Times New Roman"/>
              </a:rPr>
              <a:t>của</a:t>
            </a:r>
            <a:r>
              <a:rPr sz="2000" b="1" spc="-105" dirty="0">
                <a:solidFill>
                  <a:srgbClr val="514743"/>
                </a:solidFill>
                <a:latin typeface="Times New Roman"/>
                <a:cs typeface="Times New Roman"/>
              </a:rPr>
              <a:t> </a:t>
            </a:r>
            <a:r>
              <a:rPr lang="en-US" sz="2000" b="1" spc="-15" dirty="0" err="1">
                <a:solidFill>
                  <a:srgbClr val="514743"/>
                </a:solidFill>
                <a:latin typeface="Times New Roman"/>
                <a:cs typeface="Times New Roman"/>
              </a:rPr>
              <a:t>ứng</a:t>
            </a:r>
            <a:r>
              <a:rPr lang="en-US" sz="2000" b="1" spc="-15" dirty="0">
                <a:solidFill>
                  <a:srgbClr val="514743"/>
                </a:solidFill>
                <a:latin typeface="Times New Roman"/>
                <a:cs typeface="Times New Roman"/>
              </a:rPr>
              <a:t> </a:t>
            </a:r>
            <a:r>
              <a:rPr lang="en-US" sz="2000" b="1" spc="-15" dirty="0" err="1">
                <a:solidFill>
                  <a:srgbClr val="514743"/>
                </a:solidFill>
                <a:latin typeface="Times New Roman"/>
                <a:cs typeface="Times New Roman"/>
              </a:rPr>
              <a:t>dụng</a:t>
            </a:r>
            <a:endParaRPr sz="2000" dirty="0">
              <a:latin typeface="Times New Roman"/>
              <a:cs typeface="Times New Roman"/>
            </a:endParaRPr>
          </a:p>
          <a:p>
            <a:pPr marL="469900" marR="266065" indent="-457200">
              <a:lnSpc>
                <a:spcPts val="2160"/>
              </a:lnSpc>
              <a:spcBef>
                <a:spcPts val="1835"/>
              </a:spcBef>
              <a:buAutoNum type="arabicPeriod"/>
              <a:tabLst>
                <a:tab pos="469265" algn="l"/>
                <a:tab pos="469900" algn="l"/>
              </a:tabLst>
            </a:pPr>
            <a:r>
              <a:rPr lang="en-US" sz="2000" dirty="0" err="1">
                <a:solidFill>
                  <a:srgbClr val="514743"/>
                </a:solidFill>
                <a:latin typeface="Times New Roman"/>
                <a:cs typeface="Times New Roman"/>
              </a:rPr>
              <a:t>Tối</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ưu</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hoá</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tốc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độ</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xử</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lý</a:t>
            </a:r>
            <a:r>
              <a:rPr lang="en-US" sz="2000" dirty="0">
                <a:solidFill>
                  <a:srgbClr val="514743"/>
                </a:solidFill>
                <a:latin typeface="Times New Roman"/>
                <a:cs typeface="Times New Roman"/>
              </a:rPr>
              <a:t>.</a:t>
            </a:r>
            <a:endParaRPr sz="2000" dirty="0">
              <a:latin typeface="Times New Roman"/>
              <a:cs typeface="Times New Roman"/>
            </a:endParaRPr>
          </a:p>
          <a:p>
            <a:pPr marL="469900" indent="-457200">
              <a:lnSpc>
                <a:spcPts val="2280"/>
              </a:lnSpc>
              <a:spcBef>
                <a:spcPts val="1525"/>
              </a:spcBef>
              <a:buAutoNum type="arabicPeriod"/>
              <a:tabLst>
                <a:tab pos="469265" algn="l"/>
                <a:tab pos="469900" algn="l"/>
              </a:tabLst>
            </a:pPr>
            <a:r>
              <a:rPr lang="en-US" sz="2000" dirty="0" err="1">
                <a:solidFill>
                  <a:srgbClr val="514743"/>
                </a:solidFill>
                <a:latin typeface="Times New Roman"/>
                <a:cs typeface="Times New Roman"/>
              </a:rPr>
              <a:t>Hoàn</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thiện</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bổ</a:t>
            </a:r>
            <a:r>
              <a:rPr lang="en-US" sz="2000" dirty="0">
                <a:solidFill>
                  <a:srgbClr val="514743"/>
                </a:solidFill>
                <a:latin typeface="Times New Roman"/>
                <a:cs typeface="Times New Roman"/>
              </a:rPr>
              <a:t> sung </a:t>
            </a:r>
            <a:r>
              <a:rPr lang="en-US" sz="2000" dirty="0" err="1">
                <a:solidFill>
                  <a:srgbClr val="514743"/>
                </a:solidFill>
                <a:latin typeface="Times New Roman"/>
                <a:cs typeface="Times New Roman"/>
              </a:rPr>
              <a:t>các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tính</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năng</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vào</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các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chức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năng</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đã</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xây</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dựng</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được</a:t>
            </a:r>
            <a:r>
              <a:rPr lang="en-US" sz="2000" dirty="0">
                <a:solidFill>
                  <a:srgbClr val="514743"/>
                </a:solidFill>
                <a:latin typeface="Times New Roman"/>
                <a:cs typeface="Times New Roman"/>
              </a:rPr>
              <a:t>.</a:t>
            </a:r>
          </a:p>
          <a:p>
            <a:pPr marL="469900" indent="-457200">
              <a:lnSpc>
                <a:spcPts val="2280"/>
              </a:lnSpc>
              <a:spcBef>
                <a:spcPts val="1525"/>
              </a:spcBef>
              <a:buAutoNum type="arabicPeriod"/>
              <a:tabLst>
                <a:tab pos="469265" algn="l"/>
                <a:tab pos="469900" algn="l"/>
              </a:tabLst>
            </a:pPr>
            <a:r>
              <a:rPr lang="en-US" sz="2000" dirty="0" err="1">
                <a:solidFill>
                  <a:srgbClr val="514743"/>
                </a:solidFill>
                <a:latin typeface="Times New Roman"/>
                <a:cs typeface="Times New Roman"/>
              </a:rPr>
              <a:t>Phát</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triển</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bổ</a:t>
            </a:r>
            <a:r>
              <a:rPr lang="en-US" sz="2000" dirty="0">
                <a:solidFill>
                  <a:srgbClr val="514743"/>
                </a:solidFill>
                <a:latin typeface="Times New Roman"/>
                <a:cs typeface="Times New Roman"/>
              </a:rPr>
              <a:t> sung </a:t>
            </a:r>
            <a:r>
              <a:rPr lang="en-US" sz="2000" dirty="0" err="1">
                <a:solidFill>
                  <a:srgbClr val="514743"/>
                </a:solidFill>
                <a:latin typeface="Times New Roman"/>
                <a:cs typeface="Times New Roman"/>
              </a:rPr>
              <a:t>đầy</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đủ</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các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chức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năng</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phù</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hợp</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với</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yêu</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cầu</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cao</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hơn</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sâu</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hơn</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của</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các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Nhà</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thuốc</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tư</a:t>
            </a:r>
            <a:r>
              <a:rPr lang="en-US" sz="2000" dirty="0">
                <a:solidFill>
                  <a:srgbClr val="514743"/>
                </a:solidFill>
                <a:latin typeface="Times New Roman"/>
                <a:cs typeface="Times New Roman"/>
              </a:rPr>
              <a:t> </a:t>
            </a:r>
            <a:r>
              <a:rPr lang="en-US" sz="2000" dirty="0" err="1">
                <a:solidFill>
                  <a:srgbClr val="514743"/>
                </a:solidFill>
                <a:latin typeface="Times New Roman"/>
                <a:cs typeface="Times New Roman"/>
              </a:rPr>
              <a:t>nhân</a:t>
            </a:r>
            <a:r>
              <a:rPr lang="en-US" sz="2000" dirty="0">
                <a:solidFill>
                  <a:srgbClr val="514743"/>
                </a:solidFill>
                <a:latin typeface="Times New Roman"/>
                <a:cs typeface="Times New Roman"/>
              </a:rPr>
              <a:t>.</a:t>
            </a:r>
            <a:endParaRPr sz="2000" dirty="0">
              <a:latin typeface="Times New Roman"/>
              <a:cs typeface="Times New Roman"/>
            </a:endParaRPr>
          </a:p>
        </p:txBody>
      </p:sp>
      <p:pic>
        <p:nvPicPr>
          <p:cNvPr id="7" name="Picture 6">
            <a:extLst>
              <a:ext uri="{FF2B5EF4-FFF2-40B4-BE49-F238E27FC236}">
                <a16:creationId xmlns:a16="http://schemas.microsoft.com/office/drawing/2014/main" id="{DE66B224-08B1-4337-9B33-495877B85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0"/>
            <a:ext cx="1362459" cy="135941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80516"/>
            <a:ext cx="12192000" cy="4697095"/>
          </a:xfrm>
          <a:custGeom>
            <a:avLst/>
            <a:gdLst/>
            <a:ahLst/>
            <a:cxnLst/>
            <a:rect l="l" t="t" r="r" b="b"/>
            <a:pathLst>
              <a:path w="12192000" h="4697095">
                <a:moveTo>
                  <a:pt x="0" y="4696968"/>
                </a:moveTo>
                <a:lnTo>
                  <a:pt x="12192000" y="4696968"/>
                </a:lnTo>
                <a:lnTo>
                  <a:pt x="12192000" y="0"/>
                </a:lnTo>
                <a:lnTo>
                  <a:pt x="0" y="0"/>
                </a:lnTo>
                <a:lnTo>
                  <a:pt x="0" y="4696968"/>
                </a:lnTo>
                <a:close/>
              </a:path>
            </a:pathLst>
          </a:custGeom>
          <a:solidFill>
            <a:srgbClr val="FFFFF3"/>
          </a:solidFill>
        </p:spPr>
        <p:txBody>
          <a:bodyPr wrap="square" lIns="0" tIns="0" rIns="0" bIns="0" rtlCol="0"/>
          <a:lstStyle/>
          <a:p>
            <a:endParaRPr/>
          </a:p>
        </p:txBody>
      </p:sp>
      <p:sp>
        <p:nvSpPr>
          <p:cNvPr id="3" name="object 3"/>
          <p:cNvSpPr/>
          <p:nvPr/>
        </p:nvSpPr>
        <p:spPr>
          <a:xfrm>
            <a:off x="0" y="5777484"/>
            <a:ext cx="12192000" cy="1080770"/>
          </a:xfrm>
          <a:custGeom>
            <a:avLst/>
            <a:gdLst/>
            <a:ahLst/>
            <a:cxnLst/>
            <a:rect l="l" t="t" r="r" b="b"/>
            <a:pathLst>
              <a:path w="12192000" h="1080770">
                <a:moveTo>
                  <a:pt x="12192000" y="0"/>
                </a:moveTo>
                <a:lnTo>
                  <a:pt x="0" y="0"/>
                </a:lnTo>
                <a:lnTo>
                  <a:pt x="0" y="1080515"/>
                </a:lnTo>
                <a:lnTo>
                  <a:pt x="12192000" y="1080515"/>
                </a:lnTo>
                <a:lnTo>
                  <a:pt x="12192000" y="0"/>
                </a:lnTo>
                <a:close/>
              </a:path>
            </a:pathLst>
          </a:custGeom>
          <a:solidFill>
            <a:srgbClr val="514743"/>
          </a:solidFill>
        </p:spPr>
        <p:txBody>
          <a:bodyPr wrap="square" lIns="0" tIns="0" rIns="0" bIns="0" rtlCol="0"/>
          <a:lstStyle/>
          <a:p>
            <a:endParaRPr/>
          </a:p>
        </p:txBody>
      </p:sp>
      <p:grpSp>
        <p:nvGrpSpPr>
          <p:cNvPr id="4" name="object 4"/>
          <p:cNvGrpSpPr/>
          <p:nvPr/>
        </p:nvGrpSpPr>
        <p:grpSpPr>
          <a:xfrm>
            <a:off x="0" y="0"/>
            <a:ext cx="12192000" cy="2292350"/>
            <a:chOff x="0" y="0"/>
            <a:chExt cx="12192000" cy="2292350"/>
          </a:xfrm>
        </p:grpSpPr>
        <p:sp>
          <p:nvSpPr>
            <p:cNvPr id="5" name="object 5"/>
            <p:cNvSpPr/>
            <p:nvPr/>
          </p:nvSpPr>
          <p:spPr>
            <a:xfrm>
              <a:off x="0" y="0"/>
              <a:ext cx="12192000" cy="1080770"/>
            </a:xfrm>
            <a:custGeom>
              <a:avLst/>
              <a:gdLst/>
              <a:ahLst/>
              <a:cxnLst/>
              <a:rect l="l" t="t" r="r" b="b"/>
              <a:pathLst>
                <a:path w="12192000" h="1080770">
                  <a:moveTo>
                    <a:pt x="12192000" y="0"/>
                  </a:moveTo>
                  <a:lnTo>
                    <a:pt x="0" y="0"/>
                  </a:lnTo>
                  <a:lnTo>
                    <a:pt x="0" y="1080515"/>
                  </a:lnTo>
                  <a:lnTo>
                    <a:pt x="12192000" y="1080515"/>
                  </a:lnTo>
                  <a:lnTo>
                    <a:pt x="12192000" y="0"/>
                  </a:lnTo>
                  <a:close/>
                </a:path>
              </a:pathLst>
            </a:custGeom>
            <a:solidFill>
              <a:srgbClr val="514743"/>
            </a:solidFill>
          </p:spPr>
          <p:txBody>
            <a:bodyPr wrap="square" lIns="0" tIns="0" rIns="0" bIns="0" rtlCol="0"/>
            <a:lstStyle/>
            <a:p>
              <a:endParaRPr/>
            </a:p>
          </p:txBody>
        </p:sp>
        <p:sp>
          <p:nvSpPr>
            <p:cNvPr id="6" name="object 6"/>
            <p:cNvSpPr/>
            <p:nvPr/>
          </p:nvSpPr>
          <p:spPr>
            <a:xfrm>
              <a:off x="1324355" y="0"/>
              <a:ext cx="1748027" cy="2292096"/>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4315459" y="1290065"/>
            <a:ext cx="2557780" cy="513715"/>
          </a:xfrm>
          <a:prstGeom prst="rect">
            <a:avLst/>
          </a:prstGeom>
        </p:spPr>
        <p:txBody>
          <a:bodyPr vert="horz" wrap="square" lIns="0" tIns="13335" rIns="0" bIns="0" rtlCol="0">
            <a:spAutoFit/>
          </a:bodyPr>
          <a:lstStyle/>
          <a:p>
            <a:pPr marL="12700">
              <a:lnSpc>
                <a:spcPct val="100000"/>
              </a:lnSpc>
              <a:spcBef>
                <a:spcPts val="105"/>
              </a:spcBef>
            </a:pPr>
            <a:r>
              <a:rPr dirty="0"/>
              <a:t>LỜI CẢM</a:t>
            </a:r>
            <a:r>
              <a:rPr spc="-90" dirty="0"/>
              <a:t> </a:t>
            </a:r>
            <a:r>
              <a:rPr dirty="0"/>
              <a:t>ƠN</a:t>
            </a:r>
          </a:p>
        </p:txBody>
      </p:sp>
      <p:sp>
        <p:nvSpPr>
          <p:cNvPr id="8" name="object 8"/>
          <p:cNvSpPr txBox="1"/>
          <p:nvPr/>
        </p:nvSpPr>
        <p:spPr>
          <a:xfrm>
            <a:off x="996797" y="2330322"/>
            <a:ext cx="10099040" cy="2905924"/>
          </a:xfrm>
          <a:prstGeom prst="rect">
            <a:avLst/>
          </a:prstGeom>
        </p:spPr>
        <p:txBody>
          <a:bodyPr vert="horz" wrap="square" lIns="0" tIns="12700" rIns="0" bIns="0" rtlCol="0">
            <a:spAutoFit/>
          </a:bodyPr>
          <a:lstStyle/>
          <a:p>
            <a:pPr marL="12700" marR="131445" algn="just">
              <a:lnSpc>
                <a:spcPct val="100000"/>
              </a:lnSpc>
              <a:spcBef>
                <a:spcPts val="100"/>
              </a:spcBef>
            </a:pPr>
            <a:r>
              <a:rPr sz="2400" spc="-5" dirty="0">
                <a:solidFill>
                  <a:srgbClr val="514743"/>
                </a:solidFill>
                <a:latin typeface="Times New Roman"/>
                <a:cs typeface="Times New Roman"/>
              </a:rPr>
              <a:t>Em </a:t>
            </a:r>
            <a:r>
              <a:rPr sz="2400" dirty="0">
                <a:solidFill>
                  <a:srgbClr val="514743"/>
                </a:solidFill>
                <a:latin typeface="Times New Roman"/>
                <a:cs typeface="Times New Roman"/>
              </a:rPr>
              <a:t>xin gửi lời cảm ơn tới các thầy cô </a:t>
            </a:r>
            <a:r>
              <a:rPr sz="2400" dirty="0" err="1">
                <a:solidFill>
                  <a:srgbClr val="514743"/>
                </a:solidFill>
                <a:latin typeface="Times New Roman"/>
                <a:cs typeface="Times New Roman"/>
              </a:rPr>
              <a:t>trong</a:t>
            </a:r>
            <a:r>
              <a:rPr sz="2400" dirty="0">
                <a:solidFill>
                  <a:srgbClr val="514743"/>
                </a:solidFill>
                <a:latin typeface="Times New Roman"/>
                <a:cs typeface="Times New Roman"/>
              </a:rPr>
              <a:t> </a:t>
            </a:r>
            <a:r>
              <a:rPr lang="en-US" sz="2400" dirty="0" err="1">
                <a:solidFill>
                  <a:srgbClr val="514743"/>
                </a:solidFill>
                <a:latin typeface="Times New Roman"/>
                <a:cs typeface="Times New Roman"/>
              </a:rPr>
              <a:t>Viện</a:t>
            </a:r>
            <a:r>
              <a:rPr lang="en-US" sz="2400" dirty="0">
                <a:solidFill>
                  <a:srgbClr val="514743"/>
                </a:solidFill>
                <a:latin typeface="Times New Roman"/>
                <a:cs typeface="Times New Roman"/>
              </a:rPr>
              <a:t> </a:t>
            </a:r>
            <a:r>
              <a:rPr lang="en-US" sz="2400" dirty="0" err="1">
                <a:solidFill>
                  <a:srgbClr val="514743"/>
                </a:solidFill>
                <a:latin typeface="Times New Roman"/>
                <a:cs typeface="Times New Roman"/>
              </a:rPr>
              <a:t>Công</a:t>
            </a:r>
            <a:r>
              <a:rPr lang="en-US" sz="2400" dirty="0">
                <a:solidFill>
                  <a:srgbClr val="514743"/>
                </a:solidFill>
                <a:latin typeface="Times New Roman"/>
                <a:cs typeface="Times New Roman"/>
              </a:rPr>
              <a:t> </a:t>
            </a:r>
            <a:r>
              <a:rPr lang="en-US" sz="2400" dirty="0" err="1">
                <a:solidFill>
                  <a:srgbClr val="514743"/>
                </a:solidFill>
                <a:latin typeface="Times New Roman"/>
                <a:cs typeface="Times New Roman"/>
              </a:rPr>
              <a:t>nghệ</a:t>
            </a:r>
            <a:r>
              <a:rPr lang="en-US" sz="2400" dirty="0">
                <a:solidFill>
                  <a:srgbClr val="514743"/>
                </a:solidFill>
                <a:latin typeface="Times New Roman"/>
                <a:cs typeface="Times New Roman"/>
              </a:rPr>
              <a:t> </a:t>
            </a:r>
            <a:r>
              <a:rPr lang="en-US" sz="2400" dirty="0" err="1">
                <a:solidFill>
                  <a:srgbClr val="514743"/>
                </a:solidFill>
                <a:latin typeface="Times New Roman"/>
                <a:cs typeface="Times New Roman"/>
              </a:rPr>
              <a:t>thông</a:t>
            </a:r>
            <a:r>
              <a:rPr lang="en-US" sz="2400" dirty="0">
                <a:solidFill>
                  <a:srgbClr val="514743"/>
                </a:solidFill>
                <a:latin typeface="Times New Roman"/>
                <a:cs typeface="Times New Roman"/>
              </a:rPr>
              <a:t> tin &amp; </a:t>
            </a:r>
            <a:r>
              <a:rPr lang="en-US" sz="2400" dirty="0" err="1">
                <a:solidFill>
                  <a:srgbClr val="514743"/>
                </a:solidFill>
                <a:latin typeface="Times New Roman"/>
                <a:cs typeface="Times New Roman"/>
              </a:rPr>
              <a:t>Truyền</a:t>
            </a:r>
            <a:r>
              <a:rPr lang="en-US" sz="2400" dirty="0">
                <a:solidFill>
                  <a:srgbClr val="514743"/>
                </a:solidFill>
                <a:latin typeface="Times New Roman"/>
                <a:cs typeface="Times New Roman"/>
              </a:rPr>
              <a:t> </a:t>
            </a:r>
            <a:r>
              <a:rPr lang="en-US" sz="2400" dirty="0" err="1">
                <a:solidFill>
                  <a:srgbClr val="514743"/>
                </a:solidFill>
                <a:latin typeface="Times New Roman"/>
                <a:cs typeface="Times New Roman"/>
              </a:rPr>
              <a:t>thông</a:t>
            </a:r>
            <a:r>
              <a:rPr lang="en-US" sz="2400" dirty="0">
                <a:solidFill>
                  <a:srgbClr val="514743"/>
                </a:solidFill>
                <a:latin typeface="Times New Roman"/>
                <a:cs typeface="Times New Roman"/>
              </a:rPr>
              <a:t> </a:t>
            </a:r>
            <a:r>
              <a:rPr sz="2400" dirty="0">
                <a:solidFill>
                  <a:srgbClr val="514743"/>
                </a:solidFill>
                <a:latin typeface="Times New Roman"/>
                <a:cs typeface="Times New Roman"/>
              </a:rPr>
              <a:t>– </a:t>
            </a:r>
            <a:r>
              <a:rPr lang="en-US" sz="2400" spc="-40" dirty="0" err="1">
                <a:solidFill>
                  <a:srgbClr val="514743"/>
                </a:solidFill>
                <a:latin typeface="Times New Roman"/>
                <a:cs typeface="Times New Roman"/>
              </a:rPr>
              <a:t>Học</a:t>
            </a:r>
            <a:r>
              <a:rPr lang="en-US" sz="2400" spc="-40" dirty="0">
                <a:solidFill>
                  <a:srgbClr val="514743"/>
                </a:solidFill>
                <a:latin typeface="Times New Roman"/>
                <a:cs typeface="Times New Roman"/>
              </a:rPr>
              <a:t> </a:t>
            </a:r>
            <a:r>
              <a:rPr lang="en-US" sz="2400" spc="-40" dirty="0" err="1">
                <a:solidFill>
                  <a:srgbClr val="514743"/>
                </a:solidFill>
                <a:latin typeface="Times New Roman"/>
                <a:cs typeface="Times New Roman"/>
              </a:rPr>
              <a:t>viện</a:t>
            </a:r>
            <a:r>
              <a:rPr lang="en-US" sz="2400" spc="-40" dirty="0">
                <a:solidFill>
                  <a:srgbClr val="514743"/>
                </a:solidFill>
                <a:latin typeface="Times New Roman"/>
                <a:cs typeface="Times New Roman"/>
              </a:rPr>
              <a:t> </a:t>
            </a:r>
            <a:r>
              <a:rPr lang="en-US" sz="2400" spc="-40" dirty="0" err="1">
                <a:solidFill>
                  <a:srgbClr val="514743"/>
                </a:solidFill>
                <a:latin typeface="Times New Roman"/>
                <a:cs typeface="Times New Roman"/>
              </a:rPr>
              <a:t>kỹ</a:t>
            </a:r>
            <a:r>
              <a:rPr lang="en-US" sz="2400" spc="-40" dirty="0">
                <a:solidFill>
                  <a:srgbClr val="514743"/>
                </a:solidFill>
                <a:latin typeface="Times New Roman"/>
                <a:cs typeface="Times New Roman"/>
              </a:rPr>
              <a:t> </a:t>
            </a:r>
            <a:r>
              <a:rPr lang="en-US" sz="2400" spc="-40" dirty="0" err="1">
                <a:solidFill>
                  <a:srgbClr val="514743"/>
                </a:solidFill>
                <a:latin typeface="Times New Roman"/>
                <a:cs typeface="Times New Roman"/>
              </a:rPr>
              <a:t>thuật</a:t>
            </a:r>
            <a:r>
              <a:rPr lang="en-US" sz="2400" spc="-40" dirty="0">
                <a:solidFill>
                  <a:srgbClr val="514743"/>
                </a:solidFill>
                <a:latin typeface="Times New Roman"/>
                <a:cs typeface="Times New Roman"/>
              </a:rPr>
              <a:t> </a:t>
            </a:r>
            <a:r>
              <a:rPr lang="en-US" sz="2400" spc="-40" dirty="0" err="1">
                <a:solidFill>
                  <a:srgbClr val="514743"/>
                </a:solidFill>
                <a:latin typeface="Times New Roman"/>
                <a:cs typeface="Times New Roman"/>
              </a:rPr>
              <a:t>Quân</a:t>
            </a:r>
            <a:r>
              <a:rPr lang="en-US" sz="2400" spc="-40" dirty="0">
                <a:solidFill>
                  <a:srgbClr val="514743"/>
                </a:solidFill>
                <a:latin typeface="Times New Roman"/>
                <a:cs typeface="Times New Roman"/>
              </a:rPr>
              <a:t> </a:t>
            </a:r>
            <a:r>
              <a:rPr lang="en-US" sz="2400" spc="-40" dirty="0" err="1">
                <a:solidFill>
                  <a:srgbClr val="514743"/>
                </a:solidFill>
                <a:latin typeface="Times New Roman"/>
                <a:cs typeface="Times New Roman"/>
              </a:rPr>
              <a:t>sự</a:t>
            </a:r>
            <a:r>
              <a:rPr lang="en-US" sz="2400" spc="-40" dirty="0">
                <a:solidFill>
                  <a:srgbClr val="514743"/>
                </a:solidFill>
                <a:latin typeface="Times New Roman"/>
                <a:cs typeface="Times New Roman"/>
              </a:rPr>
              <a:t> </a:t>
            </a:r>
            <a:r>
              <a:rPr sz="2400" dirty="0" err="1">
                <a:solidFill>
                  <a:srgbClr val="514743"/>
                </a:solidFill>
                <a:latin typeface="Times New Roman"/>
                <a:cs typeface="Times New Roman"/>
              </a:rPr>
              <a:t>đã</a:t>
            </a:r>
            <a:r>
              <a:rPr sz="2400" dirty="0">
                <a:solidFill>
                  <a:srgbClr val="514743"/>
                </a:solidFill>
                <a:latin typeface="Times New Roman"/>
                <a:cs typeface="Times New Roman"/>
              </a:rPr>
              <a:t> tạo diều kiện và giúp đỡ em trong quá trình học tập tại</a:t>
            </a:r>
            <a:r>
              <a:rPr sz="2400" spc="-165" dirty="0">
                <a:solidFill>
                  <a:srgbClr val="514743"/>
                </a:solidFill>
                <a:latin typeface="Times New Roman"/>
                <a:cs typeface="Times New Roman"/>
              </a:rPr>
              <a:t> </a:t>
            </a:r>
            <a:r>
              <a:rPr sz="2400" dirty="0">
                <a:solidFill>
                  <a:srgbClr val="514743"/>
                </a:solidFill>
                <a:latin typeface="Times New Roman"/>
                <a:cs typeface="Times New Roman"/>
              </a:rPr>
              <a:t>trường.  </a:t>
            </a:r>
            <a:r>
              <a:rPr sz="2400" spc="-5" dirty="0">
                <a:solidFill>
                  <a:srgbClr val="514743"/>
                </a:solidFill>
                <a:latin typeface="Times New Roman"/>
                <a:cs typeface="Times New Roman"/>
              </a:rPr>
              <a:t>Đặc </a:t>
            </a:r>
            <a:r>
              <a:rPr sz="2400" dirty="0">
                <a:solidFill>
                  <a:srgbClr val="514743"/>
                </a:solidFill>
                <a:latin typeface="Times New Roman"/>
                <a:cs typeface="Times New Roman"/>
              </a:rPr>
              <a:t>biệt </a:t>
            </a:r>
            <a:r>
              <a:rPr sz="2400" dirty="0" err="1">
                <a:solidFill>
                  <a:srgbClr val="514743"/>
                </a:solidFill>
                <a:latin typeface="Times New Roman"/>
                <a:cs typeface="Times New Roman"/>
              </a:rPr>
              <a:t>là</a:t>
            </a:r>
            <a:r>
              <a:rPr sz="2400" dirty="0">
                <a:solidFill>
                  <a:srgbClr val="514743"/>
                </a:solidFill>
                <a:latin typeface="Times New Roman"/>
                <a:cs typeface="Times New Roman"/>
              </a:rPr>
              <a:t> </a:t>
            </a:r>
            <a:r>
              <a:rPr lang="en-US" sz="2400" dirty="0" err="1">
                <a:solidFill>
                  <a:srgbClr val="514743"/>
                </a:solidFill>
                <a:latin typeface="Times New Roman"/>
                <a:cs typeface="Times New Roman"/>
              </a:rPr>
              <a:t>thầy</a:t>
            </a:r>
            <a:r>
              <a:rPr lang="en-US" sz="2400" dirty="0">
                <a:solidFill>
                  <a:srgbClr val="514743"/>
                </a:solidFill>
                <a:latin typeface="Times New Roman"/>
                <a:cs typeface="Times New Roman"/>
              </a:rPr>
              <a:t> </a:t>
            </a:r>
            <a:r>
              <a:rPr lang="en-US" sz="2400" dirty="0" err="1">
                <a:solidFill>
                  <a:srgbClr val="514743"/>
                </a:solidFill>
                <a:latin typeface="Times New Roman"/>
                <a:cs typeface="Times New Roman"/>
              </a:rPr>
              <a:t>giáo</a:t>
            </a:r>
            <a:r>
              <a:rPr sz="2400" dirty="0">
                <a:solidFill>
                  <a:srgbClr val="514743"/>
                </a:solidFill>
                <a:latin typeface="Times New Roman"/>
                <a:cs typeface="Times New Roman"/>
              </a:rPr>
              <a:t> </a:t>
            </a:r>
            <a:r>
              <a:rPr lang="en-US" sz="2400" b="1" spc="-5" dirty="0" err="1">
                <a:solidFill>
                  <a:srgbClr val="514743"/>
                </a:solidFill>
                <a:latin typeface="Times New Roman"/>
                <a:cs typeface="Times New Roman"/>
              </a:rPr>
              <a:t>Trung</a:t>
            </a:r>
            <a:r>
              <a:rPr lang="en-US" sz="2400" b="1" spc="-5" dirty="0">
                <a:solidFill>
                  <a:srgbClr val="514743"/>
                </a:solidFill>
                <a:latin typeface="Times New Roman"/>
                <a:cs typeface="Times New Roman"/>
              </a:rPr>
              <a:t> </a:t>
            </a:r>
            <a:r>
              <a:rPr lang="en-US" sz="2400" b="1" spc="-5" dirty="0" err="1">
                <a:solidFill>
                  <a:srgbClr val="514743"/>
                </a:solidFill>
                <a:latin typeface="Times New Roman"/>
                <a:cs typeface="Times New Roman"/>
              </a:rPr>
              <a:t>tá</a:t>
            </a:r>
            <a:r>
              <a:rPr lang="en-US" sz="2400" b="1" spc="-5" dirty="0">
                <a:solidFill>
                  <a:srgbClr val="514743"/>
                </a:solidFill>
                <a:latin typeface="Times New Roman"/>
                <a:cs typeface="Times New Roman"/>
              </a:rPr>
              <a:t>, GV, </a:t>
            </a:r>
            <a:r>
              <a:rPr lang="en-US" sz="2400" b="1" spc="-5" dirty="0" err="1">
                <a:solidFill>
                  <a:srgbClr val="514743"/>
                </a:solidFill>
                <a:latin typeface="Times New Roman"/>
                <a:cs typeface="Times New Roman"/>
              </a:rPr>
              <a:t>TS.Đỗ</a:t>
            </a:r>
            <a:r>
              <a:rPr lang="en-US" sz="2400" b="1" spc="-5" dirty="0">
                <a:solidFill>
                  <a:srgbClr val="514743"/>
                </a:solidFill>
                <a:latin typeface="Times New Roman"/>
                <a:cs typeface="Times New Roman"/>
              </a:rPr>
              <a:t> </a:t>
            </a:r>
            <a:r>
              <a:rPr lang="en-US" sz="2400" b="1" spc="-5" dirty="0" err="1">
                <a:solidFill>
                  <a:srgbClr val="514743"/>
                </a:solidFill>
                <a:latin typeface="Times New Roman"/>
                <a:cs typeface="Times New Roman"/>
              </a:rPr>
              <a:t>Trung</a:t>
            </a:r>
            <a:r>
              <a:rPr lang="en-US" sz="2400" b="1" spc="-5" dirty="0">
                <a:solidFill>
                  <a:srgbClr val="514743"/>
                </a:solidFill>
                <a:latin typeface="Times New Roman"/>
                <a:cs typeface="Times New Roman"/>
              </a:rPr>
              <a:t> </a:t>
            </a:r>
            <a:r>
              <a:rPr lang="en-US" sz="2400" b="1" spc="-5" dirty="0" err="1">
                <a:solidFill>
                  <a:srgbClr val="514743"/>
                </a:solidFill>
                <a:latin typeface="Times New Roman"/>
                <a:cs typeface="Times New Roman"/>
              </a:rPr>
              <a:t>Dũng</a:t>
            </a:r>
            <a:r>
              <a:rPr sz="2400" spc="-5" dirty="0">
                <a:solidFill>
                  <a:srgbClr val="514743"/>
                </a:solidFill>
                <a:latin typeface="Times New Roman"/>
                <a:cs typeface="Times New Roman"/>
              </a:rPr>
              <a:t>,</a:t>
            </a:r>
            <a:r>
              <a:rPr lang="en-US" sz="2400" spc="-5" dirty="0">
                <a:solidFill>
                  <a:srgbClr val="514743"/>
                </a:solidFill>
                <a:latin typeface="Times New Roman"/>
                <a:cs typeface="Times New Roman"/>
              </a:rPr>
              <a:t> </a:t>
            </a:r>
            <a:r>
              <a:rPr sz="2400" dirty="0" err="1">
                <a:solidFill>
                  <a:srgbClr val="514743"/>
                </a:solidFill>
                <a:latin typeface="Times New Roman"/>
                <a:cs typeface="Times New Roman"/>
              </a:rPr>
              <a:t>người</a:t>
            </a:r>
            <a:r>
              <a:rPr sz="2400" dirty="0">
                <a:solidFill>
                  <a:srgbClr val="514743"/>
                </a:solidFill>
                <a:latin typeface="Times New Roman"/>
                <a:cs typeface="Times New Roman"/>
              </a:rPr>
              <a:t> đã tận tình  giúp </a:t>
            </a:r>
            <a:r>
              <a:rPr sz="2400" spc="-5" dirty="0">
                <a:solidFill>
                  <a:srgbClr val="514743"/>
                </a:solidFill>
                <a:latin typeface="Times New Roman"/>
                <a:cs typeface="Times New Roman"/>
              </a:rPr>
              <a:t>đỡ </a:t>
            </a:r>
            <a:r>
              <a:rPr sz="2400" dirty="0">
                <a:solidFill>
                  <a:srgbClr val="514743"/>
                </a:solidFill>
                <a:latin typeface="Times New Roman"/>
                <a:cs typeface="Times New Roman"/>
              </a:rPr>
              <a:t>chỉ bảo </a:t>
            </a:r>
            <a:r>
              <a:rPr sz="2400" spc="-5" dirty="0">
                <a:solidFill>
                  <a:srgbClr val="514743"/>
                </a:solidFill>
                <a:latin typeface="Times New Roman"/>
                <a:cs typeface="Times New Roman"/>
              </a:rPr>
              <a:t>để </a:t>
            </a:r>
            <a:r>
              <a:rPr sz="2400" dirty="0">
                <a:solidFill>
                  <a:srgbClr val="514743"/>
                </a:solidFill>
                <a:latin typeface="Times New Roman"/>
                <a:cs typeface="Times New Roman"/>
              </a:rPr>
              <a:t>em có thể hoàn thiện </a:t>
            </a:r>
            <a:r>
              <a:rPr sz="2400" spc="-5" dirty="0">
                <a:solidFill>
                  <a:srgbClr val="514743"/>
                </a:solidFill>
                <a:latin typeface="Times New Roman"/>
                <a:cs typeface="Times New Roman"/>
              </a:rPr>
              <a:t>được đồ </a:t>
            </a:r>
            <a:r>
              <a:rPr sz="2400" dirty="0">
                <a:solidFill>
                  <a:srgbClr val="514743"/>
                </a:solidFill>
                <a:latin typeface="Times New Roman"/>
                <a:cs typeface="Times New Roman"/>
              </a:rPr>
              <a:t>án</a:t>
            </a:r>
            <a:r>
              <a:rPr sz="2400" spc="-105" dirty="0">
                <a:solidFill>
                  <a:srgbClr val="514743"/>
                </a:solidFill>
                <a:latin typeface="Times New Roman"/>
                <a:cs typeface="Times New Roman"/>
              </a:rPr>
              <a:t> </a:t>
            </a:r>
            <a:r>
              <a:rPr sz="2400" spc="-40" dirty="0">
                <a:solidFill>
                  <a:srgbClr val="514743"/>
                </a:solidFill>
                <a:latin typeface="Times New Roman"/>
                <a:cs typeface="Times New Roman"/>
              </a:rPr>
              <a:t>này.</a:t>
            </a:r>
            <a:endParaRPr sz="2400" dirty="0">
              <a:latin typeface="Times New Roman"/>
              <a:cs typeface="Times New Roman"/>
            </a:endParaRPr>
          </a:p>
          <a:p>
            <a:pPr marL="12700" marR="5080" algn="just">
              <a:lnSpc>
                <a:spcPct val="100000"/>
              </a:lnSpc>
              <a:spcBef>
                <a:spcPts val="1200"/>
              </a:spcBef>
            </a:pPr>
            <a:r>
              <a:rPr sz="2400" spc="-30" dirty="0">
                <a:solidFill>
                  <a:srgbClr val="514743"/>
                </a:solidFill>
                <a:latin typeface="Times New Roman"/>
                <a:cs typeface="Times New Roman"/>
              </a:rPr>
              <a:t>Tuy </a:t>
            </a:r>
            <a:r>
              <a:rPr sz="2400" dirty="0">
                <a:solidFill>
                  <a:srgbClr val="514743"/>
                </a:solidFill>
                <a:latin typeface="Times New Roman"/>
                <a:cs typeface="Times New Roman"/>
              </a:rPr>
              <a:t>nhiên do thời gian có hạn cùng với nhiều nguyên nhân khác, </a:t>
            </a:r>
            <a:r>
              <a:rPr sz="2400" spc="-10" dirty="0">
                <a:solidFill>
                  <a:srgbClr val="514743"/>
                </a:solidFill>
                <a:latin typeface="Times New Roman"/>
                <a:cs typeface="Times New Roman"/>
              </a:rPr>
              <a:t>mặc </a:t>
            </a:r>
            <a:r>
              <a:rPr sz="2400" dirty="0">
                <a:solidFill>
                  <a:srgbClr val="514743"/>
                </a:solidFill>
                <a:latin typeface="Times New Roman"/>
                <a:cs typeface="Times New Roman"/>
              </a:rPr>
              <a:t>dù em đã</a:t>
            </a:r>
            <a:r>
              <a:rPr sz="2400" spc="-120" dirty="0">
                <a:solidFill>
                  <a:srgbClr val="514743"/>
                </a:solidFill>
                <a:latin typeface="Times New Roman"/>
                <a:cs typeface="Times New Roman"/>
              </a:rPr>
              <a:t> </a:t>
            </a:r>
            <a:r>
              <a:rPr sz="2400" dirty="0">
                <a:solidFill>
                  <a:srgbClr val="514743"/>
                </a:solidFill>
                <a:latin typeface="Times New Roman"/>
                <a:cs typeface="Times New Roman"/>
              </a:rPr>
              <a:t>nỗ  lực hết </a:t>
            </a:r>
            <a:r>
              <a:rPr sz="2400" spc="-5" dirty="0">
                <a:solidFill>
                  <a:srgbClr val="514743"/>
                </a:solidFill>
                <a:latin typeface="Times New Roman"/>
                <a:cs typeface="Times New Roman"/>
              </a:rPr>
              <a:t>mình </a:t>
            </a:r>
            <a:r>
              <a:rPr sz="2400" dirty="0">
                <a:solidFill>
                  <a:srgbClr val="514743"/>
                </a:solidFill>
                <a:latin typeface="Times New Roman"/>
                <a:cs typeface="Times New Roman"/>
              </a:rPr>
              <a:t>xong đồ án của em vẫn còn nhiều thiếu </a:t>
            </a:r>
            <a:r>
              <a:rPr sz="2400" spc="-5" dirty="0">
                <a:solidFill>
                  <a:srgbClr val="514743"/>
                </a:solidFill>
                <a:latin typeface="Times New Roman"/>
                <a:cs typeface="Times New Roman"/>
              </a:rPr>
              <a:t>sót </a:t>
            </a:r>
            <a:r>
              <a:rPr sz="2400" dirty="0">
                <a:solidFill>
                  <a:srgbClr val="514743"/>
                </a:solidFill>
                <a:latin typeface="Times New Roman"/>
                <a:cs typeface="Times New Roman"/>
              </a:rPr>
              <a:t>và hạn</a:t>
            </a:r>
            <a:r>
              <a:rPr sz="2400" spc="-110" dirty="0">
                <a:solidFill>
                  <a:srgbClr val="514743"/>
                </a:solidFill>
                <a:latin typeface="Times New Roman"/>
                <a:cs typeface="Times New Roman"/>
              </a:rPr>
              <a:t> </a:t>
            </a:r>
            <a:r>
              <a:rPr sz="2400" dirty="0">
                <a:solidFill>
                  <a:srgbClr val="514743"/>
                </a:solidFill>
                <a:latin typeface="Times New Roman"/>
                <a:cs typeface="Times New Roman"/>
              </a:rPr>
              <a:t>chế.</a:t>
            </a:r>
            <a:endParaRPr sz="2400" dirty="0">
              <a:latin typeface="Times New Roman"/>
              <a:cs typeface="Times New Roman"/>
            </a:endParaRPr>
          </a:p>
          <a:p>
            <a:pPr marL="12700" algn="just">
              <a:lnSpc>
                <a:spcPct val="100000"/>
              </a:lnSpc>
              <a:spcBef>
                <a:spcPts val="1200"/>
              </a:spcBef>
            </a:pPr>
            <a:r>
              <a:rPr sz="2400" spc="-5" dirty="0">
                <a:solidFill>
                  <a:srgbClr val="514743"/>
                </a:solidFill>
                <a:latin typeface="Times New Roman"/>
                <a:cs typeface="Times New Roman"/>
              </a:rPr>
              <a:t>Em </a:t>
            </a:r>
            <a:r>
              <a:rPr sz="2400" dirty="0">
                <a:solidFill>
                  <a:srgbClr val="514743"/>
                </a:solidFill>
                <a:latin typeface="Times New Roman"/>
                <a:cs typeface="Times New Roman"/>
              </a:rPr>
              <a:t>rất </a:t>
            </a:r>
            <a:r>
              <a:rPr sz="2400" spc="-5" dirty="0">
                <a:solidFill>
                  <a:srgbClr val="514743"/>
                </a:solidFill>
                <a:latin typeface="Times New Roman"/>
                <a:cs typeface="Times New Roman"/>
              </a:rPr>
              <a:t>mong </a:t>
            </a:r>
            <a:r>
              <a:rPr sz="2400" dirty="0">
                <a:solidFill>
                  <a:srgbClr val="514743"/>
                </a:solidFill>
                <a:latin typeface="Times New Roman"/>
                <a:cs typeface="Times New Roman"/>
              </a:rPr>
              <a:t>nhận </a:t>
            </a:r>
            <a:r>
              <a:rPr sz="2400" spc="-5" dirty="0">
                <a:solidFill>
                  <a:srgbClr val="514743"/>
                </a:solidFill>
                <a:latin typeface="Times New Roman"/>
                <a:cs typeface="Times New Roman"/>
              </a:rPr>
              <a:t>được </a:t>
            </a:r>
            <a:r>
              <a:rPr sz="2400" dirty="0">
                <a:solidFill>
                  <a:srgbClr val="514743"/>
                </a:solidFill>
                <a:latin typeface="Times New Roman"/>
                <a:cs typeface="Times New Roman"/>
              </a:rPr>
              <a:t>sự thông cảm </a:t>
            </a:r>
            <a:r>
              <a:rPr sz="2400" spc="-5" dirty="0">
                <a:solidFill>
                  <a:srgbClr val="514743"/>
                </a:solidFill>
                <a:latin typeface="Times New Roman"/>
                <a:cs typeface="Times New Roman"/>
              </a:rPr>
              <a:t>và </a:t>
            </a:r>
            <a:r>
              <a:rPr sz="2400" dirty="0">
                <a:solidFill>
                  <a:srgbClr val="514743"/>
                </a:solidFill>
                <a:latin typeface="Times New Roman"/>
                <a:cs typeface="Times New Roman"/>
              </a:rPr>
              <a:t>sự chỉ bảo của Thầy </a:t>
            </a:r>
            <a:r>
              <a:rPr sz="2400" spc="-5" dirty="0">
                <a:solidFill>
                  <a:srgbClr val="514743"/>
                </a:solidFill>
                <a:latin typeface="Times New Roman"/>
                <a:cs typeface="Times New Roman"/>
              </a:rPr>
              <a:t>Cô </a:t>
            </a:r>
            <a:r>
              <a:rPr sz="2400" dirty="0">
                <a:solidFill>
                  <a:srgbClr val="514743"/>
                </a:solidFill>
                <a:latin typeface="Times New Roman"/>
                <a:cs typeface="Times New Roman"/>
              </a:rPr>
              <a:t>cùng các</a:t>
            </a:r>
            <a:r>
              <a:rPr sz="2400" spc="-160" dirty="0">
                <a:solidFill>
                  <a:srgbClr val="514743"/>
                </a:solidFill>
                <a:latin typeface="Times New Roman"/>
                <a:cs typeface="Times New Roman"/>
              </a:rPr>
              <a:t> </a:t>
            </a:r>
            <a:r>
              <a:rPr sz="2400" spc="-5" dirty="0">
                <a:solidFill>
                  <a:srgbClr val="514743"/>
                </a:solidFill>
                <a:latin typeface="Times New Roman"/>
                <a:cs typeface="Times New Roman"/>
              </a:rPr>
              <a:t>bạn.</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4900059"/>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1.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Tổng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quan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nhập</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từ</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nhà</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cung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cấp</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00000"/>
              </a:lnSpc>
              <a:spcBef>
                <a:spcPts val="1570"/>
              </a:spcBef>
              <a:tabLst>
                <a:tab pos="241300" algn="l"/>
              </a:tabLst>
            </a:pPr>
            <a:r>
              <a:rPr lang="en-US" sz="2800" dirty="0">
                <a:latin typeface="+mj-lt"/>
              </a:rPr>
              <a:t>		</a:t>
            </a:r>
            <a:r>
              <a:rPr lang="en-US" sz="2800" spc="-20" dirty="0">
                <a:solidFill>
                  <a:schemeClr val="tx1">
                    <a:lumMod val="75000"/>
                    <a:lumOff val="25000"/>
                  </a:schemeClr>
                </a:solidFill>
                <a:effectLst>
                  <a:outerShdw blurRad="38100" dist="38100" dir="2700000" algn="tl">
                    <a:srgbClr val="000000">
                      <a:alpha val="43137"/>
                    </a:srgbClr>
                  </a:outerShdw>
                </a:effectLst>
                <a:latin typeface="+mj-lt"/>
              </a:rPr>
              <a:t>- </a:t>
            </a:r>
            <a:r>
              <a:rPr lang="vi-VN" sz="2800" spc="-20" dirty="0">
                <a:solidFill>
                  <a:schemeClr val="tx1">
                    <a:lumMod val="75000"/>
                    <a:lumOff val="25000"/>
                  </a:schemeClr>
                </a:solidFill>
                <a:effectLst>
                  <a:outerShdw blurRad="38100" dist="38100" dir="2700000" algn="tl">
                    <a:srgbClr val="000000">
                      <a:alpha val="43137"/>
                    </a:srgbClr>
                  </a:outerShdw>
                </a:effectLst>
                <a:latin typeface="+mj-lt"/>
              </a:rPr>
              <a:t>Hàng ngày các nhân viên kiểm tra các loại thuốc trong kho xem số lượng ra sao, hạn sử dụng có còn không. Việc làm này diễn ra dựa trên việc vào kho, kiểm tra từng loại thuốc đã được sắp xếp theo một thứ tự giữa các loại thuốc và theo quy luật cái nào mới cho vào sâu để bán sau. </a:t>
            </a:r>
            <a:endParaRPr lang="en-US" sz="2800" spc="-20" dirty="0">
              <a:solidFill>
                <a:schemeClr val="tx1">
                  <a:lumMod val="75000"/>
                  <a:lumOff val="25000"/>
                </a:schemeClr>
              </a:solidFill>
              <a:effectLst>
                <a:outerShdw blurRad="38100" dist="38100" dir="2700000" algn="tl">
                  <a:srgbClr val="000000">
                    <a:alpha val="43137"/>
                  </a:srgbClr>
                </a:outerShdw>
              </a:effectLst>
              <a:latin typeface="+mj-lt"/>
            </a:endParaRPr>
          </a:p>
          <a:p>
            <a:pPr marL="12065" algn="just">
              <a:lnSpc>
                <a:spcPct val="100000"/>
              </a:lnSpc>
              <a:spcBef>
                <a:spcPts val="1570"/>
              </a:spcBef>
              <a:tabLst>
                <a:tab pos="241300" algn="l"/>
              </a:tabLst>
            </a:pPr>
            <a:r>
              <a:rPr lang="en-US" sz="2800" dirty="0">
                <a:solidFill>
                  <a:schemeClr val="tx1">
                    <a:lumMod val="75000"/>
                    <a:lumOff val="25000"/>
                  </a:schemeClr>
                </a:solidFill>
                <a:effectLst>
                  <a:outerShdw blurRad="38100" dist="38100" dir="2700000" algn="tl">
                    <a:srgbClr val="000000">
                      <a:alpha val="43137"/>
                    </a:srgbClr>
                  </a:outerShdw>
                </a:effectLst>
                <a:latin typeface="+mj-lt"/>
              </a:rPr>
              <a:t>		- </a:t>
            </a:r>
            <a:r>
              <a:rPr lang="vi-VN" sz="2800" dirty="0">
                <a:solidFill>
                  <a:schemeClr val="tx1">
                    <a:lumMod val="75000"/>
                    <a:lumOff val="25000"/>
                  </a:schemeClr>
                </a:solidFill>
                <a:effectLst>
                  <a:outerShdw blurRad="38100" dist="38100" dir="2700000" algn="tl">
                    <a:srgbClr val="000000">
                      <a:alpha val="43137"/>
                    </a:srgbClr>
                  </a:outerShdw>
                </a:effectLst>
                <a:latin typeface="+mj-lt"/>
              </a:rPr>
              <a:t>Kiểm tra các hóa đơn nhập, tạo lập các hóa đơn nhập</a:t>
            </a:r>
            <a:r>
              <a:rPr lang="en-US" sz="2800" dirty="0">
                <a:solidFill>
                  <a:schemeClr val="tx1">
                    <a:lumMod val="75000"/>
                    <a:lumOff val="25000"/>
                  </a:schemeClr>
                </a:solidFill>
                <a:effectLst>
                  <a:outerShdw blurRad="38100" dist="38100" dir="2700000" algn="tl">
                    <a:srgbClr val="000000">
                      <a:alpha val="43137"/>
                    </a:srgbClr>
                  </a:outerShdw>
                </a:effectLst>
                <a:latin typeface="+mj-lt"/>
              </a:rPr>
              <a:t>.</a:t>
            </a:r>
          </a:p>
          <a:p>
            <a:pPr marL="12065" algn="just">
              <a:lnSpc>
                <a:spcPct val="100000"/>
              </a:lnSpc>
              <a:spcBef>
                <a:spcPts val="1570"/>
              </a:spcBef>
              <a:tabLst>
                <a:tab pos="241300" algn="l"/>
              </a:tabLst>
            </a:pPr>
            <a:r>
              <a:rPr lang="en-US" sz="2800" dirty="0">
                <a:solidFill>
                  <a:schemeClr val="tx1">
                    <a:lumMod val="75000"/>
                    <a:lumOff val="25000"/>
                  </a:schemeClr>
                </a:solidFill>
                <a:effectLst>
                  <a:outerShdw blurRad="38100" dist="38100" dir="2700000" algn="tl">
                    <a:srgbClr val="000000">
                      <a:alpha val="43137"/>
                    </a:srgbClr>
                  </a:outerShdw>
                </a:effectLst>
                <a:latin typeface="+mj-lt"/>
              </a:rPr>
              <a:t>		- </a:t>
            </a:r>
            <a:r>
              <a:rPr lang="vi-VN" sz="2800" dirty="0">
                <a:solidFill>
                  <a:schemeClr val="tx1">
                    <a:lumMod val="75000"/>
                    <a:lumOff val="25000"/>
                  </a:schemeClr>
                </a:solidFill>
                <a:effectLst>
                  <a:outerShdw blurRad="38100" dist="38100" dir="2700000" algn="tl">
                    <a:srgbClr val="000000">
                      <a:alpha val="43137"/>
                    </a:srgbClr>
                  </a:outerShdw>
                </a:effectLst>
                <a:latin typeface="+mj-lt"/>
              </a:rPr>
              <a:t>Cuối cùng mới là nhập thuốc và thanh toán tiền hàng với nhà cung cấp</a:t>
            </a:r>
            <a:r>
              <a:rPr lang="en-US" sz="2800" dirty="0">
                <a:solidFill>
                  <a:schemeClr val="tx1">
                    <a:lumMod val="75000"/>
                    <a:lumOff val="25000"/>
                  </a:schemeClr>
                </a:solidFill>
                <a:effectLst>
                  <a:outerShdw blurRad="38100" dist="38100" dir="2700000" algn="tl">
                    <a:srgbClr val="000000">
                      <a:alpha val="43137"/>
                    </a:srgbClr>
                  </a:outerShdw>
                </a:effectLst>
                <a:latin typeface="+mj-lt"/>
              </a:rPr>
              <a:t>.</a:t>
            </a:r>
            <a:endParaRPr sz="2800" dirty="0">
              <a:solidFill>
                <a:schemeClr val="tx1">
                  <a:lumMod val="75000"/>
                  <a:lumOff val="25000"/>
                </a:schemeClr>
              </a:solidFill>
              <a:effectLst>
                <a:outerShdw blurRad="38100" dist="38100" dir="2700000" algn="tl">
                  <a:srgbClr val="000000">
                    <a:alpha val="43137"/>
                  </a:srgbClr>
                </a:outerShdw>
              </a:effectLst>
              <a:latin typeface="+mj-lt"/>
              <a:cs typeface="Times New Roman"/>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3833101"/>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1.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Tổng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quan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Quản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lý</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bán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thuốc</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00000"/>
              </a:lnSpc>
              <a:spcBef>
                <a:spcPts val="1570"/>
              </a:spcBef>
              <a:tabLst>
                <a:tab pos="241300" algn="l"/>
              </a:tabLst>
            </a:pPr>
            <a:r>
              <a:rPr lang="en-US" sz="2800" dirty="0">
                <a:latin typeface="+mj-lt"/>
              </a:rPr>
              <a:t>		</a:t>
            </a:r>
            <a:r>
              <a:rPr lang="en-US" sz="2800" spc="-2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800" spc="-2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Trước khi xuất thuốc, nhân viên bán hàng phải kiểm tra xem thuốc mà khách hàng yêu cầu có còn trong kho hoặc trên cửa hàng không. </a:t>
            </a:r>
            <a:endParaRPr lang="en-US" sz="2800" spc="-2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2065" algn="just">
              <a:lnSpc>
                <a:spcPct val="100000"/>
              </a:lnSpc>
              <a:spcBef>
                <a:spcPts val="1570"/>
              </a:spcBef>
              <a:tabLst>
                <a:tab pos="241300" algn="l"/>
              </a:tabLst>
            </a:pP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vi-VN"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Nếu thuốc vần còn đủ đáp ứng nhu cầu khách hàng, nhân viên bán hàng mới thành lập hóa đơn bán hàng và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tiến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hành</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tiền</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khách</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err="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r>
              <a:rPr lang="vi-VN"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396047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4694875"/>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1.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Tổng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quan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kê</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báo</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cáo</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00000"/>
              </a:lnSpc>
              <a:spcBef>
                <a:spcPts val="1570"/>
              </a:spcBef>
              <a:tabLst>
                <a:tab pos="241300" algn="l"/>
              </a:tabLst>
            </a:pPr>
            <a:r>
              <a:rPr lang="en-US" sz="2800" dirty="0">
                <a:latin typeface="+mj-lt"/>
              </a:rPr>
              <a:t>		</a:t>
            </a:r>
            <a:r>
              <a:rPr lang="en-US" sz="2800" spc="-2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800" dirty="0">
                <a:solidFill>
                  <a:schemeClr val="tx1">
                    <a:lumMod val="75000"/>
                    <a:lumOff val="25000"/>
                  </a:schemeClr>
                </a:solidFill>
                <a:effectLst>
                  <a:outerShdw blurRad="38100" dist="38100" dir="2700000" algn="tl">
                    <a:srgbClr val="000000">
                      <a:alpha val="43137"/>
                    </a:srgbClr>
                  </a:outerShdw>
                </a:effectLst>
                <a:latin typeface="+mj-lt"/>
              </a:rPr>
              <a:t>Lập báo cáo thu chi trong khoảng thời gian mà chủ cửa hàng yêu cầu. Công việc này diễn ra hàng ngày. Mà thường thì cuối mỗi ngày sẽ có một báo cáo về tình hình xuất nhập hàng. Và hơn nữa, cuối tháng hoặc quý lại có một thống kê về việc kinh doanh của cửa hàng.</a:t>
            </a:r>
            <a:endParaRPr lang="en-US" sz="2800" dirty="0">
              <a:solidFill>
                <a:schemeClr val="tx1">
                  <a:lumMod val="75000"/>
                  <a:lumOff val="25000"/>
                </a:schemeClr>
              </a:solidFill>
              <a:effectLst>
                <a:outerShdw blurRad="38100" dist="38100" dir="2700000" algn="tl">
                  <a:srgbClr val="000000">
                    <a:alpha val="43137"/>
                  </a:srgbClr>
                </a:outerShdw>
              </a:effectLst>
              <a:latin typeface="+mj-lt"/>
            </a:endParaRPr>
          </a:p>
          <a:p>
            <a:pPr marL="12065" algn="just">
              <a:lnSpc>
                <a:spcPct val="100000"/>
              </a:lnSpc>
              <a:spcBef>
                <a:spcPts val="1570"/>
              </a:spcBef>
              <a:tabLst>
                <a:tab pos="241300" algn="l"/>
              </a:tabLst>
            </a:pPr>
            <a:r>
              <a:rPr lang="en-US" sz="2800" dirty="0">
                <a:solidFill>
                  <a:schemeClr val="tx1">
                    <a:lumMod val="75000"/>
                    <a:lumOff val="25000"/>
                  </a:schemeClr>
                </a:solidFill>
                <a:effectLst>
                  <a:outerShdw blurRad="38100" dist="38100" dir="2700000" algn="tl">
                    <a:srgbClr val="000000">
                      <a:alpha val="43137"/>
                    </a:srgbClr>
                  </a:outerShdw>
                </a:effectLst>
                <a:latin typeface="+mj-lt"/>
              </a:rPr>
              <a:t>		-</a:t>
            </a:r>
            <a:r>
              <a:rPr lang="vi-VN" sz="2800" dirty="0">
                <a:solidFill>
                  <a:schemeClr val="tx1">
                    <a:lumMod val="75000"/>
                    <a:lumOff val="25000"/>
                  </a:schemeClr>
                </a:solidFill>
                <a:effectLst>
                  <a:outerShdw blurRad="38100" dist="38100" dir="2700000" algn="tl">
                    <a:srgbClr val="000000">
                      <a:alpha val="43137"/>
                    </a:srgbClr>
                  </a:outerShdw>
                </a:effectLst>
                <a:latin typeface="+mj-lt"/>
              </a:rPr>
              <a:t> Đưa ra các thống kê về số lượng xuất nhập thuốc trong ngày, trong tháng, trong quý, hoặc theo một khoảng thời gian mà chủ cửa hàng đưa ra.</a:t>
            </a:r>
            <a:endParaRPr sz="2800" dirty="0">
              <a:solidFill>
                <a:schemeClr val="tx1">
                  <a:lumMod val="75000"/>
                  <a:lumOff val="25000"/>
                </a:schemeClr>
              </a:solidFill>
              <a:effectLst>
                <a:outerShdw blurRad="38100" dist="38100" dir="2700000" algn="tl">
                  <a:srgbClr val="000000">
                    <a:alpha val="43137"/>
                  </a:srgbClr>
                </a:outerShdw>
              </a:effectLst>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425789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3981346"/>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2.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Một</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số</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vấn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đề</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Tốc</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độ</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50000"/>
              </a:lnSpc>
              <a:spcBef>
                <a:spcPts val="1570"/>
              </a:spcBef>
              <a:tabLst>
                <a:tab pos="241300" algn="l"/>
              </a:tabLst>
            </a:pPr>
            <a:r>
              <a:rPr lang="en-US" sz="2800" dirty="0">
                <a:latin typeface="+mj-lt"/>
              </a:rPr>
              <a:t>		</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vi-VN"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 muốn tra cứu 1 sản phẩm thuốc thì nhân viên cửa hàng phải đi tìm lại trong các tủ thuốc, hoặc tra cứu 1 cách chậm chạp từ sổ sách. Nhiều khi không thể tìm ra thông tin một cách nhanh chóng, gây mất thời gian cho người mua hàng cũng như với các nhân viên bán hàng</a:t>
            </a:r>
            <a:endParaRPr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110053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504" y="613663"/>
            <a:ext cx="533463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II. </a:t>
            </a:r>
            <a:r>
              <a:rPr lang="en-US" b="0" dirty="0" err="1">
                <a:latin typeface="Times New Roman"/>
                <a:cs typeface="Times New Roman"/>
              </a:rPr>
              <a:t>Khảo</a:t>
            </a:r>
            <a:r>
              <a:rPr lang="en-US" b="0" dirty="0">
                <a:latin typeface="Times New Roman"/>
                <a:cs typeface="Times New Roman"/>
              </a:rPr>
              <a:t> </a:t>
            </a:r>
            <a:r>
              <a:rPr lang="en-US" b="0" dirty="0" err="1">
                <a:latin typeface="Times New Roman"/>
                <a:cs typeface="Times New Roman"/>
              </a:rPr>
              <a:t>sát</a:t>
            </a:r>
            <a:r>
              <a:rPr lang="en-US" b="0" dirty="0">
                <a:latin typeface="Times New Roman"/>
                <a:cs typeface="Times New Roman"/>
              </a:rPr>
              <a:t> </a:t>
            </a:r>
            <a:r>
              <a:rPr b="0" dirty="0" err="1">
                <a:latin typeface="Times New Roman"/>
                <a:cs typeface="Times New Roman"/>
              </a:rPr>
              <a:t>hệ</a:t>
            </a:r>
            <a:r>
              <a:rPr b="0" spc="-100" dirty="0">
                <a:latin typeface="Times New Roman"/>
                <a:cs typeface="Times New Roman"/>
              </a:rPr>
              <a:t> </a:t>
            </a:r>
            <a:r>
              <a:rPr b="0" dirty="0">
                <a:latin typeface="Times New Roman"/>
                <a:cs typeface="Times New Roman"/>
              </a:rPr>
              <a:t>thống</a:t>
            </a:r>
          </a:p>
        </p:txBody>
      </p:sp>
      <p:sp>
        <p:nvSpPr>
          <p:cNvPr id="3" name="object 3"/>
          <p:cNvSpPr txBox="1"/>
          <p:nvPr/>
        </p:nvSpPr>
        <p:spPr>
          <a:xfrm>
            <a:off x="1092504" y="1391287"/>
            <a:ext cx="10413696" cy="3981346"/>
          </a:xfrm>
          <a:prstGeom prst="rect">
            <a:avLst/>
          </a:prstGeom>
        </p:spPr>
        <p:txBody>
          <a:bodyPr vert="horz" wrap="square" lIns="0" tIns="199390" rIns="0" bIns="0" rtlCol="0">
            <a:spAutoFit/>
          </a:bodyPr>
          <a:lstStyle/>
          <a:p>
            <a:pPr marL="12065">
              <a:lnSpc>
                <a:spcPct val="100000"/>
              </a:lnSpc>
              <a:spcBef>
                <a:spcPts val="1570"/>
              </a:spcBef>
              <a:tabLst>
                <a:tab pos="241300" algn="l"/>
              </a:tabLst>
            </a:pP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2.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Một</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số</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vấn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đề</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của</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hệ</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thống</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hiện</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tại</a:t>
            </a:r>
            <a:endPar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endParaRPr>
          </a:p>
          <a:p>
            <a:pPr marL="469265" indent="-457200">
              <a:lnSpc>
                <a:spcPct val="100000"/>
              </a:lnSpc>
              <a:spcBef>
                <a:spcPts val="1570"/>
              </a:spcBef>
              <a:buFont typeface="Wingdings" panose="05000000000000000000" pitchFamily="2" charset="2"/>
              <a:buChar char="v"/>
              <a:tabLst>
                <a:tab pos="241300" algn="l"/>
              </a:tabLst>
            </a:pP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Quá</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 </a:t>
            </a:r>
            <a:r>
              <a:rPr lang="en-US" sz="2800" b="1" dirty="0" err="1">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tải</a:t>
            </a:r>
            <a:r>
              <a:rPr lang="en-US" sz="2800" b="1" dirty="0">
                <a:solidFill>
                  <a:schemeClr val="tx1">
                    <a:lumMod val="75000"/>
                    <a:lumOff val="25000"/>
                  </a:schemeClr>
                </a:solidFill>
                <a:effectLst>
                  <a:outerShdw blurRad="38100" dist="38100" dir="2700000" algn="tl">
                    <a:srgbClr val="000000">
                      <a:alpha val="43137"/>
                    </a:srgbClr>
                  </a:outerShdw>
                </a:effectLst>
                <a:latin typeface="Times New Roman"/>
                <a:cs typeface="Times New Roman"/>
              </a:rPr>
              <a:t>:</a:t>
            </a:r>
          </a:p>
          <a:p>
            <a:pPr marL="12065" algn="just">
              <a:lnSpc>
                <a:spcPct val="150000"/>
              </a:lnSpc>
              <a:spcBef>
                <a:spcPts val="1570"/>
              </a:spcBef>
              <a:tabLst>
                <a:tab pos="241300" algn="l"/>
              </a:tabLst>
            </a:pPr>
            <a:r>
              <a:rPr lang="en-US" sz="2800" dirty="0">
                <a:latin typeface="+mj-lt"/>
              </a:rPr>
              <a:t>		</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vi-VN"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 thị trường yêu cầu càng lớn, số lượng thuốc trong cửa hàng ngày một lớn, có khi cũng một tác dụng như nhau nhưng có tới vài ba thuốc. Mà số lượng nhân viên của cửa hàng thì có hạn, không thể thay đổi theo số lượng công việc được</a:t>
            </a:r>
            <a:r>
              <a:rPr lang="en-US"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2800"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E2921D-A9B2-42E8-871C-475B71D71A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9541" y="31876"/>
            <a:ext cx="1362459" cy="1359411"/>
          </a:xfrm>
          <a:prstGeom prst="rect">
            <a:avLst/>
          </a:prstGeom>
        </p:spPr>
      </p:pic>
    </p:spTree>
    <p:extLst>
      <p:ext uri="{BB962C8B-B14F-4D97-AF65-F5344CB8AC3E}">
        <p14:creationId xmlns:p14="http://schemas.microsoft.com/office/powerpoint/2010/main" val="228448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1210</TotalTime>
  <Words>2227</Words>
  <Application>Microsoft Office PowerPoint</Application>
  <PresentationFormat>Widescreen</PresentationFormat>
  <Paragraphs>165</Paragraphs>
  <Slides>44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1" baseType="lpstr">
      <vt:lpstr>Arial</vt:lpstr>
      <vt:lpstr>Calibri</vt:lpstr>
      <vt:lpstr>Times New Roman</vt:lpstr>
      <vt:lpstr>Wingdings</vt:lpstr>
      <vt:lpstr>Office Theme</vt:lpstr>
      <vt:lpstr>Microsoft Visio Drawing</vt:lpstr>
      <vt:lpstr>Microsoft Visio 2003-2010 Drawing</vt:lpstr>
      <vt:lpstr>BÁO CÁO ĐỒ ÁN TỐT NGHIỆP ĐẠI HỌC</vt:lpstr>
      <vt:lpstr>Nội dung đồ án</vt:lpstr>
      <vt:lpstr>I. Chọn đề tài, mục tiêu của đề tài</vt:lpstr>
      <vt:lpstr>I. Chọn đề tài, mục tiêu của đề tài</vt:lpstr>
      <vt:lpstr>II. Khảo sát hệ thống</vt:lpstr>
      <vt:lpstr>II. Khảo sát hệ thống</vt:lpstr>
      <vt:lpstr>II. Khảo sát hệ thống</vt:lpstr>
      <vt:lpstr>II. Khảo sát hệ thống</vt:lpstr>
      <vt:lpstr>II. Khảo sát hệ thống</vt:lpstr>
      <vt:lpstr>II. Khảo sát hệ thống</vt:lpstr>
      <vt:lpstr>II. Khảo sát hệ thống</vt:lpstr>
      <vt:lpstr>III. Phân tích thiết kế hệ thống</vt:lpstr>
      <vt:lpstr>Phạm vi ứng dụng và đối tượng người dùng</vt:lpstr>
      <vt:lpstr>Phạm vi ứng dụng và đối tượng người dùng</vt:lpstr>
      <vt:lpstr>Sơ đồ chức năng của hệ thống</vt:lpstr>
      <vt:lpstr>Sơ đồ ngữ cảnh</vt:lpstr>
      <vt:lpstr>Sơ đồ luồng dữ liệu mức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Phân tích dữ liệu hệ thống</vt:lpstr>
      <vt:lpstr>Cơ sở dữ liệu</vt:lpstr>
      <vt:lpstr>III. Công cụ thực hiện</vt:lpstr>
      <vt:lpstr>IV. Kết quả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Các mẫu biểu xây dựng được</vt:lpstr>
      <vt:lpstr>Các mẫu biểu xây dựng được</vt:lpstr>
      <vt:lpstr>Các mẫu biểu xây dựng được</vt:lpstr>
      <vt:lpstr>Các mẫu biểu xây dựng được</vt:lpstr>
      <vt:lpstr>Các mẫu biểu xây dựng được</vt:lpstr>
      <vt:lpstr>Các mẫu biểu xây dựng được</vt:lpstr>
      <vt:lpstr>Các mẫu biểu xây dựng được</vt:lpstr>
      <vt:lpstr>Các mẫu biểu xây dựng được</vt:lpstr>
      <vt:lpstr>V. Tổng kết</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 ĐẠI HỌC</dc:title>
  <cp:lastModifiedBy>Toàn</cp:lastModifiedBy>
  <cp:revision>3</cp:revision>
  <dcterms:created xsi:type="dcterms:W3CDTF">2023-09-12T07:21:39Z</dcterms:created>
  <dcterms:modified xsi:type="dcterms:W3CDTF">2023-09-13T08:26:13Z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2015-05-29T00:00:00Z</vt:filetime>
  </property>
  <property fmtid="{D5CDD505-2E9C-101B-9397-08002B2CF9AE}" pid="3" name="Creator">
    <vt:lpwstr>Microsoft® PowerPoint® 2013</vt:lpwstr>
  </property>
  <property fmtid="{D5CDD505-2E9C-101B-9397-08002B2CF9AE}" pid="4" name="LastSaved">
    <vt:filetime>2023-09-12T00:00:00Z</vt:filetime>
  </property>
</Properties>
</file>