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90D9553-8BC0-4636-B78D-C09B8B0E110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4227B27-5EBF-4B27-B199-DA2CC77565D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1B3E6CE-D9A5-45FB-A2D7-4A702B05FD8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E1B4EB7-4740-4935-B8F8-9EA09DB6091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63A308B-2AF6-4912-A8D6-C468F4BFD9C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A718B5E-7C56-4FC5-8048-1ACC5D4B2A1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5787ECB-6AA8-4065-8DE9-9D36CF5BA60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38BFF02-7419-43D2-9D66-A29BA1B675B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88DD312-EDE4-41D6-A661-6F4516F11E0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03CA611-E733-45A7-8829-B96FF025D20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246C389-0E3B-4324-8ECC-A91C5E739B7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86B1985-DA78-4C9D-B724-273F0C6D372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7B089F0-18A8-4495-96C9-D2FA4521846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5435486-3283-4BC0-B8DE-46D980869BA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2"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0344B4D-91E1-4595-8D61-0E7AABFD7E7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B04C634-49A2-45FD-BC76-3669CF6823D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49B870A-B4B7-4D76-9C99-84EB6BE7598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FBBDD0F-EAD5-4A1D-AC17-6912164F4C2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5FDFADF-AD37-46CA-ACC7-1FCEDEE07AB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B3A4B8F-73CF-441B-940E-7A70FDCBDCF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F2FFF5E-A356-44EF-97AE-6E4D1E62904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9290FC4-BE2E-4371-ABDF-DD834C27257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EBDB4CB-30A6-4C72-B56A-C28513B61216}"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9"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8A84C2C-9140-44DA-81F6-D64E6A52025D}"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2"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
          <p:cNvSpPr/>
          <p:nvPr/>
        </p:nvSpPr>
        <p:spPr>
          <a:xfrm>
            <a:off x="4104000" y="6527880"/>
            <a:ext cx="4389480" cy="459360"/>
          </a:xfrm>
          <a:prstGeom prst="rect">
            <a:avLst/>
          </a:prstGeom>
          <a:noFill/>
          <a:ln w="10800">
            <a:noFill/>
          </a:ln>
        </p:spPr>
        <p:style>
          <a:lnRef idx="0"/>
          <a:fillRef idx="0"/>
          <a:effectRef idx="0"/>
          <a:fontRef idx="minor"/>
        </p:style>
        <p:txBody>
          <a:bodyPr lIns="90000" rIns="90000" tIns="45000" bIns="45000" anchor="t">
            <a:noAutofit/>
          </a:bodyPr>
          <a:p>
            <a:pPr>
              <a:lnSpc>
                <a:spcPct val="100000"/>
              </a:lnSpc>
              <a:buNone/>
            </a:pPr>
            <a:fld id="{5967C777-2719-4671-94D9-71967A1C80CA}" type="author">
              <a:rPr b="0" lang="en-US" sz="2400" spc="-1" strike="noStrike">
                <a:solidFill>
                  <a:srgbClr val="000000"/>
                </a:solidFill>
                <a:latin typeface="Arial"/>
                <a:ea typeface="DejaVu Sans"/>
              </a:rPr>
              <a:t> </a:t>
            </a:fld>
            <a:endParaRPr b="0" lang="en-US" sz="2400" spc="-1" strike="noStrike">
              <a:latin typeface="Arial"/>
            </a:endParaRPr>
          </a:p>
        </p:txBody>
      </p:sp>
      <p:sp>
        <p:nvSpPr>
          <p:cNvPr id="1" name=""/>
          <p:cNvSpPr/>
          <p:nvPr/>
        </p:nvSpPr>
        <p:spPr>
          <a:xfrm>
            <a:off x="25920" y="6171840"/>
            <a:ext cx="6117480" cy="21600"/>
          </a:xfrm>
          <a:custGeom>
            <a:avLst/>
            <a:gdLst/>
            <a:ahLst/>
            <a:rect l="l" t="t" r="r" b="b"/>
            <a:pathLst>
              <a:path w="5400318" h="21600">
                <a:moveTo>
                  <a:pt x="10800" y="0"/>
                </a:moveTo>
                <a:arcTo wR="10800" hR="10800" stAng="16200000" swAng="-5400000"/>
                <a:lnTo>
                  <a:pt x="0" y="10800"/>
                </a:lnTo>
                <a:arcTo wR="10800" hR="10800" stAng="10800000" swAng="-5400000"/>
                <a:lnTo>
                  <a:pt x="5389518" y="21600"/>
                </a:lnTo>
                <a:arcTo wR="5367918" hR="10800" stAng="5400000" swAng="5400000"/>
                <a:lnTo>
                  <a:pt x="21600" y="10800"/>
                </a:lnTo>
                <a:arcTo wR="5367918" hR="10800" stAng="10800000" swAng="5400000"/>
                <a:close/>
              </a:path>
            </a:pathLst>
          </a:custGeom>
          <a:gradFill rotWithShape="0">
            <a:gsLst>
              <a:gs pos="0">
                <a:srgbClr val="cccccc"/>
              </a:gs>
              <a:gs pos="100000">
                <a:srgbClr val="333333"/>
              </a:gs>
            </a:gsLst>
            <a:lin ang="0"/>
          </a:gradFill>
          <a:ln w="10800">
            <a:noFill/>
          </a:ln>
        </p:spPr>
        <p:style>
          <a:lnRef idx="0"/>
          <a:fillRef idx="0"/>
          <a:effectRef idx="0"/>
          <a:fontRef idx="minor"/>
        </p:style>
      </p:sp>
      <p:sp>
        <p:nvSpPr>
          <p:cNvPr id="2" name=""/>
          <p:cNvSpPr/>
          <p:nvPr/>
        </p:nvSpPr>
        <p:spPr>
          <a:xfrm>
            <a:off x="3859200" y="7098840"/>
            <a:ext cx="6237720" cy="7200"/>
          </a:xfrm>
          <a:custGeom>
            <a:avLst/>
            <a:gdLst/>
            <a:ahLst/>
            <a:rect l="l" t="t" r="r" b="b"/>
            <a:pathLst>
              <a:path w="13372714" h="21600">
                <a:moveTo>
                  <a:pt x="10800" y="0"/>
                </a:moveTo>
                <a:arcTo wR="10800" hR="10800" stAng="16200000" swAng="-5400000"/>
                <a:lnTo>
                  <a:pt x="0" y="10800"/>
                </a:lnTo>
                <a:arcTo wR="10800" hR="10800" stAng="10800000" swAng="-5400000"/>
                <a:lnTo>
                  <a:pt x="13361914" y="21600"/>
                </a:lnTo>
                <a:arcTo wR="13340314" hR="10800" stAng="5400000" swAng="5400000"/>
                <a:lnTo>
                  <a:pt x="21600" y="10800"/>
                </a:lnTo>
                <a:arcTo wR="13340314" hR="10800" stAng="10800000" swAng="5400000"/>
                <a:close/>
              </a:path>
            </a:pathLst>
          </a:custGeom>
          <a:gradFill rotWithShape="0">
            <a:gsLst>
              <a:gs pos="0">
                <a:srgbClr val="cccccc"/>
              </a:gs>
              <a:gs pos="100000">
                <a:srgbClr val="333333"/>
              </a:gs>
            </a:gsLst>
            <a:lin ang="0"/>
          </a:gradFill>
          <a:ln w="0">
            <a:noFill/>
          </a:ln>
        </p:spPr>
        <p:style>
          <a:lnRef idx="0"/>
          <a:fillRef idx="0"/>
          <a:effectRef idx="0"/>
          <a:fontRef idx="minor"/>
        </p:style>
      </p:sp>
      <p:sp>
        <p:nvSpPr>
          <p:cNvPr id="3" name=""/>
          <p:cNvSpPr/>
          <p:nvPr/>
        </p:nvSpPr>
        <p:spPr>
          <a:xfrm>
            <a:off x="4044960" y="6593040"/>
            <a:ext cx="4680" cy="647280"/>
          </a:xfrm>
          <a:custGeom>
            <a:avLst/>
            <a:gdLst/>
            <a:ahLst/>
            <a:rect l="l" t="t" r="r" b="b"/>
            <a:pathLst>
              <a:path w="21600" h="1857600">
                <a:moveTo>
                  <a:pt x="10800" y="0"/>
                </a:moveTo>
                <a:arcTo wR="10800" hR="10800" stAng="16200000" swAng="-5400000"/>
                <a:lnTo>
                  <a:pt x="0" y="1846800"/>
                </a:lnTo>
                <a:arcTo wR="10800" hR="1825200" stAng="10800000" swAng="5400000"/>
                <a:lnTo>
                  <a:pt x="10800" y="21600"/>
                </a:lnTo>
                <a:arcTo wR="10800" hR="1825200" stAng="16200000" swAng="5400000"/>
                <a:lnTo>
                  <a:pt x="21600" y="10800"/>
                </a:lnTo>
                <a:arcTo wR="10800" hR="10800" stAng="0" swAng="-5400000"/>
                <a:close/>
              </a:path>
            </a:pathLst>
          </a:custGeom>
          <a:solidFill>
            <a:srgbClr val="cccccc"/>
          </a:solidFill>
          <a:ln w="10800">
            <a:noFill/>
          </a:ln>
        </p:spPr>
        <p:style>
          <a:lnRef idx="0"/>
          <a:fillRef idx="0"/>
          <a:effectRef idx="0"/>
          <a:fontRef idx="minor"/>
        </p:style>
      </p:sp>
      <p:sp>
        <p:nvSpPr>
          <p:cNvPr id="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 name=""/>
          <p:cNvSpPr/>
          <p:nvPr/>
        </p:nvSpPr>
        <p:spPr>
          <a:xfrm>
            <a:off x="20880" y="809640"/>
            <a:ext cx="6117480" cy="21600"/>
          </a:xfrm>
          <a:custGeom>
            <a:avLst/>
            <a:gdLst/>
            <a:ahLst/>
            <a:rect l="l" t="t" r="r" b="b"/>
            <a:pathLst>
              <a:path w="5400318" h="21600">
                <a:moveTo>
                  <a:pt x="10800" y="0"/>
                </a:moveTo>
                <a:arcTo wR="10800" hR="10800" stAng="16200000" swAng="-5400000"/>
                <a:lnTo>
                  <a:pt x="0" y="10800"/>
                </a:lnTo>
                <a:arcTo wR="10800" hR="10800" stAng="10800000" swAng="-5400000"/>
                <a:lnTo>
                  <a:pt x="5389518" y="21600"/>
                </a:lnTo>
                <a:arcTo wR="5367918" hR="10800" stAng="5400000" swAng="5400000"/>
                <a:lnTo>
                  <a:pt x="21600" y="10800"/>
                </a:lnTo>
                <a:arcTo wR="5367918" hR="10800" stAng="10800000" swAng="5400000"/>
                <a:close/>
              </a:path>
            </a:pathLst>
          </a:custGeom>
          <a:gradFill rotWithShape="0">
            <a:gsLst>
              <a:gs pos="0">
                <a:srgbClr val="cccccc"/>
              </a:gs>
              <a:gs pos="100000">
                <a:srgbClr val="333333"/>
              </a:gs>
            </a:gsLst>
            <a:lin ang="0"/>
          </a:gradFill>
          <a:ln w="10800">
            <a:noFill/>
          </a:ln>
        </p:spPr>
        <p:style>
          <a:lnRef idx="0"/>
          <a:fillRef idx="0"/>
          <a:effectRef idx="0"/>
          <a:fontRef idx="minor"/>
        </p:style>
      </p:sp>
      <p:sp>
        <p:nvSpPr>
          <p:cNvPr id="43" name=""/>
          <p:cNvSpPr/>
          <p:nvPr/>
        </p:nvSpPr>
        <p:spPr>
          <a:xfrm>
            <a:off x="4430520" y="1121040"/>
            <a:ext cx="5671440" cy="7200"/>
          </a:xfrm>
          <a:custGeom>
            <a:avLst/>
            <a:gdLst/>
            <a:ahLst/>
            <a:rect l="l" t="t" r="r" b="b"/>
            <a:pathLst>
              <a:path w="12159257" h="21600">
                <a:moveTo>
                  <a:pt x="10800" y="0"/>
                </a:moveTo>
                <a:arcTo wR="10800" hR="10800" stAng="16200000" swAng="-5400000"/>
                <a:lnTo>
                  <a:pt x="0" y="10800"/>
                </a:lnTo>
                <a:arcTo wR="10800" hR="10800" stAng="10800000" swAng="-5400000"/>
                <a:lnTo>
                  <a:pt x="12148457" y="21600"/>
                </a:lnTo>
                <a:arcTo wR="12126857" hR="10800" stAng="5400000" swAng="5400000"/>
                <a:lnTo>
                  <a:pt x="21600" y="10800"/>
                </a:lnTo>
                <a:arcTo wR="12126857" hR="10800" stAng="10800000" swAng="5400000"/>
                <a:close/>
              </a:path>
            </a:pathLst>
          </a:custGeom>
          <a:gradFill rotWithShape="0">
            <a:gsLst>
              <a:gs pos="0">
                <a:srgbClr val="333333"/>
              </a:gs>
              <a:gs pos="100000">
                <a:srgbClr val="cccccc"/>
              </a:gs>
            </a:gsLst>
            <a:lin ang="0"/>
          </a:gradFill>
          <a:ln w="0">
            <a:noFill/>
          </a:ln>
        </p:spPr>
        <p:style>
          <a:lnRef idx="0"/>
          <a:fillRef idx="0"/>
          <a:effectRef idx="0"/>
          <a:fontRef idx="minor"/>
        </p:style>
      </p:sp>
      <p:sp>
        <p:nvSpPr>
          <p:cNvPr id="44" name=""/>
          <p:cNvSpPr/>
          <p:nvPr/>
        </p:nvSpPr>
        <p:spPr>
          <a:xfrm>
            <a:off x="9819720" y="632520"/>
            <a:ext cx="4680" cy="655200"/>
          </a:xfrm>
          <a:custGeom>
            <a:avLst/>
            <a:gdLst/>
            <a:ahLst/>
            <a:rect l="l" t="t" r="r" b="b"/>
            <a:pathLst>
              <a:path w="21600" h="1880229">
                <a:moveTo>
                  <a:pt x="10800" y="0"/>
                </a:moveTo>
                <a:arcTo wR="10800" hR="10800" stAng="16200000" swAng="-5400000"/>
                <a:lnTo>
                  <a:pt x="0" y="1869429"/>
                </a:lnTo>
                <a:arcTo wR="10800" hR="1847829" stAng="10800000" swAng="5400000"/>
                <a:lnTo>
                  <a:pt x="10800" y="21600"/>
                </a:lnTo>
                <a:arcTo wR="10800" hR="1847829" stAng="16200000" swAng="5400000"/>
                <a:lnTo>
                  <a:pt x="21600" y="10800"/>
                </a:lnTo>
                <a:arcTo wR="10800" hR="10800" stAng="0" swAng="-5400000"/>
                <a:close/>
              </a:path>
            </a:pathLst>
          </a:custGeom>
          <a:solidFill>
            <a:srgbClr val="cccccc"/>
          </a:solidFill>
          <a:ln w="10800">
            <a:noFill/>
          </a:ln>
        </p:spPr>
        <p:style>
          <a:lnRef idx="0"/>
          <a:fillRef idx="0"/>
          <a:effectRef idx="0"/>
          <a:fontRef idx="minor"/>
        </p:style>
      </p:sp>
      <p:sp>
        <p:nvSpPr>
          <p:cNvPr id="45" name=""/>
          <p:cNvSpPr/>
          <p:nvPr/>
        </p:nvSpPr>
        <p:spPr>
          <a:xfrm>
            <a:off x="1900800" y="6939720"/>
            <a:ext cx="7462800" cy="7200"/>
          </a:xfrm>
          <a:custGeom>
            <a:avLst/>
            <a:gdLst/>
            <a:ahLst/>
            <a:rect l="l" t="t" r="r" b="b"/>
            <a:pathLst>
              <a:path w="15997886" h="21600">
                <a:moveTo>
                  <a:pt x="10800" y="0"/>
                </a:moveTo>
                <a:arcTo wR="10800" hR="10800" stAng="16200000" swAng="-5400000"/>
                <a:lnTo>
                  <a:pt x="0" y="10800"/>
                </a:lnTo>
                <a:arcTo wR="10800" hR="10800" stAng="10800000" swAng="-5400000"/>
                <a:lnTo>
                  <a:pt x="15987086" y="21600"/>
                </a:lnTo>
                <a:arcTo wR="15965486" hR="10800" stAng="5400000" swAng="5400000"/>
                <a:lnTo>
                  <a:pt x="21600" y="10800"/>
                </a:lnTo>
                <a:arcTo wR="15965486" hR="10800" stAng="10800000" swAng="5400000"/>
                <a:close/>
              </a:path>
            </a:pathLst>
          </a:custGeom>
          <a:gradFill rotWithShape="0">
            <a:gsLst>
              <a:gs pos="0">
                <a:srgbClr val="333333"/>
              </a:gs>
              <a:gs pos="100000">
                <a:srgbClr val="cccccc"/>
              </a:gs>
            </a:gsLst>
            <a:lin ang="0"/>
          </a:gradFill>
          <a:ln w="0">
            <a:noFill/>
          </a:ln>
        </p:spPr>
        <p:style>
          <a:lnRef idx="0"/>
          <a:fillRef idx="0"/>
          <a:effectRef idx="0"/>
          <a:fontRef idx="minor"/>
        </p:style>
      </p:sp>
      <p:sp>
        <p:nvSpPr>
          <p:cNvPr id="46" name=""/>
          <p:cNvSpPr/>
          <p:nvPr/>
        </p:nvSpPr>
        <p:spPr>
          <a:xfrm>
            <a:off x="9259920" y="6555960"/>
            <a:ext cx="4680" cy="463680"/>
          </a:xfrm>
          <a:custGeom>
            <a:avLst/>
            <a:gdLst/>
            <a:ahLst/>
            <a:rect l="l" t="t" r="r" b="b"/>
            <a:pathLst>
              <a:path w="21600" h="1333029">
                <a:moveTo>
                  <a:pt x="10800" y="0"/>
                </a:moveTo>
                <a:arcTo wR="10800" hR="10800" stAng="16200000" swAng="-5400000"/>
                <a:lnTo>
                  <a:pt x="0" y="1322229"/>
                </a:lnTo>
                <a:arcTo wR="10800" hR="1300629" stAng="10800000" swAng="5400000"/>
                <a:lnTo>
                  <a:pt x="10800" y="21600"/>
                </a:lnTo>
                <a:arcTo wR="10800" hR="1300629" stAng="16200000" swAng="5400000"/>
                <a:lnTo>
                  <a:pt x="21600" y="10800"/>
                </a:lnTo>
                <a:arcTo wR="10800" hR="10800" stAng="0" swAng="-5400000"/>
                <a:close/>
              </a:path>
            </a:pathLst>
          </a:custGeom>
          <a:solidFill>
            <a:srgbClr val="cccccc"/>
          </a:solidFill>
          <a:ln w="10800">
            <a:noFill/>
          </a:ln>
        </p:spPr>
        <p:style>
          <a:lnRef idx="0"/>
          <a:fillRef idx="0"/>
          <a:effectRef idx="0"/>
          <a:fontRef idx="minor"/>
        </p:style>
      </p:sp>
      <p:sp>
        <p:nvSpPr>
          <p:cNvPr id="47" name="PlaceHolder 1"/>
          <p:cNvSpPr>
            <a:spLocks noGrp="1"/>
          </p:cNvSpPr>
          <p:nvPr>
            <p:ph type="ftr" idx="1"/>
          </p:nvPr>
        </p:nvSpPr>
        <p:spPr>
          <a:xfrm>
            <a:off x="2520000" y="7007760"/>
            <a:ext cx="4677480" cy="5446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Times New Roman"/>
            </a:endParaRPr>
          </a:p>
        </p:txBody>
      </p:sp>
      <p:sp>
        <p:nvSpPr>
          <p:cNvPr id="48" name="PlaceHolder 2"/>
          <p:cNvSpPr>
            <a:spLocks noGrp="1"/>
          </p:cNvSpPr>
          <p:nvPr>
            <p:ph type="sldNum" idx="2"/>
          </p:nvPr>
        </p:nvSpPr>
        <p:spPr>
          <a:xfrm>
            <a:off x="7560000" y="7007760"/>
            <a:ext cx="1617480" cy="5446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49D46A78-9EE8-4529-A416-5EE849CBA6AB}" type="slidenum">
              <a:rPr b="0" lang="en-US" sz="1400" spc="-1" strike="noStrike">
                <a:latin typeface="Arial"/>
              </a:rPr>
              <a:t>&lt;number&gt;</a:t>
            </a:fld>
            <a:endParaRPr b="0" lang="en-US" sz="1400" spc="-1" strike="noStrike">
              <a:latin typeface="Times New Roman"/>
            </a:endParaRPr>
          </a:p>
        </p:txBody>
      </p:sp>
      <p:sp>
        <p:nvSpPr>
          <p:cNvPr id="49" name="PlaceHolder 3"/>
          <p:cNvSpPr>
            <a:spLocks noGrp="1"/>
          </p:cNvSpPr>
          <p:nvPr>
            <p:ph type="dt" idx="3"/>
          </p:nvPr>
        </p:nvSpPr>
        <p:spPr>
          <a:xfrm>
            <a:off x="504000" y="7007760"/>
            <a:ext cx="1653480" cy="5446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1"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8" name=""/>
          <p:cNvSpPr/>
          <p:nvPr/>
        </p:nvSpPr>
        <p:spPr>
          <a:xfrm>
            <a:off x="20880" y="809640"/>
            <a:ext cx="6117480" cy="21600"/>
          </a:xfrm>
          <a:custGeom>
            <a:avLst/>
            <a:gdLst/>
            <a:ahLst/>
            <a:rect l="l" t="t" r="r" b="b"/>
            <a:pathLst>
              <a:path w="5400318" h="21600">
                <a:moveTo>
                  <a:pt x="10800" y="0"/>
                </a:moveTo>
                <a:arcTo wR="10800" hR="10800" stAng="16200000" swAng="-5400000"/>
                <a:lnTo>
                  <a:pt x="0" y="10800"/>
                </a:lnTo>
                <a:arcTo wR="10800" hR="10800" stAng="10800000" swAng="-5400000"/>
                <a:lnTo>
                  <a:pt x="5389518" y="21600"/>
                </a:lnTo>
                <a:arcTo wR="5367918" hR="10800" stAng="5400000" swAng="5400000"/>
                <a:lnTo>
                  <a:pt x="21600" y="10800"/>
                </a:lnTo>
                <a:arcTo wR="5367918" hR="10800" stAng="10800000" swAng="5400000"/>
                <a:close/>
              </a:path>
            </a:pathLst>
          </a:custGeom>
          <a:gradFill rotWithShape="0">
            <a:gsLst>
              <a:gs pos="0">
                <a:srgbClr val="cccccc"/>
              </a:gs>
              <a:gs pos="100000">
                <a:srgbClr val="333333"/>
              </a:gs>
            </a:gsLst>
            <a:lin ang="0"/>
          </a:gradFill>
          <a:ln w="10800">
            <a:noFill/>
          </a:ln>
        </p:spPr>
        <p:style>
          <a:lnRef idx="0"/>
          <a:fillRef idx="0"/>
          <a:effectRef idx="0"/>
          <a:fontRef idx="minor"/>
        </p:style>
      </p:sp>
      <p:sp>
        <p:nvSpPr>
          <p:cNvPr id="89" name=""/>
          <p:cNvSpPr/>
          <p:nvPr/>
        </p:nvSpPr>
        <p:spPr>
          <a:xfrm>
            <a:off x="4430520" y="1121040"/>
            <a:ext cx="5671440" cy="7200"/>
          </a:xfrm>
          <a:custGeom>
            <a:avLst/>
            <a:gdLst/>
            <a:ahLst/>
            <a:rect l="l" t="t" r="r" b="b"/>
            <a:pathLst>
              <a:path w="12159257" h="21600">
                <a:moveTo>
                  <a:pt x="10800" y="0"/>
                </a:moveTo>
                <a:arcTo wR="10800" hR="10800" stAng="16200000" swAng="-5400000"/>
                <a:lnTo>
                  <a:pt x="0" y="10800"/>
                </a:lnTo>
                <a:arcTo wR="10800" hR="10800" stAng="10800000" swAng="-5400000"/>
                <a:lnTo>
                  <a:pt x="12148457" y="21600"/>
                </a:lnTo>
                <a:arcTo wR="12126857" hR="10800" stAng="5400000" swAng="5400000"/>
                <a:lnTo>
                  <a:pt x="21600" y="10800"/>
                </a:lnTo>
                <a:arcTo wR="12126857" hR="10800" stAng="10800000" swAng="5400000"/>
                <a:close/>
              </a:path>
            </a:pathLst>
          </a:custGeom>
          <a:gradFill rotWithShape="0">
            <a:gsLst>
              <a:gs pos="0">
                <a:srgbClr val="333333"/>
              </a:gs>
              <a:gs pos="100000">
                <a:srgbClr val="cccccc"/>
              </a:gs>
            </a:gsLst>
            <a:lin ang="0"/>
          </a:gradFill>
          <a:ln w="0">
            <a:noFill/>
          </a:ln>
        </p:spPr>
        <p:style>
          <a:lnRef idx="0"/>
          <a:fillRef idx="0"/>
          <a:effectRef idx="0"/>
          <a:fontRef idx="minor"/>
        </p:style>
      </p:sp>
      <p:sp>
        <p:nvSpPr>
          <p:cNvPr id="90" name=""/>
          <p:cNvSpPr/>
          <p:nvPr/>
        </p:nvSpPr>
        <p:spPr>
          <a:xfrm>
            <a:off x="9819720" y="632520"/>
            <a:ext cx="4680" cy="655200"/>
          </a:xfrm>
          <a:custGeom>
            <a:avLst/>
            <a:gdLst/>
            <a:ahLst/>
            <a:rect l="l" t="t" r="r" b="b"/>
            <a:pathLst>
              <a:path w="21600" h="1880229">
                <a:moveTo>
                  <a:pt x="10800" y="0"/>
                </a:moveTo>
                <a:arcTo wR="10800" hR="10800" stAng="16200000" swAng="-5400000"/>
                <a:lnTo>
                  <a:pt x="0" y="1869429"/>
                </a:lnTo>
                <a:arcTo wR="10800" hR="1847829" stAng="10800000" swAng="5400000"/>
                <a:lnTo>
                  <a:pt x="10800" y="21600"/>
                </a:lnTo>
                <a:arcTo wR="10800" hR="1847829" stAng="16200000" swAng="5400000"/>
                <a:lnTo>
                  <a:pt x="21600" y="10800"/>
                </a:lnTo>
                <a:arcTo wR="10800" hR="10800" stAng="0" swAng="-5400000"/>
                <a:close/>
              </a:path>
            </a:pathLst>
          </a:custGeom>
          <a:solidFill>
            <a:srgbClr val="cccccc"/>
          </a:solidFill>
          <a:ln w="10800">
            <a:noFill/>
          </a:ln>
        </p:spPr>
        <p:style>
          <a:lnRef idx="0"/>
          <a:fillRef idx="0"/>
          <a:effectRef idx="0"/>
          <a:fontRef idx="minor"/>
        </p:style>
      </p:sp>
      <p:sp>
        <p:nvSpPr>
          <p:cNvPr id="91" name=""/>
          <p:cNvSpPr/>
          <p:nvPr/>
        </p:nvSpPr>
        <p:spPr>
          <a:xfrm>
            <a:off x="1900800" y="6939720"/>
            <a:ext cx="7462800" cy="7200"/>
          </a:xfrm>
          <a:custGeom>
            <a:avLst/>
            <a:gdLst/>
            <a:ahLst/>
            <a:rect l="l" t="t" r="r" b="b"/>
            <a:pathLst>
              <a:path w="15997886" h="21600">
                <a:moveTo>
                  <a:pt x="10800" y="0"/>
                </a:moveTo>
                <a:arcTo wR="10800" hR="10800" stAng="16200000" swAng="-5400000"/>
                <a:lnTo>
                  <a:pt x="0" y="10800"/>
                </a:lnTo>
                <a:arcTo wR="10800" hR="10800" stAng="10800000" swAng="-5400000"/>
                <a:lnTo>
                  <a:pt x="15987086" y="21600"/>
                </a:lnTo>
                <a:arcTo wR="15965486" hR="10800" stAng="5400000" swAng="5400000"/>
                <a:lnTo>
                  <a:pt x="21600" y="10800"/>
                </a:lnTo>
                <a:arcTo wR="15965486" hR="10800" stAng="10800000" swAng="5400000"/>
                <a:close/>
              </a:path>
            </a:pathLst>
          </a:custGeom>
          <a:gradFill rotWithShape="0">
            <a:gsLst>
              <a:gs pos="0">
                <a:srgbClr val="333333"/>
              </a:gs>
              <a:gs pos="100000">
                <a:srgbClr val="cccccc"/>
              </a:gs>
            </a:gsLst>
            <a:lin ang="0"/>
          </a:gradFill>
          <a:ln w="0">
            <a:noFill/>
          </a:ln>
        </p:spPr>
        <p:style>
          <a:lnRef idx="0"/>
          <a:fillRef idx="0"/>
          <a:effectRef idx="0"/>
          <a:fontRef idx="minor"/>
        </p:style>
      </p:sp>
      <p:sp>
        <p:nvSpPr>
          <p:cNvPr id="92" name=""/>
          <p:cNvSpPr/>
          <p:nvPr/>
        </p:nvSpPr>
        <p:spPr>
          <a:xfrm>
            <a:off x="9259920" y="6555960"/>
            <a:ext cx="4680" cy="463680"/>
          </a:xfrm>
          <a:custGeom>
            <a:avLst/>
            <a:gdLst/>
            <a:ahLst/>
            <a:rect l="l" t="t" r="r" b="b"/>
            <a:pathLst>
              <a:path w="21600" h="1333029">
                <a:moveTo>
                  <a:pt x="10800" y="0"/>
                </a:moveTo>
                <a:arcTo wR="10800" hR="10800" stAng="16200000" swAng="-5400000"/>
                <a:lnTo>
                  <a:pt x="0" y="1322229"/>
                </a:lnTo>
                <a:arcTo wR="10800" hR="1300629" stAng="10800000" swAng="5400000"/>
                <a:lnTo>
                  <a:pt x="10800" y="21600"/>
                </a:lnTo>
                <a:arcTo wR="10800" hR="1300629" stAng="16200000" swAng="5400000"/>
                <a:lnTo>
                  <a:pt x="21600" y="10800"/>
                </a:lnTo>
                <a:arcTo wR="10800" hR="10800" stAng="0" swAng="-5400000"/>
                <a:close/>
              </a:path>
            </a:pathLst>
          </a:custGeom>
          <a:solidFill>
            <a:srgbClr val="cccccc"/>
          </a:solidFill>
          <a:ln w="10800">
            <a:noFill/>
          </a:ln>
        </p:spPr>
        <p:style>
          <a:lnRef idx="0"/>
          <a:fillRef idx="0"/>
          <a:effectRef idx="0"/>
          <a:fontRef idx="minor"/>
        </p:style>
      </p:sp>
      <p:sp>
        <p:nvSpPr>
          <p:cNvPr id="93" name="PlaceHolder 1"/>
          <p:cNvSpPr>
            <a:spLocks noGrp="1"/>
          </p:cNvSpPr>
          <p:nvPr>
            <p:ph type="title"/>
          </p:nvPr>
        </p:nvSpPr>
        <p:spPr>
          <a:xfrm>
            <a:off x="504000" y="301320"/>
            <a:ext cx="9071640" cy="1261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4" name="PlaceHolder 2"/>
          <p:cNvSpPr>
            <a:spLocks noGrp="1"/>
          </p:cNvSpPr>
          <p:nvPr>
            <p:ph type="body"/>
          </p:nvPr>
        </p:nvSpPr>
        <p:spPr>
          <a:xfrm>
            <a:off x="504000" y="1768680"/>
            <a:ext cx="4426560" cy="43837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5" name="PlaceHolder 3"/>
          <p:cNvSpPr>
            <a:spLocks noGrp="1"/>
          </p:cNvSpPr>
          <p:nvPr>
            <p:ph type="body"/>
          </p:nvPr>
        </p:nvSpPr>
        <p:spPr>
          <a:xfrm>
            <a:off x="5152680" y="1768680"/>
            <a:ext cx="4426560" cy="43837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6" name="PlaceHolder 4"/>
          <p:cNvSpPr>
            <a:spLocks noGrp="1"/>
          </p:cNvSpPr>
          <p:nvPr>
            <p:ph type="ftr" idx="4"/>
          </p:nvPr>
        </p:nvSpPr>
        <p:spPr>
          <a:xfrm>
            <a:off x="2520000" y="7007760"/>
            <a:ext cx="4677480" cy="5446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Times New Roman"/>
            </a:endParaRPr>
          </a:p>
        </p:txBody>
      </p:sp>
      <p:sp>
        <p:nvSpPr>
          <p:cNvPr id="97" name="PlaceHolder 5"/>
          <p:cNvSpPr>
            <a:spLocks noGrp="1"/>
          </p:cNvSpPr>
          <p:nvPr>
            <p:ph type="sldNum" idx="5"/>
          </p:nvPr>
        </p:nvSpPr>
        <p:spPr>
          <a:xfrm>
            <a:off x="7560000" y="7007760"/>
            <a:ext cx="1617480" cy="5446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62A825BC-EB32-4FD1-BC53-73052F6FF13A}" type="slidenum">
              <a:rPr b="0" lang="en-US" sz="1400" spc="-1" strike="noStrike">
                <a:latin typeface="Arial"/>
              </a:rPr>
              <a:t>&lt;number&gt;</a:t>
            </a:fld>
            <a:endParaRPr b="0" lang="en-US" sz="1400" spc="-1" strike="noStrike">
              <a:latin typeface="Times New Roman"/>
            </a:endParaRPr>
          </a:p>
        </p:txBody>
      </p:sp>
      <p:sp>
        <p:nvSpPr>
          <p:cNvPr id="98" name="PlaceHolder 6"/>
          <p:cNvSpPr>
            <a:spLocks noGrp="1"/>
          </p:cNvSpPr>
          <p:nvPr>
            <p:ph type="dt" idx="6"/>
          </p:nvPr>
        </p:nvSpPr>
        <p:spPr>
          <a:xfrm>
            <a:off x="504000" y="7007760"/>
            <a:ext cx="1653480" cy="5446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601200" y="228600"/>
            <a:ext cx="8997480" cy="1247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00"/>
                </a:solidFill>
                <a:latin typeface="Arial"/>
              </a:rPr>
              <a:t> </a:t>
            </a:r>
            <a:r>
              <a:rPr b="0" lang="en-US" sz="4400" spc="-1" strike="noStrike">
                <a:solidFill>
                  <a:srgbClr val="ffff00"/>
                </a:solidFill>
                <a:latin typeface="Arial"/>
              </a:rPr>
              <a:t>Khái quát:</a:t>
            </a:r>
            <a:br>
              <a:rPr sz="4400"/>
            </a:br>
            <a:r>
              <a:rPr b="0" lang="en-US" sz="4400" spc="-1" strike="noStrike">
                <a:solidFill>
                  <a:srgbClr val="ffff00"/>
                </a:solidFill>
                <a:latin typeface="Arial"/>
              </a:rPr>
              <a:t>Hệ thống hỗ trợ ra quyết định</a:t>
            </a:r>
            <a:endParaRPr b="0" lang="en-US" sz="4400" spc="-1" strike="noStrike">
              <a:latin typeface="Arial"/>
            </a:endParaRPr>
          </a:p>
        </p:txBody>
      </p:sp>
      <p:sp>
        <p:nvSpPr>
          <p:cNvPr id="136" name=""/>
          <p:cNvSpPr/>
          <p:nvPr/>
        </p:nvSpPr>
        <p:spPr>
          <a:xfrm>
            <a:off x="4114800" y="6629400"/>
            <a:ext cx="5712480" cy="423000"/>
          </a:xfrm>
          <a:prstGeom prst="rect">
            <a:avLst/>
          </a:prstGeom>
          <a:noFill/>
          <a:ln w="10800">
            <a:noFill/>
          </a:ln>
        </p:spPr>
        <p:style>
          <a:lnRef idx="0"/>
          <a:fillRef idx="0"/>
          <a:effectRef idx="0"/>
          <a:fontRef idx="minor"/>
        </p:style>
        <p:txBody>
          <a:bodyPr lIns="90000" rIns="90000" tIns="45000" bIns="45000" anchor="t">
            <a:noAutofit/>
          </a:bodyPr>
          <a:p>
            <a:pPr algn="just">
              <a:lnSpc>
                <a:spcPct val="100000"/>
              </a:lnSpc>
              <a:buNone/>
            </a:pPr>
            <a:r>
              <a:rPr b="0" i="1" lang="en-US" sz="2400" spc="-1" strike="noStrike">
                <a:solidFill>
                  <a:srgbClr val="cccccc"/>
                </a:solidFill>
                <a:latin typeface="Arial"/>
                <a:ea typeface="DejaVu Sans"/>
              </a:rPr>
              <a:t>Vĩnh Phúc, ngày 15 tháng 02 năm 2023</a:t>
            </a:r>
            <a:endParaRPr b="0" lang="en-US" sz="2400" spc="-1" strike="noStrike">
              <a:latin typeface="Arial"/>
            </a:endParaRPr>
          </a:p>
        </p:txBody>
      </p:sp>
      <p:sp>
        <p:nvSpPr>
          <p:cNvPr id="137" name="PlaceHolder 2"/>
          <p:cNvSpPr>
            <a:spLocks noGrp="1"/>
          </p:cNvSpPr>
          <p:nvPr>
            <p:ph type="title"/>
          </p:nvPr>
        </p:nvSpPr>
        <p:spPr>
          <a:xfrm>
            <a:off x="1828800" y="5029200"/>
            <a:ext cx="6222960" cy="1365120"/>
          </a:xfrm>
          <a:prstGeom prst="rect">
            <a:avLst/>
          </a:prstGeom>
          <a:noFill/>
          <a:ln w="0">
            <a:noFill/>
          </a:ln>
        </p:spPr>
        <p:txBody>
          <a:bodyPr lIns="0" rIns="0" tIns="0" bIns="0" anchor="ctr">
            <a:noAutofit/>
          </a:bodyPr>
          <a:p>
            <a:pPr algn="just">
              <a:lnSpc>
                <a:spcPct val="100000"/>
              </a:lnSpc>
              <a:buNone/>
            </a:pPr>
            <a:r>
              <a:rPr b="0" lang="en-US" sz="3200" spc="-1" strike="noStrike">
                <a:solidFill>
                  <a:srgbClr val="ffbf00"/>
                </a:solidFill>
                <a:latin typeface="Arial"/>
              </a:rPr>
              <a:t>Người báo cáo:   Nguyễn Tài Hiếu</a:t>
            </a:r>
            <a:br>
              <a:rPr sz="3200"/>
            </a:br>
            <a:r>
              <a:rPr b="0" lang="en-US" sz="3200" spc="-1" strike="noStrike">
                <a:solidFill>
                  <a:srgbClr val="ffbf00"/>
                </a:solidFill>
                <a:latin typeface="Arial"/>
              </a:rPr>
              <a:t>	</a:t>
            </a:r>
            <a:r>
              <a:rPr b="0" lang="en-US" sz="3200" spc="-1" strike="noStrike">
                <a:solidFill>
                  <a:srgbClr val="ffbf00"/>
                </a:solidFill>
                <a:latin typeface="Arial"/>
              </a:rPr>
              <a:t>	</a:t>
            </a:r>
            <a:r>
              <a:rPr b="0" lang="en-US" sz="3200" spc="-1" strike="noStrike">
                <a:solidFill>
                  <a:srgbClr val="ffbf00"/>
                </a:solidFill>
                <a:latin typeface="Arial"/>
              </a:rPr>
              <a:t>	</a:t>
            </a:r>
            <a:r>
              <a:rPr b="0" lang="en-US" sz="3200" spc="-1" strike="noStrike">
                <a:solidFill>
                  <a:srgbClr val="ffbf00"/>
                </a:solidFill>
                <a:latin typeface="Arial"/>
              </a:rPr>
              <a:t>    Trần Xuân Ngọc</a:t>
            </a:r>
            <a:endParaRPr b="0" lang="en-US" sz="3200" spc="-1" strike="noStrike">
              <a:latin typeface="Arial"/>
            </a:endParaRPr>
          </a:p>
        </p:txBody>
      </p:sp>
      <p:pic>
        <p:nvPicPr>
          <p:cNvPr id="138" name="" descr=""/>
          <p:cNvPicPr/>
          <p:nvPr/>
        </p:nvPicPr>
        <p:blipFill>
          <a:blip r:embed="rId1"/>
          <a:stretch/>
        </p:blipFill>
        <p:spPr>
          <a:xfrm>
            <a:off x="2184480" y="1144080"/>
            <a:ext cx="5867280" cy="4572000"/>
          </a:xfrm>
          <a:prstGeom prst="rect">
            <a:avLst/>
          </a:prstGeom>
          <a:ln w="108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99" name="PlaceHolder 1"/>
          <p:cNvSpPr>
            <a:spLocks noGrp="1"/>
          </p:cNvSpPr>
          <p:nvPr>
            <p:ph type="title"/>
          </p:nvPr>
        </p:nvSpPr>
        <p:spPr>
          <a:xfrm>
            <a:off x="144000" y="-1224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Kinh doanh thông minh</a:t>
            </a:r>
            <a:endParaRPr b="0" lang="en-US" sz="4200" spc="-1" strike="noStrike">
              <a:latin typeface="Arial"/>
            </a:endParaRPr>
          </a:p>
        </p:txBody>
      </p:sp>
      <p:sp>
        <p:nvSpPr>
          <p:cNvPr id="200" name="PlaceHolder 2"/>
          <p:cNvSpPr>
            <a:spLocks noGrp="1"/>
          </p:cNvSpPr>
          <p:nvPr>
            <p:ph/>
          </p:nvPr>
        </p:nvSpPr>
        <p:spPr>
          <a:xfrm>
            <a:off x="1371600" y="3321000"/>
            <a:ext cx="7998480" cy="3655080"/>
          </a:xfrm>
          <a:prstGeom prst="rect">
            <a:avLst/>
          </a:prstGeom>
          <a:noFill/>
          <a:ln w="0">
            <a:noFill/>
          </a:ln>
        </p:spPr>
        <p:txBody>
          <a:bodyPr lIns="0" rIns="0" tIns="0" bIns="0" anchor="t">
            <a:normAutofit fontScale="75000"/>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Lưu trữ theo thời gian thực</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Phát hiện ngoại lệ và bất thường</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Chủ động cảnh báo với người nhận (được tự động xác định)</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Quy trình làm việc liền mạch</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Tự động học và sàng lọc kinh nghiệm</a:t>
            </a:r>
            <a:endParaRPr b="0" lang="en-US" sz="4270" spc="-1" strike="noStrike">
              <a:latin typeface="Arial"/>
            </a:endParaRPr>
          </a:p>
        </p:txBody>
      </p:sp>
      <p:sp>
        <p:nvSpPr>
          <p:cNvPr id="201" name=""/>
          <p:cNvSpPr/>
          <p:nvPr/>
        </p:nvSpPr>
        <p:spPr>
          <a:xfrm>
            <a:off x="281160" y="734400"/>
            <a:ext cx="9546120" cy="2740680"/>
          </a:xfrm>
          <a:prstGeom prst="rect">
            <a:avLst/>
          </a:prstGeom>
          <a:noFill/>
          <a:ln w="10800">
            <a:noFill/>
          </a:ln>
        </p:spPr>
        <p:style>
          <a:lnRef idx="0"/>
          <a:fillRef idx="0"/>
          <a:effectRef idx="0"/>
          <a:fontRef idx="minor"/>
        </p:style>
        <p:txBody>
          <a:bodyPr lIns="90000" rIns="90000" tIns="45000" bIns="45000" anchor="t">
            <a:noAutofit/>
          </a:bodyPr>
          <a:p>
            <a:pPr>
              <a:lnSpc>
                <a:spcPct val="100000"/>
              </a:lnSpc>
              <a:buNone/>
            </a:pPr>
            <a:r>
              <a:rPr b="0" lang="en-US" sz="4200" spc="-1" strike="noStrike">
                <a:solidFill>
                  <a:srgbClr val="ffffff"/>
                </a:solidFill>
                <a:latin typeface="Arial"/>
                <a:ea typeface="DejaVu Sans"/>
              </a:rPr>
              <a:t>- Chủ động</a:t>
            </a:r>
            <a:endParaRPr b="0" lang="en-US" sz="4200" spc="-1" strike="noStrike">
              <a:latin typeface="Arial"/>
            </a:endParaRPr>
          </a:p>
          <a:p>
            <a:pPr>
              <a:lnSpc>
                <a:spcPct val="100000"/>
              </a:lnSpc>
              <a:buNone/>
            </a:pPr>
            <a:r>
              <a:rPr b="0" lang="en-US" sz="4200" spc="-1" strike="noStrike">
                <a:solidFill>
                  <a:srgbClr val="ffffff"/>
                </a:solidFill>
                <a:latin typeface="Arial"/>
                <a:ea typeface="DejaVu Sans"/>
              </a:rPr>
              <a:t>- Đẩy nhanh quá trình ra quyết định</a:t>
            </a:r>
            <a:endParaRPr b="0" lang="en-US" sz="4200" spc="-1" strike="noStrike">
              <a:latin typeface="Arial"/>
            </a:endParaRPr>
          </a:p>
          <a:p>
            <a:pPr>
              <a:lnSpc>
                <a:spcPct val="100000"/>
              </a:lnSpc>
              <a:buNone/>
            </a:pPr>
            <a:r>
              <a:rPr b="0" lang="en-US" sz="4200" spc="-1" strike="noStrike">
                <a:solidFill>
                  <a:srgbClr val="ffffff"/>
                </a:solidFill>
                <a:latin typeface="Arial"/>
                <a:ea typeface="DejaVu Sans"/>
              </a:rPr>
              <a:t>- Tăng nguồn thông tin</a:t>
            </a:r>
            <a:endParaRPr b="0" lang="en-US" sz="4200" spc="-1" strike="noStrike">
              <a:latin typeface="Arial"/>
            </a:endParaRPr>
          </a:p>
          <a:p>
            <a:pPr>
              <a:lnSpc>
                <a:spcPct val="100000"/>
              </a:lnSpc>
              <a:buNone/>
            </a:pPr>
            <a:r>
              <a:rPr b="0" lang="en-US" sz="4200" spc="-1" strike="noStrike">
                <a:solidFill>
                  <a:srgbClr val="ffffff"/>
                </a:solidFill>
                <a:latin typeface="Arial"/>
                <a:ea typeface="DejaVu Sans"/>
              </a:rPr>
              <a:t>- Các thành phần của BI chủ động: </a:t>
            </a:r>
            <a:endParaRPr b="0" lang="en-US" sz="4200" spc="-1" strike="noStrike">
              <a:latin typeface="Arial"/>
            </a:endParaRPr>
          </a:p>
        </p:txBody>
      </p:sp>
      <p:sp>
        <p:nvSpPr>
          <p:cNvPr id="4" name="PlaceHolder 3"/>
          <p:cNvSpPr>
            <a:spLocks noGrp="1"/>
          </p:cNvSpPr>
          <p:nvPr>
            <p:ph type="sldNum" idx="2"/>
          </p:nvPr>
        </p:nvSpPr>
        <p:spPr/>
        <p:txBody>
          <a:bodyPr/>
          <a:p>
            <a:fld id="{08760F1B-C019-4E4E-89F4-F9711AD524FA}" type="slidenum">
              <a:t>10</a:t>
            </a:fld>
          </a:p>
        </p:txBody>
      </p:sp>
    </p:spTree>
  </p:cSld>
  <mc:AlternateContent>
    <mc:Choice Requires="p14">
      <p:transition spd="slow" p14:dur="2000"/>
    </mc:Choice>
    <mc:Fallback>
      <p:transition spd="slow"/>
    </mc:Fallback>
  </mc:AlternateContent>
  <p:timing>
    <p:tnLst>
      <p:par>
        <p:cTn id="136" dur="indefinite" restart="never" nodeType="tmRoot">
          <p:childTnLst>
            <p:seq>
              <p:cTn id="137" dur="indefinite" nodeType="mainSeq">
                <p:childTnLst>
                  <p:par>
                    <p:cTn id="138" fill="hold">
                      <p:stCondLst>
                        <p:cond delay="indefinite"/>
                      </p:stCondLst>
                      <p:childTnLst>
                        <p:par>
                          <p:cTn id="139" fill="hold">
                            <p:stCondLst>
                              <p:cond delay="0"/>
                            </p:stCondLst>
                            <p:childTnLst>
                              <p:par>
                                <p:cTn id="140" nodeType="clickEffect" fill="hold" presetClass="entr" presetID="1">
                                  <p:stCondLst>
                                    <p:cond delay="0"/>
                                  </p:stCondLst>
                                  <p:childTnLst>
                                    <p:set>
                                      <p:cBhvr>
                                        <p:cTn id="141"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1">
                                  <p:stCondLst>
                                    <p:cond delay="0"/>
                                  </p:stCondLst>
                                  <p:childTnLst>
                                    <p:set>
                                      <p:cBhvr>
                                        <p:cTn id="145"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
                                  <p:stCondLst>
                                    <p:cond delay="0"/>
                                  </p:stCondLst>
                                  <p:childTnLst>
                                    <p:set>
                                      <p:cBhvr>
                                        <p:cTn id="149"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1">
                                  <p:stCondLst>
                                    <p:cond delay="0"/>
                                  </p:stCondLst>
                                  <p:childTnLst>
                                    <p:set>
                                      <p:cBhvr>
                                        <p:cTn id="153"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
                                  <p:stCondLst>
                                    <p:cond delay="0"/>
                                  </p:stCondLst>
                                  <p:childTnLst>
                                    <p:set>
                                      <p:cBhvr>
                                        <p:cTn id="157"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1">
                                  <p:stCondLst>
                                    <p:cond delay="0"/>
                                  </p:stCondLst>
                                  <p:childTnLst>
                                    <p:set>
                                      <p:cBhvr>
                                        <p:cTn id="161"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nodeType="clickEffect" fill="hold" presetClass="entr" presetID="1">
                                  <p:stCondLst>
                                    <p:cond delay="0"/>
                                  </p:stCondLst>
                                  <p:childTnLst>
                                    <p:set>
                                      <p:cBhvr>
                                        <p:cTn id="165"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1">
                                  <p:stCondLst>
                                    <p:cond delay="0"/>
                                  </p:stCondLst>
                                  <p:childTnLst>
                                    <p:set>
                                      <p:cBhvr>
                                        <p:cTn id="169"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1">
                                  <p:stCondLst>
                                    <p:cond delay="0"/>
                                  </p:stCondLst>
                                  <p:childTnLst>
                                    <p:set>
                                      <p:cBhvr>
                                        <p:cTn id="173"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02" name="PlaceHolder 1"/>
          <p:cNvSpPr>
            <a:spLocks noGrp="1"/>
          </p:cNvSpPr>
          <p:nvPr>
            <p:ph type="title"/>
          </p:nvPr>
        </p:nvSpPr>
        <p:spPr>
          <a:xfrm>
            <a:off x="0" y="72000"/>
            <a:ext cx="10055880" cy="780840"/>
          </a:xfrm>
          <a:prstGeom prst="rect">
            <a:avLst/>
          </a:prstGeom>
          <a:noFill/>
          <a:ln w="0">
            <a:noFill/>
          </a:ln>
        </p:spPr>
        <p:txBody>
          <a:bodyPr lIns="0" rIns="0" tIns="0" bIns="0" anchor="ctr">
            <a:noAutofit/>
          </a:bodyPr>
          <a:p>
            <a:pPr algn="ctr">
              <a:lnSpc>
                <a:spcPct val="100000"/>
              </a:lnSpc>
              <a:buNone/>
            </a:pPr>
            <a:r>
              <a:rPr b="1" lang="en-US" sz="4000" spc="-1" strike="noStrike">
                <a:solidFill>
                  <a:srgbClr val="ffff00"/>
                </a:solidFill>
                <a:latin typeface="Arial"/>
              </a:rPr>
              <a:t>Cấu trúc, thành phần DSS</a:t>
            </a:r>
            <a:endParaRPr b="0" lang="en-US" sz="4000" spc="-1" strike="noStrike">
              <a:latin typeface="Arial"/>
            </a:endParaRPr>
          </a:p>
        </p:txBody>
      </p:sp>
      <p:pic>
        <p:nvPicPr>
          <p:cNvPr id="203" name="" descr=""/>
          <p:cNvPicPr/>
          <p:nvPr/>
        </p:nvPicPr>
        <p:blipFill>
          <a:blip r:embed="rId1"/>
          <a:stretch/>
        </p:blipFill>
        <p:spPr>
          <a:xfrm>
            <a:off x="757800" y="1179000"/>
            <a:ext cx="8944920" cy="5712480"/>
          </a:xfrm>
          <a:prstGeom prst="rect">
            <a:avLst/>
          </a:prstGeom>
          <a:ln w="10800">
            <a:noFill/>
          </a:ln>
        </p:spPr>
      </p:pic>
      <p:sp>
        <p:nvSpPr>
          <p:cNvPr id="3" name="PlaceHolder 2"/>
          <p:cNvSpPr>
            <a:spLocks noGrp="1"/>
          </p:cNvSpPr>
          <p:nvPr>
            <p:ph type="sldNum" idx="2"/>
          </p:nvPr>
        </p:nvSpPr>
        <p:spPr/>
        <p:txBody>
          <a:bodyPr/>
          <a:p>
            <a:fld id="{59E829FF-5203-46EB-8E6F-E1FAF88F74AB}" type="slidenum">
              <a:t>11</a:t>
            </a:fld>
          </a:p>
        </p:txBody>
      </p:sp>
    </p:spTree>
  </p:cSld>
  <mc:AlternateContent>
    <mc:Choice Requires="p14">
      <p:transition spd="slow" p14:dur="2000">
        <p:wedge/>
      </p:transition>
    </mc:Choice>
    <mc:Fallback>
      <p:transition spd="slow">
        <p:wedg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04"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Các thành phần của DSS</a:t>
            </a:r>
            <a:endParaRPr b="0" lang="en-US" sz="4200" spc="-1" strike="noStrike">
              <a:latin typeface="Arial"/>
            </a:endParaRPr>
          </a:p>
        </p:txBody>
      </p:sp>
      <p:sp>
        <p:nvSpPr>
          <p:cNvPr id="205" name="PlaceHolder 2"/>
          <p:cNvSpPr>
            <a:spLocks noGrp="1"/>
          </p:cNvSpPr>
          <p:nvPr>
            <p:ph/>
          </p:nvPr>
        </p:nvSpPr>
        <p:spPr>
          <a:xfrm>
            <a:off x="1102680" y="2178000"/>
            <a:ext cx="8684280" cy="4220280"/>
          </a:xfrm>
          <a:prstGeom prst="rect">
            <a:avLst/>
          </a:prstGeom>
          <a:noFill/>
          <a:ln w="0">
            <a:noFill/>
          </a:ln>
        </p:spPr>
        <p:txBody>
          <a:bodyPr lIns="0" rIns="0" tIns="0" bIns="0" anchor="t">
            <a:normAutofit/>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Quản lý dữ liệu bởi DBMS</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Quản lý mô hình bởi MBMS</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Giao diện người dùng</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Quản lý tri thức và các nội dung dựa trên tri </a:t>
            </a:r>
            <a:endParaRPr b="0" lang="en-US" sz="4270" spc="-1" strike="noStrike">
              <a:latin typeface="Arial"/>
            </a:endParaRPr>
          </a:p>
        </p:txBody>
      </p:sp>
      <p:sp>
        <p:nvSpPr>
          <p:cNvPr id="206" name=""/>
          <p:cNvSpPr/>
          <p:nvPr/>
        </p:nvSpPr>
        <p:spPr>
          <a:xfrm>
            <a:off x="281160" y="1371600"/>
            <a:ext cx="9546120" cy="911880"/>
          </a:xfrm>
          <a:prstGeom prst="rect">
            <a:avLst/>
          </a:prstGeom>
          <a:noFill/>
          <a:ln w="10800">
            <a:noFill/>
          </a:ln>
        </p:spPr>
        <p:style>
          <a:lnRef idx="0"/>
          <a:fillRef idx="0"/>
          <a:effectRef idx="0"/>
          <a:fontRef idx="minor"/>
        </p:style>
        <p:txBody>
          <a:bodyPr lIns="90000" rIns="90000" tIns="45000" bIns="45000" anchor="t">
            <a:noAutofit/>
          </a:bodyPr>
          <a:p>
            <a:pPr>
              <a:lnSpc>
                <a:spcPct val="100000"/>
              </a:lnSpc>
              <a:buNone/>
            </a:pPr>
            <a:r>
              <a:rPr b="0" lang="en-US" sz="4400" spc="-1" strike="noStrike">
                <a:solidFill>
                  <a:srgbClr val="ffffff"/>
                </a:solidFill>
                <a:latin typeface="Arial"/>
                <a:ea typeface="DejaVu Sans"/>
              </a:rPr>
              <a:t>Các hệ thống con:</a:t>
            </a:r>
            <a:endParaRPr b="0" lang="en-US" sz="4400" spc="-1" strike="noStrike">
              <a:latin typeface="Arial"/>
            </a:endParaRPr>
          </a:p>
        </p:txBody>
      </p:sp>
      <p:grpSp>
        <p:nvGrpSpPr>
          <p:cNvPr id="207" name=""/>
          <p:cNvGrpSpPr/>
          <p:nvPr/>
        </p:nvGrpSpPr>
        <p:grpSpPr>
          <a:xfrm>
            <a:off x="377640" y="959760"/>
            <a:ext cx="8812440" cy="6398280"/>
            <a:chOff x="377640" y="959760"/>
            <a:chExt cx="8812440" cy="6398280"/>
          </a:xfrm>
        </p:grpSpPr>
        <p:pic>
          <p:nvPicPr>
            <p:cNvPr id="208" name="" descr=""/>
            <p:cNvPicPr/>
            <p:nvPr/>
          </p:nvPicPr>
          <p:blipFill>
            <a:blip r:embed="rId1"/>
            <a:stretch/>
          </p:blipFill>
          <p:spPr>
            <a:xfrm>
              <a:off x="377640" y="959760"/>
              <a:ext cx="8812440" cy="6398280"/>
            </a:xfrm>
            <a:prstGeom prst="rect">
              <a:avLst/>
            </a:prstGeom>
            <a:ln w="10800">
              <a:solidFill>
                <a:srgbClr val="111111"/>
              </a:solidFill>
              <a:round/>
            </a:ln>
          </p:spPr>
        </p:pic>
        <p:sp>
          <p:nvSpPr>
            <p:cNvPr id="209" name=""/>
            <p:cNvSpPr/>
            <p:nvPr/>
          </p:nvSpPr>
          <p:spPr>
            <a:xfrm>
              <a:off x="550800" y="22233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Dữ liệu bên ngoài </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và trong nội bộ</a:t>
              </a:r>
              <a:endParaRPr b="0" lang="en-US" sz="1800" spc="-1" strike="noStrike">
                <a:latin typeface="Arial"/>
              </a:endParaRPr>
            </a:p>
          </p:txBody>
        </p:sp>
        <p:sp>
          <p:nvSpPr>
            <p:cNvPr id="210" name=""/>
            <p:cNvSpPr/>
            <p:nvPr/>
          </p:nvSpPr>
          <p:spPr>
            <a:xfrm>
              <a:off x="2872800" y="13935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Những hệ thống</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dựa trên máy tính</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khác</a:t>
              </a:r>
              <a:endParaRPr b="0" lang="en-US" sz="1800" spc="-1" strike="noStrike">
                <a:latin typeface="Arial"/>
              </a:endParaRPr>
            </a:p>
          </p:txBody>
        </p:sp>
        <p:sp>
          <p:nvSpPr>
            <p:cNvPr id="211" name=""/>
            <p:cNvSpPr/>
            <p:nvPr/>
          </p:nvSpPr>
          <p:spPr>
            <a:xfrm>
              <a:off x="6615000" y="13935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Internet,</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Mạng nội bộ,</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Mạng diện rộng</a:t>
              </a:r>
              <a:endParaRPr b="0" lang="en-US" sz="1800" spc="-1" strike="noStrike">
                <a:latin typeface="Arial"/>
              </a:endParaRPr>
            </a:p>
          </p:txBody>
        </p:sp>
        <p:sp>
          <p:nvSpPr>
            <p:cNvPr id="212" name=""/>
            <p:cNvSpPr/>
            <p:nvPr/>
          </p:nvSpPr>
          <p:spPr>
            <a:xfrm>
              <a:off x="6759000" y="30171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Những mô hình</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bên ngoài</a:t>
              </a:r>
              <a:endParaRPr b="0" lang="en-US" sz="1800" spc="-1" strike="noStrike">
                <a:latin typeface="Arial"/>
              </a:endParaRPr>
            </a:p>
          </p:txBody>
        </p:sp>
        <p:sp>
          <p:nvSpPr>
            <p:cNvPr id="213" name=""/>
            <p:cNvSpPr/>
            <p:nvPr/>
          </p:nvSpPr>
          <p:spPr>
            <a:xfrm>
              <a:off x="4750200" y="30297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Mô hình</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quản trị </a:t>
              </a:r>
              <a:endParaRPr b="0" lang="en-US" sz="1800" spc="-1" strike="noStrike">
                <a:latin typeface="Arial"/>
              </a:endParaRPr>
            </a:p>
          </p:txBody>
        </p:sp>
        <p:sp>
          <p:nvSpPr>
            <p:cNvPr id="214" name=""/>
            <p:cNvSpPr/>
            <p:nvPr/>
          </p:nvSpPr>
          <p:spPr>
            <a:xfrm>
              <a:off x="2692800" y="29577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Quản trị</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dữ liệu </a:t>
              </a:r>
              <a:endParaRPr b="0" lang="en-US" sz="1800" spc="-1" strike="noStrike">
                <a:latin typeface="Arial"/>
              </a:endParaRPr>
            </a:p>
          </p:txBody>
        </p:sp>
        <p:sp>
          <p:nvSpPr>
            <p:cNvPr id="215" name=""/>
            <p:cNvSpPr/>
            <p:nvPr/>
          </p:nvSpPr>
          <p:spPr>
            <a:xfrm>
              <a:off x="4786200" y="39801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Hệ thống con</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dựa trên tri thức</a:t>
              </a:r>
              <a:endParaRPr b="0" lang="en-US" sz="1800" spc="-1" strike="noStrike">
                <a:latin typeface="Arial"/>
              </a:endParaRPr>
            </a:p>
          </p:txBody>
        </p:sp>
        <p:sp>
          <p:nvSpPr>
            <p:cNvPr id="216" name=""/>
            <p:cNvSpPr/>
            <p:nvPr/>
          </p:nvSpPr>
          <p:spPr>
            <a:xfrm>
              <a:off x="4714200" y="51465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Giao diện</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người dùng</a:t>
              </a:r>
              <a:endParaRPr b="0" lang="en-US" sz="1800" spc="-1" strike="noStrike">
                <a:latin typeface="Arial"/>
              </a:endParaRPr>
            </a:p>
          </p:txBody>
        </p:sp>
        <p:sp>
          <p:nvSpPr>
            <p:cNvPr id="217" name=""/>
            <p:cNvSpPr/>
            <p:nvPr/>
          </p:nvSpPr>
          <p:spPr>
            <a:xfrm>
              <a:off x="4593600" y="63381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Người quản lí</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(khách hàng)</a:t>
              </a:r>
              <a:endParaRPr b="0" lang="en-US" sz="1800" spc="-1" strike="noStrike">
                <a:latin typeface="Arial"/>
              </a:endParaRPr>
            </a:p>
          </p:txBody>
        </p:sp>
        <p:sp>
          <p:nvSpPr>
            <p:cNvPr id="218" name=""/>
            <p:cNvSpPr/>
            <p:nvPr/>
          </p:nvSpPr>
          <p:spPr>
            <a:xfrm>
              <a:off x="936000" y="6338160"/>
              <a:ext cx="1826280" cy="683280"/>
            </a:xfrm>
            <a:prstGeom prst="rect">
              <a:avLst/>
            </a:prstGeom>
            <a:noFill/>
            <a:ln w="10800">
              <a:noFill/>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000058"/>
                  </a:solidFill>
                  <a:latin typeface="Arial"/>
                  <a:ea typeface="DejaVu Sans"/>
                </a:rPr>
                <a:t>Tổ chức dựa trên</a:t>
              </a:r>
              <a:endParaRPr b="0" lang="en-US" sz="1800" spc="-1" strike="noStrike">
                <a:latin typeface="Arial"/>
              </a:endParaRPr>
            </a:p>
            <a:p>
              <a:pPr algn="ctr">
                <a:lnSpc>
                  <a:spcPct val="100000"/>
                </a:lnSpc>
                <a:buNone/>
              </a:pPr>
              <a:r>
                <a:rPr b="0" lang="en-US" sz="1800" spc="-1" strike="noStrike">
                  <a:solidFill>
                    <a:srgbClr val="000058"/>
                  </a:solidFill>
                  <a:latin typeface="Arial"/>
                  <a:ea typeface="DejaVu Sans"/>
                </a:rPr>
                <a:t>tri thức</a:t>
              </a:r>
              <a:endParaRPr b="0" lang="en-US" sz="1800" spc="-1" strike="noStrike">
                <a:latin typeface="Arial"/>
              </a:endParaRPr>
            </a:p>
          </p:txBody>
        </p:sp>
      </p:grpSp>
      <p:sp>
        <p:nvSpPr>
          <p:cNvPr id="4" name="PlaceHolder 3"/>
          <p:cNvSpPr>
            <a:spLocks noGrp="1"/>
          </p:cNvSpPr>
          <p:nvPr>
            <p:ph type="sldNum" idx="2"/>
          </p:nvPr>
        </p:nvSpPr>
        <p:spPr/>
        <p:txBody>
          <a:bodyPr/>
          <a:p>
            <a:fld id="{F491FD51-CE36-472F-8B31-E07B14088517}" type="slidenum">
              <a:t>12</a:t>
            </a:fld>
          </a:p>
        </p:txBody>
      </p:sp>
    </p:spTree>
  </p:cSld>
  <mc:AlternateContent>
    <mc:Choice Requires="p14">
      <p:transition spd="slow" p14:dur="2000"/>
    </mc:Choice>
    <mc:Fallback>
      <p:transition spd="slow"/>
    </mc:Fallback>
  </mc:AlternateContent>
  <p:timing>
    <p:tnLst>
      <p:par>
        <p:cTn id="174" dur="indefinite" restart="never" nodeType="tmRoot">
          <p:childTnLst>
            <p:seq>
              <p:cTn id="175" dur="indefinite" nodeType="mainSeq">
                <p:childTnLst>
                  <p:par>
                    <p:cTn id="176" fill="hold">
                      <p:stCondLst>
                        <p:cond delay="indefinite"/>
                      </p:stCondLst>
                      <p:childTnLst>
                        <p:par>
                          <p:cTn id="177" fill="hold">
                            <p:stCondLst>
                              <p:cond delay="0"/>
                            </p:stCondLst>
                            <p:childTnLst>
                              <p:par>
                                <p:cTn id="178" nodeType="clickEffect" fill="hold" presetClass="entr" presetID="1">
                                  <p:stCondLst>
                                    <p:cond delay="0"/>
                                  </p:stCondLst>
                                  <p:childTnLst>
                                    <p:set>
                                      <p:cBhvr>
                                        <p:cTn id="179"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1">
                                  <p:stCondLst>
                                    <p:cond delay="0"/>
                                  </p:stCondLst>
                                  <p:childTnLst>
                                    <p:set>
                                      <p:cBhvr>
                                        <p:cTn id="183"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1">
                                  <p:stCondLst>
                                    <p:cond delay="0"/>
                                  </p:stCondLst>
                                  <p:childTnLst>
                                    <p:set>
                                      <p:cBhvr>
                                        <p:cTn id="187"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1">
                                  <p:stCondLst>
                                    <p:cond delay="0"/>
                                  </p:stCondLst>
                                  <p:childTnLst>
                                    <p:set>
                                      <p:cBhvr>
                                        <p:cTn id="191"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nodeType="clickEffect" fill="hold" presetClass="entr" presetID="1">
                                  <p:stCondLst>
                                    <p:cond delay="0"/>
                                  </p:stCondLst>
                                  <p:childTnLst>
                                    <p:set>
                                      <p:cBhvr>
                                        <p:cTn id="195"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nodeType="clickEffect" fill="hold" presetClass="entr" presetID="3" presetSubtype="10">
                                  <p:stCondLst>
                                    <p:cond delay="0"/>
                                  </p:stCondLst>
                                  <p:childTnLst>
                                    <p:set>
                                      <p:cBhvr>
                                        <p:cTn id="199" dur="1" fill="hold">
                                          <p:stCondLst>
                                            <p:cond delay="0"/>
                                          </p:stCondLst>
                                        </p:cTn>
                                        <p:tgtEl>
                                          <p:spTgt spid="207"/>
                                        </p:tgtEl>
                                        <p:attrNameLst>
                                          <p:attrName>style.visibility</p:attrName>
                                        </p:attrNameLst>
                                      </p:cBhvr>
                                      <p:to>
                                        <p:strVal val="visible"/>
                                      </p:to>
                                    </p:set>
                                    <p:animEffect filter="blinds(horizontal)" transition="in">
                                      <p:cBhvr additive="repl">
                                        <p:cTn id="200"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19"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Hệ thống con quản trị dữ liệu </a:t>
            </a:r>
            <a:endParaRPr b="0" lang="en-US" sz="4200" spc="-1" strike="noStrike">
              <a:latin typeface="Arial"/>
            </a:endParaRPr>
          </a:p>
        </p:txBody>
      </p:sp>
      <p:sp>
        <p:nvSpPr>
          <p:cNvPr id="220" name=""/>
          <p:cNvSpPr/>
          <p:nvPr/>
        </p:nvSpPr>
        <p:spPr>
          <a:xfrm>
            <a:off x="228600" y="1143000"/>
            <a:ext cx="9546120" cy="911880"/>
          </a:xfrm>
          <a:prstGeom prst="rect">
            <a:avLst/>
          </a:prstGeom>
          <a:noFill/>
          <a:ln w="10800">
            <a:noFill/>
          </a:ln>
        </p:spPr>
        <p:style>
          <a:lnRef idx="0"/>
          <a:fillRef idx="0"/>
          <a:effectRef idx="0"/>
          <a:fontRef idx="minor"/>
        </p:style>
        <p:txBody>
          <a:bodyPr lIns="90000" rIns="90000" tIns="45000" bIns="45000" anchor="t">
            <a:noAutofit/>
          </a:bodyPr>
          <a:p>
            <a:pPr>
              <a:lnSpc>
                <a:spcPct val="100000"/>
              </a:lnSpc>
              <a:buNone/>
            </a:pPr>
            <a:r>
              <a:rPr b="0" lang="en-US" sz="4200" spc="-1" strike="noStrike">
                <a:solidFill>
                  <a:srgbClr val="ffffff"/>
                </a:solidFill>
                <a:latin typeface="Arial"/>
                <a:ea typeface="DejaVu Sans"/>
              </a:rPr>
              <a:t>Các thành phần:</a:t>
            </a:r>
            <a:endParaRPr b="0" lang="en-US" sz="4200" spc="-1" strike="noStrike">
              <a:latin typeface="Arial"/>
            </a:endParaRPr>
          </a:p>
        </p:txBody>
      </p:sp>
      <p:sp>
        <p:nvSpPr>
          <p:cNvPr id="221" name="PlaceHolder 2"/>
          <p:cNvSpPr>
            <a:spLocks noGrp="1"/>
          </p:cNvSpPr>
          <p:nvPr>
            <p:ph/>
          </p:nvPr>
        </p:nvSpPr>
        <p:spPr>
          <a:xfrm>
            <a:off x="685800" y="2057400"/>
            <a:ext cx="7998480" cy="3655080"/>
          </a:xfrm>
          <a:prstGeom prst="rect">
            <a:avLst/>
          </a:prstGeom>
          <a:noFill/>
          <a:ln w="0">
            <a:noFill/>
          </a:ln>
        </p:spPr>
        <p:txBody>
          <a:bodyPr lIns="0" rIns="0" tIns="0" bIns="0" anchor="t">
            <a:normAutofit/>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Cơ sở dữ liệu</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Hệ quản trị cơ sở dữ liệu</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Thư mục dữ liệu</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Cơ sở truy vấn</a:t>
            </a:r>
            <a:endParaRPr b="0" lang="en-US" sz="4270" spc="-1" strike="noStrike">
              <a:latin typeface="Arial"/>
            </a:endParaRPr>
          </a:p>
        </p:txBody>
      </p:sp>
      <p:sp>
        <p:nvSpPr>
          <p:cNvPr id="4" name="PlaceHolder 3"/>
          <p:cNvSpPr>
            <a:spLocks noGrp="1"/>
          </p:cNvSpPr>
          <p:nvPr>
            <p:ph type="sldNum" idx="2"/>
          </p:nvPr>
        </p:nvSpPr>
        <p:spPr/>
        <p:txBody>
          <a:bodyPr/>
          <a:p>
            <a:fld id="{58ABDB12-3031-4ED4-87E3-2A6A8970863E}"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22"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Cấu trúc hệ thống con quản trị dữ liệu </a:t>
            </a:r>
            <a:endParaRPr b="0" lang="en-US" sz="4200" spc="-1" strike="noStrike">
              <a:latin typeface="Arial"/>
            </a:endParaRPr>
          </a:p>
        </p:txBody>
      </p:sp>
      <p:grpSp>
        <p:nvGrpSpPr>
          <p:cNvPr id="223" name=""/>
          <p:cNvGrpSpPr/>
          <p:nvPr/>
        </p:nvGrpSpPr>
        <p:grpSpPr>
          <a:xfrm>
            <a:off x="724320" y="1143000"/>
            <a:ext cx="8874360" cy="6414480"/>
            <a:chOff x="724320" y="1143000"/>
            <a:chExt cx="8874360" cy="6414480"/>
          </a:xfrm>
        </p:grpSpPr>
        <p:pic>
          <p:nvPicPr>
            <p:cNvPr id="224" name="" descr=""/>
            <p:cNvPicPr/>
            <p:nvPr/>
          </p:nvPicPr>
          <p:blipFill>
            <a:blip r:embed="rId1"/>
            <a:stretch/>
          </p:blipFill>
          <p:spPr>
            <a:xfrm>
              <a:off x="724320" y="1143000"/>
              <a:ext cx="8874360" cy="6414480"/>
            </a:xfrm>
            <a:prstGeom prst="rect">
              <a:avLst/>
            </a:prstGeom>
            <a:ln w="10800">
              <a:noFill/>
            </a:ln>
          </p:spPr>
        </p:pic>
        <p:sp>
          <p:nvSpPr>
            <p:cNvPr id="225" name=""/>
            <p:cNvSpPr/>
            <p:nvPr/>
          </p:nvSpPr>
          <p:spPr>
            <a:xfrm>
              <a:off x="5679000" y="1407600"/>
              <a:ext cx="18262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Tài nguyên</a:t>
              </a:r>
              <a:endParaRPr b="0" lang="en-US" sz="1400" spc="-1" strike="noStrike">
                <a:latin typeface="Arial"/>
              </a:endParaRPr>
            </a:p>
            <a:p>
              <a:pPr algn="ctr">
                <a:lnSpc>
                  <a:spcPct val="100000"/>
                </a:lnSpc>
                <a:buNone/>
              </a:pPr>
              <a:r>
                <a:rPr b="0" lang="en-US" sz="1400" spc="-1" strike="noStrike">
                  <a:solidFill>
                    <a:srgbClr val="0000b0"/>
                  </a:solidFill>
                  <a:latin typeface="Arial"/>
                  <a:ea typeface="DejaVu Sans"/>
                </a:rPr>
                <a:t>dữ liệu nội bộ</a:t>
              </a:r>
              <a:endParaRPr b="0" lang="en-US" sz="1400" spc="-1" strike="noStrike">
                <a:latin typeface="Arial"/>
              </a:endParaRPr>
            </a:p>
          </p:txBody>
        </p:sp>
        <p:sp>
          <p:nvSpPr>
            <p:cNvPr id="226" name=""/>
            <p:cNvSpPr/>
            <p:nvPr/>
          </p:nvSpPr>
          <p:spPr>
            <a:xfrm>
              <a:off x="2057400" y="2129400"/>
              <a:ext cx="13690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Nguồn dữ liệu</a:t>
              </a:r>
              <a:endParaRPr b="0" lang="en-US" sz="1400" spc="-1" strike="noStrike">
                <a:latin typeface="Arial"/>
              </a:endParaRPr>
            </a:p>
            <a:p>
              <a:pPr algn="ctr">
                <a:lnSpc>
                  <a:spcPct val="100000"/>
                </a:lnSpc>
                <a:buNone/>
              </a:pPr>
              <a:r>
                <a:rPr b="0" lang="en-US" sz="1400" spc="-1" strike="noStrike">
                  <a:solidFill>
                    <a:srgbClr val="0000b0"/>
                  </a:solidFill>
                  <a:latin typeface="Arial"/>
                  <a:ea typeface="DejaVu Sans"/>
                </a:rPr>
                <a:t>bên ngoài</a:t>
              </a:r>
              <a:endParaRPr b="0" lang="en-US" sz="1400" spc="-1" strike="noStrike">
                <a:latin typeface="Arial"/>
              </a:endParaRPr>
            </a:p>
          </p:txBody>
        </p:sp>
        <p:sp>
          <p:nvSpPr>
            <p:cNvPr id="227" name=""/>
            <p:cNvSpPr/>
            <p:nvPr/>
          </p:nvSpPr>
          <p:spPr>
            <a:xfrm>
              <a:off x="3729600" y="2322000"/>
              <a:ext cx="1104480" cy="2260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Tài chính</a:t>
              </a:r>
              <a:endParaRPr b="0" lang="en-US" sz="1400" spc="-1" strike="noStrike">
                <a:latin typeface="Arial"/>
              </a:endParaRPr>
            </a:p>
          </p:txBody>
        </p:sp>
        <p:sp>
          <p:nvSpPr>
            <p:cNvPr id="228" name=""/>
            <p:cNvSpPr/>
            <p:nvPr/>
          </p:nvSpPr>
          <p:spPr>
            <a:xfrm>
              <a:off x="4881600" y="2322000"/>
              <a:ext cx="1104480" cy="2260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Tiếp thị</a:t>
              </a:r>
              <a:endParaRPr b="0" lang="en-US" sz="1400" spc="-1" strike="noStrike">
                <a:latin typeface="Arial"/>
              </a:endParaRPr>
            </a:p>
          </p:txBody>
        </p:sp>
        <p:sp>
          <p:nvSpPr>
            <p:cNvPr id="229" name=""/>
            <p:cNvSpPr/>
            <p:nvPr/>
          </p:nvSpPr>
          <p:spPr>
            <a:xfrm>
              <a:off x="5997600" y="2322000"/>
              <a:ext cx="1104480" cy="2260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Sản xuất</a:t>
              </a:r>
              <a:endParaRPr b="0" lang="en-US" sz="1400" spc="-1" strike="noStrike">
                <a:latin typeface="Arial"/>
              </a:endParaRPr>
            </a:p>
          </p:txBody>
        </p:sp>
        <p:sp>
          <p:nvSpPr>
            <p:cNvPr id="230" name=""/>
            <p:cNvSpPr/>
            <p:nvPr/>
          </p:nvSpPr>
          <p:spPr>
            <a:xfrm>
              <a:off x="7113600" y="2322000"/>
              <a:ext cx="1104480" cy="2260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Nhân viên </a:t>
              </a:r>
              <a:endParaRPr b="0" lang="en-US" sz="1400" spc="-1" strike="noStrike">
                <a:latin typeface="Arial"/>
              </a:endParaRPr>
            </a:p>
          </p:txBody>
        </p:sp>
        <p:sp>
          <p:nvSpPr>
            <p:cNvPr id="231" name=""/>
            <p:cNvSpPr/>
            <p:nvPr/>
          </p:nvSpPr>
          <p:spPr>
            <a:xfrm>
              <a:off x="8229600" y="2322000"/>
              <a:ext cx="1104480" cy="2260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Khác</a:t>
              </a:r>
              <a:endParaRPr b="0" lang="en-US" sz="1400" spc="-1" strike="noStrike">
                <a:latin typeface="Arial"/>
              </a:endParaRPr>
            </a:p>
          </p:txBody>
        </p:sp>
        <p:sp>
          <p:nvSpPr>
            <p:cNvPr id="232" name=""/>
            <p:cNvSpPr/>
            <p:nvPr/>
          </p:nvSpPr>
          <p:spPr>
            <a:xfrm>
              <a:off x="4845600" y="3258000"/>
              <a:ext cx="1104480" cy="2260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Khai thác</a:t>
              </a:r>
              <a:endParaRPr b="0" lang="en-US" sz="1400" spc="-1" strike="noStrike">
                <a:latin typeface="Arial"/>
              </a:endParaRPr>
            </a:p>
          </p:txBody>
        </p:sp>
        <p:sp>
          <p:nvSpPr>
            <p:cNvPr id="233" name=""/>
            <p:cNvSpPr/>
            <p:nvPr/>
          </p:nvSpPr>
          <p:spPr>
            <a:xfrm>
              <a:off x="6629400" y="3279600"/>
              <a:ext cx="16318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Dữ liệu cá nhân,</a:t>
              </a:r>
              <a:endParaRPr b="0" lang="en-US" sz="1400" spc="-1" strike="noStrike">
                <a:latin typeface="Arial"/>
              </a:endParaRPr>
            </a:p>
            <a:p>
              <a:pPr algn="ctr">
                <a:lnSpc>
                  <a:spcPct val="100000"/>
                </a:lnSpc>
                <a:buNone/>
              </a:pPr>
              <a:r>
                <a:rPr b="0" lang="en-US" sz="1400" spc="-1" strike="noStrike">
                  <a:solidFill>
                    <a:srgbClr val="0000b0"/>
                  </a:solidFill>
                  <a:latin typeface="Arial"/>
                  <a:ea typeface="DejaVu Sans"/>
                </a:rPr>
                <a:t>riêng tư</a:t>
              </a:r>
              <a:endParaRPr b="0" lang="en-US" sz="1400" spc="-1" strike="noStrike">
                <a:latin typeface="Arial"/>
              </a:endParaRPr>
            </a:p>
          </p:txBody>
        </p:sp>
        <p:sp>
          <p:nvSpPr>
            <p:cNvPr id="234" name=""/>
            <p:cNvSpPr/>
            <p:nvPr/>
          </p:nvSpPr>
          <p:spPr>
            <a:xfrm>
              <a:off x="6629400" y="4143600"/>
              <a:ext cx="16318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Kho dữ liệu</a:t>
              </a:r>
              <a:endParaRPr b="0" lang="en-US" sz="1400" spc="-1" strike="noStrike">
                <a:latin typeface="Arial"/>
              </a:endParaRPr>
            </a:p>
            <a:p>
              <a:pPr algn="ctr">
                <a:lnSpc>
                  <a:spcPct val="100000"/>
                </a:lnSpc>
                <a:buNone/>
              </a:pPr>
              <a:r>
                <a:rPr b="0" lang="en-US" sz="1400" spc="-1" strike="noStrike">
                  <a:solidFill>
                    <a:srgbClr val="0000b0"/>
                  </a:solidFill>
                  <a:latin typeface="Arial"/>
                  <a:ea typeface="DejaVu Sans"/>
                </a:rPr>
                <a:t>doanh nghiệp</a:t>
              </a:r>
              <a:endParaRPr b="0" lang="en-US" sz="1400" spc="-1" strike="noStrike">
                <a:latin typeface="Arial"/>
              </a:endParaRPr>
            </a:p>
          </p:txBody>
        </p:sp>
        <p:sp>
          <p:nvSpPr>
            <p:cNvPr id="235" name=""/>
            <p:cNvSpPr/>
            <p:nvPr/>
          </p:nvSpPr>
          <p:spPr>
            <a:xfrm>
              <a:off x="6629400" y="5187600"/>
              <a:ext cx="16318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Giao diện quản lí</a:t>
              </a:r>
              <a:endParaRPr b="0" lang="en-US" sz="1400" spc="-1" strike="noStrike">
                <a:latin typeface="Arial"/>
              </a:endParaRPr>
            </a:p>
          </p:txBody>
        </p:sp>
        <p:sp>
          <p:nvSpPr>
            <p:cNvPr id="236" name=""/>
            <p:cNvSpPr/>
            <p:nvPr/>
          </p:nvSpPr>
          <p:spPr>
            <a:xfrm>
              <a:off x="6629400" y="5799600"/>
              <a:ext cx="16318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Mô hình quản lí</a:t>
              </a:r>
              <a:endParaRPr b="0" lang="en-US" sz="1400" spc="-1" strike="noStrike">
                <a:latin typeface="Arial"/>
              </a:endParaRPr>
            </a:p>
          </p:txBody>
        </p:sp>
        <p:sp>
          <p:nvSpPr>
            <p:cNvPr id="237" name=""/>
            <p:cNvSpPr/>
            <p:nvPr/>
          </p:nvSpPr>
          <p:spPr>
            <a:xfrm>
              <a:off x="6629400" y="6447600"/>
              <a:ext cx="16318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Hệ thống con</a:t>
              </a:r>
              <a:endParaRPr b="0" lang="en-US" sz="1400" spc="-1" strike="noStrike">
                <a:latin typeface="Arial"/>
              </a:endParaRPr>
            </a:p>
            <a:p>
              <a:pPr algn="ctr">
                <a:lnSpc>
                  <a:spcPct val="100000"/>
                </a:lnSpc>
                <a:buNone/>
              </a:pPr>
              <a:r>
                <a:rPr b="0" lang="en-US" sz="1400" spc="-1" strike="noStrike">
                  <a:solidFill>
                    <a:srgbClr val="0000b0"/>
                  </a:solidFill>
                  <a:latin typeface="Arial"/>
                  <a:ea typeface="DejaVu Sans"/>
                </a:rPr>
                <a:t>dựa trên tri thức</a:t>
              </a:r>
              <a:endParaRPr b="0" lang="en-US" sz="1400" spc="-1" strike="noStrike">
                <a:latin typeface="Arial"/>
              </a:endParaRPr>
            </a:p>
          </p:txBody>
        </p:sp>
        <p:sp>
          <p:nvSpPr>
            <p:cNvPr id="238" name=""/>
            <p:cNvSpPr/>
            <p:nvPr/>
          </p:nvSpPr>
          <p:spPr>
            <a:xfrm>
              <a:off x="1985400" y="3245400"/>
              <a:ext cx="16696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Tổ chức</a:t>
              </a:r>
              <a:endParaRPr b="0" lang="en-US" sz="1400" spc="-1" strike="noStrike">
                <a:latin typeface="Arial"/>
              </a:endParaRPr>
            </a:p>
            <a:p>
              <a:pPr algn="ctr">
                <a:lnSpc>
                  <a:spcPct val="100000"/>
                </a:lnSpc>
                <a:buNone/>
              </a:pPr>
              <a:r>
                <a:rPr b="0" lang="en-US" sz="1400" spc="-1" strike="noStrike">
                  <a:solidFill>
                    <a:srgbClr val="0000b0"/>
                  </a:solidFill>
                  <a:latin typeface="Arial"/>
                  <a:ea typeface="DejaVu Sans"/>
                </a:rPr>
                <a:t>dựa trên tri thức</a:t>
              </a:r>
              <a:endParaRPr b="0" lang="en-US" sz="1400" spc="-1" strike="noStrike">
                <a:latin typeface="Arial"/>
              </a:endParaRPr>
            </a:p>
          </p:txBody>
        </p:sp>
        <p:sp>
          <p:nvSpPr>
            <p:cNvPr id="239" name=""/>
            <p:cNvSpPr/>
            <p:nvPr/>
          </p:nvSpPr>
          <p:spPr>
            <a:xfrm>
              <a:off x="4572000" y="4143600"/>
              <a:ext cx="11404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CSDL hỗ</a:t>
              </a:r>
              <a:endParaRPr b="0" lang="en-US" sz="1400" spc="-1" strike="noStrike">
                <a:latin typeface="Arial"/>
              </a:endParaRPr>
            </a:p>
            <a:p>
              <a:pPr algn="ctr">
                <a:lnSpc>
                  <a:spcPct val="100000"/>
                </a:lnSpc>
                <a:buNone/>
              </a:pPr>
              <a:r>
                <a:rPr b="0" lang="en-US" sz="1400" spc="-1" strike="noStrike">
                  <a:solidFill>
                    <a:srgbClr val="0000b0"/>
                  </a:solidFill>
                  <a:latin typeface="Arial"/>
                  <a:ea typeface="DejaVu Sans"/>
                </a:rPr>
                <a:t>trợ quyết </a:t>
              </a:r>
              <a:endParaRPr b="0" lang="en-US" sz="1400" spc="-1" strike="noStrike">
                <a:latin typeface="Arial"/>
              </a:endParaRPr>
            </a:p>
          </p:txBody>
        </p:sp>
        <p:sp>
          <p:nvSpPr>
            <p:cNvPr id="240" name=""/>
            <p:cNvSpPr/>
            <p:nvPr/>
          </p:nvSpPr>
          <p:spPr>
            <a:xfrm>
              <a:off x="2700000" y="4143600"/>
              <a:ext cx="9910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Cơ sở</a:t>
              </a:r>
              <a:endParaRPr b="0" lang="en-US" sz="1400" spc="-1" strike="noStrike">
                <a:latin typeface="Arial"/>
              </a:endParaRPr>
            </a:p>
            <a:p>
              <a:pPr algn="ctr">
                <a:lnSpc>
                  <a:spcPct val="100000"/>
                </a:lnSpc>
                <a:buNone/>
              </a:pPr>
              <a:r>
                <a:rPr b="0" lang="en-US" sz="1400" spc="-1" strike="noStrike">
                  <a:solidFill>
                    <a:srgbClr val="0000b0"/>
                  </a:solidFill>
                  <a:latin typeface="Arial"/>
                  <a:ea typeface="DejaVu Sans"/>
                </a:rPr>
                <a:t>truy vấn</a:t>
              </a:r>
              <a:endParaRPr b="0" lang="en-US" sz="1400" spc="-1" strike="noStrike">
                <a:latin typeface="Arial"/>
              </a:endParaRPr>
            </a:p>
          </p:txBody>
        </p:sp>
        <p:sp>
          <p:nvSpPr>
            <p:cNvPr id="241" name=""/>
            <p:cNvSpPr/>
            <p:nvPr/>
          </p:nvSpPr>
          <p:spPr>
            <a:xfrm>
              <a:off x="2664000" y="5943600"/>
              <a:ext cx="991080" cy="4546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400" spc="-1" strike="noStrike">
                  <a:solidFill>
                    <a:srgbClr val="0000b0"/>
                  </a:solidFill>
                  <a:latin typeface="Arial"/>
                  <a:ea typeface="DejaVu Sans"/>
                </a:rPr>
                <a:t>Thư mục</a:t>
              </a:r>
              <a:endParaRPr b="0" lang="en-US" sz="1400" spc="-1" strike="noStrike">
                <a:latin typeface="Arial"/>
              </a:endParaRPr>
            </a:p>
            <a:p>
              <a:pPr algn="ctr">
                <a:lnSpc>
                  <a:spcPct val="100000"/>
                </a:lnSpc>
                <a:buNone/>
              </a:pPr>
              <a:r>
                <a:rPr b="0" lang="en-US" sz="1400" spc="-1" strike="noStrike">
                  <a:solidFill>
                    <a:srgbClr val="0000b0"/>
                  </a:solidFill>
                  <a:latin typeface="Arial"/>
                  <a:ea typeface="DejaVu Sans"/>
                </a:rPr>
                <a:t>dữ liệu</a:t>
              </a:r>
              <a:endParaRPr b="0" lang="en-US" sz="1400" spc="-1" strike="noStrike">
                <a:latin typeface="Arial"/>
              </a:endParaRPr>
            </a:p>
          </p:txBody>
        </p:sp>
        <p:sp>
          <p:nvSpPr>
            <p:cNvPr id="242" name=""/>
            <p:cNvSpPr/>
            <p:nvPr/>
          </p:nvSpPr>
          <p:spPr>
            <a:xfrm>
              <a:off x="4307400" y="5029200"/>
              <a:ext cx="1597680" cy="2054880"/>
            </a:xfrm>
            <a:prstGeom prst="rect">
              <a:avLst/>
            </a:prstGeom>
            <a:no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Hệ thống</a:t>
              </a:r>
              <a:endParaRPr b="0" lang="en-US" sz="1600" spc="-1" strike="noStrike">
                <a:latin typeface="Arial"/>
              </a:endParaRPr>
            </a:p>
            <a:p>
              <a:pPr algn="ctr">
                <a:lnSpc>
                  <a:spcPct val="100000"/>
                </a:lnSpc>
                <a:buNone/>
              </a:pPr>
              <a:r>
                <a:rPr b="1" lang="en-US" sz="1600" spc="-1" strike="noStrike">
                  <a:solidFill>
                    <a:srgbClr val="ff0000"/>
                  </a:solidFill>
                  <a:latin typeface="Arial"/>
                  <a:ea typeface="DejaVu Sans"/>
                </a:rPr>
                <a:t>quản trị</a:t>
              </a:r>
              <a:endParaRPr b="0" lang="en-US" sz="1600" spc="-1" strike="noStrike">
                <a:latin typeface="Arial"/>
              </a:endParaRPr>
            </a:p>
            <a:p>
              <a:pPr algn="ctr">
                <a:lnSpc>
                  <a:spcPct val="100000"/>
                </a:lnSpc>
                <a:buNone/>
              </a:pPr>
              <a:r>
                <a:rPr b="1" lang="en-US" sz="1600" spc="-1" strike="noStrike">
                  <a:solidFill>
                    <a:srgbClr val="ff0000"/>
                  </a:solidFill>
                  <a:latin typeface="Arial"/>
                  <a:ea typeface="DejaVu Sans"/>
                </a:rPr>
                <a:t>dữ liệu</a:t>
              </a:r>
              <a:endParaRPr b="0" lang="en-US" sz="1600" spc="-1" strike="noStrike">
                <a:latin typeface="Arial"/>
              </a:endParaRPr>
            </a:p>
            <a:p>
              <a:pPr algn="ctr">
                <a:lnSpc>
                  <a:spcPct val="100000"/>
                </a:lnSpc>
                <a:buNone/>
              </a:pPr>
              <a:endParaRPr b="0" lang="en-US" sz="1400" spc="-1" strike="noStrike">
                <a:latin typeface="Arial"/>
              </a:endParaRPr>
            </a:p>
            <a:p>
              <a:pPr algn="just">
                <a:lnSpc>
                  <a:spcPct val="100000"/>
                </a:lnSpc>
                <a:buNone/>
              </a:pPr>
              <a:r>
                <a:rPr b="0" lang="en-US" sz="1400" spc="-1" strike="noStrike">
                  <a:solidFill>
                    <a:srgbClr val="000000"/>
                  </a:solidFill>
                  <a:latin typeface="Arial"/>
                  <a:ea typeface="DejaVu Sans"/>
                </a:rPr>
                <a:t>- Truy xuất</a:t>
              </a:r>
              <a:endParaRPr b="0" lang="en-US" sz="1400" spc="-1" strike="noStrike">
                <a:latin typeface="Arial"/>
              </a:endParaRPr>
            </a:p>
            <a:p>
              <a:pPr algn="just">
                <a:lnSpc>
                  <a:spcPct val="100000"/>
                </a:lnSpc>
                <a:buNone/>
              </a:pPr>
              <a:r>
                <a:rPr b="0" lang="en-US" sz="1400" spc="-1" strike="noStrike">
                  <a:solidFill>
                    <a:srgbClr val="000000"/>
                  </a:solidFill>
                  <a:latin typeface="Arial"/>
                  <a:ea typeface="DejaVu Sans"/>
                </a:rPr>
                <a:t>- Thăm dò</a:t>
              </a:r>
              <a:endParaRPr b="0" lang="en-US" sz="1400" spc="-1" strike="noStrike">
                <a:latin typeface="Arial"/>
              </a:endParaRPr>
            </a:p>
            <a:p>
              <a:pPr algn="just">
                <a:lnSpc>
                  <a:spcPct val="100000"/>
                </a:lnSpc>
                <a:buNone/>
              </a:pPr>
              <a:r>
                <a:rPr b="0" lang="en-US" sz="1400" spc="-1" strike="noStrike">
                  <a:solidFill>
                    <a:srgbClr val="000000"/>
                  </a:solidFill>
                  <a:latin typeface="Arial"/>
                  <a:ea typeface="DejaVu Sans"/>
                </a:rPr>
                <a:t>- Cập nhật</a:t>
              </a:r>
              <a:endParaRPr b="0" lang="en-US" sz="1400" spc="-1" strike="noStrike">
                <a:latin typeface="Arial"/>
              </a:endParaRPr>
            </a:p>
            <a:p>
              <a:pPr algn="just">
                <a:lnSpc>
                  <a:spcPct val="100000"/>
                </a:lnSpc>
                <a:buNone/>
              </a:pPr>
              <a:r>
                <a:rPr b="0" lang="en-US" sz="1400" spc="-1" strike="noStrike">
                  <a:solidFill>
                    <a:srgbClr val="000000"/>
                  </a:solidFill>
                  <a:latin typeface="Arial"/>
                  <a:ea typeface="DejaVu Sans"/>
                </a:rPr>
                <a:t>- Tạo báo cáo</a:t>
              </a:r>
              <a:endParaRPr b="0" lang="en-US" sz="1400" spc="-1" strike="noStrike">
                <a:latin typeface="Arial"/>
              </a:endParaRPr>
            </a:p>
            <a:p>
              <a:pPr algn="just">
                <a:lnSpc>
                  <a:spcPct val="100000"/>
                </a:lnSpc>
                <a:buNone/>
              </a:pPr>
              <a:r>
                <a:rPr b="0" lang="en-US" sz="1400" spc="-1" strike="noStrike">
                  <a:solidFill>
                    <a:srgbClr val="000000"/>
                  </a:solidFill>
                  <a:latin typeface="Arial"/>
                  <a:ea typeface="DejaVu Sans"/>
                </a:rPr>
                <a:t>- Xóa</a:t>
              </a:r>
              <a:endParaRPr b="0" lang="en-US" sz="1400" spc="-1" strike="noStrike">
                <a:latin typeface="Arial"/>
              </a:endParaRPr>
            </a:p>
          </p:txBody>
        </p:sp>
      </p:grpSp>
      <p:sp>
        <p:nvSpPr>
          <p:cNvPr id="3" name="PlaceHolder 2"/>
          <p:cNvSpPr>
            <a:spLocks noGrp="1"/>
          </p:cNvSpPr>
          <p:nvPr>
            <p:ph type="sldNum" idx="2"/>
          </p:nvPr>
        </p:nvSpPr>
        <p:spPr/>
        <p:txBody>
          <a:bodyPr/>
          <a:p>
            <a:fld id="{70FCCB22-5E03-4561-BF67-F3FA3FD95C90}" type="slidenum">
              <a:t>14</a:t>
            </a:fld>
          </a:p>
        </p:txBody>
      </p:sp>
    </p:spTree>
  </p:cSld>
  <mc:AlternateContent>
    <mc:Choice Requires="p14">
      <p:transition spd="slow" p14:dur="2000"/>
    </mc:Choice>
    <mc:Fallback>
      <p:transition spd="slow"/>
    </mc:Fallback>
  </mc:AlternateContent>
  <p:timing>
    <p:tnLst>
      <p:par>
        <p:cTn id="201" dur="indefinite" restart="never" nodeType="tmRoot">
          <p:childTnLst>
            <p:seq>
              <p:cTn id="202" dur="indefinite" nodeType="mainSeq">
                <p:childTnLst>
                  <p:par>
                    <p:cTn id="203" fill="hold">
                      <p:stCondLst>
                        <p:cond delay="0"/>
                      </p:stCondLst>
                      <p:childTnLst>
                        <p:par>
                          <p:cTn id="204" fill="hold">
                            <p:stCondLst>
                              <p:cond delay="0"/>
                            </p:stCondLst>
                            <p:childTnLst>
                              <p:par>
                                <p:cTn id="205" nodeType="withEffect" fill="hold" presetClass="entr" presetID="3" presetSubtype="10">
                                  <p:stCondLst>
                                    <p:cond delay="0"/>
                                  </p:stCondLst>
                                  <p:childTnLst>
                                    <p:set>
                                      <p:cBhvr>
                                        <p:cTn id="206" dur="1" fill="hold">
                                          <p:stCondLst>
                                            <p:cond delay="0"/>
                                          </p:stCondLst>
                                        </p:cTn>
                                        <p:tgtEl>
                                          <p:spTgt spid="223"/>
                                        </p:tgtEl>
                                        <p:attrNameLst>
                                          <p:attrName>style.visibility</p:attrName>
                                        </p:attrNameLst>
                                      </p:cBhvr>
                                      <p:to>
                                        <p:strVal val="visible"/>
                                      </p:to>
                                    </p:set>
                                    <p:animEffect filter="blinds(horizontal)" transition="in">
                                      <p:cBhvr additive="repl">
                                        <p:cTn id="207"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43"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Cơ sở dữ liệu </a:t>
            </a:r>
            <a:endParaRPr b="0" lang="en-US" sz="4200" spc="-1" strike="noStrike">
              <a:latin typeface="Arial"/>
            </a:endParaRPr>
          </a:p>
        </p:txBody>
      </p:sp>
      <p:sp>
        <p:nvSpPr>
          <p:cNvPr id="244" name=""/>
          <p:cNvSpPr/>
          <p:nvPr/>
        </p:nvSpPr>
        <p:spPr>
          <a:xfrm>
            <a:off x="228600" y="1143000"/>
            <a:ext cx="9546120" cy="911880"/>
          </a:xfrm>
          <a:prstGeom prst="rect">
            <a:avLst/>
          </a:prstGeom>
          <a:noFill/>
          <a:ln w="10800">
            <a:noFill/>
          </a:ln>
        </p:spPr>
        <p:style>
          <a:lnRef idx="0"/>
          <a:fillRef idx="0"/>
          <a:effectRef idx="0"/>
          <a:fontRef idx="minor"/>
        </p:style>
        <p:txBody>
          <a:bodyPr lIns="90000" rIns="90000" tIns="45000" bIns="45000" anchor="t">
            <a:noAutofit/>
          </a:bodyPr>
          <a:p>
            <a:pPr>
              <a:lnSpc>
                <a:spcPct val="100000"/>
              </a:lnSpc>
              <a:buNone/>
            </a:pPr>
            <a:r>
              <a:rPr b="0" lang="en-US" sz="4200" spc="-1" strike="noStrike">
                <a:solidFill>
                  <a:srgbClr val="ffffff"/>
                </a:solidFill>
                <a:latin typeface="Arial"/>
                <a:ea typeface="DejaVu Sans"/>
              </a:rPr>
              <a:t>Dữ liệu liên quan được trích xuất từ</a:t>
            </a:r>
            <a:endParaRPr b="0" lang="en-US" sz="4200" spc="-1" strike="noStrike">
              <a:latin typeface="Arial"/>
            </a:endParaRPr>
          </a:p>
          <a:p>
            <a:pPr>
              <a:lnSpc>
                <a:spcPct val="100000"/>
              </a:lnSpc>
              <a:buNone/>
            </a:pPr>
            <a:r>
              <a:rPr b="0" lang="en-US" sz="4200" spc="-1" strike="noStrike">
                <a:solidFill>
                  <a:srgbClr val="ffffff"/>
                </a:solidFill>
                <a:latin typeface="Arial"/>
                <a:ea typeface="DejaVu Sans"/>
              </a:rPr>
              <a:t>nhiều nguồn, lưu trữ để truy vấn và sử dụng bởi tổ chức</a:t>
            </a:r>
            <a:endParaRPr b="0" lang="en-US" sz="4200" spc="-1" strike="noStrike">
              <a:latin typeface="Arial"/>
            </a:endParaRPr>
          </a:p>
        </p:txBody>
      </p:sp>
      <p:sp>
        <p:nvSpPr>
          <p:cNvPr id="245" name="PlaceHolder 2"/>
          <p:cNvSpPr>
            <a:spLocks noGrp="1"/>
          </p:cNvSpPr>
          <p:nvPr>
            <p:ph/>
          </p:nvPr>
        </p:nvSpPr>
        <p:spPr>
          <a:xfrm>
            <a:off x="887040" y="3398760"/>
            <a:ext cx="7998480" cy="3655080"/>
          </a:xfrm>
          <a:prstGeom prst="rect">
            <a:avLst/>
          </a:prstGeom>
          <a:noFill/>
          <a:ln w="0">
            <a:noFill/>
          </a:ln>
        </p:spPr>
        <p:txBody>
          <a:bodyPr lIns="0" rIns="0" tIns="0" bIns="0" anchor="t">
            <a:normAutofit fontScale="82000"/>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Dữ liệu nội bộ, thường là từ TPS</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ea typeface="Noto Sans CJK SC"/>
              </a:rPr>
              <a:t>Dữ liệu bên ngoài từ cơ quan chính phủ, hiệp hội thương mại, công ty nghiên cứu thị trường, công ty dự báo.</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ea typeface="Noto Sans CJK SC"/>
              </a:rPr>
              <a:t>Dữ liệu hoặc hướng dẫn riêng tư chỉ được sử dụng bởi người ra quyết định</a:t>
            </a:r>
            <a:endParaRPr b="0" lang="en-US" sz="4270" spc="-1" strike="noStrike">
              <a:latin typeface="Arial"/>
            </a:endParaRPr>
          </a:p>
        </p:txBody>
      </p:sp>
      <p:sp>
        <p:nvSpPr>
          <p:cNvPr id="4" name="PlaceHolder 3"/>
          <p:cNvSpPr>
            <a:spLocks noGrp="1"/>
          </p:cNvSpPr>
          <p:nvPr>
            <p:ph type="sldNum" idx="2"/>
          </p:nvPr>
        </p:nvSpPr>
        <p:spPr/>
        <p:txBody>
          <a:bodyPr/>
          <a:p>
            <a:fld id="{6B833C60-2452-44FD-BA6A-8EABFBE7EC87}" type="slidenum">
              <a:t>15</a:t>
            </a:fld>
          </a:p>
        </p:txBody>
      </p:sp>
    </p:spTree>
  </p:cSld>
  <mc:AlternateContent>
    <mc:Choice Requires="p14">
      <p:transition spd="slow" p14:dur="2000"/>
    </mc:Choice>
    <mc:Fallback>
      <p:transition spd="slow"/>
    </mc:Fallback>
  </mc:AlternateContent>
  <p:timing>
    <p:tnLst>
      <p:par>
        <p:cTn id="208" dur="indefinite" restart="never" nodeType="tmRoot">
          <p:childTnLst>
            <p:seq>
              <p:cTn id="209" dur="indefinite" nodeType="mainSeq">
                <p:childTnLst>
                  <p:par>
                    <p:cTn id="210" fill="hold">
                      <p:stCondLst>
                        <p:cond delay="indefinite"/>
                      </p:stCondLst>
                      <p:childTnLst>
                        <p:par>
                          <p:cTn id="211" fill="hold">
                            <p:stCondLst>
                              <p:cond delay="0"/>
                            </p:stCondLst>
                            <p:childTnLst>
                              <p:par>
                                <p:cTn id="212" nodeType="clickEffect" fill="hold" presetClass="entr" presetID="1">
                                  <p:stCondLst>
                                    <p:cond delay="0"/>
                                  </p:stCondLst>
                                  <p:childTnLst>
                                    <p:set>
                                      <p:cBhvr>
                                        <p:cTn id="213" dur="1" fill="hold">
                                          <p:stCondLst>
                                            <p:cond delay="0"/>
                                          </p:stCondLst>
                                        </p:cTn>
                                        <p:tgtEl>
                                          <p:spTgt spid="244">
                                            <p:txEl>
                                              <p:pRg st="0" end="0"/>
                                            </p:txEl>
                                          </p:spTgt>
                                        </p:tgtEl>
                                        <p:attrNameLst>
                                          <p:attrName>style.visibility</p:attrName>
                                        </p:attrNameLst>
                                      </p:cBhvr>
                                      <p:to>
                                        <p:strVal val="visible"/>
                                      </p:to>
                                    </p:set>
                                  </p:childTnLst>
                                </p:cTn>
                              </p:par>
                              <p:par>
                                <p:cTn id="214" nodeType="withEffect" fill="hold" presetClass="entr" presetID="1">
                                  <p:stCondLst>
                                    <p:cond delay="0"/>
                                  </p:stCondLst>
                                  <p:childTnLst>
                                    <p:set>
                                      <p:cBhvr>
                                        <p:cTn id="215"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1">
                                  <p:stCondLst>
                                    <p:cond delay="0"/>
                                  </p:stCondLst>
                                  <p:childTnLst>
                                    <p:set>
                                      <p:cBhvr>
                                        <p:cTn id="219"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nodeType="clickEffect" fill="hold" presetClass="entr" presetID="1">
                                  <p:stCondLst>
                                    <p:cond delay="0"/>
                                  </p:stCondLst>
                                  <p:childTnLst>
                                    <p:set>
                                      <p:cBhvr>
                                        <p:cTn id="223" dur="1" fill="hold">
                                          <p:stCondLst>
                                            <p:cond delay="0"/>
                                          </p:stCondLst>
                                        </p:cTn>
                                        <p:tgtEl>
                                          <p:spTgt spid="245">
                                            <p:txEl>
                                              <p:pRg st="1" end="1"/>
                                            </p:txEl>
                                          </p:spTgt>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1">
                                  <p:stCondLst>
                                    <p:cond delay="0"/>
                                  </p:stCondLst>
                                  <p:childTnLst>
                                    <p:set>
                                      <p:cBhvr>
                                        <p:cTn id="227" dur="1" fill="hold">
                                          <p:stCondLst>
                                            <p:cond delay="0"/>
                                          </p:stCondLst>
                                        </p:cTn>
                                        <p:tgtEl>
                                          <p:spTgt spid="24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Thư mục dữ liệu </a:t>
            </a:r>
            <a:endParaRPr b="0" lang="en-US" sz="4200" spc="-1" strike="noStrike">
              <a:latin typeface="Arial"/>
            </a:endParaRPr>
          </a:p>
        </p:txBody>
      </p:sp>
      <p:sp>
        <p:nvSpPr>
          <p:cNvPr id="247" name="PlaceHolder 2"/>
          <p:cNvSpPr>
            <a:spLocks noGrp="1"/>
          </p:cNvSpPr>
          <p:nvPr>
            <p:ph/>
          </p:nvPr>
        </p:nvSpPr>
        <p:spPr>
          <a:xfrm>
            <a:off x="1143000" y="1600200"/>
            <a:ext cx="7998480" cy="3655080"/>
          </a:xfrm>
          <a:prstGeom prst="rect">
            <a:avLst/>
          </a:prstGeom>
          <a:noFill/>
          <a:ln w="0">
            <a:noFill/>
          </a:ln>
        </p:spPr>
        <p:txBody>
          <a:bodyPr lIns="0" rIns="0" tIns="0" bIns="0" anchor="t">
            <a:normAutofit fontScale="63000"/>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Phân theo các mục tất cả dữ liệu</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Chứa định nghĩa dữ liệu</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Trả lời các câu hỏi về tính khả dụng của các mục dữ liệu</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Tài nguyên</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Ý nghĩa</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Cho phép bổ sung, loại bỏ và thay đổi</a:t>
            </a:r>
            <a:endParaRPr b="0" lang="en-US" sz="4270" spc="-1" strike="noStrike">
              <a:latin typeface="Arial"/>
            </a:endParaRPr>
          </a:p>
        </p:txBody>
      </p:sp>
      <p:sp>
        <p:nvSpPr>
          <p:cNvPr id="4" name="PlaceHolder 3"/>
          <p:cNvSpPr>
            <a:spLocks noGrp="1"/>
          </p:cNvSpPr>
          <p:nvPr>
            <p:ph type="sldNum" idx="2"/>
          </p:nvPr>
        </p:nvSpPr>
        <p:spPr/>
        <p:txBody>
          <a:bodyPr/>
          <a:p>
            <a:fld id="{1348A1BE-9B5B-45F3-B9E7-B5E40DE572AD}" type="slidenum">
              <a:t>16</a:t>
            </a:fld>
          </a:p>
        </p:txBody>
      </p:sp>
    </p:spTree>
  </p:cSld>
  <mc:AlternateContent>
    <mc:Choice Requires="p14">
      <p:transition spd="slow" p14:dur="2000"/>
    </mc:Choice>
    <mc:Fallback>
      <p:transition spd="slow"/>
    </mc:Fallback>
  </mc:AlternateContent>
  <p:timing>
    <p:tnLst>
      <p:par>
        <p:cTn id="228" dur="indefinite" restart="never" nodeType="tmRoot">
          <p:childTnLst>
            <p:seq>
              <p:cTn id="229" dur="indefinite" nodeType="mainSeq">
                <p:childTnLst>
                  <p:par>
                    <p:cTn id="230" fill="hold">
                      <p:stCondLst>
                        <p:cond delay="indefinite"/>
                      </p:stCondLst>
                      <p:childTnLst>
                        <p:par>
                          <p:cTn id="231" fill="hold">
                            <p:stCondLst>
                              <p:cond delay="0"/>
                            </p:stCondLst>
                            <p:childTnLst>
                              <p:par>
                                <p:cTn id="232" nodeType="clickEffect" fill="hold" presetClass="entr" presetID="1">
                                  <p:stCondLst>
                                    <p:cond delay="0"/>
                                  </p:stCondLst>
                                  <p:childTnLst>
                                    <p:set>
                                      <p:cBhvr>
                                        <p:cTn id="233"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1">
                                  <p:stCondLst>
                                    <p:cond delay="0"/>
                                  </p:stCondLst>
                                  <p:childTnLst>
                                    <p:set>
                                      <p:cBhvr>
                                        <p:cTn id="237"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nodeType="clickEffect" fill="hold" presetClass="entr" presetID="1">
                                  <p:stCondLst>
                                    <p:cond delay="0"/>
                                  </p:stCondLst>
                                  <p:childTnLst>
                                    <p:set>
                                      <p:cBhvr>
                                        <p:cTn id="245"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1">
                                  <p:stCondLst>
                                    <p:cond delay="0"/>
                                  </p:stCondLst>
                                  <p:childTnLst>
                                    <p:set>
                                      <p:cBhvr>
                                        <p:cTn id="249"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1">
                                  <p:stCondLst>
                                    <p:cond delay="0"/>
                                  </p:stCondLst>
                                  <p:childTnLst>
                                    <p:set>
                                      <p:cBhvr>
                                        <p:cTn id="253"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48"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Hệ thống con mô hình quản lí</a:t>
            </a:r>
            <a:endParaRPr b="0" lang="en-US" sz="4200" spc="-1" strike="noStrike">
              <a:latin typeface="Arial"/>
            </a:endParaRPr>
          </a:p>
        </p:txBody>
      </p:sp>
      <p:sp>
        <p:nvSpPr>
          <p:cNvPr id="249" name="PlaceHolder 2"/>
          <p:cNvSpPr>
            <a:spLocks noGrp="1"/>
          </p:cNvSpPr>
          <p:nvPr>
            <p:ph/>
          </p:nvPr>
        </p:nvSpPr>
        <p:spPr>
          <a:xfrm>
            <a:off x="1143000" y="1600200"/>
            <a:ext cx="7998480" cy="4569480"/>
          </a:xfrm>
          <a:prstGeom prst="rect">
            <a:avLst/>
          </a:prstGeom>
          <a:noFill/>
          <a:ln w="0">
            <a:noFill/>
          </a:ln>
        </p:spPr>
        <p:txBody>
          <a:bodyPr lIns="0" rIns="0" tIns="0" bIns="0" anchor="t">
            <a:normAutofit fontScale="92000"/>
          </a:bodyPr>
          <a:p>
            <a:pPr marL="216000" indent="-216000">
              <a:lnSpc>
                <a:spcPct val="100000"/>
              </a:lnSpc>
              <a:spcBef>
                <a:spcPts val="1888"/>
              </a:spcBef>
              <a:buClr>
                <a:srgbClr val="ffffff"/>
              </a:buClr>
              <a:buSzPct val="45000"/>
              <a:buFont typeface="Wingdings" charset="2"/>
              <a:buChar char=""/>
            </a:pPr>
            <a:r>
              <a:rPr b="0" lang="en-US" sz="4270" spc="-1" strike="noStrike">
                <a:latin typeface="Arial"/>
              </a:rPr>
              <a:t>Cơ sở mô hình</a:t>
            </a:r>
            <a:endParaRPr b="0" lang="en-US" sz="4270" spc="-1" strike="noStrike">
              <a:latin typeface="Arial"/>
            </a:endParaRPr>
          </a:p>
          <a:p>
            <a:pPr marL="216000" indent="-216000">
              <a:lnSpc>
                <a:spcPct val="100000"/>
              </a:lnSpc>
              <a:spcBef>
                <a:spcPts val="1888"/>
              </a:spcBef>
              <a:buClr>
                <a:srgbClr val="ffffff"/>
              </a:buClr>
              <a:buSzPct val="45000"/>
              <a:buFont typeface="Wingdings" charset="2"/>
              <a:buChar char=""/>
            </a:pPr>
            <a:r>
              <a:rPr b="0" lang="en-US" sz="4270" spc="-1" strike="noStrike">
                <a:latin typeface="Arial"/>
              </a:rPr>
              <a:t>Hệ thống quản lý cơ sở mô hình</a:t>
            </a:r>
            <a:endParaRPr b="0" lang="en-US" sz="4270" spc="-1" strike="noStrike">
              <a:latin typeface="Arial"/>
            </a:endParaRPr>
          </a:p>
          <a:p>
            <a:pPr marL="216000" indent="-216000">
              <a:lnSpc>
                <a:spcPct val="100000"/>
              </a:lnSpc>
              <a:spcBef>
                <a:spcPts val="1888"/>
              </a:spcBef>
              <a:buClr>
                <a:srgbClr val="ffffff"/>
              </a:buClr>
              <a:buSzPct val="45000"/>
              <a:buFont typeface="Wingdings" charset="2"/>
              <a:buChar char=""/>
            </a:pPr>
            <a:r>
              <a:rPr b="0" lang="en-US" sz="4270" spc="-1" strike="noStrike">
                <a:latin typeface="Arial"/>
              </a:rPr>
              <a:t>Ngôn ngữ mô hình hóa</a:t>
            </a:r>
            <a:endParaRPr b="0" lang="en-US" sz="4270" spc="-1" strike="noStrike">
              <a:latin typeface="Arial"/>
            </a:endParaRPr>
          </a:p>
          <a:p>
            <a:pPr marL="216000" indent="-216000">
              <a:lnSpc>
                <a:spcPct val="100000"/>
              </a:lnSpc>
              <a:spcBef>
                <a:spcPts val="1888"/>
              </a:spcBef>
              <a:buClr>
                <a:srgbClr val="ffffff"/>
              </a:buClr>
              <a:buSzPct val="45000"/>
              <a:buFont typeface="Wingdings" charset="2"/>
              <a:buChar char=""/>
            </a:pPr>
            <a:r>
              <a:rPr b="0" lang="en-US" sz="4270" spc="-1" strike="noStrike">
                <a:latin typeface="Arial"/>
              </a:rPr>
              <a:t>Thư mục mô hình</a:t>
            </a:r>
            <a:endParaRPr b="0" lang="en-US" sz="4270" spc="-1" strike="noStrike">
              <a:latin typeface="Arial"/>
            </a:endParaRPr>
          </a:p>
          <a:p>
            <a:pPr marL="216000" indent="-216000">
              <a:lnSpc>
                <a:spcPct val="100000"/>
              </a:lnSpc>
              <a:spcBef>
                <a:spcPts val="1888"/>
              </a:spcBef>
              <a:buClr>
                <a:srgbClr val="ffffff"/>
              </a:buClr>
              <a:buSzPct val="45000"/>
              <a:buFont typeface="Wingdings" charset="2"/>
              <a:buChar char=""/>
            </a:pPr>
            <a:r>
              <a:rPr b="0" lang="en-US" sz="4270" spc="-1" strike="noStrike">
                <a:latin typeface="Arial"/>
              </a:rPr>
              <a:t>Thực thi mô hình, tích hợp và xử lý lệnh</a:t>
            </a:r>
            <a:endParaRPr b="0" lang="en-US" sz="4270" spc="-1" strike="noStrike">
              <a:latin typeface="Arial"/>
            </a:endParaRPr>
          </a:p>
        </p:txBody>
      </p:sp>
      <p:sp>
        <p:nvSpPr>
          <p:cNvPr id="4" name="PlaceHolder 3"/>
          <p:cNvSpPr>
            <a:spLocks noGrp="1"/>
          </p:cNvSpPr>
          <p:nvPr>
            <p:ph type="sldNum" idx="2"/>
          </p:nvPr>
        </p:nvSpPr>
        <p:spPr/>
        <p:txBody>
          <a:bodyPr/>
          <a:p>
            <a:fld id="{C955C0E4-AD57-492D-A2A8-5EB475FD23F2}" type="slidenum">
              <a:t>17</a:t>
            </a:fld>
          </a:p>
        </p:txBody>
      </p:sp>
    </p:spTree>
  </p:cSld>
  <mc:AlternateContent>
    <mc:Choice Requires="p14">
      <p:transition spd="slow" p14:dur="2000"/>
    </mc:Choice>
    <mc:Fallback>
      <p:transition spd="slow"/>
    </mc:Fallback>
  </mc:AlternateContent>
  <p:timing>
    <p:tnLst>
      <p:par>
        <p:cTn id="254" dur="indefinite" restart="never" nodeType="tmRoot">
          <p:childTnLst>
            <p:seq>
              <p:cTn id="255" dur="indefinite" nodeType="mainSeq">
                <p:childTnLst>
                  <p:par>
                    <p:cTn id="256" fill="hold">
                      <p:stCondLst>
                        <p:cond delay="indefinite"/>
                      </p:stCondLst>
                      <p:childTnLst>
                        <p:par>
                          <p:cTn id="257" fill="hold">
                            <p:stCondLst>
                              <p:cond delay="0"/>
                            </p:stCondLst>
                            <p:childTnLst>
                              <p:par>
                                <p:cTn id="258" nodeType="clickEffect" fill="hold" presetClass="entr" presetID="1">
                                  <p:stCondLst>
                                    <p:cond delay="0"/>
                                  </p:stCondLst>
                                  <p:childTnLst>
                                    <p:set>
                                      <p:cBhvr>
                                        <p:cTn id="259"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1">
                                  <p:stCondLst>
                                    <p:cond delay="0"/>
                                  </p:stCondLst>
                                  <p:childTnLst>
                                    <p:set>
                                      <p:cBhvr>
                                        <p:cTn id="263"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nodeType="clickEffect" fill="hold" presetClass="entr" presetID="1">
                                  <p:stCondLst>
                                    <p:cond delay="0"/>
                                  </p:stCondLst>
                                  <p:childTnLst>
                                    <p:set>
                                      <p:cBhvr>
                                        <p:cTn id="267"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1">
                                  <p:stCondLst>
                                    <p:cond delay="0"/>
                                  </p:stCondLst>
                                  <p:childTnLst>
                                    <p:set>
                                      <p:cBhvr>
                                        <p:cTn id="271"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nodeType="clickEffect" fill="hold" presetClass="entr" presetID="1">
                                  <p:stCondLst>
                                    <p:cond delay="0"/>
                                  </p:stCondLst>
                                  <p:childTnLst>
                                    <p:set>
                                      <p:cBhvr>
                                        <p:cTn id="275"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50"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Mô hình</a:t>
            </a:r>
            <a:endParaRPr b="0" lang="en-US" sz="4200" spc="-1" strike="noStrike">
              <a:latin typeface="Arial"/>
            </a:endParaRPr>
          </a:p>
        </p:txBody>
      </p:sp>
      <p:sp>
        <p:nvSpPr>
          <p:cNvPr id="251" name="PlaceHolder 2"/>
          <p:cNvSpPr>
            <a:spLocks noGrp="1"/>
          </p:cNvSpPr>
          <p:nvPr>
            <p:ph/>
          </p:nvPr>
        </p:nvSpPr>
        <p:spPr>
          <a:xfrm>
            <a:off x="579600" y="1371600"/>
            <a:ext cx="9019080" cy="5013360"/>
          </a:xfrm>
          <a:prstGeom prst="rect">
            <a:avLst/>
          </a:prstGeom>
          <a:noFill/>
          <a:ln w="0">
            <a:noFill/>
          </a:ln>
        </p:spPr>
        <p:txBody>
          <a:bodyPr lIns="0" rIns="0" tIns="0" bIns="0" anchor="t">
            <a:normAutofit fontScale="90000"/>
          </a:bodyPr>
          <a:p>
            <a:pPr>
              <a:lnSpc>
                <a:spcPct val="100000"/>
              </a:lnSpc>
              <a:spcBef>
                <a:spcPts val="1888"/>
              </a:spcBef>
              <a:buNone/>
            </a:pPr>
            <a:r>
              <a:rPr b="0" lang="en-US" sz="4270" spc="-1" strike="noStrike">
                <a:latin typeface="Arial"/>
              </a:rPr>
              <a:t>• </a:t>
            </a:r>
            <a:r>
              <a:rPr b="0" lang="en-US" sz="4270" spc="-1" strike="noStrike">
                <a:latin typeface="Arial"/>
              </a:rPr>
              <a:t>Chiến lược: Hỗ trợ các quyết định quản lý cấp cao</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Chiến thuật: Được sử dụng chủ yếu bởi quản lý cấp trung phân bổ nguồn lực</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Hoạt động: Hỗ trợ hoạt động hàng ngày</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Phân tích: Dùng để thực hiện phân tích dữ liệu</a:t>
            </a:r>
            <a:endParaRPr b="0" lang="en-US" sz="4270" spc="-1" strike="noStrike">
              <a:latin typeface="Arial"/>
            </a:endParaRPr>
          </a:p>
        </p:txBody>
      </p:sp>
      <p:sp>
        <p:nvSpPr>
          <p:cNvPr id="4" name="PlaceHolder 3"/>
          <p:cNvSpPr>
            <a:spLocks noGrp="1"/>
          </p:cNvSpPr>
          <p:nvPr>
            <p:ph type="sldNum" idx="2"/>
          </p:nvPr>
        </p:nvSpPr>
        <p:spPr/>
        <p:txBody>
          <a:bodyPr/>
          <a:p>
            <a:fld id="{8CCC8B82-864A-4D2F-8658-1F67B30B363C}" type="slidenum">
              <a:t>18</a:t>
            </a:fld>
          </a:p>
        </p:txBody>
      </p:sp>
    </p:spTree>
  </p:cSld>
  <mc:AlternateContent>
    <mc:Choice Requires="p14">
      <p:transition spd="slow" p14:dur="2000"/>
    </mc:Choice>
    <mc:Fallback>
      <p:transition spd="slow"/>
    </mc:Fallback>
  </mc:AlternateContent>
  <p:timing>
    <p:tnLst>
      <p:par>
        <p:cTn id="276" dur="indefinite" restart="never" nodeType="tmRoot">
          <p:childTnLst>
            <p:seq>
              <p:cTn id="277" dur="indefinite" nodeType="mainSeq">
                <p:childTnLst>
                  <p:par>
                    <p:cTn id="278" fill="hold">
                      <p:stCondLst>
                        <p:cond delay="indefinite"/>
                      </p:stCondLst>
                      <p:childTnLst>
                        <p:par>
                          <p:cTn id="279" fill="hold">
                            <p:stCondLst>
                              <p:cond delay="0"/>
                            </p:stCondLst>
                            <p:childTnLst>
                              <p:par>
                                <p:cTn id="280" nodeType="clickEffect" fill="hold" presetClass="entr" presetID="1">
                                  <p:stCondLst>
                                    <p:cond delay="0"/>
                                  </p:stCondLst>
                                  <p:childTnLst>
                                    <p:set>
                                      <p:cBhvr>
                                        <p:cTn id="281"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282" fill="hold">
                      <p:stCondLst>
                        <p:cond delay="indefinite"/>
                      </p:stCondLst>
                      <p:childTnLst>
                        <p:par>
                          <p:cTn id="283" fill="hold">
                            <p:stCondLst>
                              <p:cond delay="0"/>
                            </p:stCondLst>
                            <p:childTnLst>
                              <p:par>
                                <p:cTn id="284" nodeType="clickEffect" fill="hold" presetClass="entr" presetID="1">
                                  <p:stCondLst>
                                    <p:cond delay="0"/>
                                  </p:stCondLst>
                                  <p:childTnLst>
                                    <p:set>
                                      <p:cBhvr>
                                        <p:cTn id="285"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par>
                    <p:cTn id="286" fill="hold">
                      <p:stCondLst>
                        <p:cond delay="indefinite"/>
                      </p:stCondLst>
                      <p:childTnLst>
                        <p:par>
                          <p:cTn id="287" fill="hold">
                            <p:stCondLst>
                              <p:cond delay="0"/>
                            </p:stCondLst>
                            <p:childTnLst>
                              <p:par>
                                <p:cTn id="288" nodeType="clickEffect" fill="hold" presetClass="entr" presetID="1">
                                  <p:stCondLst>
                                    <p:cond delay="0"/>
                                  </p:stCondLst>
                                  <p:childTnLst>
                                    <p:set>
                                      <p:cBhvr>
                                        <p:cTn id="289"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nodeType="clickEffect" fill="hold" presetClass="entr" presetID="1">
                                  <p:stCondLst>
                                    <p:cond delay="0"/>
                                  </p:stCondLst>
                                  <p:childTnLst>
                                    <p:set>
                                      <p:cBhvr>
                                        <p:cTn id="293" dur="1" fill="hold">
                                          <p:stCondLst>
                                            <p:cond delay="0"/>
                                          </p:stCondLst>
                                        </p:cTn>
                                        <p:tgtEl>
                                          <p:spTgt spid="25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52"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Hệ thống quản lý cơ sở mô hình</a:t>
            </a:r>
            <a:endParaRPr b="0" lang="en-US" sz="4200" spc="-1" strike="noStrike">
              <a:latin typeface="Arial"/>
            </a:endParaRPr>
          </a:p>
        </p:txBody>
      </p:sp>
      <p:sp>
        <p:nvSpPr>
          <p:cNvPr id="253" name="PlaceHolder 2"/>
          <p:cNvSpPr>
            <a:spLocks noGrp="1"/>
          </p:cNvSpPr>
          <p:nvPr>
            <p:ph/>
          </p:nvPr>
        </p:nvSpPr>
        <p:spPr>
          <a:xfrm>
            <a:off x="646560" y="1653840"/>
            <a:ext cx="7998480" cy="4973400"/>
          </a:xfrm>
          <a:prstGeom prst="rect">
            <a:avLst/>
          </a:prstGeom>
          <a:noFill/>
          <a:ln w="0">
            <a:noFill/>
          </a:ln>
        </p:spPr>
        <p:txBody>
          <a:bodyPr lIns="0" rIns="0" tIns="0" bIns="0" anchor="t">
            <a:normAutofit fontScale="82000"/>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Chức năng:</a:t>
            </a:r>
            <a:endParaRPr b="0" lang="en-US" sz="4270" spc="-1" strike="noStrike">
              <a:latin typeface="Arial"/>
            </a:endParaRPr>
          </a:p>
          <a:p>
            <a:pPr marL="432000" indent="-324000">
              <a:lnSpc>
                <a:spcPct val="100000"/>
              </a:lnSpc>
              <a:spcBef>
                <a:spcPts val="1417"/>
              </a:spcBef>
              <a:buClr>
                <a:srgbClr val="ffffff"/>
              </a:buClr>
              <a:buSzPct val="45000"/>
              <a:buFont typeface="Wingdings" charset="2"/>
              <a:buChar char=""/>
            </a:pPr>
            <a:r>
              <a:rPr b="0" lang="en-US" sz="3730" spc="-1" strike="noStrike">
                <a:latin typeface="Arial"/>
              </a:rPr>
              <a:t>Tạo mẫu</a:t>
            </a:r>
            <a:endParaRPr b="0" lang="en-US" sz="3730" spc="-1" strike="noStrike">
              <a:latin typeface="Arial"/>
            </a:endParaRPr>
          </a:p>
          <a:p>
            <a:pPr marL="432000" indent="-324000">
              <a:lnSpc>
                <a:spcPct val="100000"/>
              </a:lnSpc>
              <a:spcBef>
                <a:spcPts val="1417"/>
              </a:spcBef>
              <a:buClr>
                <a:srgbClr val="ffffff"/>
              </a:buClr>
              <a:buSzPct val="45000"/>
              <a:buFont typeface="Wingdings" charset="2"/>
              <a:buChar char=""/>
            </a:pPr>
            <a:r>
              <a:rPr b="0" lang="en-US" sz="3730" spc="-1" strike="noStrike">
                <a:latin typeface="Arial"/>
              </a:rPr>
              <a:t>Cập nhật mô hình</a:t>
            </a:r>
            <a:endParaRPr b="0" lang="en-US" sz="3730" spc="-1" strike="noStrike">
              <a:latin typeface="Arial"/>
            </a:endParaRPr>
          </a:p>
          <a:p>
            <a:pPr marL="432000" indent="-324000">
              <a:lnSpc>
                <a:spcPct val="100000"/>
              </a:lnSpc>
              <a:spcBef>
                <a:spcPts val="1417"/>
              </a:spcBef>
              <a:buClr>
                <a:srgbClr val="ffffff"/>
              </a:buClr>
              <a:buSzPct val="45000"/>
              <a:buFont typeface="Wingdings" charset="2"/>
              <a:buChar char=""/>
            </a:pPr>
            <a:r>
              <a:rPr b="0" lang="en-US" sz="3730" spc="-1" strike="noStrike">
                <a:latin typeface="Arial"/>
              </a:rPr>
              <a:t>Thao tác dữ liệu mô hình</a:t>
            </a:r>
            <a:endParaRPr b="0" lang="en-US" sz="3730" spc="-1" strike="noStrike">
              <a:latin typeface="Arial"/>
            </a:endParaRPr>
          </a:p>
          <a:p>
            <a:pPr marL="432000" indent="-324000">
              <a:lnSpc>
                <a:spcPct val="100000"/>
              </a:lnSpc>
              <a:spcBef>
                <a:spcPts val="1417"/>
              </a:spcBef>
              <a:buClr>
                <a:srgbClr val="ffffff"/>
              </a:buClr>
              <a:buSzPct val="45000"/>
              <a:buFont typeface="Wingdings" charset="2"/>
              <a:buChar char=""/>
            </a:pPr>
            <a:r>
              <a:rPr b="0" lang="en-US" sz="3730" spc="-1" strike="noStrike">
                <a:latin typeface="Arial"/>
              </a:rPr>
              <a:t>Tạo thói quen mới</a:t>
            </a:r>
            <a:endParaRPr b="0" lang="en-US" sz="3730" spc="-1" strike="noStrike">
              <a:latin typeface="Arial"/>
            </a:endParaRPr>
          </a:p>
          <a:p>
            <a:pPr>
              <a:lnSpc>
                <a:spcPct val="100000"/>
              </a:lnSpc>
              <a:spcBef>
                <a:spcPts val="1888"/>
              </a:spcBef>
              <a:buNone/>
            </a:pPr>
            <a:r>
              <a:rPr b="0" lang="en-US" sz="4270" spc="-1" strike="noStrike">
                <a:latin typeface="Arial"/>
              </a:rPr>
              <a:t>Thư mục mô hình:</a:t>
            </a:r>
            <a:endParaRPr b="0" lang="en-US" sz="4270" spc="-1" strike="noStrike">
              <a:latin typeface="Arial"/>
            </a:endParaRPr>
          </a:p>
          <a:p>
            <a:pPr marL="432000" indent="-324000">
              <a:lnSpc>
                <a:spcPct val="100000"/>
              </a:lnSpc>
              <a:spcBef>
                <a:spcPts val="1417"/>
              </a:spcBef>
              <a:buClr>
                <a:srgbClr val="ffffff"/>
              </a:buClr>
              <a:buSzPct val="45000"/>
              <a:buFont typeface="Wingdings" charset="2"/>
              <a:buChar char=""/>
            </a:pPr>
            <a:r>
              <a:rPr b="0" lang="en-US" sz="3730" spc="-1" strike="noStrike">
                <a:latin typeface="Arial"/>
              </a:rPr>
              <a:t>Danh mục mô hình</a:t>
            </a:r>
            <a:endParaRPr b="0" lang="en-US" sz="3730" spc="-1" strike="noStrike">
              <a:latin typeface="Arial"/>
            </a:endParaRPr>
          </a:p>
          <a:p>
            <a:pPr marL="432000" indent="-324000">
              <a:lnSpc>
                <a:spcPct val="100000"/>
              </a:lnSpc>
              <a:spcBef>
                <a:spcPts val="1417"/>
              </a:spcBef>
              <a:buClr>
                <a:srgbClr val="ffffff"/>
              </a:buClr>
              <a:buSzPct val="45000"/>
              <a:buFont typeface="Wingdings" charset="2"/>
              <a:buChar char=""/>
            </a:pPr>
            <a:r>
              <a:rPr b="0" lang="en-US" sz="3730" spc="-1" strike="noStrike">
                <a:latin typeface="Arial"/>
              </a:rPr>
              <a:t>Định nghĩa</a:t>
            </a:r>
            <a:endParaRPr b="0" lang="en-US" sz="3730" spc="-1" strike="noStrike">
              <a:latin typeface="Arial"/>
            </a:endParaRPr>
          </a:p>
        </p:txBody>
      </p:sp>
      <p:sp>
        <p:nvSpPr>
          <p:cNvPr id="4" name="PlaceHolder 3"/>
          <p:cNvSpPr>
            <a:spLocks noGrp="1"/>
          </p:cNvSpPr>
          <p:nvPr>
            <p:ph type="sldNum" idx="2"/>
          </p:nvPr>
        </p:nvSpPr>
        <p:spPr/>
        <p:txBody>
          <a:bodyPr/>
          <a:p>
            <a:fld id="{FB6B361A-558F-4237-A720-4CD30CF99EE1}" type="slidenum">
              <a:t>19</a:t>
            </a:fld>
          </a:p>
        </p:txBody>
      </p:sp>
    </p:spTree>
  </p:cSld>
  <mc:AlternateContent>
    <mc:Choice Requires="p14">
      <p:transition spd="slow" p14:dur="2000"/>
    </mc:Choice>
    <mc:Fallback>
      <p:transition spd="slow"/>
    </mc:Fallback>
  </mc:AlternateContent>
  <p:timing>
    <p:tnLst>
      <p:par>
        <p:cTn id="294" dur="indefinite" restart="never" nodeType="tmRoot">
          <p:childTnLst>
            <p:seq>
              <p:cTn id="295" dur="indefinite" nodeType="mainSeq">
                <p:childTnLst>
                  <p:par>
                    <p:cTn id="296" fill="hold">
                      <p:stCondLst>
                        <p:cond delay="indefinite"/>
                      </p:stCondLst>
                      <p:childTnLst>
                        <p:par>
                          <p:cTn id="297" fill="hold">
                            <p:stCondLst>
                              <p:cond delay="0"/>
                            </p:stCondLst>
                            <p:childTnLst>
                              <p:par>
                                <p:cTn id="298" nodeType="clickEffect" fill="hold" presetClass="entr" presetID="1">
                                  <p:stCondLst>
                                    <p:cond delay="0"/>
                                  </p:stCondLst>
                                  <p:childTnLst>
                                    <p:set>
                                      <p:cBhvr>
                                        <p:cTn id="299" dur="1" fill="hold">
                                          <p:stCondLst>
                                            <p:cond delay="0"/>
                                          </p:stCondLst>
                                        </p:cTn>
                                        <p:tgtEl>
                                          <p:spTgt spid="253">
                                            <p:txEl>
                                              <p:pRg st="0" end="0"/>
                                            </p:txEl>
                                          </p:spTgt>
                                        </p:tgtEl>
                                        <p:attrNameLst>
                                          <p:attrName>style.visibility</p:attrName>
                                        </p:attrNameLst>
                                      </p:cBhvr>
                                      <p:to>
                                        <p:strVal val="visible"/>
                                      </p:to>
                                    </p:set>
                                  </p:childTnLst>
                                </p:cTn>
                              </p:par>
                              <p:par>
                                <p:cTn id="300" nodeType="withEffect" fill="hold" presetClass="entr" presetID="1">
                                  <p:stCondLst>
                                    <p:cond delay="0"/>
                                  </p:stCondLst>
                                  <p:childTnLst>
                                    <p:set>
                                      <p:cBhvr>
                                        <p:cTn id="301" dur="1" fill="hold">
                                          <p:stCondLst>
                                            <p:cond delay="0"/>
                                          </p:stCondLst>
                                        </p:cTn>
                                        <p:tgtEl>
                                          <p:spTgt spid="253">
                                            <p:txEl>
                                              <p:pRg st="1" end="1"/>
                                            </p:txEl>
                                          </p:spTgt>
                                        </p:tgtEl>
                                        <p:attrNameLst>
                                          <p:attrName>style.visibility</p:attrName>
                                        </p:attrNameLst>
                                      </p:cBhvr>
                                      <p:to>
                                        <p:strVal val="visible"/>
                                      </p:to>
                                    </p:set>
                                  </p:childTnLst>
                                </p:cTn>
                              </p:par>
                              <p:par>
                                <p:cTn id="302" nodeType="withEffect" fill="hold" presetClass="entr" presetID="1">
                                  <p:stCondLst>
                                    <p:cond delay="0"/>
                                  </p:stCondLst>
                                  <p:childTnLst>
                                    <p:set>
                                      <p:cBhvr>
                                        <p:cTn id="303" dur="1" fill="hold">
                                          <p:stCondLst>
                                            <p:cond delay="0"/>
                                          </p:stCondLst>
                                        </p:cTn>
                                        <p:tgtEl>
                                          <p:spTgt spid="253">
                                            <p:txEl>
                                              <p:pRg st="2" end="2"/>
                                            </p:txEl>
                                          </p:spTgt>
                                        </p:tgtEl>
                                        <p:attrNameLst>
                                          <p:attrName>style.visibility</p:attrName>
                                        </p:attrNameLst>
                                      </p:cBhvr>
                                      <p:to>
                                        <p:strVal val="visible"/>
                                      </p:to>
                                    </p:set>
                                  </p:childTnLst>
                                </p:cTn>
                              </p:par>
                              <p:par>
                                <p:cTn id="304" nodeType="withEffect" fill="hold" presetClass="entr" presetID="1">
                                  <p:stCondLst>
                                    <p:cond delay="0"/>
                                  </p:stCondLst>
                                  <p:childTnLst>
                                    <p:set>
                                      <p:cBhvr>
                                        <p:cTn id="305" dur="1" fill="hold">
                                          <p:stCondLst>
                                            <p:cond delay="0"/>
                                          </p:stCondLst>
                                        </p:cTn>
                                        <p:tgtEl>
                                          <p:spTgt spid="253">
                                            <p:txEl>
                                              <p:pRg st="3" end="3"/>
                                            </p:txEl>
                                          </p:spTgt>
                                        </p:tgtEl>
                                        <p:attrNameLst>
                                          <p:attrName>style.visibility</p:attrName>
                                        </p:attrNameLst>
                                      </p:cBhvr>
                                      <p:to>
                                        <p:strVal val="visible"/>
                                      </p:to>
                                    </p:set>
                                  </p:childTnLst>
                                </p:cTn>
                              </p:par>
                              <p:par>
                                <p:cTn id="306" nodeType="withEffect" fill="hold" presetClass="entr" presetID="1">
                                  <p:stCondLst>
                                    <p:cond delay="0"/>
                                  </p:stCondLst>
                                  <p:childTnLst>
                                    <p:set>
                                      <p:cBhvr>
                                        <p:cTn id="307" dur="1" fill="hold">
                                          <p:stCondLst>
                                            <p:cond delay="0"/>
                                          </p:stCondLst>
                                        </p:cTn>
                                        <p:tgtEl>
                                          <p:spTgt spid="253">
                                            <p:txEl>
                                              <p:pRg st="4" end="4"/>
                                            </p:txEl>
                                          </p:spTgt>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nodeType="clickEffect" fill="hold" presetClass="entr" presetID="1">
                                  <p:stCondLst>
                                    <p:cond delay="0"/>
                                  </p:stCondLst>
                                  <p:childTnLst>
                                    <p:set>
                                      <p:cBhvr>
                                        <p:cTn id="311" dur="1" fill="hold">
                                          <p:stCondLst>
                                            <p:cond delay="0"/>
                                          </p:stCondLst>
                                        </p:cTn>
                                        <p:tgtEl>
                                          <p:spTgt spid="253">
                                            <p:txEl>
                                              <p:pRg st="5" end="5"/>
                                            </p:txEl>
                                          </p:spTgt>
                                        </p:tgtEl>
                                        <p:attrNameLst>
                                          <p:attrName>style.visibility</p:attrName>
                                        </p:attrNameLst>
                                      </p:cBhvr>
                                      <p:to>
                                        <p:strVal val="visible"/>
                                      </p:to>
                                    </p:set>
                                  </p:childTnLst>
                                </p:cTn>
                              </p:par>
                              <p:par>
                                <p:cTn id="312" nodeType="withEffect" fill="hold" presetClass="entr" presetID="1">
                                  <p:stCondLst>
                                    <p:cond delay="0"/>
                                  </p:stCondLst>
                                  <p:childTnLst>
                                    <p:set>
                                      <p:cBhvr>
                                        <p:cTn id="313" dur="1" fill="hold">
                                          <p:stCondLst>
                                            <p:cond delay="0"/>
                                          </p:stCondLst>
                                        </p:cTn>
                                        <p:tgtEl>
                                          <p:spTgt spid="253">
                                            <p:txEl>
                                              <p:pRg st="6" end="6"/>
                                            </p:txEl>
                                          </p:spTgt>
                                        </p:tgtEl>
                                        <p:attrNameLst>
                                          <p:attrName>style.visibility</p:attrName>
                                        </p:attrNameLst>
                                      </p:cBhvr>
                                      <p:to>
                                        <p:strVal val="visible"/>
                                      </p:to>
                                    </p:set>
                                  </p:childTnLst>
                                </p:cTn>
                              </p:par>
                              <p:par>
                                <p:cTn id="314" nodeType="withEffect" fill="hold" presetClass="entr" presetID="1">
                                  <p:stCondLst>
                                    <p:cond delay="0"/>
                                  </p:stCondLst>
                                  <p:childTnLst>
                                    <p:set>
                                      <p:cBhvr>
                                        <p:cTn id="315" dur="1" fill="hold">
                                          <p:stCondLst>
                                            <p:cond delay="0"/>
                                          </p:stCondLst>
                                        </p:cTn>
                                        <p:tgtEl>
                                          <p:spTgt spid="25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Các nội dung chính:</a:t>
            </a:r>
            <a:endParaRPr b="0" lang="en-US" sz="4200" spc="-1" strike="noStrike">
              <a:latin typeface="Arial"/>
            </a:endParaRPr>
          </a:p>
        </p:txBody>
      </p:sp>
      <p:sp>
        <p:nvSpPr>
          <p:cNvPr id="140" name="PlaceHolder 2"/>
          <p:cNvSpPr>
            <a:spLocks noGrp="1"/>
          </p:cNvSpPr>
          <p:nvPr>
            <p:ph/>
          </p:nvPr>
        </p:nvSpPr>
        <p:spPr>
          <a:xfrm>
            <a:off x="685800" y="1143000"/>
            <a:ext cx="9069120" cy="5257440"/>
          </a:xfrm>
          <a:prstGeom prst="rect">
            <a:avLst/>
          </a:prstGeom>
          <a:noFill/>
          <a:ln w="0">
            <a:noFill/>
          </a:ln>
        </p:spPr>
        <p:txBody>
          <a:bodyPr lIns="0" rIns="0" tIns="0" bIns="0" anchor="t">
            <a:normAutofit fontScale="93000"/>
          </a:bodyPr>
          <a:p>
            <a:pPr>
              <a:lnSpc>
                <a:spcPct val="100000"/>
              </a:lnSpc>
              <a:spcBef>
                <a:spcPts val="1888"/>
              </a:spcBef>
              <a:buNone/>
            </a:pP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solidFill>
                  <a:srgbClr val="eeeeee"/>
                </a:solidFill>
                <a:latin typeface="Arial"/>
              </a:rPr>
              <a:t>Khái niệm, đặc điểm và khả năng </a:t>
            </a:r>
            <a:r>
              <a:rPr b="0" lang="en-US" sz="4270" spc="-1" strike="noStrike">
                <a:solidFill>
                  <a:srgbClr val="333333"/>
                </a:solidFill>
                <a:latin typeface="Arial"/>
              </a:rPr>
              <a:t>DSS</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solidFill>
                  <a:srgbClr val="eeeeee"/>
                </a:solidFill>
                <a:latin typeface="Arial"/>
              </a:rPr>
              <a:t>Cấu trúc, thành phần </a:t>
            </a:r>
            <a:r>
              <a:rPr b="0" lang="en-US" sz="4270" spc="-1" strike="noStrike">
                <a:solidFill>
                  <a:srgbClr val="333333"/>
                </a:solidFill>
                <a:latin typeface="Arial"/>
              </a:rPr>
              <a:t>DSS</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solidFill>
                  <a:srgbClr val="eeeeee"/>
                </a:solidFill>
                <a:latin typeface="Arial"/>
              </a:rPr>
              <a:t>Phần cứng </a:t>
            </a:r>
            <a:r>
              <a:rPr b="0" lang="en-US" sz="4270" spc="-1" strike="noStrike">
                <a:solidFill>
                  <a:srgbClr val="333333"/>
                </a:solidFill>
                <a:latin typeface="Arial"/>
              </a:rPr>
              <a:t>DSS</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solidFill>
                  <a:srgbClr val="eeeeee"/>
                </a:solidFill>
                <a:latin typeface="Arial"/>
              </a:rPr>
              <a:t>Phân loại </a:t>
            </a:r>
            <a:r>
              <a:rPr b="0" lang="en-US" sz="4270" spc="-1" strike="noStrike">
                <a:solidFill>
                  <a:srgbClr val="333333"/>
                </a:solidFill>
                <a:latin typeface="Arial"/>
              </a:rPr>
              <a:t>DSS</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solidFill>
                  <a:srgbClr val="eeeeee"/>
                </a:solidFill>
                <a:latin typeface="Arial"/>
              </a:rPr>
              <a:t>Web và  DSS</a:t>
            </a:r>
            <a:endParaRPr b="0" lang="en-US" sz="4270" spc="-1" strike="noStrike">
              <a:latin typeface="Arial"/>
            </a:endParaRPr>
          </a:p>
        </p:txBody>
      </p:sp>
      <p:sp>
        <p:nvSpPr>
          <p:cNvPr id="4" name="PlaceHolder 3"/>
          <p:cNvSpPr>
            <a:spLocks noGrp="1"/>
          </p:cNvSpPr>
          <p:nvPr>
            <p:ph type="sldNum" idx="2"/>
          </p:nvPr>
        </p:nvSpPr>
        <p:spPr/>
        <p:txBody>
          <a:bodyPr/>
          <a:p>
            <a:fld id="{1D794169-3F68-4833-A439-3AA412530272}" type="slidenum">
              <a:t>2</a:t>
            </a:fld>
          </a:p>
        </p:txBody>
      </p:sp>
    </p:spTree>
  </p:cSld>
  <p:transition spd="slow">
    <p:wedg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Các hoạt động mô hình quản lí</a:t>
            </a:r>
            <a:endParaRPr b="0" lang="en-US" sz="4200" spc="-1" strike="noStrike">
              <a:latin typeface="Arial"/>
            </a:endParaRPr>
          </a:p>
        </p:txBody>
      </p:sp>
      <p:sp>
        <p:nvSpPr>
          <p:cNvPr id="255" name="PlaceHolder 2"/>
          <p:cNvSpPr>
            <a:spLocks noGrp="1"/>
          </p:cNvSpPr>
          <p:nvPr>
            <p:ph/>
          </p:nvPr>
        </p:nvSpPr>
        <p:spPr>
          <a:xfrm>
            <a:off x="914400" y="1371600"/>
            <a:ext cx="8685000" cy="5430240"/>
          </a:xfrm>
          <a:prstGeom prst="rect">
            <a:avLst/>
          </a:prstGeom>
          <a:noFill/>
          <a:ln w="0">
            <a:noFill/>
          </a:ln>
        </p:spPr>
        <p:txBody>
          <a:bodyPr lIns="0" rIns="0" tIns="0" bIns="0" anchor="t">
            <a:normAutofit fontScale="85000"/>
          </a:bodyPr>
          <a:p>
            <a:pPr>
              <a:lnSpc>
                <a:spcPct val="100000"/>
              </a:lnSpc>
              <a:buNone/>
            </a:pPr>
            <a:r>
              <a:rPr b="0" lang="en-US" sz="4270" spc="-1" strike="noStrike">
                <a:latin typeface="Arial"/>
              </a:rPr>
              <a:t>Thực hiện mô hình</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Điều khiển chạy mô hình</a:t>
            </a:r>
            <a:endParaRPr b="0" lang="en-US" sz="3730" spc="-1" strike="noStrike">
              <a:latin typeface="Arial"/>
            </a:endParaRPr>
          </a:p>
          <a:p>
            <a:pPr>
              <a:lnSpc>
                <a:spcPct val="100000"/>
              </a:lnSpc>
              <a:buNone/>
            </a:pPr>
            <a:r>
              <a:rPr b="0" lang="en-US" sz="4270" spc="-1" strike="noStrike">
                <a:latin typeface="Arial"/>
              </a:rPr>
              <a:t>Bộ xử lý lệnh mô hình</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Nhận hướng dẫn mô hình từ giao diện người dùng</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Định tuyến các hướng dẫn tới MBMS, các chức năng tích hợp hoặc thực thi mô-đun</a:t>
            </a:r>
            <a:endParaRPr b="0" lang="en-US" sz="3730" spc="-1" strike="noStrike">
              <a:latin typeface="Arial"/>
            </a:endParaRPr>
          </a:p>
          <a:p>
            <a:pPr>
              <a:lnSpc>
                <a:spcPct val="100000"/>
              </a:lnSpc>
              <a:buNone/>
            </a:pPr>
            <a:r>
              <a:rPr b="0" lang="en-US" sz="4270" spc="-1" strike="noStrike">
                <a:latin typeface="Arial"/>
              </a:rPr>
              <a:t>Tích hợp mô hình</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Kết hợp một số hoạt động của mô hình</a:t>
            </a:r>
            <a:endParaRPr b="0" lang="en-US" sz="3730" spc="-1" strike="noStrike">
              <a:latin typeface="Arial"/>
            </a:endParaRPr>
          </a:p>
        </p:txBody>
      </p:sp>
      <p:sp>
        <p:nvSpPr>
          <p:cNvPr id="4" name="PlaceHolder 3"/>
          <p:cNvSpPr>
            <a:spLocks noGrp="1"/>
          </p:cNvSpPr>
          <p:nvPr>
            <p:ph type="sldNum" idx="2"/>
          </p:nvPr>
        </p:nvSpPr>
        <p:spPr/>
        <p:txBody>
          <a:bodyPr/>
          <a:p>
            <a:fld id="{147B9932-F8A1-4A5B-9D38-E77199736DA2}" type="slidenum">
              <a:t>20</a:t>
            </a:fld>
          </a:p>
        </p:txBody>
      </p:sp>
    </p:spTree>
  </p:cSld>
  <mc:AlternateContent>
    <mc:Choice Requires="p14">
      <p:transition spd="slow" p14:dur="2000"/>
    </mc:Choice>
    <mc:Fallback>
      <p:transition spd="slow"/>
    </mc:Fallback>
  </mc:AlternateContent>
  <p:timing>
    <p:tnLst>
      <p:par>
        <p:cTn id="316" dur="indefinite" restart="never" nodeType="tmRoot">
          <p:childTnLst>
            <p:seq>
              <p:cTn id="317" dur="indefinite" nodeType="mainSeq">
                <p:childTnLst>
                  <p:par>
                    <p:cTn id="318" fill="hold">
                      <p:stCondLst>
                        <p:cond delay="indefinite"/>
                      </p:stCondLst>
                      <p:childTnLst>
                        <p:par>
                          <p:cTn id="319" fill="hold">
                            <p:stCondLst>
                              <p:cond delay="0"/>
                            </p:stCondLst>
                            <p:childTnLst>
                              <p:par>
                                <p:cTn id="320" nodeType="clickEffect" fill="hold" presetClass="entr" presetID="1">
                                  <p:stCondLst>
                                    <p:cond delay="0"/>
                                  </p:stCondLst>
                                  <p:childTnLst>
                                    <p:set>
                                      <p:cBhvr>
                                        <p:cTn id="321" dur="1" fill="hold">
                                          <p:stCondLst>
                                            <p:cond delay="0"/>
                                          </p:stCondLst>
                                        </p:cTn>
                                        <p:tgtEl>
                                          <p:spTgt spid="255">
                                            <p:txEl>
                                              <p:pRg st="0" end="0"/>
                                            </p:txEl>
                                          </p:spTgt>
                                        </p:tgtEl>
                                        <p:attrNameLst>
                                          <p:attrName>style.visibility</p:attrName>
                                        </p:attrNameLst>
                                      </p:cBhvr>
                                      <p:to>
                                        <p:strVal val="visible"/>
                                      </p:to>
                                    </p:set>
                                  </p:childTnLst>
                                </p:cTn>
                              </p:par>
                              <p:par>
                                <p:cTn id="322" nodeType="withEffect" fill="hold" presetClass="entr" presetID="1">
                                  <p:stCondLst>
                                    <p:cond delay="0"/>
                                  </p:stCondLst>
                                  <p:childTnLst>
                                    <p:set>
                                      <p:cBhvr>
                                        <p:cTn id="323" dur="1" fill="hold">
                                          <p:stCondLst>
                                            <p:cond delay="0"/>
                                          </p:stCondLst>
                                        </p:cTn>
                                        <p:tgtEl>
                                          <p:spTgt spid="255">
                                            <p:txEl>
                                              <p:pRg st="1" end="1"/>
                                            </p:txEl>
                                          </p:spTgt>
                                        </p:tgtEl>
                                        <p:attrNameLst>
                                          <p:attrName>style.visibility</p:attrName>
                                        </p:attrNameLst>
                                      </p:cBhvr>
                                      <p:to>
                                        <p:strVal val="visible"/>
                                      </p:to>
                                    </p:set>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1">
                                  <p:stCondLst>
                                    <p:cond delay="0"/>
                                  </p:stCondLst>
                                  <p:childTnLst>
                                    <p:set>
                                      <p:cBhvr>
                                        <p:cTn id="327" dur="1" fill="hold">
                                          <p:stCondLst>
                                            <p:cond delay="0"/>
                                          </p:stCondLst>
                                        </p:cTn>
                                        <p:tgtEl>
                                          <p:spTgt spid="255">
                                            <p:txEl>
                                              <p:pRg st="2" end="2"/>
                                            </p:txEl>
                                          </p:spTgt>
                                        </p:tgtEl>
                                        <p:attrNameLst>
                                          <p:attrName>style.visibility</p:attrName>
                                        </p:attrNameLst>
                                      </p:cBhvr>
                                      <p:to>
                                        <p:strVal val="visible"/>
                                      </p:to>
                                    </p:set>
                                  </p:childTnLst>
                                </p:cTn>
                              </p:par>
                              <p:par>
                                <p:cTn id="328" nodeType="withEffect" fill="hold" presetClass="entr" presetID="1">
                                  <p:stCondLst>
                                    <p:cond delay="0"/>
                                  </p:stCondLst>
                                  <p:childTnLst>
                                    <p:set>
                                      <p:cBhvr>
                                        <p:cTn id="329" dur="1" fill="hold">
                                          <p:stCondLst>
                                            <p:cond delay="0"/>
                                          </p:stCondLst>
                                        </p:cTn>
                                        <p:tgtEl>
                                          <p:spTgt spid="255">
                                            <p:txEl>
                                              <p:pRg st="3" end="3"/>
                                            </p:txEl>
                                          </p:spTgt>
                                        </p:tgtEl>
                                        <p:attrNameLst>
                                          <p:attrName>style.visibility</p:attrName>
                                        </p:attrNameLst>
                                      </p:cBhvr>
                                      <p:to>
                                        <p:strVal val="visible"/>
                                      </p:to>
                                    </p:set>
                                  </p:childTnLst>
                                </p:cTn>
                              </p:par>
                              <p:par>
                                <p:cTn id="330" nodeType="withEffect" fill="hold" presetClass="entr" presetID="1">
                                  <p:stCondLst>
                                    <p:cond delay="0"/>
                                  </p:stCondLst>
                                  <p:childTnLst>
                                    <p:set>
                                      <p:cBhvr>
                                        <p:cTn id="331" dur="1" fill="hold">
                                          <p:stCondLst>
                                            <p:cond delay="0"/>
                                          </p:stCondLst>
                                        </p:cTn>
                                        <p:tgtEl>
                                          <p:spTgt spid="255">
                                            <p:txEl>
                                              <p:pRg st="4" end="4"/>
                                            </p:txEl>
                                          </p:spTgt>
                                        </p:tgtEl>
                                        <p:attrNameLst>
                                          <p:attrName>style.visibility</p:attrName>
                                        </p:attrNameLst>
                                      </p:cBhvr>
                                      <p:to>
                                        <p:strVal val="visible"/>
                                      </p:to>
                                    </p:set>
                                  </p:childTnLst>
                                </p:cTn>
                              </p:par>
                            </p:childTnLst>
                          </p:cTn>
                        </p:par>
                      </p:childTnLst>
                    </p:cTn>
                  </p:par>
                  <p:par>
                    <p:cTn id="332" fill="hold">
                      <p:stCondLst>
                        <p:cond delay="indefinite"/>
                      </p:stCondLst>
                      <p:childTnLst>
                        <p:par>
                          <p:cTn id="333" fill="hold">
                            <p:stCondLst>
                              <p:cond delay="0"/>
                            </p:stCondLst>
                            <p:childTnLst>
                              <p:par>
                                <p:cTn id="334" nodeType="clickEffect" fill="hold" presetClass="entr" presetID="1">
                                  <p:stCondLst>
                                    <p:cond delay="0"/>
                                  </p:stCondLst>
                                  <p:childTnLst>
                                    <p:set>
                                      <p:cBhvr>
                                        <p:cTn id="335" dur="1" fill="hold">
                                          <p:stCondLst>
                                            <p:cond delay="0"/>
                                          </p:stCondLst>
                                        </p:cTn>
                                        <p:tgtEl>
                                          <p:spTgt spid="255">
                                            <p:txEl>
                                              <p:pRg st="5" end="5"/>
                                            </p:txEl>
                                          </p:spTgt>
                                        </p:tgtEl>
                                        <p:attrNameLst>
                                          <p:attrName>style.visibility</p:attrName>
                                        </p:attrNameLst>
                                      </p:cBhvr>
                                      <p:to>
                                        <p:strVal val="visible"/>
                                      </p:to>
                                    </p:set>
                                  </p:childTnLst>
                                </p:cTn>
                              </p:par>
                              <p:par>
                                <p:cTn id="336" nodeType="withEffect" fill="hold" presetClass="entr" presetID="1">
                                  <p:stCondLst>
                                    <p:cond delay="0"/>
                                  </p:stCondLst>
                                  <p:childTnLst>
                                    <p:set>
                                      <p:cBhvr>
                                        <p:cTn id="337" dur="1" fill="hold">
                                          <p:stCondLst>
                                            <p:cond delay="0"/>
                                          </p:stCondLst>
                                        </p:cTn>
                                        <p:tgtEl>
                                          <p:spTgt spid="25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56"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Hệ thống giao diện người dùng</a:t>
            </a:r>
            <a:endParaRPr b="0" lang="en-US" sz="4200" spc="-1" strike="noStrike">
              <a:latin typeface="Arial"/>
            </a:endParaRPr>
          </a:p>
        </p:txBody>
      </p:sp>
      <p:grpSp>
        <p:nvGrpSpPr>
          <p:cNvPr id="257" name=""/>
          <p:cNvGrpSpPr/>
          <p:nvPr/>
        </p:nvGrpSpPr>
        <p:grpSpPr>
          <a:xfrm>
            <a:off x="1219320" y="1371600"/>
            <a:ext cx="7388640" cy="5121360"/>
            <a:chOff x="1219320" y="1371600"/>
            <a:chExt cx="7388640" cy="5121360"/>
          </a:xfrm>
        </p:grpSpPr>
        <p:sp>
          <p:nvSpPr>
            <p:cNvPr id="258" name=""/>
            <p:cNvSpPr/>
            <p:nvPr/>
          </p:nvSpPr>
          <p:spPr>
            <a:xfrm>
              <a:off x="3809880" y="1371600"/>
              <a:ext cx="2207520" cy="641880"/>
            </a:xfrm>
            <a:custGeom>
              <a:avLst/>
              <a:gdLst/>
              <a:ahLst/>
              <a:rect l="l" t="t" r="r" b="b"/>
              <a:pathLst>
                <a:path w="21600" h="21600">
                  <a:moveTo>
                    <a:pt x="0" y="0"/>
                  </a:moveTo>
                  <a:lnTo>
                    <a:pt x="21600" y="0"/>
                  </a:lnTo>
                  <a:lnTo>
                    <a:pt x="21600" y="21600"/>
                  </a:lnTo>
                  <a:lnTo>
                    <a:pt x="0" y="21600"/>
                  </a:lnTo>
                  <a:lnTo>
                    <a:pt x="0" y="0"/>
                  </a:lnTo>
                  <a:close/>
                </a:path>
              </a:pathLst>
            </a:custGeom>
            <a:solidFill>
              <a:srgbClr val="ffcc00"/>
            </a:solidFill>
            <a:ln w="10800">
              <a:noFill/>
            </a:ln>
          </p:spPr>
          <p:style>
            <a:lnRef idx="0"/>
            <a:fillRef idx="0"/>
            <a:effectRef idx="0"/>
            <a:fontRef idx="minor"/>
          </p:style>
          <p:txBody>
            <a:bodyPr lIns="90000" rIns="90000" tIns="46800" bIns="46800" anchor="t">
              <a:spAutoFit/>
            </a:bodyPr>
            <a:p>
              <a:pPr marL="216000" indent="-216000" algn="ctr">
                <a:lnSpc>
                  <a:spcPct val="100000"/>
                </a:lnSpc>
                <a:spcBef>
                  <a:spcPts val="1125"/>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DejaVu Sans"/>
                </a:rPr>
                <a:t>Hệ thống dựa trên tri thức</a:t>
              </a:r>
              <a:endParaRPr b="0" lang="en-US" sz="1800" spc="-1" strike="noStrike">
                <a:latin typeface="Arial"/>
              </a:endParaRPr>
            </a:p>
          </p:txBody>
        </p:sp>
        <p:sp>
          <p:nvSpPr>
            <p:cNvPr id="259" name=""/>
            <p:cNvSpPr/>
            <p:nvPr/>
          </p:nvSpPr>
          <p:spPr>
            <a:xfrm>
              <a:off x="1219320" y="1371600"/>
              <a:ext cx="2207160" cy="641880"/>
            </a:xfrm>
            <a:custGeom>
              <a:avLst/>
              <a:gdLst/>
              <a:ahLst/>
              <a:rect l="l" t="t" r="r" b="b"/>
              <a:pathLst>
                <a:path w="21600" h="21600">
                  <a:moveTo>
                    <a:pt x="0" y="0"/>
                  </a:moveTo>
                  <a:lnTo>
                    <a:pt x="21600" y="0"/>
                  </a:lnTo>
                  <a:lnTo>
                    <a:pt x="21600" y="21600"/>
                  </a:lnTo>
                  <a:lnTo>
                    <a:pt x="0" y="21600"/>
                  </a:lnTo>
                  <a:lnTo>
                    <a:pt x="0" y="0"/>
                  </a:lnTo>
                  <a:close/>
                </a:path>
              </a:pathLst>
            </a:custGeom>
            <a:solidFill>
              <a:srgbClr val="ffcc00"/>
            </a:solidFill>
            <a:ln w="10800">
              <a:noFill/>
            </a:ln>
          </p:spPr>
          <p:style>
            <a:lnRef idx="0"/>
            <a:fillRef idx="0"/>
            <a:effectRef idx="0"/>
            <a:fontRef idx="minor"/>
          </p:style>
          <p:txBody>
            <a:bodyPr lIns="90000" rIns="90000" tIns="46800" bIns="46800" anchor="t">
              <a:spAutoFit/>
            </a:bodyPr>
            <a:p>
              <a:pPr marL="216000" indent="-216000" algn="ctr">
                <a:lnSpc>
                  <a:spcPct val="100000"/>
                </a:lnSpc>
                <a:spcBef>
                  <a:spcPts val="1125"/>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DejaVu Sans"/>
                </a:rPr>
                <a:t>Quản lí dữ liệu</a:t>
              </a:r>
              <a:br>
                <a:rPr sz="1800"/>
              </a:br>
              <a:r>
                <a:rPr b="0" lang="en-US" sz="1800" spc="-1" strike="noStrike">
                  <a:solidFill>
                    <a:srgbClr val="000000"/>
                  </a:solidFill>
                  <a:latin typeface="Arial"/>
                  <a:ea typeface="DejaVu Sans"/>
                </a:rPr>
                <a:t>và DBMS</a:t>
              </a:r>
              <a:endParaRPr b="0" lang="en-US" sz="1800" spc="-1" strike="noStrike">
                <a:latin typeface="Arial"/>
              </a:endParaRPr>
            </a:p>
          </p:txBody>
        </p:sp>
        <p:sp>
          <p:nvSpPr>
            <p:cNvPr id="260" name=""/>
            <p:cNvSpPr/>
            <p:nvPr/>
          </p:nvSpPr>
          <p:spPr>
            <a:xfrm>
              <a:off x="6553080" y="1371600"/>
              <a:ext cx="2054880" cy="641880"/>
            </a:xfrm>
            <a:custGeom>
              <a:avLst/>
              <a:gdLst/>
              <a:ahLst/>
              <a:rect l="l" t="t" r="r" b="b"/>
              <a:pathLst>
                <a:path w="21600" h="21600">
                  <a:moveTo>
                    <a:pt x="0" y="0"/>
                  </a:moveTo>
                  <a:lnTo>
                    <a:pt x="21600" y="0"/>
                  </a:lnTo>
                  <a:lnTo>
                    <a:pt x="21600" y="21600"/>
                  </a:lnTo>
                  <a:lnTo>
                    <a:pt x="0" y="21600"/>
                  </a:lnTo>
                  <a:lnTo>
                    <a:pt x="0" y="0"/>
                  </a:lnTo>
                  <a:close/>
                </a:path>
              </a:pathLst>
            </a:custGeom>
            <a:solidFill>
              <a:srgbClr val="ffcc00"/>
            </a:solidFill>
            <a:ln w="10800">
              <a:noFill/>
            </a:ln>
          </p:spPr>
          <p:style>
            <a:lnRef idx="0"/>
            <a:fillRef idx="0"/>
            <a:effectRef idx="0"/>
            <a:fontRef idx="minor"/>
          </p:style>
          <p:txBody>
            <a:bodyPr lIns="90000" rIns="90000" tIns="46800" bIns="46800" anchor="t">
              <a:spAutoFit/>
            </a:bodyPr>
            <a:p>
              <a:pPr marL="216000" indent="-216000" algn="ctr">
                <a:lnSpc>
                  <a:spcPct val="100000"/>
                </a:lnSpc>
                <a:spcBef>
                  <a:spcPts val="1125"/>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DejaVu Sans"/>
                </a:rPr>
                <a:t>Quản lí mô hình và MBMS</a:t>
              </a:r>
              <a:endParaRPr b="0" lang="en-US" sz="1800" spc="-1" strike="noStrike">
                <a:latin typeface="Arial"/>
              </a:endParaRPr>
            </a:p>
          </p:txBody>
        </p:sp>
        <p:sp>
          <p:nvSpPr>
            <p:cNvPr id="261" name=""/>
            <p:cNvSpPr/>
            <p:nvPr/>
          </p:nvSpPr>
          <p:spPr>
            <a:xfrm>
              <a:off x="2666880" y="2667960"/>
              <a:ext cx="4798080" cy="641880"/>
            </a:xfrm>
            <a:custGeom>
              <a:avLst/>
              <a:gdLst/>
              <a:ahLst/>
              <a:rect l="l" t="t" r="r" b="b"/>
              <a:pathLst>
                <a:path w="21600" h="21600">
                  <a:moveTo>
                    <a:pt x="0" y="0"/>
                  </a:moveTo>
                  <a:lnTo>
                    <a:pt x="21600" y="0"/>
                  </a:lnTo>
                  <a:lnTo>
                    <a:pt x="21600" y="21600"/>
                  </a:lnTo>
                  <a:lnTo>
                    <a:pt x="0" y="21600"/>
                  </a:lnTo>
                  <a:lnTo>
                    <a:pt x="0" y="0"/>
                  </a:lnTo>
                  <a:close/>
                </a:path>
              </a:pathLst>
            </a:custGeom>
            <a:solidFill>
              <a:srgbClr val="cc9900"/>
            </a:solidFill>
            <a:ln w="10800">
              <a:noFill/>
            </a:ln>
          </p:spPr>
          <p:style>
            <a:lnRef idx="0"/>
            <a:fillRef idx="0"/>
            <a:effectRef idx="0"/>
            <a:fontRef idx="minor"/>
          </p:style>
          <p:txBody>
            <a:bodyPr lIns="90000" rIns="90000" tIns="46800" bIns="46800" anchor="t">
              <a:spAutoFit/>
            </a:bodyPr>
            <a:p>
              <a:pPr marL="216000" indent="-216000" algn="ctr">
                <a:lnSpc>
                  <a:spcPct val="100000"/>
                </a:lnSpc>
                <a:spcBef>
                  <a:spcPts val="1125"/>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DejaVu Sans"/>
                </a:rPr>
                <a:t>Hệ thống quản lí giao diện người dùng (UIMS)</a:t>
              </a:r>
              <a:endParaRPr b="0" lang="en-US" sz="1800" spc="-1" strike="noStrike">
                <a:latin typeface="Arial"/>
              </a:endParaRPr>
            </a:p>
          </p:txBody>
        </p:sp>
        <p:sp>
          <p:nvSpPr>
            <p:cNvPr id="262" name=""/>
            <p:cNvSpPr/>
            <p:nvPr/>
          </p:nvSpPr>
          <p:spPr>
            <a:xfrm>
              <a:off x="3200400" y="3746520"/>
              <a:ext cx="3426480" cy="367560"/>
            </a:xfrm>
            <a:custGeom>
              <a:avLst/>
              <a:gdLst/>
              <a:ahLst/>
              <a:rect l="l" t="t" r="r" b="b"/>
              <a:pathLst>
                <a:path w="21600" h="21600">
                  <a:moveTo>
                    <a:pt x="0" y="0"/>
                  </a:moveTo>
                  <a:lnTo>
                    <a:pt x="21600" y="0"/>
                  </a:lnTo>
                  <a:lnTo>
                    <a:pt x="21600" y="21600"/>
                  </a:lnTo>
                  <a:lnTo>
                    <a:pt x="0" y="21600"/>
                  </a:lnTo>
                  <a:lnTo>
                    <a:pt x="0" y="0"/>
                  </a:lnTo>
                  <a:close/>
                </a:path>
              </a:pathLst>
            </a:custGeom>
            <a:solidFill>
              <a:srgbClr val="cc9900"/>
            </a:solidFill>
            <a:ln w="10800">
              <a:noFill/>
            </a:ln>
          </p:spPr>
          <p:style>
            <a:lnRef idx="0"/>
            <a:fillRef idx="0"/>
            <a:effectRef idx="0"/>
            <a:fontRef idx="minor"/>
          </p:style>
          <p:txBody>
            <a:bodyPr lIns="90000" rIns="90000" tIns="46800" bIns="46800" anchor="t">
              <a:spAutoFit/>
            </a:bodyPr>
            <a:p>
              <a:pPr marL="216000" indent="-216000" algn="ctr">
                <a:lnSpc>
                  <a:spcPct val="100000"/>
                </a:lnSpc>
                <a:spcBef>
                  <a:spcPts val="1125"/>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DejaVu Sans"/>
                </a:rPr>
                <a:t>Xử lí ngôn ngữ tự nhiên</a:t>
              </a:r>
              <a:endParaRPr b="0" lang="en-US" sz="1800" spc="-1" strike="noStrike">
                <a:latin typeface="Arial"/>
              </a:endParaRPr>
            </a:p>
          </p:txBody>
        </p:sp>
        <p:sp>
          <p:nvSpPr>
            <p:cNvPr id="263" name=""/>
            <p:cNvSpPr/>
            <p:nvPr/>
          </p:nvSpPr>
          <p:spPr>
            <a:xfrm>
              <a:off x="2971800" y="4544640"/>
              <a:ext cx="1597680" cy="712440"/>
            </a:xfrm>
            <a:custGeom>
              <a:avLst/>
              <a:gdLst/>
              <a:ahLst/>
              <a:rect l="l" t="t" r="r" b="b"/>
              <a:pathLst>
                <a:path w="21600" h="21600">
                  <a:moveTo>
                    <a:pt x="0" y="0"/>
                  </a:moveTo>
                  <a:lnTo>
                    <a:pt x="21600" y="0"/>
                  </a:lnTo>
                  <a:lnTo>
                    <a:pt x="21600" y="21600"/>
                  </a:lnTo>
                  <a:lnTo>
                    <a:pt x="0" y="21600"/>
                  </a:lnTo>
                  <a:lnTo>
                    <a:pt x="0" y="0"/>
                  </a:lnTo>
                  <a:close/>
                </a:path>
              </a:pathLst>
            </a:custGeom>
            <a:solidFill>
              <a:srgbClr val="ffcc66"/>
            </a:solidFill>
            <a:ln w="10800">
              <a:noFill/>
            </a:ln>
          </p:spPr>
          <p:style>
            <a:lnRef idx="0"/>
            <a:fillRef idx="0"/>
            <a:effectRef idx="0"/>
            <a:fontRef idx="minor"/>
          </p:style>
          <p:txBody>
            <a:bodyPr lIns="90000" rIns="90000" tIns="46800" bIns="46800" anchor="t">
              <a:spAutoFit/>
            </a:bodyPr>
            <a:p>
              <a:pPr marL="216000" indent="-216000" algn="ctr">
                <a:lnSpc>
                  <a:spcPct val="50000"/>
                </a:lnSpc>
                <a:spcBef>
                  <a:spcPts val="1001"/>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Arial"/>
                  <a:ea typeface="DejaVu Sans"/>
                </a:rPr>
                <a:t>Ngôn ngữ </a:t>
              </a:r>
              <a:endParaRPr b="0" lang="en-US" sz="1600" spc="-1" strike="noStrike">
                <a:latin typeface="Arial"/>
              </a:endParaRPr>
            </a:p>
            <a:p>
              <a:pPr marL="216000" indent="-216000" algn="ctr">
                <a:lnSpc>
                  <a:spcPct val="50000"/>
                </a:lnSpc>
                <a:spcBef>
                  <a:spcPts val="1001"/>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Arial"/>
                  <a:ea typeface="DejaVu Sans"/>
                </a:rPr>
                <a:t>tác động</a:t>
              </a:r>
              <a:endParaRPr b="0" lang="en-US" sz="1600" spc="-1" strike="noStrike">
                <a:latin typeface="Arial"/>
              </a:endParaRPr>
            </a:p>
            <a:p>
              <a:pPr marL="216000" indent="-216000" algn="ctr">
                <a:lnSpc>
                  <a:spcPct val="50000"/>
                </a:lnSpc>
                <a:spcBef>
                  <a:spcPts val="1001"/>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Arial"/>
                  <a:ea typeface="DejaVu Sans"/>
                </a:rPr>
                <a:t>đầu vào   </a:t>
              </a:r>
              <a:endParaRPr b="0" lang="en-US" sz="1600" spc="-1" strike="noStrike">
                <a:latin typeface="Arial"/>
              </a:endParaRPr>
            </a:p>
          </p:txBody>
        </p:sp>
        <p:sp>
          <p:nvSpPr>
            <p:cNvPr id="264" name=""/>
            <p:cNvSpPr/>
            <p:nvPr/>
          </p:nvSpPr>
          <p:spPr>
            <a:xfrm>
              <a:off x="4844880" y="4569480"/>
              <a:ext cx="1445400" cy="712440"/>
            </a:xfrm>
            <a:custGeom>
              <a:avLst/>
              <a:gdLst/>
              <a:ahLst/>
              <a:rect l="l" t="t" r="r" b="b"/>
              <a:pathLst>
                <a:path w="21600" h="21600">
                  <a:moveTo>
                    <a:pt x="0" y="0"/>
                  </a:moveTo>
                  <a:lnTo>
                    <a:pt x="21600" y="0"/>
                  </a:lnTo>
                  <a:lnTo>
                    <a:pt x="21600" y="21600"/>
                  </a:lnTo>
                  <a:lnTo>
                    <a:pt x="0" y="21600"/>
                  </a:lnTo>
                  <a:lnTo>
                    <a:pt x="0" y="0"/>
                  </a:lnTo>
                  <a:close/>
                </a:path>
              </a:pathLst>
            </a:custGeom>
            <a:solidFill>
              <a:srgbClr val="ffcc66"/>
            </a:solidFill>
            <a:ln w="10800">
              <a:noFill/>
            </a:ln>
          </p:spPr>
          <p:style>
            <a:lnRef idx="0"/>
            <a:fillRef idx="0"/>
            <a:effectRef idx="0"/>
            <a:fontRef idx="minor"/>
          </p:style>
          <p:txBody>
            <a:bodyPr lIns="90000" rIns="90000" tIns="46800" bIns="46800" anchor="t">
              <a:spAutoFit/>
            </a:bodyPr>
            <a:p>
              <a:pPr marL="216000" indent="-216000">
                <a:lnSpc>
                  <a:spcPct val="50000"/>
                </a:lnSpc>
                <a:spcBef>
                  <a:spcPts val="1001"/>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Arial"/>
                  <a:ea typeface="DejaVu Sans"/>
                </a:rPr>
                <a:t>Ngôn ngữ</a:t>
              </a:r>
              <a:endParaRPr b="0" lang="en-US" sz="1600" spc="-1" strike="noStrike">
                <a:latin typeface="Arial"/>
              </a:endParaRPr>
            </a:p>
            <a:p>
              <a:pPr marL="216000" indent="-216000">
                <a:lnSpc>
                  <a:spcPct val="50000"/>
                </a:lnSpc>
                <a:spcBef>
                  <a:spcPts val="1001"/>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Arial"/>
                  <a:ea typeface="DejaVu Sans"/>
                </a:rPr>
                <a:t>thể hiện</a:t>
              </a:r>
              <a:endParaRPr b="0" lang="en-US" sz="1600" spc="-1" strike="noStrike">
                <a:latin typeface="Arial"/>
              </a:endParaRPr>
            </a:p>
            <a:p>
              <a:pPr marL="216000" indent="-216000">
                <a:lnSpc>
                  <a:spcPct val="50000"/>
                </a:lnSpc>
                <a:spcBef>
                  <a:spcPts val="1001"/>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Arial"/>
                  <a:ea typeface="DejaVu Sans"/>
                </a:rPr>
                <a:t>đầu ra</a:t>
              </a:r>
              <a:endParaRPr b="0" lang="en-US" sz="1600" spc="-1" strike="noStrike">
                <a:latin typeface="Arial"/>
              </a:endParaRPr>
            </a:p>
          </p:txBody>
        </p:sp>
        <p:sp>
          <p:nvSpPr>
            <p:cNvPr id="265" name=""/>
            <p:cNvSpPr/>
            <p:nvPr/>
          </p:nvSpPr>
          <p:spPr>
            <a:xfrm>
              <a:off x="3549600" y="6125400"/>
              <a:ext cx="1826280" cy="367560"/>
            </a:xfrm>
            <a:custGeom>
              <a:avLst/>
              <a:gdLst/>
              <a:ahLst/>
              <a:rect l="l" t="t" r="r" b="b"/>
              <a:pathLst>
                <a:path w="21600" h="21600">
                  <a:moveTo>
                    <a:pt x="0" y="0"/>
                  </a:moveTo>
                  <a:lnTo>
                    <a:pt x="21600" y="0"/>
                  </a:lnTo>
                  <a:lnTo>
                    <a:pt x="21600" y="21600"/>
                  </a:lnTo>
                  <a:lnTo>
                    <a:pt x="0" y="21600"/>
                  </a:lnTo>
                  <a:lnTo>
                    <a:pt x="0" y="0"/>
                  </a:lnTo>
                  <a:close/>
                </a:path>
              </a:pathLst>
            </a:custGeom>
            <a:solidFill>
              <a:srgbClr val="cc9900"/>
            </a:solidFill>
            <a:ln w="10800">
              <a:noFill/>
            </a:ln>
          </p:spPr>
          <p:style>
            <a:lnRef idx="0"/>
            <a:fillRef idx="0"/>
            <a:effectRef idx="0"/>
            <a:fontRef idx="minor"/>
          </p:style>
          <p:txBody>
            <a:bodyPr lIns="90000" rIns="90000" tIns="46800" bIns="46800" anchor="t">
              <a:spAutoFit/>
            </a:bodyPr>
            <a:p>
              <a:pPr marL="216000" indent="-216000">
                <a:lnSpc>
                  <a:spcPct val="100000"/>
                </a:lnSpc>
                <a:spcBef>
                  <a:spcPts val="1125"/>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DejaVu Sans"/>
                </a:rPr>
                <a:t>Người dùng</a:t>
              </a:r>
              <a:endParaRPr b="0" lang="en-US" sz="1800" spc="-1" strike="noStrike">
                <a:latin typeface="Arial"/>
              </a:endParaRPr>
            </a:p>
          </p:txBody>
        </p:sp>
        <p:sp>
          <p:nvSpPr>
            <p:cNvPr id="266" name=""/>
            <p:cNvSpPr/>
            <p:nvPr/>
          </p:nvSpPr>
          <p:spPr>
            <a:xfrm>
              <a:off x="5943600" y="6125400"/>
              <a:ext cx="2207160" cy="367560"/>
            </a:xfrm>
            <a:custGeom>
              <a:avLst/>
              <a:gdLst/>
              <a:ahLst/>
              <a:rect l="l" t="t" r="r" b="b"/>
              <a:pathLst>
                <a:path w="21600" h="21600">
                  <a:moveTo>
                    <a:pt x="0" y="0"/>
                  </a:moveTo>
                  <a:lnTo>
                    <a:pt x="21600" y="0"/>
                  </a:lnTo>
                  <a:lnTo>
                    <a:pt x="21600" y="21600"/>
                  </a:lnTo>
                  <a:lnTo>
                    <a:pt x="0" y="21600"/>
                  </a:lnTo>
                  <a:lnTo>
                    <a:pt x="0" y="0"/>
                  </a:lnTo>
                  <a:close/>
                </a:path>
              </a:pathLst>
            </a:custGeom>
            <a:solidFill>
              <a:srgbClr val="cc9900"/>
            </a:solidFill>
            <a:ln w="10800">
              <a:noFill/>
            </a:ln>
          </p:spPr>
          <p:style>
            <a:lnRef idx="0"/>
            <a:fillRef idx="0"/>
            <a:effectRef idx="0"/>
            <a:fontRef idx="minor"/>
          </p:style>
          <p:txBody>
            <a:bodyPr lIns="90000" rIns="90000" tIns="46800" bIns="46800" anchor="t">
              <a:spAutoFit/>
            </a:bodyPr>
            <a:p>
              <a:pPr marL="216000" indent="-216000">
                <a:lnSpc>
                  <a:spcPct val="100000"/>
                </a:lnSpc>
                <a:spcBef>
                  <a:spcPts val="1125"/>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DejaVu Sans"/>
                </a:rPr>
                <a:t>Máy in, máy vẽ,..</a:t>
              </a:r>
              <a:endParaRPr b="0" lang="en-US" sz="1800" spc="-1" strike="noStrike">
                <a:latin typeface="Arial"/>
              </a:endParaRPr>
            </a:p>
          </p:txBody>
        </p:sp>
        <p:sp>
          <p:nvSpPr>
            <p:cNvPr id="267" name=""/>
            <p:cNvSpPr/>
            <p:nvPr/>
          </p:nvSpPr>
          <p:spPr>
            <a:xfrm>
              <a:off x="6781680" y="4915440"/>
              <a:ext cx="1445400" cy="57996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10800">
              <a:noFill/>
            </a:ln>
          </p:spPr>
          <p:style>
            <a:lnRef idx="0"/>
            <a:fillRef idx="0"/>
            <a:effectRef idx="0"/>
            <a:fontRef idx="minor"/>
          </p:style>
          <p:txBody>
            <a:bodyPr lIns="90000" rIns="90000" tIns="46800" bIns="46800" anchor="t">
              <a:spAutoFit/>
            </a:bodyPr>
            <a:p>
              <a:pPr marL="216000" indent="-216000">
                <a:lnSpc>
                  <a:spcPct val="100000"/>
                </a:lnSpc>
                <a:spcBef>
                  <a:spcPts val="1001"/>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Arial"/>
                  <a:ea typeface="DejaVu Sans"/>
                </a:rPr>
                <a:t>Màn hình máy tính</a:t>
              </a:r>
              <a:endParaRPr b="0" lang="en-US" sz="1600" spc="-1" strike="noStrike">
                <a:latin typeface="Arial"/>
              </a:endParaRPr>
            </a:p>
          </p:txBody>
        </p:sp>
        <p:sp>
          <p:nvSpPr>
            <p:cNvPr id="268" name=""/>
            <p:cNvSpPr/>
            <p:nvPr/>
          </p:nvSpPr>
          <p:spPr>
            <a:xfrm>
              <a:off x="2286000" y="2014200"/>
              <a:ext cx="838080" cy="653760"/>
            </a:xfrm>
            <a:prstGeom prst="line">
              <a:avLst/>
            </a:prstGeom>
            <a:ln w="9360">
              <a:solidFill>
                <a:srgbClr val="ffffff"/>
              </a:solidFill>
              <a:miter/>
              <a:headEnd len="med" type="triangle" w="med"/>
              <a:tailEnd len="med" type="triangle" w="med"/>
            </a:ln>
          </p:spPr>
          <p:style>
            <a:lnRef idx="0"/>
            <a:fillRef idx="0"/>
            <a:effectRef idx="0"/>
            <a:fontRef idx="minor"/>
          </p:style>
        </p:sp>
        <p:sp>
          <p:nvSpPr>
            <p:cNvPr id="269" name=""/>
            <p:cNvSpPr/>
            <p:nvPr/>
          </p:nvSpPr>
          <p:spPr>
            <a:xfrm>
              <a:off x="4800600" y="2014200"/>
              <a:ext cx="360" cy="653760"/>
            </a:xfrm>
            <a:prstGeom prst="line">
              <a:avLst/>
            </a:prstGeom>
            <a:ln w="9360">
              <a:solidFill>
                <a:srgbClr val="ffffff"/>
              </a:solidFill>
              <a:miter/>
              <a:headEnd len="med" type="triangle" w="med"/>
              <a:tailEnd len="med" type="triangle" w="med"/>
            </a:ln>
          </p:spPr>
          <p:style>
            <a:lnRef idx="0"/>
            <a:fillRef idx="0"/>
            <a:effectRef idx="0"/>
            <a:fontRef idx="minor"/>
          </p:style>
        </p:sp>
        <p:sp>
          <p:nvSpPr>
            <p:cNvPr id="270" name=""/>
            <p:cNvSpPr/>
            <p:nvPr/>
          </p:nvSpPr>
          <p:spPr>
            <a:xfrm flipH="1">
              <a:off x="6933960" y="2014200"/>
              <a:ext cx="609840" cy="653760"/>
            </a:xfrm>
            <a:prstGeom prst="line">
              <a:avLst/>
            </a:prstGeom>
            <a:ln w="9360">
              <a:solidFill>
                <a:srgbClr val="ffffff"/>
              </a:solidFill>
              <a:miter/>
              <a:headEnd len="med" type="triangle" w="med"/>
              <a:tailEnd len="med" type="triangle" w="med"/>
            </a:ln>
          </p:spPr>
          <p:style>
            <a:lnRef idx="0"/>
            <a:fillRef idx="0"/>
            <a:effectRef idx="0"/>
            <a:fontRef idx="minor"/>
          </p:style>
        </p:sp>
        <p:sp>
          <p:nvSpPr>
            <p:cNvPr id="271" name=""/>
            <p:cNvSpPr/>
            <p:nvPr/>
          </p:nvSpPr>
          <p:spPr>
            <a:xfrm>
              <a:off x="5029200" y="3100320"/>
              <a:ext cx="360" cy="360"/>
            </a:xfrm>
            <a:prstGeom prst="line">
              <a:avLst/>
            </a:prstGeom>
            <a:ln w="9360">
              <a:solidFill>
                <a:srgbClr val="000000"/>
              </a:solidFill>
              <a:miter/>
              <a:headEnd len="med" type="triangle" w="med"/>
              <a:tailEnd len="med" type="triangle" w="med"/>
            </a:ln>
          </p:spPr>
          <p:style>
            <a:lnRef idx="0"/>
            <a:fillRef idx="0"/>
            <a:effectRef idx="0"/>
            <a:fontRef idx="minor"/>
          </p:style>
        </p:sp>
        <p:sp>
          <p:nvSpPr>
            <p:cNvPr id="272" name=""/>
            <p:cNvSpPr/>
            <p:nvPr/>
          </p:nvSpPr>
          <p:spPr>
            <a:xfrm>
              <a:off x="4800600" y="3314520"/>
              <a:ext cx="360" cy="432000"/>
            </a:xfrm>
            <a:prstGeom prst="line">
              <a:avLst/>
            </a:prstGeom>
            <a:ln w="9360">
              <a:solidFill>
                <a:srgbClr val="ffffff"/>
              </a:solidFill>
              <a:miter/>
              <a:headEnd len="med" type="triangle" w="med"/>
              <a:tailEnd len="med" type="triangle" w="med"/>
            </a:ln>
          </p:spPr>
          <p:style>
            <a:lnRef idx="0"/>
            <a:fillRef idx="0"/>
            <a:effectRef idx="0"/>
            <a:fontRef idx="minor"/>
          </p:style>
        </p:sp>
        <p:sp>
          <p:nvSpPr>
            <p:cNvPr id="273" name=""/>
            <p:cNvSpPr/>
            <p:nvPr/>
          </p:nvSpPr>
          <p:spPr>
            <a:xfrm flipV="1">
              <a:off x="3886200" y="5257800"/>
              <a:ext cx="360" cy="867600"/>
            </a:xfrm>
            <a:prstGeom prst="line">
              <a:avLst/>
            </a:prstGeom>
            <a:ln w="9360">
              <a:solidFill>
                <a:srgbClr val="7ffe00"/>
              </a:solidFill>
              <a:miter/>
              <a:tailEnd len="med" type="triangle" w="med"/>
            </a:ln>
          </p:spPr>
          <p:style>
            <a:lnRef idx="0"/>
            <a:fillRef idx="0"/>
            <a:effectRef idx="0"/>
            <a:fontRef idx="minor"/>
          </p:style>
        </p:sp>
        <p:sp>
          <p:nvSpPr>
            <p:cNvPr id="274" name=""/>
            <p:cNvSpPr/>
            <p:nvPr/>
          </p:nvSpPr>
          <p:spPr>
            <a:xfrm>
              <a:off x="5029200" y="5282640"/>
              <a:ext cx="360" cy="842760"/>
            </a:xfrm>
            <a:prstGeom prst="line">
              <a:avLst/>
            </a:prstGeom>
            <a:ln w="9360">
              <a:solidFill>
                <a:srgbClr val="7ffe00"/>
              </a:solidFill>
              <a:miter/>
              <a:tailEnd len="med" type="triangle" w="med"/>
            </a:ln>
          </p:spPr>
          <p:style>
            <a:lnRef idx="0"/>
            <a:fillRef idx="0"/>
            <a:effectRef idx="0"/>
            <a:fontRef idx="minor"/>
          </p:style>
        </p:sp>
        <p:sp>
          <p:nvSpPr>
            <p:cNvPr id="275" name=""/>
            <p:cNvSpPr/>
            <p:nvPr/>
          </p:nvSpPr>
          <p:spPr>
            <a:xfrm>
              <a:off x="6019920" y="5282640"/>
              <a:ext cx="360" cy="842760"/>
            </a:xfrm>
            <a:prstGeom prst="line">
              <a:avLst/>
            </a:prstGeom>
            <a:ln w="9360">
              <a:solidFill>
                <a:srgbClr val="7ffe00"/>
              </a:solidFill>
              <a:miter/>
              <a:tailEnd len="med" type="triangle" w="med"/>
            </a:ln>
          </p:spPr>
          <p:style>
            <a:lnRef idx="0"/>
            <a:fillRef idx="0"/>
            <a:effectRef idx="0"/>
            <a:fontRef idx="minor"/>
          </p:style>
        </p:sp>
      </p:grpSp>
      <p:sp>
        <p:nvSpPr>
          <p:cNvPr id="3" name="PlaceHolder 2"/>
          <p:cNvSpPr>
            <a:spLocks noGrp="1"/>
          </p:cNvSpPr>
          <p:nvPr>
            <p:ph type="sldNum" idx="2"/>
          </p:nvPr>
        </p:nvSpPr>
        <p:spPr/>
        <p:txBody>
          <a:bodyPr/>
          <a:p>
            <a:fld id="{B0B7C1F3-1803-4A0F-A651-13CEC2A67855}"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76"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Hệ thống quản lí UI</a:t>
            </a:r>
            <a:endParaRPr b="0" lang="en-US" sz="4200" spc="-1" strike="noStrike">
              <a:latin typeface="Arial"/>
            </a:endParaRPr>
          </a:p>
        </p:txBody>
      </p:sp>
      <p:sp>
        <p:nvSpPr>
          <p:cNvPr id="277" name="PlaceHolder 2"/>
          <p:cNvSpPr>
            <a:spLocks noGrp="1"/>
          </p:cNvSpPr>
          <p:nvPr>
            <p:ph/>
          </p:nvPr>
        </p:nvSpPr>
        <p:spPr>
          <a:xfrm>
            <a:off x="1143000" y="1371600"/>
            <a:ext cx="8011800" cy="5430240"/>
          </a:xfrm>
          <a:prstGeom prst="rect">
            <a:avLst/>
          </a:prstGeom>
          <a:noFill/>
          <a:ln w="0">
            <a:noFill/>
          </a:ln>
        </p:spPr>
        <p:txBody>
          <a:bodyPr lIns="0" rIns="0" tIns="0" bIns="0" anchor="t">
            <a:normAutofit fontScale="74000"/>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GUI</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Bộ xử lý ngôn ngữ tự nhiên</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Tương tác với các hệ thống con quản lý dữ liệu và quản lý mô hình</a:t>
            </a:r>
            <a:endParaRPr b="0" lang="en-US" sz="4270" spc="-1" strike="noStrike">
              <a:latin typeface="Arial"/>
            </a:endParaRPr>
          </a:p>
          <a:p>
            <a:pPr>
              <a:lnSpc>
                <a:spcPct val="100000"/>
              </a:lnSpc>
              <a:buNone/>
            </a:pPr>
            <a:r>
              <a:rPr b="0" lang="en-US" sz="4270" spc="-1" strike="noStrike">
                <a:latin typeface="Arial"/>
              </a:rPr>
              <a:t>* Ví dụ</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Nhận dạng giọng nói</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Bảng hiện thị</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Giao diện xúc giác</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Giao diện cử chỉ</a:t>
            </a:r>
            <a:endParaRPr b="0" lang="en-US" sz="4270" spc="-1" strike="noStrike">
              <a:latin typeface="Arial"/>
            </a:endParaRPr>
          </a:p>
        </p:txBody>
      </p:sp>
      <p:sp>
        <p:nvSpPr>
          <p:cNvPr id="4" name="PlaceHolder 3"/>
          <p:cNvSpPr>
            <a:spLocks noGrp="1"/>
          </p:cNvSpPr>
          <p:nvPr>
            <p:ph type="sldNum" idx="2"/>
          </p:nvPr>
        </p:nvSpPr>
        <p:spPr/>
        <p:txBody>
          <a:bodyPr/>
          <a:p>
            <a:fld id="{EAC8CF73-4A32-4E95-AF80-74AE81CA1B32}" type="slidenum">
              <a:t>22</a:t>
            </a:fld>
          </a:p>
        </p:txBody>
      </p:sp>
    </p:spTree>
  </p:cSld>
  <mc:AlternateContent>
    <mc:Choice Requires="p14">
      <p:transition spd="slow" p14:dur="2000"/>
    </mc:Choice>
    <mc:Fallback>
      <p:transition spd="slow"/>
    </mc:Fallback>
  </mc:AlternateContent>
  <p:timing>
    <p:tnLst>
      <p:par>
        <p:cTn id="338" dur="indefinite" restart="never" nodeType="tmRoot">
          <p:childTnLst>
            <p:seq>
              <p:cTn id="339" dur="indefinite" nodeType="mainSeq">
                <p:childTnLst>
                  <p:par>
                    <p:cTn id="340" fill="hold">
                      <p:stCondLst>
                        <p:cond delay="indefinite"/>
                      </p:stCondLst>
                      <p:childTnLst>
                        <p:par>
                          <p:cTn id="341" fill="hold">
                            <p:stCondLst>
                              <p:cond delay="0"/>
                            </p:stCondLst>
                            <p:childTnLst>
                              <p:par>
                                <p:cTn id="342" nodeType="clickEffect" fill="hold" presetClass="entr" presetID="1">
                                  <p:stCondLst>
                                    <p:cond delay="0"/>
                                  </p:stCondLst>
                                  <p:childTnLst>
                                    <p:set>
                                      <p:cBhvr>
                                        <p:cTn id="343" dur="1" fill="hold">
                                          <p:stCondLst>
                                            <p:cond delay="0"/>
                                          </p:stCondLst>
                                        </p:cTn>
                                        <p:tgtEl>
                                          <p:spTgt spid="277">
                                            <p:txEl>
                                              <p:pRg st="0" end="0"/>
                                            </p:txEl>
                                          </p:spTgt>
                                        </p:tgtEl>
                                        <p:attrNameLst>
                                          <p:attrName>style.visibility</p:attrName>
                                        </p:attrNameLst>
                                      </p:cBhvr>
                                      <p:to>
                                        <p:strVal val="visible"/>
                                      </p:to>
                                    </p:set>
                                  </p:childTnLst>
                                </p:cTn>
                              </p:par>
                              <p:par>
                                <p:cTn id="344" nodeType="withEffect" fill="hold" presetClass="entr" presetID="1">
                                  <p:stCondLst>
                                    <p:cond delay="0"/>
                                  </p:stCondLst>
                                  <p:childTnLst>
                                    <p:set>
                                      <p:cBhvr>
                                        <p:cTn id="345" dur="1" fill="hold">
                                          <p:stCondLst>
                                            <p:cond delay="0"/>
                                          </p:stCondLst>
                                        </p:cTn>
                                        <p:tgtEl>
                                          <p:spTgt spid="277">
                                            <p:txEl>
                                              <p:pRg st="1" end="1"/>
                                            </p:txEl>
                                          </p:spTgt>
                                        </p:tgtEl>
                                        <p:attrNameLst>
                                          <p:attrName>style.visibility</p:attrName>
                                        </p:attrNameLst>
                                      </p:cBhvr>
                                      <p:to>
                                        <p:strVal val="visible"/>
                                      </p:to>
                                    </p:set>
                                  </p:childTnLst>
                                </p:cTn>
                              </p:par>
                              <p:par>
                                <p:cTn id="346" nodeType="withEffect" fill="hold" presetClass="entr" presetID="1">
                                  <p:stCondLst>
                                    <p:cond delay="0"/>
                                  </p:stCondLst>
                                  <p:childTnLst>
                                    <p:set>
                                      <p:cBhvr>
                                        <p:cTn id="347"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nodeType="clickEffect" fill="hold" presetClass="entr" presetID="2" presetSubtype="4">
                                  <p:stCondLst>
                                    <p:cond delay="0"/>
                                  </p:stCondLst>
                                  <p:childTnLst>
                                    <p:set>
                                      <p:cBhvr>
                                        <p:cTn id="351" dur="1" fill="hold">
                                          <p:stCondLst>
                                            <p:cond delay="0"/>
                                          </p:stCondLst>
                                        </p:cTn>
                                        <p:tgtEl>
                                          <p:spTgt spid="277">
                                            <p:txEl>
                                              <p:pRg st="3" end="3"/>
                                            </p:txEl>
                                          </p:spTgt>
                                        </p:tgtEl>
                                        <p:attrNameLst>
                                          <p:attrName>style.visibility</p:attrName>
                                        </p:attrNameLst>
                                      </p:cBhvr>
                                      <p:to>
                                        <p:strVal val="visible"/>
                                      </p:to>
                                    </p:set>
                                    <p:anim calcmode="lin" valueType="num">
                                      <p:cBhvr additive="repl">
                                        <p:cTn id="352" dur="500" fill="hold"/>
                                        <p:tgtEl>
                                          <p:spTgt spid="277">
                                            <p:txEl>
                                              <p:pRg st="3" end="3"/>
                                            </p:txEl>
                                          </p:spTgt>
                                        </p:tgtEl>
                                        <p:attrNameLst>
                                          <p:attrName>ppt_x</p:attrName>
                                        </p:attrNameLst>
                                      </p:cBhvr>
                                      <p:tavLst>
                                        <p:tav tm="0">
                                          <p:val>
                                            <p:strVal val="#ppt_x"/>
                                          </p:val>
                                        </p:tav>
                                        <p:tav tm="100000">
                                          <p:val>
                                            <p:strVal val="#ppt_x"/>
                                          </p:val>
                                        </p:tav>
                                      </p:tavLst>
                                    </p:anim>
                                    <p:anim calcmode="lin" valueType="num">
                                      <p:cBhvr additive="repl">
                                        <p:cTn id="353" dur="500" fill="hold"/>
                                        <p:tgtEl>
                                          <p:spTgt spid="277">
                                            <p:txEl>
                                              <p:pRg st="3" end="3"/>
                                            </p:txEl>
                                          </p:spTgt>
                                        </p:tgtEl>
                                        <p:attrNameLst>
                                          <p:attrName>ppt_y</p:attrName>
                                        </p:attrNameLst>
                                      </p:cBhvr>
                                      <p:tavLst>
                                        <p:tav tm="0">
                                          <p:val>
                                            <p:strVal val="1+#ppt_h/2"/>
                                          </p:val>
                                        </p:tav>
                                        <p:tav tm="100000">
                                          <p:val>
                                            <p:strVal val="#ppt_y"/>
                                          </p:val>
                                        </p:tav>
                                      </p:tavLst>
                                    </p:anim>
                                  </p:childTnLst>
                                </p:cTn>
                              </p:par>
                              <p:par>
                                <p:cTn id="354" nodeType="withEffect" fill="hold" presetClass="entr" presetID="2" presetSubtype="4">
                                  <p:stCondLst>
                                    <p:cond delay="0"/>
                                  </p:stCondLst>
                                  <p:childTnLst>
                                    <p:set>
                                      <p:cBhvr>
                                        <p:cTn id="355" dur="1" fill="hold">
                                          <p:stCondLst>
                                            <p:cond delay="0"/>
                                          </p:stCondLst>
                                        </p:cTn>
                                        <p:tgtEl>
                                          <p:spTgt spid="277">
                                            <p:txEl>
                                              <p:pRg st="4" end="4"/>
                                            </p:txEl>
                                          </p:spTgt>
                                        </p:tgtEl>
                                        <p:attrNameLst>
                                          <p:attrName>style.visibility</p:attrName>
                                        </p:attrNameLst>
                                      </p:cBhvr>
                                      <p:to>
                                        <p:strVal val="visible"/>
                                      </p:to>
                                    </p:set>
                                    <p:anim calcmode="lin" valueType="num">
                                      <p:cBhvr additive="repl">
                                        <p:cTn id="356" dur="500" fill="hold"/>
                                        <p:tgtEl>
                                          <p:spTgt spid="277">
                                            <p:txEl>
                                              <p:pRg st="4" end="4"/>
                                            </p:txEl>
                                          </p:spTgt>
                                        </p:tgtEl>
                                        <p:attrNameLst>
                                          <p:attrName>ppt_x</p:attrName>
                                        </p:attrNameLst>
                                      </p:cBhvr>
                                      <p:tavLst>
                                        <p:tav tm="0">
                                          <p:val>
                                            <p:strVal val="#ppt_x"/>
                                          </p:val>
                                        </p:tav>
                                        <p:tav tm="100000">
                                          <p:val>
                                            <p:strVal val="#ppt_x"/>
                                          </p:val>
                                        </p:tav>
                                      </p:tavLst>
                                    </p:anim>
                                    <p:anim calcmode="lin" valueType="num">
                                      <p:cBhvr additive="repl">
                                        <p:cTn id="357" dur="500" fill="hold"/>
                                        <p:tgtEl>
                                          <p:spTgt spid="277">
                                            <p:txEl>
                                              <p:pRg st="4" end="4"/>
                                            </p:txEl>
                                          </p:spTgt>
                                        </p:tgtEl>
                                        <p:attrNameLst>
                                          <p:attrName>ppt_y</p:attrName>
                                        </p:attrNameLst>
                                      </p:cBhvr>
                                      <p:tavLst>
                                        <p:tav tm="0">
                                          <p:val>
                                            <p:strVal val="1+#ppt_h/2"/>
                                          </p:val>
                                        </p:tav>
                                        <p:tav tm="100000">
                                          <p:val>
                                            <p:strVal val="#ppt_y"/>
                                          </p:val>
                                        </p:tav>
                                      </p:tavLst>
                                    </p:anim>
                                  </p:childTnLst>
                                </p:cTn>
                              </p:par>
                              <p:par>
                                <p:cTn id="358" nodeType="withEffect" fill="hold" presetClass="entr" presetID="2" presetSubtype="4">
                                  <p:stCondLst>
                                    <p:cond delay="0"/>
                                  </p:stCondLst>
                                  <p:childTnLst>
                                    <p:set>
                                      <p:cBhvr>
                                        <p:cTn id="359" dur="1" fill="hold">
                                          <p:stCondLst>
                                            <p:cond delay="0"/>
                                          </p:stCondLst>
                                        </p:cTn>
                                        <p:tgtEl>
                                          <p:spTgt spid="277">
                                            <p:txEl>
                                              <p:pRg st="5" end="5"/>
                                            </p:txEl>
                                          </p:spTgt>
                                        </p:tgtEl>
                                        <p:attrNameLst>
                                          <p:attrName>style.visibility</p:attrName>
                                        </p:attrNameLst>
                                      </p:cBhvr>
                                      <p:to>
                                        <p:strVal val="visible"/>
                                      </p:to>
                                    </p:set>
                                    <p:anim calcmode="lin" valueType="num">
                                      <p:cBhvr additive="repl">
                                        <p:cTn id="360" dur="500" fill="hold"/>
                                        <p:tgtEl>
                                          <p:spTgt spid="277">
                                            <p:txEl>
                                              <p:pRg st="5" end="5"/>
                                            </p:txEl>
                                          </p:spTgt>
                                        </p:tgtEl>
                                        <p:attrNameLst>
                                          <p:attrName>ppt_x</p:attrName>
                                        </p:attrNameLst>
                                      </p:cBhvr>
                                      <p:tavLst>
                                        <p:tav tm="0">
                                          <p:val>
                                            <p:strVal val="#ppt_x"/>
                                          </p:val>
                                        </p:tav>
                                        <p:tav tm="100000">
                                          <p:val>
                                            <p:strVal val="#ppt_x"/>
                                          </p:val>
                                        </p:tav>
                                      </p:tavLst>
                                    </p:anim>
                                    <p:anim calcmode="lin" valueType="num">
                                      <p:cBhvr additive="repl">
                                        <p:cTn id="361" dur="500" fill="hold"/>
                                        <p:tgtEl>
                                          <p:spTgt spid="277">
                                            <p:txEl>
                                              <p:pRg st="5" end="5"/>
                                            </p:txEl>
                                          </p:spTgt>
                                        </p:tgtEl>
                                        <p:attrNameLst>
                                          <p:attrName>ppt_y</p:attrName>
                                        </p:attrNameLst>
                                      </p:cBhvr>
                                      <p:tavLst>
                                        <p:tav tm="0">
                                          <p:val>
                                            <p:strVal val="1+#ppt_h/2"/>
                                          </p:val>
                                        </p:tav>
                                        <p:tav tm="100000">
                                          <p:val>
                                            <p:strVal val="#ppt_y"/>
                                          </p:val>
                                        </p:tav>
                                      </p:tavLst>
                                    </p:anim>
                                  </p:childTnLst>
                                </p:cTn>
                              </p:par>
                              <p:par>
                                <p:cTn id="362" nodeType="withEffect" fill="hold" presetClass="entr" presetID="2" presetSubtype="4">
                                  <p:stCondLst>
                                    <p:cond delay="0"/>
                                  </p:stCondLst>
                                  <p:childTnLst>
                                    <p:set>
                                      <p:cBhvr>
                                        <p:cTn id="363" dur="1" fill="hold">
                                          <p:stCondLst>
                                            <p:cond delay="0"/>
                                          </p:stCondLst>
                                        </p:cTn>
                                        <p:tgtEl>
                                          <p:spTgt spid="277">
                                            <p:txEl>
                                              <p:pRg st="6" end="6"/>
                                            </p:txEl>
                                          </p:spTgt>
                                        </p:tgtEl>
                                        <p:attrNameLst>
                                          <p:attrName>style.visibility</p:attrName>
                                        </p:attrNameLst>
                                      </p:cBhvr>
                                      <p:to>
                                        <p:strVal val="visible"/>
                                      </p:to>
                                    </p:set>
                                    <p:anim calcmode="lin" valueType="num">
                                      <p:cBhvr additive="repl">
                                        <p:cTn id="364" dur="500" fill="hold"/>
                                        <p:tgtEl>
                                          <p:spTgt spid="277">
                                            <p:txEl>
                                              <p:pRg st="6" end="6"/>
                                            </p:txEl>
                                          </p:spTgt>
                                        </p:tgtEl>
                                        <p:attrNameLst>
                                          <p:attrName>ppt_x</p:attrName>
                                        </p:attrNameLst>
                                      </p:cBhvr>
                                      <p:tavLst>
                                        <p:tav tm="0">
                                          <p:val>
                                            <p:strVal val="#ppt_x"/>
                                          </p:val>
                                        </p:tav>
                                        <p:tav tm="100000">
                                          <p:val>
                                            <p:strVal val="#ppt_x"/>
                                          </p:val>
                                        </p:tav>
                                      </p:tavLst>
                                    </p:anim>
                                    <p:anim calcmode="lin" valueType="num">
                                      <p:cBhvr additive="repl">
                                        <p:cTn id="365" dur="500" fill="hold"/>
                                        <p:tgtEl>
                                          <p:spTgt spid="277">
                                            <p:txEl>
                                              <p:pRg st="6" end="6"/>
                                            </p:txEl>
                                          </p:spTgt>
                                        </p:tgtEl>
                                        <p:attrNameLst>
                                          <p:attrName>ppt_y</p:attrName>
                                        </p:attrNameLst>
                                      </p:cBhvr>
                                      <p:tavLst>
                                        <p:tav tm="0">
                                          <p:val>
                                            <p:strVal val="1+#ppt_h/2"/>
                                          </p:val>
                                        </p:tav>
                                        <p:tav tm="100000">
                                          <p:val>
                                            <p:strVal val="#ppt_y"/>
                                          </p:val>
                                        </p:tav>
                                      </p:tavLst>
                                    </p:anim>
                                  </p:childTnLst>
                                </p:cTn>
                              </p:par>
                              <p:par>
                                <p:cTn id="366" nodeType="withEffect" fill="hold" presetClass="entr" presetID="2" presetSubtype="4">
                                  <p:stCondLst>
                                    <p:cond delay="0"/>
                                  </p:stCondLst>
                                  <p:childTnLst>
                                    <p:set>
                                      <p:cBhvr>
                                        <p:cTn id="367" dur="1" fill="hold">
                                          <p:stCondLst>
                                            <p:cond delay="0"/>
                                          </p:stCondLst>
                                        </p:cTn>
                                        <p:tgtEl>
                                          <p:spTgt spid="277">
                                            <p:txEl>
                                              <p:pRg st="7" end="7"/>
                                            </p:txEl>
                                          </p:spTgt>
                                        </p:tgtEl>
                                        <p:attrNameLst>
                                          <p:attrName>style.visibility</p:attrName>
                                        </p:attrNameLst>
                                      </p:cBhvr>
                                      <p:to>
                                        <p:strVal val="visible"/>
                                      </p:to>
                                    </p:set>
                                    <p:anim calcmode="lin" valueType="num">
                                      <p:cBhvr additive="repl">
                                        <p:cTn id="368" dur="500" fill="hold"/>
                                        <p:tgtEl>
                                          <p:spTgt spid="277">
                                            <p:txEl>
                                              <p:pRg st="7" end="7"/>
                                            </p:txEl>
                                          </p:spTgt>
                                        </p:tgtEl>
                                        <p:attrNameLst>
                                          <p:attrName>ppt_x</p:attrName>
                                        </p:attrNameLst>
                                      </p:cBhvr>
                                      <p:tavLst>
                                        <p:tav tm="0">
                                          <p:val>
                                            <p:strVal val="#ppt_x"/>
                                          </p:val>
                                        </p:tav>
                                        <p:tav tm="100000">
                                          <p:val>
                                            <p:strVal val="#ppt_x"/>
                                          </p:val>
                                        </p:tav>
                                      </p:tavLst>
                                    </p:anim>
                                    <p:anim calcmode="lin" valueType="num">
                                      <p:cBhvr additive="repl">
                                        <p:cTn id="369" dur="500" fill="hold"/>
                                        <p:tgtEl>
                                          <p:spTgt spid="2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78"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Hệ thống quản lí dựa trên tri thức</a:t>
            </a:r>
            <a:endParaRPr b="0" lang="en-US" sz="4200" spc="-1" strike="noStrike">
              <a:latin typeface="Arial"/>
            </a:endParaRPr>
          </a:p>
        </p:txBody>
      </p:sp>
      <p:sp>
        <p:nvSpPr>
          <p:cNvPr id="279" name="PlaceHolder 2"/>
          <p:cNvSpPr>
            <a:spLocks noGrp="1"/>
          </p:cNvSpPr>
          <p:nvPr>
            <p:ph/>
          </p:nvPr>
        </p:nvSpPr>
        <p:spPr>
          <a:xfrm>
            <a:off x="914400" y="1371600"/>
            <a:ext cx="8240400" cy="5430240"/>
          </a:xfrm>
          <a:prstGeom prst="rect">
            <a:avLst/>
          </a:prstGeom>
          <a:noFill/>
          <a:ln w="0">
            <a:noFill/>
          </a:ln>
        </p:spPr>
        <p:txBody>
          <a:bodyPr lIns="0" rIns="0" tIns="0" bIns="0" anchor="t">
            <a:normAutofit fontScale="98000"/>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Chuyên gia hoặc thành phần hệ thống tác tử thông minh</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Giải quyết vấn đề phức tạp</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Tăng cường hoạt động của các thành phần khác</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Có thể bao gồm một số hệ thống DSS thường hướng văn bản</a:t>
            </a:r>
            <a:endParaRPr b="0" lang="en-US" sz="4270" spc="-1" strike="noStrike">
              <a:latin typeface="Arial"/>
            </a:endParaRPr>
          </a:p>
        </p:txBody>
      </p:sp>
      <p:sp>
        <p:nvSpPr>
          <p:cNvPr id="4" name="PlaceHolder 3"/>
          <p:cNvSpPr>
            <a:spLocks noGrp="1"/>
          </p:cNvSpPr>
          <p:nvPr>
            <p:ph type="sldNum" idx="2"/>
          </p:nvPr>
        </p:nvSpPr>
        <p:spPr/>
        <p:txBody>
          <a:bodyPr/>
          <a:p>
            <a:fld id="{FA54B53D-90A5-4CAB-AD7D-1776F68A23A9}" type="slidenum">
              <a:t>23</a:t>
            </a:fld>
          </a:p>
        </p:txBody>
      </p:sp>
    </p:spTree>
  </p:cSld>
  <mc:AlternateContent>
    <mc:Choice Requires="p14">
      <p:transition spd="slow" p14:dur="2000"/>
    </mc:Choice>
    <mc:Fallback>
      <p:transition spd="slow"/>
    </mc:Fallback>
  </mc:AlternateContent>
  <p:timing>
    <p:tnLst>
      <p:par>
        <p:cTn id="370" dur="indefinite" restart="never" nodeType="tmRoot">
          <p:childTnLst>
            <p:seq>
              <p:cTn id="371" dur="indefinite" nodeType="mainSeq">
                <p:childTnLst>
                  <p:par>
                    <p:cTn id="372" fill="hold">
                      <p:stCondLst>
                        <p:cond delay="indefinite"/>
                      </p:stCondLst>
                      <p:childTnLst>
                        <p:par>
                          <p:cTn id="373" fill="hold">
                            <p:stCondLst>
                              <p:cond delay="0"/>
                            </p:stCondLst>
                            <p:childTnLst>
                              <p:par>
                                <p:cTn id="374" nodeType="clickEffect" fill="hold" presetClass="entr" presetID="1">
                                  <p:stCondLst>
                                    <p:cond delay="0"/>
                                  </p:stCondLst>
                                  <p:childTnLst>
                                    <p:set>
                                      <p:cBhvr>
                                        <p:cTn id="375"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376" fill="hold">
                      <p:stCondLst>
                        <p:cond delay="indefinite"/>
                      </p:stCondLst>
                      <p:childTnLst>
                        <p:par>
                          <p:cTn id="377" fill="hold">
                            <p:stCondLst>
                              <p:cond delay="0"/>
                            </p:stCondLst>
                            <p:childTnLst>
                              <p:par>
                                <p:cTn id="378" nodeType="clickEffect" fill="hold" presetClass="entr" presetID="1">
                                  <p:stCondLst>
                                    <p:cond delay="0"/>
                                  </p:stCondLst>
                                  <p:childTnLst>
                                    <p:set>
                                      <p:cBhvr>
                                        <p:cTn id="379"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380" fill="hold">
                      <p:stCondLst>
                        <p:cond delay="indefinite"/>
                      </p:stCondLst>
                      <p:childTnLst>
                        <p:par>
                          <p:cTn id="381" fill="hold">
                            <p:stCondLst>
                              <p:cond delay="0"/>
                            </p:stCondLst>
                            <p:childTnLst>
                              <p:par>
                                <p:cTn id="382" nodeType="clickEffect" fill="hold" presetClass="entr" presetID="1">
                                  <p:stCondLst>
                                    <p:cond delay="0"/>
                                  </p:stCondLst>
                                  <p:childTnLst>
                                    <p:set>
                                      <p:cBhvr>
                                        <p:cTn id="383"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384" fill="hold">
                      <p:stCondLst>
                        <p:cond delay="indefinite"/>
                      </p:stCondLst>
                      <p:childTnLst>
                        <p:par>
                          <p:cTn id="385" fill="hold">
                            <p:stCondLst>
                              <p:cond delay="0"/>
                            </p:stCondLst>
                            <p:childTnLst>
                              <p:par>
                                <p:cTn id="386" nodeType="clickEffect" fill="hold" presetClass="entr" presetID="1">
                                  <p:stCondLst>
                                    <p:cond delay="0"/>
                                  </p:stCondLst>
                                  <p:childTnLst>
                                    <p:set>
                                      <p:cBhvr>
                                        <p:cTn id="387"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80"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gn="ctr">
              <a:lnSpc>
                <a:spcPct val="100000"/>
              </a:lnSpc>
              <a:buNone/>
            </a:pPr>
            <a:r>
              <a:rPr b="0" lang="en-US" sz="4200" spc="-1" strike="noStrike">
                <a:solidFill>
                  <a:srgbClr val="ffff00"/>
                </a:solidFill>
                <a:latin typeface="Arial"/>
              </a:rPr>
              <a:t>Phần cứng DSS</a:t>
            </a:r>
            <a:endParaRPr b="0" lang="en-US" sz="4200" spc="-1" strike="noStrike">
              <a:latin typeface="Arial"/>
            </a:endParaRPr>
          </a:p>
        </p:txBody>
      </p:sp>
      <p:pic>
        <p:nvPicPr>
          <p:cNvPr id="281" name="" descr=""/>
          <p:cNvPicPr/>
          <p:nvPr/>
        </p:nvPicPr>
        <p:blipFill>
          <a:blip r:embed="rId1"/>
          <a:stretch/>
        </p:blipFill>
        <p:spPr>
          <a:xfrm>
            <a:off x="39600" y="957600"/>
            <a:ext cx="10080000" cy="6474600"/>
          </a:xfrm>
          <a:prstGeom prst="rect">
            <a:avLst/>
          </a:prstGeom>
          <a:ln w="0">
            <a:noFill/>
          </a:ln>
        </p:spPr>
      </p:pic>
      <p:sp>
        <p:nvSpPr>
          <p:cNvPr id="3" name="PlaceHolder 2"/>
          <p:cNvSpPr>
            <a:spLocks noGrp="1"/>
          </p:cNvSpPr>
          <p:nvPr>
            <p:ph type="sldNum" idx="2"/>
          </p:nvPr>
        </p:nvSpPr>
        <p:spPr/>
        <p:txBody>
          <a:bodyPr/>
          <a:p>
            <a:fld id="{673636B9-D7DB-461F-9E76-E8E047488F47}" type="slidenum">
              <a:t>24</a:t>
            </a:fld>
          </a:p>
        </p:txBody>
      </p:sp>
    </p:spTree>
  </p:cSld>
  <mc:AlternateContent>
    <mc:Choice Requires="p14">
      <p:transition spd="slow" p14:dur="2000">
        <p:wedge/>
      </p:transition>
    </mc:Choice>
    <mc:Fallback>
      <p:transition spd="slow">
        <p:wedg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82"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Phần cứng DSS</a:t>
            </a:r>
            <a:endParaRPr b="0" lang="en-US" sz="4200" spc="-1" strike="noStrike">
              <a:latin typeface="Arial"/>
            </a:endParaRPr>
          </a:p>
        </p:txBody>
      </p:sp>
      <p:sp>
        <p:nvSpPr>
          <p:cNvPr id="283" name="PlaceHolder 2"/>
          <p:cNvSpPr>
            <a:spLocks noGrp="1"/>
          </p:cNvSpPr>
          <p:nvPr>
            <p:ph/>
          </p:nvPr>
        </p:nvSpPr>
        <p:spPr>
          <a:xfrm>
            <a:off x="914400" y="1371600"/>
            <a:ext cx="8240400" cy="5430240"/>
          </a:xfrm>
          <a:prstGeom prst="rect">
            <a:avLst/>
          </a:prstGeom>
          <a:noFill/>
          <a:ln w="0">
            <a:noFill/>
          </a:ln>
        </p:spPr>
        <p:txBody>
          <a:bodyPr lIns="0" rIns="0" tIns="0" bIns="0" anchor="t">
            <a:normAutofit fontScale="89000"/>
          </a:bodyPr>
          <a:p>
            <a:pPr>
              <a:lnSpc>
                <a:spcPct val="100000"/>
              </a:lnSpc>
              <a:spcBef>
                <a:spcPts val="1888"/>
              </a:spcBef>
              <a:buNone/>
            </a:pPr>
            <a:r>
              <a:rPr b="0" lang="en-US" sz="4270" spc="-1" strike="noStrike">
                <a:latin typeface="Arial"/>
              </a:rPr>
              <a:t>Tiêu chuẩn thực tế</a:t>
            </a:r>
            <a:endParaRPr b="0" lang="en-US" sz="4270" spc="-1" strike="noStrike">
              <a:latin typeface="Arial"/>
            </a:endParaRPr>
          </a:p>
          <a:p>
            <a:pPr>
              <a:lnSpc>
                <a:spcPct val="100000"/>
              </a:lnSpc>
              <a:spcBef>
                <a:spcPts val="1888"/>
              </a:spcBef>
              <a:buNone/>
            </a:pPr>
            <a:r>
              <a:rPr b="0" lang="en-US" sz="4270" spc="-1" strike="noStrike">
                <a:latin typeface="Arial"/>
              </a:rPr>
              <a:t>Máy chủ web với DBMS:</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Hoạt động bằng trình duyệt</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Dữ liệu được lưu trữ trong nhiều cơ sở dữ liệu</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Có thể là máy tính lớn, máy chủ, máy trạm, hoặc PC</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Bất kỳ loại mạng nào</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Truy cập cho thiết bị di động</a:t>
            </a:r>
            <a:endParaRPr b="0" lang="en-US" sz="3730" spc="-1" strike="noStrike">
              <a:latin typeface="Arial"/>
            </a:endParaRPr>
          </a:p>
        </p:txBody>
      </p:sp>
      <p:sp>
        <p:nvSpPr>
          <p:cNvPr id="4" name="PlaceHolder 3"/>
          <p:cNvSpPr>
            <a:spLocks noGrp="1"/>
          </p:cNvSpPr>
          <p:nvPr>
            <p:ph type="sldNum" idx="2"/>
          </p:nvPr>
        </p:nvSpPr>
        <p:spPr/>
        <p:txBody>
          <a:bodyPr/>
          <a:p>
            <a:fld id="{4C6E632D-41A9-4761-8942-12BE24F60AD2}" type="slidenum">
              <a:t>25</a:t>
            </a:fld>
          </a:p>
        </p:txBody>
      </p:sp>
    </p:spTree>
  </p:cSld>
  <mc:AlternateContent>
    <mc:Choice Requires="p14">
      <p:transition spd="slow" p14:dur="2000"/>
    </mc:Choice>
    <mc:Fallback>
      <p:transition spd="slow"/>
    </mc:Fallback>
  </mc:AlternateContent>
  <p:timing>
    <p:tnLst>
      <p:par>
        <p:cTn id="388" dur="indefinite" restart="never" nodeType="tmRoot">
          <p:childTnLst>
            <p:seq>
              <p:cTn id="389" dur="indefinite" nodeType="mainSeq">
                <p:childTnLst>
                  <p:par>
                    <p:cTn id="390" fill="hold">
                      <p:stCondLst>
                        <p:cond delay="indefinite"/>
                      </p:stCondLst>
                      <p:childTnLst>
                        <p:par>
                          <p:cTn id="391" fill="hold">
                            <p:stCondLst>
                              <p:cond delay="0"/>
                            </p:stCondLst>
                            <p:childTnLst>
                              <p:par>
                                <p:cTn id="392" nodeType="clickEffect" fill="hold" presetClass="entr" presetID="1">
                                  <p:stCondLst>
                                    <p:cond delay="0"/>
                                  </p:stCondLst>
                                  <p:childTnLst>
                                    <p:set>
                                      <p:cBhvr>
                                        <p:cTn id="393"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394" fill="hold">
                      <p:stCondLst>
                        <p:cond delay="indefinite"/>
                      </p:stCondLst>
                      <p:childTnLst>
                        <p:par>
                          <p:cTn id="395" fill="hold">
                            <p:stCondLst>
                              <p:cond delay="0"/>
                            </p:stCondLst>
                            <p:childTnLst>
                              <p:par>
                                <p:cTn id="396" nodeType="clickEffect" fill="hold" presetClass="entr" presetID="1">
                                  <p:stCondLst>
                                    <p:cond delay="0"/>
                                  </p:stCondLst>
                                  <p:childTnLst>
                                    <p:set>
                                      <p:cBhvr>
                                        <p:cTn id="397"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398" fill="hold">
                      <p:stCondLst>
                        <p:cond delay="indefinite"/>
                      </p:stCondLst>
                      <p:childTnLst>
                        <p:par>
                          <p:cTn id="399" fill="hold">
                            <p:stCondLst>
                              <p:cond delay="0"/>
                            </p:stCondLst>
                            <p:childTnLst>
                              <p:par>
                                <p:cTn id="400" nodeType="clickEffect" fill="hold" presetClass="entr" presetID="2" presetSubtype="4">
                                  <p:stCondLst>
                                    <p:cond delay="0"/>
                                  </p:stCondLst>
                                  <p:childTnLst>
                                    <p:set>
                                      <p:cBhvr>
                                        <p:cTn id="401" dur="1" fill="hold">
                                          <p:stCondLst>
                                            <p:cond delay="0"/>
                                          </p:stCondLst>
                                        </p:cTn>
                                        <p:tgtEl>
                                          <p:spTgt spid="283">
                                            <p:txEl>
                                              <p:pRg st="2" end="2"/>
                                            </p:txEl>
                                          </p:spTgt>
                                        </p:tgtEl>
                                        <p:attrNameLst>
                                          <p:attrName>style.visibility</p:attrName>
                                        </p:attrNameLst>
                                      </p:cBhvr>
                                      <p:to>
                                        <p:strVal val="visible"/>
                                      </p:to>
                                    </p:set>
                                    <p:anim calcmode="lin" valueType="num">
                                      <p:cBhvr additive="repl">
                                        <p:cTn id="402" dur="500" fill="hold"/>
                                        <p:tgtEl>
                                          <p:spTgt spid="283">
                                            <p:txEl>
                                              <p:pRg st="2" end="2"/>
                                            </p:txEl>
                                          </p:spTgt>
                                        </p:tgtEl>
                                        <p:attrNameLst>
                                          <p:attrName>ppt_x</p:attrName>
                                        </p:attrNameLst>
                                      </p:cBhvr>
                                      <p:tavLst>
                                        <p:tav tm="0">
                                          <p:val>
                                            <p:strVal val="#ppt_x"/>
                                          </p:val>
                                        </p:tav>
                                        <p:tav tm="100000">
                                          <p:val>
                                            <p:strVal val="#ppt_x"/>
                                          </p:val>
                                        </p:tav>
                                      </p:tavLst>
                                    </p:anim>
                                    <p:anim calcmode="lin" valueType="num">
                                      <p:cBhvr additive="repl">
                                        <p:cTn id="403" dur="500" fill="hold"/>
                                        <p:tgtEl>
                                          <p:spTgt spid="283">
                                            <p:txEl>
                                              <p:pRg st="2" end="2"/>
                                            </p:txEl>
                                          </p:spTgt>
                                        </p:tgtEl>
                                        <p:attrNameLst>
                                          <p:attrName>ppt_y</p:attrName>
                                        </p:attrNameLst>
                                      </p:cBhvr>
                                      <p:tavLst>
                                        <p:tav tm="0">
                                          <p:val>
                                            <p:strVal val="1+#ppt_h/2"/>
                                          </p:val>
                                        </p:tav>
                                        <p:tav tm="100000">
                                          <p:val>
                                            <p:strVal val="#ppt_y"/>
                                          </p:val>
                                        </p:tav>
                                      </p:tavLst>
                                    </p:anim>
                                  </p:childTnLst>
                                </p:cTn>
                              </p:par>
                              <p:par>
                                <p:cTn id="404" nodeType="withEffect" fill="hold" presetClass="entr" presetID="2" presetSubtype="4">
                                  <p:stCondLst>
                                    <p:cond delay="0"/>
                                  </p:stCondLst>
                                  <p:childTnLst>
                                    <p:set>
                                      <p:cBhvr>
                                        <p:cTn id="405" dur="1" fill="hold">
                                          <p:stCondLst>
                                            <p:cond delay="0"/>
                                          </p:stCondLst>
                                        </p:cTn>
                                        <p:tgtEl>
                                          <p:spTgt spid="283">
                                            <p:txEl>
                                              <p:pRg st="3" end="3"/>
                                            </p:txEl>
                                          </p:spTgt>
                                        </p:tgtEl>
                                        <p:attrNameLst>
                                          <p:attrName>style.visibility</p:attrName>
                                        </p:attrNameLst>
                                      </p:cBhvr>
                                      <p:to>
                                        <p:strVal val="visible"/>
                                      </p:to>
                                    </p:set>
                                    <p:anim calcmode="lin" valueType="num">
                                      <p:cBhvr additive="repl">
                                        <p:cTn id="406" dur="500" fill="hold"/>
                                        <p:tgtEl>
                                          <p:spTgt spid="283">
                                            <p:txEl>
                                              <p:pRg st="3" end="3"/>
                                            </p:txEl>
                                          </p:spTgt>
                                        </p:tgtEl>
                                        <p:attrNameLst>
                                          <p:attrName>ppt_x</p:attrName>
                                        </p:attrNameLst>
                                      </p:cBhvr>
                                      <p:tavLst>
                                        <p:tav tm="0">
                                          <p:val>
                                            <p:strVal val="#ppt_x"/>
                                          </p:val>
                                        </p:tav>
                                        <p:tav tm="100000">
                                          <p:val>
                                            <p:strVal val="#ppt_x"/>
                                          </p:val>
                                        </p:tav>
                                      </p:tavLst>
                                    </p:anim>
                                    <p:anim calcmode="lin" valueType="num">
                                      <p:cBhvr additive="repl">
                                        <p:cTn id="407" dur="500" fill="hold"/>
                                        <p:tgtEl>
                                          <p:spTgt spid="283">
                                            <p:txEl>
                                              <p:pRg st="3" end="3"/>
                                            </p:txEl>
                                          </p:spTgt>
                                        </p:tgtEl>
                                        <p:attrNameLst>
                                          <p:attrName>ppt_y</p:attrName>
                                        </p:attrNameLst>
                                      </p:cBhvr>
                                      <p:tavLst>
                                        <p:tav tm="0">
                                          <p:val>
                                            <p:strVal val="1+#ppt_h/2"/>
                                          </p:val>
                                        </p:tav>
                                        <p:tav tm="100000">
                                          <p:val>
                                            <p:strVal val="#ppt_y"/>
                                          </p:val>
                                        </p:tav>
                                      </p:tavLst>
                                    </p:anim>
                                  </p:childTnLst>
                                </p:cTn>
                              </p:par>
                              <p:par>
                                <p:cTn id="408" nodeType="withEffect" fill="hold" presetClass="entr" presetID="2" presetSubtype="4">
                                  <p:stCondLst>
                                    <p:cond delay="0"/>
                                  </p:stCondLst>
                                  <p:childTnLst>
                                    <p:set>
                                      <p:cBhvr>
                                        <p:cTn id="409" dur="1" fill="hold">
                                          <p:stCondLst>
                                            <p:cond delay="0"/>
                                          </p:stCondLst>
                                        </p:cTn>
                                        <p:tgtEl>
                                          <p:spTgt spid="283">
                                            <p:txEl>
                                              <p:pRg st="4" end="4"/>
                                            </p:txEl>
                                          </p:spTgt>
                                        </p:tgtEl>
                                        <p:attrNameLst>
                                          <p:attrName>style.visibility</p:attrName>
                                        </p:attrNameLst>
                                      </p:cBhvr>
                                      <p:to>
                                        <p:strVal val="visible"/>
                                      </p:to>
                                    </p:set>
                                    <p:anim calcmode="lin" valueType="num">
                                      <p:cBhvr additive="repl">
                                        <p:cTn id="410" dur="500" fill="hold"/>
                                        <p:tgtEl>
                                          <p:spTgt spid="283">
                                            <p:txEl>
                                              <p:pRg st="4" end="4"/>
                                            </p:txEl>
                                          </p:spTgt>
                                        </p:tgtEl>
                                        <p:attrNameLst>
                                          <p:attrName>ppt_x</p:attrName>
                                        </p:attrNameLst>
                                      </p:cBhvr>
                                      <p:tavLst>
                                        <p:tav tm="0">
                                          <p:val>
                                            <p:strVal val="#ppt_x"/>
                                          </p:val>
                                        </p:tav>
                                        <p:tav tm="100000">
                                          <p:val>
                                            <p:strVal val="#ppt_x"/>
                                          </p:val>
                                        </p:tav>
                                      </p:tavLst>
                                    </p:anim>
                                    <p:anim calcmode="lin" valueType="num">
                                      <p:cBhvr additive="repl">
                                        <p:cTn id="411" dur="500" fill="hold"/>
                                        <p:tgtEl>
                                          <p:spTgt spid="283">
                                            <p:txEl>
                                              <p:pRg st="4" end="4"/>
                                            </p:txEl>
                                          </p:spTgt>
                                        </p:tgtEl>
                                        <p:attrNameLst>
                                          <p:attrName>ppt_y</p:attrName>
                                        </p:attrNameLst>
                                      </p:cBhvr>
                                      <p:tavLst>
                                        <p:tav tm="0">
                                          <p:val>
                                            <p:strVal val="1+#ppt_h/2"/>
                                          </p:val>
                                        </p:tav>
                                        <p:tav tm="100000">
                                          <p:val>
                                            <p:strVal val="#ppt_y"/>
                                          </p:val>
                                        </p:tav>
                                      </p:tavLst>
                                    </p:anim>
                                  </p:childTnLst>
                                </p:cTn>
                              </p:par>
                              <p:par>
                                <p:cTn id="412" nodeType="withEffect" fill="hold" presetClass="entr" presetID="2" presetSubtype="4">
                                  <p:stCondLst>
                                    <p:cond delay="0"/>
                                  </p:stCondLst>
                                  <p:childTnLst>
                                    <p:set>
                                      <p:cBhvr>
                                        <p:cTn id="413" dur="1" fill="hold">
                                          <p:stCondLst>
                                            <p:cond delay="0"/>
                                          </p:stCondLst>
                                        </p:cTn>
                                        <p:tgtEl>
                                          <p:spTgt spid="283">
                                            <p:txEl>
                                              <p:pRg st="5" end="5"/>
                                            </p:txEl>
                                          </p:spTgt>
                                        </p:tgtEl>
                                        <p:attrNameLst>
                                          <p:attrName>style.visibility</p:attrName>
                                        </p:attrNameLst>
                                      </p:cBhvr>
                                      <p:to>
                                        <p:strVal val="visible"/>
                                      </p:to>
                                    </p:set>
                                    <p:anim calcmode="lin" valueType="num">
                                      <p:cBhvr additive="repl">
                                        <p:cTn id="414" dur="500" fill="hold"/>
                                        <p:tgtEl>
                                          <p:spTgt spid="283">
                                            <p:txEl>
                                              <p:pRg st="5" end="5"/>
                                            </p:txEl>
                                          </p:spTgt>
                                        </p:tgtEl>
                                        <p:attrNameLst>
                                          <p:attrName>ppt_x</p:attrName>
                                        </p:attrNameLst>
                                      </p:cBhvr>
                                      <p:tavLst>
                                        <p:tav tm="0">
                                          <p:val>
                                            <p:strVal val="#ppt_x"/>
                                          </p:val>
                                        </p:tav>
                                        <p:tav tm="100000">
                                          <p:val>
                                            <p:strVal val="#ppt_x"/>
                                          </p:val>
                                        </p:tav>
                                      </p:tavLst>
                                    </p:anim>
                                    <p:anim calcmode="lin" valueType="num">
                                      <p:cBhvr additive="repl">
                                        <p:cTn id="415" dur="500" fill="hold"/>
                                        <p:tgtEl>
                                          <p:spTgt spid="283">
                                            <p:txEl>
                                              <p:pRg st="5" end="5"/>
                                            </p:txEl>
                                          </p:spTgt>
                                        </p:tgtEl>
                                        <p:attrNameLst>
                                          <p:attrName>ppt_y</p:attrName>
                                        </p:attrNameLst>
                                      </p:cBhvr>
                                      <p:tavLst>
                                        <p:tav tm="0">
                                          <p:val>
                                            <p:strVal val="1+#ppt_h/2"/>
                                          </p:val>
                                        </p:tav>
                                        <p:tav tm="100000">
                                          <p:val>
                                            <p:strVal val="#ppt_y"/>
                                          </p:val>
                                        </p:tav>
                                      </p:tavLst>
                                    </p:anim>
                                  </p:childTnLst>
                                </p:cTn>
                              </p:par>
                              <p:par>
                                <p:cTn id="416" nodeType="withEffect" fill="hold" presetClass="entr" presetID="2" presetSubtype="4">
                                  <p:stCondLst>
                                    <p:cond delay="0"/>
                                  </p:stCondLst>
                                  <p:childTnLst>
                                    <p:set>
                                      <p:cBhvr>
                                        <p:cTn id="417" dur="1" fill="hold">
                                          <p:stCondLst>
                                            <p:cond delay="0"/>
                                          </p:stCondLst>
                                        </p:cTn>
                                        <p:tgtEl>
                                          <p:spTgt spid="283">
                                            <p:txEl>
                                              <p:pRg st="6" end="6"/>
                                            </p:txEl>
                                          </p:spTgt>
                                        </p:tgtEl>
                                        <p:attrNameLst>
                                          <p:attrName>style.visibility</p:attrName>
                                        </p:attrNameLst>
                                      </p:cBhvr>
                                      <p:to>
                                        <p:strVal val="visible"/>
                                      </p:to>
                                    </p:set>
                                    <p:anim calcmode="lin" valueType="num">
                                      <p:cBhvr additive="repl">
                                        <p:cTn id="418" dur="500" fill="hold"/>
                                        <p:tgtEl>
                                          <p:spTgt spid="283">
                                            <p:txEl>
                                              <p:pRg st="6" end="6"/>
                                            </p:txEl>
                                          </p:spTgt>
                                        </p:tgtEl>
                                        <p:attrNameLst>
                                          <p:attrName>ppt_x</p:attrName>
                                        </p:attrNameLst>
                                      </p:cBhvr>
                                      <p:tavLst>
                                        <p:tav tm="0">
                                          <p:val>
                                            <p:strVal val="#ppt_x"/>
                                          </p:val>
                                        </p:tav>
                                        <p:tav tm="100000">
                                          <p:val>
                                            <p:strVal val="#ppt_x"/>
                                          </p:val>
                                        </p:tav>
                                      </p:tavLst>
                                    </p:anim>
                                    <p:anim calcmode="lin" valueType="num">
                                      <p:cBhvr additive="repl">
                                        <p:cTn id="419" dur="500" fill="hold"/>
                                        <p:tgtEl>
                                          <p:spTgt spid="2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84"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gn="ctr">
              <a:lnSpc>
                <a:spcPct val="100000"/>
              </a:lnSpc>
              <a:buNone/>
            </a:pPr>
            <a:r>
              <a:rPr b="1" lang="en-US" sz="4200" spc="-1" strike="noStrike">
                <a:solidFill>
                  <a:srgbClr val="ffff00"/>
                </a:solidFill>
                <a:latin typeface="Arial"/>
              </a:rPr>
              <a:t>Phân loại DSS</a:t>
            </a:r>
            <a:endParaRPr b="0" lang="en-US" sz="4200" spc="-1" strike="noStrike">
              <a:latin typeface="Arial"/>
            </a:endParaRPr>
          </a:p>
        </p:txBody>
      </p:sp>
      <p:pic>
        <p:nvPicPr>
          <p:cNvPr id="285" name="" descr=""/>
          <p:cNvPicPr/>
          <p:nvPr/>
        </p:nvPicPr>
        <p:blipFill>
          <a:blip r:embed="rId1"/>
          <a:stretch/>
        </p:blipFill>
        <p:spPr>
          <a:xfrm>
            <a:off x="1600200" y="867600"/>
            <a:ext cx="6646680" cy="6674040"/>
          </a:xfrm>
          <a:prstGeom prst="rect">
            <a:avLst/>
          </a:prstGeom>
          <a:ln w="0">
            <a:noFill/>
          </a:ln>
        </p:spPr>
      </p:pic>
      <p:sp>
        <p:nvSpPr>
          <p:cNvPr id="3" name="PlaceHolder 2"/>
          <p:cNvSpPr>
            <a:spLocks noGrp="1"/>
          </p:cNvSpPr>
          <p:nvPr>
            <p:ph type="sldNum" idx="2"/>
          </p:nvPr>
        </p:nvSpPr>
        <p:spPr/>
        <p:txBody>
          <a:bodyPr/>
          <a:p>
            <a:fld id="{35FF1BFB-A258-4793-9E0F-D42E2A7C0EFE}" type="slidenum">
              <a:t>26</a:t>
            </a:fld>
          </a:p>
        </p:txBody>
      </p:sp>
    </p:spTree>
  </p:cSld>
  <mc:AlternateContent>
    <mc:Choice Requires="p14">
      <p:transition spd="slow" p14:dur="2000">
        <p:wedge/>
      </p:transition>
    </mc:Choice>
    <mc:Fallback>
      <p:transition spd="slow">
        <p:wedg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86" name="PlaceHolder 1"/>
          <p:cNvSpPr>
            <a:spLocks noGrp="1"/>
          </p:cNvSpPr>
          <p:nvPr>
            <p:ph type="title"/>
          </p:nvPr>
        </p:nvSpPr>
        <p:spPr>
          <a:xfrm>
            <a:off x="144000" y="27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Phân loại DSS</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endParaRPr b="0" lang="en-US" sz="4200" spc="-1" strike="noStrike">
              <a:latin typeface="Arial"/>
            </a:endParaRPr>
          </a:p>
        </p:txBody>
      </p:sp>
      <p:sp>
        <p:nvSpPr>
          <p:cNvPr id="287" name="PlaceHolder 2"/>
          <p:cNvSpPr>
            <a:spLocks noGrp="1"/>
          </p:cNvSpPr>
          <p:nvPr>
            <p:ph/>
          </p:nvPr>
        </p:nvSpPr>
        <p:spPr>
          <a:xfrm>
            <a:off x="914400" y="1371600"/>
            <a:ext cx="8240400" cy="5430240"/>
          </a:xfrm>
          <a:prstGeom prst="rect">
            <a:avLst/>
          </a:prstGeom>
          <a:noFill/>
          <a:ln w="0">
            <a:noFill/>
          </a:ln>
        </p:spPr>
        <p:txBody>
          <a:bodyPr lIns="0" rIns="0" tIns="0" bIns="0" anchor="t">
            <a:normAutofit fontScale="84000"/>
          </a:bodyPr>
          <a:p>
            <a:pPr>
              <a:lnSpc>
                <a:spcPct val="100000"/>
              </a:lnSpc>
              <a:spcBef>
                <a:spcPts val="1888"/>
              </a:spcBef>
              <a:buNone/>
            </a:pPr>
            <a:r>
              <a:rPr b="0" lang="en-US" sz="4270" spc="-1" strike="noStrike">
                <a:latin typeface="Arial"/>
              </a:rPr>
              <a:t>Theo Alter</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Mức độ đầu ra có thể trực tiếp hỗ trợ hoặc xác định quyết định</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Định hướng dữ liệu hoặc định hướng mô hình</a:t>
            </a:r>
            <a:endParaRPr b="0" lang="en-US" sz="3730" spc="-1" strike="noStrike">
              <a:latin typeface="Arial"/>
            </a:endParaRPr>
          </a:p>
          <a:p>
            <a:pPr>
              <a:lnSpc>
                <a:spcPct val="100000"/>
              </a:lnSpc>
              <a:spcBef>
                <a:spcPts val="1888"/>
              </a:spcBef>
              <a:buNone/>
            </a:pPr>
            <a:r>
              <a:rPr b="0" lang="en-US" sz="4270" spc="-1" strike="noStrike">
                <a:latin typeface="Arial"/>
              </a:rPr>
              <a:t>Holsapple và Whinston (1996)</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Hướng văn bản, hướng cơ sở dữ liệu, hướng bảng tính, hướng bộ giải, hướng quy tắc hoặc kết hợp của các kiểu trên.</a:t>
            </a:r>
            <a:endParaRPr b="0" lang="en-US" sz="3730" spc="-1" strike="noStrike">
              <a:latin typeface="Arial"/>
            </a:endParaRPr>
          </a:p>
        </p:txBody>
      </p:sp>
      <p:sp>
        <p:nvSpPr>
          <p:cNvPr id="4" name="PlaceHolder 3"/>
          <p:cNvSpPr>
            <a:spLocks noGrp="1"/>
          </p:cNvSpPr>
          <p:nvPr>
            <p:ph type="sldNum" idx="2"/>
          </p:nvPr>
        </p:nvSpPr>
        <p:spPr/>
        <p:txBody>
          <a:bodyPr/>
          <a:p>
            <a:fld id="{4235F43D-C805-4408-945E-CC1E4342A58F}" type="slidenum">
              <a:t>27</a:t>
            </a:fld>
          </a:p>
        </p:txBody>
      </p:sp>
    </p:spTree>
  </p:cSld>
  <mc:AlternateContent>
    <mc:Choice Requires="p14">
      <p:transition spd="slow" p14:dur="2000"/>
    </mc:Choice>
    <mc:Fallback>
      <p:transition spd="slow"/>
    </mc:Fallback>
  </mc:AlternateContent>
  <p:timing>
    <p:tnLst>
      <p:par>
        <p:cTn id="420" dur="indefinite" restart="never" nodeType="tmRoot">
          <p:childTnLst>
            <p:seq>
              <p:cTn id="421" dur="indefinite" nodeType="mainSeq">
                <p:childTnLst>
                  <p:par>
                    <p:cTn id="422" fill="hold">
                      <p:stCondLst>
                        <p:cond delay="indefinite"/>
                      </p:stCondLst>
                      <p:childTnLst>
                        <p:par>
                          <p:cTn id="423" fill="hold">
                            <p:stCondLst>
                              <p:cond delay="0"/>
                            </p:stCondLst>
                            <p:childTnLst>
                              <p:par>
                                <p:cTn id="424" nodeType="clickEffect" fill="hold" presetClass="entr" presetID="1">
                                  <p:stCondLst>
                                    <p:cond delay="0"/>
                                  </p:stCondLst>
                                  <p:childTnLst>
                                    <p:set>
                                      <p:cBhvr>
                                        <p:cTn id="425" dur="1" fill="hold">
                                          <p:stCondLst>
                                            <p:cond delay="0"/>
                                          </p:stCondLst>
                                        </p:cTn>
                                        <p:tgtEl>
                                          <p:spTgt spid="287">
                                            <p:txEl>
                                              <p:pRg st="0" end="0"/>
                                            </p:txEl>
                                          </p:spTgt>
                                        </p:tgtEl>
                                        <p:attrNameLst>
                                          <p:attrName>style.visibility</p:attrName>
                                        </p:attrNameLst>
                                      </p:cBhvr>
                                      <p:to>
                                        <p:strVal val="visible"/>
                                      </p:to>
                                    </p:set>
                                  </p:childTnLst>
                                </p:cTn>
                              </p:par>
                              <p:par>
                                <p:cTn id="426" nodeType="withEffect" fill="hold" presetClass="entr" presetID="1">
                                  <p:stCondLst>
                                    <p:cond delay="0"/>
                                  </p:stCondLst>
                                  <p:childTnLst>
                                    <p:set>
                                      <p:cBhvr>
                                        <p:cTn id="427" dur="1" fill="hold">
                                          <p:stCondLst>
                                            <p:cond delay="0"/>
                                          </p:stCondLst>
                                        </p:cTn>
                                        <p:tgtEl>
                                          <p:spTgt spid="287">
                                            <p:txEl>
                                              <p:pRg st="1" end="1"/>
                                            </p:txEl>
                                          </p:spTgt>
                                        </p:tgtEl>
                                        <p:attrNameLst>
                                          <p:attrName>style.visibility</p:attrName>
                                        </p:attrNameLst>
                                      </p:cBhvr>
                                      <p:to>
                                        <p:strVal val="visible"/>
                                      </p:to>
                                    </p:set>
                                  </p:childTnLst>
                                </p:cTn>
                              </p:par>
                              <p:par>
                                <p:cTn id="428" nodeType="withEffect" fill="hold" presetClass="entr" presetID="1">
                                  <p:stCondLst>
                                    <p:cond delay="0"/>
                                  </p:stCondLst>
                                  <p:childTnLst>
                                    <p:set>
                                      <p:cBhvr>
                                        <p:cTn id="429"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430" fill="hold">
                      <p:stCondLst>
                        <p:cond delay="indefinite"/>
                      </p:stCondLst>
                      <p:childTnLst>
                        <p:par>
                          <p:cTn id="431" fill="hold">
                            <p:stCondLst>
                              <p:cond delay="0"/>
                            </p:stCondLst>
                            <p:childTnLst>
                              <p:par>
                                <p:cTn id="432" nodeType="clickEffect" fill="hold" presetClass="entr" presetID="1">
                                  <p:stCondLst>
                                    <p:cond delay="0"/>
                                  </p:stCondLst>
                                  <p:childTnLst>
                                    <p:set>
                                      <p:cBhvr>
                                        <p:cTn id="433" dur="1" fill="hold">
                                          <p:stCondLst>
                                            <p:cond delay="0"/>
                                          </p:stCondLst>
                                        </p:cTn>
                                        <p:tgtEl>
                                          <p:spTgt spid="287">
                                            <p:txEl>
                                              <p:pRg st="3" end="3"/>
                                            </p:txEl>
                                          </p:spTgt>
                                        </p:tgtEl>
                                        <p:attrNameLst>
                                          <p:attrName>style.visibility</p:attrName>
                                        </p:attrNameLst>
                                      </p:cBhvr>
                                      <p:to>
                                        <p:strVal val="visible"/>
                                      </p:to>
                                    </p:set>
                                  </p:childTnLst>
                                </p:cTn>
                              </p:par>
                              <p:par>
                                <p:cTn id="434" nodeType="withEffect" fill="hold" presetClass="entr" presetID="1">
                                  <p:stCondLst>
                                    <p:cond delay="0"/>
                                  </p:stCondLst>
                                  <p:childTnLst>
                                    <p:set>
                                      <p:cBhvr>
                                        <p:cTn id="435"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88"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Phân loại DSS</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endParaRPr b="0" lang="en-US" sz="4200" spc="-1" strike="noStrike">
              <a:latin typeface="Arial"/>
            </a:endParaRPr>
          </a:p>
        </p:txBody>
      </p:sp>
      <p:sp>
        <p:nvSpPr>
          <p:cNvPr id="289" name="PlaceHolder 2"/>
          <p:cNvSpPr>
            <a:spLocks noGrp="1"/>
          </p:cNvSpPr>
          <p:nvPr>
            <p:ph/>
          </p:nvPr>
        </p:nvSpPr>
        <p:spPr>
          <a:xfrm>
            <a:off x="914400" y="1371600"/>
            <a:ext cx="8240400" cy="5430240"/>
          </a:xfrm>
          <a:prstGeom prst="rect">
            <a:avLst/>
          </a:prstGeom>
          <a:noFill/>
          <a:ln w="0">
            <a:noFill/>
          </a:ln>
        </p:spPr>
        <p:txBody>
          <a:bodyPr lIns="0" rIns="0" tIns="0" bIns="0" anchor="t">
            <a:normAutofit fontScale="93000"/>
          </a:bodyPr>
          <a:p>
            <a:pPr>
              <a:lnSpc>
                <a:spcPct val="100000"/>
              </a:lnSpc>
              <a:spcBef>
                <a:spcPts val="1888"/>
              </a:spcBef>
              <a:buNone/>
            </a:pPr>
            <a:r>
              <a:rPr b="0" lang="en-US" sz="4270" spc="-1" strike="noStrike">
                <a:latin typeface="Arial"/>
              </a:rPr>
              <a:t>Donovan và Madnick</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Thể chế</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Các vấn đề có tính chất định kỳ</a:t>
            </a:r>
            <a:endParaRPr b="0" lang="en-US" sz="3730" spc="-1" strike="noStrike">
              <a:latin typeface="Arial"/>
            </a:endParaRPr>
          </a:p>
          <a:p>
            <a:pPr>
              <a:lnSpc>
                <a:spcPct val="100000"/>
              </a:lnSpc>
              <a:buNone/>
            </a:pPr>
            <a:r>
              <a:rPr b="0" lang="en-US" sz="4270" spc="-1" strike="noStrike">
                <a:latin typeface="Arial"/>
              </a:rPr>
              <a:t>Adhoc</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Các vấn đề không lường trước hoặc không lặp lại</a:t>
            </a:r>
            <a:endParaRPr b="0" lang="en-US" sz="3730" spc="-1" strike="noStrike">
              <a:latin typeface="Arial"/>
            </a:endParaRPr>
          </a:p>
          <a:p>
            <a:pPr>
              <a:lnSpc>
                <a:spcPct val="100000"/>
              </a:lnSpc>
              <a:buNone/>
            </a:pPr>
            <a:r>
              <a:rPr b="0" lang="en-US" sz="4270" spc="-1" strike="noStrike">
                <a:latin typeface="Arial"/>
              </a:rPr>
              <a:t>Hackathorn và Keen</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Hỗ trợ cá nhân, hỗ trợ nhóm hoặc hỗ trợ tổ chức</a:t>
            </a:r>
            <a:endParaRPr b="0" lang="en-US" sz="3730" spc="-1" strike="noStrike">
              <a:latin typeface="Arial"/>
            </a:endParaRPr>
          </a:p>
        </p:txBody>
      </p:sp>
      <p:sp>
        <p:nvSpPr>
          <p:cNvPr id="4" name="PlaceHolder 3"/>
          <p:cNvSpPr>
            <a:spLocks noGrp="1"/>
          </p:cNvSpPr>
          <p:nvPr>
            <p:ph type="sldNum" idx="2"/>
          </p:nvPr>
        </p:nvSpPr>
        <p:spPr/>
        <p:txBody>
          <a:bodyPr/>
          <a:p>
            <a:fld id="{E2B55AFC-0ADC-4EE4-AD9B-366C36B3F526}" type="slidenum">
              <a:t>28</a:t>
            </a:fld>
          </a:p>
        </p:txBody>
      </p:sp>
    </p:spTree>
  </p:cSld>
  <mc:AlternateContent>
    <mc:Choice Requires="p14">
      <p:transition spd="slow" p14:dur="2000"/>
    </mc:Choice>
    <mc:Fallback>
      <p:transition spd="slow"/>
    </mc:Fallback>
  </mc:AlternateContent>
  <p:timing>
    <p:tnLst>
      <p:par>
        <p:cTn id="436" dur="indefinite" restart="never" nodeType="tmRoot">
          <p:childTnLst>
            <p:seq>
              <p:cTn id="437" dur="indefinite" nodeType="mainSeq">
                <p:childTnLst>
                  <p:par>
                    <p:cTn id="438" fill="hold">
                      <p:stCondLst>
                        <p:cond delay="indefinite"/>
                      </p:stCondLst>
                      <p:childTnLst>
                        <p:par>
                          <p:cTn id="439" fill="hold">
                            <p:stCondLst>
                              <p:cond delay="0"/>
                            </p:stCondLst>
                            <p:childTnLst>
                              <p:par>
                                <p:cTn id="440" nodeType="clickEffect" fill="hold" presetClass="entr" presetID="1">
                                  <p:stCondLst>
                                    <p:cond delay="0"/>
                                  </p:stCondLst>
                                  <p:childTnLst>
                                    <p:set>
                                      <p:cBhvr>
                                        <p:cTn id="441" dur="1" fill="hold">
                                          <p:stCondLst>
                                            <p:cond delay="0"/>
                                          </p:stCondLst>
                                        </p:cTn>
                                        <p:tgtEl>
                                          <p:spTgt spid="289">
                                            <p:txEl>
                                              <p:pRg st="0" end="0"/>
                                            </p:txEl>
                                          </p:spTgt>
                                        </p:tgtEl>
                                        <p:attrNameLst>
                                          <p:attrName>style.visibility</p:attrName>
                                        </p:attrNameLst>
                                      </p:cBhvr>
                                      <p:to>
                                        <p:strVal val="visible"/>
                                      </p:to>
                                    </p:set>
                                  </p:childTnLst>
                                </p:cTn>
                              </p:par>
                              <p:par>
                                <p:cTn id="442" nodeType="withEffect" fill="hold" presetClass="entr" presetID="1">
                                  <p:stCondLst>
                                    <p:cond delay="0"/>
                                  </p:stCondLst>
                                  <p:childTnLst>
                                    <p:set>
                                      <p:cBhvr>
                                        <p:cTn id="443" dur="1" fill="hold">
                                          <p:stCondLst>
                                            <p:cond delay="0"/>
                                          </p:stCondLst>
                                        </p:cTn>
                                        <p:tgtEl>
                                          <p:spTgt spid="289">
                                            <p:txEl>
                                              <p:pRg st="1" end="1"/>
                                            </p:txEl>
                                          </p:spTgt>
                                        </p:tgtEl>
                                        <p:attrNameLst>
                                          <p:attrName>style.visibility</p:attrName>
                                        </p:attrNameLst>
                                      </p:cBhvr>
                                      <p:to>
                                        <p:strVal val="visible"/>
                                      </p:to>
                                    </p:set>
                                  </p:childTnLst>
                                </p:cTn>
                              </p:par>
                              <p:par>
                                <p:cTn id="444" nodeType="withEffect" fill="hold" presetClass="entr" presetID="1">
                                  <p:stCondLst>
                                    <p:cond delay="0"/>
                                  </p:stCondLst>
                                  <p:childTnLst>
                                    <p:set>
                                      <p:cBhvr>
                                        <p:cTn id="445" dur="1" fill="hold">
                                          <p:stCondLst>
                                            <p:cond delay="0"/>
                                          </p:stCondLst>
                                        </p:cTn>
                                        <p:tgtEl>
                                          <p:spTgt spid="289">
                                            <p:txEl>
                                              <p:pRg st="2" end="2"/>
                                            </p:txEl>
                                          </p:spTgt>
                                        </p:tgtEl>
                                        <p:attrNameLst>
                                          <p:attrName>style.visibility</p:attrName>
                                        </p:attrNameLst>
                                      </p:cBhvr>
                                      <p:to>
                                        <p:strVal val="visible"/>
                                      </p:to>
                                    </p:set>
                                  </p:childTnLst>
                                </p:cTn>
                              </p:par>
                            </p:childTnLst>
                          </p:cTn>
                        </p:par>
                      </p:childTnLst>
                    </p:cTn>
                  </p:par>
                  <p:par>
                    <p:cTn id="446" fill="hold">
                      <p:stCondLst>
                        <p:cond delay="indefinite"/>
                      </p:stCondLst>
                      <p:childTnLst>
                        <p:par>
                          <p:cTn id="447" fill="hold">
                            <p:stCondLst>
                              <p:cond delay="0"/>
                            </p:stCondLst>
                            <p:childTnLst>
                              <p:par>
                                <p:cTn id="448" nodeType="clickEffect" fill="hold" presetClass="entr" presetID="1">
                                  <p:stCondLst>
                                    <p:cond delay="0"/>
                                  </p:stCondLst>
                                  <p:childTnLst>
                                    <p:set>
                                      <p:cBhvr>
                                        <p:cTn id="449" dur="1" fill="hold">
                                          <p:stCondLst>
                                            <p:cond delay="0"/>
                                          </p:stCondLst>
                                        </p:cTn>
                                        <p:tgtEl>
                                          <p:spTgt spid="289">
                                            <p:txEl>
                                              <p:pRg st="3" end="3"/>
                                            </p:txEl>
                                          </p:spTgt>
                                        </p:tgtEl>
                                        <p:attrNameLst>
                                          <p:attrName>style.visibility</p:attrName>
                                        </p:attrNameLst>
                                      </p:cBhvr>
                                      <p:to>
                                        <p:strVal val="visible"/>
                                      </p:to>
                                    </p:set>
                                  </p:childTnLst>
                                </p:cTn>
                              </p:par>
                              <p:par>
                                <p:cTn id="450" nodeType="withEffect" fill="hold" presetClass="entr" presetID="1">
                                  <p:stCondLst>
                                    <p:cond delay="0"/>
                                  </p:stCondLst>
                                  <p:childTnLst>
                                    <p:set>
                                      <p:cBhvr>
                                        <p:cTn id="451" dur="1" fill="hold">
                                          <p:stCondLst>
                                            <p:cond delay="0"/>
                                          </p:stCondLst>
                                        </p:cTn>
                                        <p:tgtEl>
                                          <p:spTgt spid="289">
                                            <p:txEl>
                                              <p:pRg st="4" end="4"/>
                                            </p:txEl>
                                          </p:spTgt>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nodeType="clickEffect" fill="hold" presetClass="entr" presetID="1">
                                  <p:stCondLst>
                                    <p:cond delay="0"/>
                                  </p:stCondLst>
                                  <p:childTnLst>
                                    <p:set>
                                      <p:cBhvr>
                                        <p:cTn id="455" dur="1" fill="hold">
                                          <p:stCondLst>
                                            <p:cond delay="0"/>
                                          </p:stCondLst>
                                        </p:cTn>
                                        <p:tgtEl>
                                          <p:spTgt spid="289">
                                            <p:txEl>
                                              <p:pRg st="5" end="5"/>
                                            </p:txEl>
                                          </p:spTgt>
                                        </p:tgtEl>
                                        <p:attrNameLst>
                                          <p:attrName>style.visibility</p:attrName>
                                        </p:attrNameLst>
                                      </p:cBhvr>
                                      <p:to>
                                        <p:strVal val="visible"/>
                                      </p:to>
                                    </p:set>
                                  </p:childTnLst>
                                </p:cTn>
                              </p:par>
                              <p:par>
                                <p:cTn id="456" nodeType="withEffect" fill="hold" presetClass="entr" presetID="1">
                                  <p:stCondLst>
                                    <p:cond delay="0"/>
                                  </p:stCondLst>
                                  <p:childTnLst>
                                    <p:set>
                                      <p:cBhvr>
                                        <p:cTn id="457" dur="1" fill="hold">
                                          <p:stCondLst>
                                            <p:cond delay="0"/>
                                          </p:stCondLst>
                                        </p:cTn>
                                        <p:tgtEl>
                                          <p:spTgt spid="28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90"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Phân loại DSS</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r>
              <a:rPr b="0" lang="en-US" sz="4200" spc="-1" strike="noStrike">
                <a:solidFill>
                  <a:srgbClr val="ffff00"/>
                </a:solidFill>
                <a:latin typeface="Arial"/>
              </a:rPr>
              <a:t>	</a:t>
            </a:r>
            <a:endParaRPr b="0" lang="en-US" sz="4200" spc="-1" strike="noStrike">
              <a:latin typeface="Arial"/>
            </a:endParaRPr>
          </a:p>
        </p:txBody>
      </p:sp>
      <p:sp>
        <p:nvSpPr>
          <p:cNvPr id="291" name="PlaceHolder 2"/>
          <p:cNvSpPr>
            <a:spLocks noGrp="1"/>
          </p:cNvSpPr>
          <p:nvPr>
            <p:ph/>
          </p:nvPr>
        </p:nvSpPr>
        <p:spPr>
          <a:xfrm>
            <a:off x="914400" y="1371600"/>
            <a:ext cx="8240400" cy="5430240"/>
          </a:xfrm>
          <a:prstGeom prst="rect">
            <a:avLst/>
          </a:prstGeom>
          <a:noFill/>
          <a:ln w="0">
            <a:noFill/>
          </a:ln>
        </p:spPr>
        <p:txBody>
          <a:bodyPr lIns="0" rIns="0" tIns="0" bIns="0" anchor="t">
            <a:normAutofit fontScale="74000"/>
          </a:bodyPr>
          <a:p>
            <a:pPr>
              <a:lnSpc>
                <a:spcPct val="100000"/>
              </a:lnSpc>
              <a:buNone/>
            </a:pPr>
            <a:r>
              <a:rPr b="0" lang="en-US" sz="4270" spc="-1" strike="noStrike">
                <a:latin typeface="Arial"/>
              </a:rPr>
              <a:t>GSS với DSS cá nhân</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Các quyết định được đưa ra bởi toàn bộ nhóm hoặc bởi người ra quyết định đơn độc</a:t>
            </a:r>
            <a:endParaRPr b="0" lang="en-US" sz="3730" spc="-1" strike="noStrike">
              <a:latin typeface="Arial"/>
            </a:endParaRPr>
          </a:p>
          <a:p>
            <a:pPr>
              <a:lnSpc>
                <a:spcPct val="100000"/>
              </a:lnSpc>
              <a:buNone/>
            </a:pPr>
            <a:r>
              <a:rPr b="0" lang="en-US" sz="4270" spc="-1" strike="noStrike">
                <a:latin typeface="Arial"/>
              </a:rPr>
              <a:t>Hệ thống Xây dựng tùy chỉnh với nhà cung cấp đã xây dựng sẵn</a:t>
            </a:r>
            <a:endParaRPr b="0" lang="en-US" sz="427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DSS chung có thể được sửa đổi để sử dụng</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Cơ sở dữ liệu, mô hình, giao diện hỗ trợ được xây dựng sẵn bên trong </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Giải quyết các vấn đề lặp lại trong ngành</a:t>
            </a:r>
            <a:endParaRPr b="0" lang="en-US" sz="3730" spc="-1" strike="noStrike">
              <a:latin typeface="Arial"/>
            </a:endParaRPr>
          </a:p>
          <a:p>
            <a:pPr lvl="2" marL="1296000" indent="-288000">
              <a:lnSpc>
                <a:spcPct val="100000"/>
              </a:lnSpc>
              <a:spcBef>
                <a:spcPts val="850"/>
              </a:spcBef>
              <a:buClr>
                <a:srgbClr val="ffffff"/>
              </a:buClr>
              <a:buSzPct val="45000"/>
              <a:buFont typeface="Wingdings" charset="2"/>
              <a:buChar char=""/>
            </a:pPr>
            <a:r>
              <a:rPr b="0" lang="en-US" sz="3730" spc="-1" strike="noStrike">
                <a:latin typeface="Arial"/>
              </a:rPr>
              <a:t>Giảm chi phí</a:t>
            </a:r>
            <a:endParaRPr b="0" lang="en-US" sz="3730" spc="-1" strike="noStrike">
              <a:latin typeface="Arial"/>
            </a:endParaRPr>
          </a:p>
        </p:txBody>
      </p:sp>
      <p:sp>
        <p:nvSpPr>
          <p:cNvPr id="4" name="PlaceHolder 3"/>
          <p:cNvSpPr>
            <a:spLocks noGrp="1"/>
          </p:cNvSpPr>
          <p:nvPr>
            <p:ph type="sldNum" idx="2"/>
          </p:nvPr>
        </p:nvSpPr>
        <p:spPr/>
        <p:txBody>
          <a:bodyPr/>
          <a:p>
            <a:fld id="{54F64936-C9E2-472D-989C-6B50C7C4A651}" type="slidenum">
              <a:t>29</a:t>
            </a:fld>
          </a:p>
        </p:txBody>
      </p:sp>
    </p:spTree>
  </p:cSld>
  <mc:AlternateContent>
    <mc:Choice Requires="p14">
      <p:transition spd="slow" p14:dur="2000"/>
    </mc:Choice>
    <mc:Fallback>
      <p:transition spd="slow"/>
    </mc:Fallback>
  </mc:AlternateContent>
  <p:timing>
    <p:tnLst>
      <p:par>
        <p:cTn id="458" dur="indefinite" restart="never" nodeType="tmRoot">
          <p:childTnLst>
            <p:seq>
              <p:cTn id="459" dur="indefinite" nodeType="mainSeq">
                <p:childTnLst>
                  <p:par>
                    <p:cTn id="460" fill="hold">
                      <p:stCondLst>
                        <p:cond delay="indefinite"/>
                      </p:stCondLst>
                      <p:childTnLst>
                        <p:par>
                          <p:cTn id="461" fill="hold">
                            <p:stCondLst>
                              <p:cond delay="0"/>
                            </p:stCondLst>
                            <p:childTnLst>
                              <p:par>
                                <p:cTn id="462" nodeType="clickEffect" fill="hold" presetClass="entr" presetID="1">
                                  <p:stCondLst>
                                    <p:cond delay="0"/>
                                  </p:stCondLst>
                                  <p:childTnLst>
                                    <p:set>
                                      <p:cBhvr>
                                        <p:cTn id="463" dur="1" fill="hold">
                                          <p:stCondLst>
                                            <p:cond delay="0"/>
                                          </p:stCondLst>
                                        </p:cTn>
                                        <p:tgtEl>
                                          <p:spTgt spid="291">
                                            <p:txEl>
                                              <p:pRg st="0" end="0"/>
                                            </p:txEl>
                                          </p:spTgt>
                                        </p:tgtEl>
                                        <p:attrNameLst>
                                          <p:attrName>style.visibility</p:attrName>
                                        </p:attrNameLst>
                                      </p:cBhvr>
                                      <p:to>
                                        <p:strVal val="visible"/>
                                      </p:to>
                                    </p:set>
                                  </p:childTnLst>
                                </p:cTn>
                              </p:par>
                              <p:par>
                                <p:cTn id="464" nodeType="withEffect" fill="hold" presetClass="entr" presetID="1">
                                  <p:stCondLst>
                                    <p:cond delay="0"/>
                                  </p:stCondLst>
                                  <p:childTnLst>
                                    <p:set>
                                      <p:cBhvr>
                                        <p:cTn id="465" dur="1" fill="hold">
                                          <p:stCondLst>
                                            <p:cond delay="0"/>
                                          </p:stCondLst>
                                        </p:cTn>
                                        <p:tgtEl>
                                          <p:spTgt spid="291">
                                            <p:txEl>
                                              <p:pRg st="1" end="1"/>
                                            </p:txEl>
                                          </p:spTgt>
                                        </p:tgtEl>
                                        <p:attrNameLst>
                                          <p:attrName>style.visibility</p:attrName>
                                        </p:attrNameLst>
                                      </p:cBhvr>
                                      <p:to>
                                        <p:strVal val="visible"/>
                                      </p:to>
                                    </p:set>
                                  </p:childTnLst>
                                </p:cTn>
                              </p:par>
                            </p:childTnLst>
                          </p:cTn>
                        </p:par>
                      </p:childTnLst>
                    </p:cTn>
                  </p:par>
                  <p:par>
                    <p:cTn id="466" fill="hold">
                      <p:stCondLst>
                        <p:cond delay="indefinite"/>
                      </p:stCondLst>
                      <p:childTnLst>
                        <p:par>
                          <p:cTn id="467" fill="hold">
                            <p:stCondLst>
                              <p:cond delay="0"/>
                            </p:stCondLst>
                            <p:childTnLst>
                              <p:par>
                                <p:cTn id="468" nodeType="clickEffect" fill="hold" presetClass="entr" presetID="1">
                                  <p:stCondLst>
                                    <p:cond delay="0"/>
                                  </p:stCondLst>
                                  <p:childTnLst>
                                    <p:set>
                                      <p:cBhvr>
                                        <p:cTn id="469" dur="1" fill="hold">
                                          <p:stCondLst>
                                            <p:cond delay="0"/>
                                          </p:stCondLst>
                                        </p:cTn>
                                        <p:tgtEl>
                                          <p:spTgt spid="291">
                                            <p:txEl>
                                              <p:pRg st="2" end="2"/>
                                            </p:txEl>
                                          </p:spTgt>
                                        </p:tgtEl>
                                        <p:attrNameLst>
                                          <p:attrName>style.visibility</p:attrName>
                                        </p:attrNameLst>
                                      </p:cBhvr>
                                      <p:to>
                                        <p:strVal val="visible"/>
                                      </p:to>
                                    </p:set>
                                  </p:childTnLst>
                                </p:cTn>
                              </p:par>
                              <p:par>
                                <p:cTn id="470" nodeType="withEffect" fill="hold" presetClass="entr" presetID="1">
                                  <p:stCondLst>
                                    <p:cond delay="0"/>
                                  </p:stCondLst>
                                  <p:childTnLst>
                                    <p:set>
                                      <p:cBhvr>
                                        <p:cTn id="471" dur="1" fill="hold">
                                          <p:stCondLst>
                                            <p:cond delay="0"/>
                                          </p:stCondLst>
                                        </p:cTn>
                                        <p:tgtEl>
                                          <p:spTgt spid="291">
                                            <p:txEl>
                                              <p:pRg st="3" end="3"/>
                                            </p:txEl>
                                          </p:spTgt>
                                        </p:tgtEl>
                                        <p:attrNameLst>
                                          <p:attrName>style.visibility</p:attrName>
                                        </p:attrNameLst>
                                      </p:cBhvr>
                                      <p:to>
                                        <p:strVal val="visible"/>
                                      </p:to>
                                    </p:set>
                                  </p:childTnLst>
                                </p:cTn>
                              </p:par>
                              <p:par>
                                <p:cTn id="472" nodeType="withEffect" fill="hold" presetClass="entr" presetID="1">
                                  <p:stCondLst>
                                    <p:cond delay="0"/>
                                  </p:stCondLst>
                                  <p:childTnLst>
                                    <p:set>
                                      <p:cBhvr>
                                        <p:cTn id="473" dur="1" fill="hold">
                                          <p:stCondLst>
                                            <p:cond delay="0"/>
                                          </p:stCondLst>
                                        </p:cTn>
                                        <p:tgtEl>
                                          <p:spTgt spid="291">
                                            <p:txEl>
                                              <p:pRg st="4" end="4"/>
                                            </p:txEl>
                                          </p:spTgt>
                                        </p:tgtEl>
                                        <p:attrNameLst>
                                          <p:attrName>style.visibility</p:attrName>
                                        </p:attrNameLst>
                                      </p:cBhvr>
                                      <p:to>
                                        <p:strVal val="visible"/>
                                      </p:to>
                                    </p:set>
                                  </p:childTnLst>
                                </p:cTn>
                              </p:par>
                              <p:par>
                                <p:cTn id="474" nodeType="withEffect" fill="hold" presetClass="entr" presetID="1">
                                  <p:stCondLst>
                                    <p:cond delay="0"/>
                                  </p:stCondLst>
                                  <p:childTnLst>
                                    <p:set>
                                      <p:cBhvr>
                                        <p:cTn id="475" dur="1" fill="hold">
                                          <p:stCondLst>
                                            <p:cond delay="0"/>
                                          </p:stCondLst>
                                        </p:cTn>
                                        <p:tgtEl>
                                          <p:spTgt spid="291">
                                            <p:txEl>
                                              <p:pRg st="5" end="5"/>
                                            </p:txEl>
                                          </p:spTgt>
                                        </p:tgtEl>
                                        <p:attrNameLst>
                                          <p:attrName>style.visibility</p:attrName>
                                        </p:attrNameLst>
                                      </p:cBhvr>
                                      <p:to>
                                        <p:strVal val="visible"/>
                                      </p:to>
                                    </p:set>
                                  </p:childTnLst>
                                </p:cTn>
                              </p:par>
                              <p:par>
                                <p:cTn id="476" nodeType="withEffect" fill="hold" presetClass="entr" presetID="1">
                                  <p:stCondLst>
                                    <p:cond delay="0"/>
                                  </p:stCondLst>
                                  <p:childTnLst>
                                    <p:set>
                                      <p:cBhvr>
                                        <p:cTn id="477" dur="1" fill="hold">
                                          <p:stCondLst>
                                            <p:cond delay="0"/>
                                          </p:stCondLst>
                                        </p:cTn>
                                        <p:tgtEl>
                                          <p:spTgt spid="29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Các thuật ngữ</a:t>
            </a:r>
            <a:endParaRPr b="0" lang="en-US" sz="4200" spc="-1" strike="noStrike">
              <a:latin typeface="Arial"/>
            </a:endParaRPr>
          </a:p>
        </p:txBody>
      </p:sp>
      <p:graphicFrame>
        <p:nvGraphicFramePr>
          <p:cNvPr id="142" name=""/>
          <p:cNvGraphicFramePr/>
          <p:nvPr/>
        </p:nvGraphicFramePr>
        <p:xfrm>
          <a:off x="396000" y="1035000"/>
          <a:ext cx="9325440" cy="5257440"/>
        </p:xfrm>
        <a:graphic>
          <a:graphicData uri="http://schemas.openxmlformats.org/drawingml/2006/table">
            <a:tbl>
              <a:tblPr/>
              <a:tblGrid>
                <a:gridCol w="1775520"/>
                <a:gridCol w="7550280"/>
              </a:tblGrid>
              <a:tr h="821880">
                <a:tc>
                  <a:txBody>
                    <a:bodyPr lIns="90000" rIns="90000" anchor="ctr">
                      <a:noAutofit/>
                    </a:bodyPr>
                    <a:p>
                      <a:pPr algn="ctr">
                        <a:lnSpc>
                          <a:spcPct val="100000"/>
                        </a:lnSpc>
                        <a:buNone/>
                      </a:pPr>
                      <a:r>
                        <a:rPr b="1" lang="en-US" sz="1800" spc="-1" strike="noStrike">
                          <a:solidFill>
                            <a:srgbClr val="ff0000"/>
                          </a:solidFill>
                          <a:latin typeface="Arial"/>
                        </a:rPr>
                        <a:t>Thuật ngữ</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1" lang="en-US" sz="1800" spc="-1" strike="noStrike">
                          <a:solidFill>
                            <a:srgbClr val="ff0000"/>
                          </a:solidFill>
                          <a:latin typeface="Arial"/>
                        </a:rPr>
                        <a:t>Giải thích</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39080">
                <a:tc>
                  <a:txBody>
                    <a:bodyPr lIns="90000" rIns="90000" anchor="ctr">
                      <a:noAutofit/>
                    </a:bodyPr>
                    <a:p>
                      <a:pPr algn="ctr">
                        <a:lnSpc>
                          <a:spcPct val="100000"/>
                        </a:lnSpc>
                        <a:buNone/>
                      </a:pPr>
                      <a:r>
                        <a:rPr b="1" lang="en-US" sz="1800" spc="-1" strike="noStrike">
                          <a:solidFill>
                            <a:srgbClr val="000000"/>
                          </a:solidFill>
                          <a:latin typeface="Arial"/>
                        </a:rPr>
                        <a:t>DSS</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nSpc>
                          <a:spcPct val="100000"/>
                        </a:lnSpc>
                        <a:buNone/>
                      </a:pPr>
                      <a:r>
                        <a:rPr b="0" lang="en-US" sz="1800" spc="-1" strike="noStrike">
                          <a:solidFill>
                            <a:srgbClr val="000084"/>
                          </a:solidFill>
                          <a:latin typeface="Arial"/>
                        </a:rPr>
                        <a:t>Decision Suport System</a:t>
                      </a:r>
                      <a:r>
                        <a:rPr b="0" lang="en-US" sz="1800" spc="-1" strike="noStrike">
                          <a:solidFill>
                            <a:srgbClr val="000000"/>
                          </a:solidFill>
                          <a:latin typeface="Arial"/>
                        </a:rPr>
                        <a:t> - Hệ thống hỗ trợ ra quyết định</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39080">
                <a:tc>
                  <a:txBody>
                    <a:bodyPr lIns="90000" rIns="90000" anchor="ctr">
                      <a:noAutofit/>
                    </a:bodyPr>
                    <a:p>
                      <a:pPr algn="ctr">
                        <a:lnSpc>
                          <a:spcPct val="100000"/>
                        </a:lnSpc>
                        <a:buNone/>
                      </a:pPr>
                      <a:r>
                        <a:rPr b="1" lang="en-US" sz="1800" spc="-1" strike="noStrike">
                          <a:solidFill>
                            <a:srgbClr val="000000"/>
                          </a:solidFill>
                          <a:latin typeface="Arial"/>
                        </a:rPr>
                        <a:t>ERP</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nSpc>
                          <a:spcPct val="100000"/>
                        </a:lnSpc>
                        <a:buNone/>
                      </a:pPr>
                      <a:r>
                        <a:rPr b="0" lang="en-US" sz="1800" spc="-1" strike="noStrike">
                          <a:solidFill>
                            <a:srgbClr val="000084"/>
                          </a:solidFill>
                          <a:latin typeface="Arial"/>
                        </a:rPr>
                        <a:t>Enterprise Resource Planning</a:t>
                      </a:r>
                      <a:r>
                        <a:rPr b="0" lang="en-US" sz="1800" spc="-1" strike="noStrike">
                          <a:solidFill>
                            <a:srgbClr val="000000"/>
                          </a:solidFill>
                          <a:latin typeface="Arial"/>
                        </a:rPr>
                        <a:t> (Hoạch định nguồn lực doanh nghiệp), một phần mềm gồm các công cụ quản lý quy trình kinh doanh có chiến lược và mạnh mẽ, có thể dùng để quản lý thông tin trong tổ chức.</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39080">
                <a:tc>
                  <a:txBody>
                    <a:bodyPr lIns="90000" rIns="90000" anchor="ctr">
                      <a:noAutofit/>
                    </a:bodyPr>
                    <a:p>
                      <a:pPr algn="ctr">
                        <a:lnSpc>
                          <a:spcPct val="100000"/>
                        </a:lnSpc>
                        <a:buNone/>
                      </a:pPr>
                      <a:r>
                        <a:rPr b="1" lang="en-US" sz="1800" spc="-1" strike="noStrike">
                          <a:solidFill>
                            <a:srgbClr val="000000"/>
                          </a:solidFill>
                          <a:latin typeface="Arial"/>
                        </a:rPr>
                        <a:t>OLAP</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nSpc>
                          <a:spcPct val="100000"/>
                        </a:lnSpc>
                        <a:buNone/>
                      </a:pPr>
                      <a:r>
                        <a:rPr b="0" lang="en-US" sz="1800" spc="-1" strike="noStrike">
                          <a:solidFill>
                            <a:srgbClr val="000084"/>
                          </a:solidFill>
                          <a:latin typeface="Arial"/>
                        </a:rPr>
                        <a:t>On-line analytical processing</a:t>
                      </a:r>
                      <a:r>
                        <a:rPr b="0" lang="en-US" sz="1800" spc="-1" strike="noStrike">
                          <a:solidFill>
                            <a:srgbClr val="000000"/>
                          </a:solidFill>
                          <a:latin typeface="Arial"/>
                        </a:rPr>
                        <a:t> (Xử lý phân tích trực tuyến) là một phần mềm tính toán, cho phép người dùng trích xuất và truy vấn dữ liệu một cách chọn lọc và dễ dàng.</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39080">
                <a:tc>
                  <a:txBody>
                    <a:bodyPr lIns="90000" rIns="90000" anchor="ctr">
                      <a:noAutofit/>
                    </a:bodyPr>
                    <a:p>
                      <a:pPr algn="ctr">
                        <a:lnSpc>
                          <a:spcPct val="100000"/>
                        </a:lnSpc>
                        <a:buNone/>
                      </a:pPr>
                      <a:r>
                        <a:rPr b="1" lang="en-US" sz="1800" spc="-1" strike="noStrike">
                          <a:solidFill>
                            <a:srgbClr val="000000"/>
                          </a:solidFill>
                          <a:latin typeface="Arial"/>
                        </a:rPr>
                        <a:t>TPS</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nSpc>
                          <a:spcPct val="100000"/>
                        </a:lnSpc>
                        <a:buNone/>
                      </a:pPr>
                      <a:r>
                        <a:rPr b="0" lang="en-US" sz="1800" spc="-1" strike="noStrike">
                          <a:solidFill>
                            <a:srgbClr val="000084"/>
                          </a:solidFill>
                          <a:latin typeface="Arial"/>
                        </a:rPr>
                        <a:t>Transaction processing systems</a:t>
                      </a:r>
                      <a:r>
                        <a:rPr b="0" lang="en-US" sz="1800" spc="-1" strike="noStrike">
                          <a:solidFill>
                            <a:srgbClr val="000000"/>
                          </a:solidFill>
                          <a:latin typeface="Arial"/>
                        </a:rPr>
                        <a:t> (Hệ thống xử lý giao dịch), là một hệ thống/hoạt động có chức năng thu thập, xử lý, truyền đạt các thông tin, dữ liệu trong lĩnh vực kinh tế và thương mại.</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39080">
                <a:tc>
                  <a:txBody>
                    <a:bodyPr lIns="90000" rIns="90000" anchor="ctr">
                      <a:noAutofit/>
                    </a:bodyPr>
                    <a:p>
                      <a:pPr algn="ctr">
                        <a:lnSpc>
                          <a:spcPct val="100000"/>
                        </a:lnSpc>
                        <a:buNone/>
                      </a:pPr>
                      <a:r>
                        <a:rPr b="1" lang="en-US" sz="1800" spc="-1" strike="noStrike">
                          <a:solidFill>
                            <a:srgbClr val="000000"/>
                          </a:solidFill>
                          <a:latin typeface="Arial"/>
                        </a:rPr>
                        <a:t>DBMS</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nSpc>
                          <a:spcPct val="100000"/>
                        </a:lnSpc>
                        <a:buNone/>
                      </a:pPr>
                      <a:r>
                        <a:rPr b="0" lang="en-US" sz="1800" spc="-1" strike="noStrike">
                          <a:solidFill>
                            <a:srgbClr val="000084"/>
                          </a:solidFill>
                          <a:latin typeface="Arial"/>
                        </a:rPr>
                        <a:t>Database Management System</a:t>
                      </a:r>
                      <a:r>
                        <a:rPr b="0" lang="en-US" sz="1800" spc="-1" strike="noStrike">
                          <a:solidFill>
                            <a:srgbClr val="000000"/>
                          </a:solidFill>
                          <a:latin typeface="Arial"/>
                        </a:rPr>
                        <a:t> (Hệ quản trị Cơ sở dữ liệu), là phần mềm được thiết kế cho phép xác định, tiến hành các thao tác, truy xuất và quản lý dữ liệu trong Cơ sở dữ liệu.</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40520">
                <a:tc>
                  <a:txBody>
                    <a:bodyPr lIns="90000" rIns="90000" anchor="ctr">
                      <a:noAutofit/>
                    </a:bodyPr>
                    <a:p>
                      <a:pPr algn="ctr">
                        <a:lnSpc>
                          <a:spcPct val="100000"/>
                        </a:lnSpc>
                        <a:buNone/>
                      </a:pPr>
                      <a:r>
                        <a:rPr b="1" lang="en-US" sz="1800" spc="-1" strike="noStrike">
                          <a:solidFill>
                            <a:srgbClr val="000000"/>
                          </a:solidFill>
                          <a:latin typeface="Arial"/>
                        </a:rPr>
                        <a:t>MBMS</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nSpc>
                          <a:spcPct val="100000"/>
                        </a:lnSpc>
                        <a:buNone/>
                      </a:pPr>
                      <a:r>
                        <a:rPr b="0" lang="en-US" sz="1800" spc="-1" strike="noStrike">
                          <a:solidFill>
                            <a:srgbClr val="000084"/>
                          </a:solidFill>
                          <a:latin typeface="Arial"/>
                        </a:rPr>
                        <a:t>Model base management system</a:t>
                      </a:r>
                      <a:r>
                        <a:rPr b="0" lang="en-US" sz="1800" spc="-1" strike="noStrike">
                          <a:solidFill>
                            <a:srgbClr val="000000"/>
                          </a:solidFill>
                          <a:latin typeface="Arial"/>
                        </a:rPr>
                        <a:t> (Hệ thống quản lí dựa trên mô hình), có mục đích chuyển dữ liệu từ DBMS thành thông tin hữu ích trong việc ra quyết định.</a:t>
                      </a:r>
                      <a:endParaRPr b="0" lang="en-US" sz="18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 name="PlaceHolder 2"/>
          <p:cNvSpPr>
            <a:spLocks noGrp="1"/>
          </p:cNvSpPr>
          <p:nvPr>
            <p:ph type="sldNum" idx="5"/>
          </p:nvPr>
        </p:nvSpPr>
        <p:spPr/>
        <p:txBody>
          <a:bodyPr/>
          <a:p>
            <a:fld id="{14EA7FBB-AB0D-4D8E-819F-9D9A1C5E66E3}"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92"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Web và DSS</a:t>
            </a:r>
            <a:endParaRPr b="0" lang="en-US" sz="4200" spc="-1" strike="noStrike">
              <a:latin typeface="Arial"/>
            </a:endParaRPr>
          </a:p>
        </p:txBody>
      </p:sp>
      <p:sp>
        <p:nvSpPr>
          <p:cNvPr id="293" name="PlaceHolder 2"/>
          <p:cNvSpPr>
            <a:spLocks noGrp="1"/>
          </p:cNvSpPr>
          <p:nvPr>
            <p:ph/>
          </p:nvPr>
        </p:nvSpPr>
        <p:spPr>
          <a:xfrm>
            <a:off x="914400" y="1371600"/>
            <a:ext cx="8240400" cy="5430240"/>
          </a:xfrm>
          <a:prstGeom prst="rect">
            <a:avLst/>
          </a:prstGeom>
          <a:noFill/>
          <a:ln w="0">
            <a:noFill/>
          </a:ln>
        </p:spPr>
        <p:txBody>
          <a:bodyPr lIns="0" rIns="0" tIns="0" bIns="0" anchor="t">
            <a:normAutofit fontScale="90000"/>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Thu thập dữ liệu</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Truyền thông</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Hợp tác</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Khả năng tải xuống</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Chạy trên máy chủ Web</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Đơn giản hóa vấn đề tích hợp</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Tăng tính năng khả dụng</a:t>
            </a:r>
            <a:endParaRPr b="0" lang="en-US" sz="4270" spc="-1" strike="noStrike">
              <a:latin typeface="Arial"/>
            </a:endParaRPr>
          </a:p>
        </p:txBody>
      </p:sp>
      <p:sp>
        <p:nvSpPr>
          <p:cNvPr id="4" name="PlaceHolder 3"/>
          <p:cNvSpPr>
            <a:spLocks noGrp="1"/>
          </p:cNvSpPr>
          <p:nvPr>
            <p:ph type="sldNum" idx="2"/>
          </p:nvPr>
        </p:nvSpPr>
        <p:spPr/>
        <p:txBody>
          <a:bodyPr/>
          <a:p>
            <a:fld id="{3B4BFE82-0F03-48DC-901B-4A05A4C559A0}" type="slidenum">
              <a:t>30</a:t>
            </a:fld>
          </a:p>
        </p:txBody>
      </p:sp>
    </p:spTree>
  </p:cSld>
  <mc:AlternateContent>
    <mc:Choice Requires="p14">
      <p:transition spd="slow" p14:dur="2000"/>
    </mc:Choice>
    <mc:Fallback>
      <p:transition spd="slow"/>
    </mc:Fallback>
  </mc:AlternateContent>
  <p:timing>
    <p:tnLst>
      <p:par>
        <p:cTn id="478" dur="indefinite" restart="never" nodeType="tmRoot">
          <p:childTnLst>
            <p:seq>
              <p:cTn id="479" dur="indefinite" nodeType="mainSeq">
                <p:childTnLst>
                  <p:par>
                    <p:cTn id="480" fill="hold">
                      <p:stCondLst>
                        <p:cond delay="indefinite"/>
                      </p:stCondLst>
                      <p:childTnLst>
                        <p:par>
                          <p:cTn id="481" fill="hold">
                            <p:stCondLst>
                              <p:cond delay="0"/>
                            </p:stCondLst>
                            <p:childTnLst>
                              <p:par>
                                <p:cTn id="482" nodeType="clickEffect" fill="hold" presetClass="entr" presetID="1">
                                  <p:stCondLst>
                                    <p:cond delay="0"/>
                                  </p:stCondLst>
                                  <p:childTnLst>
                                    <p:set>
                                      <p:cBhvr>
                                        <p:cTn id="483" dur="1" fill="hold">
                                          <p:stCondLst>
                                            <p:cond delay="0"/>
                                          </p:stCondLst>
                                        </p:cTn>
                                        <p:tgtEl>
                                          <p:spTgt spid="293">
                                            <p:txEl>
                                              <p:pRg st="0" end="0"/>
                                            </p:txEl>
                                          </p:spTgt>
                                        </p:tgtEl>
                                        <p:attrNameLst>
                                          <p:attrName>style.visibility</p:attrName>
                                        </p:attrNameLst>
                                      </p:cBhvr>
                                      <p:to>
                                        <p:strVal val="visible"/>
                                      </p:to>
                                    </p:set>
                                  </p:childTnLst>
                                </p:cTn>
                              </p:par>
                              <p:par>
                                <p:cTn id="484" nodeType="withEffect" fill="hold" presetClass="entr" presetID="1">
                                  <p:stCondLst>
                                    <p:cond delay="0"/>
                                  </p:stCondLst>
                                  <p:childTnLst>
                                    <p:set>
                                      <p:cBhvr>
                                        <p:cTn id="485" dur="1" fill="hold">
                                          <p:stCondLst>
                                            <p:cond delay="0"/>
                                          </p:stCondLst>
                                        </p:cTn>
                                        <p:tgtEl>
                                          <p:spTgt spid="293">
                                            <p:txEl>
                                              <p:pRg st="1" end="1"/>
                                            </p:txEl>
                                          </p:spTgt>
                                        </p:tgtEl>
                                        <p:attrNameLst>
                                          <p:attrName>style.visibility</p:attrName>
                                        </p:attrNameLst>
                                      </p:cBhvr>
                                      <p:to>
                                        <p:strVal val="visible"/>
                                      </p:to>
                                    </p:set>
                                  </p:childTnLst>
                                </p:cTn>
                              </p:par>
                              <p:par>
                                <p:cTn id="486" nodeType="withEffect" fill="hold" presetClass="entr" presetID="1">
                                  <p:stCondLst>
                                    <p:cond delay="0"/>
                                  </p:stCondLst>
                                  <p:childTnLst>
                                    <p:set>
                                      <p:cBhvr>
                                        <p:cTn id="487" dur="1" fill="hold">
                                          <p:stCondLst>
                                            <p:cond delay="0"/>
                                          </p:stCondLst>
                                        </p:cTn>
                                        <p:tgtEl>
                                          <p:spTgt spid="293">
                                            <p:txEl>
                                              <p:pRg st="2" end="2"/>
                                            </p:txEl>
                                          </p:spTgt>
                                        </p:tgtEl>
                                        <p:attrNameLst>
                                          <p:attrName>style.visibility</p:attrName>
                                        </p:attrNameLst>
                                      </p:cBhvr>
                                      <p:to>
                                        <p:strVal val="visible"/>
                                      </p:to>
                                    </p:set>
                                  </p:childTnLst>
                                </p:cTn>
                              </p:par>
                              <p:par>
                                <p:cTn id="488" nodeType="withEffect" fill="hold" presetClass="entr" presetID="1">
                                  <p:stCondLst>
                                    <p:cond delay="0"/>
                                  </p:stCondLst>
                                  <p:childTnLst>
                                    <p:set>
                                      <p:cBhvr>
                                        <p:cTn id="489" dur="1" fill="hold">
                                          <p:stCondLst>
                                            <p:cond delay="0"/>
                                          </p:stCondLst>
                                        </p:cTn>
                                        <p:tgtEl>
                                          <p:spTgt spid="293">
                                            <p:txEl>
                                              <p:pRg st="3" end="3"/>
                                            </p:txEl>
                                          </p:spTgt>
                                        </p:tgtEl>
                                        <p:attrNameLst>
                                          <p:attrName>style.visibility</p:attrName>
                                        </p:attrNameLst>
                                      </p:cBhvr>
                                      <p:to>
                                        <p:strVal val="visible"/>
                                      </p:to>
                                    </p:set>
                                  </p:childTnLst>
                                </p:cTn>
                              </p:par>
                              <p:par>
                                <p:cTn id="490" nodeType="withEffect" fill="hold" presetClass="entr" presetID="1">
                                  <p:stCondLst>
                                    <p:cond delay="0"/>
                                  </p:stCondLst>
                                  <p:childTnLst>
                                    <p:set>
                                      <p:cBhvr>
                                        <p:cTn id="491" dur="1" fill="hold">
                                          <p:stCondLst>
                                            <p:cond delay="0"/>
                                          </p:stCondLst>
                                        </p:cTn>
                                        <p:tgtEl>
                                          <p:spTgt spid="293">
                                            <p:txEl>
                                              <p:pRg st="4" end="4"/>
                                            </p:txEl>
                                          </p:spTgt>
                                        </p:tgtEl>
                                        <p:attrNameLst>
                                          <p:attrName>style.visibility</p:attrName>
                                        </p:attrNameLst>
                                      </p:cBhvr>
                                      <p:to>
                                        <p:strVal val="visible"/>
                                      </p:to>
                                    </p:set>
                                  </p:childTnLst>
                                </p:cTn>
                              </p:par>
                              <p:par>
                                <p:cTn id="492" nodeType="withEffect" fill="hold" presetClass="entr" presetID="1">
                                  <p:stCondLst>
                                    <p:cond delay="0"/>
                                  </p:stCondLst>
                                  <p:childTnLst>
                                    <p:set>
                                      <p:cBhvr>
                                        <p:cTn id="493" dur="1" fill="hold">
                                          <p:stCondLst>
                                            <p:cond delay="0"/>
                                          </p:stCondLst>
                                        </p:cTn>
                                        <p:tgtEl>
                                          <p:spTgt spid="293">
                                            <p:txEl>
                                              <p:pRg st="5" end="5"/>
                                            </p:txEl>
                                          </p:spTgt>
                                        </p:tgtEl>
                                        <p:attrNameLst>
                                          <p:attrName>style.visibility</p:attrName>
                                        </p:attrNameLst>
                                      </p:cBhvr>
                                      <p:to>
                                        <p:strVal val="visible"/>
                                      </p:to>
                                    </p:set>
                                  </p:childTnLst>
                                </p:cTn>
                              </p:par>
                              <p:par>
                                <p:cTn id="494" nodeType="withEffect" fill="hold" presetClass="entr" presetID="1">
                                  <p:stCondLst>
                                    <p:cond delay="0"/>
                                  </p:stCondLst>
                                  <p:childTnLst>
                                    <p:set>
                                      <p:cBhvr>
                                        <p:cTn id="495" dur="1" fill="hold">
                                          <p:stCondLst>
                                            <p:cond delay="0"/>
                                          </p:stCondLst>
                                        </p:cTn>
                                        <p:tgtEl>
                                          <p:spTgt spid="29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294"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Tóm tắt khả năng của DSS</a:t>
            </a:r>
            <a:endParaRPr b="0" lang="en-US" sz="4200" spc="-1" strike="noStrike">
              <a:latin typeface="Arial"/>
            </a:endParaRPr>
          </a:p>
        </p:txBody>
      </p:sp>
      <p:pic>
        <p:nvPicPr>
          <p:cNvPr id="295" name="" descr=""/>
          <p:cNvPicPr/>
          <p:nvPr/>
        </p:nvPicPr>
        <p:blipFill>
          <a:blip r:embed="rId1"/>
          <a:stretch/>
        </p:blipFill>
        <p:spPr>
          <a:xfrm>
            <a:off x="493200" y="842400"/>
            <a:ext cx="9298080" cy="6169680"/>
          </a:xfrm>
          <a:prstGeom prst="rect">
            <a:avLst/>
          </a:prstGeom>
          <a:ln w="10800">
            <a:noFill/>
          </a:ln>
        </p:spPr>
      </p:pic>
      <p:sp>
        <p:nvSpPr>
          <p:cNvPr id="296" name="PlaceHolder 2"/>
          <p:cNvSpPr>
            <a:spLocks noGrp="1"/>
          </p:cNvSpPr>
          <p:nvPr>
            <p:ph type="title"/>
          </p:nvPr>
        </p:nvSpPr>
        <p:spPr>
          <a:xfrm>
            <a:off x="3972600" y="736200"/>
            <a:ext cx="2222280" cy="632880"/>
          </a:xfrm>
          <a:prstGeom prst="rect">
            <a:avLst/>
          </a:prstGeom>
          <a:noFill/>
          <a:ln w="0">
            <a:noFill/>
          </a:ln>
        </p:spPr>
        <p:txBody>
          <a:bodyPr lIns="0" rIns="0" tIns="0" bIns="0" anchor="ctr">
            <a:noAutofit/>
          </a:bodyPr>
          <a:p>
            <a:pPr algn="ctr">
              <a:lnSpc>
                <a:spcPct val="100000"/>
              </a:lnSpc>
              <a:buNone/>
            </a:pPr>
            <a:r>
              <a:rPr b="1" lang="en-US" sz="1500" spc="-1" strike="noStrike">
                <a:solidFill>
                  <a:srgbClr val="000084"/>
                </a:solidFill>
                <a:latin typeface="Arial"/>
              </a:rPr>
              <a:t>Khả năng tổng thể</a:t>
            </a:r>
            <a:endParaRPr b="0" lang="en-US" sz="1500" spc="-1" strike="noStrike">
              <a:latin typeface="Arial"/>
            </a:endParaRPr>
          </a:p>
        </p:txBody>
      </p:sp>
      <p:sp>
        <p:nvSpPr>
          <p:cNvPr id="297" name="PlaceHolder 3"/>
          <p:cNvSpPr>
            <a:spLocks noGrp="1"/>
          </p:cNvSpPr>
          <p:nvPr>
            <p:ph type="title"/>
          </p:nvPr>
        </p:nvSpPr>
        <p:spPr>
          <a:xfrm>
            <a:off x="2250000" y="1095840"/>
            <a:ext cx="5712480" cy="501840"/>
          </a:xfrm>
          <a:prstGeom prst="rect">
            <a:avLst/>
          </a:prstGeom>
          <a:noFill/>
          <a:ln w="0">
            <a:noFill/>
          </a:ln>
        </p:spPr>
        <p:txBody>
          <a:bodyPr lIns="0" rIns="0" tIns="0" bIns="0" anchor="ctr">
            <a:noAutofit/>
          </a:bodyPr>
          <a:p>
            <a:pPr algn="ctr">
              <a:lnSpc>
                <a:spcPct val="100000"/>
              </a:lnSpc>
              <a:buNone/>
            </a:pPr>
            <a:r>
              <a:rPr b="0" lang="en-US" sz="1500" spc="-1" strike="noStrike">
                <a:solidFill>
                  <a:srgbClr val="000000"/>
                </a:solidFill>
                <a:latin typeface="Arial"/>
              </a:rPr>
              <a:t>Tạo nhiều DSS-app nhanh chóng, dễ dàng; tiện cho thiết kế lặp lại</a:t>
            </a:r>
            <a:endParaRPr b="0" lang="en-US" sz="1500" spc="-1" strike="noStrike">
              <a:latin typeface="Arial"/>
            </a:endParaRPr>
          </a:p>
        </p:txBody>
      </p:sp>
      <p:sp>
        <p:nvSpPr>
          <p:cNvPr id="298" name="PlaceHolder 4"/>
          <p:cNvSpPr>
            <a:spLocks noGrp="1"/>
          </p:cNvSpPr>
          <p:nvPr>
            <p:ph type="title"/>
          </p:nvPr>
        </p:nvSpPr>
        <p:spPr>
          <a:xfrm>
            <a:off x="554400" y="1299600"/>
            <a:ext cx="1826280" cy="454680"/>
          </a:xfrm>
          <a:prstGeom prst="rect">
            <a:avLst/>
          </a:prstGeom>
          <a:noFill/>
          <a:ln w="0">
            <a:noFill/>
          </a:ln>
        </p:spPr>
        <p:txBody>
          <a:bodyPr lIns="0" rIns="0" tIns="0" bIns="0" anchor="ctr">
            <a:noAutofit/>
          </a:bodyPr>
          <a:p>
            <a:pPr algn="ctr">
              <a:lnSpc>
                <a:spcPct val="100000"/>
              </a:lnSpc>
              <a:buNone/>
            </a:pPr>
            <a:r>
              <a:rPr b="1" lang="en-US" sz="1500" spc="-1" strike="noStrike">
                <a:solidFill>
                  <a:srgbClr val="000084"/>
                </a:solidFill>
                <a:latin typeface="Arial"/>
              </a:rPr>
              <a:t>Khả năng chung </a:t>
            </a:r>
            <a:endParaRPr b="0" lang="en-US" sz="1500" spc="-1" strike="noStrike">
              <a:latin typeface="Arial"/>
            </a:endParaRPr>
          </a:p>
        </p:txBody>
      </p:sp>
      <p:sp>
        <p:nvSpPr>
          <p:cNvPr id="299" name="PlaceHolder 5"/>
          <p:cNvSpPr>
            <a:spLocks noGrp="1"/>
          </p:cNvSpPr>
          <p:nvPr>
            <p:ph type="title"/>
          </p:nvPr>
        </p:nvSpPr>
        <p:spPr>
          <a:xfrm>
            <a:off x="914400" y="1636200"/>
            <a:ext cx="2836080" cy="911880"/>
          </a:xfrm>
          <a:prstGeom prst="rect">
            <a:avLst/>
          </a:prstGeom>
          <a:noFill/>
          <a:ln w="0">
            <a:noFill/>
          </a:ln>
        </p:spPr>
        <p:txBody>
          <a:bodyPr lIns="0" rIns="0" tIns="0" bIns="0" anchor="ctr">
            <a:noAutofit/>
          </a:bodyPr>
          <a:p>
            <a:pPr algn="ctr">
              <a:lnSpc>
                <a:spcPct val="100000"/>
              </a:lnSpc>
              <a:buNone/>
            </a:pPr>
            <a:r>
              <a:rPr b="0" lang="en-US" sz="1500" spc="-1" strike="noStrike">
                <a:solidFill>
                  <a:srgbClr val="000000"/>
                </a:solidFill>
                <a:latin typeface="Arial"/>
              </a:rPr>
              <a:t>Dễ dàng</a:t>
            </a:r>
            <a:br>
              <a:rPr sz="1500"/>
            </a:br>
            <a:r>
              <a:rPr b="0" lang="en-US" sz="1500" spc="-1" strike="noStrike">
                <a:solidFill>
                  <a:srgbClr val="000000"/>
                </a:solidFill>
                <a:latin typeface="Arial"/>
              </a:rPr>
              <a:t>để sử dụng  thường xuyên,</a:t>
            </a:r>
            <a:br>
              <a:rPr sz="1500"/>
            </a:br>
            <a:r>
              <a:rPr b="0" lang="en-US" sz="1500" spc="-1" strike="noStrike">
                <a:solidFill>
                  <a:srgbClr val="000000"/>
                </a:solidFill>
                <a:latin typeface="Arial"/>
              </a:rPr>
              <a:t>sửa  đổi và xây dựng DSS</a:t>
            </a:r>
            <a:endParaRPr b="0" lang="en-US" sz="1500" spc="-1" strike="noStrike">
              <a:latin typeface="Arial"/>
            </a:endParaRPr>
          </a:p>
        </p:txBody>
      </p:sp>
      <p:sp>
        <p:nvSpPr>
          <p:cNvPr id="300" name="PlaceHolder 6"/>
          <p:cNvSpPr>
            <a:spLocks noGrp="1"/>
          </p:cNvSpPr>
          <p:nvPr>
            <p:ph type="title"/>
          </p:nvPr>
        </p:nvSpPr>
        <p:spPr>
          <a:xfrm>
            <a:off x="3758760" y="1636200"/>
            <a:ext cx="2836080" cy="911880"/>
          </a:xfrm>
          <a:prstGeom prst="rect">
            <a:avLst/>
          </a:prstGeom>
          <a:noFill/>
          <a:ln w="0">
            <a:noFill/>
          </a:ln>
        </p:spPr>
        <p:txBody>
          <a:bodyPr lIns="0" rIns="0" tIns="0" bIns="0" anchor="ctr">
            <a:noAutofit/>
          </a:bodyPr>
          <a:p>
            <a:pPr algn="ctr">
              <a:lnSpc>
                <a:spcPct val="100000"/>
              </a:lnSpc>
              <a:buNone/>
            </a:pPr>
            <a:r>
              <a:rPr b="0" lang="en-US" sz="1500" spc="-1" strike="noStrike">
                <a:solidFill>
                  <a:srgbClr val="000000"/>
                </a:solidFill>
                <a:latin typeface="Arial"/>
              </a:rPr>
              <a:t>Truy cập vào nhiều nguồn/kiểu/ định dạng dữ liệu cho những vấn đề và bối cảnh khác nhau</a:t>
            </a:r>
            <a:endParaRPr b="0" lang="en-US" sz="1500" spc="-1" strike="noStrike">
              <a:latin typeface="Arial"/>
            </a:endParaRPr>
          </a:p>
        </p:txBody>
      </p:sp>
      <p:sp>
        <p:nvSpPr>
          <p:cNvPr id="301" name="PlaceHolder 7"/>
          <p:cNvSpPr>
            <a:spLocks noGrp="1"/>
          </p:cNvSpPr>
          <p:nvPr>
            <p:ph type="title"/>
          </p:nvPr>
        </p:nvSpPr>
        <p:spPr>
          <a:xfrm>
            <a:off x="6567120" y="1636200"/>
            <a:ext cx="2836080" cy="911880"/>
          </a:xfrm>
          <a:prstGeom prst="rect">
            <a:avLst/>
          </a:prstGeom>
          <a:noFill/>
          <a:ln w="0">
            <a:noFill/>
          </a:ln>
        </p:spPr>
        <p:txBody>
          <a:bodyPr lIns="0" rIns="0" tIns="0" bIns="0" anchor="ctr">
            <a:noAutofit/>
          </a:bodyPr>
          <a:p>
            <a:pPr algn="ctr">
              <a:lnSpc>
                <a:spcPct val="100000"/>
              </a:lnSpc>
              <a:buNone/>
            </a:pPr>
            <a:r>
              <a:rPr b="0" lang="en-US" sz="1500" spc="-1" strike="noStrike">
                <a:solidFill>
                  <a:srgbClr val="000000"/>
                </a:solidFill>
                <a:latin typeface="Arial"/>
              </a:rPr>
              <a:t>Truy cập, phân tích nhiều khả năng với một số gợi ý hoặc hướng dẫn có sẵn</a:t>
            </a:r>
            <a:endParaRPr b="0" lang="en-US" sz="1500" spc="-1" strike="noStrike">
              <a:latin typeface="Arial"/>
            </a:endParaRPr>
          </a:p>
        </p:txBody>
      </p:sp>
      <p:sp>
        <p:nvSpPr>
          <p:cNvPr id="302" name="PlaceHolder 8"/>
          <p:cNvSpPr>
            <a:spLocks noGrp="1"/>
          </p:cNvSpPr>
          <p:nvPr>
            <p:ph type="title"/>
          </p:nvPr>
        </p:nvSpPr>
        <p:spPr>
          <a:xfrm>
            <a:off x="385200" y="2478600"/>
            <a:ext cx="2018880" cy="454680"/>
          </a:xfrm>
          <a:prstGeom prst="rect">
            <a:avLst/>
          </a:prstGeom>
          <a:noFill/>
          <a:ln w="0">
            <a:noFill/>
          </a:ln>
        </p:spPr>
        <p:txBody>
          <a:bodyPr lIns="0" rIns="0" tIns="0" bIns="0" anchor="ctr">
            <a:noAutofit/>
          </a:bodyPr>
          <a:p>
            <a:pPr algn="ctr">
              <a:lnSpc>
                <a:spcPct val="100000"/>
              </a:lnSpc>
              <a:buNone/>
            </a:pPr>
            <a:r>
              <a:rPr b="1" lang="en-US" sz="1500" spc="-1" strike="noStrike">
                <a:solidFill>
                  <a:srgbClr val="000084"/>
                </a:solidFill>
                <a:latin typeface="Arial"/>
              </a:rPr>
              <a:t>KN các thành phần </a:t>
            </a:r>
            <a:endParaRPr b="0" lang="en-US" sz="1500" spc="-1" strike="noStrike">
              <a:latin typeface="Arial"/>
            </a:endParaRPr>
          </a:p>
        </p:txBody>
      </p:sp>
      <p:sp>
        <p:nvSpPr>
          <p:cNvPr id="303" name="PlaceHolder 9"/>
          <p:cNvSpPr>
            <a:spLocks noGrp="1"/>
          </p:cNvSpPr>
          <p:nvPr>
            <p:ph type="title"/>
          </p:nvPr>
        </p:nvSpPr>
        <p:spPr>
          <a:xfrm>
            <a:off x="891000" y="2900160"/>
            <a:ext cx="2836080" cy="3919680"/>
          </a:xfrm>
          <a:prstGeom prst="rect">
            <a:avLst/>
          </a:prstGeom>
          <a:noFill/>
          <a:ln w="0">
            <a:noFill/>
          </a:ln>
        </p:spPr>
        <p:txBody>
          <a:bodyPr lIns="0" rIns="0" tIns="0" bIns="0" anchor="ctr">
            <a:noAutofit/>
          </a:bodyPr>
          <a:p>
            <a:pPr>
              <a:lnSpc>
                <a:spcPct val="100000"/>
              </a:lnSpc>
              <a:buNone/>
            </a:pPr>
            <a:r>
              <a:rPr b="1" lang="en-US" sz="1500" spc="-1" strike="noStrike">
                <a:solidFill>
                  <a:srgbClr val="000000"/>
                </a:solidFill>
                <a:latin typeface="Arial"/>
              </a:rPr>
              <a:t>      </a:t>
            </a:r>
            <a:r>
              <a:rPr b="1" lang="en-US" sz="1500" spc="-1" strike="noStrike">
                <a:solidFill>
                  <a:srgbClr val="000000"/>
                </a:solidFill>
                <a:latin typeface="Arial"/>
              </a:rPr>
              <a:t>Giao diện người dùng</a:t>
            </a:r>
            <a:br>
              <a:rPr sz="1500"/>
            </a:br>
            <a:r>
              <a:rPr b="0" lang="en-US" sz="1500" spc="-1" strike="noStrike">
                <a:solidFill>
                  <a:srgbClr val="000000"/>
                </a:solidFill>
                <a:latin typeface="Arial"/>
              </a:rPr>
              <a:t>1. Nhiều định dạng và thiết bị đầu ra.</a:t>
            </a:r>
            <a:br>
              <a:rPr sz="1500"/>
            </a:br>
            <a:r>
              <a:rPr b="0" lang="en-US" sz="1500" spc="-1" strike="noStrike">
                <a:solidFill>
                  <a:srgbClr val="000000"/>
                </a:solidFill>
                <a:latin typeface="Arial"/>
              </a:rPr>
              <a:t>2. Nhiều loại thiết bị đầu vào của người dùng.</a:t>
            </a:r>
            <a:br>
              <a:rPr sz="1500"/>
            </a:br>
            <a:r>
              <a:rPr b="0" lang="en-US" sz="1500" spc="-1" strike="noStrike">
                <a:solidFill>
                  <a:srgbClr val="000000"/>
                </a:solidFill>
                <a:latin typeface="Arial"/>
              </a:rPr>
              <a:t>3. Nhiều kiểu hộp thoại và có khả năng thay đổi.</a:t>
            </a:r>
            <a:br>
              <a:rPr sz="1500"/>
            </a:br>
            <a:r>
              <a:rPr b="0" lang="en-US" sz="1500" spc="-1" strike="noStrike">
                <a:solidFill>
                  <a:srgbClr val="000000"/>
                </a:solidFill>
                <a:latin typeface="Arial"/>
              </a:rPr>
              <a:t>4. Hỗ trợ liên lạc các người dùng với nhau, với nhà xây dựng DSS.</a:t>
            </a:r>
            <a:br>
              <a:rPr sz="1500"/>
            </a:br>
            <a:r>
              <a:rPr b="0" lang="en-US" sz="1500" spc="-1" strike="noStrike">
                <a:solidFill>
                  <a:srgbClr val="000000"/>
                </a:solidFill>
                <a:latin typeface="Arial"/>
              </a:rPr>
              <a:t>5. Hỗ trợ kiến thức người dùng (bộ tài liệu)</a:t>
            </a:r>
            <a:br>
              <a:rPr sz="1500"/>
            </a:br>
            <a:r>
              <a:rPr b="0" lang="en-US" sz="1500" spc="-1" strike="noStrike">
                <a:solidFill>
                  <a:srgbClr val="000000"/>
                </a:solidFill>
                <a:latin typeface="Arial"/>
              </a:rPr>
              <a:t>6. Trích xuất, sao lưu, phân tích hộp thoại.</a:t>
            </a:r>
            <a:br>
              <a:rPr sz="1500"/>
            </a:br>
            <a:r>
              <a:rPr b="0" lang="en-US" sz="1500" spc="-1" strike="noStrike">
                <a:solidFill>
                  <a:srgbClr val="000000"/>
                </a:solidFill>
                <a:latin typeface="Arial"/>
              </a:rPr>
              <a:t>7. Hỗ trợ hộp thoại tương thích và linh hoạt.</a:t>
            </a:r>
            <a:br>
              <a:rPr sz="1500"/>
            </a:br>
            <a:endParaRPr b="0" lang="en-US" sz="1500" spc="-1" strike="noStrike">
              <a:latin typeface="Arial"/>
            </a:endParaRPr>
          </a:p>
        </p:txBody>
      </p:sp>
      <p:sp>
        <p:nvSpPr>
          <p:cNvPr id="304" name="PlaceHolder 10"/>
          <p:cNvSpPr>
            <a:spLocks noGrp="1"/>
          </p:cNvSpPr>
          <p:nvPr>
            <p:ph type="title"/>
          </p:nvPr>
        </p:nvSpPr>
        <p:spPr>
          <a:xfrm>
            <a:off x="3771360" y="2900160"/>
            <a:ext cx="2836080" cy="3919680"/>
          </a:xfrm>
          <a:prstGeom prst="rect">
            <a:avLst/>
          </a:prstGeom>
          <a:noFill/>
          <a:ln w="0">
            <a:noFill/>
          </a:ln>
        </p:spPr>
        <p:txBody>
          <a:bodyPr lIns="0" rIns="0" tIns="0" bIns="0" anchor="ctr">
            <a:noAutofit/>
          </a:bodyPr>
          <a:p>
            <a:pPr>
              <a:lnSpc>
                <a:spcPct val="100000"/>
              </a:lnSpc>
              <a:buNone/>
            </a:pPr>
            <a:r>
              <a:rPr b="0" lang="en-US" sz="1500" spc="-1" strike="noStrike">
                <a:solidFill>
                  <a:srgbClr val="000000"/>
                </a:solidFill>
                <a:latin typeface="Arial"/>
              </a:rPr>
              <a:t>	</a:t>
            </a:r>
            <a:r>
              <a:rPr b="0" lang="en-US" sz="1500" spc="-1" strike="noStrike">
                <a:solidFill>
                  <a:srgbClr val="000000"/>
                </a:solidFill>
                <a:latin typeface="Arial"/>
              </a:rPr>
              <a:t>   </a:t>
            </a:r>
            <a:r>
              <a:rPr b="1" lang="en-US" sz="1500" spc="-1" strike="noStrike">
                <a:solidFill>
                  <a:srgbClr val="000000"/>
                </a:solidFill>
                <a:latin typeface="Arial"/>
              </a:rPr>
              <a:t>Dữ liệu</a:t>
            </a:r>
            <a:br>
              <a:rPr sz="1500"/>
            </a:br>
            <a:r>
              <a:rPr b="0" lang="en-US" sz="1500" spc="-1" strike="noStrike">
                <a:solidFill>
                  <a:srgbClr val="000000"/>
                </a:solidFill>
                <a:latin typeface="Arial"/>
              </a:rPr>
              <a:t>1. Nhiều định dạng, kiểu dữ liệu</a:t>
            </a:r>
            <a:br>
              <a:rPr sz="1500"/>
            </a:br>
            <a:r>
              <a:rPr b="0" lang="en-US" sz="1500" spc="-1" strike="noStrike">
                <a:solidFill>
                  <a:srgbClr val="000000"/>
                </a:solidFill>
                <a:latin typeface="Arial"/>
              </a:rPr>
              <a:t>2. Trích xuất, sao lưu và tích hợp</a:t>
            </a:r>
            <a:br>
              <a:rPr sz="1500"/>
            </a:br>
            <a:r>
              <a:rPr b="0" lang="en-US" sz="1500" spc="-1" strike="noStrike">
                <a:solidFill>
                  <a:srgbClr val="000000"/>
                </a:solidFill>
                <a:latin typeface="Arial"/>
              </a:rPr>
              <a:t>3. Chức năng truy cập dữ liệu</a:t>
            </a:r>
            <a:br>
              <a:rPr sz="1500"/>
            </a:br>
            <a:r>
              <a:rPr b="0" lang="en-US" sz="1500" spc="-1" strike="noStrike">
                <a:solidFill>
                  <a:srgbClr val="000000"/>
                </a:solidFill>
                <a:latin typeface="Arial"/>
              </a:rPr>
              <a:t>	</a:t>
            </a:r>
            <a:r>
              <a:rPr b="0" lang="en-US" sz="1500" spc="-1" strike="noStrike">
                <a:solidFill>
                  <a:srgbClr val="000000"/>
                </a:solidFill>
                <a:latin typeface="Arial"/>
              </a:rPr>
              <a:t>- Phân phối/Truy vấn</a:t>
            </a:r>
            <a:br>
              <a:rPr sz="1500"/>
            </a:br>
            <a:r>
              <a:rPr b="0" lang="en-US" sz="1500" spc="-1" strike="noStrike">
                <a:solidFill>
                  <a:srgbClr val="000000"/>
                </a:solidFill>
                <a:latin typeface="Arial"/>
              </a:rPr>
              <a:t>	</a:t>
            </a:r>
            <a:r>
              <a:rPr b="0" lang="en-US" sz="1500" spc="-1" strike="noStrike">
                <a:solidFill>
                  <a:srgbClr val="000000"/>
                </a:solidFill>
                <a:latin typeface="Arial"/>
              </a:rPr>
              <a:t>- Báo cáo/Hiển thị</a:t>
            </a:r>
            <a:br>
              <a:rPr sz="1500"/>
            </a:br>
            <a:r>
              <a:rPr b="0" lang="en-US" sz="1500" spc="-1" strike="noStrike">
                <a:solidFill>
                  <a:srgbClr val="000000"/>
                </a:solidFill>
                <a:latin typeface="Arial"/>
              </a:rPr>
              <a:t>	</a:t>
            </a:r>
            <a:r>
              <a:rPr b="0" lang="en-US" sz="1500" spc="-1" strike="noStrike">
                <a:solidFill>
                  <a:srgbClr val="000000"/>
                </a:solidFill>
                <a:latin typeface="Arial"/>
              </a:rPr>
              <a:t>- Xử lí dữ liệu hiệu quả</a:t>
            </a:r>
            <a:br>
              <a:rPr sz="1500"/>
            </a:br>
            <a:r>
              <a:rPr b="0" lang="en-US" sz="1500" spc="-1" strike="noStrike">
                <a:solidFill>
                  <a:srgbClr val="000000"/>
                </a:solidFill>
                <a:latin typeface="Arial"/>
              </a:rPr>
              <a:t>4. Chức năng quản trị CSDL</a:t>
            </a:r>
            <a:br>
              <a:rPr sz="1500"/>
            </a:br>
            <a:r>
              <a:rPr b="0" lang="en-US" sz="1500" spc="-1" strike="noStrike">
                <a:solidFill>
                  <a:srgbClr val="000000"/>
                </a:solidFill>
                <a:latin typeface="Arial"/>
              </a:rPr>
              <a:t>5. Có sẵn nhiều chế độ xem dữ liệu logic </a:t>
            </a:r>
            <a:br>
              <a:rPr sz="1500"/>
            </a:br>
            <a:r>
              <a:rPr b="0" lang="en-US" sz="1500" spc="-1" strike="noStrike">
                <a:solidFill>
                  <a:srgbClr val="000000"/>
                </a:solidFill>
                <a:latin typeface="Arial"/>
              </a:rPr>
              <a:t>6. Bộ tài liệu dữ liệu</a:t>
            </a:r>
            <a:br>
              <a:rPr sz="1500"/>
            </a:br>
            <a:r>
              <a:rPr b="0" lang="en-US" sz="1500" spc="-1" strike="noStrike">
                <a:solidFill>
                  <a:srgbClr val="000000"/>
                </a:solidFill>
                <a:latin typeface="Arial"/>
              </a:rPr>
              <a:t>7. Theo dõi việc sử dụng dữ liệu</a:t>
            </a:r>
            <a:br>
              <a:rPr sz="1500"/>
            </a:br>
            <a:r>
              <a:rPr b="0" lang="en-US" sz="1500" spc="-1" strike="noStrike">
                <a:solidFill>
                  <a:srgbClr val="000000"/>
                </a:solidFill>
                <a:latin typeface="Arial"/>
              </a:rPr>
              <a:t>8. Hỗ trợ dữ liệu tương thích và linh hoạt</a:t>
            </a:r>
            <a:br>
              <a:rPr sz="1500"/>
            </a:br>
            <a:br>
              <a:rPr sz="1500"/>
            </a:br>
            <a:endParaRPr b="0" lang="en-US" sz="1500" spc="-1" strike="noStrike">
              <a:latin typeface="Arial"/>
            </a:endParaRPr>
          </a:p>
        </p:txBody>
      </p:sp>
      <p:sp>
        <p:nvSpPr>
          <p:cNvPr id="305" name="PlaceHolder 11"/>
          <p:cNvSpPr>
            <a:spLocks noGrp="1"/>
          </p:cNvSpPr>
          <p:nvPr>
            <p:ph type="title"/>
          </p:nvPr>
        </p:nvSpPr>
        <p:spPr>
          <a:xfrm>
            <a:off x="6615720" y="2900520"/>
            <a:ext cx="2836080" cy="3919680"/>
          </a:xfrm>
          <a:prstGeom prst="rect">
            <a:avLst/>
          </a:prstGeom>
          <a:noFill/>
          <a:ln w="0">
            <a:noFill/>
          </a:ln>
        </p:spPr>
        <p:txBody>
          <a:bodyPr lIns="0" rIns="0" tIns="0" bIns="0" anchor="ctr">
            <a:noAutofit/>
          </a:bodyPr>
          <a:p>
            <a:pPr>
              <a:lnSpc>
                <a:spcPct val="100000"/>
              </a:lnSpc>
              <a:buNone/>
            </a:pPr>
            <a:r>
              <a:rPr b="0" lang="en-US" sz="1500" spc="-1" strike="noStrike">
                <a:solidFill>
                  <a:srgbClr val="000000"/>
                </a:solidFill>
                <a:latin typeface="Arial"/>
              </a:rPr>
              <a:t>	</a:t>
            </a:r>
            <a:r>
              <a:rPr b="0" lang="en-US" sz="1500" spc="-1" strike="noStrike">
                <a:solidFill>
                  <a:srgbClr val="000000"/>
                </a:solidFill>
                <a:latin typeface="Arial"/>
              </a:rPr>
              <a:t>    </a:t>
            </a:r>
            <a:r>
              <a:rPr b="1" lang="en-US" sz="1500" spc="-1" strike="noStrike">
                <a:solidFill>
                  <a:srgbClr val="000000"/>
                </a:solidFill>
                <a:latin typeface="Arial"/>
              </a:rPr>
              <a:t>Mô hình</a:t>
            </a:r>
            <a:br>
              <a:rPr sz="1500"/>
            </a:br>
            <a:r>
              <a:rPr b="0" lang="en-US" sz="1500" spc="-1" strike="noStrike">
                <a:solidFill>
                  <a:srgbClr val="000000"/>
                </a:solidFill>
                <a:latin typeface="Arial"/>
              </a:rPr>
              <a:t>1. Thư viện các mô hình để tạo thành cơ sở mô hình</a:t>
            </a:r>
            <a:br>
              <a:rPr sz="1500"/>
            </a:br>
            <a:r>
              <a:rPr b="0" lang="en-US" sz="1500" spc="-1" strike="noStrike">
                <a:solidFill>
                  <a:srgbClr val="000000"/>
                </a:solidFill>
                <a:latin typeface="Arial"/>
              </a:rPr>
              <a:t>	</a:t>
            </a:r>
            <a:r>
              <a:rPr b="0" lang="en-US" sz="1500" spc="-1" strike="noStrike">
                <a:solidFill>
                  <a:srgbClr val="000000"/>
                </a:solidFill>
                <a:latin typeface="Arial"/>
              </a:rPr>
              <a:t>- Nhiều kiểu</a:t>
            </a:r>
            <a:br>
              <a:rPr sz="1500"/>
            </a:br>
            <a:r>
              <a:rPr b="0" lang="en-US" sz="1500" spc="-1" strike="noStrike">
                <a:solidFill>
                  <a:srgbClr val="000000"/>
                </a:solidFill>
                <a:latin typeface="Arial"/>
              </a:rPr>
              <a:t>	</a:t>
            </a:r>
            <a:r>
              <a:rPr b="0" lang="en-US" sz="1500" spc="-1" strike="noStrike">
                <a:solidFill>
                  <a:srgbClr val="000000"/>
                </a:solidFill>
                <a:latin typeface="Arial"/>
              </a:rPr>
              <a:t>- Bảo trì, phân theo mục và  tích hợp</a:t>
            </a:r>
            <a:br>
              <a:rPr sz="1500"/>
            </a:br>
            <a:r>
              <a:rPr b="0" lang="en-US" sz="1500" spc="-1" strike="noStrike">
                <a:solidFill>
                  <a:srgbClr val="000000"/>
                </a:solidFill>
                <a:latin typeface="Arial"/>
              </a:rPr>
              <a:t>	</a:t>
            </a:r>
            <a:r>
              <a:rPr b="0" lang="en-US" sz="1500" spc="-1" strike="noStrike">
                <a:solidFill>
                  <a:srgbClr val="000000"/>
                </a:solidFill>
                <a:latin typeface="Arial"/>
              </a:rPr>
              <a:t>- Đóng gói</a:t>
            </a:r>
            <a:br>
              <a:rPr sz="1500"/>
            </a:br>
            <a:r>
              <a:rPr b="0" lang="en-US" sz="1500" spc="-1" strike="noStrike">
                <a:solidFill>
                  <a:srgbClr val="000000"/>
                </a:solidFill>
                <a:latin typeface="Arial"/>
              </a:rPr>
              <a:t>2. Cơ sở xây dựng mô hình</a:t>
            </a:r>
            <a:br>
              <a:rPr sz="1500"/>
            </a:br>
            <a:r>
              <a:rPr b="0" lang="en-US" sz="1500" spc="-1" strike="noStrike">
                <a:solidFill>
                  <a:srgbClr val="000000"/>
                </a:solidFill>
                <a:latin typeface="Arial"/>
              </a:rPr>
              <a:t>3. Cơ sở thao tác và sử dụng mô hình.</a:t>
            </a:r>
            <a:br>
              <a:rPr sz="1500"/>
            </a:br>
            <a:r>
              <a:rPr b="0" lang="en-US" sz="1500" spc="-1" strike="noStrike">
                <a:solidFill>
                  <a:srgbClr val="000000"/>
                </a:solidFill>
                <a:latin typeface="Arial"/>
              </a:rPr>
              <a:t>4. Chức năng quản lí cơ sở mô hình</a:t>
            </a:r>
            <a:br>
              <a:rPr sz="1500"/>
            </a:br>
            <a:r>
              <a:rPr b="0" lang="en-US" sz="1500" spc="-1" strike="noStrike">
                <a:solidFill>
                  <a:srgbClr val="000000"/>
                </a:solidFill>
                <a:latin typeface="Arial"/>
              </a:rPr>
              <a:t>5. Bộ tài liệu mô hình</a:t>
            </a:r>
            <a:br>
              <a:rPr sz="1500"/>
            </a:br>
            <a:r>
              <a:rPr b="0" lang="en-US" sz="1500" spc="-1" strike="noStrike">
                <a:solidFill>
                  <a:srgbClr val="000000"/>
                </a:solidFill>
                <a:latin typeface="Arial"/>
              </a:rPr>
              <a:t>6. Theo dõi sử dụng mô hình.</a:t>
            </a:r>
            <a:br>
              <a:rPr sz="1500"/>
            </a:br>
            <a:r>
              <a:rPr b="0" lang="en-US" sz="1500" spc="-1" strike="noStrike">
                <a:solidFill>
                  <a:srgbClr val="000000"/>
                </a:solidFill>
                <a:latin typeface="Arial"/>
              </a:rPr>
              <a:t>7. Hỗ trợ mô hình tương thích và linh hoạt.</a:t>
            </a:r>
            <a:endParaRPr b="0" lang="en-US" sz="1500" spc="-1" strike="noStrike">
              <a:latin typeface="Arial"/>
            </a:endParaRPr>
          </a:p>
        </p:txBody>
      </p:sp>
      <p:sp>
        <p:nvSpPr>
          <p:cNvPr id="13" name="PlaceHolder 12"/>
          <p:cNvSpPr>
            <a:spLocks noGrp="1"/>
          </p:cNvSpPr>
          <p:nvPr>
            <p:ph type="sldNum" idx="2"/>
          </p:nvPr>
        </p:nvSpPr>
        <p:spPr/>
        <p:txBody>
          <a:bodyPr/>
          <a:p>
            <a:fld id="{BB64A63F-9ECF-47F8-8DCB-6982B8822F5E}" type="slidenum">
              <a:t>31</a:t>
            </a:fld>
          </a:p>
        </p:txBody>
      </p:sp>
    </p:spTree>
  </p:cSld>
  <mc:AlternateContent>
    <mc:Choice Requires="p14">
      <p:transition spd="slow" p14:dur="2000">
        <p:wedge/>
      </p:transition>
    </mc:Choice>
    <mc:Fallback>
      <p:transition spd="slow">
        <p:wedge/>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306" name="PlaceHolder 1"/>
          <p:cNvSpPr>
            <a:spLocks noGrp="1"/>
          </p:cNvSpPr>
          <p:nvPr>
            <p:ph type="title"/>
          </p:nvPr>
        </p:nvSpPr>
        <p:spPr>
          <a:xfrm>
            <a:off x="228600" y="5486400"/>
            <a:ext cx="9537480" cy="911880"/>
          </a:xfrm>
          <a:prstGeom prst="rect">
            <a:avLst/>
          </a:prstGeom>
          <a:noFill/>
          <a:ln w="0">
            <a:noFill/>
          </a:ln>
        </p:spPr>
        <p:txBody>
          <a:bodyPr lIns="0" rIns="0" tIns="0" bIns="0" anchor="ctr">
            <a:noAutofit/>
          </a:bodyPr>
          <a:p>
            <a:pPr algn="ctr">
              <a:lnSpc>
                <a:spcPct val="100000"/>
              </a:lnSpc>
              <a:buNone/>
            </a:pPr>
            <a:r>
              <a:rPr b="0" lang="en-US" sz="4200" spc="-1" strike="noStrike">
                <a:solidFill>
                  <a:srgbClr val="e3e300"/>
                </a:solidFill>
                <a:latin typeface="Arial"/>
              </a:rPr>
              <a:t>Xin chân thành cảm ơn!</a:t>
            </a:r>
            <a:endParaRPr b="0" lang="en-US" sz="4200" spc="-1" strike="noStrike">
              <a:latin typeface="Arial"/>
            </a:endParaRPr>
          </a:p>
        </p:txBody>
      </p:sp>
      <p:pic>
        <p:nvPicPr>
          <p:cNvPr id="307" name="" descr=""/>
          <p:cNvPicPr/>
          <p:nvPr/>
        </p:nvPicPr>
        <p:blipFill>
          <a:blip r:embed="rId1"/>
          <a:stretch/>
        </p:blipFill>
        <p:spPr>
          <a:xfrm>
            <a:off x="2184840" y="928440"/>
            <a:ext cx="5867280" cy="4572000"/>
          </a:xfrm>
          <a:prstGeom prst="rect">
            <a:avLst/>
          </a:prstGeom>
          <a:ln w="10800">
            <a:noFill/>
          </a:ln>
        </p:spPr>
      </p:pic>
      <p:sp>
        <p:nvSpPr>
          <p:cNvPr id="308" name="PlaceHolder 2"/>
          <p:cNvSpPr>
            <a:spLocks noGrp="1"/>
          </p:cNvSpPr>
          <p:nvPr>
            <p:ph type="title"/>
          </p:nvPr>
        </p:nvSpPr>
        <p:spPr>
          <a:xfrm>
            <a:off x="540000" y="0"/>
            <a:ext cx="9537480" cy="911880"/>
          </a:xfrm>
          <a:prstGeom prst="rect">
            <a:avLst/>
          </a:prstGeom>
          <a:noFill/>
          <a:ln w="0">
            <a:noFill/>
          </a:ln>
        </p:spPr>
        <p:txBody>
          <a:bodyPr lIns="0" rIns="0" tIns="0" bIns="0" anchor="ctr">
            <a:noAutofit/>
          </a:bodyPr>
          <a:p>
            <a:pPr algn="ctr">
              <a:lnSpc>
                <a:spcPct val="100000"/>
              </a:lnSpc>
              <a:buNone/>
            </a:pPr>
            <a:r>
              <a:rPr b="1" lang="en-US" sz="4200" spc="-1" strike="noStrike">
                <a:solidFill>
                  <a:srgbClr val="e3e300"/>
                </a:solidFill>
                <a:latin typeface="Arial"/>
              </a:rPr>
              <a:t>Kết thúc nội dung</a:t>
            </a:r>
            <a:endParaRPr b="0" lang="en-US" sz="4200" spc="-1" strike="noStrike">
              <a:latin typeface="Arial"/>
            </a:endParaRPr>
          </a:p>
        </p:txBody>
      </p:sp>
      <p:sp>
        <p:nvSpPr>
          <p:cNvPr id="4" name="PlaceHolder 3"/>
          <p:cNvSpPr>
            <a:spLocks noGrp="1"/>
          </p:cNvSpPr>
          <p:nvPr>
            <p:ph type="sldNum" idx="2"/>
          </p:nvPr>
        </p:nvSpPr>
        <p:spPr/>
        <p:txBody>
          <a:bodyPr/>
          <a:p>
            <a:fld id="{84DABD5F-D599-4B0F-AAEE-FA45D22EF7D6}" type="slidenum">
              <a:t>32</a:t>
            </a:fld>
          </a:p>
        </p:txBody>
      </p:sp>
    </p:spTree>
  </p:cSld>
  <mc:AlternateContent>
    <mc:Choice Requires="p14">
      <p:transition spd="slow" p14:dur="2000">
        <p:wedge/>
      </p:transition>
    </mc:Choice>
    <mc:Fallback>
      <p:transition spd="slow">
        <p:wedg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43" name="PlaceHolder 1"/>
          <p:cNvSpPr>
            <a:spLocks noGrp="1"/>
          </p:cNvSpPr>
          <p:nvPr>
            <p:ph/>
          </p:nvPr>
        </p:nvSpPr>
        <p:spPr>
          <a:xfrm>
            <a:off x="889560" y="1083600"/>
            <a:ext cx="8611920" cy="6000840"/>
          </a:xfrm>
          <a:prstGeom prst="rect">
            <a:avLst/>
          </a:prstGeom>
          <a:noFill/>
          <a:ln w="0">
            <a:noFill/>
          </a:ln>
        </p:spPr>
        <p:txBody>
          <a:bodyPr lIns="0" rIns="0" tIns="0" bIns="0" anchor="t">
            <a:normAutofit/>
          </a:bodyPr>
          <a:p>
            <a:pPr marL="432000" indent="-324000">
              <a:lnSpc>
                <a:spcPct val="200000"/>
              </a:lnSpc>
              <a:spcBef>
                <a:spcPts val="1009"/>
              </a:spcBef>
              <a:buClr>
                <a:srgbClr val="ffffff"/>
              </a:buClr>
              <a:buSzPct val="45000"/>
              <a:buFont typeface="Wingdings" charset="2"/>
              <a:buChar char=""/>
            </a:pPr>
            <a:r>
              <a:rPr b="0" lang="en-US" sz="2400" spc="-1" strike="noStrike">
                <a:solidFill>
                  <a:srgbClr val="eeeeee"/>
                </a:solidFill>
                <a:latin typeface="Arial"/>
              </a:rPr>
              <a:t>Cấu hình DSS</a:t>
            </a:r>
            <a:endParaRPr b="0" lang="en-US" sz="2400" spc="-1" strike="noStrike">
              <a:latin typeface="Arial"/>
            </a:endParaRPr>
          </a:p>
          <a:p>
            <a:pPr marL="432000" indent="-324000">
              <a:lnSpc>
                <a:spcPct val="200000"/>
              </a:lnSpc>
              <a:spcBef>
                <a:spcPts val="1009"/>
              </a:spcBef>
              <a:buClr>
                <a:srgbClr val="ffffff"/>
              </a:buClr>
              <a:buSzPct val="45000"/>
              <a:buFont typeface="Wingdings" charset="2"/>
              <a:buChar char=""/>
            </a:pPr>
            <a:r>
              <a:rPr b="0" lang="en-US" sz="2400" spc="-1" strike="noStrike">
                <a:solidFill>
                  <a:srgbClr val="eeeeee"/>
                </a:solidFill>
                <a:latin typeface="Arial"/>
              </a:rPr>
              <a:t>Đặc điểm, khả năng của DSS.</a:t>
            </a:r>
            <a:endParaRPr b="0" lang="en-US" sz="2400" spc="-1" strike="noStrike">
              <a:latin typeface="Arial"/>
            </a:endParaRPr>
          </a:p>
          <a:p>
            <a:pPr marL="432000" indent="-324000">
              <a:lnSpc>
                <a:spcPct val="200000"/>
              </a:lnSpc>
              <a:spcBef>
                <a:spcPts val="1009"/>
              </a:spcBef>
              <a:buClr>
                <a:srgbClr val="ffffff"/>
              </a:buClr>
              <a:buSzPct val="45000"/>
              <a:buFont typeface="Wingdings" charset="2"/>
              <a:buChar char=""/>
            </a:pPr>
            <a:r>
              <a:rPr b="0" lang="en-US" sz="2400" spc="-1" strike="noStrike">
                <a:solidFill>
                  <a:srgbClr val="eeeeee"/>
                </a:solidFill>
                <a:latin typeface="Arial"/>
              </a:rPr>
              <a:t>Các thành phần và cấu trúc mỗi thành phần DSS</a:t>
            </a:r>
            <a:endParaRPr b="0" lang="en-US" sz="2400" spc="-1" strike="noStrike">
              <a:latin typeface="Arial"/>
            </a:endParaRPr>
          </a:p>
          <a:p>
            <a:pPr marL="432000" indent="-324000">
              <a:lnSpc>
                <a:spcPct val="200000"/>
              </a:lnSpc>
              <a:spcBef>
                <a:spcPts val="1009"/>
              </a:spcBef>
              <a:buClr>
                <a:srgbClr val="ffffff"/>
              </a:buClr>
              <a:buSzPct val="45000"/>
              <a:buFont typeface="Wingdings" charset="2"/>
              <a:buChar char=""/>
            </a:pPr>
            <a:r>
              <a:rPr b="0" lang="en-US" sz="2400" spc="-1" strike="noStrike">
                <a:solidFill>
                  <a:srgbClr val="eeeeee"/>
                </a:solidFill>
                <a:latin typeface="Arial"/>
              </a:rPr>
              <a:t>Phần cứng và tích hợp DSS</a:t>
            </a:r>
            <a:endParaRPr b="0" lang="en-US" sz="2400" spc="-1" strike="noStrike">
              <a:latin typeface="Arial"/>
            </a:endParaRPr>
          </a:p>
          <a:p>
            <a:pPr marL="432000" indent="-324000">
              <a:lnSpc>
                <a:spcPct val="200000"/>
              </a:lnSpc>
              <a:spcBef>
                <a:spcPts val="1009"/>
              </a:spcBef>
              <a:buClr>
                <a:srgbClr val="ffffff"/>
              </a:buClr>
              <a:buSzPct val="45000"/>
              <a:buFont typeface="Wingdings" charset="2"/>
              <a:buChar char=""/>
            </a:pPr>
            <a:r>
              <a:rPr b="0" lang="en-US" sz="2400" spc="-1" strike="noStrike">
                <a:solidFill>
                  <a:srgbClr val="eeeeee"/>
                </a:solidFill>
                <a:latin typeface="Arial"/>
              </a:rPr>
              <a:t>Vai trò của người dùng trong DSS.</a:t>
            </a:r>
            <a:endParaRPr b="0" lang="en-US" sz="2400" spc="-1" strike="noStrike">
              <a:latin typeface="Arial"/>
            </a:endParaRPr>
          </a:p>
          <a:p>
            <a:pPr marL="432000" indent="-324000">
              <a:lnSpc>
                <a:spcPct val="200000"/>
              </a:lnSpc>
              <a:spcBef>
                <a:spcPts val="1009"/>
              </a:spcBef>
              <a:buClr>
                <a:srgbClr val="ffffff"/>
              </a:buClr>
              <a:buSzPct val="45000"/>
              <a:buFont typeface="Wingdings" charset="2"/>
              <a:buChar char=""/>
            </a:pPr>
            <a:r>
              <a:rPr b="0" lang="en-US" sz="2400" spc="-1" strike="noStrike">
                <a:solidFill>
                  <a:srgbClr val="eeeeee"/>
                </a:solidFill>
                <a:latin typeface="Arial"/>
              </a:rPr>
              <a:t>Cách DSS và Web tương tác với nhau.</a:t>
            </a:r>
            <a:endParaRPr b="0" lang="en-US" sz="2400" spc="-1" strike="noStrike">
              <a:latin typeface="Arial"/>
            </a:endParaRPr>
          </a:p>
        </p:txBody>
      </p:sp>
      <p:sp>
        <p:nvSpPr>
          <p:cNvPr id="144" name="PlaceHolder 2"/>
          <p:cNvSpPr>
            <a:spLocks noGrp="1"/>
          </p:cNvSpPr>
          <p:nvPr>
            <p:ph type="title"/>
          </p:nvPr>
        </p:nvSpPr>
        <p:spPr>
          <a:xfrm>
            <a:off x="0" y="72000"/>
            <a:ext cx="10055880" cy="780840"/>
          </a:xfrm>
          <a:prstGeom prst="rect">
            <a:avLst/>
          </a:prstGeom>
          <a:noFill/>
          <a:ln w="0">
            <a:noFill/>
          </a:ln>
        </p:spPr>
        <p:txBody>
          <a:bodyPr lIns="0" rIns="0" tIns="0" bIns="0" anchor="ctr">
            <a:noAutofit/>
          </a:bodyPr>
          <a:p>
            <a:pPr>
              <a:lnSpc>
                <a:spcPct val="100000"/>
              </a:lnSpc>
              <a:buNone/>
            </a:pPr>
            <a:r>
              <a:rPr b="0" lang="en-US" sz="3600" spc="-1" strike="noStrike">
                <a:solidFill>
                  <a:srgbClr val="ffff00"/>
                </a:solidFill>
                <a:latin typeface="Arial"/>
              </a:rPr>
              <a:t>Mục tiêu cần đạt được</a:t>
            </a:r>
            <a:endParaRPr b="0" lang="en-US" sz="3600" spc="-1" strike="noStrike">
              <a:latin typeface="Arial"/>
            </a:endParaRPr>
          </a:p>
        </p:txBody>
      </p:sp>
      <p:sp>
        <p:nvSpPr>
          <p:cNvPr id="4" name="PlaceHolder 3"/>
          <p:cNvSpPr>
            <a:spLocks noGrp="1"/>
          </p:cNvSpPr>
          <p:nvPr>
            <p:ph type="sldNum" idx="2"/>
          </p:nvPr>
        </p:nvSpPr>
        <p:spPr/>
        <p:txBody>
          <a:bodyPr/>
          <a:p>
            <a:fld id="{405BCC9C-7914-42A2-9886-8366A5F72D4B}"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45" name="PlaceHolder 1"/>
          <p:cNvSpPr>
            <a:spLocks noGrp="1"/>
          </p:cNvSpPr>
          <p:nvPr>
            <p:ph/>
          </p:nvPr>
        </p:nvSpPr>
        <p:spPr>
          <a:xfrm>
            <a:off x="504000" y="2514600"/>
            <a:ext cx="9069120" cy="4381920"/>
          </a:xfrm>
          <a:prstGeom prst="rect">
            <a:avLst/>
          </a:prstGeom>
          <a:noFill/>
          <a:ln w="0">
            <a:noFill/>
          </a:ln>
        </p:spPr>
        <p:txBody>
          <a:bodyPr lIns="0" rIns="0" tIns="0" bIns="0" anchor="t">
            <a:normAutofit fontScale="90000"/>
          </a:bodyPr>
          <a:p>
            <a:pPr marL="432000" indent="-324000">
              <a:lnSpc>
                <a:spcPct val="200000"/>
              </a:lnSpc>
              <a:spcBef>
                <a:spcPts val="1871"/>
              </a:spcBef>
              <a:buClr>
                <a:srgbClr val="ffffff"/>
              </a:buClr>
              <a:buSzPct val="45000"/>
              <a:buFont typeface="Wingdings" charset="2"/>
              <a:buChar char=""/>
            </a:pPr>
            <a:r>
              <a:rPr b="0" lang="en-US" sz="4000" spc="-1" strike="noStrike">
                <a:solidFill>
                  <a:srgbClr val="eeeeee"/>
                </a:solidFill>
                <a:latin typeface="Arial"/>
              </a:rPr>
              <a:t>Tích hợp thành công các ứng dụng DSS  </a:t>
            </a:r>
            <a:endParaRPr b="0" lang="en-US" sz="400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000" spc="-1" strike="noStrike">
                <a:solidFill>
                  <a:srgbClr val="eeeeee"/>
                </a:solidFill>
                <a:latin typeface="Arial"/>
              </a:rPr>
              <a:t>Liên kết các ứng dụng ERP với OLAP, cho phép truy xuất dữ liệu tài chính</a:t>
            </a:r>
            <a:endParaRPr b="0" lang="en-US" sz="400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000" spc="-1" strike="noStrike">
                <a:solidFill>
                  <a:srgbClr val="eeeeee"/>
                </a:solidFill>
                <a:latin typeface="Arial"/>
              </a:rPr>
              <a:t>Cho phép truy cập cả dữ liệu tài chính và hoạt động doanh nghiệp</a:t>
            </a:r>
            <a:endParaRPr b="0" lang="en-US" sz="4000" spc="-1" strike="noStrike">
              <a:latin typeface="Arial"/>
            </a:endParaRPr>
          </a:p>
        </p:txBody>
      </p:sp>
      <p:sp>
        <p:nvSpPr>
          <p:cNvPr id="146" name="PlaceHolder 2"/>
          <p:cNvSpPr>
            <a:spLocks noGrp="1"/>
          </p:cNvSpPr>
          <p:nvPr>
            <p:ph type="title"/>
          </p:nvPr>
        </p:nvSpPr>
        <p:spPr>
          <a:xfrm>
            <a:off x="0" y="72000"/>
            <a:ext cx="10055880" cy="780840"/>
          </a:xfrm>
          <a:prstGeom prst="rect">
            <a:avLst/>
          </a:prstGeom>
          <a:noFill/>
          <a:ln w="0">
            <a:noFill/>
          </a:ln>
        </p:spPr>
        <p:txBody>
          <a:bodyPr lIns="0" rIns="0" tIns="0" bIns="0" anchor="ctr">
            <a:noAutofit/>
          </a:bodyPr>
          <a:p>
            <a:pPr>
              <a:lnSpc>
                <a:spcPct val="100000"/>
              </a:lnSpc>
              <a:buNone/>
            </a:pPr>
            <a:r>
              <a:rPr b="0" lang="en-US" sz="3600" spc="-1" strike="noStrike">
                <a:solidFill>
                  <a:srgbClr val="ffff00"/>
                </a:solidFill>
                <a:latin typeface="Arial"/>
              </a:rPr>
              <a:t> </a:t>
            </a:r>
            <a:r>
              <a:rPr b="0" lang="en-US" sz="3600" spc="-1" strike="noStrike">
                <a:solidFill>
                  <a:srgbClr val="ffff00"/>
                </a:solidFill>
                <a:latin typeface="Arial"/>
              </a:rPr>
              <a:t>Trường hợp thành công nhờ áp dụng DSS</a:t>
            </a:r>
            <a:endParaRPr b="0" lang="en-US" sz="3600" spc="-1" strike="noStrike">
              <a:latin typeface="Arial"/>
            </a:endParaRPr>
          </a:p>
        </p:txBody>
      </p:sp>
      <p:sp>
        <p:nvSpPr>
          <p:cNvPr id="147" name=""/>
          <p:cNvSpPr/>
          <p:nvPr/>
        </p:nvSpPr>
        <p:spPr>
          <a:xfrm>
            <a:off x="228600" y="1233000"/>
            <a:ext cx="9546120" cy="1279080"/>
          </a:xfrm>
          <a:prstGeom prst="rect">
            <a:avLst/>
          </a:prstGeom>
          <a:noFill/>
          <a:ln w="10800">
            <a:noFill/>
          </a:ln>
        </p:spPr>
        <p:style>
          <a:lnRef idx="0"/>
          <a:fillRef idx="0"/>
          <a:effectRef idx="0"/>
          <a:fontRef idx="minor"/>
        </p:style>
        <p:txBody>
          <a:bodyPr lIns="90000" rIns="90000" tIns="45000" bIns="45000" anchor="t">
            <a:noAutofit/>
          </a:bodyPr>
          <a:p>
            <a:pPr>
              <a:lnSpc>
                <a:spcPct val="100000"/>
              </a:lnSpc>
              <a:buNone/>
            </a:pPr>
            <a:r>
              <a:rPr b="0" lang="en-US" sz="4200" spc="-1" strike="noStrike">
                <a:solidFill>
                  <a:srgbClr val="ffffff"/>
                </a:solidFill>
                <a:latin typeface="Arial"/>
                <a:ea typeface="DejaVu Sans"/>
              </a:rPr>
              <a:t>Hãng hàng không SouthWest có ưu thế cạnh tranh nhờ áp dụng DSS: </a:t>
            </a:r>
            <a:endParaRPr b="0" lang="en-US" sz="4200" spc="-1" strike="noStrike">
              <a:latin typeface="Arial"/>
            </a:endParaRPr>
          </a:p>
        </p:txBody>
      </p:sp>
      <p:sp>
        <p:nvSpPr>
          <p:cNvPr id="4" name="PlaceHolder 3"/>
          <p:cNvSpPr>
            <a:spLocks noGrp="1"/>
          </p:cNvSpPr>
          <p:nvPr>
            <p:ph type="sldNum" idx="2"/>
          </p:nvPr>
        </p:nvSpPr>
        <p:spPr/>
        <p:txBody>
          <a:bodyPr/>
          <a:p>
            <a:fld id="{B360A851-9960-4BEB-91A0-76AA3558A876}" type="slidenum">
              <a:t>5</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22" presetSubtype="8">
                                  <p:stCondLst>
                                    <p:cond delay="0"/>
                                  </p:stCondLst>
                                  <p:childTnLst>
                                    <p:set>
                                      <p:cBhvr>
                                        <p:cTn id="6" dur="2" fill="hold">
                                          <p:stCondLst>
                                            <p:cond delay="0"/>
                                          </p:stCondLst>
                                        </p:cTn>
                                        <p:tgtEl>
                                          <p:spTgt spid="146">
                                            <p:txEl>
                                              <p:pRg st="0" end="0"/>
                                            </p:txEl>
                                          </p:spTgt>
                                        </p:tgtEl>
                                        <p:attrNameLst>
                                          <p:attrName>style.visibility</p:attrName>
                                        </p:attrNameLst>
                                      </p:cBhvr>
                                      <p:to>
                                        <p:strVal val="visible"/>
                                      </p:to>
                                    </p:set>
                                    <p:animEffect filter="wipe(left)" transition="in">
                                      <p:cBhvr additive="repl">
                                        <p:cTn id="7" dur="1000"/>
                                        <p:tgtEl>
                                          <p:spTgt spid="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
                                  <p:stCondLst>
                                    <p:cond delay="0"/>
                                  </p:stCondLst>
                                  <p:childTnLst>
                                    <p:set>
                                      <p:cBhvr>
                                        <p:cTn id="11"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1">
                                  <p:stCondLst>
                                    <p:cond delay="0"/>
                                  </p:stCondLst>
                                  <p:childTnLst>
                                    <p:set>
                                      <p:cBhvr>
                                        <p:cTn id="15"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
                                  <p:stCondLst>
                                    <p:cond delay="0"/>
                                  </p:stCondLst>
                                  <p:childTnLst>
                                    <p:set>
                                      <p:cBhvr>
                                        <p:cTn id="19"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1">
                                  <p:stCondLst>
                                    <p:cond delay="0"/>
                                  </p:stCondLst>
                                  <p:childTnLst>
                                    <p:set>
                                      <p:cBhvr>
                                        <p:cTn id="23"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pic>
        <p:nvPicPr>
          <p:cNvPr id="148" name="" descr=""/>
          <p:cNvPicPr/>
          <p:nvPr/>
        </p:nvPicPr>
        <p:blipFill>
          <a:blip r:embed="rId1"/>
          <a:stretch/>
        </p:blipFill>
        <p:spPr>
          <a:xfrm>
            <a:off x="335520" y="1194120"/>
            <a:ext cx="8805960" cy="5661360"/>
          </a:xfrm>
          <a:prstGeom prst="rect">
            <a:avLst/>
          </a:prstGeom>
          <a:ln w="10800">
            <a:noFill/>
          </a:ln>
        </p:spPr>
      </p:pic>
      <p:sp>
        <p:nvSpPr>
          <p:cNvPr id="149" name="PlaceHolder 1"/>
          <p:cNvSpPr>
            <a:spLocks noGrp="1"/>
          </p:cNvSpPr>
          <p:nvPr>
            <p:ph type="title"/>
          </p:nvPr>
        </p:nvSpPr>
        <p:spPr>
          <a:xfrm>
            <a:off x="0" y="72000"/>
            <a:ext cx="10055880" cy="780840"/>
          </a:xfrm>
          <a:prstGeom prst="rect">
            <a:avLst/>
          </a:prstGeom>
          <a:noFill/>
          <a:ln w="0">
            <a:noFill/>
          </a:ln>
        </p:spPr>
        <p:txBody>
          <a:bodyPr lIns="0" rIns="0" tIns="0" bIns="0" anchor="ctr">
            <a:noAutofit/>
          </a:bodyPr>
          <a:p>
            <a:pPr algn="ctr">
              <a:lnSpc>
                <a:spcPct val="100000"/>
              </a:lnSpc>
              <a:buNone/>
            </a:pPr>
            <a:r>
              <a:rPr b="1" lang="en-US" sz="4000" spc="-1" strike="noStrike">
                <a:solidFill>
                  <a:srgbClr val="ffff00"/>
                </a:solidFill>
                <a:latin typeface="Arial"/>
              </a:rPr>
              <a:t>Khái niệm, đặc điểm, khả năng DSS</a:t>
            </a:r>
            <a:endParaRPr b="0" lang="en-US" sz="4000" spc="-1" strike="noStrike">
              <a:latin typeface="Arial"/>
            </a:endParaRPr>
          </a:p>
        </p:txBody>
      </p:sp>
      <p:sp>
        <p:nvSpPr>
          <p:cNvPr id="3" name="PlaceHolder 2"/>
          <p:cNvSpPr>
            <a:spLocks noGrp="1"/>
          </p:cNvSpPr>
          <p:nvPr>
            <p:ph type="sldNum" idx="2"/>
          </p:nvPr>
        </p:nvSpPr>
        <p:spPr/>
        <p:txBody>
          <a:bodyPr/>
          <a:p>
            <a:fld id="{4DBD67DF-E654-4FF6-92C6-1466D1E11952}" type="slidenum">
              <a:t>6</a:t>
            </a:fld>
          </a:p>
        </p:txBody>
      </p:sp>
    </p:spTree>
  </p:cSld>
  <mc:AlternateContent>
    <mc:Choice Requires="p14">
      <p:transition spd="slow" p14:dur="2000">
        <p:wedge/>
      </p:transition>
    </mc:Choice>
    <mc:Fallback>
      <p:transition spd="slow">
        <p:wedg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Hệ thống hỗ trợ ra quyết định</a:t>
            </a:r>
            <a:endParaRPr b="0" lang="en-US" sz="4200" spc="-1" strike="noStrike">
              <a:latin typeface="Arial"/>
            </a:endParaRPr>
          </a:p>
        </p:txBody>
      </p:sp>
      <p:sp>
        <p:nvSpPr>
          <p:cNvPr id="151" name="PlaceHolder 2"/>
          <p:cNvSpPr>
            <a:spLocks noGrp="1"/>
          </p:cNvSpPr>
          <p:nvPr>
            <p:ph/>
          </p:nvPr>
        </p:nvSpPr>
        <p:spPr>
          <a:xfrm>
            <a:off x="457200" y="1559160"/>
            <a:ext cx="9298080" cy="4839480"/>
          </a:xfrm>
          <a:prstGeom prst="rect">
            <a:avLst/>
          </a:prstGeom>
          <a:noFill/>
          <a:ln w="0">
            <a:noFill/>
          </a:ln>
        </p:spPr>
        <p:txBody>
          <a:bodyPr lIns="0" rIns="0" tIns="0" bIns="0" anchor="t">
            <a:normAutofit fontScale="81000"/>
          </a:bodyPr>
          <a:p>
            <a:pPr marL="432000" indent="-324000">
              <a:lnSpc>
                <a:spcPct val="100000"/>
              </a:lnSpc>
              <a:spcBef>
                <a:spcPts val="1888"/>
              </a:spcBef>
              <a:buClr>
                <a:srgbClr val="ffffff"/>
              </a:buClr>
              <a:buSzPct val="45000"/>
              <a:buFont typeface="Wingdings" charset="2"/>
              <a:buChar char=""/>
            </a:pPr>
            <a:r>
              <a:rPr b="0" lang="en-US" sz="4270" spc="-1" strike="noStrike">
                <a:solidFill>
                  <a:srgbClr val="eeeeee"/>
                </a:solidFill>
                <a:latin typeface="Arial"/>
              </a:rPr>
              <a:t>Được thiết kế để hỗ trợ việc ra quyết định quản lý trong các vấn đề </a:t>
            </a:r>
            <a:r>
              <a:rPr b="0" lang="en-US" sz="4270" spc="-1" strike="noStrike">
                <a:solidFill>
                  <a:srgbClr val="f5f5b3"/>
                </a:solidFill>
                <a:latin typeface="Arial"/>
              </a:rPr>
              <a:t>phi cấu trúc</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solidFill>
                  <a:srgbClr val="eeeeee"/>
                </a:solidFill>
                <a:latin typeface="Arial"/>
              </a:rPr>
              <a:t>Gần đây, trọng tâm chuyển từ đầu ra sang đầu vào</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solidFill>
                  <a:srgbClr val="eeeeee"/>
                </a:solidFill>
                <a:latin typeface="Arial"/>
              </a:rPr>
              <a:t>Cơ chế tương tác giữa người dùng và các thành phần</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solidFill>
                  <a:srgbClr val="eeeeee"/>
                </a:solidFill>
                <a:latin typeface="Arial"/>
              </a:rPr>
              <a:t>Thường được xây dựng để hỗ trợ giải pháp hoặc đánh giá các cơ hội</a:t>
            </a:r>
            <a:endParaRPr b="0" lang="en-US" sz="4270" spc="-1" strike="noStrike">
              <a:latin typeface="Arial"/>
            </a:endParaRPr>
          </a:p>
        </p:txBody>
      </p:sp>
      <p:sp>
        <p:nvSpPr>
          <p:cNvPr id="4" name="PlaceHolder 3"/>
          <p:cNvSpPr>
            <a:spLocks noGrp="1"/>
          </p:cNvSpPr>
          <p:nvPr>
            <p:ph type="sldNum" idx="2"/>
          </p:nvPr>
        </p:nvSpPr>
        <p:spPr/>
        <p:txBody>
          <a:bodyPr/>
          <a:p>
            <a:fld id="{E581F9A7-A04C-4404-9F99-AB7C9C388D36}" type="slidenum">
              <a:t>7</a:t>
            </a:fld>
          </a:p>
        </p:txBody>
      </p:sp>
    </p:spTree>
  </p:cSld>
  <mc:AlternateContent>
    <mc:Choice Requires="p14">
      <p:transition spd="slow" p14:dur="2000"/>
    </mc:Choice>
    <mc:Fallback>
      <p:transition spd="slow"/>
    </mc:Fallback>
  </mc:AlternateContent>
  <p:timing>
    <p:tnLst>
      <p:par>
        <p:cTn id="24" dur="indefinite" restart="never" nodeType="tmRoot">
          <p:childTnLst>
            <p:seq>
              <p:cTn id="25" dur="indefinite" nodeType="mainSeq">
                <p:childTnLst>
                  <p:par>
                    <p:cTn id="26" fill="hold">
                      <p:stCondLst>
                        <p:cond delay="indefinite"/>
                      </p:stCondLst>
                      <p:childTnLst>
                        <p:par>
                          <p:cTn id="27" fill="hold">
                            <p:stCondLst>
                              <p:cond delay="0"/>
                            </p:stCondLst>
                            <p:childTnLst>
                              <p:par>
                                <p:cTn id="28" nodeType="clickEffect" fill="hold" presetClass="entr" presetID="1">
                                  <p:stCondLst>
                                    <p:cond delay="0"/>
                                  </p:stCondLst>
                                  <p:childTnLst>
                                    <p:set>
                                      <p:cBhvr>
                                        <p:cTn id="29"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
                                  <p:stCondLst>
                                    <p:cond delay="0"/>
                                  </p:stCondLst>
                                  <p:childTnLst>
                                    <p:set>
                                      <p:cBhvr>
                                        <p:cTn id="33"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
                                  <p:stCondLst>
                                    <p:cond delay="0"/>
                                  </p:stCondLst>
                                  <p:childTnLst>
                                    <p:set>
                                      <p:cBhvr>
                                        <p:cTn id="37"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1">
                                  <p:stCondLst>
                                    <p:cond delay="0"/>
                                  </p:stCondLst>
                                  <p:childTnLst>
                                    <p:set>
                                      <p:cBhvr>
                                        <p:cTn id="41" dur="1" fill="hold">
                                          <p:stCondLst>
                                            <p:cond delay="0"/>
                                          </p:stCondLst>
                                        </p:cTn>
                                        <p:tgtEl>
                                          <p:spTgt spid="15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Đặc điểm của DSS</a:t>
            </a:r>
            <a:endParaRPr b="0" lang="en-US" sz="4200" spc="-1" strike="noStrike">
              <a:latin typeface="Arial"/>
            </a:endParaRPr>
          </a:p>
        </p:txBody>
      </p:sp>
      <p:sp>
        <p:nvSpPr>
          <p:cNvPr id="153" name="PlaceHolder 2"/>
          <p:cNvSpPr>
            <a:spLocks noGrp="1"/>
          </p:cNvSpPr>
          <p:nvPr>
            <p:ph/>
          </p:nvPr>
        </p:nvSpPr>
        <p:spPr>
          <a:xfrm>
            <a:off x="1143000" y="2514600"/>
            <a:ext cx="7998480" cy="4381920"/>
          </a:xfrm>
          <a:prstGeom prst="rect">
            <a:avLst/>
          </a:prstGeom>
          <a:noFill/>
          <a:ln w="0">
            <a:noFill/>
          </a:ln>
        </p:spPr>
        <p:txBody>
          <a:bodyPr lIns="0" rIns="0" tIns="0" bIns="0" anchor="t">
            <a:normAutofit fontScale="85000"/>
          </a:bodyPr>
          <a:p>
            <a:pPr marL="432000" indent="-324000">
              <a:lnSpc>
                <a:spcPct val="100000"/>
              </a:lnSpc>
              <a:spcBef>
                <a:spcPts val="1888"/>
              </a:spcBef>
              <a:buClr>
                <a:srgbClr val="ffffff"/>
              </a:buClr>
              <a:buSzPct val="45000"/>
              <a:buFont typeface="Wingdings" charset="2"/>
              <a:buChar char=""/>
            </a:pPr>
            <a:r>
              <a:rPr b="0" lang="en-US" sz="4270" spc="-1" strike="noStrike">
                <a:latin typeface="Arial"/>
              </a:rPr>
              <a:t>Linh hoạt</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Thích ứng</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Tương tác</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Sử dụng GUI</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Lặp lại</a:t>
            </a:r>
            <a:endParaRPr b="0" lang="en-US" sz="4270" spc="-1" strike="noStrike">
              <a:latin typeface="Arial"/>
            </a:endParaRPr>
          </a:p>
          <a:p>
            <a:pPr marL="432000" indent="-324000">
              <a:lnSpc>
                <a:spcPct val="100000"/>
              </a:lnSpc>
              <a:spcBef>
                <a:spcPts val="1888"/>
              </a:spcBef>
              <a:buClr>
                <a:srgbClr val="ffffff"/>
              </a:buClr>
              <a:buSzPct val="45000"/>
              <a:buFont typeface="Wingdings" charset="2"/>
              <a:buChar char=""/>
            </a:pPr>
            <a:r>
              <a:rPr b="0" lang="en-US" sz="4270" spc="-1" strike="noStrike">
                <a:latin typeface="Arial"/>
              </a:rPr>
              <a:t>Sử dụng mô hình </a:t>
            </a:r>
            <a:endParaRPr b="0" lang="en-US" sz="4270" spc="-1" strike="noStrike">
              <a:latin typeface="Arial"/>
            </a:endParaRPr>
          </a:p>
        </p:txBody>
      </p:sp>
      <p:sp>
        <p:nvSpPr>
          <p:cNvPr id="154" name=""/>
          <p:cNvSpPr/>
          <p:nvPr/>
        </p:nvSpPr>
        <p:spPr>
          <a:xfrm>
            <a:off x="228600" y="1233000"/>
            <a:ext cx="9546120" cy="1279080"/>
          </a:xfrm>
          <a:prstGeom prst="rect">
            <a:avLst/>
          </a:prstGeom>
          <a:noFill/>
          <a:ln w="10800">
            <a:noFill/>
          </a:ln>
        </p:spPr>
        <p:style>
          <a:lnRef idx="0"/>
          <a:fillRef idx="0"/>
          <a:effectRef idx="0"/>
          <a:fontRef idx="minor"/>
        </p:style>
        <p:txBody>
          <a:bodyPr lIns="90000" rIns="90000" tIns="45000" bIns="45000" anchor="t">
            <a:noAutofit/>
          </a:bodyPr>
          <a:p>
            <a:pPr>
              <a:lnSpc>
                <a:spcPct val="100000"/>
              </a:lnSpc>
              <a:buNone/>
            </a:pPr>
            <a:r>
              <a:rPr b="0" lang="en-US" sz="4200" spc="-1" strike="noStrike">
                <a:solidFill>
                  <a:srgbClr val="ffffff"/>
                </a:solidFill>
                <a:latin typeface="Arial"/>
                <a:ea typeface="DejaVu Sans"/>
              </a:rPr>
              <a:t>Một trong nhưng phương pháp hỗ trợ ra quyết định</a:t>
            </a:r>
            <a:endParaRPr b="0" lang="en-US" sz="4200" spc="-1" strike="noStrike">
              <a:latin typeface="Arial"/>
            </a:endParaRPr>
          </a:p>
        </p:txBody>
      </p:sp>
      <p:sp>
        <p:nvSpPr>
          <p:cNvPr id="4" name="PlaceHolder 3"/>
          <p:cNvSpPr>
            <a:spLocks noGrp="1"/>
          </p:cNvSpPr>
          <p:nvPr>
            <p:ph type="sldNum" idx="2"/>
          </p:nvPr>
        </p:nvSpPr>
        <p:spPr/>
        <p:txBody>
          <a:bodyPr/>
          <a:p>
            <a:fld id="{38C52BA8-E522-4E3A-9FEE-2AD71F9DE696}" type="slidenum">
              <a:t>8</a:t>
            </a:fld>
          </a:p>
        </p:txBody>
      </p:sp>
    </p:spTree>
  </p:cSld>
  <mc:AlternateContent>
    <mc:Choice Requires="p14">
      <p:transition spd="slow" p14:dur="2000"/>
    </mc:Choice>
    <mc:Fallback>
      <p:transition spd="slow"/>
    </mc:Fallback>
  </mc:AlternateContent>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ntr" presetID="1">
                                  <p:stCondLst>
                                    <p:cond delay="0"/>
                                  </p:stCondLst>
                                  <p:childTnLst>
                                    <p:set>
                                      <p:cBhvr>
                                        <p:cTn id="47" dur="1" fill="hold">
                                          <p:stCondLst>
                                            <p:cond delay="0"/>
                                          </p:stCondLst>
                                        </p:cTn>
                                        <p:tgtEl>
                                          <p:spTgt spid="154">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
                                  <p:stCondLst>
                                    <p:cond delay="0"/>
                                  </p:stCondLst>
                                  <p:childTnLst>
                                    <p:set>
                                      <p:cBhvr>
                                        <p:cTn id="55"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
                                  <p:stCondLst>
                                    <p:cond delay="0"/>
                                  </p:stCondLst>
                                  <p:childTnLst>
                                    <p:set>
                                      <p:cBhvr>
                                        <p:cTn id="59"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0"/>
                                          </p:stCondLst>
                                        </p:cTn>
                                        <p:tgtEl>
                                          <p:spTgt spid="15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
                                  <p:stCondLst>
                                    <p:cond delay="0"/>
                                  </p:stCondLst>
                                  <p:childTnLst>
                                    <p:set>
                                      <p:cBhvr>
                                        <p:cTn id="67"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
                                  <p:stCondLst>
                                    <p:cond delay="0"/>
                                  </p:stCondLst>
                                  <p:childTnLst>
                                    <p:set>
                                      <p:cBhvr>
                                        <p:cTn id="71" dur="1" fill="hold">
                                          <p:stCondLst>
                                            <p:cond delay="0"/>
                                          </p:stCondLst>
                                        </p:cTn>
                                        <p:tgtEl>
                                          <p:spTgt spid="15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144000" y="95760"/>
            <a:ext cx="9537480" cy="861480"/>
          </a:xfrm>
          <a:prstGeom prst="rect">
            <a:avLst/>
          </a:prstGeom>
          <a:noFill/>
          <a:ln w="0">
            <a:noFill/>
          </a:ln>
        </p:spPr>
        <p:txBody>
          <a:bodyPr lIns="0" rIns="0" tIns="0" bIns="0" anchor="ctr">
            <a:noAutofit/>
          </a:bodyPr>
          <a:p>
            <a:pPr>
              <a:lnSpc>
                <a:spcPct val="100000"/>
              </a:lnSpc>
              <a:buNone/>
            </a:pPr>
            <a:r>
              <a:rPr b="0" lang="en-US" sz="4200" spc="-1" strike="noStrike">
                <a:solidFill>
                  <a:srgbClr val="ffff00"/>
                </a:solidFill>
                <a:latin typeface="Arial"/>
              </a:rPr>
              <a:t>Đặc điểm và khả năng chính của DSS</a:t>
            </a:r>
            <a:endParaRPr b="0" lang="en-US" sz="4200" spc="-1" strike="noStrike">
              <a:latin typeface="Arial"/>
            </a:endParaRPr>
          </a:p>
        </p:txBody>
      </p:sp>
      <p:grpSp>
        <p:nvGrpSpPr>
          <p:cNvPr id="156" name=""/>
          <p:cNvGrpSpPr/>
          <p:nvPr/>
        </p:nvGrpSpPr>
        <p:grpSpPr>
          <a:xfrm>
            <a:off x="4356000" y="1143000"/>
            <a:ext cx="1597680" cy="2039040"/>
            <a:chOff x="4356000" y="1143000"/>
            <a:chExt cx="1597680" cy="2039040"/>
          </a:xfrm>
        </p:grpSpPr>
        <p:sp>
          <p:nvSpPr>
            <p:cNvPr id="157" name=""/>
            <p:cNvSpPr/>
            <p:nvPr/>
          </p:nvSpPr>
          <p:spPr>
            <a:xfrm>
              <a:off x="4356000" y="11430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1</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Giải quyết vấn đề </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bán/phi cấu trúc </a:t>
              </a:r>
              <a:endParaRPr b="0" lang="en-US" sz="1600" spc="-1" strike="noStrike">
                <a:latin typeface="Arial"/>
              </a:endParaRPr>
            </a:p>
          </p:txBody>
        </p:sp>
        <p:sp>
          <p:nvSpPr>
            <p:cNvPr id="158" name=""/>
            <p:cNvSpPr/>
            <p:nvPr/>
          </p:nvSpPr>
          <p:spPr>
            <a:xfrm flipV="1">
              <a:off x="4356000" y="2057400"/>
              <a:ext cx="914400" cy="1124640"/>
            </a:xfrm>
            <a:prstGeom prst="line">
              <a:avLst/>
            </a:prstGeom>
            <a:ln w="10800">
              <a:solidFill>
                <a:srgbClr val="ffffff"/>
              </a:solidFill>
              <a:round/>
              <a:tailEnd len="med" type="triangle" w="med"/>
            </a:ln>
          </p:spPr>
          <p:style>
            <a:lnRef idx="0"/>
            <a:fillRef idx="0"/>
            <a:effectRef idx="0"/>
            <a:fontRef idx="minor"/>
          </p:style>
        </p:sp>
      </p:grpSp>
      <p:grpSp>
        <p:nvGrpSpPr>
          <p:cNvPr id="159" name=""/>
          <p:cNvGrpSpPr/>
          <p:nvPr/>
        </p:nvGrpSpPr>
        <p:grpSpPr>
          <a:xfrm>
            <a:off x="4584600" y="1389960"/>
            <a:ext cx="3197880" cy="1810440"/>
            <a:chOff x="4584600" y="1389960"/>
            <a:chExt cx="3197880" cy="1810440"/>
          </a:xfrm>
        </p:grpSpPr>
        <p:sp>
          <p:nvSpPr>
            <p:cNvPr id="160" name=""/>
            <p:cNvSpPr/>
            <p:nvPr/>
          </p:nvSpPr>
          <p:spPr>
            <a:xfrm>
              <a:off x="6184800" y="138996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2</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Hỗ trợ người</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quản lí ở mọi cấp  </a:t>
              </a:r>
              <a:endParaRPr b="0" lang="en-US" sz="1600" spc="-1" strike="noStrike">
                <a:latin typeface="Arial"/>
              </a:endParaRPr>
            </a:p>
          </p:txBody>
        </p:sp>
        <p:sp>
          <p:nvSpPr>
            <p:cNvPr id="161" name=""/>
            <p:cNvSpPr/>
            <p:nvPr/>
          </p:nvSpPr>
          <p:spPr>
            <a:xfrm flipV="1">
              <a:off x="4584600" y="2304360"/>
              <a:ext cx="1600200" cy="896040"/>
            </a:xfrm>
            <a:prstGeom prst="line">
              <a:avLst/>
            </a:prstGeom>
            <a:ln w="10800">
              <a:solidFill>
                <a:srgbClr val="ffffff"/>
              </a:solidFill>
              <a:round/>
              <a:tailEnd len="med" type="triangle" w="med"/>
            </a:ln>
          </p:spPr>
          <p:style>
            <a:lnRef idx="0"/>
            <a:fillRef idx="0"/>
            <a:effectRef idx="0"/>
            <a:fontRef idx="minor"/>
          </p:style>
        </p:sp>
      </p:grpSp>
      <p:grpSp>
        <p:nvGrpSpPr>
          <p:cNvPr id="162" name=""/>
          <p:cNvGrpSpPr/>
          <p:nvPr/>
        </p:nvGrpSpPr>
        <p:grpSpPr>
          <a:xfrm>
            <a:off x="4813200" y="1618560"/>
            <a:ext cx="4798080" cy="1810440"/>
            <a:chOff x="4813200" y="1618560"/>
            <a:chExt cx="4798080" cy="1810440"/>
          </a:xfrm>
        </p:grpSpPr>
        <p:sp>
          <p:nvSpPr>
            <p:cNvPr id="163" name=""/>
            <p:cNvSpPr/>
            <p:nvPr/>
          </p:nvSpPr>
          <p:spPr>
            <a:xfrm>
              <a:off x="8013600" y="161856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3</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Hỗ trợ cá nhân</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và nhóm  </a:t>
              </a:r>
              <a:endParaRPr b="0" lang="en-US" sz="1600" spc="-1" strike="noStrike">
                <a:latin typeface="Arial"/>
              </a:endParaRPr>
            </a:p>
          </p:txBody>
        </p:sp>
        <p:sp>
          <p:nvSpPr>
            <p:cNvPr id="164" name=""/>
            <p:cNvSpPr/>
            <p:nvPr/>
          </p:nvSpPr>
          <p:spPr>
            <a:xfrm flipV="1">
              <a:off x="4813200" y="2532960"/>
              <a:ext cx="3200400" cy="896040"/>
            </a:xfrm>
            <a:prstGeom prst="line">
              <a:avLst/>
            </a:prstGeom>
            <a:ln w="10800">
              <a:solidFill>
                <a:srgbClr val="ffffff"/>
              </a:solidFill>
              <a:round/>
              <a:tailEnd len="med" type="triangle" w="med"/>
            </a:ln>
          </p:spPr>
          <p:style>
            <a:lnRef idx="0"/>
            <a:fillRef idx="0"/>
            <a:effectRef idx="0"/>
            <a:fontRef idx="minor"/>
          </p:style>
        </p:sp>
      </p:grpSp>
      <p:grpSp>
        <p:nvGrpSpPr>
          <p:cNvPr id="165" name=""/>
          <p:cNvGrpSpPr/>
          <p:nvPr/>
        </p:nvGrpSpPr>
        <p:grpSpPr>
          <a:xfrm>
            <a:off x="4813200" y="2743200"/>
            <a:ext cx="5026680" cy="914400"/>
            <a:chOff x="4813200" y="2743200"/>
            <a:chExt cx="5026680" cy="914400"/>
          </a:xfrm>
        </p:grpSpPr>
        <p:sp>
          <p:nvSpPr>
            <p:cNvPr id="166" name=""/>
            <p:cNvSpPr/>
            <p:nvPr/>
          </p:nvSpPr>
          <p:spPr>
            <a:xfrm>
              <a:off x="8242200" y="27432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4</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Quyết định tuần tự</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/phụ thuộc nhau</a:t>
              </a:r>
              <a:endParaRPr b="0" lang="en-US" sz="1600" spc="-1" strike="noStrike">
                <a:latin typeface="Arial"/>
              </a:endParaRPr>
            </a:p>
          </p:txBody>
        </p:sp>
        <p:sp>
          <p:nvSpPr>
            <p:cNvPr id="167" name=""/>
            <p:cNvSpPr/>
            <p:nvPr/>
          </p:nvSpPr>
          <p:spPr>
            <a:xfrm flipV="1">
              <a:off x="4813200" y="3182040"/>
              <a:ext cx="3429000" cy="475560"/>
            </a:xfrm>
            <a:prstGeom prst="line">
              <a:avLst/>
            </a:prstGeom>
            <a:ln w="10800">
              <a:solidFill>
                <a:srgbClr val="ffffff"/>
              </a:solidFill>
              <a:round/>
              <a:tailEnd len="med" type="triangle" w="med"/>
            </a:ln>
          </p:spPr>
          <p:style>
            <a:lnRef idx="0"/>
            <a:fillRef idx="0"/>
            <a:effectRef idx="0"/>
            <a:fontRef idx="minor"/>
          </p:style>
        </p:sp>
      </p:grpSp>
      <p:grpSp>
        <p:nvGrpSpPr>
          <p:cNvPr id="168" name=""/>
          <p:cNvGrpSpPr/>
          <p:nvPr/>
        </p:nvGrpSpPr>
        <p:grpSpPr>
          <a:xfrm>
            <a:off x="4813200" y="3886200"/>
            <a:ext cx="5026680" cy="911880"/>
            <a:chOff x="4813200" y="3886200"/>
            <a:chExt cx="5026680" cy="911880"/>
          </a:xfrm>
        </p:grpSpPr>
        <p:sp>
          <p:nvSpPr>
            <p:cNvPr id="169" name=""/>
            <p:cNvSpPr/>
            <p:nvPr/>
          </p:nvSpPr>
          <p:spPr>
            <a:xfrm>
              <a:off x="8242200" y="38862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5</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Hỗ trợ thông tin,</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thiết kế, lựa chọn, </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thực hiện</a:t>
              </a:r>
              <a:endParaRPr b="0" lang="en-US" sz="1600" spc="-1" strike="noStrike">
                <a:latin typeface="Arial"/>
              </a:endParaRPr>
            </a:p>
          </p:txBody>
        </p:sp>
        <p:sp>
          <p:nvSpPr>
            <p:cNvPr id="170" name=""/>
            <p:cNvSpPr/>
            <p:nvPr/>
          </p:nvSpPr>
          <p:spPr>
            <a:xfrm>
              <a:off x="4813200" y="3886200"/>
              <a:ext cx="3429000" cy="438840"/>
            </a:xfrm>
            <a:prstGeom prst="line">
              <a:avLst/>
            </a:prstGeom>
            <a:ln w="10800">
              <a:solidFill>
                <a:srgbClr val="ffffff"/>
              </a:solidFill>
              <a:round/>
              <a:tailEnd len="med" type="triangle" w="med"/>
            </a:ln>
          </p:spPr>
          <p:style>
            <a:lnRef idx="0"/>
            <a:fillRef idx="0"/>
            <a:effectRef idx="0"/>
            <a:fontRef idx="minor"/>
          </p:style>
        </p:sp>
      </p:grpSp>
      <p:grpSp>
        <p:nvGrpSpPr>
          <p:cNvPr id="171" name=""/>
          <p:cNvGrpSpPr/>
          <p:nvPr/>
        </p:nvGrpSpPr>
        <p:grpSpPr>
          <a:xfrm>
            <a:off x="4584600" y="4114800"/>
            <a:ext cx="5026680" cy="1826280"/>
            <a:chOff x="4584600" y="4114800"/>
            <a:chExt cx="5026680" cy="1826280"/>
          </a:xfrm>
        </p:grpSpPr>
        <p:sp>
          <p:nvSpPr>
            <p:cNvPr id="172" name=""/>
            <p:cNvSpPr/>
            <p:nvPr/>
          </p:nvSpPr>
          <p:spPr>
            <a:xfrm>
              <a:off x="8013600" y="50292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6</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Hỗ trợ nhiều</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quy trình và loại</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quyết định</a:t>
              </a:r>
              <a:endParaRPr b="0" lang="en-US" sz="1600" spc="-1" strike="noStrike">
                <a:latin typeface="Arial"/>
              </a:endParaRPr>
            </a:p>
          </p:txBody>
        </p:sp>
        <p:sp>
          <p:nvSpPr>
            <p:cNvPr id="173" name=""/>
            <p:cNvSpPr/>
            <p:nvPr/>
          </p:nvSpPr>
          <p:spPr>
            <a:xfrm>
              <a:off x="4584600" y="4114800"/>
              <a:ext cx="3429000" cy="1353240"/>
            </a:xfrm>
            <a:prstGeom prst="line">
              <a:avLst/>
            </a:prstGeom>
            <a:ln w="10800">
              <a:solidFill>
                <a:srgbClr val="ffffff"/>
              </a:solidFill>
              <a:round/>
              <a:tailEnd len="med" type="triangle" w="med"/>
            </a:ln>
          </p:spPr>
          <p:style>
            <a:lnRef idx="0"/>
            <a:fillRef idx="0"/>
            <a:effectRef idx="0"/>
            <a:fontRef idx="minor"/>
          </p:style>
        </p:sp>
      </p:grpSp>
      <p:grpSp>
        <p:nvGrpSpPr>
          <p:cNvPr id="174" name=""/>
          <p:cNvGrpSpPr/>
          <p:nvPr/>
        </p:nvGrpSpPr>
        <p:grpSpPr>
          <a:xfrm>
            <a:off x="4356000" y="4325040"/>
            <a:ext cx="3426480" cy="2301840"/>
            <a:chOff x="4356000" y="4325040"/>
            <a:chExt cx="3426480" cy="2301840"/>
          </a:xfrm>
        </p:grpSpPr>
        <p:sp>
          <p:nvSpPr>
            <p:cNvPr id="175" name=""/>
            <p:cNvSpPr/>
            <p:nvPr/>
          </p:nvSpPr>
          <p:spPr>
            <a:xfrm>
              <a:off x="6184800" y="57150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7</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Dễ thích ứng</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và linh hoạt</a:t>
              </a:r>
              <a:endParaRPr b="0" lang="en-US" sz="1600" spc="-1" strike="noStrike">
                <a:latin typeface="Arial"/>
              </a:endParaRPr>
            </a:p>
          </p:txBody>
        </p:sp>
        <p:sp>
          <p:nvSpPr>
            <p:cNvPr id="176" name=""/>
            <p:cNvSpPr/>
            <p:nvPr/>
          </p:nvSpPr>
          <p:spPr>
            <a:xfrm>
              <a:off x="4356000" y="4325040"/>
              <a:ext cx="1828800" cy="1389960"/>
            </a:xfrm>
            <a:prstGeom prst="line">
              <a:avLst/>
            </a:prstGeom>
            <a:ln w="10800">
              <a:solidFill>
                <a:srgbClr val="ffffff"/>
              </a:solidFill>
              <a:round/>
              <a:tailEnd len="med" type="triangle" w="med"/>
            </a:ln>
          </p:spPr>
          <p:style>
            <a:lnRef idx="0"/>
            <a:fillRef idx="0"/>
            <a:effectRef idx="0"/>
            <a:fontRef idx="minor"/>
          </p:style>
        </p:sp>
      </p:grpSp>
      <p:grpSp>
        <p:nvGrpSpPr>
          <p:cNvPr id="177" name=""/>
          <p:cNvGrpSpPr/>
          <p:nvPr/>
        </p:nvGrpSpPr>
        <p:grpSpPr>
          <a:xfrm>
            <a:off x="4127400" y="4325040"/>
            <a:ext cx="1826280" cy="2548800"/>
            <a:chOff x="4127400" y="4325040"/>
            <a:chExt cx="1826280" cy="2548800"/>
          </a:xfrm>
        </p:grpSpPr>
        <p:sp>
          <p:nvSpPr>
            <p:cNvPr id="178" name=""/>
            <p:cNvSpPr/>
            <p:nvPr/>
          </p:nvSpPr>
          <p:spPr>
            <a:xfrm>
              <a:off x="4356000" y="596196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8</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Dễ tương tác</a:t>
              </a:r>
              <a:endParaRPr b="0" lang="en-US" sz="1600" spc="-1" strike="noStrike">
                <a:latin typeface="Arial"/>
              </a:endParaRPr>
            </a:p>
          </p:txBody>
        </p:sp>
        <p:sp>
          <p:nvSpPr>
            <p:cNvPr id="179" name=""/>
            <p:cNvSpPr/>
            <p:nvPr/>
          </p:nvSpPr>
          <p:spPr>
            <a:xfrm>
              <a:off x="4127400" y="4325040"/>
              <a:ext cx="914400" cy="1636920"/>
            </a:xfrm>
            <a:prstGeom prst="line">
              <a:avLst/>
            </a:prstGeom>
            <a:ln w="10800">
              <a:solidFill>
                <a:srgbClr val="ffffff"/>
              </a:solidFill>
              <a:round/>
              <a:tailEnd len="med" type="triangle" w="med"/>
            </a:ln>
          </p:spPr>
          <p:style>
            <a:lnRef idx="0"/>
            <a:fillRef idx="0"/>
            <a:effectRef idx="0"/>
            <a:fontRef idx="minor"/>
          </p:style>
        </p:sp>
      </p:grpSp>
      <p:grpSp>
        <p:nvGrpSpPr>
          <p:cNvPr id="180" name=""/>
          <p:cNvGrpSpPr/>
          <p:nvPr/>
        </p:nvGrpSpPr>
        <p:grpSpPr>
          <a:xfrm>
            <a:off x="2527200" y="4114800"/>
            <a:ext cx="1597680" cy="2512080"/>
            <a:chOff x="2527200" y="4114800"/>
            <a:chExt cx="1597680" cy="2512080"/>
          </a:xfrm>
        </p:grpSpPr>
        <p:sp>
          <p:nvSpPr>
            <p:cNvPr id="181" name=""/>
            <p:cNvSpPr/>
            <p:nvPr/>
          </p:nvSpPr>
          <p:spPr>
            <a:xfrm>
              <a:off x="2527200" y="57150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9</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Thực sự</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hiệu quả</a:t>
              </a:r>
              <a:endParaRPr b="0" lang="en-US" sz="1600" spc="-1" strike="noStrike">
                <a:latin typeface="Arial"/>
              </a:endParaRPr>
            </a:p>
          </p:txBody>
        </p:sp>
        <p:sp>
          <p:nvSpPr>
            <p:cNvPr id="182" name=""/>
            <p:cNvSpPr/>
            <p:nvPr/>
          </p:nvSpPr>
          <p:spPr>
            <a:xfrm flipH="1">
              <a:off x="3213000" y="4114800"/>
              <a:ext cx="685800" cy="1600200"/>
            </a:xfrm>
            <a:prstGeom prst="line">
              <a:avLst/>
            </a:prstGeom>
            <a:ln w="10800">
              <a:solidFill>
                <a:srgbClr val="ffffff"/>
              </a:solidFill>
              <a:round/>
              <a:tailEnd len="med" type="triangle" w="med"/>
            </a:ln>
          </p:spPr>
          <p:style>
            <a:lnRef idx="0"/>
            <a:fillRef idx="0"/>
            <a:effectRef idx="0"/>
            <a:fontRef idx="minor"/>
          </p:style>
        </p:sp>
      </p:grpSp>
      <p:grpSp>
        <p:nvGrpSpPr>
          <p:cNvPr id="183" name=""/>
          <p:cNvGrpSpPr/>
          <p:nvPr/>
        </p:nvGrpSpPr>
        <p:grpSpPr>
          <a:xfrm>
            <a:off x="698400" y="4114800"/>
            <a:ext cx="2971800" cy="2283480"/>
            <a:chOff x="698400" y="4114800"/>
            <a:chExt cx="2971800" cy="2283480"/>
          </a:xfrm>
        </p:grpSpPr>
        <p:sp>
          <p:nvSpPr>
            <p:cNvPr id="184" name=""/>
            <p:cNvSpPr/>
            <p:nvPr/>
          </p:nvSpPr>
          <p:spPr>
            <a:xfrm>
              <a:off x="698400" y="54864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10</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Con người kiểm</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soát máy móc</a:t>
              </a:r>
              <a:endParaRPr b="0" lang="en-US" sz="1600" spc="-1" strike="noStrike">
                <a:latin typeface="Arial"/>
              </a:endParaRPr>
            </a:p>
          </p:txBody>
        </p:sp>
        <p:sp>
          <p:nvSpPr>
            <p:cNvPr id="185" name=""/>
            <p:cNvSpPr/>
            <p:nvPr/>
          </p:nvSpPr>
          <p:spPr>
            <a:xfrm flipH="1">
              <a:off x="1384200" y="4114800"/>
              <a:ext cx="2286000" cy="1371600"/>
            </a:xfrm>
            <a:prstGeom prst="line">
              <a:avLst/>
            </a:prstGeom>
            <a:ln w="10800">
              <a:solidFill>
                <a:srgbClr val="ffffff"/>
              </a:solidFill>
              <a:round/>
              <a:tailEnd len="med" type="triangle" w="med"/>
            </a:ln>
          </p:spPr>
          <p:style>
            <a:lnRef idx="0"/>
            <a:fillRef idx="0"/>
            <a:effectRef idx="0"/>
            <a:fontRef idx="minor"/>
          </p:style>
        </p:sp>
      </p:grpSp>
      <p:grpSp>
        <p:nvGrpSpPr>
          <p:cNvPr id="186" name=""/>
          <p:cNvGrpSpPr/>
          <p:nvPr/>
        </p:nvGrpSpPr>
        <p:grpSpPr>
          <a:xfrm>
            <a:off x="241200" y="3886200"/>
            <a:ext cx="3429000" cy="1140480"/>
            <a:chOff x="241200" y="3886200"/>
            <a:chExt cx="3429000" cy="1140480"/>
          </a:xfrm>
        </p:grpSpPr>
        <p:sp>
          <p:nvSpPr>
            <p:cNvPr id="187" name=""/>
            <p:cNvSpPr/>
            <p:nvPr/>
          </p:nvSpPr>
          <p:spPr>
            <a:xfrm>
              <a:off x="241200" y="41148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11</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Dễ phát triển bởi</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người dùng cuối</a:t>
              </a:r>
              <a:endParaRPr b="0" lang="en-US" sz="1600" spc="-1" strike="noStrike">
                <a:latin typeface="Arial"/>
              </a:endParaRPr>
            </a:p>
          </p:txBody>
        </p:sp>
        <p:sp>
          <p:nvSpPr>
            <p:cNvPr id="188" name=""/>
            <p:cNvSpPr/>
            <p:nvPr/>
          </p:nvSpPr>
          <p:spPr>
            <a:xfrm flipH="1">
              <a:off x="1841400" y="3886200"/>
              <a:ext cx="1828800" cy="685800"/>
            </a:xfrm>
            <a:prstGeom prst="line">
              <a:avLst/>
            </a:prstGeom>
            <a:ln w="10800">
              <a:solidFill>
                <a:srgbClr val="ffffff"/>
              </a:solidFill>
              <a:round/>
              <a:tailEnd len="med" type="triangle" w="med"/>
            </a:ln>
          </p:spPr>
          <p:style>
            <a:lnRef idx="0"/>
            <a:fillRef idx="0"/>
            <a:effectRef idx="0"/>
            <a:fontRef idx="minor"/>
          </p:style>
        </p:sp>
      </p:grpSp>
      <p:grpSp>
        <p:nvGrpSpPr>
          <p:cNvPr id="189" name=""/>
          <p:cNvGrpSpPr/>
          <p:nvPr/>
        </p:nvGrpSpPr>
        <p:grpSpPr>
          <a:xfrm>
            <a:off x="241200" y="2972160"/>
            <a:ext cx="3429000" cy="911880"/>
            <a:chOff x="241200" y="2972160"/>
            <a:chExt cx="3429000" cy="911880"/>
          </a:xfrm>
        </p:grpSpPr>
        <p:sp>
          <p:nvSpPr>
            <p:cNvPr id="190" name=""/>
            <p:cNvSpPr/>
            <p:nvPr/>
          </p:nvSpPr>
          <p:spPr>
            <a:xfrm>
              <a:off x="241200" y="297216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12</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Mô hình hóa</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và phân tích</a:t>
              </a:r>
              <a:endParaRPr b="0" lang="en-US" sz="1600" spc="-1" strike="noStrike">
                <a:latin typeface="Arial"/>
              </a:endParaRPr>
            </a:p>
          </p:txBody>
        </p:sp>
        <p:sp>
          <p:nvSpPr>
            <p:cNvPr id="191" name=""/>
            <p:cNvSpPr/>
            <p:nvPr/>
          </p:nvSpPr>
          <p:spPr>
            <a:xfrm flipH="1" flipV="1">
              <a:off x="1841400" y="3429360"/>
              <a:ext cx="1828800" cy="228240"/>
            </a:xfrm>
            <a:prstGeom prst="line">
              <a:avLst/>
            </a:prstGeom>
            <a:ln w="10800">
              <a:solidFill>
                <a:srgbClr val="ffffff"/>
              </a:solidFill>
              <a:round/>
              <a:tailEnd len="med" type="triangle" w="med"/>
            </a:ln>
          </p:spPr>
          <p:style>
            <a:lnRef idx="0"/>
            <a:fillRef idx="0"/>
            <a:effectRef idx="0"/>
            <a:fontRef idx="minor"/>
          </p:style>
        </p:sp>
      </p:grpSp>
      <p:grpSp>
        <p:nvGrpSpPr>
          <p:cNvPr id="192" name=""/>
          <p:cNvGrpSpPr/>
          <p:nvPr/>
        </p:nvGrpSpPr>
        <p:grpSpPr>
          <a:xfrm>
            <a:off x="469800" y="1828800"/>
            <a:ext cx="3429000" cy="1600200"/>
            <a:chOff x="469800" y="1828800"/>
            <a:chExt cx="3429000" cy="1600200"/>
          </a:xfrm>
        </p:grpSpPr>
        <p:sp>
          <p:nvSpPr>
            <p:cNvPr id="193" name=""/>
            <p:cNvSpPr/>
            <p:nvPr/>
          </p:nvSpPr>
          <p:spPr>
            <a:xfrm>
              <a:off x="469800" y="18288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13</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Truy cập</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dữ liệu</a:t>
              </a:r>
              <a:endParaRPr b="0" lang="en-US" sz="1600" spc="-1" strike="noStrike">
                <a:latin typeface="Arial"/>
              </a:endParaRPr>
            </a:p>
          </p:txBody>
        </p:sp>
        <p:sp>
          <p:nvSpPr>
            <p:cNvPr id="194" name=""/>
            <p:cNvSpPr/>
            <p:nvPr/>
          </p:nvSpPr>
          <p:spPr>
            <a:xfrm flipH="1" flipV="1">
              <a:off x="2070000" y="2286000"/>
              <a:ext cx="1828800" cy="1143000"/>
            </a:xfrm>
            <a:prstGeom prst="line">
              <a:avLst/>
            </a:prstGeom>
            <a:ln w="10800">
              <a:solidFill>
                <a:srgbClr val="ffffff"/>
              </a:solidFill>
              <a:round/>
              <a:tailEnd len="med" type="triangle" w="med"/>
            </a:ln>
          </p:spPr>
          <p:style>
            <a:lnRef idx="0"/>
            <a:fillRef idx="0"/>
            <a:effectRef idx="0"/>
            <a:fontRef idx="minor"/>
          </p:style>
        </p:sp>
      </p:grpSp>
      <p:grpSp>
        <p:nvGrpSpPr>
          <p:cNvPr id="195" name=""/>
          <p:cNvGrpSpPr/>
          <p:nvPr/>
        </p:nvGrpSpPr>
        <p:grpSpPr>
          <a:xfrm>
            <a:off x="2298600" y="1143000"/>
            <a:ext cx="1600200" cy="2039040"/>
            <a:chOff x="2298600" y="1143000"/>
            <a:chExt cx="1600200" cy="2039040"/>
          </a:xfrm>
        </p:grpSpPr>
        <p:sp>
          <p:nvSpPr>
            <p:cNvPr id="196" name=""/>
            <p:cNvSpPr/>
            <p:nvPr/>
          </p:nvSpPr>
          <p:spPr>
            <a:xfrm>
              <a:off x="2298600" y="1143000"/>
              <a:ext cx="1597680" cy="911880"/>
            </a:xfrm>
            <a:prstGeom prst="rect">
              <a:avLst/>
            </a:prstGeom>
            <a:solidFill>
              <a:srgbClr val="bbe33d"/>
            </a:solidFill>
            <a:ln w="108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1600" spc="-1" strike="noStrike">
                  <a:solidFill>
                    <a:srgbClr val="ff0000"/>
                  </a:solidFill>
                  <a:latin typeface="Arial"/>
                  <a:ea typeface="DejaVu Sans"/>
                </a:rPr>
                <a:t>14</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Độc lập, tích hợp </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nền tảng web</a:t>
              </a:r>
              <a:endParaRPr b="0" lang="en-US" sz="1600" spc="-1" strike="noStrike">
                <a:latin typeface="Arial"/>
              </a:endParaRPr>
            </a:p>
          </p:txBody>
        </p:sp>
        <p:sp>
          <p:nvSpPr>
            <p:cNvPr id="197" name=""/>
            <p:cNvSpPr/>
            <p:nvPr/>
          </p:nvSpPr>
          <p:spPr>
            <a:xfrm flipH="1" flipV="1">
              <a:off x="3213000" y="2039040"/>
              <a:ext cx="685800" cy="1143000"/>
            </a:xfrm>
            <a:prstGeom prst="line">
              <a:avLst/>
            </a:prstGeom>
            <a:ln w="10800">
              <a:solidFill>
                <a:srgbClr val="ffffff"/>
              </a:solidFill>
              <a:round/>
              <a:tailEnd len="med" type="triangle" w="med"/>
            </a:ln>
          </p:spPr>
          <p:style>
            <a:lnRef idx="0"/>
            <a:fillRef idx="0"/>
            <a:effectRef idx="0"/>
            <a:fontRef idx="minor"/>
          </p:style>
        </p:sp>
      </p:grpSp>
      <p:sp>
        <p:nvSpPr>
          <p:cNvPr id="198" name=""/>
          <p:cNvSpPr/>
          <p:nvPr/>
        </p:nvSpPr>
        <p:spPr>
          <a:xfrm>
            <a:off x="3200400" y="2743200"/>
            <a:ext cx="2054880" cy="2054880"/>
          </a:xfrm>
          <a:prstGeom prst="ellipse">
            <a:avLst/>
          </a:prstGeom>
          <a:solidFill>
            <a:srgbClr val="ffbf00"/>
          </a:solidFill>
          <a:ln cap="sq" w="19080">
            <a:solidFill>
              <a:srgbClr val="ff0000"/>
            </a:solidFill>
            <a:round/>
          </a:ln>
        </p:spPr>
        <p:style>
          <a:lnRef idx="0"/>
          <a:fillRef idx="0"/>
          <a:effectRef idx="0"/>
          <a:fontRef idx="minor"/>
        </p:style>
        <p:txBody>
          <a:bodyPr lIns="93960" rIns="93960" tIns="48960" bIns="48960" anchor="ctr">
            <a:noAutofit/>
          </a:bodyPr>
          <a:p>
            <a:pPr algn="ctr">
              <a:lnSpc>
                <a:spcPct val="100000"/>
              </a:lnSpc>
              <a:buNone/>
            </a:pPr>
            <a:r>
              <a:rPr b="1" lang="en-US" sz="4200" spc="-1" strike="noStrike">
                <a:solidFill>
                  <a:srgbClr val="000000"/>
                </a:solidFill>
                <a:latin typeface="Arial"/>
                <a:ea typeface="DejaVu Sans"/>
              </a:rPr>
              <a:t>DSS</a:t>
            </a:r>
            <a:endParaRPr b="0" lang="en-US" sz="4200" spc="-1" strike="noStrike">
              <a:latin typeface="Arial"/>
            </a:endParaRPr>
          </a:p>
        </p:txBody>
      </p:sp>
      <p:sp>
        <p:nvSpPr>
          <p:cNvPr id="3" name="PlaceHolder 2"/>
          <p:cNvSpPr>
            <a:spLocks noGrp="1"/>
          </p:cNvSpPr>
          <p:nvPr>
            <p:ph type="sldNum" idx="2"/>
          </p:nvPr>
        </p:nvSpPr>
        <p:spPr/>
        <p:txBody>
          <a:bodyPr/>
          <a:p>
            <a:fld id="{F92B2FA1-8FA2-45AF-A15B-FE7802E6AC72}" type="slidenum">
              <a:t>9</a:t>
            </a:fld>
          </a:p>
        </p:txBody>
      </p:sp>
    </p:spTree>
  </p:cSld>
  <mc:AlternateContent>
    <mc:Choice Requires="p14">
      <p:transition spd="slow" p14:dur="2000"/>
    </mc:Choice>
    <mc:Fallback>
      <p:transition spd="slow"/>
    </mc:Fallback>
  </mc:AlternateContent>
  <p:timing>
    <p:tnLst>
      <p:par>
        <p:cTn id="72" dur="indefinite" restart="never" nodeType="tmRoot">
          <p:childTnLst>
            <p:seq>
              <p:cTn id="73" dur="indefinite" nodeType="mainSeq">
                <p:childTnLst>
                  <p:par>
                    <p:cTn id="74" fill="hold">
                      <p:stCondLst>
                        <p:cond delay="indefinite"/>
                      </p:stCondLst>
                      <p:childTnLst>
                        <p:par>
                          <p:cTn id="75" fill="hold">
                            <p:stCondLst>
                              <p:cond delay="0"/>
                            </p:stCondLst>
                            <p:childTnLst>
                              <p:par>
                                <p:cTn id="76" nodeType="clickEffect" fill="hold" presetClass="entr" presetID="2" presetSubtype="4">
                                  <p:stCondLst>
                                    <p:cond delay="0"/>
                                  </p:stCondLst>
                                  <p:childTnLst>
                                    <p:set>
                                      <p:cBhvr>
                                        <p:cTn id="77" dur="1" fill="hold">
                                          <p:stCondLst>
                                            <p:cond delay="0"/>
                                          </p:stCondLst>
                                        </p:cTn>
                                        <p:tgtEl>
                                          <p:spTgt spid="198"/>
                                        </p:tgtEl>
                                        <p:attrNameLst>
                                          <p:attrName>style.visibility</p:attrName>
                                        </p:attrNameLst>
                                      </p:cBhvr>
                                      <p:to>
                                        <p:strVal val="visible"/>
                                      </p:to>
                                    </p:set>
                                    <p:anim calcmode="lin" valueType="num">
                                      <p:cBhvr additive="repl">
                                        <p:cTn id="78" dur="500" fill="hold"/>
                                        <p:tgtEl>
                                          <p:spTgt spid="198"/>
                                        </p:tgtEl>
                                        <p:attrNameLst>
                                          <p:attrName>ppt_x</p:attrName>
                                        </p:attrNameLst>
                                      </p:cBhvr>
                                      <p:tavLst>
                                        <p:tav tm="0">
                                          <p:val>
                                            <p:strVal val="#ppt_x"/>
                                          </p:val>
                                        </p:tav>
                                        <p:tav tm="100000">
                                          <p:val>
                                            <p:strVal val="#ppt_x"/>
                                          </p:val>
                                        </p:tav>
                                      </p:tavLst>
                                    </p:anim>
                                    <p:anim calcmode="lin" valueType="num">
                                      <p:cBhvr additive="repl">
                                        <p:cTn id="79"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
                                  <p:stCondLst>
                                    <p:cond delay="0"/>
                                  </p:stCondLst>
                                  <p:childTnLst>
                                    <p:set>
                                      <p:cBhvr>
                                        <p:cTn id="83" dur="1" fill="hold">
                                          <p:stCondLst>
                                            <p:cond delay="0"/>
                                          </p:stCondLst>
                                        </p:cTn>
                                        <p:tgtEl>
                                          <p:spTgt spid="15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
                                  <p:stCondLst>
                                    <p:cond delay="0"/>
                                  </p:stCondLst>
                                  <p:childTnLst>
                                    <p:set>
                                      <p:cBhvr>
                                        <p:cTn id="87" dur="1" fill="hold">
                                          <p:stCondLst>
                                            <p:cond delay="0"/>
                                          </p:stCondLst>
                                        </p:cTn>
                                        <p:tgtEl>
                                          <p:spTgt spid="15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1">
                                  <p:stCondLst>
                                    <p:cond delay="0"/>
                                  </p:stCondLst>
                                  <p:childTnLst>
                                    <p:set>
                                      <p:cBhvr>
                                        <p:cTn id="91" dur="1" fill="hold">
                                          <p:stCondLst>
                                            <p:cond delay="0"/>
                                          </p:stCondLst>
                                        </p:cTn>
                                        <p:tgtEl>
                                          <p:spTgt spid="16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
                                  <p:stCondLst>
                                    <p:cond delay="0"/>
                                  </p:stCondLst>
                                  <p:childTnLst>
                                    <p:set>
                                      <p:cBhvr>
                                        <p:cTn id="95" dur="1" fill="hold">
                                          <p:stCondLst>
                                            <p:cond delay="0"/>
                                          </p:stCondLst>
                                        </p:cTn>
                                        <p:tgtEl>
                                          <p:spTgt spid="16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1">
                                  <p:stCondLst>
                                    <p:cond delay="0"/>
                                  </p:stCondLst>
                                  <p:childTnLst>
                                    <p:set>
                                      <p:cBhvr>
                                        <p:cTn id="99" dur="1" fill="hold">
                                          <p:stCondLst>
                                            <p:cond delay="0"/>
                                          </p:stCondLst>
                                        </p:cTn>
                                        <p:tgtEl>
                                          <p:spTgt spid="16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
                                  <p:stCondLst>
                                    <p:cond delay="0"/>
                                  </p:stCondLst>
                                  <p:childTnLst>
                                    <p:set>
                                      <p:cBhvr>
                                        <p:cTn id="103" dur="1" fill="hold">
                                          <p:stCondLst>
                                            <p:cond delay="0"/>
                                          </p:stCondLst>
                                        </p:cTn>
                                        <p:tgtEl>
                                          <p:spTgt spid="17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0"/>
                                          </p:stCondLst>
                                        </p:cTn>
                                        <p:tgtEl>
                                          <p:spTgt spid="17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
                                  <p:stCondLst>
                                    <p:cond delay="0"/>
                                  </p:stCondLst>
                                  <p:childTnLst>
                                    <p:set>
                                      <p:cBhvr>
                                        <p:cTn id="111" dur="1" fill="hold">
                                          <p:stCondLst>
                                            <p:cond delay="0"/>
                                          </p:stCondLst>
                                        </p:cTn>
                                        <p:tgtEl>
                                          <p:spTgt spid="17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1">
                                  <p:stCondLst>
                                    <p:cond delay="0"/>
                                  </p:stCondLst>
                                  <p:childTnLst>
                                    <p:set>
                                      <p:cBhvr>
                                        <p:cTn id="115" dur="1" fill="hold">
                                          <p:stCondLst>
                                            <p:cond delay="0"/>
                                          </p:stCondLst>
                                        </p:cTn>
                                        <p:tgtEl>
                                          <p:spTgt spid="18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1">
                                  <p:stCondLst>
                                    <p:cond delay="0"/>
                                  </p:stCondLst>
                                  <p:childTnLst>
                                    <p:set>
                                      <p:cBhvr>
                                        <p:cTn id="119" dur="1" fill="hold">
                                          <p:stCondLst>
                                            <p:cond delay="0"/>
                                          </p:stCondLst>
                                        </p:cTn>
                                        <p:tgtEl>
                                          <p:spTgt spid="183"/>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1">
                                  <p:stCondLst>
                                    <p:cond delay="0"/>
                                  </p:stCondLst>
                                  <p:childTnLst>
                                    <p:set>
                                      <p:cBhvr>
                                        <p:cTn id="123" dur="1" fill="hold">
                                          <p:stCondLst>
                                            <p:cond delay="0"/>
                                          </p:stCondLst>
                                        </p:cTn>
                                        <p:tgtEl>
                                          <p:spTgt spid="18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1">
                                  <p:stCondLst>
                                    <p:cond delay="0"/>
                                  </p:stCondLst>
                                  <p:childTnLst>
                                    <p:set>
                                      <p:cBhvr>
                                        <p:cTn id="127" dur="1" fill="hold">
                                          <p:stCondLst>
                                            <p:cond delay="0"/>
                                          </p:stCondLst>
                                        </p:cTn>
                                        <p:tgtEl>
                                          <p:spTgt spid="18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1">
                                  <p:stCondLst>
                                    <p:cond delay="0"/>
                                  </p:stCondLst>
                                  <p:childTnLst>
                                    <p:set>
                                      <p:cBhvr>
                                        <p:cTn id="131" dur="1" fill="hold">
                                          <p:stCondLst>
                                            <p:cond delay="0"/>
                                          </p:stCondLst>
                                        </p:cTn>
                                        <p:tgtEl>
                                          <p:spTgt spid="192"/>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1">
                                  <p:stCondLst>
                                    <p:cond delay="0"/>
                                  </p:stCondLst>
                                  <p:childTnLst>
                                    <p:set>
                                      <p:cBhvr>
                                        <p:cTn id="135"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2023-01-30T09:15:05Z</dcterms:created>
  <dc:creator/>
  <dc:description/>
  <dc:language>en-US</dc:language>
  <cp:lastModifiedBy/>
  <dcterms:modified xsi:type="dcterms:W3CDTF">2023-02-06T15:16:07Z</dcterms:modified>
  <cp:revision>288</cp:revision>
  <dc:subject/>
  <dc:title>Portfolio</dc:title>
</cp:coreProperties>
</file>

<file path=docProps/custom.xml><?xml version="1.0" encoding="utf-8"?>
<Properties xmlns="http://schemas.openxmlformats.org/officeDocument/2006/custom-properties" xmlns:vt="http://schemas.openxmlformats.org/officeDocument/2006/docPropsVTypes"/>
</file>