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686EAA-6067-4F9A-8403-012FCDC969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12C47A-77BA-433C-A4BC-EB0328B0BE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777246-D948-4913-84CB-2146741D77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66A9E8-44DD-44F3-9CEB-C5557D21E2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52AC05-BD92-46D1-8C3E-DB2E911F55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9094EC-7F68-425F-BB52-B2D5D59061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DE51EC-E501-4CF6-92AB-78F6A18585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AE7BD1-17D6-42F2-A7C3-F2E04340F6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38F06D-4EF8-4835-9148-9989D7890D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F01F73-E512-4E60-8770-9A7C73A8DC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D6FEB8-C7BC-4F08-96EF-293C47005F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865E23-8FA5-46EA-B808-A13B8FA376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6886800"/>
            <a:ext cx="319392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6886800"/>
            <a:ext cx="234720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49F1D3-A0B7-4668-B23C-174DFCF747E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6886800"/>
            <a:ext cx="234720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0e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9560" y="20160"/>
            <a:ext cx="9070560" cy="6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8000"/>
                </a:solidFill>
                <a:latin typeface="Arial"/>
              </a:rPr>
              <a:t>KHOA CÔNG NGHỆ THÔNG TIN</a:t>
            </a:r>
            <a:br>
              <a:rPr sz="1800"/>
            </a:br>
            <a:r>
              <a:rPr b="1" lang="en-US" sz="1800" spc="-1" strike="noStrike">
                <a:solidFill>
                  <a:srgbClr val="ff8000"/>
                </a:solidFill>
                <a:latin typeface="Arial"/>
              </a:rPr>
              <a:t>BỘ MÔN CÔNG NGHỆ PHẦN MỀM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14880" y="4822920"/>
            <a:ext cx="9070560" cy="182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lnSpc>
                <a:spcPct val="100000"/>
              </a:lnSpc>
              <a:spcBef>
                <a:spcPts val="1888"/>
              </a:spcBef>
              <a:buNone/>
            </a:pPr>
            <a:r>
              <a:rPr b="0" lang="en-US" sz="4200" spc="-1" strike="noStrike">
                <a:latin typeface="Arial"/>
              </a:rPr>
              <a:t>Người báo cáo: Nguyễn Tài Hiếu</a:t>
            </a:r>
            <a:endParaRPr b="0" lang="en-US" sz="4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77"/>
              </a:spcBef>
              <a:buNone/>
            </a:pPr>
            <a:r>
              <a:rPr b="0" lang="en-US" sz="4200" spc="-1" strike="noStrike">
                <a:latin typeface="Arial"/>
              </a:rPr>
              <a:t>Trần Xuân Ngọc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1828800"/>
            <a:ext cx="10078560" cy="282060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914400" y="6858000"/>
            <a:ext cx="90705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i="1" lang="en-US" sz="2400" spc="-1" strike="noStrike">
                <a:solidFill>
                  <a:srgbClr val="999999"/>
                </a:solidFill>
                <a:latin typeface="Arial"/>
                <a:ea typeface="DejaVu Sans"/>
              </a:rPr>
              <a:t>Vĩnh Phúc, ngày 04 tháng 02 năm 2023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2112120" y="6744240"/>
            <a:ext cx="38314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50210BD4-8FAC-40AC-8577-BD7CA9932C82}" type="slidenum"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29560" y="248760"/>
            <a:ext cx="9070560" cy="6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ff8000"/>
                </a:solidFill>
                <a:latin typeface="Arial"/>
              </a:rPr>
              <a:t>Kết thúc nội dung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34000" y="5040360"/>
            <a:ext cx="9824400" cy="182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888"/>
              </a:spcBef>
              <a:buNone/>
            </a:pPr>
            <a:r>
              <a:rPr b="1" lang="en-US" sz="5400" spc="-1" strike="noStrike">
                <a:latin typeface="Arial"/>
              </a:rPr>
              <a:t>Xin chân thành cảm ơn!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0" y="1684800"/>
            <a:ext cx="10078560" cy="282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-108000" y="-36000"/>
            <a:ext cx="10285920" cy="855720"/>
          </a:xfrm>
          <a:prstGeom prst="rect">
            <a:avLst/>
          </a:prstGeom>
          <a:noFill/>
          <a:ln w="54720">
            <a:solidFill>
              <a:srgbClr val="b2b2b2"/>
            </a:solidFill>
            <a:round/>
          </a:ln>
        </p:spPr>
        <p:txBody>
          <a:bodyPr lIns="27360" rIns="27360" tIns="27360" bIns="2736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	</a:t>
            </a: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Nội dung chính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14880" y="1371600"/>
            <a:ext cx="9070560" cy="52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00000"/>
              </a:lnSpc>
              <a:spcBef>
                <a:spcPts val="1888"/>
              </a:spcBef>
              <a:buNone/>
            </a:pPr>
            <a:r>
              <a:rPr b="0" lang="en-US" sz="4200" spc="-1" strike="noStrike">
                <a:latin typeface="Arial"/>
              </a:rPr>
              <a:t>1. </a:t>
            </a:r>
            <a:r>
              <a:rPr b="0" lang="en-US" sz="4200" spc="-1" strike="noStrike" u="sng">
                <a:uFillTx/>
                <a:latin typeface="Arial"/>
              </a:rPr>
              <a:t>Cơ bản về WebLOAD</a:t>
            </a:r>
            <a:endParaRPr b="0" lang="en-US" sz="4200" spc="-1" strike="noStrike">
              <a:latin typeface="Arial"/>
            </a:endParaRPr>
          </a:p>
          <a:p>
            <a:pPr lvl="2" marL="1296000" indent="-288000" algn="just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latin typeface="Arial"/>
              </a:rPr>
              <a:t>Giới thiệu</a:t>
            </a:r>
            <a:endParaRPr b="0" lang="en-US" sz="4200" spc="-1" strike="noStrike">
              <a:latin typeface="Arial"/>
            </a:endParaRPr>
          </a:p>
          <a:p>
            <a:pPr lvl="2" marL="1296000" indent="-288000" algn="just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e1a903"/>
                </a:solidFill>
                <a:latin typeface="Arial"/>
              </a:rPr>
              <a:t>Cài đặt</a:t>
            </a:r>
            <a:endParaRPr b="0" lang="en-US" sz="4200" spc="-1" strike="noStrike">
              <a:latin typeface="Arial"/>
            </a:endParaRPr>
          </a:p>
          <a:p>
            <a:pPr lvl="2" marL="1296000" indent="-288000" algn="just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latin typeface="Arial"/>
              </a:rPr>
              <a:t>Tính năng nổi bật</a:t>
            </a:r>
            <a:endParaRPr b="0" lang="en-US" sz="4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n-US" sz="4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888"/>
              </a:spcBef>
              <a:buNone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US" sz="4200" spc="-1" strike="noStrike">
                <a:solidFill>
                  <a:srgbClr val="ffbf00"/>
                </a:solidFill>
                <a:latin typeface="Arial"/>
              </a:rPr>
              <a:t> </a:t>
            </a:r>
            <a:r>
              <a:rPr b="0" lang="en-US" sz="4200" spc="-1" strike="noStrike" u="sng">
                <a:solidFill>
                  <a:srgbClr val="e1a903"/>
                </a:solidFill>
                <a:uFillTx/>
                <a:latin typeface="Arial"/>
              </a:rPr>
              <a:t>Chạy thử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172200" y="7086600"/>
            <a:ext cx="38314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CC089E10-961E-4F93-8763-53BFA6CF186E}" type="slidenum"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-108000" y="-36000"/>
            <a:ext cx="10285920" cy="855720"/>
          </a:xfrm>
          <a:prstGeom prst="rect">
            <a:avLst/>
          </a:prstGeom>
          <a:noFill/>
          <a:ln w="54720">
            <a:solidFill>
              <a:srgbClr val="b2b2b2"/>
            </a:solidFill>
            <a:round/>
          </a:ln>
        </p:spPr>
        <p:txBody>
          <a:bodyPr lIns="27360" rIns="27360" tIns="27360" bIns="2736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	</a:t>
            </a: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Thuật ngữ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50" name=""/>
          <p:cNvGraphicFramePr/>
          <p:nvPr/>
        </p:nvGraphicFramePr>
        <p:xfrm>
          <a:off x="614880" y="1371600"/>
          <a:ext cx="9071280" cy="3462840"/>
        </p:xfrm>
        <a:graphic>
          <a:graphicData uri="http://schemas.openxmlformats.org/drawingml/2006/table">
            <a:tbl>
              <a:tblPr/>
              <a:tblGrid>
                <a:gridCol w="1322640"/>
                <a:gridCol w="7749000"/>
              </a:tblGrid>
              <a:tr h="346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Thuật ngữ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Ý nghĩa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888"/>
                        </a:spcBef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Javascript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888"/>
                        </a:spcBef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Selenium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888"/>
                        </a:spcBef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Perfecto Mobile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AWS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APM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888"/>
                        </a:spcBef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plugin Jenkins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Dashboad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1" name=""/>
          <p:cNvSpPr/>
          <p:nvPr/>
        </p:nvSpPr>
        <p:spPr>
          <a:xfrm>
            <a:off x="6172200" y="7086600"/>
            <a:ext cx="38314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FCBA6CFA-EE5E-4B3B-8578-EDE3F6044EE2}" type="slidenum"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-108000" y="-36000"/>
            <a:ext cx="10285920" cy="855720"/>
          </a:xfrm>
          <a:prstGeom prst="rect">
            <a:avLst/>
          </a:prstGeom>
          <a:noFill/>
          <a:ln w="54720">
            <a:solidFill>
              <a:srgbClr val="b2b2b2"/>
            </a:solidFill>
            <a:round/>
          </a:ln>
        </p:spPr>
        <p:txBody>
          <a:bodyPr lIns="27360" rIns="27360" tIns="27360" bIns="27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0" lang="en-US" sz="4400" spc="-1" strike="noStrike">
                <a:solidFill>
                  <a:srgbClr val="ffff00"/>
                </a:solidFill>
                <a:latin typeface="Arial"/>
              </a:rPr>
              <a:t>1. Cơ bản về WebLoad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172200" y="7086600"/>
            <a:ext cx="38314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090D3ED0-495D-45B4-BBEF-91D2A917BADA}" type="slidenum"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-108000" y="-36000"/>
            <a:ext cx="10285920" cy="855720"/>
          </a:xfrm>
          <a:prstGeom prst="rect">
            <a:avLst/>
          </a:prstGeom>
          <a:noFill/>
          <a:ln w="54720">
            <a:solidFill>
              <a:srgbClr val="b2b2b2"/>
            </a:solidFill>
            <a:round/>
          </a:ln>
        </p:spPr>
        <p:txBody>
          <a:bodyPr lIns="27360" rIns="27360" tIns="27360" bIns="2736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	</a:t>
            </a: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Giới thiệu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14880" y="1371600"/>
            <a:ext cx="9070560" cy="52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00000"/>
              </a:lnSpc>
              <a:spcBef>
                <a:spcPts val="1888"/>
              </a:spcBef>
              <a:buNone/>
            </a:pPr>
            <a:r>
              <a:rPr b="0" lang="en-US" sz="4200" spc="-1" strike="noStrike">
                <a:latin typeface="Arial"/>
              </a:rPr>
              <a:t>Công cụ test độ chịu tải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172200" y="7086600"/>
            <a:ext cx="38314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FC024161-8530-4698-B3EE-F75C5847B8FD}" type="slidenum"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7562160" y="1115640"/>
            <a:ext cx="2266560" cy="90432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828800" y="3200400"/>
            <a:ext cx="2284920" cy="137052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4572000" y="3200400"/>
            <a:ext cx="2284920" cy="137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-108000" y="-36000"/>
            <a:ext cx="10285920" cy="855720"/>
          </a:xfrm>
          <a:prstGeom prst="rect">
            <a:avLst/>
          </a:prstGeom>
          <a:noFill/>
          <a:ln w="54720">
            <a:solidFill>
              <a:srgbClr val="b2b2b2"/>
            </a:solidFill>
            <a:round/>
          </a:ln>
        </p:spPr>
        <p:txBody>
          <a:bodyPr lIns="27360" rIns="27360" tIns="27360" bIns="2736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	</a:t>
            </a: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Cài đặt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14880" y="1371600"/>
            <a:ext cx="9070560" cy="52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Mở cổng </a:t>
            </a:r>
            <a:r>
              <a:rPr b="0" lang="en-US" sz="4270" spc="-1" strike="noStrike">
                <a:solidFill>
                  <a:srgbClr val="ffff00"/>
                </a:solidFill>
                <a:latin typeface="Arial"/>
              </a:rPr>
              <a:t>9000</a:t>
            </a:r>
            <a:r>
              <a:rPr b="0" lang="en-US" sz="4270" spc="-1" strike="noStrike">
                <a:latin typeface="Arial"/>
              </a:rPr>
              <a:t>, </a:t>
            </a:r>
            <a:r>
              <a:rPr b="0" lang="en-US" sz="4270" spc="-1" strike="noStrike">
                <a:solidFill>
                  <a:srgbClr val="ffff00"/>
                </a:solidFill>
                <a:latin typeface="Arial"/>
              </a:rPr>
              <a:t>9100</a:t>
            </a:r>
            <a:r>
              <a:rPr b="0" lang="en-US" sz="4270" spc="-1" strike="noStrike">
                <a:latin typeface="Arial"/>
              </a:rPr>
              <a:t> cho TCP và UDP trên WebLoad Console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Run as Administrator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Nên để các giá trị mặc định</a:t>
            </a:r>
            <a:endParaRPr b="0" lang="en-US" sz="427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0" y="830160"/>
            <a:ext cx="10057680" cy="683748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6172200" y="7086600"/>
            <a:ext cx="38314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0CBC1B3B-401B-4029-A66B-1929F9B5CE27}" type="slidenum"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-108000" y="-36000"/>
            <a:ext cx="10285920" cy="855720"/>
          </a:xfrm>
          <a:prstGeom prst="rect">
            <a:avLst/>
          </a:prstGeom>
          <a:noFill/>
          <a:ln w="54720">
            <a:solidFill>
              <a:srgbClr val="b2b2b2"/>
            </a:solidFill>
            <a:round/>
          </a:ln>
        </p:spPr>
        <p:txBody>
          <a:bodyPr lIns="27360" rIns="27360" tIns="27360" bIns="2736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	</a:t>
            </a: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Tính năng nổi bật (1)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14880" y="1371600"/>
            <a:ext cx="9070560" cy="52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 </a:t>
            </a:r>
            <a:r>
              <a:rPr b="0" lang="en-US" sz="4270" spc="-1" strike="noStrike">
                <a:latin typeface="Arial"/>
              </a:rPr>
              <a:t>Thực hiện tạo test đơn giản: Bạn có thể khởi tạo và xem các load script của mình nhanh chóng nhờ vào chức năng ghi lưu cũng như các tùy chọn playback.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#2. Ngôn ngữ mã kịch bản Javascript thuần thích hợp cho các logic phức tạp hơn cũng như trong việc sử dụng các thư viện chức năng.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#3. Có hỗ trợ tích hợp Selenium và Perfecto Mobile để đo lường các trải nghiệm người dùng thực tế.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#4. Tạo test load trực tiếp tại doanh nghiệp hoặc trên cloud bằng cách sử dụng tích hợp AWS.</a:t>
            </a:r>
            <a:endParaRPr b="0" lang="en-US" sz="427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172200" y="7086600"/>
            <a:ext cx="38314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5134B56F-69FA-415B-ABEE-98E5630F4546}" type="slidenum"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-108000" y="-36000"/>
            <a:ext cx="10285920" cy="855720"/>
          </a:xfrm>
          <a:prstGeom prst="rect">
            <a:avLst/>
          </a:prstGeom>
          <a:noFill/>
          <a:ln w="54720">
            <a:solidFill>
              <a:srgbClr val="b2b2b2"/>
            </a:solidFill>
            <a:round/>
          </a:ln>
        </p:spPr>
        <p:txBody>
          <a:bodyPr lIns="27360" rIns="27360" tIns="27360" bIns="2736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	</a:t>
            </a: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Tính năng nổi bật (2)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14880" y="1371600"/>
            <a:ext cx="9070560" cy="52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>
              <a:lnSpc>
                <a:spcPct val="100000"/>
              </a:lnSpc>
              <a:spcBef>
                <a:spcPts val="1888"/>
              </a:spcBef>
              <a:buNone/>
            </a:pP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#4. Tạo test load trực tiếp tại doanh nghiệp hoặc trên cloud bằng cách sử dụng tích hợp AWS.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#5. Tích hợp với các công cụ APM trong việc xác định được nguyên nhân gốc của các vấn đề.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#6. Tích hợp plugin Jenkins trong việc kết hợp kiểm thử chịu tải vào các quá trình delivery liên tục.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#7. Hỗ trợ nhiều công cụ phân tích tối ưu cũng như các báo cáo có khả năng tùy chỉnh.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#8. Dashboad dạng web giúp cho việc xem kết quả kiểm thử dễ dàng và trực quan hơn.</a:t>
            </a:r>
            <a:endParaRPr b="0" lang="en-US" sz="427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6172200" y="7086600"/>
            <a:ext cx="38314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7E480EAD-13A0-4099-8F54-B4103401F461}" type="slidenum"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-108000" y="-36000"/>
            <a:ext cx="10285920" cy="855720"/>
          </a:xfrm>
          <a:prstGeom prst="rect">
            <a:avLst/>
          </a:prstGeom>
          <a:noFill/>
          <a:ln w="54720">
            <a:solidFill>
              <a:srgbClr val="b2b2b2"/>
            </a:solidFill>
            <a:round/>
          </a:ln>
        </p:spPr>
        <p:txBody>
          <a:bodyPr lIns="27360" rIns="27360" tIns="27360" bIns="27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bf00"/>
                </a:solidFill>
                <a:latin typeface="Arial"/>
              </a:rPr>
              <a:t>2. Chạy thử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172200" y="7086600"/>
            <a:ext cx="38314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63320B13-392F-472C-BCBD-5843B2401E0E}" type="slidenum"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1371600"/>
            <a:ext cx="10057320" cy="548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wedge/>
      </p:transition>
    </mc:Choice>
    <mc:Fallback>
      <p:transition spd="slow">
        <p:wedg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2023-02-04T12:15:07Z</dcterms:created>
  <dc:creator/>
  <dc:description/>
  <dc:language>en-US</dc:language>
  <cp:lastModifiedBy/>
  <dcterms:modified xsi:type="dcterms:W3CDTF">2023-02-05T12:57:17Z</dcterms:modified>
  <cp:revision>73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