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CF04E9-8ED5-4EF7-8E18-6ADA708927A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uja Thakur" initials="TT" lastIdx="1" clrIdx="0">
    <p:extLst>
      <p:ext uri="{19B8F6BF-5375-455C-9EA6-DF929625EA0E}">
        <p15:presenceInfo xmlns:p15="http://schemas.microsoft.com/office/powerpoint/2012/main" userId="3d761a074b04a3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714"/>
    <a:srgbClr val="0D0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AHUL%20DATA\Visualization%20Practice\PROJECTS\Bigmart%20Sales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AHUL%20DATA\Visualization%20Practice\PROJECTS\Bigmart%20Sales%20Dashboar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AHUL%20DATA\Visualization%20Practice\PROJECTS\Bigmart%20Sales%20Dashboar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AHUL%20DATA\Visualization%20Practice\PROJECTS\Bigmart%20Sales%20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AHUL%20DATA\Visualization%20Practice\PROJECTS\Bigmart%20Sales%20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AHUL%20DATA\Visualization%20Practice\PROJECTS\Bigmart%20Sales%20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AHUL%20DATA\Visualization%20Practice\PROJECTS\Bigmart%20Sales%20Dashboar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AHUL%20DATA\Visualization%20Practice\PROJECTS\Bigmart%20Sales%20Dashboar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AHUL%20DATA\Visualization%20Practice\PROJECTS\Bigmart%20Sales%20Dashboar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AHUL%20DATA\Visualization%20Practice\PROJECTS\Bigmart%20Sales%20Dashboar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AHUL%20DATA\Visualization%20Practice\PROJECTS\Bigmart%20Sales%20Dashboar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[Bigmart Sales Dashboard.xlsx]Year sales (High &amp; Low)!PivotTable2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TOTAL SALES IN YEAR</a:t>
            </a:r>
          </a:p>
        </c:rich>
      </c:tx>
      <c:layout>
        <c:manualLayout>
          <c:xMode val="edge"/>
          <c:yMode val="edge"/>
          <c:x val="0.34393462567584238"/>
          <c:y val="3.5865283194740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50800" dist="50800" dir="5400000" sx="104000" sy="104000" algn="ctr" rotWithShape="0">
              <a:schemeClr val="bg2">
                <a:lumMod val="1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50800" dist="50800" dir="5400000" sx="104000" sy="104000" algn="ctr" rotWithShape="0">
              <a:schemeClr val="bg2">
                <a:lumMod val="1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50800" dist="50800" dir="5400000" sx="104000" sy="104000" algn="ctr" rotWithShape="0">
              <a:schemeClr val="bg2">
                <a:lumMod val="1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79461315630226"/>
          <c:y val="0.16464665973357107"/>
          <c:w val="0.80503063310810585"/>
          <c:h val="0.710786411132570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'Year sales (High &amp; Low)'!$C$3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50800" dir="5400000" sx="104000" sy="104000" algn="ctr" rotWithShape="0">
                <a:schemeClr val="bg2">
                  <a:lumMod val="10000"/>
                </a:scheme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'Year sales (High &amp; Low)'!$B$4:$B$13</c:f>
              <c:strCache>
                <c:ptCount val="9"/>
                <c:pt idx="0">
                  <c:v>1985</c:v>
                </c:pt>
                <c:pt idx="1">
                  <c:v>2004</c:v>
                </c:pt>
                <c:pt idx="2">
                  <c:v>1999</c:v>
                </c:pt>
                <c:pt idx="3">
                  <c:v>2007</c:v>
                </c:pt>
                <c:pt idx="4">
                  <c:v>1987</c:v>
                </c:pt>
                <c:pt idx="5">
                  <c:v>1997</c:v>
                </c:pt>
                <c:pt idx="6">
                  <c:v>2002</c:v>
                </c:pt>
                <c:pt idx="7">
                  <c:v>2009</c:v>
                </c:pt>
                <c:pt idx="8">
                  <c:v>1998</c:v>
                </c:pt>
              </c:strCache>
            </c:strRef>
          </c:cat>
          <c:val>
            <c:numRef>
              <c:f>'Year sales (High &amp; Low)'!$C$4:$C$13</c:f>
              <c:numCache>
                <c:formatCode>General</c:formatCode>
                <c:ptCount val="9"/>
                <c:pt idx="0">
                  <c:v>3633637</c:v>
                </c:pt>
                <c:pt idx="1">
                  <c:v>2268123</c:v>
                </c:pt>
                <c:pt idx="2">
                  <c:v>2183984</c:v>
                </c:pt>
                <c:pt idx="3">
                  <c:v>2167466</c:v>
                </c:pt>
                <c:pt idx="4">
                  <c:v>2142674</c:v>
                </c:pt>
                <c:pt idx="5">
                  <c:v>2118384</c:v>
                </c:pt>
                <c:pt idx="6">
                  <c:v>2036727</c:v>
                </c:pt>
                <c:pt idx="7">
                  <c:v>1851829</c:v>
                </c:pt>
                <c:pt idx="8">
                  <c:v>188338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42-42BD-AB53-3AEB458BFE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7"/>
        <c:overlap val="-27"/>
        <c:axId val="1409523519"/>
        <c:axId val="1409521439"/>
      </c:barChart>
      <c:catAx>
        <c:axId val="1409523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521439"/>
        <c:crosses val="autoZero"/>
        <c:auto val="1"/>
        <c:lblAlgn val="ctr"/>
        <c:lblOffset val="100"/>
        <c:noMultiLvlLbl val="0"/>
      </c:catAx>
      <c:valAx>
        <c:axId val="14095214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523519"/>
        <c:crosses val="autoZero"/>
        <c:crossBetween val="between"/>
      </c:valAx>
      <c:spPr>
        <a:noFill/>
        <a:ln cmpd="sng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[Bigmart Sales Dashboard.xlsx]Count of Outlet Type!PivotTable7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  <a:latin typeface="+mj-lt"/>
              </a:rPr>
              <a:t>TOTAL COUNT OF</a:t>
            </a:r>
            <a:r>
              <a:rPr lang="en-US" baseline="0">
                <a:solidFill>
                  <a:schemeClr val="bg1"/>
                </a:solidFill>
                <a:latin typeface="+mj-lt"/>
              </a:rPr>
              <a:t> OUTLET TYPE</a:t>
            </a:r>
          </a:p>
        </c:rich>
      </c:tx>
      <c:layout>
        <c:manualLayout>
          <c:xMode val="edge"/>
          <c:yMode val="edge"/>
          <c:x val="0.27745816929133865"/>
          <c:y val="3.1386701662292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sx="104000" sy="104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sx="104000" sy="104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sx="104000" sy="104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sx="104000" sy="104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sx="104000" sy="104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sx="104000" sy="104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sx="104000" sy="104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sx="104000" sy="104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sx="104000" sy="104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sx="104000" sy="104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sx="104000" sy="104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sx="104000" sy="104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sx="104000" sy="104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sx="104000" sy="104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sx="104000" sy="104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090969912183437E-2"/>
          <c:y val="0.24902849480658307"/>
          <c:w val="0.69696239841677532"/>
          <c:h val="0.68856108728208942"/>
        </c:manualLayout>
      </c:layout>
      <c:pie3DChart>
        <c:varyColors val="1"/>
        <c:ser>
          <c:idx val="0"/>
          <c:order val="0"/>
          <c:tx>
            <c:strRef>
              <c:f>'Count of Outlet Type'!$C$4</c:f>
              <c:strCache>
                <c:ptCount val="1"/>
                <c:pt idx="0">
                  <c:v>Total</c:v>
                </c:pt>
              </c:strCache>
            </c:strRef>
          </c:tx>
          <c:spPr>
            <a:effectLst>
              <a:outerShdw blurRad="57150" dist="19050" dir="5400000" sx="104000" sy="104000" algn="ctr" rotWithShape="0">
                <a:srgbClr val="000000"/>
              </a:outerShdw>
            </a:effectLst>
          </c:spPr>
          <c:dPt>
            <c:idx val="0"/>
            <c:bubble3D val="0"/>
            <c:spPr>
              <a:gradFill rotWithShape="1">
                <a:gsLst>
                  <a:gs pos="0">
                    <a:srgbClr val="0070C0"/>
                  </a:gs>
                  <a:gs pos="50000">
                    <a:srgbClr val="0070C0"/>
                  </a:gs>
                  <a:gs pos="100000">
                    <a:srgbClr val="0070C0"/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sx="104000" sy="104000" algn="ctr" rotWithShape="0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1-05E4-4384-BD0F-35EDBA5F08E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sx="104000" sy="104000" algn="ctr" rotWithShape="0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3-05E4-4384-BD0F-35EDBA5F08E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sx="104000" sy="104000" algn="ctr" rotWithShape="0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5-05E4-4384-BD0F-35EDBA5F08E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sx="104000" sy="104000" algn="ctr" rotWithShape="0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7-05E4-4384-BD0F-35EDBA5F08E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'Count of Outlet Type'!$B$5:$B$9</c:f>
              <c:strCache>
                <c:ptCount val="4"/>
                <c:pt idx="0">
                  <c:v>Supermarket Type1</c:v>
                </c:pt>
                <c:pt idx="1">
                  <c:v>Grocery Store</c:v>
                </c:pt>
                <c:pt idx="2">
                  <c:v>Supermarket Type3</c:v>
                </c:pt>
                <c:pt idx="3">
                  <c:v>Supermarket Type2</c:v>
                </c:pt>
              </c:strCache>
            </c:strRef>
          </c:cat>
          <c:val>
            <c:numRef>
              <c:f>'Count of Outlet Type'!$C$5:$C$9</c:f>
              <c:numCache>
                <c:formatCode>General</c:formatCode>
                <c:ptCount val="4"/>
                <c:pt idx="0">
                  <c:v>5577</c:v>
                </c:pt>
                <c:pt idx="1">
                  <c:v>1083</c:v>
                </c:pt>
                <c:pt idx="2">
                  <c:v>935</c:v>
                </c:pt>
                <c:pt idx="3">
                  <c:v>928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E4-4384-BD0F-35EDBA5F08E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141185476815397"/>
          <c:y val="0.54694335083114609"/>
          <c:w val="0.23358814523184601"/>
          <c:h val="0.389027777777777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[Bigmart Sales Dashboard.xlsx]Sales By Location!PivotTable8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TOTAL SALES OF 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50800" dist="50800" dir="5400000" sx="104000" sy="104000" algn="ctr" rotWithShape="0">
              <a:schemeClr val="bg2">
                <a:lumMod val="1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50800" dist="50800" dir="5400000" sx="104000" sy="104000" algn="ctr" rotWithShape="0">
              <a:schemeClr val="bg2">
                <a:lumMod val="1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50800" dist="50800" dir="5400000" sx="104000" sy="104000" algn="ctr" rotWithShape="0">
              <a:schemeClr val="bg2">
                <a:lumMod val="1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 By Location'!$C$4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50800" dist="50800" dir="5400000" sx="104000" sy="104000" algn="ctr" rotWithShape="0">
                <a:schemeClr val="bg2">
                  <a:lumMod val="10000"/>
                </a:scheme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'Sales By Location'!$B$5:$B$8</c:f>
              <c:strCache>
                <c:ptCount val="3"/>
                <c:pt idx="0">
                  <c:v>Tier 3</c:v>
                </c:pt>
                <c:pt idx="1">
                  <c:v>Tier 2</c:v>
                </c:pt>
                <c:pt idx="2">
                  <c:v>Tier 1</c:v>
                </c:pt>
              </c:strCache>
            </c:strRef>
          </c:cat>
          <c:val>
            <c:numRef>
              <c:f>'Sales By Location'!$C$5:$C$8</c:f>
              <c:numCache>
                <c:formatCode>General</c:formatCode>
                <c:ptCount val="3"/>
                <c:pt idx="0">
                  <c:v>7636777</c:v>
                </c:pt>
                <c:pt idx="1">
                  <c:v>6472316</c:v>
                </c:pt>
                <c:pt idx="2">
                  <c:v>4482069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C3-4B16-9BBC-8CD0726111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7"/>
        <c:overlap val="-27"/>
        <c:axId val="1936774864"/>
        <c:axId val="1936766128"/>
      </c:barChart>
      <c:catAx>
        <c:axId val="193677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766128"/>
        <c:crosses val="autoZero"/>
        <c:auto val="1"/>
        <c:lblAlgn val="ctr"/>
        <c:lblOffset val="100"/>
        <c:noMultiLvlLbl val="0"/>
      </c:catAx>
      <c:valAx>
        <c:axId val="193676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  <a:alpha val="36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774864"/>
        <c:crosses val="autoZero"/>
        <c:crossBetween val="between"/>
      </c:valAx>
      <c:spPr>
        <a:noFill/>
        <a:ln>
          <a:solidFill>
            <a:schemeClr val="accent1">
              <a:lumMod val="75000"/>
              <a:alpha val="16000"/>
            </a:schemeClr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[Bigmart Sales Dashboard.xlsx]Item Type Sales (High &amp; Low)!PivotTable4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sz="1600" b="1">
                <a:latin typeface="+mj-lt"/>
              </a:rPr>
              <a:t>ITEM TYPE SALES</a:t>
            </a:r>
          </a:p>
        </c:rich>
      </c:tx>
      <c:layout>
        <c:manualLayout>
          <c:xMode val="edge"/>
          <c:yMode val="edge"/>
          <c:x val="0.3828448506873704"/>
          <c:y val="2.96519996748107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50800" dist="50800" dir="5400000" sx="104000" sy="104000" algn="ctr" rotWithShape="0">
              <a:schemeClr val="bg2">
                <a:lumMod val="1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50800" dist="50800" dir="5400000" sx="104000" sy="104000" algn="ctr" rotWithShape="0">
              <a:schemeClr val="bg2">
                <a:lumMod val="1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50800" dist="50800" dir="5400000" sx="104000" sy="104000" algn="ctr" rotWithShape="0">
              <a:schemeClr val="bg2">
                <a:lumMod val="1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402835742137978"/>
          <c:y val="0.14032493429527984"/>
          <c:w val="0.68360793020976807"/>
          <c:h val="0.754454973494879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'Item Type Sales (High &amp; Low)'!$C$3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50800" dist="50800" dir="5400000" sx="104000" sy="104000" algn="ctr" rotWithShape="0">
                <a:schemeClr val="bg2">
                  <a:lumMod val="10000"/>
                </a:schemeClr>
              </a:outerShdw>
            </a:effectLst>
          </c:spPr>
          <c:invertIfNegative val="0"/>
          <c:cat>
            <c:strRef>
              <c:f>'Item Type Sales (High &amp; Low)'!$B$4:$B$20</c:f>
              <c:strCache>
                <c:ptCount val="16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Frozen Foods</c:v>
                </c:pt>
                <c:pt idx="4">
                  <c:v>Dairy</c:v>
                </c:pt>
                <c:pt idx="5">
                  <c:v>Canned</c:v>
                </c:pt>
                <c:pt idx="6">
                  <c:v>Baking Goods</c:v>
                </c:pt>
                <c:pt idx="7">
                  <c:v>Health and Hygiene</c:v>
                </c:pt>
                <c:pt idx="8">
                  <c:v>Meat</c:v>
                </c:pt>
                <c:pt idx="9">
                  <c:v>Soft Drinks</c:v>
                </c:pt>
                <c:pt idx="10">
                  <c:v>Breads</c:v>
                </c:pt>
                <c:pt idx="11">
                  <c:v>Hard Drinks</c:v>
                </c:pt>
                <c:pt idx="12">
                  <c:v>Starchy Foods</c:v>
                </c:pt>
                <c:pt idx="13">
                  <c:v>Others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'Item Type Sales (High &amp; Low)'!$C$4:$C$20</c:f>
              <c:numCache>
                <c:formatCode>General</c:formatCode>
                <c:ptCount val="16"/>
                <c:pt idx="0">
                  <c:v>2820050</c:v>
                </c:pt>
                <c:pt idx="1">
                  <c:v>2732781</c:v>
                </c:pt>
                <c:pt idx="2">
                  <c:v>2055494</c:v>
                </c:pt>
                <c:pt idx="3">
                  <c:v>1825747</c:v>
                </c:pt>
                <c:pt idx="4">
                  <c:v>1522589</c:v>
                </c:pt>
                <c:pt idx="5">
                  <c:v>1444157</c:v>
                </c:pt>
                <c:pt idx="6">
                  <c:v>1265533</c:v>
                </c:pt>
                <c:pt idx="7">
                  <c:v>1045200</c:v>
                </c:pt>
                <c:pt idx="8">
                  <c:v>917565</c:v>
                </c:pt>
                <c:pt idx="9">
                  <c:v>892917</c:v>
                </c:pt>
                <c:pt idx="10">
                  <c:v>553245</c:v>
                </c:pt>
                <c:pt idx="11">
                  <c:v>457795</c:v>
                </c:pt>
                <c:pt idx="12">
                  <c:v>351407</c:v>
                </c:pt>
                <c:pt idx="13">
                  <c:v>325516</c:v>
                </c:pt>
                <c:pt idx="14">
                  <c:v>232296</c:v>
                </c:pt>
                <c:pt idx="15">
                  <c:v>148870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A9-418F-80B9-260C60A4B9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1643840479"/>
        <c:axId val="1643840895"/>
      </c:barChart>
      <c:catAx>
        <c:axId val="1643840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840895"/>
        <c:crosses val="autoZero"/>
        <c:auto val="1"/>
        <c:lblAlgn val="ctr"/>
        <c:lblOffset val="100"/>
        <c:noMultiLvlLbl val="0"/>
      </c:catAx>
      <c:valAx>
        <c:axId val="16438408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0070C0">
                  <a:alpha val="29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840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[Bigmart Sales Dashboard.xlsx]Item Type Weight (Max &amp; Min)!PivotTable5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WEIGHT</a:t>
            </a:r>
            <a:r>
              <a:rPr lang="en-US" sz="1600" b="1" baseline="0">
                <a:solidFill>
                  <a:schemeClr val="bg1"/>
                </a:solidFill>
                <a:latin typeface="+mj-lt"/>
              </a:rPr>
              <a:t> OF ITEM TYPE</a:t>
            </a:r>
            <a:endParaRPr lang="en-US" b="1">
              <a:solidFill>
                <a:schemeClr val="bg1"/>
              </a:solidFill>
              <a:latin typeface="+mj-lt"/>
            </a:endParaRPr>
          </a:p>
        </c:rich>
      </c:tx>
      <c:layout>
        <c:manualLayout>
          <c:xMode val="edge"/>
          <c:yMode val="edge"/>
          <c:x val="0.34734939759036143"/>
          <c:y val="4.50555114179025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cap="sq" cmpd="sng">
            <a:solidFill>
              <a:schemeClr val="bg1"/>
            </a:solidFill>
            <a:prstDash val="solid"/>
            <a:round/>
          </a:ln>
          <a:effectLst>
            <a:glow rad="127000">
              <a:schemeClr val="accent1">
                <a:lumMod val="50000"/>
              </a:schemeClr>
            </a:glow>
            <a:outerShdw blurRad="50800" dist="50800" dir="5400000" sx="104000" sy="104000" algn="ctr" rotWithShape="0">
              <a:schemeClr val="tx1">
                <a:lumMod val="95000"/>
                <a:lumOff val="5000"/>
              </a:schemeClr>
            </a:outerShdw>
            <a:softEdge rad="0"/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cap="sq" cmpd="sng">
            <a:solidFill>
              <a:schemeClr val="bg1"/>
            </a:solidFill>
            <a:prstDash val="solid"/>
            <a:round/>
          </a:ln>
          <a:effectLst>
            <a:glow rad="127000">
              <a:schemeClr val="accent1">
                <a:lumMod val="50000"/>
              </a:schemeClr>
            </a:glow>
            <a:outerShdw blurRad="50800" dist="50800" dir="5400000" sx="104000" sy="104000" algn="ctr" rotWithShape="0">
              <a:schemeClr val="tx1">
                <a:lumMod val="95000"/>
                <a:lumOff val="5000"/>
              </a:schemeClr>
            </a:outerShdw>
            <a:softEdge rad="0"/>
          </a:effectLst>
        </c:spPr>
      </c:pivotFmt>
      <c:pivotFmt>
        <c:idx val="2"/>
        <c:spPr>
          <a:solidFill>
            <a:schemeClr val="accent1"/>
          </a:solidFill>
          <a:ln cap="sq" cmpd="sng">
            <a:solidFill>
              <a:schemeClr val="bg1"/>
            </a:solidFill>
            <a:prstDash val="solid"/>
            <a:round/>
          </a:ln>
          <a:effectLst>
            <a:glow rad="127000">
              <a:schemeClr val="accent1">
                <a:lumMod val="50000"/>
              </a:schemeClr>
            </a:glow>
            <a:outerShdw blurRad="50800" dist="50800" dir="5400000" sx="104000" sy="104000" algn="ctr" rotWithShape="0">
              <a:schemeClr val="tx1">
                <a:lumMod val="95000"/>
                <a:lumOff val="5000"/>
              </a:schemeClr>
            </a:outerShdw>
            <a:softEdge rad="0"/>
          </a:effectLst>
        </c:spPr>
      </c:pivotFmt>
      <c:pivotFmt>
        <c:idx val="3"/>
        <c:spPr>
          <a:solidFill>
            <a:schemeClr val="accent1"/>
          </a:solidFill>
          <a:ln cap="sq" cmpd="sng">
            <a:solidFill>
              <a:schemeClr val="bg1"/>
            </a:solidFill>
            <a:prstDash val="solid"/>
            <a:round/>
          </a:ln>
          <a:effectLst>
            <a:glow rad="127000">
              <a:schemeClr val="accent1">
                <a:lumMod val="50000"/>
              </a:schemeClr>
            </a:glow>
            <a:outerShdw blurRad="50800" dist="50800" dir="5400000" sx="104000" sy="104000" algn="ctr" rotWithShape="0">
              <a:schemeClr val="tx1">
                <a:lumMod val="95000"/>
                <a:lumOff val="5000"/>
              </a:schemeClr>
            </a:outerShdw>
            <a:softEdge rad="0"/>
          </a:effectLst>
        </c:spPr>
      </c:pivotFmt>
      <c:pivotFmt>
        <c:idx val="4"/>
        <c:spPr>
          <a:solidFill>
            <a:schemeClr val="accent1"/>
          </a:solidFill>
          <a:ln cap="sq" cmpd="sng">
            <a:solidFill>
              <a:schemeClr val="bg1"/>
            </a:solidFill>
            <a:prstDash val="solid"/>
            <a:round/>
          </a:ln>
          <a:effectLst>
            <a:glow rad="127000">
              <a:schemeClr val="accent1">
                <a:lumMod val="50000"/>
              </a:schemeClr>
            </a:glow>
            <a:outerShdw blurRad="50800" dist="50800" dir="5400000" sx="104000" sy="104000" algn="ctr" rotWithShape="0">
              <a:schemeClr val="tx1">
                <a:lumMod val="95000"/>
                <a:lumOff val="5000"/>
              </a:schemeClr>
            </a:outerShdw>
            <a:softEdge rad="0"/>
          </a:effectLst>
        </c:spPr>
      </c:pivotFmt>
      <c:pivotFmt>
        <c:idx val="5"/>
        <c:spPr>
          <a:solidFill>
            <a:schemeClr val="accent1"/>
          </a:solidFill>
          <a:ln cap="sq" cmpd="sng">
            <a:solidFill>
              <a:schemeClr val="bg1"/>
            </a:solidFill>
            <a:prstDash val="solid"/>
            <a:round/>
          </a:ln>
          <a:effectLst>
            <a:glow rad="127000">
              <a:schemeClr val="accent1">
                <a:lumMod val="50000"/>
              </a:schemeClr>
            </a:glow>
            <a:outerShdw blurRad="50800" dist="50800" dir="5400000" sx="104000" sy="104000" algn="ctr" rotWithShape="0">
              <a:schemeClr val="tx1">
                <a:lumMod val="95000"/>
                <a:lumOff val="5000"/>
              </a:schemeClr>
            </a:outerShdw>
            <a:softEdge rad="0"/>
          </a:effectLst>
        </c:spPr>
      </c:pivotFmt>
      <c:pivotFmt>
        <c:idx val="6"/>
        <c:spPr>
          <a:solidFill>
            <a:schemeClr val="accent1"/>
          </a:solidFill>
          <a:ln cap="sq" cmpd="sng">
            <a:solidFill>
              <a:schemeClr val="bg1"/>
            </a:solidFill>
            <a:prstDash val="solid"/>
            <a:round/>
          </a:ln>
          <a:effectLst>
            <a:glow rad="127000">
              <a:schemeClr val="accent1">
                <a:lumMod val="50000"/>
              </a:schemeClr>
            </a:glow>
            <a:outerShdw blurRad="50800" dist="50800" dir="5400000" sx="104000" sy="104000" algn="ctr" rotWithShape="0">
              <a:schemeClr val="tx1">
                <a:lumMod val="95000"/>
                <a:lumOff val="5000"/>
              </a:schemeClr>
            </a:outerShdw>
            <a:softEdge rad="0"/>
          </a:effectLst>
        </c:spPr>
      </c:pivotFmt>
      <c:pivotFmt>
        <c:idx val="7"/>
        <c:spPr>
          <a:solidFill>
            <a:schemeClr val="accent1"/>
          </a:solidFill>
          <a:ln cap="sq" cmpd="sng">
            <a:solidFill>
              <a:schemeClr val="bg1"/>
            </a:solidFill>
            <a:prstDash val="solid"/>
            <a:round/>
          </a:ln>
          <a:effectLst>
            <a:glow rad="127000">
              <a:schemeClr val="accent1">
                <a:lumMod val="50000"/>
              </a:schemeClr>
            </a:glow>
            <a:outerShdw blurRad="50800" dist="50800" dir="5400000" sx="104000" sy="104000" algn="ctr" rotWithShape="0">
              <a:schemeClr val="tx1">
                <a:lumMod val="95000"/>
                <a:lumOff val="5000"/>
              </a:schemeClr>
            </a:outerShdw>
            <a:softEdge rad="0"/>
          </a:effectLst>
        </c:spPr>
      </c:pivotFmt>
      <c:pivotFmt>
        <c:idx val="8"/>
        <c:spPr>
          <a:solidFill>
            <a:schemeClr val="accent1"/>
          </a:solidFill>
          <a:ln cap="sq" cmpd="sng">
            <a:solidFill>
              <a:schemeClr val="bg1"/>
            </a:solidFill>
            <a:prstDash val="solid"/>
            <a:round/>
          </a:ln>
          <a:effectLst>
            <a:glow rad="127000">
              <a:schemeClr val="accent1">
                <a:lumMod val="50000"/>
              </a:schemeClr>
            </a:glow>
            <a:outerShdw blurRad="50800" dist="50800" dir="5400000" sx="104000" sy="104000" algn="ctr" rotWithShape="0">
              <a:schemeClr val="tx1">
                <a:lumMod val="95000"/>
                <a:lumOff val="5000"/>
              </a:schemeClr>
            </a:outerShdw>
            <a:softEdge rad="0"/>
          </a:effectLst>
        </c:spPr>
      </c:pivotFmt>
      <c:pivotFmt>
        <c:idx val="9"/>
        <c:spPr>
          <a:solidFill>
            <a:schemeClr val="accent1"/>
          </a:solidFill>
          <a:ln cap="sq" cmpd="sng">
            <a:solidFill>
              <a:schemeClr val="bg1"/>
            </a:solidFill>
            <a:prstDash val="solid"/>
            <a:round/>
          </a:ln>
          <a:effectLst>
            <a:glow rad="127000">
              <a:schemeClr val="accent1">
                <a:lumMod val="50000"/>
              </a:schemeClr>
            </a:glow>
            <a:outerShdw blurRad="50800" dist="50800" dir="5400000" sx="104000" sy="104000" algn="ctr" rotWithShape="0">
              <a:schemeClr val="tx1">
                <a:lumMod val="95000"/>
                <a:lumOff val="5000"/>
              </a:schemeClr>
            </a:outerShdw>
            <a:softEdge rad="0"/>
          </a:effectLst>
        </c:spPr>
      </c:pivotFmt>
      <c:pivotFmt>
        <c:idx val="10"/>
        <c:spPr>
          <a:solidFill>
            <a:schemeClr val="accent1"/>
          </a:solidFill>
          <a:ln cap="sq" cmpd="sng">
            <a:solidFill>
              <a:schemeClr val="bg1"/>
            </a:solidFill>
            <a:prstDash val="solid"/>
            <a:round/>
          </a:ln>
          <a:effectLst>
            <a:glow rad="127000">
              <a:schemeClr val="accent1">
                <a:lumMod val="50000"/>
              </a:schemeClr>
            </a:glow>
            <a:outerShdw blurRad="50800" dist="50800" dir="5400000" sx="104000" sy="104000" algn="ctr" rotWithShape="0">
              <a:schemeClr val="tx1">
                <a:lumMod val="95000"/>
                <a:lumOff val="5000"/>
              </a:schemeClr>
            </a:outerShdw>
            <a:softEdge rad="0"/>
          </a:effectLst>
        </c:spPr>
      </c:pivotFmt>
      <c:pivotFmt>
        <c:idx val="11"/>
        <c:spPr>
          <a:solidFill>
            <a:schemeClr val="accent1"/>
          </a:solidFill>
          <a:ln cap="sq" cmpd="sng">
            <a:solidFill>
              <a:schemeClr val="bg1"/>
            </a:solidFill>
            <a:prstDash val="solid"/>
            <a:round/>
          </a:ln>
          <a:effectLst>
            <a:glow rad="127000">
              <a:schemeClr val="accent1">
                <a:lumMod val="50000"/>
              </a:schemeClr>
            </a:glow>
            <a:outerShdw blurRad="50800" dist="50800" dir="5400000" sx="104000" sy="104000" algn="ctr" rotWithShape="0">
              <a:schemeClr val="tx1">
                <a:lumMod val="95000"/>
                <a:lumOff val="5000"/>
              </a:schemeClr>
            </a:outerShdw>
            <a:softEdge rad="0"/>
          </a:effectLst>
        </c:spPr>
      </c:pivotFmt>
      <c:pivotFmt>
        <c:idx val="12"/>
        <c:spPr>
          <a:solidFill>
            <a:schemeClr val="accent1"/>
          </a:solidFill>
          <a:ln cap="sq" cmpd="sng">
            <a:solidFill>
              <a:schemeClr val="bg1"/>
            </a:solidFill>
            <a:prstDash val="solid"/>
            <a:round/>
          </a:ln>
          <a:effectLst>
            <a:glow rad="127000">
              <a:schemeClr val="accent1">
                <a:lumMod val="50000"/>
              </a:schemeClr>
            </a:glow>
            <a:outerShdw blurRad="50800" dist="50800" dir="5400000" sx="104000" sy="104000" algn="ctr" rotWithShape="0">
              <a:schemeClr val="tx1">
                <a:lumMod val="95000"/>
                <a:lumOff val="5000"/>
              </a:schemeClr>
            </a:outerShdw>
            <a:softEdge rad="0"/>
          </a:effectLst>
        </c:spPr>
      </c:pivotFmt>
      <c:pivotFmt>
        <c:idx val="13"/>
        <c:spPr>
          <a:solidFill>
            <a:schemeClr val="accent1"/>
          </a:solidFill>
          <a:ln cap="sq" cmpd="sng">
            <a:solidFill>
              <a:schemeClr val="bg1"/>
            </a:solidFill>
            <a:prstDash val="solid"/>
            <a:round/>
          </a:ln>
          <a:effectLst>
            <a:glow rad="127000">
              <a:schemeClr val="accent1">
                <a:lumMod val="50000"/>
              </a:schemeClr>
            </a:glow>
            <a:outerShdw blurRad="50800" dist="50800" dir="5400000" sx="104000" sy="104000" algn="ctr" rotWithShape="0">
              <a:schemeClr val="tx1">
                <a:lumMod val="95000"/>
                <a:lumOff val="5000"/>
              </a:schemeClr>
            </a:outerShdw>
            <a:softEdge rad="0"/>
          </a:effectLst>
        </c:spPr>
      </c:pivotFmt>
      <c:pivotFmt>
        <c:idx val="14"/>
        <c:spPr>
          <a:solidFill>
            <a:schemeClr val="accent1"/>
          </a:solidFill>
          <a:ln cap="sq" cmpd="sng">
            <a:solidFill>
              <a:schemeClr val="bg1"/>
            </a:solidFill>
            <a:prstDash val="solid"/>
            <a:round/>
          </a:ln>
          <a:effectLst>
            <a:glow rad="127000">
              <a:schemeClr val="accent1">
                <a:lumMod val="50000"/>
              </a:schemeClr>
            </a:glow>
            <a:outerShdw blurRad="50800" dist="50800" dir="5400000" sx="104000" sy="104000" algn="ctr" rotWithShape="0">
              <a:schemeClr val="tx1">
                <a:lumMod val="95000"/>
                <a:lumOff val="5000"/>
              </a:schemeClr>
            </a:outerShdw>
            <a:softEdge rad="0"/>
          </a:effectLst>
        </c:spPr>
      </c:pivotFmt>
      <c:pivotFmt>
        <c:idx val="15"/>
        <c:spPr>
          <a:solidFill>
            <a:schemeClr val="accent1"/>
          </a:solidFill>
          <a:ln cap="sq" cmpd="sng">
            <a:solidFill>
              <a:schemeClr val="bg1"/>
            </a:solidFill>
            <a:prstDash val="solid"/>
            <a:round/>
          </a:ln>
          <a:effectLst>
            <a:glow rad="127000">
              <a:schemeClr val="accent1">
                <a:lumMod val="50000"/>
              </a:schemeClr>
            </a:glow>
            <a:outerShdw blurRad="50800" dist="50800" dir="5400000" sx="104000" sy="104000" algn="ctr" rotWithShape="0">
              <a:schemeClr val="tx1">
                <a:lumMod val="95000"/>
                <a:lumOff val="5000"/>
              </a:schemeClr>
            </a:outerShdw>
            <a:softEdge rad="0"/>
          </a:effectLst>
        </c:spPr>
      </c:pivotFmt>
      <c:pivotFmt>
        <c:idx val="16"/>
        <c:spPr>
          <a:solidFill>
            <a:schemeClr val="accent1"/>
          </a:solidFill>
          <a:ln cap="sq" cmpd="sng">
            <a:solidFill>
              <a:schemeClr val="bg1"/>
            </a:solidFill>
            <a:prstDash val="solid"/>
            <a:round/>
          </a:ln>
          <a:effectLst>
            <a:glow rad="127000">
              <a:schemeClr val="accent1">
                <a:lumMod val="50000"/>
              </a:schemeClr>
            </a:glow>
            <a:outerShdw blurRad="50800" dist="50800" dir="5400000" sx="104000" sy="104000" algn="ctr" rotWithShape="0">
              <a:schemeClr val="tx1">
                <a:lumMod val="95000"/>
                <a:lumOff val="5000"/>
              </a:schemeClr>
            </a:outerShdw>
            <a:softEdge rad="0"/>
          </a:effectLst>
        </c:spPr>
      </c:pivotFmt>
      <c:pivotFmt>
        <c:idx val="17"/>
        <c:spPr>
          <a:solidFill>
            <a:schemeClr val="accent1"/>
          </a:solidFill>
          <a:ln cap="sq" cmpd="sng">
            <a:solidFill>
              <a:schemeClr val="bg1"/>
            </a:solidFill>
            <a:prstDash val="solid"/>
            <a:round/>
          </a:ln>
          <a:effectLst>
            <a:glow rad="127000">
              <a:schemeClr val="accent1">
                <a:lumMod val="50000"/>
              </a:schemeClr>
            </a:glow>
            <a:outerShdw blurRad="50800" dist="50800" dir="5400000" sx="104000" sy="104000" algn="ctr" rotWithShape="0">
              <a:schemeClr val="tx1">
                <a:lumMod val="95000"/>
                <a:lumOff val="5000"/>
              </a:schemeClr>
            </a:outerShdw>
            <a:softEdge rad="0"/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cap="sq" cmpd="sng">
            <a:solidFill>
              <a:schemeClr val="bg1"/>
            </a:solidFill>
            <a:prstDash val="solid"/>
            <a:round/>
          </a:ln>
          <a:effectLst>
            <a:glow rad="127000">
              <a:schemeClr val="accent1">
                <a:lumMod val="50000"/>
              </a:schemeClr>
            </a:glow>
            <a:outerShdw blurRad="50800" dist="50800" dir="5400000" sx="104000" sy="104000" algn="ctr" rotWithShape="0">
              <a:schemeClr val="tx1">
                <a:lumMod val="95000"/>
                <a:lumOff val="5000"/>
              </a:schemeClr>
            </a:outerShdw>
            <a:softEdge rad="0"/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558194774346794"/>
          <c:y val="0.16321091442517055"/>
          <c:w val="0.78700706354698535"/>
          <c:h val="0.58201987909406072"/>
        </c:manualLayout>
      </c:layout>
      <c:areaChart>
        <c:grouping val="standard"/>
        <c:varyColors val="0"/>
        <c:ser>
          <c:idx val="0"/>
          <c:order val="0"/>
          <c:tx>
            <c:strRef>
              <c:f>'Item Type Weight (Max &amp; Min)'!$C$4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 cap="sq" cmpd="sng">
              <a:solidFill>
                <a:schemeClr val="bg1"/>
              </a:solidFill>
              <a:prstDash val="solid"/>
              <a:round/>
            </a:ln>
            <a:effectLst>
              <a:glow rad="127000">
                <a:schemeClr val="accent1">
                  <a:lumMod val="50000"/>
                </a:schemeClr>
              </a:glow>
              <a:outerShdw blurRad="50800" dist="50800" dir="5400000" algn="ctr" rotWithShape="0">
                <a:schemeClr val="tx1">
                  <a:lumMod val="95000"/>
                  <a:lumOff val="5000"/>
                </a:schemeClr>
              </a:outerShdw>
              <a:softEdge rad="0"/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'Item Type Weight (Max &amp; Min)'!$B$5:$B$21</c:f>
              <c:strCache>
                <c:ptCount val="16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Frozen Foods</c:v>
                </c:pt>
                <c:pt idx="4">
                  <c:v>Dairy</c:v>
                </c:pt>
                <c:pt idx="5">
                  <c:v>Canned</c:v>
                </c:pt>
                <c:pt idx="6">
                  <c:v>Baking Goods</c:v>
                </c:pt>
                <c:pt idx="7">
                  <c:v>Health and Hygiene</c:v>
                </c:pt>
                <c:pt idx="8">
                  <c:v>Soft Drinks</c:v>
                </c:pt>
                <c:pt idx="9">
                  <c:v>Meat</c:v>
                </c:pt>
                <c:pt idx="10">
                  <c:v>Breads</c:v>
                </c:pt>
                <c:pt idx="11">
                  <c:v>Hard Drinks</c:v>
                </c:pt>
                <c:pt idx="12">
                  <c:v>Others</c:v>
                </c:pt>
                <c:pt idx="13">
                  <c:v>Starchy Foods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'Item Type Weight (Max &amp; Min)'!$C$5:$C$21</c:f>
              <c:numCache>
                <c:formatCode>General</c:formatCode>
                <c:ptCount val="16"/>
                <c:pt idx="0">
                  <c:v>13536</c:v>
                </c:pt>
                <c:pt idx="1">
                  <c:v>12908</c:v>
                </c:pt>
                <c:pt idx="2">
                  <c:v>10179</c:v>
                </c:pt>
                <c:pt idx="3">
                  <c:v>9273</c:v>
                </c:pt>
                <c:pt idx="4">
                  <c:v>7634</c:v>
                </c:pt>
                <c:pt idx="5">
                  <c:v>6666</c:v>
                </c:pt>
                <c:pt idx="6">
                  <c:v>6589</c:v>
                </c:pt>
                <c:pt idx="7">
                  <c:v>5693</c:v>
                </c:pt>
                <c:pt idx="8">
                  <c:v>4460</c:v>
                </c:pt>
                <c:pt idx="9">
                  <c:v>4320</c:v>
                </c:pt>
                <c:pt idx="10">
                  <c:v>2349</c:v>
                </c:pt>
                <c:pt idx="11">
                  <c:v>2098</c:v>
                </c:pt>
                <c:pt idx="12">
                  <c:v>1908</c:v>
                </c:pt>
                <c:pt idx="13">
                  <c:v>1793</c:v>
                </c:pt>
                <c:pt idx="14">
                  <c:v>1147</c:v>
                </c:pt>
                <c:pt idx="15">
                  <c:v>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F-4375-809F-3996B3521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>
              <a:outerShdw blurRad="50800" dist="50800" dir="5400000" algn="ctr" rotWithShape="0">
                <a:schemeClr val="bg2">
                  <a:lumMod val="10000"/>
                </a:schemeClr>
              </a:outerShdw>
            </a:effectLst>
          </c:spPr>
        </c:dropLines>
        <c:axId val="1482208223"/>
        <c:axId val="1482205727"/>
      </c:areaChart>
      <c:catAx>
        <c:axId val="1482208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2640000" spcFirstLastPara="1" vertOverflow="ellipsis" wrap="square" anchor="ctr" anchorCtr="1"/>
          <a:lstStyle/>
          <a:p>
            <a:pPr>
              <a:defRPr sz="800" b="0" i="0" u="none" strike="noStrike" kern="1200" baseline="0">
                <a:ln w="0" cap="sq">
                  <a:solidFill>
                    <a:schemeClr val="bg2"/>
                  </a:solidFill>
                </a:ln>
                <a:noFill/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1482205727"/>
        <c:crosses val="autoZero"/>
        <c:auto val="1"/>
        <c:lblAlgn val="ctr"/>
        <c:lblOffset val="100"/>
        <c:noMultiLvlLbl val="0"/>
      </c:catAx>
      <c:valAx>
        <c:axId val="1482205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070C0">
                  <a:alpha val="3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208223"/>
        <c:crosses val="autoZero"/>
        <c:crossBetween val="midCat"/>
      </c:valAx>
      <c:spPr>
        <a:noFill/>
        <a:ln>
          <a:noFill/>
        </a:ln>
        <a:effectLst>
          <a:outerShdw dist="50800" dir="5400000" algn="ctr" rotWithShape="0">
            <a:srgbClr val="000000">
              <a:alpha val="43137"/>
            </a:srgbClr>
          </a:outerShdw>
        </a:effectLst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 w="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[Bigmart Sales Dashboard.xlsx]Sales by Outlet Type (High&amp;Low)!PivotTable1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  <a:latin typeface="+mj-lt"/>
              </a:rPr>
              <a:t>TOTAL OUTLET TYPE SALES</a:t>
            </a:r>
          </a:p>
        </c:rich>
      </c:tx>
      <c:layout>
        <c:manualLayout>
          <c:xMode val="edge"/>
          <c:yMode val="edge"/>
          <c:x val="0.29799405319090361"/>
          <c:y val="3.47808263715137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63500" sx="104000" sy="104000" algn="ctr" rotWithShape="0">
              <a:schemeClr val="tx1">
                <a:lumMod val="95000"/>
                <a:lumOff val="5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63500" sx="104000" sy="104000" algn="ctr" rotWithShape="0">
              <a:schemeClr val="tx1">
                <a:lumMod val="95000"/>
                <a:lumOff val="5000"/>
              </a:scheme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63500" sx="104000" sy="104000" algn="ctr" rotWithShape="0">
              <a:schemeClr val="tx1">
                <a:lumMod val="95000"/>
                <a:lumOff val="5000"/>
              </a:scheme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63500" sx="104000" sy="104000" algn="ctr" rotWithShape="0">
              <a:schemeClr val="tx1">
                <a:lumMod val="95000"/>
                <a:lumOff val="5000"/>
              </a:scheme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63500" sx="104000" sy="104000" algn="ctr" rotWithShape="0">
              <a:schemeClr val="tx1">
                <a:lumMod val="95000"/>
                <a:lumOff val="5000"/>
              </a:scheme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63500" sx="104000" sy="104000" algn="ctr" rotWithShape="0">
              <a:schemeClr val="tx1">
                <a:lumMod val="95000"/>
                <a:lumOff val="5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63500" sx="104000" sy="104000" algn="ctr" rotWithShape="0">
              <a:schemeClr val="tx1">
                <a:lumMod val="95000"/>
                <a:lumOff val="5000"/>
              </a:scheme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63500" sx="104000" sy="104000" algn="ctr" rotWithShape="0">
              <a:schemeClr val="tx1">
                <a:lumMod val="95000"/>
                <a:lumOff val="5000"/>
              </a:scheme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63500" sx="104000" sy="104000" algn="ctr" rotWithShape="0">
              <a:schemeClr val="tx1">
                <a:lumMod val="95000"/>
                <a:lumOff val="5000"/>
              </a:scheme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63500" sx="104000" sy="104000" algn="ctr" rotWithShape="0">
              <a:schemeClr val="tx1">
                <a:lumMod val="95000"/>
                <a:lumOff val="5000"/>
              </a:scheme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63500" sx="104000" sy="104000" algn="ctr" rotWithShape="0">
              <a:schemeClr val="tx1">
                <a:lumMod val="95000"/>
                <a:lumOff val="5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63500" sx="104000" sy="104000" algn="ctr" rotWithShape="0">
              <a:schemeClr val="tx1">
                <a:lumMod val="95000"/>
                <a:lumOff val="5000"/>
              </a:scheme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63500" sx="104000" sy="104000" algn="ctr" rotWithShape="0">
              <a:schemeClr val="tx1">
                <a:lumMod val="95000"/>
                <a:lumOff val="5000"/>
              </a:scheme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63500" sx="104000" sy="104000" algn="ctr" rotWithShape="0">
              <a:schemeClr val="tx1">
                <a:lumMod val="95000"/>
                <a:lumOff val="5000"/>
              </a:scheme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63500" sx="104000" sy="104000" algn="ctr" rotWithShape="0">
              <a:schemeClr val="tx1">
                <a:lumMod val="95000"/>
                <a:lumOff val="5000"/>
              </a:scheme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923444010058185"/>
          <c:y val="0.20240489047208438"/>
          <c:w val="0.48010296789824347"/>
          <c:h val="0.77031914818427261"/>
        </c:manualLayout>
      </c:layout>
      <c:pieChart>
        <c:varyColors val="1"/>
        <c:ser>
          <c:idx val="0"/>
          <c:order val="0"/>
          <c:tx>
            <c:strRef>
              <c:f>'Sales by Outlet Type (High&amp;Low)'!$C$4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DF7-4FA9-B568-253D5603DA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DF7-4FA9-B568-253D5603DA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DF7-4FA9-B568-253D5603DA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DF7-4FA9-B568-253D5603DA3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DF7-4FA9-B568-253D5603DA3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DF7-4FA9-B568-253D5603DA3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DF7-4FA9-B568-253D5603DA3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DF7-4FA9-B568-253D5603DA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'Sales by Outlet Type (High&amp;Low)'!$B$5:$B$9</c:f>
              <c:strCache>
                <c:ptCount val="4"/>
                <c:pt idx="0">
                  <c:v>Supermarket Type1</c:v>
                </c:pt>
                <c:pt idx="1">
                  <c:v>Supermarket Type3</c:v>
                </c:pt>
                <c:pt idx="2">
                  <c:v>Supermarket Type2</c:v>
                </c:pt>
                <c:pt idx="3">
                  <c:v>Grocery Store</c:v>
                </c:pt>
              </c:strCache>
            </c:strRef>
          </c:cat>
          <c:val>
            <c:numRef>
              <c:f>'Sales by Outlet Type (High&amp;Low)'!$C$5:$C$9</c:f>
              <c:numCache>
                <c:formatCode>General</c:formatCode>
                <c:ptCount val="4"/>
                <c:pt idx="0">
                  <c:v>12917358</c:v>
                </c:pt>
                <c:pt idx="1">
                  <c:v>3453936</c:v>
                </c:pt>
                <c:pt idx="2">
                  <c:v>1851829</c:v>
                </c:pt>
                <c:pt idx="3">
                  <c:v>368039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F7-4FA9-B568-253D5603DA3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151418202902152"/>
          <c:y val="0.35437536094068195"/>
          <c:w val="0.2342977837829443"/>
          <c:h val="0.308224267992137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[Bigmart Sales Dashboard.xlsx]Sum of MRP (Item Type)!PivotTable2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bg2"/>
                </a:solidFill>
                <a:latin typeface="+mj-lt"/>
              </a:rPr>
              <a:t>TOTAL</a:t>
            </a:r>
            <a:r>
              <a:rPr lang="en-US" sz="1600" b="1" baseline="0">
                <a:solidFill>
                  <a:schemeClr val="bg2"/>
                </a:solidFill>
                <a:latin typeface="+mj-lt"/>
              </a:rPr>
              <a:t> SUM OF ITEM MRP </a:t>
            </a:r>
            <a:endParaRPr lang="en-US" sz="1600" b="1">
              <a:solidFill>
                <a:schemeClr val="bg2"/>
              </a:solidFill>
              <a:latin typeface="+mj-lt"/>
            </a:endParaRPr>
          </a:p>
        </c:rich>
      </c:tx>
      <c:layout>
        <c:manualLayout>
          <c:xMode val="edge"/>
          <c:yMode val="edge"/>
          <c:x val="0.32019610756202643"/>
          <c:y val="2.48591676643986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44450" cap="sq">
            <a:solidFill>
              <a:schemeClr val="accent1"/>
            </a:solidFill>
            <a:round/>
            <a:headEnd type="none"/>
            <a:tailEnd type="none"/>
          </a:ln>
          <a:effectLst>
            <a:outerShdw blurRad="50800" dist="50800" dir="5400000" sx="104000" sy="104000" algn="ctr" rotWithShape="0">
              <a:schemeClr val="tx2">
                <a:lumMod val="50000"/>
              </a:schemeClr>
            </a:outerShdw>
            <a:softEdge rad="0"/>
          </a:effectLst>
        </c:spPr>
        <c:marker>
          <c:symbol val="circle"/>
          <c:size val="5"/>
          <c:spPr>
            <a:solidFill>
              <a:schemeClr val="tx2">
                <a:lumMod val="75000"/>
              </a:schemeClr>
            </a:solidFill>
            <a:ln w="38100">
              <a:solidFill>
                <a:schemeClr val="accent1"/>
              </a:solidFill>
            </a:ln>
            <a:effectLst>
              <a:outerShdw blurRad="50800" dist="50800" dir="5400000" sx="104000" sy="104000" algn="ctr" rotWithShape="0">
                <a:schemeClr val="tx2">
                  <a:lumMod val="50000"/>
                </a:schemeClr>
              </a:outerShdw>
              <a:softEdge rad="0"/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44450" cap="sq">
            <a:solidFill>
              <a:schemeClr val="accent1"/>
            </a:solidFill>
            <a:round/>
            <a:headEnd type="none"/>
            <a:tailEnd type="none"/>
          </a:ln>
          <a:effectLst>
            <a:outerShdw blurRad="50800" dist="50800" dir="5400000" sx="104000" sy="104000" algn="ctr" rotWithShape="0">
              <a:schemeClr val="tx2">
                <a:lumMod val="50000"/>
              </a:schemeClr>
            </a:outerShdw>
            <a:softEdge rad="0"/>
          </a:effectLst>
        </c:spPr>
        <c:marker>
          <c:symbol val="circle"/>
          <c:size val="5"/>
          <c:spPr>
            <a:solidFill>
              <a:schemeClr val="tx2">
                <a:lumMod val="75000"/>
              </a:schemeClr>
            </a:solidFill>
            <a:ln w="38100">
              <a:solidFill>
                <a:schemeClr val="accent1"/>
              </a:solidFill>
            </a:ln>
            <a:effectLst>
              <a:outerShdw blurRad="50800" dist="50800" dir="5400000" sx="104000" sy="104000" algn="ctr" rotWithShape="0">
                <a:schemeClr val="tx2">
                  <a:lumMod val="50000"/>
                </a:schemeClr>
              </a:outerShdw>
              <a:softEdge rad="0"/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44450" cap="sq">
            <a:solidFill>
              <a:schemeClr val="accent1"/>
            </a:solidFill>
            <a:round/>
            <a:headEnd type="none"/>
            <a:tailEnd type="none"/>
          </a:ln>
          <a:effectLst>
            <a:outerShdw blurRad="50800" dist="50800" dir="5400000" sx="104000" sy="104000" algn="ctr" rotWithShape="0">
              <a:schemeClr val="tx2">
                <a:lumMod val="50000"/>
              </a:schemeClr>
            </a:outerShdw>
            <a:softEdge rad="0"/>
          </a:effectLst>
        </c:spPr>
        <c:marker>
          <c:symbol val="circle"/>
          <c:size val="5"/>
          <c:spPr>
            <a:solidFill>
              <a:schemeClr val="tx2">
                <a:lumMod val="75000"/>
              </a:schemeClr>
            </a:solidFill>
            <a:ln w="38100">
              <a:solidFill>
                <a:schemeClr val="accent1"/>
              </a:solidFill>
            </a:ln>
            <a:effectLst>
              <a:outerShdw blurRad="50800" dist="50800" dir="5400000" sx="104000" sy="104000" algn="ctr" rotWithShape="0">
                <a:schemeClr val="tx2">
                  <a:lumMod val="50000"/>
                </a:schemeClr>
              </a:outerShdw>
              <a:softEdge rad="0"/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430446194225721"/>
          <c:y val="0.13305845352540066"/>
          <c:w val="0.75492414863236434"/>
          <c:h val="0.5392763593366432"/>
        </c:manualLayout>
      </c:layout>
      <c:lineChart>
        <c:grouping val="standard"/>
        <c:varyColors val="0"/>
        <c:ser>
          <c:idx val="0"/>
          <c:order val="0"/>
          <c:tx>
            <c:strRef>
              <c:f>'Sum of MRP (Item Type)'!$C$5</c:f>
              <c:strCache>
                <c:ptCount val="1"/>
                <c:pt idx="0">
                  <c:v>Total</c:v>
                </c:pt>
              </c:strCache>
            </c:strRef>
          </c:tx>
          <c:spPr>
            <a:ln w="44450" cap="sq">
              <a:solidFill>
                <a:srgbClr val="0070C0"/>
              </a:solidFill>
              <a:round/>
              <a:headEnd type="none"/>
              <a:tailEnd type="none"/>
            </a:ln>
            <a:effectLst>
              <a:outerShdw blurRad="50800" dist="50800" dir="5400000" sx="104000" sy="104000" algn="ctr" rotWithShape="0">
                <a:schemeClr val="tx2">
                  <a:lumMod val="50000"/>
                </a:schemeClr>
              </a:outerShdw>
              <a:softEdge rad="0"/>
            </a:effectLst>
          </c:spPr>
          <c:marker>
            <c:symbol val="circle"/>
            <c:size val="5"/>
            <c:spPr>
              <a:solidFill>
                <a:srgbClr val="00B0F0"/>
              </a:solidFill>
              <a:ln w="38100">
                <a:solidFill>
                  <a:srgbClr val="0070C0"/>
                </a:solidFill>
              </a:ln>
              <a:effectLst>
                <a:outerShdw blurRad="50800" dist="50800" dir="5400000" sx="104000" sy="104000" algn="ctr" rotWithShape="0">
                  <a:schemeClr val="tx2">
                    <a:lumMod val="50000"/>
                  </a:schemeClr>
                </a:outerShdw>
                <a:softEdge rad="0"/>
              </a:effectLst>
            </c:spPr>
          </c:marker>
          <c:dLbls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9ED-4BAC-A09F-F794169032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noFill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'Sum of MRP (Item Type)'!$B$6:$B$22</c:f>
              <c:strCache>
                <c:ptCount val="16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Frozen Foods</c:v>
                </c:pt>
                <c:pt idx="4">
                  <c:v>Dairy</c:v>
                </c:pt>
                <c:pt idx="5">
                  <c:v>Canned</c:v>
                </c:pt>
                <c:pt idx="6">
                  <c:v>Baking Goods</c:v>
                </c:pt>
                <c:pt idx="7">
                  <c:v>Health and Hygiene</c:v>
                </c:pt>
                <c:pt idx="8">
                  <c:v>Meat</c:v>
                </c:pt>
                <c:pt idx="9">
                  <c:v>Soft Drinks</c:v>
                </c:pt>
                <c:pt idx="10">
                  <c:v>Breads</c:v>
                </c:pt>
                <c:pt idx="11">
                  <c:v>Hard Drinks</c:v>
                </c:pt>
                <c:pt idx="12">
                  <c:v>Others</c:v>
                </c:pt>
                <c:pt idx="13">
                  <c:v>Starchy Foods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'Sum of MRP (Item Type)'!$C$6:$C$22</c:f>
              <c:numCache>
                <c:formatCode>General</c:formatCode>
                <c:ptCount val="16"/>
                <c:pt idx="0">
                  <c:v>178110</c:v>
                </c:pt>
                <c:pt idx="1">
                  <c:v>175436</c:v>
                </c:pt>
                <c:pt idx="2">
                  <c:v>135982</c:v>
                </c:pt>
                <c:pt idx="3">
                  <c:v>118565</c:v>
                </c:pt>
                <c:pt idx="4">
                  <c:v>101274</c:v>
                </c:pt>
                <c:pt idx="5">
                  <c:v>90703</c:v>
                </c:pt>
                <c:pt idx="6">
                  <c:v>81886</c:v>
                </c:pt>
                <c:pt idx="7">
                  <c:v>68010</c:v>
                </c:pt>
                <c:pt idx="8">
                  <c:v>59445</c:v>
                </c:pt>
                <c:pt idx="9">
                  <c:v>58503</c:v>
                </c:pt>
                <c:pt idx="10">
                  <c:v>35385</c:v>
                </c:pt>
                <c:pt idx="11">
                  <c:v>29334</c:v>
                </c:pt>
                <c:pt idx="12">
                  <c:v>22456</c:v>
                </c:pt>
                <c:pt idx="13">
                  <c:v>21886</c:v>
                </c:pt>
                <c:pt idx="14">
                  <c:v>15598</c:v>
                </c:pt>
                <c:pt idx="15">
                  <c:v>9077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9ED-4BAC-A09F-F794169032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4280384"/>
        <c:axId val="2014284128"/>
      </c:lineChart>
      <c:catAx>
        <c:axId val="201428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284128"/>
        <c:crosses val="autoZero"/>
        <c:auto val="1"/>
        <c:lblAlgn val="ctr"/>
        <c:lblOffset val="100"/>
        <c:noMultiLvlLbl val="0"/>
      </c:catAx>
      <c:valAx>
        <c:axId val="201428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070C0">
                  <a:alpha val="3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28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[Bigmart Sales Dashboard.xlsx]Count of Fat Content!PivotTable4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TOTAL</a:t>
            </a:r>
            <a:r>
              <a:rPr lang="en-US" sz="1600" b="1" baseline="0">
                <a:solidFill>
                  <a:schemeClr val="bg1"/>
                </a:solidFill>
                <a:latin typeface="+mj-lt"/>
              </a:rPr>
              <a:t> COUNT OF FAT CONTENT</a:t>
            </a:r>
          </a:p>
        </c:rich>
      </c:tx>
      <c:layout>
        <c:manualLayout>
          <c:xMode val="edge"/>
          <c:yMode val="edge"/>
          <c:x val="0.25160684690248808"/>
          <c:y val="5.10552969309120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50800" dist="50800" dir="5400000" sx="104000" sy="104000" algn="ctr" rotWithShape="0">
              <a:schemeClr val="tx1">
                <a:lumMod val="95000"/>
                <a:lumOff val="5000"/>
              </a:schemeClr>
            </a:outerShdw>
            <a:softEdge rad="0"/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50800" dist="50800" dir="5400000" sx="104000" sy="104000" algn="ctr" rotWithShape="0">
              <a:schemeClr val="tx1">
                <a:lumMod val="95000"/>
                <a:lumOff val="5000"/>
              </a:schemeClr>
            </a:outerShdw>
            <a:softEdge rad="0"/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50800" dist="50800" dir="5400000" sx="104000" sy="104000" algn="ctr" rotWithShape="0">
              <a:schemeClr val="tx1">
                <a:lumMod val="95000"/>
                <a:lumOff val="5000"/>
              </a:schemeClr>
            </a:outerShdw>
            <a:softEdge rad="0"/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764548278952137"/>
          <c:y val="0.16288896551988802"/>
          <c:w val="0.75422631359345571"/>
          <c:h val="0.710777248487832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'Count of Fat Content'!$C$4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50800" dist="50800" dir="5400000" sx="104000" sy="104000" algn="ctr" rotWithShape="0">
                <a:schemeClr val="tx1">
                  <a:lumMod val="95000"/>
                  <a:lumOff val="5000"/>
                </a:schemeClr>
              </a:outerShdw>
              <a:softEdge rad="0"/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'Count of Fat Content'!$B$5:$B$8</c:f>
              <c:strCache>
                <c:ptCount val="3"/>
                <c:pt idx="0">
                  <c:v>Low Fat</c:v>
                </c:pt>
                <c:pt idx="1">
                  <c:v>Regular</c:v>
                </c:pt>
                <c:pt idx="2">
                  <c:v>reg</c:v>
                </c:pt>
              </c:strCache>
            </c:strRef>
          </c:cat>
          <c:val>
            <c:numRef>
              <c:f>'Count of Fat Content'!$C$5:$C$8</c:f>
              <c:numCache>
                <c:formatCode>General</c:formatCode>
                <c:ptCount val="3"/>
                <c:pt idx="0">
                  <c:v>5517</c:v>
                </c:pt>
                <c:pt idx="1">
                  <c:v>2889</c:v>
                </c:pt>
                <c:pt idx="2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FF-4F09-B29B-676476652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axId val="1941444144"/>
        <c:axId val="1941444560"/>
      </c:barChart>
      <c:catAx>
        <c:axId val="1941444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1444560"/>
        <c:crosses val="autoZero"/>
        <c:auto val="1"/>
        <c:lblAlgn val="ctr"/>
        <c:lblOffset val="100"/>
        <c:noMultiLvlLbl val="0"/>
      </c:catAx>
      <c:valAx>
        <c:axId val="1941444560"/>
        <c:scaling>
          <c:orientation val="minMax"/>
        </c:scaling>
        <c:delete val="0"/>
        <c:axPos val="b"/>
        <c:majorGridlines>
          <c:spPr>
            <a:ln w="9525" cap="sq" cmpd="sng" algn="ctr">
              <a:solidFill>
                <a:srgbClr val="0070C0">
                  <a:alpha val="25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144414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[Bigmart Sales Dashboard.xlsx]Total Year Sales (High&amp;Low in%)!PivotTable3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pPr>
            <a:r>
              <a:rPr lang="en-US" sz="1600" b="1">
                <a:solidFill>
                  <a:schemeClr val="bg2"/>
                </a:solidFill>
                <a:latin typeface="+mj-lt"/>
              </a:rPr>
              <a:t>PECENT OF TOTAL YEAR SALES</a:t>
            </a:r>
          </a:p>
        </c:rich>
      </c:tx>
      <c:layout>
        <c:manualLayout>
          <c:xMode val="edge"/>
          <c:yMode val="edge"/>
          <c:x val="0.3155347658336155"/>
          <c:y val="3.76164614359809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bg2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50800" dist="50800" dir="5400000" sx="104000" sy="104000" algn="ctr" rotWithShape="0">
              <a:schemeClr val="tx2">
                <a:lumMod val="5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50800" dist="50800" dir="5400000" sx="104000" sy="104000" algn="ctr" rotWithShape="0">
              <a:schemeClr val="tx2">
                <a:lumMod val="5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50800" dist="50800" dir="5400000" sx="104000" sy="104000" algn="ctr" rotWithShape="0">
              <a:schemeClr val="tx2">
                <a:lumMod val="5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6683832406247408E-2"/>
          <c:y val="0.15442582836940522"/>
          <c:w val="0.78378454283285437"/>
          <c:h val="0.750548024990672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'Total Year Sales (High&amp;Low in%)'!$C$4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50800" dist="50800" dir="5400000" sx="104000" sy="104000" algn="ctr" rotWithShape="0">
                <a:schemeClr val="tx2">
                  <a:lumMod val="50000"/>
                </a:scheme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Year Sales (High&amp;Low in%)'!$B$5:$B$14</c:f>
              <c:strCache>
                <c:ptCount val="9"/>
                <c:pt idx="0">
                  <c:v>1985</c:v>
                </c:pt>
                <c:pt idx="1">
                  <c:v>2004</c:v>
                </c:pt>
                <c:pt idx="2">
                  <c:v>1999</c:v>
                </c:pt>
                <c:pt idx="3">
                  <c:v>2007</c:v>
                </c:pt>
                <c:pt idx="4">
                  <c:v>1987</c:v>
                </c:pt>
                <c:pt idx="5">
                  <c:v>1997</c:v>
                </c:pt>
                <c:pt idx="6">
                  <c:v>2002</c:v>
                </c:pt>
                <c:pt idx="7">
                  <c:v>2009</c:v>
                </c:pt>
                <c:pt idx="8">
                  <c:v>1998</c:v>
                </c:pt>
              </c:strCache>
            </c:strRef>
          </c:cat>
          <c:val>
            <c:numRef>
              <c:f>'Total Year Sales (High&amp;Low in%)'!$C$5:$C$14</c:f>
              <c:numCache>
                <c:formatCode>0.00%</c:formatCode>
                <c:ptCount val="9"/>
                <c:pt idx="0">
                  <c:v>0.19544969808772578</c:v>
                </c:pt>
                <c:pt idx="1">
                  <c:v>0.12200006648320315</c:v>
                </c:pt>
                <c:pt idx="2">
                  <c:v>0.11747431387021424</c:v>
                </c:pt>
                <c:pt idx="3">
                  <c:v>0.11658582717960286</c:v>
                </c:pt>
                <c:pt idx="4">
                  <c:v>0.11525229030869615</c:v>
                </c:pt>
                <c:pt idx="5">
                  <c:v>0.11394575551544331</c:v>
                </c:pt>
                <c:pt idx="6">
                  <c:v>0.10955350719874314</c:v>
                </c:pt>
                <c:pt idx="7">
                  <c:v>9.9608028804224286E-2</c:v>
                </c:pt>
                <c:pt idx="8">
                  <c:v>1.013051255214709E-2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AA-4D8C-A508-B50D71002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axId val="1887327952"/>
        <c:axId val="1887326288"/>
      </c:barChart>
      <c:catAx>
        <c:axId val="1887327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326288"/>
        <c:crosses val="autoZero"/>
        <c:auto val="1"/>
        <c:lblAlgn val="ctr"/>
        <c:lblOffset val="100"/>
        <c:noMultiLvlLbl val="0"/>
      </c:catAx>
      <c:valAx>
        <c:axId val="1887326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0070C0">
                  <a:alpha val="22000"/>
                </a:srgbClr>
              </a:solidFill>
              <a:round/>
            </a:ln>
            <a:effectLst>
              <a:outerShdw blurRad="50800" dist="50800" dir="5400000" algn="ctr" rotWithShape="0">
                <a:srgbClr val="000000"/>
              </a:outerShdw>
            </a:effectLst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32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[Bigmart Sales Dashboard.xlsx]Item Type Sales Per Year!PivotTable5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COUNT OF </a:t>
            </a:r>
            <a:r>
              <a:rPr lang="en-US" sz="1600" b="1" baseline="0">
                <a:solidFill>
                  <a:schemeClr val="bg1"/>
                </a:solidFill>
                <a:latin typeface="+mj-lt"/>
              </a:rPr>
              <a:t> OUTLET TYPE</a:t>
            </a:r>
            <a:r>
              <a:rPr lang="en-US" sz="1600" b="1">
                <a:solidFill>
                  <a:schemeClr val="bg1"/>
                </a:solidFill>
                <a:latin typeface="+mj-lt"/>
              </a:rPr>
              <a:t> </a:t>
            </a:r>
          </a:p>
        </c:rich>
      </c:tx>
      <c:layout>
        <c:manualLayout>
          <c:xMode val="edge"/>
          <c:yMode val="edge"/>
          <c:x val="0.2977977977977978"/>
          <c:y val="6.62894812809205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50800" dist="50800" dir="5400000" sx="104000" sy="104000" algn="ctr" rotWithShape="0">
              <a:schemeClr val="bg2">
                <a:lumMod val="1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50800" dist="50800" dir="5400000" sx="104000" sy="104000" algn="ctr" rotWithShape="0">
              <a:schemeClr val="bg2">
                <a:lumMod val="1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50800" dist="50800" dir="5400000" sx="104000" sy="104000" algn="ctr" rotWithShape="0">
              <a:schemeClr val="bg2">
                <a:lumMod val="1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6244512228764194E-2"/>
          <c:y val="0.1750499581918992"/>
          <c:w val="0.82783618263933223"/>
          <c:h val="0.655161247374550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'Item Type Sales Per Year'!$C$5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50800" dist="50800" dir="5400000" sx="104000" sy="104000" algn="ctr" rotWithShape="0">
                <a:schemeClr val="bg2">
                  <a:lumMod val="10000"/>
                </a:scheme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'Item Type Sales Per Year'!$B$6:$B$15</c:f>
              <c:strCache>
                <c:ptCount val="9"/>
                <c:pt idx="0">
                  <c:v>1985</c:v>
                </c:pt>
                <c:pt idx="1">
                  <c:v>1987</c:v>
                </c:pt>
                <c:pt idx="2">
                  <c:v>2004</c:v>
                </c:pt>
                <c:pt idx="3">
                  <c:v>1997</c:v>
                </c:pt>
                <c:pt idx="4">
                  <c:v>1999</c:v>
                </c:pt>
                <c:pt idx="5">
                  <c:v>2002</c:v>
                </c:pt>
                <c:pt idx="6">
                  <c:v>2009</c:v>
                </c:pt>
                <c:pt idx="7">
                  <c:v>2007</c:v>
                </c:pt>
                <c:pt idx="8">
                  <c:v>1998</c:v>
                </c:pt>
              </c:strCache>
            </c:strRef>
          </c:cat>
          <c:val>
            <c:numRef>
              <c:f>'Item Type Sales Per Year'!$C$6:$C$15</c:f>
              <c:numCache>
                <c:formatCode>General</c:formatCode>
                <c:ptCount val="9"/>
                <c:pt idx="0">
                  <c:v>1463</c:v>
                </c:pt>
                <c:pt idx="1">
                  <c:v>932</c:v>
                </c:pt>
                <c:pt idx="2">
                  <c:v>930</c:v>
                </c:pt>
                <c:pt idx="3">
                  <c:v>930</c:v>
                </c:pt>
                <c:pt idx="4">
                  <c:v>930</c:v>
                </c:pt>
                <c:pt idx="5">
                  <c:v>929</c:v>
                </c:pt>
                <c:pt idx="6">
                  <c:v>928</c:v>
                </c:pt>
                <c:pt idx="7">
                  <c:v>926</c:v>
                </c:pt>
                <c:pt idx="8">
                  <c:v>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1C-4176-A4DB-8189D762AD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1995591904"/>
        <c:axId val="1995592736"/>
      </c:barChart>
      <c:catAx>
        <c:axId val="199559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5592736"/>
        <c:crosses val="autoZero"/>
        <c:auto val="1"/>
        <c:lblAlgn val="ctr"/>
        <c:lblOffset val="100"/>
        <c:noMultiLvlLbl val="0"/>
      </c:catAx>
      <c:valAx>
        <c:axId val="199559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070C0">
                  <a:alpha val="24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559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[Bigmart Sales Dashboard.xlsx]Outlet type&amp;Outlet Size(Sales)!PivotTable6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TOTAL</a:t>
            </a:r>
            <a:r>
              <a:rPr lang="en-US" sz="1600" b="1" baseline="0">
                <a:solidFill>
                  <a:schemeClr val="bg1"/>
                </a:solidFill>
                <a:latin typeface="+mj-lt"/>
              </a:rPr>
              <a:t> SALES BY OUTLET TYPE &amp; SIZE</a:t>
            </a:r>
            <a:endParaRPr lang="en-US" sz="1600" b="1">
              <a:solidFill>
                <a:schemeClr val="bg1"/>
              </a:solidFill>
              <a:latin typeface="+mj-lt"/>
            </a:endParaRPr>
          </a:p>
        </c:rich>
      </c:tx>
      <c:layout>
        <c:manualLayout>
          <c:xMode val="edge"/>
          <c:yMode val="edge"/>
          <c:x val="0.26718526292991102"/>
          <c:y val="4.86432758674186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50800" dist="50800" dir="5400000" sx="104000" sy="104000" algn="ctr" rotWithShape="0">
              <a:schemeClr val="bg2">
                <a:lumMod val="1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50800" dist="50800" dir="5400000" sx="104000" sy="104000" algn="ctr" rotWithShape="0">
              <a:schemeClr val="bg2">
                <a:lumMod val="1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50800" dist="50800" dir="5400000" sx="104000" sy="104000" algn="ctr" rotWithShape="0">
              <a:schemeClr val="bg2">
                <a:lumMod val="1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6711156750576385E-2"/>
          <c:y val="0.14997977833200127"/>
          <c:w val="0.81109971888484589"/>
          <c:h val="0.580536002593509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'Outlet type&amp;Outlet Size(Sales)'!$C$4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50800" dist="50800" dir="5400000" sx="104000" sy="104000" algn="ctr" rotWithShape="0">
                <a:schemeClr val="bg2">
                  <a:lumMod val="10000"/>
                </a:scheme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'Outlet type&amp;Outlet Size(Sales)'!$B$5:$B$13</c:f>
              <c:multiLvlStrCache>
                <c:ptCount val="5"/>
                <c:lvl>
                  <c:pt idx="1">
                    <c:v>Medium</c:v>
                  </c:pt>
                  <c:pt idx="2">
                    <c:v>Medium</c:v>
                  </c:pt>
                  <c:pt idx="3">
                    <c:v>Medium</c:v>
                  </c:pt>
                  <c:pt idx="4">
                    <c:v>Small</c:v>
                  </c:pt>
                </c:lvl>
                <c:lvl>
                  <c:pt idx="0">
                    <c:v>Supermarket Type1</c:v>
                  </c:pt>
                  <c:pt idx="1">
                    <c:v>Supermarket Type3</c:v>
                  </c:pt>
                  <c:pt idx="2">
                    <c:v>Supermarket Type2</c:v>
                  </c:pt>
                  <c:pt idx="3">
                    <c:v>Grocery Store</c:v>
                  </c:pt>
                </c:lvl>
              </c:multiLvlStrCache>
            </c:multiLvlStrRef>
          </c:cat>
          <c:val>
            <c:numRef>
              <c:f>'Outlet type&amp;Outlet Size(Sales)'!$C$5:$C$13</c:f>
              <c:numCache>
                <c:formatCode>General</c:formatCode>
                <c:ptCount val="5"/>
                <c:pt idx="0">
                  <c:v>12917358</c:v>
                </c:pt>
                <c:pt idx="1">
                  <c:v>3453936</c:v>
                </c:pt>
                <c:pt idx="2">
                  <c:v>1851829</c:v>
                </c:pt>
                <c:pt idx="3">
                  <c:v>188338</c:v>
                </c:pt>
                <c:pt idx="4">
                  <c:v>179701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B9-43F3-AADB-86478CBF2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overlap val="-27"/>
        <c:axId val="49809680"/>
        <c:axId val="49807184"/>
      </c:barChart>
      <c:catAx>
        <c:axId val="4980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07184"/>
        <c:crosses val="autoZero"/>
        <c:auto val="1"/>
        <c:lblAlgn val="ctr"/>
        <c:lblOffset val="100"/>
        <c:noMultiLvlLbl val="0"/>
      </c:catAx>
      <c:valAx>
        <c:axId val="4980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070C0">
                  <a:alpha val="29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0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186816829890327"/>
          <c:y val="0.50927622206939971"/>
          <c:w val="7.1562904391652152E-2"/>
          <c:h val="6.48280112476407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7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-5400000" vert="horz"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A300-9DDF-4E9C-95C3-5FD949A8582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398B-F275-4C94-A5A1-2BAA4067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A300-9DDF-4E9C-95C3-5FD949A8582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398B-F275-4C94-A5A1-2BAA4067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0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A300-9DDF-4E9C-95C3-5FD949A8582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398B-F275-4C94-A5A1-2BAA40673E3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141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A300-9DDF-4E9C-95C3-5FD949A8582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398B-F275-4C94-A5A1-2BAA4067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91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A300-9DDF-4E9C-95C3-5FD949A8582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398B-F275-4C94-A5A1-2BAA40673E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443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A300-9DDF-4E9C-95C3-5FD949A8582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398B-F275-4C94-A5A1-2BAA4067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0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A300-9DDF-4E9C-95C3-5FD949A8582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398B-F275-4C94-A5A1-2BAA4067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26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A300-9DDF-4E9C-95C3-5FD949A8582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398B-F275-4C94-A5A1-2BAA4067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9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A300-9DDF-4E9C-95C3-5FD949A8582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398B-F275-4C94-A5A1-2BAA4067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A300-9DDF-4E9C-95C3-5FD949A8582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398B-F275-4C94-A5A1-2BAA4067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8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A300-9DDF-4E9C-95C3-5FD949A8582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398B-F275-4C94-A5A1-2BAA4067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2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A300-9DDF-4E9C-95C3-5FD949A8582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398B-F275-4C94-A5A1-2BAA4067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A300-9DDF-4E9C-95C3-5FD949A8582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398B-F275-4C94-A5A1-2BAA4067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A300-9DDF-4E9C-95C3-5FD949A8582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398B-F275-4C94-A5A1-2BAA4067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4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A300-9DDF-4E9C-95C3-5FD949A8582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398B-F275-4C94-A5A1-2BAA4067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6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A300-9DDF-4E9C-95C3-5FD949A8582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398B-F275-4C94-A5A1-2BAA4067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2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A300-9DDF-4E9C-95C3-5FD949A8582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7C398B-F275-4C94-A5A1-2BAA40673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3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D071-9C5F-4189-A992-9117EF3A7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1080" y="729842"/>
            <a:ext cx="6669247" cy="56732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BIGMART SALES PROJECT ON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20FBD-B801-4305-BEFB-331147D5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458" y="2021748"/>
            <a:ext cx="8464490" cy="3372374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COMPLETE PROJECT IS ABOUT THE SALES OF THE COMPANY NAME AS BIGMART AND USING THE DATA, CAME UP WITH THE VALUEABLE INSIGHTS IN A DASHBOARD</a:t>
            </a:r>
          </a:p>
          <a:p>
            <a:pPr algn="just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COMPLETE DATA SET HAS 11 COLUMNS AND TOTAL 8524 ROWS</a:t>
            </a:r>
          </a:p>
          <a:p>
            <a:pPr algn="just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FIELDS OR TERMS WHICH THIS DATASET HAS ARE AS FOLLOWS:</a:t>
            </a:r>
          </a:p>
          <a:p>
            <a:pPr algn="just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IDENTIFIER, ITEM WEIGHT, ITEM FAT CONTENT, ITEM TYPE, ITEM MRP, OUTLET IDENTIFIER, OUTLET ESTABLISHMENT YEAR, OUTLET SIZE, OUTLET LOCATION TYPE, OUTLET TYPE, ITEM OUTLET SALES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7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029510-7BDC-4F30-9937-28AAFF9586EF}"/>
              </a:ext>
            </a:extLst>
          </p:cNvPr>
          <p:cNvSpPr txBox="1"/>
          <p:nvPr/>
        </p:nvSpPr>
        <p:spPr>
          <a:xfrm>
            <a:off x="3052763" y="2996976"/>
            <a:ext cx="610552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9F302-EB97-40EA-B92E-B3A0F3D5FEFB}"/>
              </a:ext>
            </a:extLst>
          </p:cNvPr>
          <p:cNvSpPr txBox="1"/>
          <p:nvPr/>
        </p:nvSpPr>
        <p:spPr>
          <a:xfrm>
            <a:off x="828675" y="501426"/>
            <a:ext cx="8639175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ITEM TYPE HAS THE HIGHEST SALES IN AN OUTLET ESTABLISHMENT YEAR?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955F8F8-032F-4713-BA65-4A2391319E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653404"/>
              </p:ext>
            </p:extLst>
          </p:nvPr>
        </p:nvGraphicFramePr>
        <p:xfrm>
          <a:off x="1276350" y="2238376"/>
          <a:ext cx="7643811" cy="379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183311-97CF-44E0-AD37-FC61275AC39F}"/>
              </a:ext>
            </a:extLst>
          </p:cNvPr>
          <p:cNvSpPr txBox="1"/>
          <p:nvPr/>
        </p:nvSpPr>
        <p:spPr>
          <a:xfrm>
            <a:off x="1400175" y="1161190"/>
            <a:ext cx="1847850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1463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994105-0C19-461A-BCCA-B099F397B3E7}"/>
              </a:ext>
            </a:extLst>
          </p:cNvPr>
          <p:cNvSpPr txBox="1"/>
          <p:nvPr/>
        </p:nvSpPr>
        <p:spPr>
          <a:xfrm>
            <a:off x="1362076" y="1111026"/>
            <a:ext cx="3086100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 TYPE 1 - 1512239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 TYPE 3 - 442796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 TYPE 2 - 195710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GROCERY STORE - 39896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57153-5181-41F8-8261-1FC925CCFC53}"/>
              </a:ext>
            </a:extLst>
          </p:cNvPr>
          <p:cNvSpPr txBox="1"/>
          <p:nvPr/>
        </p:nvSpPr>
        <p:spPr>
          <a:xfrm>
            <a:off x="876301" y="558576"/>
            <a:ext cx="8353424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SALES OF THE OUTLET TYPE ACORDING TO THE OUTLET SIZE?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9D0F7C5-6339-4F18-8294-3E3C0D47D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298171"/>
              </p:ext>
            </p:extLst>
          </p:nvPr>
        </p:nvGraphicFramePr>
        <p:xfrm>
          <a:off x="1428751" y="2686050"/>
          <a:ext cx="7458074" cy="345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6623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F298E7-5ED8-448B-8B48-EE7BB67A219F}"/>
              </a:ext>
            </a:extLst>
          </p:cNvPr>
          <p:cNvSpPr txBox="1"/>
          <p:nvPr/>
        </p:nvSpPr>
        <p:spPr>
          <a:xfrm>
            <a:off x="1281113" y="1147325"/>
            <a:ext cx="3176587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 TYPE 1 - 5577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 TYPE 3 - 935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GROCERY STORE – 1083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 TYPE 2 - 928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5542E-81C2-4C9C-9192-9106E7CCBF15}"/>
              </a:ext>
            </a:extLst>
          </p:cNvPr>
          <p:cNvSpPr txBox="1"/>
          <p:nvPr/>
        </p:nvSpPr>
        <p:spPr>
          <a:xfrm>
            <a:off x="895350" y="604400"/>
            <a:ext cx="7286625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TOTAL COUNT OF OUTLET TYPE?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C73A597-16A9-4137-A6C2-6FF0904D89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159421"/>
              </p:ext>
            </p:extLst>
          </p:nvPr>
        </p:nvGraphicFramePr>
        <p:xfrm>
          <a:off x="1400175" y="2800350"/>
          <a:ext cx="7200900" cy="3159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516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74F39-9E35-457A-B435-919B21B0F8C1}"/>
              </a:ext>
            </a:extLst>
          </p:cNvPr>
          <p:cNvSpPr txBox="1"/>
          <p:nvPr/>
        </p:nvSpPr>
        <p:spPr>
          <a:xfrm>
            <a:off x="1533526" y="1082451"/>
            <a:ext cx="1838324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3 - 7636777</a:t>
            </a:r>
          </a:p>
          <a:p>
            <a:pPr>
              <a:lnSpc>
                <a:spcPct val="150000"/>
              </a:lnSpc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2 - 6472316</a:t>
            </a:r>
          </a:p>
          <a:p>
            <a:pPr>
              <a:lnSpc>
                <a:spcPct val="150000"/>
              </a:lnSpc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1 - 4482069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6253D-91AE-4D6A-BDF3-993539FFCF1A}"/>
              </a:ext>
            </a:extLst>
          </p:cNvPr>
          <p:cNvSpPr txBox="1"/>
          <p:nvPr/>
        </p:nvSpPr>
        <p:spPr>
          <a:xfrm>
            <a:off x="1052512" y="520476"/>
            <a:ext cx="7072313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SALES OF PARTICULAR LOCATION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ACAD371-8CBF-4EFB-82DF-69DAE84A81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37383"/>
              </p:ext>
            </p:extLst>
          </p:nvPr>
        </p:nvGraphicFramePr>
        <p:xfrm>
          <a:off x="1533525" y="2543175"/>
          <a:ext cx="7181850" cy="3600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155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2F79-FDA2-4B0F-8BAD-E8735A36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109" y="352425"/>
            <a:ext cx="2684991" cy="52387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62F83-CEC4-497C-A55F-AA8D70CB5BA9}"/>
              </a:ext>
            </a:extLst>
          </p:cNvPr>
          <p:cNvSpPr txBox="1"/>
          <p:nvPr/>
        </p:nvSpPr>
        <p:spPr>
          <a:xfrm>
            <a:off x="904874" y="1359082"/>
            <a:ext cx="9953625" cy="3608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DATA SET, IT IS CONFIRM THAT, YEAR 1985 HAS HIGHEST SALES AND 1998 HAS LOWEST SALES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FRUITS AND VEGETABLES HAVE THE HIGHEST SALES AND SEAFOOD HAS THE LOWEST SALES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WEIGHT OF THE ITEM TYPE IS 13536 AND THE MINIMUM WEIGHT IS 638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SUPERMARKET 1 HAS THE HIGHEST SALES AND GROCERY STORE HAS THE LOWEST SALES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ITEM MRP IS 1201650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COUNT OF LOW FAT IS 5517, REGULAR IS 2889, AND REG IS 117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YEAR 1985 THE SALES WERE HIGH, AND IN YEAR 1998 THE SALES WERE LOW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COUNT OF THE ITEM SALE IS 1469 IN YEAR 1985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SUPERMARKET TYPE 1 HAS 12917358 SALES IN ALL OUTLET SIZES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 TYPE 1 HAS HIGHEST COUNT AND SUPERMAKET TYPE 2 HAS LOWEST COUNT AS 5577 AND 928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3 HAS HIGHEST SALES AND TIER 1 HAS LOWEST SALES</a:t>
            </a:r>
          </a:p>
        </p:txBody>
      </p:sp>
    </p:spTree>
    <p:extLst>
      <p:ext uri="{BB962C8B-B14F-4D97-AF65-F5344CB8AC3E}">
        <p14:creationId xmlns:p14="http://schemas.microsoft.com/office/powerpoint/2010/main" val="192907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6F0388-B5DB-4CFC-A552-E4544D33CC9B}"/>
              </a:ext>
            </a:extLst>
          </p:cNvPr>
          <p:cNvSpPr txBox="1"/>
          <p:nvPr/>
        </p:nvSpPr>
        <p:spPr>
          <a:xfrm>
            <a:off x="1266825" y="3244334"/>
            <a:ext cx="84296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386785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A11DDC-EE13-408F-B9C1-849892E4A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3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600A04-809F-4E6A-A0ED-68203CFF6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2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7F9EB5-8641-4CD1-801E-FBA361E28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46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27B40D-3765-4D60-9B7C-B861F06C03CA}"/>
              </a:ext>
            </a:extLst>
          </p:cNvPr>
          <p:cNvSpPr txBox="1"/>
          <p:nvPr/>
        </p:nvSpPr>
        <p:spPr>
          <a:xfrm>
            <a:off x="1266825" y="3244334"/>
            <a:ext cx="84296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831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8FDB-D2D2-4C8C-94E9-FE055B58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59" y="390525"/>
            <a:ext cx="6961716" cy="714375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62B6-DA65-41D1-86D2-9D60DB03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00176"/>
            <a:ext cx="8542867" cy="4848224"/>
          </a:xfrm>
        </p:spPr>
        <p:txBody>
          <a:bodyPr>
            <a:normAutofit fontScale="25000" lnSpcReduction="20000"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HIGHEST AND LOWEST SALES IN PARTICULAR YEAR?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ITEM TYPE HAS THE HIGHEST AND LOWEST SALES?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MAXIMUM AND MINIMUM ITEM WEIGHT OF A ITEM TYPE?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TYPE OF OUTLET HAS THE HIGHEST AND LOWEST SALES?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ITEM MRP WITH RESPECT TO ITEM TYPE?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COUNT OF FAT CONTENT?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YEAR THE SALES WERE HIGH AND LOW?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ITEM TYPE HAS THE HIGHEST SALES IN AN OUTLET ESTABLISHMENT YEAR?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SALES OF THE OUTLET TYPE ACORDING TO THE OUTLET SIZE?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TOTAL COUNT OF OUTLET TYPE?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SALES OF PARTICULAR LOCATION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1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26CC-9B97-44CA-989B-6064C4DB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90516" cy="39052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HIGHEST AND LOWEST SALES IN PARTICULAR YEAR?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01448CB-30DD-4141-9EF3-5CC6EF4D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189647"/>
              </p:ext>
            </p:extLst>
          </p:nvPr>
        </p:nvGraphicFramePr>
        <p:xfrm>
          <a:off x="1276351" y="2609849"/>
          <a:ext cx="7448550" cy="357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720EAE4-4A43-406D-9E8A-A7755F417F66}"/>
              </a:ext>
            </a:extLst>
          </p:cNvPr>
          <p:cNvSpPr txBox="1"/>
          <p:nvPr/>
        </p:nvSpPr>
        <p:spPr>
          <a:xfrm>
            <a:off x="1400175" y="1300489"/>
            <a:ext cx="4248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SALE - 3633637 IN 1985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LOWEST SALE - 188338 IN 1998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03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879C-E840-4E72-8993-E6E4AD07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1276350"/>
            <a:ext cx="6315075" cy="762000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highest sales of fruits and vegetables were 2820050 and the lowest of sea food was 148870.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F77885-45F8-4CF6-9825-1BEA1EABE6E6}"/>
              </a:ext>
            </a:extLst>
          </p:cNvPr>
          <p:cNvSpPr txBox="1">
            <a:spLocks/>
          </p:cNvSpPr>
          <p:nvPr/>
        </p:nvSpPr>
        <p:spPr>
          <a:xfrm>
            <a:off x="666749" y="555494"/>
            <a:ext cx="7820025" cy="368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ITEM TYPE HAS THE HIGHEST AND LOWEST SALES?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170C627-8D21-494B-8A22-C6A4C44AA8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268897"/>
              </p:ext>
            </p:extLst>
          </p:nvPr>
        </p:nvGraphicFramePr>
        <p:xfrm>
          <a:off x="1314450" y="2590800"/>
          <a:ext cx="7324725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449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69D1-6F6A-4C21-AD14-274459B3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4" y="590549"/>
            <a:ext cx="7858126" cy="41910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MAXIMUM AND MINIMUM ITEM WEIGHT OF A ITEM TYPE?</a:t>
            </a:r>
            <a:endParaRPr lang="en-US" sz="16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51467C2-93BE-4E93-A2DC-A429601C4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43100"/>
              </p:ext>
            </p:extLst>
          </p:nvPr>
        </p:nvGraphicFramePr>
        <p:xfrm>
          <a:off x="1457325" y="2812257"/>
          <a:ext cx="6981826" cy="3455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1D02BECE-F153-4015-97FC-184DC2427A95}"/>
              </a:ext>
            </a:extLst>
          </p:cNvPr>
          <p:cNvSpPr txBox="1">
            <a:spLocks/>
          </p:cNvSpPr>
          <p:nvPr/>
        </p:nvSpPr>
        <p:spPr>
          <a:xfrm>
            <a:off x="1209675" y="1323975"/>
            <a:ext cx="3600450" cy="933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WEIGHT - 13536 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WEGHT - 638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57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94874-F9C6-4633-804C-46124638241F}"/>
              </a:ext>
            </a:extLst>
          </p:cNvPr>
          <p:cNvSpPr txBox="1"/>
          <p:nvPr/>
        </p:nvSpPr>
        <p:spPr>
          <a:xfrm>
            <a:off x="838199" y="415701"/>
            <a:ext cx="7591425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TYPE OF OUTLET HAS THE HIGHEST AND LOWEST SALES?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F106B-E1F7-49D7-B653-13639AE4C186}"/>
              </a:ext>
            </a:extLst>
          </p:cNvPr>
          <p:cNvSpPr txBox="1"/>
          <p:nvPr/>
        </p:nvSpPr>
        <p:spPr>
          <a:xfrm>
            <a:off x="1257300" y="1044351"/>
            <a:ext cx="5657850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SALES BY OUTLET TYPE IS  SUPER MARKET 1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SALES  BY OUTLET TYPE IS GROCERY STORE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201F14A-D189-4E1A-A55A-1B3205677B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810389"/>
              </p:ext>
            </p:extLst>
          </p:nvPr>
        </p:nvGraphicFramePr>
        <p:xfrm>
          <a:off x="1257300" y="2600325"/>
          <a:ext cx="7334250" cy="3574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581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CF0BC9-B2A0-407C-86D0-A389DCB4B16D}"/>
              </a:ext>
            </a:extLst>
          </p:cNvPr>
          <p:cNvSpPr txBox="1"/>
          <p:nvPr/>
        </p:nvSpPr>
        <p:spPr>
          <a:xfrm>
            <a:off x="885825" y="618251"/>
            <a:ext cx="8315325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ITEM MRP WITH RESPECT TO ITEM TYPE?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AC8DC2-0385-42A2-81B4-A9BA29FB6A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841936"/>
              </p:ext>
            </p:extLst>
          </p:nvPr>
        </p:nvGraphicFramePr>
        <p:xfrm>
          <a:off x="1376362" y="2352675"/>
          <a:ext cx="7334250" cy="37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55E7B1-D6FD-4036-9311-017A6F42D83D}"/>
              </a:ext>
            </a:extLst>
          </p:cNvPr>
          <p:cNvSpPr txBox="1"/>
          <p:nvPr/>
        </p:nvSpPr>
        <p:spPr>
          <a:xfrm>
            <a:off x="1295401" y="1332626"/>
            <a:ext cx="4572001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MRP OF ITEM IS 1201650</a:t>
            </a:r>
            <a:endParaRPr 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BEB8D3-998F-4689-97F4-9D5A4E3E8DF6}"/>
              </a:ext>
            </a:extLst>
          </p:cNvPr>
          <p:cNvSpPr txBox="1"/>
          <p:nvPr/>
        </p:nvSpPr>
        <p:spPr>
          <a:xfrm>
            <a:off x="919163" y="528200"/>
            <a:ext cx="7396162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COUNT OF FAT CONTENT?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13392-0C42-4602-93E4-95A00506AE7D}"/>
              </a:ext>
            </a:extLst>
          </p:cNvPr>
          <p:cNvSpPr txBox="1"/>
          <p:nvPr/>
        </p:nvSpPr>
        <p:spPr>
          <a:xfrm>
            <a:off x="1371600" y="1242577"/>
            <a:ext cx="32456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FAT – 5517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- 2889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- 117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9062FB8-1EF9-423F-BC9C-59C514D06D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044426"/>
              </p:ext>
            </p:extLst>
          </p:nvPr>
        </p:nvGraphicFramePr>
        <p:xfrm>
          <a:off x="1300163" y="2352676"/>
          <a:ext cx="7396162" cy="3581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358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40A2DB-AB2B-49E3-8E42-B2ADCD04D941}"/>
              </a:ext>
            </a:extLst>
          </p:cNvPr>
          <p:cNvSpPr txBox="1"/>
          <p:nvPr/>
        </p:nvSpPr>
        <p:spPr>
          <a:xfrm>
            <a:off x="876301" y="471050"/>
            <a:ext cx="7667624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WHICH YEAR THE SALES WERE HIGH AND LOW?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64402-A6FF-4B3B-91FC-B6E54EEB00E1}"/>
              </a:ext>
            </a:extLst>
          </p:cNvPr>
          <p:cNvSpPr txBox="1"/>
          <p:nvPr/>
        </p:nvSpPr>
        <p:spPr>
          <a:xfrm>
            <a:off x="1419225" y="1073240"/>
            <a:ext cx="2305050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SALE IN 1985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SALE IN 1998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31971E2-A112-4366-9FF2-43EA844CBF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304327"/>
              </p:ext>
            </p:extLst>
          </p:nvPr>
        </p:nvGraphicFramePr>
        <p:xfrm>
          <a:off x="1262062" y="2181226"/>
          <a:ext cx="7548563" cy="382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1378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681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Trebuchet MS</vt:lpstr>
      <vt:lpstr>Wingdings</vt:lpstr>
      <vt:lpstr>Wingdings 3</vt:lpstr>
      <vt:lpstr>Facet</vt:lpstr>
      <vt:lpstr>BIGMART SALES PROJECT ON EXCEL</vt:lpstr>
      <vt:lpstr>QUESTION BASED ON THE DATASET</vt:lpstr>
      <vt:lpstr>WHAT IS THE HIGHEST AND LOWEST SALES IN PARTICULAR YEAR?</vt:lpstr>
      <vt:lpstr>The highest sales of fruits and vegetables were 2820050 and the lowest of sea food was 148870. </vt:lpstr>
      <vt:lpstr>WHAT IS THE MAXIMUM AND MINIMUM ITEM WEIGHT OF A ITEM TYPE?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BIGMART SALES PROJECT ON EXCEL</dc:title>
  <dc:creator>Tanuja Thakur</dc:creator>
  <cp:lastModifiedBy>Tanuja Thakur</cp:lastModifiedBy>
  <cp:revision>11</cp:revision>
  <dcterms:created xsi:type="dcterms:W3CDTF">2022-12-14T02:37:21Z</dcterms:created>
  <dcterms:modified xsi:type="dcterms:W3CDTF">2022-12-14T08:57:22Z</dcterms:modified>
</cp:coreProperties>
</file>