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5012a6a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5012a6a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5012a6a8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5012a6a8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5012a6a8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5012a6a8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5012a6a8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5012a6a8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5012a6a8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5012a6a8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5012a6a8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5012a6a8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5012a6a8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5012a6a8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5012a6a8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5012a6a8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5012a6a8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5012a6a8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5012a6a8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5012a6a8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871c5bd99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871c5bd9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871c5bd9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871c5bd9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5012a6a8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5012a6a8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5012a6a83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5012a6a8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871c5bd99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871c5bd99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871c5bd99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871c5bd99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5012a6a8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5012a6a8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5012a6a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5012a6a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Nöron Sinir Ağları ile Chatbot Uygulaması</a:t>
            </a:r>
            <a:endParaRPr/>
          </a:p>
        </p:txBody>
      </p:sp>
      <p:sp>
        <p:nvSpPr>
          <p:cNvPr id="135" name="Google Shape;135;p13"/>
          <p:cNvSpPr txBox="1"/>
          <p:nvPr>
            <p:ph idx="1" type="subTitle"/>
          </p:nvPr>
        </p:nvSpPr>
        <p:spPr>
          <a:xfrm>
            <a:off x="5083950" y="3157300"/>
            <a:ext cx="34707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600">
                <a:latin typeface="Arial"/>
                <a:ea typeface="Arial"/>
                <a:cs typeface="Arial"/>
                <a:sym typeface="Arial"/>
              </a:rPr>
              <a:t>Pınar SARI		170202049</a:t>
            </a:r>
            <a:endParaRPr sz="1600">
              <a:latin typeface="Arial"/>
              <a:ea typeface="Arial"/>
              <a:cs typeface="Arial"/>
              <a:sym typeface="Arial"/>
            </a:endParaRPr>
          </a:p>
          <a:p>
            <a:pPr indent="0" lvl="0" marL="0" rtl="0" algn="l">
              <a:spcBef>
                <a:spcPts val="0"/>
              </a:spcBef>
              <a:spcAft>
                <a:spcPts val="0"/>
              </a:spcAft>
              <a:buNone/>
            </a:pPr>
            <a:r>
              <a:rPr lang="tr" sz="1600">
                <a:latin typeface="Arial"/>
                <a:ea typeface="Arial"/>
                <a:cs typeface="Arial"/>
                <a:sym typeface="Arial"/>
              </a:rPr>
              <a:t>Alper AKTEPE		160202056</a:t>
            </a:r>
            <a:endParaRPr sz="1600">
              <a:latin typeface="Arial"/>
              <a:ea typeface="Arial"/>
              <a:cs typeface="Arial"/>
              <a:sym typeface="Arial"/>
            </a:endParaRPr>
          </a:p>
          <a:p>
            <a:pPr indent="0" lvl="0" marL="0" rtl="0" algn="l">
              <a:spcBef>
                <a:spcPts val="0"/>
              </a:spcBef>
              <a:spcAft>
                <a:spcPts val="0"/>
              </a:spcAft>
              <a:buNone/>
            </a:pPr>
            <a:r>
              <a:rPr lang="tr" sz="1600">
                <a:latin typeface="Arial"/>
                <a:ea typeface="Arial"/>
                <a:cs typeface="Arial"/>
                <a:sym typeface="Arial"/>
              </a:rPr>
              <a:t>Şamil ASAROĞLU   170202091</a:t>
            </a:r>
            <a:endParaRPr sz="1600">
              <a:latin typeface="Arial"/>
              <a:ea typeface="Arial"/>
              <a:cs typeface="Arial"/>
              <a:sym typeface="Arial"/>
            </a:endParaRPr>
          </a:p>
          <a:p>
            <a:pPr indent="0" lvl="0" marL="0" rtl="0" algn="l">
              <a:spcBef>
                <a:spcPts val="0"/>
              </a:spcBef>
              <a:spcAft>
                <a:spcPts val="0"/>
              </a:spcAft>
              <a:buNone/>
            </a:pPr>
            <a:r>
              <a:rPr lang="tr" sz="1600">
                <a:latin typeface="Arial"/>
                <a:ea typeface="Arial"/>
                <a:cs typeface="Arial"/>
                <a:sym typeface="Arial"/>
              </a:rPr>
              <a:t>Fetih YENERDAĞ    170202012</a:t>
            </a:r>
            <a:endParaRPr sz="1600">
              <a:latin typeface="Arial"/>
              <a:ea typeface="Arial"/>
              <a:cs typeface="Arial"/>
              <a:sym typeface="Arial"/>
            </a:endParaRPr>
          </a:p>
          <a:p>
            <a:pPr indent="0" lvl="0" marL="0" rtl="0" algn="l">
              <a:spcBef>
                <a:spcPts val="0"/>
              </a:spcBef>
              <a:spcAft>
                <a:spcPts val="0"/>
              </a:spcAft>
              <a:buNone/>
            </a:pPr>
            <a:r>
              <a:rPr lang="tr" sz="1600">
                <a:latin typeface="Arial"/>
                <a:ea typeface="Arial"/>
                <a:cs typeface="Arial"/>
                <a:sym typeface="Arial"/>
              </a:rPr>
              <a:t>Veli Kaan Çetinel	 170202081</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4" name="Google Shape;194;p22"/>
          <p:cNvSpPr txBox="1"/>
          <p:nvPr>
            <p:ph idx="1" type="body"/>
          </p:nvPr>
        </p:nvSpPr>
        <p:spPr>
          <a:xfrm>
            <a:off x="614375" y="1919175"/>
            <a:ext cx="2560200" cy="2390400"/>
          </a:xfrm>
          <a:prstGeom prst="rect">
            <a:avLst/>
          </a:prstGeom>
        </p:spPr>
        <p:txBody>
          <a:bodyPr anchorCtr="0" anchor="t" bIns="91425" lIns="91425" spcFirstLastPara="1" rIns="91425" wrap="square" tIns="91425">
            <a:normAutofit/>
          </a:bodyPr>
          <a:lstStyle/>
          <a:p>
            <a:pPr indent="0" lvl="0" marL="17780" rtl="0" algn="just">
              <a:lnSpc>
                <a:spcPct val="115000"/>
              </a:lnSpc>
              <a:spcBef>
                <a:spcPts val="0"/>
              </a:spcBef>
              <a:spcAft>
                <a:spcPts val="0"/>
              </a:spcAft>
              <a:buNone/>
            </a:pPr>
            <a:r>
              <a:rPr lang="tr" sz="1200">
                <a:latin typeface="Times New Roman"/>
                <a:ea typeface="Times New Roman"/>
                <a:cs typeface="Times New Roman"/>
                <a:sym typeface="Times New Roman"/>
              </a:rPr>
              <a:t>Terminalde eğiteceğimiz verinin katmanları ve boyutları bu şekilde yazdırılmaktadır. Toplam ve eğitilebilir parametreler karşılık değerleriyle bastırılmaktadır.</a:t>
            </a:r>
            <a:endParaRPr sz="1200">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pic>
        <p:nvPicPr>
          <p:cNvPr id="195" name="Google Shape;195;p22"/>
          <p:cNvPicPr preferRelativeResize="0"/>
          <p:nvPr/>
        </p:nvPicPr>
        <p:blipFill>
          <a:blip r:embed="rId3">
            <a:alphaModFix/>
          </a:blip>
          <a:stretch>
            <a:fillRect/>
          </a:stretch>
        </p:blipFill>
        <p:spPr>
          <a:xfrm>
            <a:off x="3655400" y="1567550"/>
            <a:ext cx="4681000" cy="2248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1" name="Google Shape;201;p23"/>
          <p:cNvSpPr txBox="1"/>
          <p:nvPr>
            <p:ph idx="1" type="body"/>
          </p:nvPr>
        </p:nvSpPr>
        <p:spPr>
          <a:xfrm>
            <a:off x="544050" y="1828750"/>
            <a:ext cx="3022200" cy="1998900"/>
          </a:xfrm>
          <a:prstGeom prst="rect">
            <a:avLst/>
          </a:prstGeom>
        </p:spPr>
        <p:txBody>
          <a:bodyPr anchorCtr="0" anchor="t" bIns="91425" lIns="91425" spcFirstLastPara="1" rIns="91425" wrap="square" tIns="91425">
            <a:normAutofit/>
          </a:bodyPr>
          <a:lstStyle/>
          <a:p>
            <a:pPr indent="0" lvl="0" marL="17780" rtl="0" algn="just">
              <a:lnSpc>
                <a:spcPct val="115000"/>
              </a:lnSpc>
              <a:spcBef>
                <a:spcPts val="0"/>
              </a:spcBef>
              <a:spcAft>
                <a:spcPts val="1000"/>
              </a:spcAft>
              <a:buNone/>
            </a:pPr>
            <a:r>
              <a:rPr lang="tr" sz="1200">
                <a:latin typeface="Times New Roman"/>
                <a:ea typeface="Times New Roman"/>
                <a:cs typeface="Times New Roman"/>
                <a:sym typeface="Times New Roman"/>
              </a:rPr>
              <a:t>Eğitim Tur Sayısı yani Epoch adetimiz toplam 300 adet. Batch yani girdi sayımız ile doğru orantıda arttırılmıştır. Accuracy yani başarı tutarlılığı %99 değerlerine kadar eğittiğimiz veri ile yükselebilmektedir.</a:t>
            </a:r>
            <a:endParaRPr/>
          </a:p>
        </p:txBody>
      </p:sp>
      <p:pic>
        <p:nvPicPr>
          <p:cNvPr id="202" name="Google Shape;202;p23"/>
          <p:cNvPicPr preferRelativeResize="0"/>
          <p:nvPr/>
        </p:nvPicPr>
        <p:blipFill>
          <a:blip r:embed="rId3">
            <a:alphaModFix/>
          </a:blip>
          <a:stretch>
            <a:fillRect/>
          </a:stretch>
        </p:blipFill>
        <p:spPr>
          <a:xfrm>
            <a:off x="4040075" y="1304600"/>
            <a:ext cx="4800325" cy="343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8" name="Google Shape;208;p24"/>
          <p:cNvSpPr txBox="1"/>
          <p:nvPr>
            <p:ph idx="1" type="body"/>
          </p:nvPr>
        </p:nvSpPr>
        <p:spPr>
          <a:xfrm>
            <a:off x="1408000" y="1698150"/>
            <a:ext cx="7038900" cy="1355700"/>
          </a:xfrm>
          <a:prstGeom prst="rect">
            <a:avLst/>
          </a:prstGeom>
        </p:spPr>
        <p:txBody>
          <a:bodyPr anchorCtr="0" anchor="t" bIns="91425" lIns="91425" spcFirstLastPara="1" rIns="91425" wrap="square" tIns="91425">
            <a:normAutofit/>
          </a:bodyPr>
          <a:lstStyle/>
          <a:p>
            <a:pPr indent="0" lvl="0" marL="17780" rtl="0" algn="just">
              <a:lnSpc>
                <a:spcPct val="115000"/>
              </a:lnSpc>
              <a:spcBef>
                <a:spcPts val="0"/>
              </a:spcBef>
              <a:spcAft>
                <a:spcPts val="1000"/>
              </a:spcAft>
              <a:buNone/>
            </a:pPr>
            <a:r>
              <a:rPr lang="tr">
                <a:latin typeface="Times New Roman"/>
                <a:ea typeface="Times New Roman"/>
                <a:cs typeface="Times New Roman"/>
                <a:sym typeface="Times New Roman"/>
              </a:rPr>
              <a:t>Veri setimizi bu şekilde okuyup içeriğini bir değişkene atıyoruz.</a:t>
            </a:r>
            <a:endParaRPr sz="1400"/>
          </a:p>
        </p:txBody>
      </p:sp>
      <p:pic>
        <p:nvPicPr>
          <p:cNvPr id="209" name="Google Shape;209;p24"/>
          <p:cNvPicPr preferRelativeResize="0"/>
          <p:nvPr/>
        </p:nvPicPr>
        <p:blipFill>
          <a:blip r:embed="rId3">
            <a:alphaModFix/>
          </a:blip>
          <a:stretch>
            <a:fillRect/>
          </a:stretch>
        </p:blipFill>
        <p:spPr>
          <a:xfrm>
            <a:off x="1106650" y="2765590"/>
            <a:ext cx="7038900" cy="595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5" name="Google Shape;215;p25"/>
          <p:cNvSpPr txBox="1"/>
          <p:nvPr>
            <p:ph idx="1" type="body"/>
          </p:nvPr>
        </p:nvSpPr>
        <p:spPr>
          <a:xfrm>
            <a:off x="1083500" y="3508350"/>
            <a:ext cx="7038900" cy="1134900"/>
          </a:xfrm>
          <a:prstGeom prst="rect">
            <a:avLst/>
          </a:prstGeom>
        </p:spPr>
        <p:txBody>
          <a:bodyPr anchorCtr="0" anchor="t" bIns="91425" lIns="91425" spcFirstLastPara="1" rIns="91425" wrap="square" tIns="91425">
            <a:normAutofit lnSpcReduction="10000"/>
          </a:bodyPr>
          <a:lstStyle/>
          <a:p>
            <a:pPr indent="0" lvl="0" marL="17780" rtl="0" algn="just">
              <a:lnSpc>
                <a:spcPct val="115000"/>
              </a:lnSpc>
              <a:spcBef>
                <a:spcPts val="0"/>
              </a:spcBef>
              <a:spcAft>
                <a:spcPts val="0"/>
              </a:spcAft>
              <a:buNone/>
            </a:pPr>
            <a:r>
              <a:rPr lang="tr" sz="1200">
                <a:latin typeface="Times New Roman"/>
                <a:ea typeface="Times New Roman"/>
                <a:cs typeface="Times New Roman"/>
                <a:sym typeface="Times New Roman"/>
              </a:rPr>
              <a:t>Elde ettiğimiz verinin içerisinde etikete(tag) sorulacak sorulara(pattern) göre cevap verebilmek için verileri işlemek üzere liste değişkenlerimize atıyoruz. Tabi hemen öncesinde kelimeleri ayırmak için nltk ile word tokenize yapıyoruz.</a:t>
            </a:r>
            <a:endParaRPr sz="1200">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pic>
        <p:nvPicPr>
          <p:cNvPr id="216" name="Google Shape;216;p25"/>
          <p:cNvPicPr preferRelativeResize="0"/>
          <p:nvPr/>
        </p:nvPicPr>
        <p:blipFill>
          <a:blip r:embed="rId3">
            <a:alphaModFix/>
          </a:blip>
          <a:stretch>
            <a:fillRect/>
          </a:stretch>
        </p:blipFill>
        <p:spPr>
          <a:xfrm>
            <a:off x="2239075" y="1362425"/>
            <a:ext cx="4177400" cy="1970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2" name="Google Shape;222;p26"/>
          <p:cNvSpPr txBox="1"/>
          <p:nvPr>
            <p:ph idx="1" type="body"/>
          </p:nvPr>
        </p:nvSpPr>
        <p:spPr>
          <a:xfrm>
            <a:off x="1056400" y="1637875"/>
            <a:ext cx="3042300" cy="2911200"/>
          </a:xfrm>
          <a:prstGeom prst="rect">
            <a:avLst/>
          </a:prstGeom>
        </p:spPr>
        <p:txBody>
          <a:bodyPr anchorCtr="0" anchor="t" bIns="91425" lIns="91425" spcFirstLastPara="1" rIns="91425" wrap="square" tIns="91425">
            <a:normAutofit/>
          </a:bodyPr>
          <a:lstStyle/>
          <a:p>
            <a:pPr indent="0" lvl="0" marL="17780" rtl="0" algn="just">
              <a:lnSpc>
                <a:spcPct val="115000"/>
              </a:lnSpc>
              <a:spcBef>
                <a:spcPts val="0"/>
              </a:spcBef>
              <a:spcAft>
                <a:spcPts val="0"/>
              </a:spcAft>
              <a:buNone/>
            </a:pPr>
            <a:r>
              <a:rPr lang="tr" sz="1200">
                <a:latin typeface="Times New Roman"/>
                <a:ea typeface="Times New Roman"/>
                <a:cs typeface="Times New Roman"/>
                <a:sym typeface="Times New Roman"/>
              </a:rPr>
              <a:t>Türkçe stemmerimiz ile (Stemmer kelime köklerini elde etmek için kullandığımız fonksiyon)</a:t>
            </a:r>
            <a:endParaRPr sz="1200">
              <a:latin typeface="Times New Roman"/>
              <a:ea typeface="Times New Roman"/>
              <a:cs typeface="Times New Roman"/>
              <a:sym typeface="Times New Roman"/>
            </a:endParaRPr>
          </a:p>
          <a:p>
            <a:pPr indent="0" lvl="0" marL="17780" rtl="0" algn="just">
              <a:lnSpc>
                <a:spcPct val="115000"/>
              </a:lnSpc>
              <a:spcBef>
                <a:spcPts val="1000"/>
              </a:spcBef>
              <a:spcAft>
                <a:spcPts val="0"/>
              </a:spcAft>
              <a:buNone/>
            </a:pPr>
            <a:r>
              <a:rPr lang="tr" sz="1200">
                <a:latin typeface="Times New Roman"/>
                <a:ea typeface="Times New Roman"/>
                <a:cs typeface="Times New Roman"/>
                <a:sym typeface="Times New Roman"/>
              </a:rPr>
              <a:t>Elimizdeki türkçe kelimelerin köklerini eğitmek üzere ayırıyoruz ve listemize ekliyoruz.</a:t>
            </a:r>
            <a:endParaRPr sz="1200">
              <a:latin typeface="Times New Roman"/>
              <a:ea typeface="Times New Roman"/>
              <a:cs typeface="Times New Roman"/>
              <a:sym typeface="Times New Roman"/>
            </a:endParaRPr>
          </a:p>
          <a:p>
            <a:pPr indent="0" lvl="0" marL="17780" rtl="0" algn="just">
              <a:lnSpc>
                <a:spcPct val="115000"/>
              </a:lnSpc>
              <a:spcBef>
                <a:spcPts val="1000"/>
              </a:spcBef>
              <a:spcAft>
                <a:spcPts val="0"/>
              </a:spcAft>
              <a:buNone/>
            </a:pPr>
            <a:r>
              <a:rPr lang="tr" sz="1200">
                <a:latin typeface="Times New Roman"/>
                <a:ea typeface="Times New Roman"/>
                <a:cs typeface="Times New Roman"/>
                <a:sym typeface="Times New Roman"/>
              </a:rPr>
              <a:t>Daha sonra bu listeyi eğitilmek üzere training listimize ekliyoruz.</a:t>
            </a:r>
            <a:endParaRPr sz="1200">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pic>
        <p:nvPicPr>
          <p:cNvPr id="223" name="Google Shape;223;p26"/>
          <p:cNvPicPr preferRelativeResize="0"/>
          <p:nvPr/>
        </p:nvPicPr>
        <p:blipFill>
          <a:blip r:embed="rId3">
            <a:alphaModFix/>
          </a:blip>
          <a:stretch>
            <a:fillRect/>
          </a:stretch>
        </p:blipFill>
        <p:spPr>
          <a:xfrm>
            <a:off x="4480500" y="1731525"/>
            <a:ext cx="4400037" cy="291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idx="1" type="body"/>
          </p:nvPr>
        </p:nvSpPr>
        <p:spPr>
          <a:xfrm>
            <a:off x="5452175" y="421525"/>
            <a:ext cx="3424200" cy="4655700"/>
          </a:xfrm>
          <a:prstGeom prst="rect">
            <a:avLst/>
          </a:prstGeom>
        </p:spPr>
        <p:txBody>
          <a:bodyPr anchorCtr="0" anchor="t" bIns="91425" lIns="91425" spcFirstLastPara="1" rIns="91425" wrap="square" tIns="91425">
            <a:normAutofit lnSpcReduction="20000"/>
          </a:bodyPr>
          <a:lstStyle/>
          <a:p>
            <a:pPr indent="0" lvl="0" marL="17780" rtl="0" algn="just">
              <a:lnSpc>
                <a:spcPct val="115000"/>
              </a:lnSpc>
              <a:spcBef>
                <a:spcPts val="0"/>
              </a:spcBef>
              <a:spcAft>
                <a:spcPts val="0"/>
              </a:spcAft>
              <a:buNone/>
            </a:pPr>
            <a:r>
              <a:rPr lang="tr" sz="1200">
                <a:latin typeface="Times New Roman"/>
                <a:ea typeface="Times New Roman"/>
                <a:cs typeface="Times New Roman"/>
                <a:sym typeface="Times New Roman"/>
              </a:rPr>
              <a:t>Bu verileri numpy kütüphanesi yardımıyla dizilere dönüştürdükten sonra keras kütüphanesinin Sequential fonksiyonu ile modelimizi oluşturuyoruz.</a:t>
            </a:r>
            <a:endParaRPr sz="1200">
              <a:latin typeface="Times New Roman"/>
              <a:ea typeface="Times New Roman"/>
              <a:cs typeface="Times New Roman"/>
              <a:sym typeface="Times New Roman"/>
            </a:endParaRPr>
          </a:p>
          <a:p>
            <a:pPr indent="0" lvl="0" marL="17780" rtl="0" algn="just">
              <a:lnSpc>
                <a:spcPct val="115000"/>
              </a:lnSpc>
              <a:spcBef>
                <a:spcPts val="1000"/>
              </a:spcBef>
              <a:spcAft>
                <a:spcPts val="0"/>
              </a:spcAft>
              <a:buNone/>
            </a:pPr>
            <a:r>
              <a:rPr lang="tr" sz="1200">
                <a:latin typeface="Times New Roman"/>
                <a:ea typeface="Times New Roman"/>
                <a:cs typeface="Times New Roman"/>
                <a:sym typeface="Times New Roman"/>
              </a:rPr>
              <a:t>Eğitilmek üzere train edilecek verimizin uzunluğu boyutunda 500 unit(birim)lik 2 adet katman oluşturuyoruz. Ardından bir Dropout(Düğüm Seyreltme) katmanı ile eğitmede işimize yaramayacak node(düğüm)leri işlemden düşüyoruz. (0.2 Oranında)</a:t>
            </a:r>
            <a:endParaRPr sz="1200">
              <a:latin typeface="Times New Roman"/>
              <a:ea typeface="Times New Roman"/>
              <a:cs typeface="Times New Roman"/>
              <a:sym typeface="Times New Roman"/>
            </a:endParaRPr>
          </a:p>
          <a:p>
            <a:pPr indent="0" lvl="0" marL="17780" rtl="0" algn="just">
              <a:lnSpc>
                <a:spcPct val="115000"/>
              </a:lnSpc>
              <a:spcBef>
                <a:spcPts val="1000"/>
              </a:spcBef>
              <a:spcAft>
                <a:spcPts val="0"/>
              </a:spcAft>
              <a:buNone/>
            </a:pPr>
            <a:r>
              <a:rPr lang="tr" sz="1200">
                <a:latin typeface="Times New Roman"/>
                <a:ea typeface="Times New Roman"/>
                <a:cs typeface="Times New Roman"/>
                <a:sym typeface="Times New Roman"/>
              </a:rPr>
              <a:t>Modelimizi Summary ile özetleyecek fonksiyonu çağırıyoruz ve terminalde görüntülüyoruz.</a:t>
            </a:r>
            <a:endParaRPr sz="1200">
              <a:latin typeface="Times New Roman"/>
              <a:ea typeface="Times New Roman"/>
              <a:cs typeface="Times New Roman"/>
              <a:sym typeface="Times New Roman"/>
            </a:endParaRPr>
          </a:p>
          <a:p>
            <a:pPr indent="0" lvl="0" marL="17780" rtl="0" algn="just">
              <a:lnSpc>
                <a:spcPct val="115000"/>
              </a:lnSpc>
              <a:spcBef>
                <a:spcPts val="1000"/>
              </a:spcBef>
              <a:spcAft>
                <a:spcPts val="0"/>
              </a:spcAft>
              <a:buNone/>
            </a:pPr>
            <a:r>
              <a:rPr lang="tr" sz="1200">
                <a:latin typeface="Times New Roman"/>
                <a:ea typeface="Times New Roman"/>
                <a:cs typeface="Times New Roman"/>
                <a:sym typeface="Times New Roman"/>
              </a:rPr>
              <a:t>Modelimizi Adam optimizerı ile optimize ediyor ve learning_rate(Öğrenme Oranını) .001e atıyoruz.</a:t>
            </a:r>
            <a:endParaRPr sz="1200">
              <a:latin typeface="Times New Roman"/>
              <a:ea typeface="Times New Roman"/>
              <a:cs typeface="Times New Roman"/>
              <a:sym typeface="Times New Roman"/>
            </a:endParaRPr>
          </a:p>
          <a:p>
            <a:pPr indent="0" lvl="0" marL="17780" rtl="0" algn="just">
              <a:lnSpc>
                <a:spcPct val="115000"/>
              </a:lnSpc>
              <a:spcBef>
                <a:spcPts val="1000"/>
              </a:spcBef>
              <a:spcAft>
                <a:spcPts val="0"/>
              </a:spcAft>
              <a:buNone/>
            </a:pPr>
            <a:r>
              <a:rPr lang="tr" sz="1200">
                <a:latin typeface="Times New Roman"/>
                <a:ea typeface="Times New Roman"/>
                <a:cs typeface="Times New Roman"/>
                <a:sym typeface="Times New Roman"/>
              </a:rPr>
              <a:t>Loss(Kayıp) ve Accuracy(Başarı Oranı) metricleri ile optimize ediyoruz.</a:t>
            </a:r>
            <a:endParaRPr sz="1200">
              <a:latin typeface="Times New Roman"/>
              <a:ea typeface="Times New Roman"/>
              <a:cs typeface="Times New Roman"/>
              <a:sym typeface="Times New Roman"/>
            </a:endParaRPr>
          </a:p>
          <a:p>
            <a:pPr indent="0" lvl="0" marL="17780" rtl="0" algn="just">
              <a:lnSpc>
                <a:spcPct val="115000"/>
              </a:lnSpc>
              <a:spcBef>
                <a:spcPts val="1000"/>
              </a:spcBef>
              <a:spcAft>
                <a:spcPts val="0"/>
              </a:spcAft>
              <a:buNone/>
            </a:pPr>
            <a:r>
              <a:rPr lang="tr" sz="1200">
                <a:latin typeface="Times New Roman"/>
                <a:ea typeface="Times New Roman"/>
                <a:cs typeface="Times New Roman"/>
                <a:sym typeface="Times New Roman"/>
              </a:rPr>
              <a:t>model.fit Modeli sabit sayıda eğitim tur sayısı(epoch) için eğitir (Veri kümesindeki her yineleme(iteration) için).</a:t>
            </a:r>
            <a:endParaRPr sz="1200">
              <a:latin typeface="Times New Roman"/>
              <a:ea typeface="Times New Roman"/>
              <a:cs typeface="Times New Roman"/>
              <a:sym typeface="Times New Roman"/>
            </a:endParaRPr>
          </a:p>
          <a:p>
            <a:pPr indent="0" lvl="0" marL="17780" rtl="0" algn="just">
              <a:lnSpc>
                <a:spcPct val="115000"/>
              </a:lnSpc>
              <a:spcBef>
                <a:spcPts val="1000"/>
              </a:spcBef>
              <a:spcAft>
                <a:spcPts val="0"/>
              </a:spcAft>
              <a:buNone/>
            </a:pPr>
            <a:r>
              <a:t/>
            </a:r>
            <a:endParaRPr sz="1200">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pic>
        <p:nvPicPr>
          <p:cNvPr id="229" name="Google Shape;229;p27"/>
          <p:cNvPicPr preferRelativeResize="0"/>
          <p:nvPr/>
        </p:nvPicPr>
        <p:blipFill>
          <a:blip r:embed="rId3">
            <a:alphaModFix/>
          </a:blip>
          <a:stretch>
            <a:fillRect/>
          </a:stretch>
        </p:blipFill>
        <p:spPr>
          <a:xfrm>
            <a:off x="205125" y="1513713"/>
            <a:ext cx="5150150" cy="211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5" name="Google Shape;235;p28"/>
          <p:cNvSpPr txBox="1"/>
          <p:nvPr>
            <p:ph idx="1" type="body"/>
          </p:nvPr>
        </p:nvSpPr>
        <p:spPr>
          <a:xfrm>
            <a:off x="5629275" y="1574925"/>
            <a:ext cx="2741100" cy="2911200"/>
          </a:xfrm>
          <a:prstGeom prst="rect">
            <a:avLst/>
          </a:prstGeom>
        </p:spPr>
        <p:txBody>
          <a:bodyPr anchorCtr="0" anchor="t" bIns="91425" lIns="91425" spcFirstLastPara="1" rIns="91425" wrap="square" tIns="91425">
            <a:normAutofit lnSpcReduction="20000"/>
          </a:bodyPr>
          <a:lstStyle/>
          <a:p>
            <a:pPr indent="0" lvl="0" marL="17780" rtl="0" algn="just">
              <a:lnSpc>
                <a:spcPct val="115000"/>
              </a:lnSpc>
              <a:spcBef>
                <a:spcPts val="0"/>
              </a:spcBef>
              <a:spcAft>
                <a:spcPts val="0"/>
              </a:spcAft>
              <a:buNone/>
            </a:pPr>
            <a:r>
              <a:rPr lang="tr" sz="1200">
                <a:latin typeface="Times New Roman"/>
                <a:ea typeface="Times New Roman"/>
                <a:cs typeface="Times New Roman"/>
                <a:sym typeface="Times New Roman"/>
              </a:rPr>
              <a:t>Kullanıcının girdiği cümle/soruyu ve elimizdeki kelime verilerini gönderiyor ve burada kelimeleri word tokenize ile ayırıp stemmer ile köklerini alıyoruz. Ardından kullanıcı girdisi olan kelimeler ile elimizdeki kelime verileri için bir binary dizisi oluşturuyoruz. Kelimelerin karşılıkları için diziye tamamen 0 atıp eşleşen harfler için 1 verisi atıyoruz. Ardından kelimeler 0 1 şeklinde atamasının yapıldığı veriyi bag listesine kaydedip numpy ile dizi şeklinde return ediyoruz.</a:t>
            </a:r>
            <a:endParaRPr sz="1200">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pic>
        <p:nvPicPr>
          <p:cNvPr id="236" name="Google Shape;236;p28"/>
          <p:cNvPicPr preferRelativeResize="0"/>
          <p:nvPr/>
        </p:nvPicPr>
        <p:blipFill>
          <a:blip r:embed="rId3">
            <a:alphaModFix/>
          </a:blip>
          <a:stretch>
            <a:fillRect/>
          </a:stretch>
        </p:blipFill>
        <p:spPr>
          <a:xfrm>
            <a:off x="74875" y="1902300"/>
            <a:ext cx="5186350" cy="200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idx="1" type="body"/>
          </p:nvPr>
        </p:nvSpPr>
        <p:spPr>
          <a:xfrm>
            <a:off x="5659725" y="977175"/>
            <a:ext cx="3343200" cy="4277100"/>
          </a:xfrm>
          <a:prstGeom prst="rect">
            <a:avLst/>
          </a:prstGeom>
        </p:spPr>
        <p:txBody>
          <a:bodyPr anchorCtr="0" anchor="t" bIns="91425" lIns="91425" spcFirstLastPara="1" rIns="91425" wrap="square" tIns="91425">
            <a:noAutofit/>
          </a:bodyPr>
          <a:lstStyle/>
          <a:p>
            <a:pPr indent="0" lvl="0" marL="17780" rtl="0" algn="just">
              <a:lnSpc>
                <a:spcPct val="115000"/>
              </a:lnSpc>
              <a:spcBef>
                <a:spcPts val="0"/>
              </a:spcBef>
              <a:spcAft>
                <a:spcPts val="0"/>
              </a:spcAft>
              <a:buNone/>
            </a:pPr>
            <a:r>
              <a:rPr lang="tr" sz="1200">
                <a:latin typeface="Times New Roman"/>
                <a:ea typeface="Times New Roman"/>
                <a:cs typeface="Times New Roman"/>
                <a:sym typeface="Times New Roman"/>
              </a:rPr>
              <a:t>Chatbotun chat kısmı için fit edilmiş modelimizin sonuçlarını predict(Tahmin) fonksiyonu ile tahmin ediyoruz. Argümanlarımızı bag of words fonksiyonuna gönderip return edilmiş olan kelime binary yapısını alıyoruz. Bu sonucu model.predict methodu ile çalıştırdıktan sonra results değişkenine atıyoruz. Sonra numpy kütüphanesi ile resultsindex değişkenine gönderip eşleşen indexlere bakıyor ve tag değişkeni label indexine göre atamasını yapıyoruz. Eğer elimizdeki sonucun indexi %70 oranından  fazla ise kullanıcının girdiği kelimeler ile taglerdeki kelimeleri eşleştiriyoruz.. Bu koşullar sağlanırsa veri içerisinde gezilerek o tag’e ait olan sorulardan biri olduğunu varsayarak o soruların karşılığı olan cevaplardan bir tanesini rastgele bir şekilde seçerek ana ekran üzerinde gösteriyoruz.</a:t>
            </a:r>
            <a:endParaRPr/>
          </a:p>
        </p:txBody>
      </p:sp>
      <p:pic>
        <p:nvPicPr>
          <p:cNvPr id="242" name="Google Shape;242;p29"/>
          <p:cNvPicPr preferRelativeResize="0"/>
          <p:nvPr/>
        </p:nvPicPr>
        <p:blipFill>
          <a:blip r:embed="rId3">
            <a:alphaModFix/>
          </a:blip>
          <a:stretch>
            <a:fillRect/>
          </a:stretch>
        </p:blipFill>
        <p:spPr>
          <a:xfrm>
            <a:off x="210460" y="1523275"/>
            <a:ext cx="5353365" cy="2911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Karşılaşılan Problemler ve Çözümler</a:t>
            </a:r>
            <a:endParaRPr/>
          </a:p>
        </p:txBody>
      </p:sp>
      <p:sp>
        <p:nvSpPr>
          <p:cNvPr id="248" name="Google Shape;248;p30"/>
          <p:cNvSpPr txBox="1"/>
          <p:nvPr>
            <p:ph idx="1" type="body"/>
          </p:nvPr>
        </p:nvSpPr>
        <p:spPr>
          <a:xfrm>
            <a:off x="534000" y="1529050"/>
            <a:ext cx="2499900" cy="2911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tr"/>
              <a:t>1) Kullanılan kütüphanelerde versiyon uyumsuzluğu yaşandı.</a:t>
            </a:r>
            <a:endParaRPr/>
          </a:p>
          <a:p>
            <a:pPr indent="0" lvl="0" marL="0" rtl="0" algn="l">
              <a:lnSpc>
                <a:spcPct val="115000"/>
              </a:lnSpc>
              <a:spcBef>
                <a:spcPts val="0"/>
              </a:spcBef>
              <a:spcAft>
                <a:spcPts val="0"/>
              </a:spcAft>
              <a:buNone/>
            </a:pPr>
            <a:r>
              <a:rPr lang="tr"/>
              <a:t>Kütüphaneler dökümantasyonlarından uyumlu versiyonlar belirlenerek kütüphane versiyonları değiştirilince düzeldi.</a:t>
            </a:r>
            <a:endParaRPr/>
          </a:p>
        </p:txBody>
      </p:sp>
      <p:sp>
        <p:nvSpPr>
          <p:cNvPr id="249" name="Google Shape;249;p30"/>
          <p:cNvSpPr txBox="1"/>
          <p:nvPr>
            <p:ph idx="1" type="body"/>
          </p:nvPr>
        </p:nvSpPr>
        <p:spPr>
          <a:xfrm>
            <a:off x="3297800" y="1544975"/>
            <a:ext cx="2499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2</a:t>
            </a:r>
            <a:r>
              <a:rPr lang="tr"/>
              <a:t>) Projenin verisi için ingilizce chatbot sohbet verileri bulduk. Türkçeye sırasıyla çevirip fazladan cevaplar ekledik. Verilerin işlenmesi için gerekli olan dense unit değerleri dropout değeri ve learning_ratein belirlenmesinde problem yaşadık. Deneme yanılma ile doğru değerleri bulduk.</a:t>
            </a:r>
            <a:endParaRPr/>
          </a:p>
        </p:txBody>
      </p:sp>
      <p:sp>
        <p:nvSpPr>
          <p:cNvPr id="250" name="Google Shape;250;p30"/>
          <p:cNvSpPr txBox="1"/>
          <p:nvPr>
            <p:ph idx="1" type="body"/>
          </p:nvPr>
        </p:nvSpPr>
        <p:spPr>
          <a:xfrm>
            <a:off x="6053525" y="1468775"/>
            <a:ext cx="2499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3) Arayüz ekranında kullanıcı girdisi ile botun verdiği cevapların sohbet ekranında sırasıyla hareket etmesi bize problem çıkardı. Sohbet ekranını Canvas yapısına çevirdikten sonra her gelen mesajdan sonra Canvasımızı belli bir birim yukarı kaydırarak sorunu çözdük.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nvSpPr>
        <p:spPr>
          <a:xfrm>
            <a:off x="1195475" y="683975"/>
            <a:ext cx="7514400" cy="22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4000">
                <a:solidFill>
                  <a:schemeClr val="lt1"/>
                </a:solidFill>
              </a:rPr>
              <a:t>SUNUMUMUZU DİNLEDİĞİNİZ İÇİN TEŞEKKÜR EDERİZ</a:t>
            </a:r>
            <a:endParaRPr sz="4000">
              <a:solidFill>
                <a:schemeClr val="lt1"/>
              </a:solidFill>
            </a:endParaRPr>
          </a:p>
        </p:txBody>
      </p:sp>
      <p:sp>
        <p:nvSpPr>
          <p:cNvPr id="256" name="Google Shape;256;p31"/>
          <p:cNvSpPr txBox="1"/>
          <p:nvPr>
            <p:ph idx="4294967295" type="subTitle"/>
          </p:nvPr>
        </p:nvSpPr>
        <p:spPr>
          <a:xfrm>
            <a:off x="4441025" y="2765525"/>
            <a:ext cx="3997500" cy="1895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tr" sz="1400">
                <a:latin typeface="Arial"/>
                <a:ea typeface="Arial"/>
                <a:cs typeface="Arial"/>
                <a:sym typeface="Arial"/>
              </a:rPr>
              <a:t>Pınar SARI			170202049</a:t>
            </a:r>
            <a:endParaRPr sz="1400">
              <a:latin typeface="Arial"/>
              <a:ea typeface="Arial"/>
              <a:cs typeface="Arial"/>
              <a:sym typeface="Arial"/>
            </a:endParaRPr>
          </a:p>
          <a:p>
            <a:pPr indent="0" lvl="0" marL="0" rtl="0" algn="l">
              <a:lnSpc>
                <a:spcPct val="95000"/>
              </a:lnSpc>
              <a:spcBef>
                <a:spcPts val="1200"/>
              </a:spcBef>
              <a:spcAft>
                <a:spcPts val="0"/>
              </a:spcAft>
              <a:buSzPts val="688"/>
              <a:buNone/>
            </a:pPr>
            <a:r>
              <a:rPr lang="tr" sz="1400">
                <a:latin typeface="Arial"/>
                <a:ea typeface="Arial"/>
                <a:cs typeface="Arial"/>
                <a:sym typeface="Arial"/>
              </a:rPr>
              <a:t>Alper AKTEPE		160202056</a:t>
            </a:r>
            <a:endParaRPr sz="1400">
              <a:latin typeface="Arial"/>
              <a:ea typeface="Arial"/>
              <a:cs typeface="Arial"/>
              <a:sym typeface="Arial"/>
            </a:endParaRPr>
          </a:p>
          <a:p>
            <a:pPr indent="0" lvl="0" marL="0" rtl="0" algn="l">
              <a:lnSpc>
                <a:spcPct val="95000"/>
              </a:lnSpc>
              <a:spcBef>
                <a:spcPts val="1200"/>
              </a:spcBef>
              <a:spcAft>
                <a:spcPts val="0"/>
              </a:spcAft>
              <a:buSzPts val="688"/>
              <a:buNone/>
            </a:pPr>
            <a:r>
              <a:rPr lang="tr" sz="1400">
                <a:latin typeface="Arial"/>
                <a:ea typeface="Arial"/>
                <a:cs typeface="Arial"/>
                <a:sym typeface="Arial"/>
              </a:rPr>
              <a:t>Şamil ASAROĞLU   	170202091</a:t>
            </a:r>
            <a:endParaRPr sz="1400">
              <a:latin typeface="Arial"/>
              <a:ea typeface="Arial"/>
              <a:cs typeface="Arial"/>
              <a:sym typeface="Arial"/>
            </a:endParaRPr>
          </a:p>
          <a:p>
            <a:pPr indent="0" lvl="0" marL="0" rtl="0" algn="l">
              <a:lnSpc>
                <a:spcPct val="95000"/>
              </a:lnSpc>
              <a:spcBef>
                <a:spcPts val="1200"/>
              </a:spcBef>
              <a:spcAft>
                <a:spcPts val="0"/>
              </a:spcAft>
              <a:buSzPts val="688"/>
              <a:buNone/>
            </a:pPr>
            <a:r>
              <a:rPr lang="tr" sz="1400">
                <a:latin typeface="Arial"/>
                <a:ea typeface="Arial"/>
                <a:cs typeface="Arial"/>
                <a:sym typeface="Arial"/>
              </a:rPr>
              <a:t>Fetih YENERDAĞ    	170202012</a:t>
            </a:r>
            <a:endParaRPr sz="1400">
              <a:latin typeface="Arial"/>
              <a:ea typeface="Arial"/>
              <a:cs typeface="Arial"/>
              <a:sym typeface="Arial"/>
            </a:endParaRPr>
          </a:p>
          <a:p>
            <a:pPr indent="0" lvl="0" marL="0" rtl="0" algn="l">
              <a:lnSpc>
                <a:spcPct val="95000"/>
              </a:lnSpc>
              <a:spcBef>
                <a:spcPts val="1200"/>
              </a:spcBef>
              <a:spcAft>
                <a:spcPts val="1200"/>
              </a:spcAft>
              <a:buSzPts val="688"/>
              <a:buNone/>
            </a:pPr>
            <a:r>
              <a:rPr lang="tr" sz="1400">
                <a:latin typeface="Arial"/>
                <a:ea typeface="Arial"/>
                <a:cs typeface="Arial"/>
                <a:sym typeface="Arial"/>
              </a:rPr>
              <a:t>Veli Kaan Çetinel	 	170202081</a:t>
            </a:r>
            <a:endParaRPr sz="158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Proje Özeti</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Bu projede nöron sinir ağları ile chatbot yapımı gerçekleştirilmiştir. Projemiz Python programlama dili kullanılarak geliştirilmiştir. Geliştirme ortamı olarak kullanılan Spyder 4.1.5 ve Visual Studio Code 1.55.2 ortamlarında başarılı bir şekilde çalıştırılmıştır. Geliştirdiğimiz bu projede, bir arayüz bulunmaktadır. Bu arayüz ile kullanıcıdan bir cümle ya da kelime girişi aldıktan sonra chatbot bir cevap döndürmektedir.  Bu aşamaların hepsi arayüzde gözlemlenmektedir.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YAPAY SİNİR AĞI(ARTIFICIAL NEURAL NETWORK) NEDİR?</a:t>
            </a:r>
            <a:endParaRPr/>
          </a:p>
        </p:txBody>
      </p:sp>
      <p:sp>
        <p:nvSpPr>
          <p:cNvPr id="147" name="Google Shape;147;p15"/>
          <p:cNvSpPr txBox="1"/>
          <p:nvPr>
            <p:ph idx="1" type="body"/>
          </p:nvPr>
        </p:nvSpPr>
        <p:spPr>
          <a:xfrm>
            <a:off x="1257300" y="1587650"/>
            <a:ext cx="3002100" cy="301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500"/>
              <a:t>Yapay sinir ağları, insan beyninin bilgi işleme tekniğinden esinlenerek geliştirilmiş bir bilgi işlem teknolojisidir. YSA ile basit biyolojik sinir sisteminin çalışma şekli taklit edilir. Yani biyolojik nöron hücrelerinin ve bu hücrelerin birbirleri ile arasında kurduğu sinaptik bağın dijital olarak modellenmesidir.</a:t>
            </a:r>
            <a:endParaRPr sz="1500"/>
          </a:p>
        </p:txBody>
      </p:sp>
      <p:pic>
        <p:nvPicPr>
          <p:cNvPr id="148" name="Google Shape;148;p15"/>
          <p:cNvPicPr preferRelativeResize="0"/>
          <p:nvPr/>
        </p:nvPicPr>
        <p:blipFill>
          <a:blip r:embed="rId3">
            <a:alphaModFix/>
          </a:blip>
          <a:stretch>
            <a:fillRect/>
          </a:stretch>
        </p:blipFill>
        <p:spPr>
          <a:xfrm>
            <a:off x="4411800" y="1460250"/>
            <a:ext cx="4352450" cy="314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NEDEN YAPAY SİNİR AĞI</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tr" sz="4907"/>
              <a:t> Uzun evrim süreci, insan beynine, Neumann veya modern paralel bilgisayarlarda bulunmayan pek çok arzu edilen özellik kazandırmıştır. Bu özellikler şunlardır :</a:t>
            </a:r>
            <a:endParaRPr sz="4907"/>
          </a:p>
          <a:p>
            <a:pPr indent="-329882" lvl="0" marL="457200" rtl="0" algn="l">
              <a:spcBef>
                <a:spcPts val="1200"/>
              </a:spcBef>
              <a:spcAft>
                <a:spcPts val="0"/>
              </a:spcAft>
              <a:buSzPct val="100000"/>
              <a:buChar char="●"/>
            </a:pPr>
            <a:r>
              <a:rPr lang="tr" sz="4907"/>
              <a:t>büyük paralellik,</a:t>
            </a:r>
            <a:endParaRPr sz="4907"/>
          </a:p>
          <a:p>
            <a:pPr indent="-329882" lvl="0" marL="457200" rtl="0" algn="l">
              <a:spcBef>
                <a:spcPts val="0"/>
              </a:spcBef>
              <a:spcAft>
                <a:spcPts val="0"/>
              </a:spcAft>
              <a:buSzPct val="100000"/>
              <a:buChar char="●"/>
            </a:pPr>
            <a:r>
              <a:rPr lang="tr" sz="4907"/>
              <a:t>dağıtılmış temsil ve hesaplama, öğrenme yeteneği,</a:t>
            </a:r>
            <a:endParaRPr sz="4907"/>
          </a:p>
          <a:p>
            <a:pPr indent="-329882" lvl="0" marL="457200" rtl="0" algn="l">
              <a:spcBef>
                <a:spcPts val="0"/>
              </a:spcBef>
              <a:spcAft>
                <a:spcPts val="0"/>
              </a:spcAft>
              <a:buSzPct val="100000"/>
              <a:buChar char="●"/>
            </a:pPr>
            <a:r>
              <a:rPr lang="tr" sz="4907"/>
              <a:t>genelleme yeteneği,</a:t>
            </a:r>
            <a:endParaRPr sz="4907"/>
          </a:p>
          <a:p>
            <a:pPr indent="-329882" lvl="0" marL="457200" rtl="0" algn="l">
              <a:spcBef>
                <a:spcPts val="0"/>
              </a:spcBef>
              <a:spcAft>
                <a:spcPts val="0"/>
              </a:spcAft>
              <a:buSzPct val="100000"/>
              <a:buChar char="●"/>
            </a:pPr>
            <a:r>
              <a:rPr lang="tr" sz="4907"/>
              <a:t>uyarlanabilirlik,</a:t>
            </a:r>
            <a:endParaRPr sz="4907"/>
          </a:p>
          <a:p>
            <a:pPr indent="-329882" lvl="0" marL="457200" rtl="0" algn="l">
              <a:spcBef>
                <a:spcPts val="0"/>
              </a:spcBef>
              <a:spcAft>
                <a:spcPts val="0"/>
              </a:spcAft>
              <a:buSzPct val="100000"/>
              <a:buChar char="●"/>
            </a:pPr>
            <a:r>
              <a:rPr lang="tr" sz="4907"/>
              <a:t>doğal bağlamsal bilgi işleme, hata toleransı ve düşük enerji tüketimi.</a:t>
            </a:r>
            <a:endParaRPr sz="490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532600" y="634825"/>
            <a:ext cx="7020300" cy="914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tr"/>
              <a:t>  YAPAY SİNİR AĞI MİMARİSİ</a:t>
            </a:r>
            <a:endParaRPr/>
          </a:p>
        </p:txBody>
      </p:sp>
      <p:sp>
        <p:nvSpPr>
          <p:cNvPr id="160" name="Google Shape;160;p17"/>
          <p:cNvSpPr txBox="1"/>
          <p:nvPr>
            <p:ph idx="1" type="body"/>
          </p:nvPr>
        </p:nvSpPr>
        <p:spPr>
          <a:xfrm>
            <a:off x="532600" y="1386300"/>
            <a:ext cx="2373000" cy="33336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tr" sz="1200">
                <a:latin typeface="Times New Roman"/>
                <a:ea typeface="Times New Roman"/>
                <a:cs typeface="Times New Roman"/>
                <a:sym typeface="Times New Roman"/>
              </a:rPr>
              <a:t>Mimari: Yapay sinir ağları; giriş katmanları, gizli katmanlar ve çıktı katmanları olmak üzere üç farklı katmandan oluşur. Gizli katmanlar isteğe bağlıdır. Giriş katmanları, girdileri alır ve bu girdileri herhangi bir işlem yapmadan diğer katmanlara iletir. Bir sonraki katman bu girdiyi alır ve üzerinde işlem yapar ve sonuçlarını daha sonraki işlemler için sonraki katmanlara iletir.</a:t>
            </a:r>
            <a:endParaRPr sz="1200">
              <a:latin typeface="Times New Roman"/>
              <a:ea typeface="Times New Roman"/>
              <a:cs typeface="Times New Roman"/>
              <a:sym typeface="Times New Roman"/>
            </a:endParaRPr>
          </a:p>
          <a:p>
            <a:pPr indent="0" lvl="0" marL="0" rtl="0" algn="just">
              <a:lnSpc>
                <a:spcPct val="115000"/>
              </a:lnSpc>
              <a:spcBef>
                <a:spcPts val="1000"/>
              </a:spcBef>
              <a:spcAft>
                <a:spcPts val="1000"/>
              </a:spcAft>
              <a:buNone/>
            </a:pPr>
            <a:r>
              <a:t/>
            </a:r>
            <a:endParaRPr sz="1200">
              <a:latin typeface="Times New Roman"/>
              <a:ea typeface="Times New Roman"/>
              <a:cs typeface="Times New Roman"/>
              <a:sym typeface="Times New Roman"/>
            </a:endParaRPr>
          </a:p>
        </p:txBody>
      </p:sp>
      <p:pic>
        <p:nvPicPr>
          <p:cNvPr id="161" name="Google Shape;161;p17"/>
          <p:cNvPicPr preferRelativeResize="0"/>
          <p:nvPr/>
        </p:nvPicPr>
        <p:blipFill>
          <a:blip r:embed="rId3">
            <a:alphaModFix/>
          </a:blip>
          <a:stretch>
            <a:fillRect/>
          </a:stretch>
        </p:blipFill>
        <p:spPr>
          <a:xfrm>
            <a:off x="3096369" y="1548925"/>
            <a:ext cx="2875248" cy="2700475"/>
          </a:xfrm>
          <a:prstGeom prst="rect">
            <a:avLst/>
          </a:prstGeom>
          <a:noFill/>
          <a:ln>
            <a:noFill/>
          </a:ln>
        </p:spPr>
      </p:pic>
      <p:sp>
        <p:nvSpPr>
          <p:cNvPr id="162" name="Google Shape;162;p17"/>
          <p:cNvSpPr txBox="1"/>
          <p:nvPr/>
        </p:nvSpPr>
        <p:spPr>
          <a:xfrm>
            <a:off x="6162400" y="874000"/>
            <a:ext cx="2875200" cy="4316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 sz="1200">
                <a:solidFill>
                  <a:schemeClr val="lt1"/>
                </a:solidFill>
                <a:latin typeface="Times New Roman"/>
                <a:ea typeface="Times New Roman"/>
                <a:cs typeface="Times New Roman"/>
                <a:sym typeface="Times New Roman"/>
              </a:rPr>
              <a:t>Öncelikle ağ eğitilir, sonra test edilir ve son olarak uygulanır.Eğitim sırasında ağırlıklara rastgele değerler atanır.Bu değerler eğitim sırasında çıktıya göre değişir.Sinir ağını uygulamak için izlenen bazı adımlar vardır:</a:t>
            </a:r>
            <a:endParaRPr sz="1200">
              <a:solidFill>
                <a:schemeClr val="lt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tr" sz="1200">
                <a:solidFill>
                  <a:schemeClr val="lt1"/>
                </a:solidFill>
                <a:latin typeface="Times New Roman"/>
                <a:ea typeface="Times New Roman"/>
                <a:cs typeface="Times New Roman"/>
                <a:sym typeface="Times New Roman"/>
              </a:rPr>
              <a:t>1) Veri toplama </a:t>
            </a:r>
            <a:endParaRPr sz="1200">
              <a:solidFill>
                <a:schemeClr val="lt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tr" sz="1200">
                <a:solidFill>
                  <a:schemeClr val="lt1"/>
                </a:solidFill>
                <a:latin typeface="Times New Roman"/>
                <a:ea typeface="Times New Roman"/>
                <a:cs typeface="Times New Roman"/>
                <a:sym typeface="Times New Roman"/>
              </a:rPr>
              <a:t>2) Veri ayırma eğitimi ve testi </a:t>
            </a:r>
            <a:endParaRPr sz="1200">
              <a:solidFill>
                <a:schemeClr val="lt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tr" sz="1200">
                <a:solidFill>
                  <a:schemeClr val="lt1"/>
                </a:solidFill>
                <a:latin typeface="Times New Roman"/>
                <a:ea typeface="Times New Roman"/>
                <a:cs typeface="Times New Roman"/>
                <a:sym typeface="Times New Roman"/>
              </a:rPr>
              <a:t>3) Ağ mimarisini seçme </a:t>
            </a:r>
            <a:endParaRPr sz="1200">
              <a:solidFill>
                <a:schemeClr val="lt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tr" sz="1200">
                <a:solidFill>
                  <a:schemeClr val="lt1"/>
                </a:solidFill>
                <a:latin typeface="Times New Roman"/>
                <a:ea typeface="Times New Roman"/>
                <a:cs typeface="Times New Roman"/>
                <a:sym typeface="Times New Roman"/>
              </a:rPr>
              <a:t>4) Parametre ayarlama ve ağırlık başlatma</a:t>
            </a:r>
            <a:endParaRPr sz="1200">
              <a:solidFill>
                <a:schemeClr val="lt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tr" sz="1200">
                <a:solidFill>
                  <a:schemeClr val="lt1"/>
                </a:solidFill>
                <a:latin typeface="Times New Roman"/>
                <a:ea typeface="Times New Roman"/>
                <a:cs typeface="Times New Roman"/>
                <a:sym typeface="Times New Roman"/>
              </a:rPr>
              <a:t>5) Veri dönüşümü </a:t>
            </a:r>
            <a:endParaRPr sz="1200">
              <a:solidFill>
                <a:schemeClr val="lt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tr" sz="1200">
                <a:solidFill>
                  <a:schemeClr val="lt1"/>
                </a:solidFill>
                <a:latin typeface="Times New Roman"/>
                <a:ea typeface="Times New Roman"/>
                <a:cs typeface="Times New Roman"/>
                <a:sym typeface="Times New Roman"/>
              </a:rPr>
              <a:t>6) Eğitim </a:t>
            </a:r>
            <a:endParaRPr sz="1200">
              <a:solidFill>
                <a:schemeClr val="lt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tr" sz="1200">
                <a:solidFill>
                  <a:schemeClr val="lt1"/>
                </a:solidFill>
                <a:latin typeface="Times New Roman"/>
                <a:ea typeface="Times New Roman"/>
                <a:cs typeface="Times New Roman"/>
                <a:sym typeface="Times New Roman"/>
              </a:rPr>
              <a:t>7) Test </a:t>
            </a:r>
            <a:endParaRPr sz="1200">
              <a:solidFill>
                <a:schemeClr val="lt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tr" sz="1200">
                <a:solidFill>
                  <a:schemeClr val="lt1"/>
                </a:solidFill>
                <a:latin typeface="Times New Roman"/>
                <a:ea typeface="Times New Roman"/>
                <a:cs typeface="Times New Roman"/>
                <a:sym typeface="Times New Roman"/>
              </a:rPr>
              <a:t>8) Uygulama</a:t>
            </a:r>
            <a:endParaRPr sz="1200">
              <a:solidFill>
                <a:schemeClr val="lt1"/>
              </a:solidFill>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CHATBOT</a:t>
            </a:r>
            <a:endParaRPr/>
          </a:p>
        </p:txBody>
      </p:sp>
      <p:sp>
        <p:nvSpPr>
          <p:cNvPr id="168" name="Google Shape;168;p18"/>
          <p:cNvSpPr txBox="1"/>
          <p:nvPr>
            <p:ph idx="1" type="body"/>
          </p:nvPr>
        </p:nvSpPr>
        <p:spPr>
          <a:xfrm>
            <a:off x="1297500" y="974475"/>
            <a:ext cx="7038900" cy="4028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tr" sz="4800"/>
              <a:t>Bot, kendi başına ve bir insanın yardımı olmadan bir dizi görevi gerçekleştirmek için tasarlanmış bir yapay zeka yazılımıdır. Bir botun yapabileceği görevler, bir restoranda rezervasyon yapmak, takvimde bir tarih işaretlemek veya kullanıcılarına bilgi toplamak ve görüntülemek ve kullanıcıyı hava durumu hakkında bilgilendirmek gibi durumlardan oluşabilir.</a:t>
            </a:r>
            <a:endParaRPr sz="4800"/>
          </a:p>
          <a:p>
            <a:pPr indent="0" lvl="0" marL="0" rtl="0" algn="l">
              <a:spcBef>
                <a:spcPts val="1200"/>
              </a:spcBef>
              <a:spcAft>
                <a:spcPts val="0"/>
              </a:spcAft>
              <a:buNone/>
            </a:pPr>
            <a:r>
              <a:rPr lang="tr" sz="4800"/>
              <a:t>Chatbot, kullanıcı ile genellikle metin, bazı durumlarda ise konuşma yoluyla diyalog kurarak bilgi veren veya bir işlemi gerçekleştiren bir yazılımdır. Chatbotlar birçok farklı açıdan değerlendirilerek sınıflandırılabilirler.</a:t>
            </a:r>
            <a:endParaRPr sz="4800"/>
          </a:p>
          <a:p>
            <a:pPr indent="0" lvl="0" marL="0" rtl="0" algn="l">
              <a:spcBef>
                <a:spcPts val="1200"/>
              </a:spcBef>
              <a:spcAft>
                <a:spcPts val="0"/>
              </a:spcAft>
              <a:buNone/>
            </a:pPr>
            <a:r>
              <a:rPr lang="tr" sz="4800"/>
              <a:t>1. Menü / kelime bazlı chatbotlar: Bu tür chatbotlarda, bir yapay zeka teknolojisinden söz etmek mümkün değildir. Kullanıcı mevcut menü ve butonlardan seçimler yaparak veya bazı ifadeler yazarak ilerlemektedir.</a:t>
            </a:r>
            <a:endParaRPr sz="4800"/>
          </a:p>
          <a:p>
            <a:pPr indent="0" lvl="0" marL="0" rtl="0" algn="l">
              <a:spcBef>
                <a:spcPts val="1200"/>
              </a:spcBef>
              <a:spcAft>
                <a:spcPts val="0"/>
              </a:spcAft>
              <a:buNone/>
            </a:pPr>
            <a:r>
              <a:rPr lang="tr" sz="4800"/>
              <a:t>2. İfade bazlı chatbotlar: Bu tür chatbotlarda bir NLP (Doğal dil işleme) ve makine öğrenmesi teknolojisinden söz etmek mümkündür. Chatbot, kullanıcının yazdığı ifadeyi bir bütün olarak tanımakta ve anlamlandırmaktadır. Ancak diyalog devam ettiğinde, diyaloğu başından beri izleyip bağlama uygun cevaplar verememektedir.</a:t>
            </a:r>
            <a:endParaRPr sz="4800"/>
          </a:p>
          <a:p>
            <a:pPr indent="0" lvl="0" marL="0" rtl="0" algn="l">
              <a:spcBef>
                <a:spcPts val="1200"/>
              </a:spcBef>
              <a:spcAft>
                <a:spcPts val="0"/>
              </a:spcAft>
              <a:buNone/>
            </a:pPr>
            <a:r>
              <a:rPr lang="tr" sz="4800"/>
              <a:t>3. Diyalog bazlı chatbotlar: Bu tür chatbotlar da yapay zeka tabanlı chatbotlar ve NLP (Doğal dil işleme) ve makine öğrenmesi / derin öğrenme teknolojilerini kullanarak geliştirilmektedir.. Diyalog bazlı chatbotlar kelime veya ifade tabanlı bir anlayışla sınırlı kalmamakla birlikte yazılan ifadeyi anlamlandırabildikleri gibi, diyaloğun akışını takip edip, bu akışa uygun cevaplar da verebilmektedir.</a:t>
            </a:r>
            <a:endParaRPr sz="48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Arayüz</a:t>
            </a:r>
            <a:endParaRPr/>
          </a:p>
        </p:txBody>
      </p:sp>
      <p:sp>
        <p:nvSpPr>
          <p:cNvPr id="174" name="Google Shape;174;p19"/>
          <p:cNvSpPr txBox="1"/>
          <p:nvPr>
            <p:ph idx="1" type="body"/>
          </p:nvPr>
        </p:nvSpPr>
        <p:spPr>
          <a:xfrm>
            <a:off x="554100" y="1554975"/>
            <a:ext cx="3072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Program çalıştırıldığında yanda görüldüğü gibi bir ekran karşımıza çıkmaktadır.</a:t>
            </a:r>
            <a:endParaRPr/>
          </a:p>
        </p:txBody>
      </p:sp>
      <p:pic>
        <p:nvPicPr>
          <p:cNvPr id="175" name="Google Shape;175;p19"/>
          <p:cNvPicPr preferRelativeResize="0"/>
          <p:nvPr/>
        </p:nvPicPr>
        <p:blipFill>
          <a:blip r:embed="rId3">
            <a:alphaModFix/>
          </a:blip>
          <a:stretch>
            <a:fillRect/>
          </a:stretch>
        </p:blipFill>
        <p:spPr>
          <a:xfrm>
            <a:off x="4030125" y="1398049"/>
            <a:ext cx="4830350" cy="3225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Örnek Sonuçlar</a:t>
            </a:r>
            <a:endParaRPr/>
          </a:p>
        </p:txBody>
      </p:sp>
      <p:sp>
        <p:nvSpPr>
          <p:cNvPr id="181" name="Google Shape;181;p20"/>
          <p:cNvSpPr txBox="1"/>
          <p:nvPr>
            <p:ph idx="1" type="body"/>
          </p:nvPr>
        </p:nvSpPr>
        <p:spPr>
          <a:xfrm>
            <a:off x="1297500" y="1567550"/>
            <a:ext cx="3544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Görselde chatbot a giriş olarak gerilen cümleler görülmektedir.</a:t>
            </a:r>
            <a:endParaRPr/>
          </a:p>
        </p:txBody>
      </p:sp>
      <p:pic>
        <p:nvPicPr>
          <p:cNvPr id="182" name="Google Shape;182;p20"/>
          <p:cNvPicPr preferRelativeResize="0"/>
          <p:nvPr/>
        </p:nvPicPr>
        <p:blipFill>
          <a:blip r:embed="rId3">
            <a:alphaModFix/>
          </a:blip>
          <a:stretch>
            <a:fillRect/>
          </a:stretch>
        </p:blipFill>
        <p:spPr>
          <a:xfrm>
            <a:off x="6069425" y="247650"/>
            <a:ext cx="1333500" cy="464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idx="1" type="body"/>
          </p:nvPr>
        </p:nvSpPr>
        <p:spPr>
          <a:xfrm>
            <a:off x="1297500" y="1567550"/>
            <a:ext cx="2258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Chatbot’un verilen sorulara cevapları yandaki görselde görülmektedir.</a:t>
            </a:r>
            <a:endParaRPr/>
          </a:p>
        </p:txBody>
      </p:sp>
      <p:pic>
        <p:nvPicPr>
          <p:cNvPr id="188" name="Google Shape;188;p21"/>
          <p:cNvPicPr preferRelativeResize="0"/>
          <p:nvPr/>
        </p:nvPicPr>
        <p:blipFill>
          <a:blip r:embed="rId3">
            <a:alphaModFix/>
          </a:blip>
          <a:stretch>
            <a:fillRect/>
          </a:stretch>
        </p:blipFill>
        <p:spPr>
          <a:xfrm>
            <a:off x="3869350" y="554225"/>
            <a:ext cx="4943725" cy="413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