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1"/>
  </p:sldMasterIdLst>
  <p:sldIdLst>
    <p:sldId id="256" r:id="rId2"/>
    <p:sldId id="257" r:id="rId3"/>
    <p:sldId id="258" r:id="rId4"/>
    <p:sldId id="259" r:id="rId5"/>
    <p:sldId id="260" r:id="rId6"/>
    <p:sldId id="261" r:id="rId7"/>
    <p:sldId id="278" r:id="rId8"/>
    <p:sldId id="277"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3" r:id="rId22"/>
    <p:sldId id="274"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89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567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878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383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9994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420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770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10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60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592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74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621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82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04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828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20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25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4/23/2025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2033472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Indian Railways Maintenance Analysis</a:t>
            </a:r>
          </a:p>
        </p:txBody>
      </p:sp>
      <p:sp>
        <p:nvSpPr>
          <p:cNvPr id="3" name="Subtitle 2"/>
          <p:cNvSpPr>
            <a:spLocks noGrp="1"/>
          </p:cNvSpPr>
          <p:nvPr>
            <p:ph type="subTitle" idx="1"/>
          </p:nvPr>
        </p:nvSpPr>
        <p:spPr/>
        <p:txBody>
          <a:bodyPr/>
          <a:lstStyle/>
          <a:p>
            <a:r>
              <a:t>Data-Driven Insights for Predictive Maintenance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Distribution of Days Until Next Maintenance</a:t>
            </a:r>
          </a:p>
        </p:txBody>
      </p:sp>
      <p:sp>
        <p:nvSpPr>
          <p:cNvPr id="3" name="Content Placeholder 2"/>
          <p:cNvSpPr>
            <a:spLocks noGrp="1"/>
          </p:cNvSpPr>
          <p:nvPr>
            <p:ph idx="1"/>
          </p:nvPr>
        </p:nvSpPr>
        <p:spPr>
          <a:xfrm>
            <a:off x="5417574" y="2400949"/>
            <a:ext cx="2867985" cy="3541714"/>
          </a:xfrm>
        </p:spPr>
        <p:txBody>
          <a:bodyPr>
            <a:normAutofit lnSpcReduction="10000"/>
          </a:bodyPr>
          <a:lstStyle/>
          <a:p>
            <a:r>
              <a:rPr dirty="0"/>
              <a:t>This distribution plot shows how often maintenance occurs. Most records suggest a cycle between 60–120 days, helping prioritize short-term vs long-term planning.</a:t>
            </a:r>
          </a:p>
        </p:txBody>
      </p:sp>
      <p:pic>
        <p:nvPicPr>
          <p:cNvPr id="5" name="Picture 4">
            <a:extLst>
              <a:ext uri="{FF2B5EF4-FFF2-40B4-BE49-F238E27FC236}">
                <a16:creationId xmlns:a16="http://schemas.microsoft.com/office/drawing/2014/main" id="{1EB95AA3-91A9-CAF1-21A4-C22565198D87}"/>
              </a:ext>
            </a:extLst>
          </p:cNvPr>
          <p:cNvPicPr>
            <a:picLocks noChangeAspect="1"/>
          </p:cNvPicPr>
          <p:nvPr/>
        </p:nvPicPr>
        <p:blipFill>
          <a:blip r:embed="rId2"/>
          <a:stretch>
            <a:fillRect/>
          </a:stretch>
        </p:blipFill>
        <p:spPr>
          <a:xfrm>
            <a:off x="651173" y="2400949"/>
            <a:ext cx="4422784" cy="3083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Mileage vs. Days Until Next Maintenance</a:t>
            </a:r>
          </a:p>
        </p:txBody>
      </p:sp>
      <p:sp>
        <p:nvSpPr>
          <p:cNvPr id="3" name="Content Placeholder 2"/>
          <p:cNvSpPr>
            <a:spLocks noGrp="1"/>
          </p:cNvSpPr>
          <p:nvPr>
            <p:ph idx="1"/>
          </p:nvPr>
        </p:nvSpPr>
        <p:spPr>
          <a:xfrm>
            <a:off x="4817805" y="2378428"/>
            <a:ext cx="3157795" cy="1928101"/>
          </a:xfrm>
        </p:spPr>
        <p:txBody>
          <a:bodyPr>
            <a:noAutofit/>
          </a:bodyPr>
          <a:lstStyle/>
          <a:p>
            <a:pPr>
              <a:lnSpc>
                <a:spcPct val="115000"/>
              </a:lnSpc>
              <a:spcBef>
                <a:spcPts val="1000"/>
              </a:spcBef>
              <a:buNone/>
            </a:pPr>
            <a:r>
              <a:rPr lang="en-US" sz="17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7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700" dirty="0">
                <a:effectLst/>
                <a:latin typeface="Cambria" panose="02040503050406030204" pitchFamily="18" charset="0"/>
                <a:ea typeface="MS Mincho" panose="02020609040205080304" pitchFamily="49" charset="-128"/>
                <a:cs typeface="Times New Roman" panose="02020603050405020304" pitchFamily="18" charset="0"/>
              </a:rPr>
              <a:t>A negative correlation is visible: higher mileage tends to align with fewer days left until the next maintenance.</a:t>
            </a:r>
            <a:endParaRPr lang="en-IN" sz="17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7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7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700" dirty="0">
                <a:effectLst/>
                <a:latin typeface="Cambria" panose="02040503050406030204" pitchFamily="18" charset="0"/>
                <a:ea typeface="MS Mincho" panose="02020609040205080304" pitchFamily="49" charset="-128"/>
                <a:cs typeface="Times New Roman" panose="02020603050405020304" pitchFamily="18" charset="0"/>
              </a:rPr>
              <a:t>Proactive maintenance may be triggered by mileage and failure patterns. Predictive maintenance strategies could be beneficial.</a:t>
            </a:r>
            <a:endParaRPr lang="en-IN" sz="17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08839329-9F69-F8BD-1B21-46438A57CA4F}"/>
              </a:ext>
            </a:extLst>
          </p:cNvPr>
          <p:cNvPicPr>
            <a:picLocks noChangeAspect="1"/>
          </p:cNvPicPr>
          <p:nvPr/>
        </p:nvPicPr>
        <p:blipFill>
          <a:blip r:embed="rId2"/>
          <a:stretch>
            <a:fillRect/>
          </a:stretch>
        </p:blipFill>
        <p:spPr>
          <a:xfrm>
            <a:off x="600656" y="2329267"/>
            <a:ext cx="4217150" cy="39159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Days Until Next Maintenance by Loco Type</a:t>
            </a:r>
          </a:p>
        </p:txBody>
      </p:sp>
      <p:sp>
        <p:nvSpPr>
          <p:cNvPr id="3" name="Content Placeholder 2"/>
          <p:cNvSpPr>
            <a:spLocks noGrp="1"/>
          </p:cNvSpPr>
          <p:nvPr>
            <p:ph idx="1"/>
          </p:nvPr>
        </p:nvSpPr>
        <p:spPr>
          <a:xfrm>
            <a:off x="5427406" y="2313155"/>
            <a:ext cx="2892324" cy="2612807"/>
          </a:xfrm>
        </p:spPr>
        <p:txBody>
          <a:bodyPr>
            <a:noAutofit/>
          </a:bodyPr>
          <a:lstStyle/>
          <a:p>
            <a:pPr>
              <a:lnSpc>
                <a:spcPct val="115000"/>
              </a:lnSpc>
              <a:spcBef>
                <a:spcPts val="1000"/>
              </a:spcBef>
              <a:buNone/>
            </a:pPr>
            <a:r>
              <a:rPr lang="en-US"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500" dirty="0">
                <a:effectLst/>
                <a:latin typeface="Cambria" panose="02040503050406030204" pitchFamily="18" charset="0"/>
                <a:ea typeface="MS Mincho" panose="02020609040205080304" pitchFamily="49" charset="-128"/>
                <a:cs typeface="Times New Roman" panose="02020603050405020304" pitchFamily="18" charset="0"/>
              </a:rPr>
              <a:t>Different locomotive types have varied maintenance cycles. Diesel locomotives generally show slightly longer intervals between maintenance compared to others.</a:t>
            </a:r>
            <a:endParaRPr lang="en-IN" sz="15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500" dirty="0">
                <a:effectLst/>
                <a:latin typeface="Cambria" panose="02040503050406030204" pitchFamily="18" charset="0"/>
                <a:ea typeface="MS Mincho" panose="02020609040205080304" pitchFamily="49" charset="-128"/>
                <a:cs typeface="Times New Roman" panose="02020603050405020304" pitchFamily="18" charset="0"/>
              </a:rPr>
              <a:t>Maintenance strategies should be tailored to locomotive type, recognizing their operational and mechanical differences.</a:t>
            </a:r>
            <a:endParaRPr lang="en-IN" sz="15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81ACBE40-380A-20D2-DB01-FCF9A64B6E6A}"/>
              </a:ext>
            </a:extLst>
          </p:cNvPr>
          <p:cNvPicPr>
            <a:picLocks noChangeAspect="1"/>
          </p:cNvPicPr>
          <p:nvPr/>
        </p:nvPicPr>
        <p:blipFill>
          <a:blip r:embed="rId2"/>
          <a:stretch>
            <a:fillRect/>
          </a:stretch>
        </p:blipFill>
        <p:spPr>
          <a:xfrm>
            <a:off x="560878" y="2411612"/>
            <a:ext cx="4748877" cy="35310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Mileage vs Operating Hours (Interactive)</a:t>
            </a:r>
          </a:p>
        </p:txBody>
      </p:sp>
      <p:sp>
        <p:nvSpPr>
          <p:cNvPr id="3" name="Content Placeholder 2"/>
          <p:cNvSpPr>
            <a:spLocks noGrp="1"/>
          </p:cNvSpPr>
          <p:nvPr>
            <p:ph idx="1"/>
          </p:nvPr>
        </p:nvSpPr>
        <p:spPr>
          <a:xfrm>
            <a:off x="5545392" y="2364695"/>
            <a:ext cx="3010311" cy="2858613"/>
          </a:xfrm>
        </p:spPr>
        <p:txBody>
          <a:bodyPr>
            <a:noAutofit/>
          </a:bodyPr>
          <a:lstStyle/>
          <a:p>
            <a:pPr>
              <a:lnSpc>
                <a:spcPct val="115000"/>
              </a:lnSpc>
              <a:spcBef>
                <a:spcPts val="1000"/>
              </a:spcBef>
              <a:buNone/>
            </a:pPr>
            <a:r>
              <a:rPr lang="en-US"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500" dirty="0">
                <a:effectLst/>
                <a:latin typeface="Cambria" panose="02040503050406030204" pitchFamily="18" charset="0"/>
                <a:ea typeface="MS Mincho" panose="02020609040205080304" pitchFamily="49" charset="-128"/>
                <a:cs typeface="Times New Roman" panose="02020603050405020304" pitchFamily="18" charset="0"/>
              </a:rPr>
              <a:t>Mileage and operating hours have a strong linear relationship. Failure incidents are encoded by color, likely indicating higher risk at greater usage levels.</a:t>
            </a:r>
            <a:endParaRPr lang="en-IN" sz="15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5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500" dirty="0">
                <a:effectLst/>
                <a:latin typeface="Cambria" panose="02040503050406030204" pitchFamily="18" charset="0"/>
                <a:ea typeface="MS Mincho" panose="02020609040205080304" pitchFamily="49" charset="-128"/>
                <a:cs typeface="Times New Roman" panose="02020603050405020304" pitchFamily="18" charset="0"/>
              </a:rPr>
              <a:t>High mileage and operating hours jointly signal elevated maintenance needs. Real-time visualization tools can assist in operational monitoring.</a:t>
            </a:r>
            <a:endParaRPr lang="en-IN" sz="15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60EA2789-913A-12D6-55D9-405E2E137D25}"/>
              </a:ext>
            </a:extLst>
          </p:cNvPr>
          <p:cNvPicPr>
            <a:picLocks noChangeAspect="1"/>
          </p:cNvPicPr>
          <p:nvPr/>
        </p:nvPicPr>
        <p:blipFill>
          <a:blip r:embed="rId2"/>
          <a:stretch>
            <a:fillRect/>
          </a:stretch>
        </p:blipFill>
        <p:spPr>
          <a:xfrm>
            <a:off x="586903" y="2364696"/>
            <a:ext cx="4958489" cy="39279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3" y="1011629"/>
            <a:ext cx="6798734" cy="1303867"/>
          </a:xfrm>
        </p:spPr>
        <p:txBody>
          <a:bodyPr/>
          <a:lstStyle/>
          <a:p>
            <a:r>
              <a:rPr dirty="0"/>
              <a:t>Failure Incidents by Loco Type</a:t>
            </a:r>
          </a:p>
        </p:txBody>
      </p:sp>
      <p:sp>
        <p:nvSpPr>
          <p:cNvPr id="3" name="Content Placeholder 2"/>
          <p:cNvSpPr>
            <a:spLocks noGrp="1"/>
          </p:cNvSpPr>
          <p:nvPr>
            <p:ph idx="1"/>
          </p:nvPr>
        </p:nvSpPr>
        <p:spPr>
          <a:xfrm>
            <a:off x="5820697" y="2490136"/>
            <a:ext cx="2302388" cy="3035594"/>
          </a:xfrm>
        </p:spPr>
        <p:txBody>
          <a:bodyPr>
            <a:noAutofit/>
          </a:bodyPr>
          <a:lstStyle/>
          <a:p>
            <a:pPr>
              <a:lnSpc>
                <a:spcPct val="115000"/>
              </a:lnSpc>
              <a:spcBef>
                <a:spcPts val="1000"/>
              </a:spcBef>
              <a:buNone/>
            </a:pPr>
            <a:r>
              <a:rPr lang="en-US"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Distributions reveal which locomotive types experience more frequent failures. Boxplots likely indicate variance and outliers—some types are more prone to failures.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Identifying problematic locomotive types allows targeted upgrades, replacements, or revised maintenance plans.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3B1AB2D3-36EB-1634-447D-CCE0D94A1C26}"/>
              </a:ext>
            </a:extLst>
          </p:cNvPr>
          <p:cNvPicPr>
            <a:picLocks noChangeAspect="1"/>
          </p:cNvPicPr>
          <p:nvPr/>
        </p:nvPicPr>
        <p:blipFill>
          <a:blip r:embed="rId2"/>
          <a:stretch>
            <a:fillRect/>
          </a:stretch>
        </p:blipFill>
        <p:spPr>
          <a:xfrm>
            <a:off x="719123" y="2417251"/>
            <a:ext cx="4423148" cy="38115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Correlation Matrix of Numerical Features</a:t>
            </a:r>
          </a:p>
        </p:txBody>
      </p:sp>
      <p:sp>
        <p:nvSpPr>
          <p:cNvPr id="3" name="Content Placeholder 2"/>
          <p:cNvSpPr>
            <a:spLocks noGrp="1"/>
          </p:cNvSpPr>
          <p:nvPr>
            <p:ph idx="1"/>
          </p:nvPr>
        </p:nvSpPr>
        <p:spPr>
          <a:xfrm>
            <a:off x="6027173" y="2362315"/>
            <a:ext cx="2017253" cy="3444997"/>
          </a:xfrm>
        </p:spPr>
        <p:txBody>
          <a:bodyPr>
            <a:noAutofit/>
          </a:bodyPr>
          <a:lstStyle/>
          <a:p>
            <a:pPr>
              <a:lnSpc>
                <a:spcPct val="115000"/>
              </a:lnSpc>
              <a:spcBef>
                <a:spcPts val="1000"/>
              </a:spcBef>
              <a:buNone/>
            </a:pPr>
            <a:r>
              <a:rPr lang="en-US"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Strong correlation between mileage and operating hours. Mild negative correlation with failures suggests that higher utilization doesn’t always result in more failures, possibly due to consistent maintenance.</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Regular maintenance seems effective in mitigating failure risks despite heavy usage.</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0A0BAADD-8457-1DD0-EFBA-5F29E0265AD5}"/>
              </a:ext>
            </a:extLst>
          </p:cNvPr>
          <p:cNvPicPr>
            <a:picLocks noChangeAspect="1"/>
          </p:cNvPicPr>
          <p:nvPr/>
        </p:nvPicPr>
        <p:blipFill>
          <a:blip r:embed="rId2"/>
          <a:stretch>
            <a:fillRect/>
          </a:stretch>
        </p:blipFill>
        <p:spPr>
          <a:xfrm>
            <a:off x="1013648" y="2446092"/>
            <a:ext cx="3923795" cy="38112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Parallel Coordinates Plot</a:t>
            </a:r>
          </a:p>
        </p:txBody>
      </p:sp>
      <p:sp>
        <p:nvSpPr>
          <p:cNvPr id="3" name="Content Placeholder 2"/>
          <p:cNvSpPr>
            <a:spLocks noGrp="1"/>
          </p:cNvSpPr>
          <p:nvPr>
            <p:ph idx="1"/>
          </p:nvPr>
        </p:nvSpPr>
        <p:spPr>
          <a:xfrm>
            <a:off x="5909187" y="2490135"/>
            <a:ext cx="2233562" cy="3444997"/>
          </a:xfrm>
        </p:spPr>
        <p:txBody>
          <a:bodyPr>
            <a:noAutofit/>
          </a:bodyPr>
          <a:lstStyle/>
          <a:p>
            <a:pPr>
              <a:lnSpc>
                <a:spcPct val="115000"/>
              </a:lnSpc>
              <a:spcBef>
                <a:spcPts val="1000"/>
              </a:spcBef>
              <a:buNone/>
            </a:pPr>
            <a:r>
              <a:rPr lang="en-US"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Multivariate comparison across numeric features such as mileage, hours, failures, and maintenance delay. Color-coded by maintenance delay, showing patterns across multiple dimensions.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2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200" dirty="0">
                <a:effectLst/>
                <a:latin typeface="Cambria" panose="02040503050406030204" pitchFamily="18" charset="0"/>
                <a:ea typeface="MS Mincho" panose="02020609040205080304" pitchFamily="49" charset="-128"/>
                <a:cs typeface="Times New Roman" panose="02020603050405020304" pitchFamily="18" charset="0"/>
              </a:rPr>
              <a:t>Useful for anomaly detection and understanding which factors lead to longer delays.</a:t>
            </a:r>
            <a:endParaRPr lang="en-IN" sz="12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76EC3E0E-996B-90A7-2092-64E32EB75874}"/>
              </a:ext>
            </a:extLst>
          </p:cNvPr>
          <p:cNvPicPr>
            <a:picLocks noChangeAspect="1"/>
          </p:cNvPicPr>
          <p:nvPr/>
        </p:nvPicPr>
        <p:blipFill>
          <a:blip r:embed="rId2"/>
          <a:stretch>
            <a:fillRect/>
          </a:stretch>
        </p:blipFill>
        <p:spPr>
          <a:xfrm>
            <a:off x="647648" y="2490135"/>
            <a:ext cx="5174332" cy="37183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Maintenance Type within Regions</a:t>
            </a:r>
          </a:p>
        </p:txBody>
      </p:sp>
      <p:sp>
        <p:nvSpPr>
          <p:cNvPr id="3" name="Content Placeholder 2"/>
          <p:cNvSpPr>
            <a:spLocks noGrp="1"/>
          </p:cNvSpPr>
          <p:nvPr>
            <p:ph idx="1"/>
          </p:nvPr>
        </p:nvSpPr>
        <p:spPr>
          <a:xfrm>
            <a:off x="4473677" y="2490135"/>
            <a:ext cx="3952568" cy="3444997"/>
          </a:xfrm>
        </p:spPr>
        <p:txBody>
          <a:bodyPr/>
          <a:lstStyle/>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Hierarchical breakdown of regions and their respective maintenance types.</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Enables strategic regional planning and resource deployment.</a:t>
            </a:r>
            <a:endParaRPr dirty="0"/>
          </a:p>
        </p:txBody>
      </p:sp>
      <p:pic>
        <p:nvPicPr>
          <p:cNvPr id="5" name="Picture 4">
            <a:extLst>
              <a:ext uri="{FF2B5EF4-FFF2-40B4-BE49-F238E27FC236}">
                <a16:creationId xmlns:a16="http://schemas.microsoft.com/office/drawing/2014/main" id="{322D425B-9005-2A66-1149-4F3A1668F5D1}"/>
              </a:ext>
            </a:extLst>
          </p:cNvPr>
          <p:cNvPicPr>
            <a:picLocks noChangeAspect="1"/>
          </p:cNvPicPr>
          <p:nvPr/>
        </p:nvPicPr>
        <p:blipFill>
          <a:blip r:embed="rId2"/>
          <a:stretch>
            <a:fillRect/>
          </a:stretch>
        </p:blipFill>
        <p:spPr>
          <a:xfrm>
            <a:off x="598844" y="2490135"/>
            <a:ext cx="3861245" cy="34449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3D Scatter of Mileage, Hours &amp; Failures</a:t>
            </a:r>
          </a:p>
        </p:txBody>
      </p:sp>
      <p:sp>
        <p:nvSpPr>
          <p:cNvPr id="3" name="Content Placeholder 2"/>
          <p:cNvSpPr>
            <a:spLocks noGrp="1"/>
          </p:cNvSpPr>
          <p:nvPr>
            <p:ph idx="1"/>
          </p:nvPr>
        </p:nvSpPr>
        <p:spPr>
          <a:xfrm>
            <a:off x="5427405" y="2490135"/>
            <a:ext cx="2969343" cy="3444997"/>
          </a:xfrm>
        </p:spPr>
        <p:txBody>
          <a:bodyPr>
            <a:normAutofit fontScale="92500" lnSpcReduction="20000"/>
          </a:bodyPr>
          <a:lstStyle/>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Visualizes how combinations of factors (e.g., mileage, hours, failures) influence the predicted timing of future maintenance.</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Can serve as a foundation for machine learning models to forecast maintenance needs.</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C72B0D8B-AF44-D66C-769E-CB9EB3C33EC5}"/>
              </a:ext>
            </a:extLst>
          </p:cNvPr>
          <p:cNvPicPr>
            <a:picLocks noChangeAspect="1"/>
          </p:cNvPicPr>
          <p:nvPr/>
        </p:nvPicPr>
        <p:blipFill>
          <a:blip r:embed="rId2"/>
          <a:stretch>
            <a:fillRect/>
          </a:stretch>
        </p:blipFill>
        <p:spPr>
          <a:xfrm>
            <a:off x="609903" y="2490135"/>
            <a:ext cx="4690938" cy="37861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Combined View: Failures &amp; Mileage</a:t>
            </a:r>
          </a:p>
        </p:txBody>
      </p:sp>
      <p:sp>
        <p:nvSpPr>
          <p:cNvPr id="3" name="Content Placeholder 2"/>
          <p:cNvSpPr>
            <a:spLocks noGrp="1"/>
          </p:cNvSpPr>
          <p:nvPr>
            <p:ph idx="1"/>
          </p:nvPr>
        </p:nvSpPr>
        <p:spPr>
          <a:xfrm>
            <a:off x="6184490" y="2497666"/>
            <a:ext cx="2371214" cy="3444997"/>
          </a:xfrm>
        </p:spPr>
        <p:txBody>
          <a:bodyPr>
            <a:normAutofit fontScale="77500" lnSpcReduction="20000"/>
          </a:bodyPr>
          <a:lstStyle/>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Insight:</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The first subplot highlights which types are failure-prone. The second reveals mileage spread, possibly identifying overused or underused assets.</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Bef>
                <a:spcPts val="1000"/>
              </a:spcBef>
              <a:buNone/>
            </a:pPr>
            <a: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t>Implication:</a:t>
            </a:r>
            <a:endParaRPr lang="en-IN"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Cross-referencing both subplots could inform decisions about redistributing locomotive workload.</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28B88203-B800-0293-96B0-5DD5F9655149}"/>
              </a:ext>
            </a:extLst>
          </p:cNvPr>
          <p:cNvPicPr>
            <a:picLocks noChangeAspect="1"/>
          </p:cNvPicPr>
          <p:nvPr/>
        </p:nvPicPr>
        <p:blipFill>
          <a:blip r:embed="rId2"/>
          <a:stretch>
            <a:fillRect/>
          </a:stretch>
        </p:blipFill>
        <p:spPr>
          <a:xfrm>
            <a:off x="715784" y="2490135"/>
            <a:ext cx="5305537" cy="37866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Indian Railways operates one of the world's most extensive networks. To ensure safety and operational efficiency, maintenance of locomotives and coaches is critical. This project explores data collected from Indian Railways maintenance logs to understand patterns, predict future requirements, and improve planning using data visualization and machine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E5C9-CECF-70B3-2A97-77C9FB5C42CF}"/>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9C63B44-10C5-93DA-7BFC-9A15C60FFBF4}"/>
              </a:ext>
            </a:extLst>
          </p:cNvPr>
          <p:cNvSpPr>
            <a:spLocks noGrp="1"/>
          </p:cNvSpPr>
          <p:nvPr>
            <p:ph idx="1"/>
          </p:nvPr>
        </p:nvSpPr>
        <p:spPr/>
        <p:txBody>
          <a:bodyPr/>
          <a:lstStyle/>
          <a:p>
            <a:pPr marL="0" indent="0">
              <a:buNone/>
            </a:pPr>
            <a:r>
              <a:rPr lang="en-IN" dirty="0"/>
              <a:t> </a:t>
            </a:r>
          </a:p>
        </p:txBody>
      </p:sp>
      <p:pic>
        <p:nvPicPr>
          <p:cNvPr id="6" name="Picture 5">
            <a:extLst>
              <a:ext uri="{FF2B5EF4-FFF2-40B4-BE49-F238E27FC236}">
                <a16:creationId xmlns:a16="http://schemas.microsoft.com/office/drawing/2014/main" id="{1FF654AD-68CA-75A2-7B9E-33EEFBD5B503}"/>
              </a:ext>
            </a:extLst>
          </p:cNvPr>
          <p:cNvPicPr>
            <a:picLocks noChangeAspect="1"/>
          </p:cNvPicPr>
          <p:nvPr/>
        </p:nvPicPr>
        <p:blipFill>
          <a:blip r:embed="rId2"/>
          <a:stretch>
            <a:fillRect/>
          </a:stretch>
        </p:blipFill>
        <p:spPr>
          <a:xfrm>
            <a:off x="2235200" y="2412245"/>
            <a:ext cx="4066325" cy="3836156"/>
          </a:xfrm>
          <a:prstGeom prst="rect">
            <a:avLst/>
          </a:prstGeom>
        </p:spPr>
      </p:pic>
    </p:spTree>
    <p:extLst>
      <p:ext uri="{BB962C8B-B14F-4D97-AF65-F5344CB8AC3E}">
        <p14:creationId xmlns:p14="http://schemas.microsoft.com/office/powerpoint/2010/main" val="230805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Analytics &amp; Prediction</a:t>
            </a:r>
          </a:p>
        </p:txBody>
      </p:sp>
      <p:sp>
        <p:nvSpPr>
          <p:cNvPr id="3" name="Content Placeholder 2"/>
          <p:cNvSpPr>
            <a:spLocks noGrp="1"/>
          </p:cNvSpPr>
          <p:nvPr>
            <p:ph idx="1"/>
          </p:nvPr>
        </p:nvSpPr>
        <p:spPr/>
        <p:txBody>
          <a:bodyPr/>
          <a:lstStyle/>
          <a:p>
            <a:r>
              <a:rPr dirty="0"/>
              <a:t>With machine learning models and visual insights, we can:</a:t>
            </a:r>
          </a:p>
          <a:p>
            <a:pPr marL="0" indent="0">
              <a:buNone/>
            </a:pPr>
            <a:r>
              <a:rPr dirty="0"/>
              <a:t>- Predict which trains need maintenance in the near future</a:t>
            </a:r>
          </a:p>
          <a:p>
            <a:pPr marL="0" indent="0">
              <a:buNone/>
            </a:pPr>
            <a:r>
              <a:rPr dirty="0"/>
              <a:t>- Flag high-mileage, high-risk locomotives</a:t>
            </a:r>
          </a:p>
          <a:p>
            <a:pPr marL="0" indent="0">
              <a:buNone/>
            </a:pPr>
            <a:r>
              <a:rPr dirty="0"/>
              <a:t>- Assist in allocating regional maintenance efforts</a:t>
            </a:r>
          </a:p>
          <a:p>
            <a:pPr marL="0" indent="0">
              <a:buNone/>
            </a:pPr>
            <a:r>
              <a:rPr dirty="0"/>
              <a:t>- Reduce operational delays and increase rail safety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lnSpcReduction="20000"/>
          </a:bodyPr>
          <a:lstStyle/>
          <a:p>
            <a:pPr marL="342900" lvl="0" indent="-342900">
              <a:lnSpc>
                <a:spcPct val="115000"/>
              </a:lnSpc>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Predictive Maintenance Potential: Data clearly shows patterns that can be leveraged for predictive analytics, reducing unplanned downtime.</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Asset Management: Locomotive types and their unique profiles necessitate individualized maintenance schedules.</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Operational Efficiency: High mileage and long operating hours are not always correlated with failures, suggesting current maintenance protocols are effective.</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Regional Planning: The sunburst chart supports regional strategy development, which is critical for a large network like Indian Railways.</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07D1-6E50-B1A0-FB83-622DE6983FF1}"/>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D5A9B43F-56B7-DBCB-832F-C40907997908}"/>
              </a:ext>
            </a:extLst>
          </p:cNvPr>
          <p:cNvSpPr>
            <a:spLocks noGrp="1"/>
          </p:cNvSpPr>
          <p:nvPr>
            <p:ph type="subTitle" idx="1"/>
          </p:nvPr>
        </p:nvSpPr>
        <p:spPr/>
        <p:txBody>
          <a:bodyPr/>
          <a:lstStyle/>
          <a:p>
            <a:r>
              <a:rPr lang="en-IN" dirty="0"/>
              <a:t>.</a:t>
            </a:r>
          </a:p>
          <a:p>
            <a:endParaRPr lang="en-IN" dirty="0"/>
          </a:p>
        </p:txBody>
      </p:sp>
    </p:spTree>
    <p:extLst>
      <p:ext uri="{BB962C8B-B14F-4D97-AF65-F5344CB8AC3E}">
        <p14:creationId xmlns:p14="http://schemas.microsoft.com/office/powerpoint/2010/main" val="377964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Mission</a:t>
            </a:r>
          </a:p>
        </p:txBody>
      </p:sp>
      <p:sp>
        <p:nvSpPr>
          <p:cNvPr id="3" name="Content Placeholder 2"/>
          <p:cNvSpPr>
            <a:spLocks noGrp="1"/>
          </p:cNvSpPr>
          <p:nvPr>
            <p:ph idx="1"/>
          </p:nvPr>
        </p:nvSpPr>
        <p:spPr/>
        <p:txBody>
          <a:bodyPr>
            <a:normAutofit/>
          </a:bodyPr>
          <a:lstStyle/>
          <a:p>
            <a:r>
              <a:rPr dirty="0"/>
              <a:t>Our goal is to use machine learning and visual analytics to:</a:t>
            </a:r>
          </a:p>
          <a:p>
            <a:pPr marL="0" indent="0">
              <a:buNone/>
            </a:pPr>
            <a:r>
              <a:rPr dirty="0"/>
              <a:t>- Identify trains likely to need maintenance soon</a:t>
            </a:r>
          </a:p>
          <a:p>
            <a:pPr marL="0" indent="0">
              <a:buNone/>
            </a:pPr>
            <a:r>
              <a:rPr dirty="0"/>
              <a:t>- Understand operational patterns that lead to failure</a:t>
            </a:r>
          </a:p>
          <a:p>
            <a:pPr marL="0" indent="0">
              <a:buNone/>
            </a:pPr>
            <a:r>
              <a:rPr dirty="0"/>
              <a:t>- Assist Indian Railways in optimizing maintenance schedules</a:t>
            </a:r>
          </a:p>
          <a:p>
            <a:pPr marL="0" indent="0">
              <a:buNone/>
            </a:pPr>
            <a:r>
              <a:rPr dirty="0"/>
              <a:t>- Reduce unplanned downtime and improve safety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normAutofit fontScale="92500" lnSpcReduction="20000"/>
          </a:bodyPr>
          <a:lstStyle/>
          <a:p>
            <a:r>
              <a:rPr dirty="0"/>
              <a:t>We c</a:t>
            </a:r>
            <a:r>
              <a:rPr lang="en-IN" dirty="0" err="1"/>
              <a:t>ollected</a:t>
            </a:r>
            <a:r>
              <a:rPr dirty="0"/>
              <a:t> a dataset simulating real-world Indian Railways maintenance records. The dataset contains 1 million entries and 10 columns, including:</a:t>
            </a:r>
          </a:p>
          <a:p>
            <a:pPr marL="0" indent="0">
              <a:buNone/>
            </a:pPr>
            <a:r>
              <a:rPr lang="en-IN" dirty="0"/>
              <a:t> </a:t>
            </a:r>
            <a:r>
              <a:rPr dirty="0"/>
              <a:t>- </a:t>
            </a:r>
            <a:r>
              <a:rPr dirty="0" err="1"/>
              <a:t>Train_ID</a:t>
            </a:r>
            <a:r>
              <a:rPr dirty="0"/>
              <a:t>: 6-digit </a:t>
            </a:r>
            <a:r>
              <a:rPr lang="en-US" dirty="0"/>
              <a:t>unique</a:t>
            </a:r>
            <a:r>
              <a:rPr dirty="0"/>
              <a:t> ID</a:t>
            </a:r>
          </a:p>
          <a:p>
            <a:pPr marL="0" indent="0">
              <a:buNone/>
            </a:pPr>
            <a:r>
              <a:rPr dirty="0"/>
              <a:t>- </a:t>
            </a:r>
            <a:r>
              <a:rPr dirty="0" err="1"/>
              <a:t>Loco_Type</a:t>
            </a:r>
            <a:r>
              <a:rPr dirty="0"/>
              <a:t> &amp; </a:t>
            </a:r>
            <a:r>
              <a:rPr dirty="0" err="1"/>
              <a:t>Coach_Type</a:t>
            </a:r>
            <a:endParaRPr dirty="0"/>
          </a:p>
          <a:p>
            <a:pPr marL="0" indent="0">
              <a:buNone/>
            </a:pPr>
            <a:r>
              <a:rPr dirty="0"/>
              <a:t>- Mileage &amp; </a:t>
            </a:r>
            <a:r>
              <a:rPr dirty="0" err="1"/>
              <a:t>Operating_Hours</a:t>
            </a:r>
            <a:endParaRPr dirty="0"/>
          </a:p>
          <a:p>
            <a:pPr marL="0" indent="0">
              <a:buNone/>
            </a:pPr>
            <a:r>
              <a:rPr dirty="0"/>
              <a:t>- </a:t>
            </a:r>
            <a:r>
              <a:rPr dirty="0" err="1"/>
              <a:t>Failure_Incidents</a:t>
            </a:r>
            <a:endParaRPr dirty="0"/>
          </a:p>
          <a:p>
            <a:pPr marL="0" indent="0">
              <a:buNone/>
            </a:pPr>
            <a:r>
              <a:rPr dirty="0"/>
              <a:t>- Last and Next Maintenance Dates</a:t>
            </a:r>
          </a:p>
          <a:p>
            <a:pPr marL="0" indent="0">
              <a:buNone/>
            </a:pPr>
            <a:r>
              <a:rPr dirty="0"/>
              <a:t>- Region and Maintenance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 Methodology</a:t>
            </a:r>
          </a:p>
        </p:txBody>
      </p:sp>
      <p:sp>
        <p:nvSpPr>
          <p:cNvPr id="3" name="Content Placeholder 2"/>
          <p:cNvSpPr>
            <a:spLocks noGrp="1"/>
          </p:cNvSpPr>
          <p:nvPr>
            <p:ph idx="1"/>
          </p:nvPr>
        </p:nvSpPr>
        <p:spPr/>
        <p:txBody>
          <a:bodyPr>
            <a:normAutofit lnSpcReduction="10000"/>
          </a:bodyPr>
          <a:lstStyle/>
          <a:p>
            <a:r>
              <a:rPr dirty="0"/>
              <a:t>The dataset was generated using Python scripts to reflect real-world behavior:</a:t>
            </a:r>
          </a:p>
          <a:p>
            <a:pPr marL="0" indent="0">
              <a:buNone/>
            </a:pPr>
            <a:r>
              <a:rPr lang="en-US" dirty="0"/>
              <a:t> </a:t>
            </a:r>
            <a:r>
              <a:rPr dirty="0"/>
              <a:t>- Train IDs and values were </a:t>
            </a:r>
            <a:r>
              <a:rPr lang="en-US" dirty="0"/>
              <a:t>collected</a:t>
            </a:r>
            <a:r>
              <a:rPr dirty="0"/>
              <a:t> using uniform and Gaussian distributions</a:t>
            </a:r>
          </a:p>
          <a:p>
            <a:pPr marL="0" indent="0">
              <a:buNone/>
            </a:pPr>
            <a:r>
              <a:rPr lang="en-US" dirty="0"/>
              <a:t> </a:t>
            </a:r>
            <a:r>
              <a:rPr dirty="0"/>
              <a:t>- Date intervals reflect common Indian Railways maintenance cycles</a:t>
            </a:r>
          </a:p>
          <a:p>
            <a:pPr marL="0" indent="0">
              <a:buNone/>
            </a:pPr>
            <a:r>
              <a:rPr lang="en-US" dirty="0"/>
              <a:t> </a:t>
            </a:r>
            <a:r>
              <a:rPr dirty="0"/>
              <a:t>- Failure and mileage metrics correlate to model real wear and tear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 Steps</a:t>
            </a:r>
          </a:p>
        </p:txBody>
      </p:sp>
      <p:sp>
        <p:nvSpPr>
          <p:cNvPr id="3" name="Content Placeholder 2"/>
          <p:cNvSpPr>
            <a:spLocks noGrp="1"/>
          </p:cNvSpPr>
          <p:nvPr>
            <p:ph idx="1"/>
          </p:nvPr>
        </p:nvSpPr>
        <p:spPr/>
        <p:txBody>
          <a:bodyPr/>
          <a:lstStyle/>
          <a:p>
            <a:r>
              <a:rPr dirty="0"/>
              <a:t>Preprocessing involved</a:t>
            </a:r>
          </a:p>
          <a:p>
            <a:pPr marL="0" indent="0">
              <a:buNone/>
            </a:pPr>
            <a:r>
              <a:rPr lang="en-US" dirty="0"/>
              <a:t> </a:t>
            </a:r>
            <a:r>
              <a:rPr dirty="0"/>
              <a:t>- Converting date columns to datetime objects</a:t>
            </a:r>
          </a:p>
          <a:p>
            <a:pPr marL="0" indent="0">
              <a:buNone/>
            </a:pPr>
            <a:r>
              <a:rPr dirty="0"/>
              <a:t>- Calculating 'Days Until Next Maintenance'</a:t>
            </a:r>
          </a:p>
          <a:p>
            <a:pPr marL="0" indent="0">
              <a:buNone/>
            </a:pPr>
            <a:r>
              <a:rPr dirty="0"/>
              <a:t>- Removing inconsistencies and handling missing values</a:t>
            </a:r>
          </a:p>
          <a:p>
            <a:pPr marL="0" indent="0">
              <a:buNone/>
            </a:pPr>
            <a:r>
              <a:rPr dirty="0"/>
              <a:t>- Feature engineering to improve model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44B6-4446-69F6-3A75-F9CB2B9A1A3A}"/>
              </a:ext>
            </a:extLst>
          </p:cNvPr>
          <p:cNvSpPr>
            <a:spLocks noGrp="1"/>
          </p:cNvSpPr>
          <p:nvPr>
            <p:ph type="title"/>
          </p:nvPr>
        </p:nvSpPr>
        <p:spPr/>
        <p:txBody>
          <a:bodyPr>
            <a:normAutofit fontScale="90000"/>
          </a:bodyPr>
          <a:lstStyle/>
          <a:p>
            <a:r>
              <a:rPr lang="en-IN" dirty="0"/>
              <a:t> Preparing for Predictive Maintenance</a:t>
            </a:r>
          </a:p>
        </p:txBody>
      </p:sp>
      <p:sp>
        <p:nvSpPr>
          <p:cNvPr id="3" name="Content Placeholder 2">
            <a:extLst>
              <a:ext uri="{FF2B5EF4-FFF2-40B4-BE49-F238E27FC236}">
                <a16:creationId xmlns:a16="http://schemas.microsoft.com/office/drawing/2014/main" id="{071FDFC8-18AA-8EB8-B39D-96C29E51A6BB}"/>
              </a:ext>
            </a:extLst>
          </p:cNvPr>
          <p:cNvSpPr>
            <a:spLocks noGrp="1"/>
          </p:cNvSpPr>
          <p:nvPr>
            <p:ph idx="1"/>
          </p:nvPr>
        </p:nvSpPr>
        <p:spPr/>
        <p:txBody>
          <a:bodyPr>
            <a:normAutofit/>
          </a:bodyPr>
          <a:lstStyle/>
          <a:p>
            <a:pPr marL="342900" indent="-342900">
              <a:buAutoNum type="arabicPeriod"/>
            </a:pPr>
            <a:r>
              <a:rPr lang="en-US" sz="1600" dirty="0"/>
              <a:t>Date Conversion:   Converted string-based date fields like </a:t>
            </a:r>
            <a:r>
              <a:rPr lang="en-US" sz="1600" dirty="0" err="1"/>
              <a:t>Last_Maintenance_Date</a:t>
            </a:r>
            <a:r>
              <a:rPr lang="en-US" sz="1600" dirty="0"/>
              <a:t> and </a:t>
            </a:r>
            <a:r>
              <a:rPr lang="en-US" sz="1600" dirty="0" err="1"/>
              <a:t>Next_Maintenance_Date</a:t>
            </a:r>
            <a:r>
              <a:rPr lang="en-US" sz="1600" dirty="0"/>
              <a:t> into datetime </a:t>
            </a:r>
            <a:r>
              <a:rPr lang="en-US" sz="1600" dirty="0" err="1"/>
              <a:t>format.This</a:t>
            </a:r>
            <a:r>
              <a:rPr lang="en-US" sz="1600" dirty="0"/>
              <a:t> allowed us to compute intervals and durations.</a:t>
            </a:r>
          </a:p>
          <a:p>
            <a:pPr marL="342900" indent="-342900">
              <a:buAutoNum type="arabicPeriod"/>
            </a:pPr>
            <a:r>
              <a:rPr lang="en-US" sz="1600" dirty="0"/>
              <a:t>Feature Engineering:  Created a new feature: </a:t>
            </a:r>
            <a:r>
              <a:rPr lang="en-US" sz="1600" dirty="0" err="1"/>
              <a:t>Days_Until_Next_Maintenance</a:t>
            </a:r>
            <a:r>
              <a:rPr lang="en-US" sz="1600" dirty="0"/>
              <a:t> = Difference between next and last maintenance </a:t>
            </a:r>
            <a:r>
              <a:rPr lang="en-US" sz="1600" dirty="0" err="1"/>
              <a:t>dates.This</a:t>
            </a:r>
            <a:r>
              <a:rPr lang="en-US" sz="1600" dirty="0"/>
              <a:t> became our target variable for prediction.</a:t>
            </a:r>
          </a:p>
          <a:p>
            <a:pPr marL="342900" indent="-342900">
              <a:buAutoNum type="arabicPeriod"/>
            </a:pPr>
            <a:r>
              <a:rPr lang="en-US" sz="1600" dirty="0"/>
              <a:t>Handling Missing </a:t>
            </a:r>
            <a:r>
              <a:rPr lang="en-US" sz="1600" dirty="0" err="1"/>
              <a:t>Values:Detected</a:t>
            </a:r>
            <a:r>
              <a:rPr lang="en-US" sz="1600" dirty="0"/>
              <a:t> and removed or imputed rows with missing or inconsistent data (e.g., null failure counts or negative mileage).Ensured model is trained on reliable information only.</a:t>
            </a:r>
          </a:p>
          <a:p>
            <a:pPr marL="342900" indent="-342900">
              <a:buAutoNum type="arabicPeriod"/>
            </a:pPr>
            <a:r>
              <a:rPr lang="en-US" sz="1600" dirty="0"/>
              <a:t>Outcome: A clean, structured dataset with meaningful features that power accurate and robust machine learning predictions.</a:t>
            </a:r>
            <a:endParaRPr lang="en-IN" sz="1600" dirty="0"/>
          </a:p>
        </p:txBody>
      </p:sp>
    </p:spTree>
    <p:extLst>
      <p:ext uri="{BB962C8B-B14F-4D97-AF65-F5344CB8AC3E}">
        <p14:creationId xmlns:p14="http://schemas.microsoft.com/office/powerpoint/2010/main" val="69966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68EA-700D-C594-7B45-35BA61F482CD}"/>
              </a:ext>
            </a:extLst>
          </p:cNvPr>
          <p:cNvSpPr>
            <a:spLocks noGrp="1"/>
          </p:cNvSpPr>
          <p:nvPr>
            <p:ph type="title"/>
          </p:nvPr>
        </p:nvSpPr>
        <p:spPr/>
        <p:txBody>
          <a:bodyPr/>
          <a:lstStyle/>
          <a:p>
            <a:r>
              <a:rPr lang="en-IN" dirty="0"/>
              <a:t>EDA </a:t>
            </a:r>
          </a:p>
        </p:txBody>
      </p:sp>
      <p:sp>
        <p:nvSpPr>
          <p:cNvPr id="3" name="Content Placeholder 2">
            <a:extLst>
              <a:ext uri="{FF2B5EF4-FFF2-40B4-BE49-F238E27FC236}">
                <a16:creationId xmlns:a16="http://schemas.microsoft.com/office/drawing/2014/main" id="{C508008C-2CDA-F531-BC1C-D35BFAB20A3D}"/>
              </a:ext>
            </a:extLst>
          </p:cNvPr>
          <p:cNvSpPr>
            <a:spLocks noGrp="1"/>
          </p:cNvSpPr>
          <p:nvPr>
            <p:ph idx="1"/>
          </p:nvPr>
        </p:nvSpPr>
        <p:spPr/>
        <p:txBody>
          <a:bodyPr>
            <a:normAutofit fontScale="92500" lnSpcReduction="20000"/>
          </a:bodyPr>
          <a:lstStyle/>
          <a:p>
            <a:r>
              <a:rPr lang="en-US" dirty="0"/>
              <a:t>EDA (Exploratory Data Analysis)Maintenance happens mostly every 60–120 days.</a:t>
            </a:r>
          </a:p>
          <a:p>
            <a:r>
              <a:rPr lang="en-US" dirty="0"/>
              <a:t>Higher mileage = less time left for next maintenance.</a:t>
            </a:r>
          </a:p>
          <a:p>
            <a:r>
              <a:rPr lang="en-US" dirty="0"/>
              <a:t>Diesel trains need maintenance less often.</a:t>
            </a:r>
          </a:p>
          <a:p>
            <a:r>
              <a:rPr lang="en-US" dirty="0"/>
              <a:t>More mileage and hours don’t always mean more failures—maintenance is working!</a:t>
            </a:r>
          </a:p>
          <a:p>
            <a:r>
              <a:rPr lang="en-US" dirty="0"/>
              <a:t>Some train types fail more often—they need extra attention.</a:t>
            </a:r>
          </a:p>
          <a:p>
            <a:r>
              <a:rPr lang="en-US" dirty="0"/>
              <a:t>Region-based analysis helps plan where to send resources.</a:t>
            </a:r>
            <a:endParaRPr lang="en-IN" dirty="0"/>
          </a:p>
        </p:txBody>
      </p:sp>
    </p:spTree>
    <p:extLst>
      <p:ext uri="{BB962C8B-B14F-4D97-AF65-F5344CB8AC3E}">
        <p14:creationId xmlns:p14="http://schemas.microsoft.com/office/powerpoint/2010/main" val="400765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Modeling – Predicting Train Maintenance Needs</a:t>
            </a:r>
            <a:endParaRPr dirty="0"/>
          </a:p>
        </p:txBody>
      </p:sp>
      <p:sp>
        <p:nvSpPr>
          <p:cNvPr id="3" name="Content Placeholder 2"/>
          <p:cNvSpPr>
            <a:spLocks noGrp="1"/>
          </p:cNvSpPr>
          <p:nvPr>
            <p:ph idx="1"/>
          </p:nvPr>
        </p:nvSpPr>
        <p:spPr/>
        <p:txBody>
          <a:bodyPr>
            <a:normAutofit fontScale="92500" lnSpcReduction="10000"/>
          </a:bodyPr>
          <a:lstStyle/>
          <a:p>
            <a:r>
              <a:rPr dirty="0"/>
              <a:t>We used the Random Forest Regressor algorithm for predicting upcoming maintenance needs.</a:t>
            </a:r>
          </a:p>
          <a:p>
            <a:r>
              <a:rPr dirty="0"/>
              <a:t>Features used:</a:t>
            </a:r>
          </a:p>
          <a:p>
            <a:pPr marL="0" indent="0">
              <a:buNone/>
            </a:pPr>
            <a:r>
              <a:rPr dirty="0"/>
              <a:t>- Mileage, Operating Hours, Failure Incidents</a:t>
            </a:r>
          </a:p>
          <a:p>
            <a:r>
              <a:rPr dirty="0"/>
              <a:t>Target:</a:t>
            </a:r>
          </a:p>
          <a:p>
            <a:pPr marL="0" indent="0">
              <a:buNone/>
            </a:pPr>
            <a:r>
              <a:rPr dirty="0"/>
              <a:t>- Days Until Next Maintenance</a:t>
            </a:r>
          </a:p>
          <a:p>
            <a:r>
              <a:rPr dirty="0"/>
              <a:t>The model helps identify when a train should ideally undergo maintenance.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120</TotalTime>
  <Words>1079</Words>
  <Application>Microsoft Office PowerPoint</Application>
  <PresentationFormat>On-screen Show (4:3)</PresentationFormat>
  <Paragraphs>110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Garamond</vt:lpstr>
      <vt:lpstr>Symbol</vt:lpstr>
      <vt:lpstr>Organic</vt:lpstr>
      <vt:lpstr>Indian Railways Maintenance Analysis</vt:lpstr>
      <vt:lpstr>Introduction</vt:lpstr>
      <vt:lpstr>Our Mission</vt:lpstr>
      <vt:lpstr>Dataset Overview</vt:lpstr>
      <vt:lpstr>Data Collection Methodology</vt:lpstr>
      <vt:lpstr>Data Preprocessing Steps</vt:lpstr>
      <vt:lpstr> Preparing for Predictive Maintenance</vt:lpstr>
      <vt:lpstr>EDA </vt:lpstr>
      <vt:lpstr>Modeling – Predicting Train Maintenance Needs</vt:lpstr>
      <vt:lpstr>Distribution of Days Until Next Maintenance</vt:lpstr>
      <vt:lpstr>Mileage vs. Days Until Next Maintenance</vt:lpstr>
      <vt:lpstr>Days Until Next Maintenance by Loco Type</vt:lpstr>
      <vt:lpstr>Mileage vs Operating Hours (Interactive)</vt:lpstr>
      <vt:lpstr>Failure Incidents by Loco Type</vt:lpstr>
      <vt:lpstr>Correlation Matrix of Numerical Features</vt:lpstr>
      <vt:lpstr>Parallel Coordinates Plot</vt:lpstr>
      <vt:lpstr>Maintenance Type within Regions</vt:lpstr>
      <vt:lpstr>3D Scatter of Mileage, Hours &amp; Failures</vt:lpstr>
      <vt:lpstr>Combined View: Failures &amp; Mileage</vt:lpstr>
      <vt:lpstr>EVALUATION</vt:lpstr>
      <vt:lpstr>Analytics &amp; Prediction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fazil adam</dc:creator>
  <cp:keywords/>
  <dc:description>generated using python-pptx</dc:description>
  <cp:lastModifiedBy>faazil3468@gmail.com</cp:lastModifiedBy>
  <cp:revision>7</cp:revision>
  <dcterms:created xsi:type="dcterms:W3CDTF">2013-01-27T09:14:16Z</dcterms:created>
  <dcterms:modified xsi:type="dcterms:W3CDTF">2025-04-23T07:15:06Z</dcterms:modified>
  <cp:category/>
</cp:coreProperties>
</file>