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9" r:id="rId2"/>
    <p:sldId id="2076137781" r:id="rId3"/>
    <p:sldId id="264" r:id="rId4"/>
    <p:sldId id="501" r:id="rId5"/>
    <p:sldId id="503" r:id="rId6"/>
    <p:sldId id="269" r:id="rId7"/>
    <p:sldId id="1956" r:id="rId8"/>
    <p:sldId id="1951" r:id="rId9"/>
    <p:sldId id="1962" r:id="rId10"/>
    <p:sldId id="733" r:id="rId11"/>
    <p:sldId id="1957" r:id="rId12"/>
    <p:sldId id="1670" r:id="rId13"/>
    <p:sldId id="737" r:id="rId14"/>
    <p:sldId id="522" r:id="rId15"/>
    <p:sldId id="734" r:id="rId16"/>
    <p:sldId id="546" r:id="rId17"/>
    <p:sldId id="3224" r:id="rId18"/>
    <p:sldId id="496" r:id="rId19"/>
    <p:sldId id="3157" r:id="rId20"/>
    <p:sldId id="3169" r:id="rId21"/>
    <p:sldId id="2594" r:id="rId22"/>
    <p:sldId id="2076137780" r:id="rId23"/>
    <p:sldId id="486" r:id="rId24"/>
    <p:sldId id="498" r:id="rId25"/>
    <p:sldId id="811" r:id="rId26"/>
    <p:sldId id="812" r:id="rId27"/>
    <p:sldId id="2076137782" r:id="rId28"/>
    <p:sldId id="258" r:id="rId29"/>
    <p:sldId id="1937" r:id="rId30"/>
    <p:sldId id="2076137771" r:id="rId31"/>
    <p:sldId id="20761377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8694"/>
    <a:srgbClr val="4F6879"/>
    <a:srgbClr val="FFB434"/>
    <a:srgbClr val="26323A"/>
    <a:srgbClr val="2F3F69"/>
    <a:srgbClr val="E9960D"/>
    <a:srgbClr val="E28C00"/>
    <a:srgbClr val="C87C00"/>
    <a:srgbClr val="FFAC25"/>
    <a:srgbClr val="1E9F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838" autoAdjust="0"/>
    <p:restoredTop sz="95201" autoAdjust="0"/>
  </p:normalViewPr>
  <p:slideViewPr>
    <p:cSldViewPr snapToGrid="0" showGuides="1">
      <p:cViewPr varScale="1">
        <p:scale>
          <a:sx n="111" d="100"/>
          <a:sy n="111" d="100"/>
        </p:scale>
        <p:origin x="774" y="96"/>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F99D34-51F0-4798-8430-02E30D531FB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D24139C-CEEE-42A1-BDEC-C385B7FB77D4}">
      <dgm:prSet custT="1"/>
      <dgm:spPr>
        <a:solidFill>
          <a:schemeClr val="accent3">
            <a:lumMod val="60000"/>
            <a:lumOff val="40000"/>
          </a:schemeClr>
        </a:solidFill>
      </dgm:spPr>
      <dgm:t>
        <a:bodyPr/>
        <a:lstStyle/>
        <a:p>
          <a:r>
            <a:rPr lang="en-US" sz="2400" b="1" baseline="0" dirty="0"/>
            <a:t>Public cloud:</a:t>
          </a:r>
          <a:endParaRPr lang="en-US" sz="2400" dirty="0"/>
        </a:p>
      </dgm:t>
    </dgm:pt>
    <dgm:pt modelId="{3FFE54A7-CF40-410E-8C0E-4DAB2D51D950}" type="parTrans" cxnId="{5FD5BB0F-D127-4B0C-87E2-F8FF6836ED8D}">
      <dgm:prSet/>
      <dgm:spPr/>
      <dgm:t>
        <a:bodyPr/>
        <a:lstStyle/>
        <a:p>
          <a:endParaRPr lang="en-US"/>
        </a:p>
      </dgm:t>
    </dgm:pt>
    <dgm:pt modelId="{2CAD3CFA-3463-480F-A90F-52FFF18664E7}" type="sibTrans" cxnId="{5FD5BB0F-D127-4B0C-87E2-F8FF6836ED8D}">
      <dgm:prSet/>
      <dgm:spPr/>
      <dgm:t>
        <a:bodyPr/>
        <a:lstStyle/>
        <a:p>
          <a:endParaRPr lang="en-US"/>
        </a:p>
      </dgm:t>
    </dgm:pt>
    <dgm:pt modelId="{B9510B96-77C1-41E2-8475-FB8F07606050}">
      <dgm:prSet/>
      <dgm:spPr>
        <a:solidFill>
          <a:srgbClr val="D0DAF1"/>
        </a:solidFill>
      </dgm:spPr>
      <dgm:t>
        <a:bodyPr/>
        <a:lstStyle/>
        <a:p>
          <a:r>
            <a:rPr lang="en-IE" baseline="0" dirty="0"/>
            <a:t>No capital expenditures to scale up.</a:t>
          </a:r>
          <a:endParaRPr lang="en-US" dirty="0"/>
        </a:p>
      </dgm:t>
    </dgm:pt>
    <dgm:pt modelId="{255DB6B4-7742-4771-9D23-275DEFCA08BC}" type="parTrans" cxnId="{86A39CA4-43DF-444E-9398-8CEEF6CC5DA9}">
      <dgm:prSet/>
      <dgm:spPr/>
      <dgm:t>
        <a:bodyPr/>
        <a:lstStyle/>
        <a:p>
          <a:endParaRPr lang="en-US"/>
        </a:p>
      </dgm:t>
    </dgm:pt>
    <dgm:pt modelId="{D54D47AC-F6BB-4B0E-9516-DA16DAF781F6}" type="sibTrans" cxnId="{86A39CA4-43DF-444E-9398-8CEEF6CC5DA9}">
      <dgm:prSet/>
      <dgm:spPr/>
      <dgm:t>
        <a:bodyPr/>
        <a:lstStyle/>
        <a:p>
          <a:endParaRPr lang="en-US"/>
        </a:p>
      </dgm:t>
    </dgm:pt>
    <dgm:pt modelId="{D8518855-7F36-46C3-91EE-77193D086672}">
      <dgm:prSet/>
      <dgm:spPr>
        <a:solidFill>
          <a:srgbClr val="D0DAF1"/>
        </a:solidFill>
      </dgm:spPr>
      <dgm:t>
        <a:bodyPr/>
        <a:lstStyle/>
        <a:p>
          <a:r>
            <a:rPr lang="en-IE" baseline="0" dirty="0"/>
            <a:t>Applications can be quickly provisioned and deprovisioned.</a:t>
          </a:r>
          <a:endParaRPr lang="en-US" dirty="0"/>
        </a:p>
      </dgm:t>
    </dgm:pt>
    <dgm:pt modelId="{B8253246-4341-43C5-AB1F-3FC9A45E05D7}" type="parTrans" cxnId="{BF18A182-0406-429D-9168-FFF61E92AB95}">
      <dgm:prSet/>
      <dgm:spPr/>
      <dgm:t>
        <a:bodyPr/>
        <a:lstStyle/>
        <a:p>
          <a:endParaRPr lang="en-US"/>
        </a:p>
      </dgm:t>
    </dgm:pt>
    <dgm:pt modelId="{68AFF5A8-0974-4EBA-A30D-B402F27F18E0}" type="sibTrans" cxnId="{BF18A182-0406-429D-9168-FFF61E92AB95}">
      <dgm:prSet/>
      <dgm:spPr/>
      <dgm:t>
        <a:bodyPr/>
        <a:lstStyle/>
        <a:p>
          <a:endParaRPr lang="en-US"/>
        </a:p>
      </dgm:t>
    </dgm:pt>
    <dgm:pt modelId="{749A7044-1884-4BEC-BFEA-6FCD30DB0F7D}">
      <dgm:prSet/>
      <dgm:spPr>
        <a:solidFill>
          <a:srgbClr val="D0DAF1"/>
        </a:solidFill>
      </dgm:spPr>
      <dgm:t>
        <a:bodyPr/>
        <a:lstStyle/>
        <a:p>
          <a:r>
            <a:rPr lang="en-IE" baseline="0" dirty="0"/>
            <a:t>Organizations pay only for what they use.</a:t>
          </a:r>
          <a:endParaRPr lang="en-US" dirty="0"/>
        </a:p>
      </dgm:t>
    </dgm:pt>
    <dgm:pt modelId="{97ECD0DB-58C4-44E9-B766-6BE4A81633B4}" type="parTrans" cxnId="{72BDEB78-F154-4A19-A52D-910090EFBF81}">
      <dgm:prSet/>
      <dgm:spPr/>
      <dgm:t>
        <a:bodyPr/>
        <a:lstStyle/>
        <a:p>
          <a:endParaRPr lang="en-US"/>
        </a:p>
      </dgm:t>
    </dgm:pt>
    <dgm:pt modelId="{404CCE4D-B844-4388-99F2-AB60FD88E284}" type="sibTrans" cxnId="{72BDEB78-F154-4A19-A52D-910090EFBF81}">
      <dgm:prSet/>
      <dgm:spPr/>
      <dgm:t>
        <a:bodyPr/>
        <a:lstStyle/>
        <a:p>
          <a:endParaRPr lang="en-US"/>
        </a:p>
      </dgm:t>
    </dgm:pt>
    <dgm:pt modelId="{AFD8BE25-36B2-4A8F-8024-4BC6DBCEF904}">
      <dgm:prSet custT="1"/>
      <dgm:spPr>
        <a:solidFill>
          <a:schemeClr val="accent2"/>
        </a:solidFill>
      </dgm:spPr>
      <dgm:t>
        <a:bodyPr/>
        <a:lstStyle/>
        <a:p>
          <a:r>
            <a:rPr lang="en-US" sz="2400" b="1" baseline="0" dirty="0"/>
            <a:t>Private cloud:</a:t>
          </a:r>
          <a:endParaRPr lang="en-US" sz="2400" dirty="0"/>
        </a:p>
      </dgm:t>
    </dgm:pt>
    <dgm:pt modelId="{43E0EA4F-F5C5-4469-BE5E-C2B379E90650}" type="parTrans" cxnId="{E3562B04-215E-4916-9171-9ABFC13A91AB}">
      <dgm:prSet/>
      <dgm:spPr/>
      <dgm:t>
        <a:bodyPr/>
        <a:lstStyle/>
        <a:p>
          <a:endParaRPr lang="en-US"/>
        </a:p>
      </dgm:t>
    </dgm:pt>
    <dgm:pt modelId="{FB311F2C-25E2-461E-9177-88240B2BE351}" type="sibTrans" cxnId="{E3562B04-215E-4916-9171-9ABFC13A91AB}">
      <dgm:prSet/>
      <dgm:spPr/>
      <dgm:t>
        <a:bodyPr/>
        <a:lstStyle/>
        <a:p>
          <a:endParaRPr lang="en-US"/>
        </a:p>
      </dgm:t>
    </dgm:pt>
    <dgm:pt modelId="{D0A2391C-D997-4435-98FB-B671819DE333}">
      <dgm:prSet/>
      <dgm:spPr>
        <a:solidFill>
          <a:schemeClr val="accent2">
            <a:lumMod val="40000"/>
            <a:lumOff val="60000"/>
            <a:alpha val="90000"/>
          </a:schemeClr>
        </a:solidFill>
      </dgm:spPr>
      <dgm:t>
        <a:bodyPr/>
        <a:lstStyle/>
        <a:p>
          <a:r>
            <a:rPr lang="en-IE" baseline="0" dirty="0"/>
            <a:t>Organizations have complete control over resources.</a:t>
          </a:r>
          <a:endParaRPr lang="en-US" dirty="0"/>
        </a:p>
      </dgm:t>
    </dgm:pt>
    <dgm:pt modelId="{E41FCAE7-0A6F-4A5A-B513-74BE8CAFA85F}" type="parTrans" cxnId="{BA0D2465-CF0D-4426-B8AE-38C804544BFA}">
      <dgm:prSet/>
      <dgm:spPr/>
      <dgm:t>
        <a:bodyPr/>
        <a:lstStyle/>
        <a:p>
          <a:endParaRPr lang="en-US"/>
        </a:p>
      </dgm:t>
    </dgm:pt>
    <dgm:pt modelId="{5E5D6CE6-ADCE-4B29-9AAE-8241E5EB3C50}" type="sibTrans" cxnId="{BA0D2465-CF0D-4426-B8AE-38C804544BFA}">
      <dgm:prSet/>
      <dgm:spPr/>
      <dgm:t>
        <a:bodyPr/>
        <a:lstStyle/>
        <a:p>
          <a:endParaRPr lang="en-US"/>
        </a:p>
      </dgm:t>
    </dgm:pt>
    <dgm:pt modelId="{CCCBC79A-FD2C-4B7A-91D2-BA01A523EE77}">
      <dgm:prSet/>
      <dgm:spPr>
        <a:solidFill>
          <a:schemeClr val="accent2">
            <a:lumMod val="40000"/>
            <a:lumOff val="60000"/>
            <a:alpha val="90000"/>
          </a:schemeClr>
        </a:solidFill>
      </dgm:spPr>
      <dgm:t>
        <a:bodyPr/>
        <a:lstStyle/>
        <a:p>
          <a:r>
            <a:rPr lang="en-IE" baseline="0" dirty="0"/>
            <a:t>Organizations have complete control over security.</a:t>
          </a:r>
          <a:endParaRPr lang="en-US" dirty="0"/>
        </a:p>
      </dgm:t>
    </dgm:pt>
    <dgm:pt modelId="{A0DE7733-1EE6-4C32-86D9-1FA69AE7D128}" type="parTrans" cxnId="{7C4BBC24-4721-4CCF-B57F-4D237118BEAF}">
      <dgm:prSet/>
      <dgm:spPr/>
      <dgm:t>
        <a:bodyPr/>
        <a:lstStyle/>
        <a:p>
          <a:endParaRPr lang="en-US"/>
        </a:p>
      </dgm:t>
    </dgm:pt>
    <dgm:pt modelId="{6170BA71-5F62-4691-BD1F-62858067738F}" type="sibTrans" cxnId="{7C4BBC24-4721-4CCF-B57F-4D237118BEAF}">
      <dgm:prSet/>
      <dgm:spPr/>
      <dgm:t>
        <a:bodyPr/>
        <a:lstStyle/>
        <a:p>
          <a:endParaRPr lang="en-US"/>
        </a:p>
      </dgm:t>
    </dgm:pt>
    <dgm:pt modelId="{F14B8414-E6F8-4C9C-938D-97FE0E934240}">
      <dgm:prSet custT="1"/>
      <dgm:spPr>
        <a:solidFill>
          <a:schemeClr val="accent1"/>
        </a:solidFill>
      </dgm:spPr>
      <dgm:t>
        <a:bodyPr/>
        <a:lstStyle/>
        <a:p>
          <a:r>
            <a:rPr lang="en-US" sz="2400" b="1" baseline="0"/>
            <a:t>Hybrid cloud:</a:t>
          </a:r>
          <a:endParaRPr lang="en-US" sz="2400"/>
        </a:p>
      </dgm:t>
    </dgm:pt>
    <dgm:pt modelId="{5E19C2A7-3537-43F5-B996-901F156598E0}" type="parTrans" cxnId="{0BED869B-795F-4768-B839-545512F1ACAB}">
      <dgm:prSet/>
      <dgm:spPr/>
      <dgm:t>
        <a:bodyPr/>
        <a:lstStyle/>
        <a:p>
          <a:endParaRPr lang="en-US"/>
        </a:p>
      </dgm:t>
    </dgm:pt>
    <dgm:pt modelId="{C2309786-3B5D-4C4B-8C07-4713E64388A8}" type="sibTrans" cxnId="{0BED869B-795F-4768-B839-545512F1ACAB}">
      <dgm:prSet/>
      <dgm:spPr/>
      <dgm:t>
        <a:bodyPr/>
        <a:lstStyle/>
        <a:p>
          <a:endParaRPr lang="en-US"/>
        </a:p>
      </dgm:t>
    </dgm:pt>
    <dgm:pt modelId="{C0A128CB-4779-43BC-9AA8-59A21FE7AE0D}">
      <dgm:prSet/>
      <dgm:spPr/>
      <dgm:t>
        <a:bodyPr/>
        <a:lstStyle/>
        <a:p>
          <a:r>
            <a:rPr lang="en-IE" baseline="0" dirty="0"/>
            <a:t>Most flexibility.</a:t>
          </a:r>
          <a:endParaRPr lang="en-US" dirty="0"/>
        </a:p>
      </dgm:t>
    </dgm:pt>
    <dgm:pt modelId="{BC31AB42-D75B-403E-9280-68A5943F75FC}" type="parTrans" cxnId="{0A2AE3CF-33BB-4B52-B1BC-01327591DE96}">
      <dgm:prSet/>
      <dgm:spPr/>
      <dgm:t>
        <a:bodyPr/>
        <a:lstStyle/>
        <a:p>
          <a:endParaRPr lang="en-US"/>
        </a:p>
      </dgm:t>
    </dgm:pt>
    <dgm:pt modelId="{A96807AF-5506-475B-A77A-FB17C3F8E20D}" type="sibTrans" cxnId="{0A2AE3CF-33BB-4B52-B1BC-01327591DE96}">
      <dgm:prSet/>
      <dgm:spPr/>
      <dgm:t>
        <a:bodyPr/>
        <a:lstStyle/>
        <a:p>
          <a:endParaRPr lang="en-US"/>
        </a:p>
      </dgm:t>
    </dgm:pt>
    <dgm:pt modelId="{1EA2B227-F0E1-455C-8195-845310FD6821}">
      <dgm:prSet/>
      <dgm:spPr/>
      <dgm:t>
        <a:bodyPr/>
        <a:lstStyle/>
        <a:p>
          <a:r>
            <a:rPr lang="en-IE" baseline="0" dirty="0"/>
            <a:t>Organizations determine where to run their applications.</a:t>
          </a:r>
          <a:endParaRPr lang="en-US" dirty="0"/>
        </a:p>
      </dgm:t>
    </dgm:pt>
    <dgm:pt modelId="{F47FCB7F-6402-4439-A5EF-FF2C17ACA17E}" type="parTrans" cxnId="{1792BCCB-F6BD-4D30-988A-D5448C1C82A5}">
      <dgm:prSet/>
      <dgm:spPr/>
      <dgm:t>
        <a:bodyPr/>
        <a:lstStyle/>
        <a:p>
          <a:endParaRPr lang="en-US"/>
        </a:p>
      </dgm:t>
    </dgm:pt>
    <dgm:pt modelId="{646661FA-1C08-4282-AD02-1828CC545E54}" type="sibTrans" cxnId="{1792BCCB-F6BD-4D30-988A-D5448C1C82A5}">
      <dgm:prSet/>
      <dgm:spPr/>
      <dgm:t>
        <a:bodyPr/>
        <a:lstStyle/>
        <a:p>
          <a:endParaRPr lang="en-US"/>
        </a:p>
      </dgm:t>
    </dgm:pt>
    <dgm:pt modelId="{FD149B5B-EAE1-4878-B92C-60E57E6DD9E8}">
      <dgm:prSet/>
      <dgm:spPr/>
      <dgm:t>
        <a:bodyPr/>
        <a:lstStyle/>
        <a:p>
          <a:r>
            <a:rPr lang="en-IE" baseline="0" dirty="0"/>
            <a:t>Organizations control security, compliance, or legal requirements.</a:t>
          </a:r>
          <a:endParaRPr lang="en-US" dirty="0"/>
        </a:p>
      </dgm:t>
    </dgm:pt>
    <dgm:pt modelId="{0A54BA5A-5D2C-413A-9E0B-0D3465A4F004}" type="parTrans" cxnId="{666E8609-1899-44A1-BE95-09AE7DB7D3FC}">
      <dgm:prSet/>
      <dgm:spPr/>
      <dgm:t>
        <a:bodyPr/>
        <a:lstStyle/>
        <a:p>
          <a:endParaRPr lang="en-US"/>
        </a:p>
      </dgm:t>
    </dgm:pt>
    <dgm:pt modelId="{45048287-439A-4805-A0DB-9A7EB6D9782E}" type="sibTrans" cxnId="{666E8609-1899-44A1-BE95-09AE7DB7D3FC}">
      <dgm:prSet/>
      <dgm:spPr/>
      <dgm:t>
        <a:bodyPr/>
        <a:lstStyle/>
        <a:p>
          <a:endParaRPr lang="en-US"/>
        </a:p>
      </dgm:t>
    </dgm:pt>
    <dgm:pt modelId="{A1CFF2E3-143F-4AD7-92DD-EC57C49BAF22}" type="pres">
      <dgm:prSet presAssocID="{E0F99D34-51F0-4798-8430-02E30D531FB3}" presName="Name0" presStyleCnt="0">
        <dgm:presLayoutVars>
          <dgm:dir/>
          <dgm:animLvl val="lvl"/>
          <dgm:resizeHandles val="exact"/>
        </dgm:presLayoutVars>
      </dgm:prSet>
      <dgm:spPr/>
    </dgm:pt>
    <dgm:pt modelId="{7CEBC753-E49B-4667-B77A-B2FF08AE9987}" type="pres">
      <dgm:prSet presAssocID="{1D24139C-CEEE-42A1-BDEC-C385B7FB77D4}" presName="linNode" presStyleCnt="0"/>
      <dgm:spPr/>
    </dgm:pt>
    <dgm:pt modelId="{87D7F6FB-8BB4-4412-B1CB-3F27C99E286F}" type="pres">
      <dgm:prSet presAssocID="{1D24139C-CEEE-42A1-BDEC-C385B7FB77D4}" presName="parentText" presStyleLbl="node1" presStyleIdx="0" presStyleCnt="3" custScaleX="58663" custScaleY="83739">
        <dgm:presLayoutVars>
          <dgm:chMax val="1"/>
          <dgm:bulletEnabled val="1"/>
        </dgm:presLayoutVars>
      </dgm:prSet>
      <dgm:spPr/>
    </dgm:pt>
    <dgm:pt modelId="{72A4BA5A-24BC-443A-8DE3-AB17A696EA4F}" type="pres">
      <dgm:prSet presAssocID="{1D24139C-CEEE-42A1-BDEC-C385B7FB77D4}" presName="descendantText" presStyleLbl="alignAccFollowNode1" presStyleIdx="0" presStyleCnt="3">
        <dgm:presLayoutVars>
          <dgm:bulletEnabled val="1"/>
        </dgm:presLayoutVars>
      </dgm:prSet>
      <dgm:spPr/>
    </dgm:pt>
    <dgm:pt modelId="{5E78DCF6-61F5-4196-8519-4AA11AA43C53}" type="pres">
      <dgm:prSet presAssocID="{2CAD3CFA-3463-480F-A90F-52FFF18664E7}" presName="sp" presStyleCnt="0"/>
      <dgm:spPr/>
    </dgm:pt>
    <dgm:pt modelId="{A7218273-7E75-4B4E-B6F6-C946F70FDC71}" type="pres">
      <dgm:prSet presAssocID="{AFD8BE25-36B2-4A8F-8024-4BC6DBCEF904}" presName="linNode" presStyleCnt="0"/>
      <dgm:spPr/>
    </dgm:pt>
    <dgm:pt modelId="{88A535B2-B90A-407F-9D42-7CB13AD4D25F}" type="pres">
      <dgm:prSet presAssocID="{AFD8BE25-36B2-4A8F-8024-4BC6DBCEF904}" presName="parentText" presStyleLbl="node1" presStyleIdx="1" presStyleCnt="3" custScaleX="58663" custScaleY="83739">
        <dgm:presLayoutVars>
          <dgm:chMax val="1"/>
          <dgm:bulletEnabled val="1"/>
        </dgm:presLayoutVars>
      </dgm:prSet>
      <dgm:spPr/>
    </dgm:pt>
    <dgm:pt modelId="{84CB07D2-0664-4559-B012-69025530A126}" type="pres">
      <dgm:prSet presAssocID="{AFD8BE25-36B2-4A8F-8024-4BC6DBCEF904}" presName="descendantText" presStyleLbl="alignAccFollowNode1" presStyleIdx="1" presStyleCnt="3">
        <dgm:presLayoutVars>
          <dgm:bulletEnabled val="1"/>
        </dgm:presLayoutVars>
      </dgm:prSet>
      <dgm:spPr/>
    </dgm:pt>
    <dgm:pt modelId="{64F77CC0-4BD0-46F4-8465-0CD227BD9AEA}" type="pres">
      <dgm:prSet presAssocID="{FB311F2C-25E2-461E-9177-88240B2BE351}" presName="sp" presStyleCnt="0"/>
      <dgm:spPr/>
    </dgm:pt>
    <dgm:pt modelId="{6B5F2175-893F-4D10-85EF-B7BDD479DEB2}" type="pres">
      <dgm:prSet presAssocID="{F14B8414-E6F8-4C9C-938D-97FE0E934240}" presName="linNode" presStyleCnt="0"/>
      <dgm:spPr/>
    </dgm:pt>
    <dgm:pt modelId="{0770343A-9F42-477D-A5E8-D86A57CFBD7B}" type="pres">
      <dgm:prSet presAssocID="{F14B8414-E6F8-4C9C-938D-97FE0E934240}" presName="parentText" presStyleLbl="node1" presStyleIdx="2" presStyleCnt="3" custScaleX="58663" custScaleY="83739">
        <dgm:presLayoutVars>
          <dgm:chMax val="1"/>
          <dgm:bulletEnabled val="1"/>
        </dgm:presLayoutVars>
      </dgm:prSet>
      <dgm:spPr/>
    </dgm:pt>
    <dgm:pt modelId="{94417450-2E19-46E4-8DA8-E9C6F290F663}" type="pres">
      <dgm:prSet presAssocID="{F14B8414-E6F8-4C9C-938D-97FE0E934240}" presName="descendantText" presStyleLbl="alignAccFollowNode1" presStyleIdx="2" presStyleCnt="3">
        <dgm:presLayoutVars>
          <dgm:bulletEnabled val="1"/>
        </dgm:presLayoutVars>
      </dgm:prSet>
      <dgm:spPr/>
    </dgm:pt>
  </dgm:ptLst>
  <dgm:cxnLst>
    <dgm:cxn modelId="{2190D400-6F68-406E-B6F9-0B1BEBA422B3}" type="presOf" srcId="{1EA2B227-F0E1-455C-8195-845310FD6821}" destId="{94417450-2E19-46E4-8DA8-E9C6F290F663}" srcOrd="0" destOrd="1" presId="urn:microsoft.com/office/officeart/2005/8/layout/vList5"/>
    <dgm:cxn modelId="{E3562B04-215E-4916-9171-9ABFC13A91AB}" srcId="{E0F99D34-51F0-4798-8430-02E30D531FB3}" destId="{AFD8BE25-36B2-4A8F-8024-4BC6DBCEF904}" srcOrd="1" destOrd="0" parTransId="{43E0EA4F-F5C5-4469-BE5E-C2B379E90650}" sibTransId="{FB311F2C-25E2-461E-9177-88240B2BE351}"/>
    <dgm:cxn modelId="{F8DCB906-938F-4250-A59B-FFCF805BA02C}" type="presOf" srcId="{C0A128CB-4779-43BC-9AA8-59A21FE7AE0D}" destId="{94417450-2E19-46E4-8DA8-E9C6F290F663}" srcOrd="0" destOrd="0" presId="urn:microsoft.com/office/officeart/2005/8/layout/vList5"/>
    <dgm:cxn modelId="{EF843208-F5F4-4B51-A659-441A566DA77D}" type="presOf" srcId="{1D24139C-CEEE-42A1-BDEC-C385B7FB77D4}" destId="{87D7F6FB-8BB4-4412-B1CB-3F27C99E286F}" srcOrd="0" destOrd="0" presId="urn:microsoft.com/office/officeart/2005/8/layout/vList5"/>
    <dgm:cxn modelId="{666E8609-1899-44A1-BE95-09AE7DB7D3FC}" srcId="{F14B8414-E6F8-4C9C-938D-97FE0E934240}" destId="{FD149B5B-EAE1-4878-B92C-60E57E6DD9E8}" srcOrd="2" destOrd="0" parTransId="{0A54BA5A-5D2C-413A-9E0B-0D3465A4F004}" sibTransId="{45048287-439A-4805-A0DB-9A7EB6D9782E}"/>
    <dgm:cxn modelId="{91C6350D-939F-411D-A4A6-312C54D83B43}" type="presOf" srcId="{D8518855-7F36-46C3-91EE-77193D086672}" destId="{72A4BA5A-24BC-443A-8DE3-AB17A696EA4F}" srcOrd="0" destOrd="1" presId="urn:microsoft.com/office/officeart/2005/8/layout/vList5"/>
    <dgm:cxn modelId="{B99B080E-1962-46BD-B272-D129D195FA06}" type="presOf" srcId="{FD149B5B-EAE1-4878-B92C-60E57E6DD9E8}" destId="{94417450-2E19-46E4-8DA8-E9C6F290F663}" srcOrd="0" destOrd="2" presId="urn:microsoft.com/office/officeart/2005/8/layout/vList5"/>
    <dgm:cxn modelId="{5FD5BB0F-D127-4B0C-87E2-F8FF6836ED8D}" srcId="{E0F99D34-51F0-4798-8430-02E30D531FB3}" destId="{1D24139C-CEEE-42A1-BDEC-C385B7FB77D4}" srcOrd="0" destOrd="0" parTransId="{3FFE54A7-CF40-410E-8C0E-4DAB2D51D950}" sibTransId="{2CAD3CFA-3463-480F-A90F-52FFF18664E7}"/>
    <dgm:cxn modelId="{757C9C11-A40E-4ED5-841C-1568647366B0}" type="presOf" srcId="{AFD8BE25-36B2-4A8F-8024-4BC6DBCEF904}" destId="{88A535B2-B90A-407F-9D42-7CB13AD4D25F}" srcOrd="0" destOrd="0" presId="urn:microsoft.com/office/officeart/2005/8/layout/vList5"/>
    <dgm:cxn modelId="{645B1622-A063-4593-B00C-C82EA5C1D7C7}" type="presOf" srcId="{CCCBC79A-FD2C-4B7A-91D2-BA01A523EE77}" destId="{84CB07D2-0664-4559-B012-69025530A126}" srcOrd="0" destOrd="1" presId="urn:microsoft.com/office/officeart/2005/8/layout/vList5"/>
    <dgm:cxn modelId="{7C4BBC24-4721-4CCF-B57F-4D237118BEAF}" srcId="{AFD8BE25-36B2-4A8F-8024-4BC6DBCEF904}" destId="{CCCBC79A-FD2C-4B7A-91D2-BA01A523EE77}" srcOrd="1" destOrd="0" parTransId="{A0DE7733-1EE6-4C32-86D9-1FA69AE7D128}" sibTransId="{6170BA71-5F62-4691-BD1F-62858067738F}"/>
    <dgm:cxn modelId="{D87BB32C-26A7-4D42-9621-2CE6FA4DA2D3}" type="presOf" srcId="{E0F99D34-51F0-4798-8430-02E30D531FB3}" destId="{A1CFF2E3-143F-4AD7-92DD-EC57C49BAF22}" srcOrd="0" destOrd="0" presId="urn:microsoft.com/office/officeart/2005/8/layout/vList5"/>
    <dgm:cxn modelId="{7BB1425B-64CE-4077-B272-C8BC97BF7BAC}" type="presOf" srcId="{D0A2391C-D997-4435-98FB-B671819DE333}" destId="{84CB07D2-0664-4559-B012-69025530A126}" srcOrd="0" destOrd="0" presId="urn:microsoft.com/office/officeart/2005/8/layout/vList5"/>
    <dgm:cxn modelId="{BA0D2465-CF0D-4426-B8AE-38C804544BFA}" srcId="{AFD8BE25-36B2-4A8F-8024-4BC6DBCEF904}" destId="{D0A2391C-D997-4435-98FB-B671819DE333}" srcOrd="0" destOrd="0" parTransId="{E41FCAE7-0A6F-4A5A-B513-74BE8CAFA85F}" sibTransId="{5E5D6CE6-ADCE-4B29-9AAE-8241E5EB3C50}"/>
    <dgm:cxn modelId="{C5D70578-31D9-4912-96B6-DB3CBCB5426F}" type="presOf" srcId="{B9510B96-77C1-41E2-8475-FB8F07606050}" destId="{72A4BA5A-24BC-443A-8DE3-AB17A696EA4F}" srcOrd="0" destOrd="0" presId="urn:microsoft.com/office/officeart/2005/8/layout/vList5"/>
    <dgm:cxn modelId="{72BDEB78-F154-4A19-A52D-910090EFBF81}" srcId="{1D24139C-CEEE-42A1-BDEC-C385B7FB77D4}" destId="{749A7044-1884-4BEC-BFEA-6FCD30DB0F7D}" srcOrd="2" destOrd="0" parTransId="{97ECD0DB-58C4-44E9-B766-6BE4A81633B4}" sibTransId="{404CCE4D-B844-4388-99F2-AB60FD88E284}"/>
    <dgm:cxn modelId="{BF18A182-0406-429D-9168-FFF61E92AB95}" srcId="{1D24139C-CEEE-42A1-BDEC-C385B7FB77D4}" destId="{D8518855-7F36-46C3-91EE-77193D086672}" srcOrd="1" destOrd="0" parTransId="{B8253246-4341-43C5-AB1F-3FC9A45E05D7}" sibTransId="{68AFF5A8-0974-4EBA-A30D-B402F27F18E0}"/>
    <dgm:cxn modelId="{0BED869B-795F-4768-B839-545512F1ACAB}" srcId="{E0F99D34-51F0-4798-8430-02E30D531FB3}" destId="{F14B8414-E6F8-4C9C-938D-97FE0E934240}" srcOrd="2" destOrd="0" parTransId="{5E19C2A7-3537-43F5-B996-901F156598E0}" sibTransId="{C2309786-3B5D-4C4B-8C07-4713E64388A8}"/>
    <dgm:cxn modelId="{86A39CA4-43DF-444E-9398-8CEEF6CC5DA9}" srcId="{1D24139C-CEEE-42A1-BDEC-C385B7FB77D4}" destId="{B9510B96-77C1-41E2-8475-FB8F07606050}" srcOrd="0" destOrd="0" parTransId="{255DB6B4-7742-4771-9D23-275DEFCA08BC}" sibTransId="{D54D47AC-F6BB-4B0E-9516-DA16DAF781F6}"/>
    <dgm:cxn modelId="{315C46AC-7EB3-4191-AE37-342C06ACDB83}" type="presOf" srcId="{749A7044-1884-4BEC-BFEA-6FCD30DB0F7D}" destId="{72A4BA5A-24BC-443A-8DE3-AB17A696EA4F}" srcOrd="0" destOrd="2" presId="urn:microsoft.com/office/officeart/2005/8/layout/vList5"/>
    <dgm:cxn modelId="{1792BCCB-F6BD-4D30-988A-D5448C1C82A5}" srcId="{F14B8414-E6F8-4C9C-938D-97FE0E934240}" destId="{1EA2B227-F0E1-455C-8195-845310FD6821}" srcOrd="1" destOrd="0" parTransId="{F47FCB7F-6402-4439-A5EF-FF2C17ACA17E}" sibTransId="{646661FA-1C08-4282-AD02-1828CC545E54}"/>
    <dgm:cxn modelId="{0A2AE3CF-33BB-4B52-B1BC-01327591DE96}" srcId="{F14B8414-E6F8-4C9C-938D-97FE0E934240}" destId="{C0A128CB-4779-43BC-9AA8-59A21FE7AE0D}" srcOrd="0" destOrd="0" parTransId="{BC31AB42-D75B-403E-9280-68A5943F75FC}" sibTransId="{A96807AF-5506-475B-A77A-FB17C3F8E20D}"/>
    <dgm:cxn modelId="{DDA8B2E3-6770-47DA-A181-6FEFE48CB34E}" type="presOf" srcId="{F14B8414-E6F8-4C9C-938D-97FE0E934240}" destId="{0770343A-9F42-477D-A5E8-D86A57CFBD7B}" srcOrd="0" destOrd="0" presId="urn:microsoft.com/office/officeart/2005/8/layout/vList5"/>
    <dgm:cxn modelId="{AA776038-9259-44BF-95EC-40682993DFC2}" type="presParOf" srcId="{A1CFF2E3-143F-4AD7-92DD-EC57C49BAF22}" destId="{7CEBC753-E49B-4667-B77A-B2FF08AE9987}" srcOrd="0" destOrd="0" presId="urn:microsoft.com/office/officeart/2005/8/layout/vList5"/>
    <dgm:cxn modelId="{0BCFA81A-1003-469B-95AC-9CF022B13280}" type="presParOf" srcId="{7CEBC753-E49B-4667-B77A-B2FF08AE9987}" destId="{87D7F6FB-8BB4-4412-B1CB-3F27C99E286F}" srcOrd="0" destOrd="0" presId="urn:microsoft.com/office/officeart/2005/8/layout/vList5"/>
    <dgm:cxn modelId="{603BB641-63A3-47D8-B0D6-158BD54D503D}" type="presParOf" srcId="{7CEBC753-E49B-4667-B77A-B2FF08AE9987}" destId="{72A4BA5A-24BC-443A-8DE3-AB17A696EA4F}" srcOrd="1" destOrd="0" presId="urn:microsoft.com/office/officeart/2005/8/layout/vList5"/>
    <dgm:cxn modelId="{9E9B453A-C10F-4FED-B838-C189A8FCD24F}" type="presParOf" srcId="{A1CFF2E3-143F-4AD7-92DD-EC57C49BAF22}" destId="{5E78DCF6-61F5-4196-8519-4AA11AA43C53}" srcOrd="1" destOrd="0" presId="urn:microsoft.com/office/officeart/2005/8/layout/vList5"/>
    <dgm:cxn modelId="{9B35EA66-0E0F-4168-96F1-8AEFAECDCD5A}" type="presParOf" srcId="{A1CFF2E3-143F-4AD7-92DD-EC57C49BAF22}" destId="{A7218273-7E75-4B4E-B6F6-C946F70FDC71}" srcOrd="2" destOrd="0" presId="urn:microsoft.com/office/officeart/2005/8/layout/vList5"/>
    <dgm:cxn modelId="{98AB7576-ED90-4FCB-AD6C-0A7502E876F8}" type="presParOf" srcId="{A7218273-7E75-4B4E-B6F6-C946F70FDC71}" destId="{88A535B2-B90A-407F-9D42-7CB13AD4D25F}" srcOrd="0" destOrd="0" presId="urn:microsoft.com/office/officeart/2005/8/layout/vList5"/>
    <dgm:cxn modelId="{9B664187-CD3F-40E0-85E4-A7DB633D2B52}" type="presParOf" srcId="{A7218273-7E75-4B4E-B6F6-C946F70FDC71}" destId="{84CB07D2-0664-4559-B012-69025530A126}" srcOrd="1" destOrd="0" presId="urn:microsoft.com/office/officeart/2005/8/layout/vList5"/>
    <dgm:cxn modelId="{06A89D93-98D1-4060-B776-37020E478402}" type="presParOf" srcId="{A1CFF2E3-143F-4AD7-92DD-EC57C49BAF22}" destId="{64F77CC0-4BD0-46F4-8465-0CD227BD9AEA}" srcOrd="3" destOrd="0" presId="urn:microsoft.com/office/officeart/2005/8/layout/vList5"/>
    <dgm:cxn modelId="{2DC4CB9A-B54C-4DFA-A166-23A346F3EC46}" type="presParOf" srcId="{A1CFF2E3-143F-4AD7-92DD-EC57C49BAF22}" destId="{6B5F2175-893F-4D10-85EF-B7BDD479DEB2}" srcOrd="4" destOrd="0" presId="urn:microsoft.com/office/officeart/2005/8/layout/vList5"/>
    <dgm:cxn modelId="{9E68EF27-7032-4140-A52D-25C43889B49B}" type="presParOf" srcId="{6B5F2175-893F-4D10-85EF-B7BDD479DEB2}" destId="{0770343A-9F42-477D-A5E8-D86A57CFBD7B}" srcOrd="0" destOrd="0" presId="urn:microsoft.com/office/officeart/2005/8/layout/vList5"/>
    <dgm:cxn modelId="{BB5E2083-3CC3-420E-BD21-E5172F5A37E2}" type="presParOf" srcId="{6B5F2175-893F-4D10-85EF-B7BDD479DEB2}" destId="{94417450-2E19-46E4-8DA8-E9C6F290F66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4BA5A-24BC-443A-8DE3-AB17A696EA4F}">
      <dsp:nvSpPr>
        <dsp:cNvPr id="0" name=""/>
        <dsp:cNvSpPr/>
      </dsp:nvSpPr>
      <dsp:spPr>
        <a:xfrm rot="5400000">
          <a:off x="5936861" y="-2755582"/>
          <a:ext cx="1471763" cy="7051852"/>
        </a:xfrm>
        <a:prstGeom prst="round2SameRect">
          <a:avLst/>
        </a:prstGeom>
        <a:solidFill>
          <a:srgbClr val="D0DAF1"/>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No capital expenditures to scale up.</a:t>
          </a:r>
          <a:endParaRPr lang="en-US" sz="1900" kern="1200" dirty="0"/>
        </a:p>
        <a:p>
          <a:pPr marL="171450" lvl="1" indent="-171450" algn="l" defTabSz="844550">
            <a:lnSpc>
              <a:spcPct val="90000"/>
            </a:lnSpc>
            <a:spcBef>
              <a:spcPct val="0"/>
            </a:spcBef>
            <a:spcAft>
              <a:spcPct val="15000"/>
            </a:spcAft>
            <a:buChar char="•"/>
          </a:pPr>
          <a:r>
            <a:rPr lang="en-IE" sz="1900" kern="1200" baseline="0" dirty="0"/>
            <a:t>Applications can be quickly provisioned and deprovisioned.</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pay only for what they use.</a:t>
          </a:r>
          <a:endParaRPr lang="en-US" sz="1900" kern="1200" dirty="0"/>
        </a:p>
      </dsp:txBody>
      <dsp:txXfrm rot="-5400000">
        <a:off x="3146817" y="106308"/>
        <a:ext cx="6980006" cy="1328071"/>
      </dsp:txXfrm>
    </dsp:sp>
    <dsp:sp modelId="{87D7F6FB-8BB4-4412-B1CB-3F27C99E286F}">
      <dsp:nvSpPr>
        <dsp:cNvPr id="0" name=""/>
        <dsp:cNvSpPr/>
      </dsp:nvSpPr>
      <dsp:spPr>
        <a:xfrm>
          <a:off x="819850" y="68"/>
          <a:ext cx="2326965" cy="1540549"/>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Public cloud:</a:t>
          </a:r>
          <a:endParaRPr lang="en-US" sz="2400" kern="1200" dirty="0"/>
        </a:p>
      </dsp:txBody>
      <dsp:txXfrm>
        <a:off x="895053" y="75271"/>
        <a:ext cx="2176559" cy="1390143"/>
      </dsp:txXfrm>
    </dsp:sp>
    <dsp:sp modelId="{84CB07D2-0664-4559-B012-69025530A126}">
      <dsp:nvSpPr>
        <dsp:cNvPr id="0" name=""/>
        <dsp:cNvSpPr/>
      </dsp:nvSpPr>
      <dsp:spPr>
        <a:xfrm rot="5400000">
          <a:off x="5936861" y="-1123047"/>
          <a:ext cx="1471763" cy="7051852"/>
        </a:xfrm>
        <a:prstGeom prst="round2SameRect">
          <a:avLst/>
        </a:prstGeom>
        <a:solidFill>
          <a:schemeClr val="accent2">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Organizations have complete control over resources.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have complete control over security.</a:t>
          </a:r>
          <a:endParaRPr lang="en-US" sz="1900" kern="1200" dirty="0"/>
        </a:p>
      </dsp:txBody>
      <dsp:txXfrm rot="-5400000">
        <a:off x="3146817" y="1738843"/>
        <a:ext cx="6980006" cy="1328071"/>
      </dsp:txXfrm>
    </dsp:sp>
    <dsp:sp modelId="{88A535B2-B90A-407F-9D42-7CB13AD4D25F}">
      <dsp:nvSpPr>
        <dsp:cNvPr id="0" name=""/>
        <dsp:cNvSpPr/>
      </dsp:nvSpPr>
      <dsp:spPr>
        <a:xfrm>
          <a:off x="819850" y="1632604"/>
          <a:ext cx="2326965" cy="1540549"/>
        </a:xfrm>
        <a:prstGeom prst="roundRect">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dirty="0"/>
            <a:t>Private cloud:</a:t>
          </a:r>
          <a:endParaRPr lang="en-US" sz="2400" kern="1200" dirty="0"/>
        </a:p>
      </dsp:txBody>
      <dsp:txXfrm>
        <a:off x="895053" y="1707807"/>
        <a:ext cx="2176559" cy="1390143"/>
      </dsp:txXfrm>
    </dsp:sp>
    <dsp:sp modelId="{94417450-2E19-46E4-8DA8-E9C6F290F663}">
      <dsp:nvSpPr>
        <dsp:cNvPr id="0" name=""/>
        <dsp:cNvSpPr/>
      </dsp:nvSpPr>
      <dsp:spPr>
        <a:xfrm rot="5400000">
          <a:off x="5936861" y="509487"/>
          <a:ext cx="1471763" cy="7051852"/>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IE" sz="1900" kern="1200" baseline="0" dirty="0"/>
            <a:t>Most flexibility.</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determine where to run their applications.</a:t>
          </a:r>
          <a:endParaRPr lang="en-US" sz="1900" kern="1200" dirty="0"/>
        </a:p>
        <a:p>
          <a:pPr marL="171450" lvl="1" indent="-171450" algn="l" defTabSz="844550">
            <a:lnSpc>
              <a:spcPct val="90000"/>
            </a:lnSpc>
            <a:spcBef>
              <a:spcPct val="0"/>
            </a:spcBef>
            <a:spcAft>
              <a:spcPct val="15000"/>
            </a:spcAft>
            <a:buChar char="•"/>
          </a:pPr>
          <a:r>
            <a:rPr lang="en-IE" sz="1900" kern="1200" baseline="0" dirty="0"/>
            <a:t>Organizations control security, compliance, or legal requirements.</a:t>
          </a:r>
          <a:endParaRPr lang="en-US" sz="1900" kern="1200" dirty="0"/>
        </a:p>
      </dsp:txBody>
      <dsp:txXfrm rot="-5400000">
        <a:off x="3146817" y="3371377"/>
        <a:ext cx="6980006" cy="1328071"/>
      </dsp:txXfrm>
    </dsp:sp>
    <dsp:sp modelId="{0770343A-9F42-477D-A5E8-D86A57CFBD7B}">
      <dsp:nvSpPr>
        <dsp:cNvPr id="0" name=""/>
        <dsp:cNvSpPr/>
      </dsp:nvSpPr>
      <dsp:spPr>
        <a:xfrm>
          <a:off x="819850" y="3265139"/>
          <a:ext cx="2326965" cy="1540549"/>
        </a:xfrm>
        <a:prstGeom prst="round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baseline="0"/>
            <a:t>Hybrid cloud:</a:t>
          </a:r>
          <a:endParaRPr lang="en-US" sz="2400" kern="1200"/>
        </a:p>
      </dsp:txBody>
      <dsp:txXfrm>
        <a:off x="895053" y="3340342"/>
        <a:ext cx="2176559" cy="139014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92821-FB7B-4FA0-A123-9445AE183CBE}" type="datetimeFigureOut">
              <a:rPr lang="en-US" smtClean="0"/>
              <a:t>9/7/2025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30D67-B4DD-4CE3-A4D8-AB2CE8A1A02E}" type="slidenum">
              <a:rPr lang="en-US" smtClean="0"/>
              <a:t>‹#›</a:t>
            </a:fld>
            <a:endParaRPr lang="en-US" dirty="0"/>
          </a:p>
        </p:txBody>
      </p:sp>
    </p:spTree>
    <p:extLst>
      <p:ext uri="{BB962C8B-B14F-4D97-AF65-F5344CB8AC3E}">
        <p14:creationId xmlns:p14="http://schemas.microsoft.com/office/powerpoint/2010/main" val="340386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1</a:t>
            </a:fld>
            <a:endParaRPr lang="en-US" dirty="0"/>
          </a:p>
        </p:txBody>
      </p:sp>
    </p:spTree>
    <p:extLst>
      <p:ext uri="{BB962C8B-B14F-4D97-AF65-F5344CB8AC3E}">
        <p14:creationId xmlns:p14="http://schemas.microsoft.com/office/powerpoint/2010/main" val="3497804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647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t>Talking points</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p>
          <a:p>
            <a:pPr algn="l"/>
            <a:r>
              <a:rPr lang="en-GB" b="0" i="0" dirty="0">
                <a:solidFill>
                  <a:srgbClr val="171717"/>
                </a:solidFill>
                <a:effectLst/>
                <a:latin typeface="Segoe UI" panose="020B0502040204020203" pitchFamily="34" charset="0"/>
              </a:rPr>
              <a:t>There are four stages for processing big data solutions that are common to all architectures:</a:t>
            </a:r>
          </a:p>
          <a:p>
            <a:pPr algn="l">
              <a:buFont typeface="Arial" panose="020B0604020202020204" pitchFamily="34" charset="0"/>
              <a:buNone/>
            </a:pPr>
            <a:endParaRPr lang="en-GB" b="1"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1" i="0" dirty="0">
                <a:solidFill>
                  <a:srgbClr val="171717"/>
                </a:solidFill>
                <a:effectLst/>
                <a:latin typeface="Segoe UI" panose="020B0502040204020203" pitchFamily="34" charset="0"/>
              </a:rPr>
              <a:t>Ingestion</a:t>
            </a:r>
            <a:r>
              <a:rPr lang="en-GB" b="0" i="0" dirty="0">
                <a:solidFill>
                  <a:srgbClr val="171717"/>
                </a:solidFill>
                <a:effectLst/>
                <a:latin typeface="Segoe UI" panose="020B0502040204020203" pitchFamily="34" charset="0"/>
              </a:rPr>
              <a:t> - The ingestion phase identifies the technology and processes that are used to acquire the source data. This data can come from files, logs, and other types of unstructured data that must be put into the Data Lake Store. The technology that is used will vary depending on the frequency that the data is transferred. For example, for batch movement of data, Azure Data Factory may be the most appropriate technology to use. For real-time ingestion of data, Apache Kafka for HDInsight or Stream Analytics may be an appropriate technology to use.</a:t>
            </a:r>
          </a:p>
          <a:p>
            <a:pPr marL="171450" indent="-171450" algn="l">
              <a:buFont typeface="Arial" panose="020B0604020202020204" pitchFamily="34" charset="0"/>
              <a:buChar char="•"/>
            </a:pPr>
            <a:endParaRPr lang="en-GB" b="1"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1" i="0" dirty="0">
                <a:solidFill>
                  <a:srgbClr val="171717"/>
                </a:solidFill>
                <a:effectLst/>
                <a:latin typeface="Segoe UI" panose="020B0502040204020203" pitchFamily="34" charset="0"/>
              </a:rPr>
              <a:t>Store</a:t>
            </a:r>
            <a:r>
              <a:rPr lang="en-GB" b="0" i="0" dirty="0">
                <a:solidFill>
                  <a:srgbClr val="171717"/>
                </a:solidFill>
                <a:effectLst/>
                <a:latin typeface="Segoe UI" panose="020B0502040204020203" pitchFamily="34" charset="0"/>
              </a:rPr>
              <a:t> - The store phase identifies where the ingested data should be placed. In this case, we're using Azure Data Lake Storage Gen2.</a:t>
            </a:r>
          </a:p>
          <a:p>
            <a:pPr marL="171450" indent="-171450" algn="l">
              <a:buFont typeface="Arial" panose="020B0604020202020204" pitchFamily="34" charset="0"/>
              <a:buChar char="•"/>
            </a:pPr>
            <a:endParaRPr lang="en-GB" b="1"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1" i="0" dirty="0">
                <a:solidFill>
                  <a:srgbClr val="171717"/>
                </a:solidFill>
                <a:effectLst/>
                <a:latin typeface="Segoe UI" panose="020B0502040204020203" pitchFamily="34" charset="0"/>
              </a:rPr>
              <a:t>Prep and train</a:t>
            </a:r>
            <a:r>
              <a:rPr lang="en-GB" b="0" i="0" dirty="0">
                <a:solidFill>
                  <a:srgbClr val="171717"/>
                </a:solidFill>
                <a:effectLst/>
                <a:latin typeface="Segoe UI" panose="020B0502040204020203" pitchFamily="34" charset="0"/>
              </a:rPr>
              <a:t> - The prep and train phase identifies the technologies that are used to perform data preparation and model training and scoring for data science solutions. The common technologies that are used in this phase are Azure Databricks, Azure HDInsight or Azure Machine Learning Services.</a:t>
            </a:r>
          </a:p>
          <a:p>
            <a:pPr marL="171450" indent="-171450" algn="l">
              <a:buFont typeface="Arial" panose="020B0604020202020204" pitchFamily="34" charset="0"/>
              <a:buChar char="•"/>
            </a:pPr>
            <a:endParaRPr lang="en-GB" b="1"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1" i="0" dirty="0">
                <a:solidFill>
                  <a:srgbClr val="171717"/>
                </a:solidFill>
                <a:effectLst/>
                <a:latin typeface="Segoe UI" panose="020B0502040204020203" pitchFamily="34" charset="0"/>
              </a:rPr>
              <a:t>Model and serve</a:t>
            </a:r>
            <a:r>
              <a:rPr lang="en-GB" b="0" i="0" dirty="0">
                <a:solidFill>
                  <a:srgbClr val="171717"/>
                </a:solidFill>
                <a:effectLst/>
                <a:latin typeface="Segoe UI" panose="020B0502040204020203" pitchFamily="34" charset="0"/>
              </a:rPr>
              <a:t> - Finally, the model and serve phase involves the technologies that will present the data to users. These can include visualization tools such as Power BI, or other data stores such as Azure Synapse Analytics, Azure Cosmos DB, Azure SQL Database, or Azure Analysis Services. Often, a combination of these technologies will be used depending on the business requirements.</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t>This diagram represent the four-step process for processing data for big data analytics solutions that prepare for Machine Learning projects. The data engineer would be involved with the ingestion and storage stage and will touch on aspects of the preparation steps in phase 3.  The remaining steps are typically performed by a data scientist</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t>Recommended reading for this slide</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900" b="1" dirty="0"/>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t>https://docs.microsoft.com/en-us/learn/modules/introduction-to-azure-data-lake-storage/5-stages-for-processing-big-data</a:t>
            </a:r>
            <a:endParaRPr lang="en-US" sz="900" b="1" dirty="0"/>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0" dirty="0"/>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1824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9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900" b="1" dirty="0"/>
          </a:p>
          <a:p>
            <a:r>
              <a:rPr lang="en-US" sz="900" dirty="0"/>
              <a:t>The first point of “Hadoop Access” is a key differentiator for using Azure Data Lake Storage Gen2 (ADLSG2) over Blob storage. Coupled with the security model that provides very granular permissions, this makes ADLSG2 a compelling data storage tier for a range of Azure data platform technologies including Azure Synapse and Azure Databricks. The ability to perform big data analytics is critical and the performance of ADLSG2 helps with that performance. All of this comes with the Geo redundancy capability to ensure that the data is safe.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GB" sz="900" kern="1200" dirty="0">
                <a:solidFill>
                  <a:schemeClr val="tx1"/>
                </a:solidFill>
                <a:effectLst/>
                <a:latin typeface="Segoe UI Light" pitchFamily="34" charset="0"/>
                <a:ea typeface="+mn-ea"/>
                <a:cs typeface="+mn-cs"/>
              </a:rPr>
              <a:t>This will be the only module where we cover Azure Data Lake store in depth, and it is the reason why the lab focuses so much on how the data lake can be optimized while using the compute technologies. As a result, you can spend some time on the list in the slide, and ultimately state to the students that all this is achieved with a single selection of a radio button when you create a storage account.</a:t>
            </a:r>
            <a:endParaRPr lang="en-GB" sz="18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GB" sz="1800" b="0" i="0" u="none" strike="noStrike" dirty="0">
              <a:solidFill>
                <a:srgbClr val="000000"/>
              </a:solidFill>
              <a:effectLst/>
              <a:latin typeface="Calibri" panose="020F0502020204030204"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Recommended reading for this slide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1" dirty="0"/>
          </a:p>
          <a:p>
            <a:r>
              <a:rPr lang="en-US" b="0" i="0" dirty="0"/>
              <a:t>https://docs.microsoft.com/en-us/learn/modules/introduction-to-azure-data-lake-storage/2-azure-data-lake-gen2</a:t>
            </a:r>
            <a:endParaRPr lang="en-US" sz="900" b="1" i="0" dirty="0"/>
          </a:p>
          <a:p>
            <a:endParaRPr lang="en-US" sz="900" b="1" i="0" dirty="0"/>
          </a:p>
          <a:p>
            <a:endParaRPr lang="en-US" b="0" i="0" dirty="0"/>
          </a:p>
          <a:p>
            <a:endParaRPr lang="en-US" dirty="0"/>
          </a:p>
          <a:p>
            <a:endParaRPr lang="en-US" sz="900" dirty="0"/>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0220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t>Talking points</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p>
          <a:p>
            <a:pPr algn="l"/>
            <a:r>
              <a:rPr lang="en-GB" b="0" i="0" dirty="0">
                <a:solidFill>
                  <a:srgbClr val="171717"/>
                </a:solidFill>
                <a:effectLst/>
                <a:latin typeface="Segoe UI" panose="020B0502040204020203" pitchFamily="34" charset="0"/>
              </a:rPr>
              <a:t>Azure Data Lake Storage Gen2 plays a fundamental role in a wide range of big data architectures. These architectures can involve the creation of:</a:t>
            </a:r>
          </a:p>
          <a:p>
            <a:pPr algn="l">
              <a:buFont typeface="Arial" panose="020B0604020202020204" pitchFamily="34" charset="0"/>
              <a:buNone/>
            </a:pPr>
            <a:endParaRPr lang="en-GB" b="0" i="0" dirty="0">
              <a:solidFill>
                <a:srgbClr val="171717"/>
              </a:solidFill>
              <a:effectLst/>
              <a:latin typeface="Segoe UI" panose="020B0502040204020203" pitchFamily="34" charset="0"/>
            </a:endParaRP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 modern data warehouse.</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Advanced analytics against big data.</a:t>
            </a:r>
          </a:p>
          <a:p>
            <a:pPr marL="171450" indent="-171450" algn="l">
              <a:buFont typeface="Arial" panose="020B0604020202020204" pitchFamily="34" charset="0"/>
              <a:buChar char="•"/>
            </a:pPr>
            <a:r>
              <a:rPr lang="en-GB" b="0" i="0" dirty="0">
                <a:solidFill>
                  <a:srgbClr val="171717"/>
                </a:solidFill>
                <a:effectLst/>
                <a:latin typeface="Segoe UI" panose="020B0502040204020203" pitchFamily="34" charset="0"/>
              </a:rPr>
              <a:t>A real-time analytical solution.</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900" b="1"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Instructor notes and guidance</a:t>
            </a:r>
          </a:p>
          <a:p>
            <a:pPr marL="0" marR="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p>
          <a:p>
            <a:pPr marL="0" marR="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a:t>Listed, are the three core bug data use cases that are largely managed by Data Engineers. You will note that the use cases are not industry specific, rather that they are based on common workload patterns</a:t>
            </a:r>
          </a:p>
          <a:p>
            <a:pPr marL="0" marR="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1" dirty="0"/>
              <a:t>Recommended reading for this slide</a:t>
            </a:r>
          </a:p>
          <a:p>
            <a:pPr marL="0" marR="0" lvl="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b="1" dirty="0"/>
          </a:p>
          <a:p>
            <a:pPr marL="0" marR="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dirty="0"/>
              <a:t>https://docs.microsoft.com/en-us/learn/modules/introduction-to-azure-data-lake-storage/6-use-cases</a:t>
            </a:r>
            <a:endParaRPr lang="en-GB" sz="800" b="1" dirty="0"/>
          </a:p>
          <a:p>
            <a:pPr marL="0" marR="0" indent="0" algn="l" defTabSz="761787"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800"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9/7/2025 4:58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07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987497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Instructor notes</a:t>
            </a:r>
          </a:p>
          <a:p>
            <a:endParaRPr lang="en-US" dirty="0"/>
          </a:p>
          <a:p>
            <a:r>
              <a:rPr lang="en-US" dirty="0"/>
              <a:t>This space has been left deliberately blank</a:t>
            </a:r>
          </a:p>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167899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29</a:t>
            </a:fld>
            <a:endParaRPr lang="en-US" dirty="0"/>
          </a:p>
        </p:txBody>
      </p:sp>
    </p:spTree>
    <p:extLst>
      <p:ext uri="{BB962C8B-B14F-4D97-AF65-F5344CB8AC3E}">
        <p14:creationId xmlns:p14="http://schemas.microsoft.com/office/powerpoint/2010/main" val="421571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https://azure.microsoft.com/en-us/free/</a:t>
            </a:r>
          </a:p>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3</a:t>
            </a:fld>
            <a:endParaRPr lang="en-US" dirty="0"/>
          </a:p>
        </p:txBody>
      </p:sp>
    </p:spTree>
    <p:extLst>
      <p:ext uri="{BB962C8B-B14F-4D97-AF65-F5344CB8AC3E}">
        <p14:creationId xmlns:p14="http://schemas.microsoft.com/office/powerpoint/2010/main" val="277776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230D67-B4DD-4CE3-A4D8-AB2CE8A1A02E}" type="slidenum">
              <a:rPr lang="en-US" smtClean="0"/>
              <a:t>5</a:t>
            </a:fld>
            <a:endParaRPr lang="en-US"/>
          </a:p>
        </p:txBody>
      </p:sp>
    </p:spTree>
    <p:extLst>
      <p:ext uri="{BB962C8B-B14F-4D97-AF65-F5344CB8AC3E}">
        <p14:creationId xmlns:p14="http://schemas.microsoft.com/office/powerpoint/2010/main" val="797823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kern="1200" dirty="0">
                <a:solidFill>
                  <a:schemeClr val="tx1"/>
                </a:solidFill>
                <a:effectLst/>
                <a:latin typeface="Segoe UI Light" pitchFamily="34" charset="0"/>
                <a:ea typeface="+mn-ea"/>
                <a:cs typeface="+mn-cs"/>
              </a:rPr>
              <a:t>You might want to browse to some SLA’s directly https://azure.microsoft.com/en-us/support/legal/sla/summary/ and explore one or two as examples.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9/7/2025 4:58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986246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425" indent="-225425">
              <a:buFont typeface="Arial" panose="020B0604020202020204" pitchFamily="34" charset="0"/>
              <a:buChar char="•"/>
            </a:pPr>
            <a:r>
              <a:rPr lang="en-IE" sz="2400" dirty="0">
                <a:latin typeface="Segoe UI Semilight"/>
                <a:cs typeface="Segoe UI Semilight"/>
              </a:rPr>
              <a:t>A region represents a collection of </a:t>
            </a:r>
            <a:r>
              <a:rPr lang="en-IE" sz="2400" dirty="0" err="1">
                <a:latin typeface="Segoe UI Semilight"/>
                <a:cs typeface="Segoe UI Semilight"/>
              </a:rPr>
              <a:t>datacenters</a:t>
            </a:r>
            <a:r>
              <a:rPr lang="en-IE" sz="2400" dirty="0">
                <a:latin typeface="Segoe UI Semilight"/>
                <a:cs typeface="Segoe UI Semilight"/>
              </a:rPr>
              <a:t>.</a:t>
            </a:r>
            <a:endParaRPr lang="en-IE" sz="2400" dirty="0"/>
          </a:p>
          <a:p>
            <a:pPr marL="225425" indent="-225425">
              <a:buFont typeface="Arial" panose="020B0604020202020204" pitchFamily="34" charset="0"/>
              <a:buChar char="•"/>
            </a:pPr>
            <a:r>
              <a:rPr lang="en-IE" sz="2400" dirty="0"/>
              <a:t>Provide flexibility and scale.</a:t>
            </a:r>
          </a:p>
          <a:p>
            <a:pPr marL="225425" indent="-225425">
              <a:buFont typeface="Arial" panose="020B0604020202020204" pitchFamily="34" charset="0"/>
              <a:buChar char="•"/>
            </a:pPr>
            <a:r>
              <a:rPr lang="en-IE" sz="2400" dirty="0"/>
              <a:t>Preserve data residency.</a:t>
            </a:r>
          </a:p>
          <a:p>
            <a:pPr marL="225425" indent="-225425">
              <a:buFont typeface="Arial" panose="020B0604020202020204" pitchFamily="34" charset="0"/>
              <a:buChar char="•"/>
            </a:pPr>
            <a:r>
              <a:rPr lang="en-IE" sz="2400" dirty="0"/>
              <a:t>Select regions close to your users.</a:t>
            </a:r>
          </a:p>
          <a:p>
            <a:pPr marL="225425" indent="-225425">
              <a:buFont typeface="Arial" panose="020B0604020202020204" pitchFamily="34" charset="0"/>
              <a:buChar char="•"/>
            </a:pPr>
            <a:r>
              <a:rPr lang="en-IE" sz="2400" dirty="0">
                <a:latin typeface="Segoe UI Semilight"/>
                <a:cs typeface="Segoe UI Semilight"/>
              </a:rPr>
              <a:t>Be aware of region deployment availability.</a:t>
            </a:r>
            <a:endParaRPr lang="en-IE" sz="2400" dirty="0"/>
          </a:p>
          <a:p>
            <a:pPr marL="225425" indent="-225425">
              <a:buFont typeface="Arial" panose="020B0604020202020204" pitchFamily="34" charset="0"/>
              <a:buChar char="•"/>
            </a:pPr>
            <a:r>
              <a:rPr lang="en-IE" sz="2400" dirty="0">
                <a:latin typeface="Segoe UI Semilight"/>
                <a:cs typeface="Segoe UI Semilight"/>
              </a:rPr>
              <a:t>There are global services that are region independent.</a:t>
            </a:r>
          </a:p>
          <a:p>
            <a:endParaRPr lang="en-IE" sz="900" b="0" i="0" u="none" strike="noStrike" kern="1200" dirty="0">
              <a:solidFill>
                <a:schemeClr val="tx1"/>
              </a:solidFill>
              <a:effectLst/>
              <a:latin typeface="Segoe UI Light" pitchFamily="34" charset="0"/>
              <a:ea typeface="+mn-ea"/>
              <a:cs typeface="+mn-cs"/>
            </a:endParaRPr>
          </a:p>
          <a:p>
            <a:r>
              <a:rPr lang="en-IE" sz="900" b="0" i="0" u="none" strike="noStrike" kern="1200" dirty="0">
                <a:solidFill>
                  <a:schemeClr val="tx1"/>
                </a:solidFill>
                <a:effectLst/>
                <a:latin typeface="Segoe UI Light" pitchFamily="34" charset="0"/>
                <a:ea typeface="+mn-ea"/>
                <a:cs typeface="+mn-cs"/>
              </a:rPr>
              <a:t>A list of regions and their locations is available at </a:t>
            </a:r>
            <a:r>
              <a:rPr lang="en-IE" sz="900" u="sng" dirty="0"/>
              <a:t>https://azure.microsoft.com/en-us/global-infrastructure/locations/</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9/7/2025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56563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1" i="0" u="none" strike="noStrike" kern="1200" dirty="0">
                <a:solidFill>
                  <a:schemeClr val="tx1"/>
                </a:solidFill>
                <a:effectLst/>
                <a:latin typeface="Segoe UI Light" pitchFamily="34" charset="0"/>
                <a:ea typeface="+mn-ea"/>
                <a:cs typeface="+mn-cs"/>
              </a:rPr>
              <a:t>Storage services </a:t>
            </a:r>
            <a:r>
              <a:rPr lang="en-IE" sz="900" b="0" i="0" u="none" strike="noStrike"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https://azure.microsoft.com/en-us/product-categories/storage/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1" kern="1200" dirty="0">
                <a:solidFill>
                  <a:schemeClr val="tx1"/>
                </a:solidFill>
                <a:effectLst/>
                <a:latin typeface="Segoe UI Light" pitchFamily="34" charset="0"/>
                <a:ea typeface="+mn-ea"/>
                <a:cs typeface="+mn-cs"/>
              </a:rPr>
              <a:t>Learn and SkillPipe content order note:</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sz="800" b="0" i="0" u="none" strike="noStrike" kern="1200" dirty="0">
                <a:solidFill>
                  <a:schemeClr val="tx1"/>
                </a:solidFill>
                <a:effectLst/>
                <a:latin typeface="Segoe UI Light" pitchFamily="34" charset="0"/>
                <a:ea typeface="+mn-ea"/>
                <a:cs typeface="+mn-cs"/>
              </a:rPr>
              <a:t>Multiple Learn units cover the content in this slide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https://docs.microsoft.com/en-us/learn/modules/azure-storage-fundamentals/introduction</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https://docs.microsoft.com/en-us/learn/modules/azure-storage-fundamentals/azure-storage-accounts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https://docs.microsoft.com/en-us/learn/modules/azure-storage-fundamentals/azure-disk-storage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https://docs.microsoft.com/en-us/learn/modules/azure-storage-fundamentals/azure-blob-container-storage</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https://docs.microsoft.com/en-us/learn/modules/azure-storage-fundamentals/azure-file-storage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9/7/2025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103545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These are just a few of our database service offerings. Take a minute to review other database services and [find the product you need](https://azure.microsoft.com/en-us/product-categories/databases/). </a:t>
            </a:r>
          </a:p>
          <a:p>
            <a:endParaRPr lang="en-IE" sz="900" b="0" i="0" u="none" strike="noStrike" kern="1200" dirty="0">
              <a:solidFill>
                <a:schemeClr val="tx1"/>
              </a:solidFill>
              <a:effectLst/>
              <a:latin typeface="Segoe UI Light" pitchFamily="34" charset="0"/>
              <a:ea typeface="+mn-ea"/>
              <a:cs typeface="+mn-cs"/>
            </a:endParaRPr>
          </a:p>
          <a:p>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Cosmos DB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https://azure.microsoft.com/en-us/services/cosmos-db/ </a:t>
            </a:r>
            <a:endParaRPr lang="en-IE" sz="900" b="0" i="0" u="none" strike="noStrike" kern="1200" dirty="0">
              <a:solidFill>
                <a:schemeClr val="tx1"/>
              </a:solidFill>
              <a:effectLst/>
              <a:latin typeface="Segoe UI Light" pitchFamily="34" charset="0"/>
              <a:ea typeface="+mn-ea"/>
              <a:cs typeface="+mn-cs"/>
            </a:endParaRPr>
          </a:p>
          <a:p>
            <a:r>
              <a:rPr lang="en-IE" sz="900" b="1" i="0" u="none" strike="noStrike" kern="1200" dirty="0">
                <a:solidFill>
                  <a:schemeClr val="tx1"/>
                </a:solidFill>
                <a:effectLst/>
                <a:latin typeface="Segoe UI Light" pitchFamily="34" charset="0"/>
                <a:ea typeface="+mn-ea"/>
                <a:cs typeface="+mn-cs"/>
              </a:rPr>
              <a:t>Azure SQL Database </a:t>
            </a:r>
            <a:r>
              <a:rPr lang="en-IE" sz="900" b="0" i="0" u="none" strike="noStrike" kern="1200" dirty="0">
                <a:solidFill>
                  <a:schemeClr val="tx1"/>
                </a:solidFill>
                <a:effectLst/>
                <a:latin typeface="Segoe UI Light" pitchFamily="34" charset="0"/>
                <a:ea typeface="+mn-ea"/>
                <a:cs typeface="+mn-cs"/>
              </a:rPr>
              <a:t>- </a:t>
            </a:r>
            <a:r>
              <a:rPr lang="en-IE" b="0" u="sng" dirty="0"/>
              <a:t>https://azure.microsoft.com/en-us/services/sql-database/</a:t>
            </a:r>
          </a:p>
          <a:p>
            <a:endParaRPr lang="en-IE" sz="900" b="0" i="0" u="sng" strike="noStrike" kern="1200" dirty="0">
              <a:solidFill>
                <a:schemeClr val="tx1"/>
              </a:solidFill>
              <a:effectLst/>
              <a:latin typeface="Segoe UI Light" pitchFamily="34" charset="0"/>
              <a:ea typeface="+mn-ea"/>
              <a:cs typeface="+mn-cs"/>
            </a:endParaRPr>
          </a:p>
          <a:p>
            <a:r>
              <a:rPr lang="en-US" sz="900" b="1" i="0" u="none" strike="noStrike" kern="1200" dirty="0">
                <a:solidFill>
                  <a:schemeClr val="tx1"/>
                </a:solidFill>
                <a:effectLst/>
                <a:latin typeface="Segoe UI Light" pitchFamily="34" charset="0"/>
                <a:ea typeface="+mn-ea"/>
                <a:cs typeface="+mn-cs"/>
              </a:rPr>
              <a:t>Learn and SkillPipe content order note:</a:t>
            </a:r>
            <a:endParaRPr lang="en-IE" sz="900" b="1"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Multiple Learn units cover the content in this slide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https://docs.microsoft.com/en-us/learn/modules/azure-database-fundamentals/introduction</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https://docs.microsoft.com/en-us/learn/modules/azure-database-fundamentals/azure-cosmos-db</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https://docs.microsoft.com/en-us/learn/modules/azure-database-fundamentals/azure-mysql-database</a:t>
            </a:r>
          </a:p>
          <a:p>
            <a:pPr marL="0" indent="0">
              <a:buFont typeface="Arial" panose="020B0604020202020204" pitchFamily="34" charset="0"/>
              <a:buNone/>
            </a:pPr>
            <a:r>
              <a:rPr lang="en-IE" sz="900" b="0" i="0" u="none" strike="noStrike" kern="1200" dirty="0">
                <a:solidFill>
                  <a:schemeClr val="tx1"/>
                </a:solidFill>
                <a:effectLst/>
                <a:latin typeface="Segoe UI Light" pitchFamily="34" charset="0"/>
                <a:ea typeface="+mn-ea"/>
                <a:cs typeface="+mn-cs"/>
              </a:rPr>
              <a:t>https://docs.microsoft.com/en-us/learn/modules/azure-database-fundamentals/azure-postgresql-database</a:t>
            </a: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a:p>
            <a:pPr marL="0" indent="0">
              <a:buFont typeface="Arial" panose="020B0604020202020204" pitchFamily="34" charset="0"/>
              <a:buNone/>
            </a:pPr>
            <a:endParaRPr lang="en-IE" sz="900" b="0" i="0"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9/7/2025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9342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90195" indent="-290195">
              <a:buFont typeface="Arial" panose="020B0604020202020204" pitchFamily="34" charset="0"/>
              <a:buChar char="•"/>
            </a:pPr>
            <a:r>
              <a:rPr lang="en-US" sz="900" dirty="0"/>
              <a:t>Each Azure region is paired with another region.</a:t>
            </a:r>
          </a:p>
          <a:p>
            <a:pPr marL="290195" indent="-290195">
              <a:buFont typeface="Arial" panose="020B0604020202020204" pitchFamily="34" charset="0"/>
              <a:buChar char="•"/>
            </a:pPr>
            <a:r>
              <a:rPr lang="en-US" sz="900" dirty="0"/>
              <a:t>Azure prefers at least 300 miles of separation between datacenters in a regional pair.</a:t>
            </a:r>
          </a:p>
          <a:p>
            <a:pPr marL="290195" indent="-290195">
              <a:buFont typeface="Arial" panose="020B0604020202020204" pitchFamily="34" charset="0"/>
              <a:buChar char="•"/>
            </a:pPr>
            <a:r>
              <a:rPr lang="en-US" sz="900" dirty="0"/>
              <a:t>Some services provide automatic replication to the paired region.</a:t>
            </a:r>
          </a:p>
          <a:p>
            <a:pPr marL="290195" indent="-290195">
              <a:buFont typeface="Arial" panose="020B0604020202020204" pitchFamily="34" charset="0"/>
              <a:buChar char="•"/>
            </a:pPr>
            <a:r>
              <a:rPr lang="en-US" sz="900" dirty="0"/>
              <a:t>In an outage, recovery of one region is prioritized out of every pair.</a:t>
            </a:r>
          </a:p>
          <a:p>
            <a:pPr marL="290195" indent="-290195">
              <a:buFont typeface="Arial" panose="020B0604020202020204" pitchFamily="34" charset="0"/>
              <a:buChar char="•"/>
            </a:pPr>
            <a:r>
              <a:rPr lang="en-US" sz="900" dirty="0"/>
              <a:t>Azure system updates are rolled out to paired regions sequentially (not at the same time).</a:t>
            </a:r>
          </a:p>
          <a:p>
            <a:endParaRPr lang="en-IE" sz="900" dirty="0"/>
          </a:p>
          <a:p>
            <a:r>
              <a:rPr lang="en-IE" sz="900" dirty="0"/>
              <a:t>List of geographies, regions, region-pairs, and other details -https://azure.microsoft.com/en-us/global-infrastructure/geographies/</a:t>
            </a:r>
          </a:p>
          <a:p>
            <a:r>
              <a:rPr lang="en-IE" sz="900" dirty="0"/>
              <a:t>A full list of region pairs is available at </a:t>
            </a:r>
            <a:r>
              <a:rPr lang="en-IE" sz="900" u="sng" dirty="0"/>
              <a:t>https://docs.microsoft.com/en-us/azure/best-practices-availability-paired-regions#what-are-paired-regions </a:t>
            </a:r>
          </a:p>
          <a:p>
            <a:endParaRPr lang="en-IE" sz="900" u="sng" dirty="0"/>
          </a:p>
          <a:p>
            <a:r>
              <a:rPr lang="en-US" sz="900" b="1" i="0" u="none" strike="noStrike" kern="1200" dirty="0">
                <a:solidFill>
                  <a:schemeClr val="tx1"/>
                </a:solidFill>
                <a:effectLst/>
                <a:latin typeface="Segoe UI Light" pitchFamily="34" charset="0"/>
                <a:ea typeface="+mn-ea"/>
                <a:cs typeface="+mn-cs"/>
              </a:rPr>
              <a:t>Learn and SkillPipe content order note: </a:t>
            </a:r>
          </a:p>
          <a:p>
            <a:pPr marL="171450" indent="-171450">
              <a:buFont typeface="Arial" panose="020B0604020202020204" pitchFamily="34" charset="0"/>
              <a:buChar char="•"/>
            </a:pPr>
            <a:r>
              <a:rPr lang="en-US" sz="900" b="0" i="0" u="none" strike="noStrike" kern="1200" dirty="0">
                <a:solidFill>
                  <a:schemeClr val="tx1"/>
                </a:solidFill>
                <a:effectLst/>
                <a:latin typeface="Segoe UI Light" pitchFamily="34" charset="0"/>
                <a:ea typeface="+mn-ea"/>
                <a:cs typeface="+mn-cs"/>
              </a:rPr>
              <a:t>Slides 6-10</a:t>
            </a:r>
          </a:p>
          <a:p>
            <a:pPr marL="0" indent="0">
              <a:buFont typeface="Arial" panose="020B0604020202020204" pitchFamily="34" charset="0"/>
              <a:buNone/>
            </a:pPr>
            <a:r>
              <a:rPr lang="en-US" sz="900" b="0" i="0" u="none" strike="noStrike" kern="1200" dirty="0">
                <a:solidFill>
                  <a:schemeClr val="tx1"/>
                </a:solidFill>
                <a:effectLst/>
                <a:latin typeface="Segoe UI Light" pitchFamily="34" charset="0"/>
                <a:ea typeface="+mn-ea"/>
                <a:cs typeface="+mn-cs"/>
              </a:rPr>
              <a:t>https://docs.microsoft.com/en-us/learn/modules/azure-architecture-fundamentals/regions-availability-zones</a:t>
            </a:r>
            <a:endParaRPr lang="en-IE" sz="900" u="sng" dirty="0"/>
          </a:p>
          <a:p>
            <a:endParaRPr lang="en-US" sz="900"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9/7/2025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103876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900" b="0" i="0" u="none" strike="noStrike" kern="1200" dirty="0">
                <a:solidFill>
                  <a:schemeClr val="tx1"/>
                </a:solidFill>
                <a:effectLst/>
                <a:latin typeface="Segoe UI Light" pitchFamily="34" charset="0"/>
                <a:ea typeface="+mn-ea"/>
                <a:cs typeface="+mn-cs"/>
              </a:rPr>
              <a:t>More details about Availability Zones in Azure are available at </a:t>
            </a:r>
            <a:r>
              <a:rPr lang="en-IE" sz="900" u="sng" dirty="0"/>
              <a:t>https://docs.microsoft.com/en-us/azure/availability-zones/az-overview </a:t>
            </a:r>
            <a:endParaRPr lang="en-US" sz="900" dirty="0"/>
          </a:p>
          <a:p>
            <a:endParaRPr lang="en-US" dirty="0"/>
          </a:p>
          <a:p>
            <a:pPr marL="171450" indent="-171450">
              <a:buFont typeface="Wingdings" panose="05000000000000000000" pitchFamily="2" charset="2"/>
              <a:buChar char="§"/>
            </a:pPr>
            <a:r>
              <a:rPr lang="en-IE" dirty="0"/>
              <a:t>Physically separate locations within an Azure region.</a:t>
            </a:r>
          </a:p>
          <a:p>
            <a:pPr marL="171450" indent="-171450">
              <a:buFont typeface="Wingdings" panose="05000000000000000000" pitchFamily="2" charset="2"/>
              <a:buChar char="§"/>
            </a:pPr>
            <a:r>
              <a:rPr lang="en-IE" dirty="0"/>
              <a:t>Takes availability sets to the next level</a:t>
            </a:r>
          </a:p>
          <a:p>
            <a:pPr marL="171450" indent="-171450">
              <a:buFont typeface="Wingdings" panose="05000000000000000000" pitchFamily="2" charset="2"/>
              <a:buChar char="§"/>
            </a:pPr>
            <a:r>
              <a:rPr lang="en-IE" dirty="0"/>
              <a:t>Includes one or more </a:t>
            </a:r>
            <a:r>
              <a:rPr lang="en-IE" dirty="0" err="1"/>
              <a:t>datacenters</a:t>
            </a:r>
            <a:r>
              <a:rPr lang="en-IE" dirty="0"/>
              <a:t>, equipped with independent power, cooling, and networking. </a:t>
            </a:r>
          </a:p>
          <a:p>
            <a:pPr marL="171450" indent="-171450">
              <a:buFont typeface="Wingdings" panose="05000000000000000000" pitchFamily="2" charset="2"/>
              <a:buChar char="§"/>
            </a:pPr>
            <a:r>
              <a:rPr lang="en-IE" dirty="0"/>
              <a:t>Acts as an isolation boundary.</a:t>
            </a:r>
          </a:p>
          <a:p>
            <a:pPr marL="171450" indent="-171450">
              <a:buFont typeface="Wingdings" panose="05000000000000000000" pitchFamily="2" charset="2"/>
              <a:buChar char="§"/>
            </a:pPr>
            <a:r>
              <a:rPr lang="en-IE" dirty="0"/>
              <a:t>If one availability zone goes down, the other continues working.</a:t>
            </a:r>
            <a:endParaRPr lang="en-IE" b="1"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9/7/2025 4:58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4261234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97DBC-6345-4CE3-BB59-5051977E84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93779-2C2D-4A91-9B92-9A4F8FE43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E76E17-0F9D-473D-B321-47872023A11D}"/>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2AFDEB35-7371-4086-886E-00E34AE0C7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5AB47B-AEF5-4057-9036-5B713956166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189809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633C5-0118-4586-997F-1C3B3A6228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DC3136-CFD7-4307-BC3B-C9CB427568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CB4649-80DC-4DA0-B3EA-3D8ED8DF25DD}"/>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25283A86-1D28-4211-865A-1C204AB3A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F99F0C8-1605-4D8B-93AB-7F3B8B22BF8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598923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D61BB8-AFDE-4C73-8634-BCA8CF3254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DA39F1-D239-45DC-B7DF-2985208886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3022D-AF1A-4963-9918-9A148CAEDFD5}"/>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3151B3A4-83A1-47EA-8BB7-38F484D742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C17F38C-25B8-4B25-A23D-8B42844FC7C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68931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290659"/>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26A21282-FB9F-47D6-81D7-B96F191BF53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88193" y="5975465"/>
            <a:ext cx="2190448" cy="806762"/>
          </a:xfrm>
          <a:prstGeom prst="rect">
            <a:avLst/>
          </a:prstGeom>
        </p:spPr>
      </p:pic>
    </p:spTree>
    <p:extLst>
      <p:ext uri="{BB962C8B-B14F-4D97-AF65-F5344CB8AC3E}">
        <p14:creationId xmlns:p14="http://schemas.microsoft.com/office/powerpoint/2010/main" val="42845823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02332121"/>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4" y="3227431"/>
            <a:ext cx="9078311" cy="403137"/>
          </a:xfrm>
        </p:spPr>
        <p:txBody>
          <a:bodyPr wrap="square" lIns="0" tIns="0" rIns="0" bIns="0" anchor="ctr">
            <a:spAutoFit/>
          </a:bodyPr>
          <a:lstStyle>
            <a:lvl1pPr algn="l" defTabSz="914367" rtl="0" eaLnBrk="1" latinLnBrk="0" hangingPunct="1">
              <a:lnSpc>
                <a:spcPts val="3137"/>
              </a:lnSpc>
              <a:spcBef>
                <a:spcPct val="0"/>
              </a:spcBef>
              <a:buNone/>
              <a:defRPr lang="en-US" sz="274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r>
              <a:rPr lang="en-US" dirty="0">
                <a:solidFill>
                  <a:schemeClr val="bg1">
                    <a:lumMod val="65000"/>
                  </a:schemeClr>
                </a:solidFill>
              </a:rPr>
              <a:t>© Microsoft Corporation           								   Dynamics 365 </a:t>
            </a:r>
          </a:p>
        </p:txBody>
      </p:sp>
    </p:spTree>
    <p:extLst>
      <p:ext uri="{BB962C8B-B14F-4D97-AF65-F5344CB8AC3E}">
        <p14:creationId xmlns:p14="http://schemas.microsoft.com/office/powerpoint/2010/main" val="124721533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0992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B1646-5504-479C-A7CC-AE03BC61A2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C0413-4AC0-4212-83BC-1F2DFD4394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CB180-6A96-4FE2-958A-6B788992AAD5}"/>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814721C5-739D-4432-818B-CD23CF555E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6DC3D9-9692-4D9D-B932-A33ECB722533}"/>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733726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D3B8-709C-4264-8F07-622830331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8CA80F-6416-4D6B-AB3F-A4869FD3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62A33C-D3B4-4892-A689-7133C0A91E54}"/>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288F9D57-C582-4950-9472-8ACD4141B3A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FB1F202-1DAB-4318-A877-E2A676C68AA7}"/>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0640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FF68-12E7-4A35-AC0B-68E5D105E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C9BCA-3EC3-45F0-B432-7C2BF3A664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33DA92-35CD-43A4-B2CC-E0BAC69924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C1EDBA-BDAB-4F5F-886D-BB4A8C7AE6EE}"/>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6" name="Footer Placeholder 5">
            <a:extLst>
              <a:ext uri="{FF2B5EF4-FFF2-40B4-BE49-F238E27FC236}">
                <a16:creationId xmlns:a16="http://schemas.microsoft.com/office/drawing/2014/main" id="{49F46C2A-48A1-45A0-A6D5-D9F64B4507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8DD3869-94A6-40C5-8BBB-55F0AE863E72}"/>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99469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53D-3D09-483A-932D-735DC9841C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11999D-F185-4777-856C-7BC0ED608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562DC-B7CA-468C-8355-493D5061DE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CE2AD7-6AA2-4A7E-ABD3-020462BE6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931EA3-53CB-4902-A136-502F50CE58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3B2BE-62BD-4746-9527-1AF16552E3E8}"/>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8" name="Footer Placeholder 7">
            <a:extLst>
              <a:ext uri="{FF2B5EF4-FFF2-40B4-BE49-F238E27FC236}">
                <a16:creationId xmlns:a16="http://schemas.microsoft.com/office/drawing/2014/main" id="{99D0963E-9824-4B14-BCE9-BBA669F4D76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198456F-BC67-44F9-9E76-FB8C21547D5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27511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DB9D-7B27-4DD0-B5BD-5D0820C3FE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497C54-EAAE-493C-B9B0-7F3A6200A746}"/>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4" name="Footer Placeholder 3">
            <a:extLst>
              <a:ext uri="{FF2B5EF4-FFF2-40B4-BE49-F238E27FC236}">
                <a16:creationId xmlns:a16="http://schemas.microsoft.com/office/drawing/2014/main" id="{D57CADEF-B9E8-46C4-9863-2D4A9257D1F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C44456F-8E3D-491A-971B-243B9575FAC9}"/>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1402747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39924-CDB9-4F6F-9570-0B11E0606A5D}"/>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3" name="Footer Placeholder 2">
            <a:extLst>
              <a:ext uri="{FF2B5EF4-FFF2-40B4-BE49-F238E27FC236}">
                <a16:creationId xmlns:a16="http://schemas.microsoft.com/office/drawing/2014/main" id="{D28276B9-FF8F-428E-B3E7-98DAA5AF80A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54A4629-965D-4FAB-B365-1CD284F3D675}"/>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407553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2C53-58DA-4AFB-BC3A-BC9072CED2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587694-1D36-45AE-9EFD-4F6C05E473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3AA840-00EE-4A95-A0E7-0571C6A67C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DA8BA-4AD6-43D1-BE4F-030B5A0BC249}"/>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6" name="Footer Placeholder 5">
            <a:extLst>
              <a:ext uri="{FF2B5EF4-FFF2-40B4-BE49-F238E27FC236}">
                <a16:creationId xmlns:a16="http://schemas.microsoft.com/office/drawing/2014/main" id="{8B2DD0F7-7A14-4D35-8667-F723DD97A0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DD249AA-22B0-4405-A445-15C57C751D8F}"/>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3401401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BE71B-2F60-4F4A-89CD-9BB8FE6F1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D00911-C81B-4BD2-B20B-2421026F0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8CF4AF2-012B-49AA-91BB-7D1FF20F7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F9BEB-688B-438D-B628-74E22854A44A}"/>
              </a:ext>
            </a:extLst>
          </p:cNvPr>
          <p:cNvSpPr>
            <a:spLocks noGrp="1"/>
          </p:cNvSpPr>
          <p:nvPr>
            <p:ph type="dt" sz="half" idx="10"/>
          </p:nvPr>
        </p:nvSpPr>
        <p:spPr/>
        <p:txBody>
          <a:bodyPr/>
          <a:lstStyle/>
          <a:p>
            <a:fld id="{31AB3C57-02D7-426E-AAB5-B60EBB28F7A1}" type="datetimeFigureOut">
              <a:rPr lang="en-US" smtClean="0"/>
              <a:t>9/7/2025</a:t>
            </a:fld>
            <a:endParaRPr lang="en-US" dirty="0"/>
          </a:p>
        </p:txBody>
      </p:sp>
      <p:sp>
        <p:nvSpPr>
          <p:cNvPr id="6" name="Footer Placeholder 5">
            <a:extLst>
              <a:ext uri="{FF2B5EF4-FFF2-40B4-BE49-F238E27FC236}">
                <a16:creationId xmlns:a16="http://schemas.microsoft.com/office/drawing/2014/main" id="{ABE57F42-4083-4498-95D5-F5D531AC6D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4F671A7-03C5-479D-8B8C-320EED03FEE1}"/>
              </a:ext>
            </a:extLst>
          </p:cNvPr>
          <p:cNvSpPr>
            <a:spLocks noGrp="1"/>
          </p:cNvSpPr>
          <p:nvPr>
            <p:ph type="sldNum" sz="quarter" idx="12"/>
          </p:nvPr>
        </p:nvSpPr>
        <p:spPr/>
        <p:txBody>
          <a:bodyPr/>
          <a:lstStyle/>
          <a:p>
            <a:fld id="{6CD51952-0A9A-462C-A685-5F3BACCF7C13}" type="slidenum">
              <a:rPr lang="en-US" smtClean="0"/>
              <a:t>‹#›</a:t>
            </a:fld>
            <a:endParaRPr lang="en-US" dirty="0"/>
          </a:p>
        </p:txBody>
      </p:sp>
    </p:spTree>
    <p:extLst>
      <p:ext uri="{BB962C8B-B14F-4D97-AF65-F5344CB8AC3E}">
        <p14:creationId xmlns:p14="http://schemas.microsoft.com/office/powerpoint/2010/main" val="214363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463163-BC1D-4C6A-8360-72F36CC15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AA5D6-7DA5-459B-A9A1-D3F0CD3DF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4223-A65D-49DC-A73E-87FB001316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AB3C57-02D7-426E-AAB5-B60EBB28F7A1}" type="datetimeFigureOut">
              <a:rPr lang="en-US" smtClean="0"/>
              <a:t>9/7/2025</a:t>
            </a:fld>
            <a:endParaRPr lang="en-US" dirty="0"/>
          </a:p>
        </p:txBody>
      </p:sp>
      <p:sp>
        <p:nvSpPr>
          <p:cNvPr id="5" name="Footer Placeholder 4">
            <a:extLst>
              <a:ext uri="{FF2B5EF4-FFF2-40B4-BE49-F238E27FC236}">
                <a16:creationId xmlns:a16="http://schemas.microsoft.com/office/drawing/2014/main" id="{29E94955-800E-4AF8-A367-31EF06A181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9F73C5-DC00-499C-BC73-63A570A405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D51952-0A9A-462C-A685-5F3BACCF7C13}" type="slidenum">
              <a:rPr lang="en-US" smtClean="0"/>
              <a:t>‹#›</a:t>
            </a:fld>
            <a:endParaRPr lang="en-US" dirty="0"/>
          </a:p>
        </p:txBody>
      </p:sp>
    </p:spTree>
    <p:extLst>
      <p:ext uri="{BB962C8B-B14F-4D97-AF65-F5344CB8AC3E}">
        <p14:creationId xmlns:p14="http://schemas.microsoft.com/office/powerpoint/2010/main" val="318235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9" r:id="rId13"/>
    <p:sldLayoutId id="2147483680" r:id="rId14"/>
    <p:sldLayoutId id="2147483681" r:id="rId15"/>
    <p:sldLayoutId id="2147483683"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hyperlink" Target="https://aka.ms/PairedRegions"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3494" y="-129726"/>
            <a:ext cx="4916712" cy="1773106"/>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0" y="0"/>
            <a:ext cx="9355646" cy="3215150"/>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151"/>
            <a:ext cx="2625933" cy="3642801"/>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0" y="451"/>
            <a:ext cx="8795208" cy="3215150"/>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30DF7877-AC10-4265-A588-C608D88C5B95}"/>
              </a:ext>
            </a:extLst>
          </p:cNvPr>
          <p:cNvSpPr txBox="1"/>
          <p:nvPr/>
        </p:nvSpPr>
        <p:spPr>
          <a:xfrm>
            <a:off x="997568" y="366157"/>
            <a:ext cx="7655778" cy="707886"/>
          </a:xfrm>
          <a:prstGeom prst="rect">
            <a:avLst/>
          </a:prstGeom>
          <a:noFill/>
        </p:spPr>
        <p:txBody>
          <a:bodyPr wrap="square" rtlCol="0">
            <a:spAutoFit/>
          </a:bodyPr>
          <a:lstStyle/>
          <a:p>
            <a:r>
              <a:rPr lang="en-US" sz="4000" b="1" dirty="0">
                <a:solidFill>
                  <a:schemeClr val="bg1"/>
                </a:solidFill>
              </a:rPr>
              <a:t>Azure Data Factory</a:t>
            </a:r>
            <a:endParaRPr lang="en-US" sz="4000" dirty="0">
              <a:solidFill>
                <a:schemeClr val="bg1"/>
              </a:solidFill>
            </a:endParaRP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868" y="1133574"/>
            <a:ext cx="52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B0EE4DB-8C69-421C-8CB8-58B761F809C9}"/>
              </a:ext>
            </a:extLst>
          </p:cNvPr>
          <p:cNvSpPr txBox="1"/>
          <p:nvPr/>
        </p:nvSpPr>
        <p:spPr>
          <a:xfrm>
            <a:off x="700274" y="5858066"/>
            <a:ext cx="1329409"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DATE</a:t>
            </a:r>
          </a:p>
        </p:txBody>
      </p:sp>
      <p:sp>
        <p:nvSpPr>
          <p:cNvPr id="8" name="Rectangle 7">
            <a:extLst>
              <a:ext uri="{FF2B5EF4-FFF2-40B4-BE49-F238E27FC236}">
                <a16:creationId xmlns:a16="http://schemas.microsoft.com/office/drawing/2014/main" id="{7BA8689C-05A1-4696-8826-40CCF6F6DBF1}"/>
              </a:ext>
            </a:extLst>
          </p:cNvPr>
          <p:cNvSpPr/>
          <p:nvPr/>
        </p:nvSpPr>
        <p:spPr>
          <a:xfrm>
            <a:off x="2413792" y="5858066"/>
            <a:ext cx="3873467"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8</a:t>
            </a:r>
            <a:r>
              <a:rPr lang="en-IN" sz="2800" b="1" baseline="30000" dirty="0">
                <a:solidFill>
                  <a:schemeClr val="bg1"/>
                </a:solidFill>
                <a:latin typeface="Calibri" panose="020F0502020204030204" pitchFamily="34" charset="0"/>
                <a:cs typeface="Calibri" panose="020F0502020204030204" pitchFamily="34" charset="0"/>
              </a:rPr>
              <a:t>th</a:t>
            </a:r>
            <a:r>
              <a:rPr lang="en-IN" sz="2800" b="1" dirty="0">
                <a:solidFill>
                  <a:schemeClr val="bg1"/>
                </a:solidFill>
                <a:latin typeface="Calibri" panose="020F0502020204030204" pitchFamily="34" charset="0"/>
                <a:cs typeface="Calibri" panose="020F0502020204030204" pitchFamily="34" charset="0"/>
              </a:rPr>
              <a:t>  Sept 2025</a:t>
            </a:r>
            <a:endParaRPr lang="en-US" sz="2800" b="1" dirty="0">
              <a:solidFill>
                <a:schemeClr val="bg1"/>
              </a:solidFill>
            </a:endParaRPr>
          </a:p>
        </p:txBody>
      </p:sp>
      <p:sp>
        <p:nvSpPr>
          <p:cNvPr id="9" name="Rectangle 8">
            <a:extLst>
              <a:ext uri="{FF2B5EF4-FFF2-40B4-BE49-F238E27FC236}">
                <a16:creationId xmlns:a16="http://schemas.microsoft.com/office/drawing/2014/main" id="{EEB0B70E-CE8A-4761-AE34-97DB5C27356F}"/>
              </a:ext>
            </a:extLst>
          </p:cNvPr>
          <p:cNvSpPr/>
          <p:nvPr/>
        </p:nvSpPr>
        <p:spPr bwMode="auto">
          <a:xfrm>
            <a:off x="674250" y="5858066"/>
            <a:ext cx="5613009"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TextBox 9">
            <a:extLst>
              <a:ext uri="{FF2B5EF4-FFF2-40B4-BE49-F238E27FC236}">
                <a16:creationId xmlns:a16="http://schemas.microsoft.com/office/drawing/2014/main" id="{80A050AC-F9A8-43BA-A60A-4FF244EAE32D}"/>
              </a:ext>
            </a:extLst>
          </p:cNvPr>
          <p:cNvSpPr txBox="1"/>
          <p:nvPr/>
        </p:nvSpPr>
        <p:spPr>
          <a:xfrm>
            <a:off x="700274" y="5242037"/>
            <a:ext cx="1715380"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TRAINER</a:t>
            </a:r>
          </a:p>
        </p:txBody>
      </p:sp>
      <p:sp>
        <p:nvSpPr>
          <p:cNvPr id="11" name="Rectangle 10">
            <a:extLst>
              <a:ext uri="{FF2B5EF4-FFF2-40B4-BE49-F238E27FC236}">
                <a16:creationId xmlns:a16="http://schemas.microsoft.com/office/drawing/2014/main" id="{7E427ECC-ED3D-4399-B854-881F88487D39}"/>
              </a:ext>
            </a:extLst>
          </p:cNvPr>
          <p:cNvSpPr/>
          <p:nvPr/>
        </p:nvSpPr>
        <p:spPr>
          <a:xfrm>
            <a:off x="2415654" y="5242037"/>
            <a:ext cx="3873466"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Maruti Makwana</a:t>
            </a:r>
            <a:endParaRPr lang="en-US" sz="2800" b="1" dirty="0">
              <a:solidFill>
                <a:schemeClr val="bg1"/>
              </a:solidFill>
            </a:endParaRPr>
          </a:p>
        </p:txBody>
      </p:sp>
      <p:sp>
        <p:nvSpPr>
          <p:cNvPr id="12" name="Rectangle 11">
            <a:extLst>
              <a:ext uri="{FF2B5EF4-FFF2-40B4-BE49-F238E27FC236}">
                <a16:creationId xmlns:a16="http://schemas.microsoft.com/office/drawing/2014/main" id="{7677BA25-FC22-411C-AC00-20931596CDAA}"/>
              </a:ext>
            </a:extLst>
          </p:cNvPr>
          <p:cNvSpPr/>
          <p:nvPr/>
        </p:nvSpPr>
        <p:spPr bwMode="auto">
          <a:xfrm>
            <a:off x="674250" y="5242037"/>
            <a:ext cx="5613009"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3" name="Picture 2">
            <a:extLst>
              <a:ext uri="{FF2B5EF4-FFF2-40B4-BE49-F238E27FC236}">
                <a16:creationId xmlns:a16="http://schemas.microsoft.com/office/drawing/2014/main" id="{BE5155EA-2839-48F1-8352-3F5BA3FD7BA1}"/>
              </a:ext>
            </a:extLst>
          </p:cNvPr>
          <p:cNvPicPr>
            <a:picLocks noChangeAspect="1"/>
          </p:cNvPicPr>
          <p:nvPr/>
        </p:nvPicPr>
        <p:blipFill>
          <a:blip r:embed="rId3"/>
          <a:stretch>
            <a:fillRect/>
          </a:stretch>
        </p:blipFill>
        <p:spPr>
          <a:xfrm>
            <a:off x="7501631" y="2285898"/>
            <a:ext cx="4446972" cy="4446972"/>
          </a:xfrm>
          <a:prstGeom prst="rect">
            <a:avLst/>
          </a:prstGeom>
        </p:spPr>
      </p:pic>
    </p:spTree>
    <p:extLst>
      <p:ext uri="{BB962C8B-B14F-4D97-AF65-F5344CB8AC3E}">
        <p14:creationId xmlns:p14="http://schemas.microsoft.com/office/powerpoint/2010/main" val="3989465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Cloud Models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0" name="Diagram 9" descr="Summary of the public, private, and hybrid cloud as described in the student materials. ">
            <a:extLst>
              <a:ext uri="{FF2B5EF4-FFF2-40B4-BE49-F238E27FC236}">
                <a16:creationId xmlns:a16="http://schemas.microsoft.com/office/drawing/2014/main" id="{3F6BD93A-2BD0-4221-9BBF-25A533164918}"/>
              </a:ext>
            </a:extLst>
          </p:cNvPr>
          <p:cNvGraphicFramePr/>
          <p:nvPr/>
        </p:nvGraphicFramePr>
        <p:xfrm>
          <a:off x="468259" y="1314889"/>
          <a:ext cx="11018520" cy="4805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23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 Pairs</a:t>
            </a:r>
          </a:p>
        </p:txBody>
      </p:sp>
      <p:sp>
        <p:nvSpPr>
          <p:cNvPr id="6" name="Text Placeholder 5"/>
          <p:cNvSpPr>
            <a:spLocks noGrp="1"/>
          </p:cNvSpPr>
          <p:nvPr>
            <p:ph sz="quarter" idx="10"/>
          </p:nvPr>
        </p:nvSpPr>
        <p:spPr>
          <a:xfrm>
            <a:off x="487467" y="1661910"/>
            <a:ext cx="5924447" cy="2970044"/>
          </a:xfrm>
        </p:spPr>
        <p:txBody>
          <a:bodyPr vert="horz" wrap="square" lIns="0" tIns="0" rIns="0" bIns="0" rtlCol="0" anchor="t">
            <a:spAutoFit/>
          </a:bodyPr>
          <a:lstStyle/>
          <a:p>
            <a:pPr marL="290195" indent="-290195">
              <a:buFont typeface="Arial" panose="020B0604020202020204" pitchFamily="34" charset="0"/>
              <a:buChar char="•"/>
            </a:pPr>
            <a:r>
              <a:rPr lang="en-US" sz="2400" dirty="0">
                <a:latin typeface="+mn-lt"/>
              </a:rPr>
              <a:t>At least 300 miles of separation between region pairs.</a:t>
            </a:r>
            <a:endParaRPr lang="en-US" sz="1000" dirty="0">
              <a:latin typeface="+mn-lt"/>
            </a:endParaRPr>
          </a:p>
          <a:p>
            <a:pPr marL="290195" indent="-290195">
              <a:buFont typeface="Arial" panose="020B0604020202020204" pitchFamily="34" charset="0"/>
              <a:buChar char="•"/>
            </a:pPr>
            <a:r>
              <a:rPr lang="en-US" dirty="0">
                <a:latin typeface="+mn-lt"/>
              </a:rPr>
              <a:t>Automatic replication for some services.</a:t>
            </a:r>
          </a:p>
          <a:p>
            <a:pPr marL="290195" indent="-290195">
              <a:buFont typeface="Arial" panose="020B0604020202020204" pitchFamily="34" charset="0"/>
              <a:buChar char="•"/>
            </a:pPr>
            <a:r>
              <a:rPr lang="en-US" sz="2400" dirty="0">
                <a:latin typeface="+mn-lt"/>
              </a:rPr>
              <a:t>Prioritized region recovery </a:t>
            </a:r>
            <a:r>
              <a:rPr lang="en-US" dirty="0">
                <a:latin typeface="+mn-lt"/>
              </a:rPr>
              <a:t>in the event of outage.</a:t>
            </a:r>
          </a:p>
          <a:p>
            <a:pPr marL="290195" indent="-290195">
              <a:buFont typeface="Arial" panose="020B0604020202020204" pitchFamily="34" charset="0"/>
              <a:buChar char="•"/>
            </a:pPr>
            <a:r>
              <a:rPr lang="en-US" dirty="0">
                <a:latin typeface="+mn-lt"/>
              </a:rPr>
              <a:t>Updates are rollout sequentially to minimize downtime. </a:t>
            </a:r>
            <a:endParaRPr lang="en-US" sz="2400" dirty="0">
              <a:latin typeface="+mn-lt"/>
            </a:endParaRPr>
          </a:p>
        </p:txBody>
      </p:sp>
      <p:sp>
        <p:nvSpPr>
          <p:cNvPr id="2" name="TextBox 1">
            <a:extLst>
              <a:ext uri="{FF2B5EF4-FFF2-40B4-BE49-F238E27FC236}">
                <a16:creationId xmlns:a16="http://schemas.microsoft.com/office/drawing/2014/main" id="{00D66516-044B-4422-8CA5-FA6FFBDF8E5D}"/>
              </a:ext>
            </a:extLst>
          </p:cNvPr>
          <p:cNvSpPr txBox="1"/>
          <p:nvPr/>
        </p:nvSpPr>
        <p:spPr>
          <a:xfrm>
            <a:off x="640861" y="4691836"/>
            <a:ext cx="6097302"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1800" dirty="0">
                <a:cs typeface="Segoe UI"/>
              </a:rPr>
              <a:t>Web Link: </a:t>
            </a:r>
            <a:r>
              <a:rPr lang="en-US" sz="1800" dirty="0">
                <a:ea typeface="+mn-lt"/>
                <a:cs typeface="+mn-lt"/>
                <a:hlinkClick r:id="rId3"/>
              </a:rPr>
              <a:t>https://aka.ms/PairedRegions</a:t>
            </a:r>
            <a:endParaRPr lang="en-US" sz="1800" dirty="0">
              <a:cs typeface="Segoe UI"/>
            </a:endParaRPr>
          </a:p>
        </p:txBody>
      </p:sp>
      <p:graphicFrame>
        <p:nvGraphicFramePr>
          <p:cNvPr id="9" name="Table 8">
            <a:extLst>
              <a:ext uri="{FF2B5EF4-FFF2-40B4-BE49-F238E27FC236}">
                <a16:creationId xmlns:a16="http://schemas.microsoft.com/office/drawing/2014/main" id="{D812C242-CE3D-40CD-A21F-9B770DE69246}"/>
              </a:ext>
            </a:extLst>
          </p:cNvPr>
          <p:cNvGraphicFramePr>
            <a:graphicFrameLocks noGrp="1"/>
          </p:cNvGraphicFramePr>
          <p:nvPr/>
        </p:nvGraphicFramePr>
        <p:xfrm>
          <a:off x="6947333"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dirty="0">
                          <a:effectLst/>
                        </a:rPr>
                        <a:t>North Central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dirty="0">
                          <a:effectLst/>
                        </a:rPr>
                        <a:t>East US​</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dirty="0">
                          <a:effectLst/>
                        </a:rPr>
                        <a:t>West US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dirty="0">
                          <a:effectLst/>
                        </a:rPr>
                        <a:t>US East 2​</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dirty="0">
                          <a:effectLst/>
                        </a:rPr>
                        <a:t>Canada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dirty="0">
                          <a:effectLst/>
                        </a:rPr>
                        <a:t>North Europe​</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dirty="0">
                          <a:effectLst/>
                        </a:rPr>
                        <a:t>UK West​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dirty="0">
                          <a:effectLst/>
                        </a:rPr>
                        <a:t>Germany Central​</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dirty="0">
                          <a:effectLst/>
                        </a:rPr>
                        <a:t>South East Asia​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dirty="0">
                          <a:effectLst/>
                        </a:rPr>
                        <a:t>East China​</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dirty="0">
                          <a:effectLst/>
                        </a:rPr>
                        <a:t>Japan 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dirty="0">
                          <a:effectLst/>
                        </a:rPr>
                        <a:t>Australia Southeast​</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dirty="0">
                          <a:effectLst/>
                        </a:rPr>
                        <a:t>India South​</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dirty="0">
                          <a:effectLst/>
                        </a:rPr>
                        <a:t>Brazil South (Primary)​</a:t>
                      </a:r>
                      <a:endParaRPr lang="en-US" sz="1600" b="1"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
        <p:nvSpPr>
          <p:cNvPr id="21" name="Arrow: Left-Right 20">
            <a:extLst>
              <a:ext uri="{FF2B5EF4-FFF2-40B4-BE49-F238E27FC236}">
                <a16:creationId xmlns:a16="http://schemas.microsoft.com/office/drawing/2014/main" id="{3BF19608-4E55-40DF-8F76-EFF39FE48524}"/>
              </a:ext>
              <a:ext uri="{C183D7F6-B498-43B3-948B-1728B52AA6E4}">
                <adec:decorative xmlns:adec="http://schemas.microsoft.com/office/drawing/2017/decorative" val="1"/>
              </a:ext>
            </a:extLst>
          </p:cNvPr>
          <p:cNvSpPr/>
          <p:nvPr/>
        </p:nvSpPr>
        <p:spPr bwMode="auto">
          <a:xfrm>
            <a:off x="8911281" y="2693014"/>
            <a:ext cx="771011" cy="393486"/>
          </a:xfrm>
          <a:prstGeom prst="leftRightArrow">
            <a:avLst>
              <a:gd name="adj1" fmla="val 50001"/>
              <a:gd name="adj2" fmla="val 50000"/>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8" name="Table 27">
            <a:extLst>
              <a:ext uri="{FF2B5EF4-FFF2-40B4-BE49-F238E27FC236}">
                <a16:creationId xmlns:a16="http://schemas.microsoft.com/office/drawing/2014/main" id="{A1625483-567C-4965-88E9-3C4013EAEE2C}"/>
              </a:ext>
            </a:extLst>
          </p:cNvPr>
          <p:cNvGraphicFramePr>
            <a:graphicFrameLocks noGrp="1"/>
          </p:cNvGraphicFramePr>
          <p:nvPr/>
        </p:nvGraphicFramePr>
        <p:xfrm>
          <a:off x="9869692" y="331517"/>
          <a:ext cx="1776548" cy="5116481"/>
        </p:xfrm>
        <a:graphic>
          <a:graphicData uri="http://schemas.openxmlformats.org/drawingml/2006/table">
            <a:tbl>
              <a:tblPr firstRow="1">
                <a:tableStyleId>{2D5ABB26-0587-4C30-8999-92F81FD0307C}</a:tableStyleId>
              </a:tblPr>
              <a:tblGrid>
                <a:gridCol w="1776548">
                  <a:extLst>
                    <a:ext uri="{9D8B030D-6E8A-4147-A177-3AD203B41FA5}">
                      <a16:colId xmlns:a16="http://schemas.microsoft.com/office/drawing/2014/main" val="1438438675"/>
                    </a:ext>
                  </a:extLst>
                </a:gridCol>
              </a:tblGrid>
              <a:tr h="306219">
                <a:tc>
                  <a:txBody>
                    <a:bodyPr/>
                    <a:lstStyle/>
                    <a:p>
                      <a:pPr algn="ctr" fontAlgn="base"/>
                      <a:r>
                        <a:rPr lang="en-US" sz="1600" b="0" dirty="0">
                          <a:solidFill>
                            <a:schemeClr val="bg1"/>
                          </a:solidFill>
                          <a:effectLst/>
                          <a:latin typeface="+mj-lt"/>
                        </a:rPr>
                        <a:t>Region</a:t>
                      </a:r>
                      <a:endParaRPr lang="en-US" sz="1600" b="0" i="0" dirty="0">
                        <a:solidFill>
                          <a:schemeClr val="bg1"/>
                        </a:solidFill>
                        <a:effectLst/>
                        <a:latin typeface="+mj-lt"/>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295325405"/>
                  </a:ext>
                </a:extLst>
              </a:tr>
              <a:tr h="306219">
                <a:tc>
                  <a:txBody>
                    <a:bodyPr/>
                    <a:lstStyle/>
                    <a:p>
                      <a:pPr algn="ctr" fontAlgn="base"/>
                      <a:r>
                        <a:rPr lang="en-US" sz="1600" b="0" dirty="0">
                          <a:solidFill>
                            <a:schemeClr val="tx1"/>
                          </a:solidFill>
                          <a:effectLst/>
                        </a:rPr>
                        <a:t>South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774094"/>
                  </a:ext>
                </a:extLst>
              </a:tr>
              <a:tr h="306219">
                <a:tc>
                  <a:txBody>
                    <a:bodyPr/>
                    <a:lstStyle/>
                    <a:p>
                      <a:pPr algn="ctr" fontAlgn="base"/>
                      <a:r>
                        <a:rPr lang="en-US" sz="1600" b="0" dirty="0">
                          <a:solidFill>
                            <a:schemeClr val="tx1"/>
                          </a:solidFill>
                          <a:effectLst/>
                        </a:rPr>
                        <a:t>West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5649983"/>
                  </a:ext>
                </a:extLst>
              </a:tr>
              <a:tr h="306219">
                <a:tc>
                  <a:txBody>
                    <a:bodyPr/>
                    <a:lstStyle/>
                    <a:p>
                      <a:pPr algn="ctr" fontAlgn="base"/>
                      <a:r>
                        <a:rPr lang="en-US" sz="1600" b="0" dirty="0">
                          <a:solidFill>
                            <a:schemeClr val="tx1"/>
                          </a:solidFill>
                          <a:effectLst/>
                        </a:rPr>
                        <a:t>West 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283"/>
                  </a:ext>
                </a:extLst>
              </a:tr>
              <a:tr h="306219">
                <a:tc>
                  <a:txBody>
                    <a:bodyPr/>
                    <a:lstStyle/>
                    <a:p>
                      <a:pPr algn="ctr" fontAlgn="base"/>
                      <a:r>
                        <a:rPr lang="en-US" sz="1600" b="0" dirty="0">
                          <a:solidFill>
                            <a:schemeClr val="tx1"/>
                          </a:solidFill>
                          <a:effectLst/>
                        </a:rPr>
                        <a:t>Central US​</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57662494"/>
                  </a:ext>
                </a:extLst>
              </a:tr>
              <a:tr h="306219">
                <a:tc>
                  <a:txBody>
                    <a:bodyPr/>
                    <a:lstStyle/>
                    <a:p>
                      <a:pPr algn="ctr" fontAlgn="base"/>
                      <a:r>
                        <a:rPr lang="en-US" sz="1600" b="0" dirty="0">
                          <a:solidFill>
                            <a:schemeClr val="tx1"/>
                          </a:solidFill>
                          <a:effectLst/>
                        </a:rPr>
                        <a:t>Canada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3272622"/>
                  </a:ext>
                </a:extLst>
              </a:tr>
              <a:tr h="306219">
                <a:tc>
                  <a:txBody>
                    <a:bodyPr/>
                    <a:lstStyle/>
                    <a:p>
                      <a:pPr algn="ctr" fontAlgn="base"/>
                      <a:r>
                        <a:rPr lang="en-US" sz="1600" b="0" dirty="0">
                          <a:solidFill>
                            <a:schemeClr val="tx1"/>
                          </a:solidFill>
                          <a:effectLst/>
                        </a:rPr>
                        <a:t>West Europe​</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461321702"/>
                  </a:ext>
                </a:extLst>
              </a:tr>
              <a:tr h="306219">
                <a:tc>
                  <a:txBody>
                    <a:bodyPr/>
                    <a:lstStyle/>
                    <a:p>
                      <a:pPr algn="ctr" fontAlgn="base"/>
                      <a:r>
                        <a:rPr lang="en-US" sz="1600" b="0">
                          <a:solidFill>
                            <a:schemeClr val="tx1"/>
                          </a:solidFill>
                          <a:effectLst/>
                        </a:rPr>
                        <a:t>UK South​</a:t>
                      </a:r>
                      <a:endParaRPr lang="en-US" sz="1600" b="0" i="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418596"/>
                  </a:ext>
                </a:extLst>
              </a:tr>
              <a:tr h="568984">
                <a:tc>
                  <a:txBody>
                    <a:bodyPr/>
                    <a:lstStyle/>
                    <a:p>
                      <a:pPr algn="ctr" fontAlgn="base"/>
                      <a:r>
                        <a:rPr lang="en-US" sz="1600" b="0" dirty="0">
                          <a:solidFill>
                            <a:schemeClr val="tx1"/>
                          </a:solidFill>
                          <a:effectLst/>
                        </a:rPr>
                        <a:t>Germany Northeast​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3196076"/>
                  </a:ext>
                </a:extLst>
              </a:tr>
              <a:tr h="306219">
                <a:tc>
                  <a:txBody>
                    <a:bodyPr/>
                    <a:lstStyle/>
                    <a:p>
                      <a:pPr algn="ctr" fontAlgn="base"/>
                      <a:r>
                        <a:rPr lang="en-US" sz="1600" b="0" dirty="0">
                          <a:solidFill>
                            <a:schemeClr val="tx1"/>
                          </a:solidFill>
                          <a:effectLst/>
                        </a:rPr>
                        <a:t>East Asia​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8798151"/>
                  </a:ext>
                </a:extLst>
              </a:tr>
              <a:tr h="306219">
                <a:tc>
                  <a:txBody>
                    <a:bodyPr/>
                    <a:lstStyle/>
                    <a:p>
                      <a:pPr algn="ctr" fontAlgn="base"/>
                      <a:r>
                        <a:rPr lang="en-US" sz="1600" b="0" dirty="0">
                          <a:solidFill>
                            <a:schemeClr val="tx1"/>
                          </a:solidFill>
                          <a:effectLst/>
                        </a:rPr>
                        <a:t>North China​</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023007"/>
                  </a:ext>
                </a:extLst>
              </a:tr>
              <a:tr h="306219">
                <a:tc>
                  <a:txBody>
                    <a:bodyPr/>
                    <a:lstStyle/>
                    <a:p>
                      <a:pPr algn="ctr" fontAlgn="base"/>
                      <a:r>
                        <a:rPr lang="en-US" sz="1600" b="0" dirty="0">
                          <a:solidFill>
                            <a:schemeClr val="tx1"/>
                          </a:solidFill>
                          <a:effectLst/>
                        </a:rPr>
                        <a:t>Japan West​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175280"/>
                  </a:ext>
                </a:extLst>
              </a:tr>
              <a:tr h="306219">
                <a:tc>
                  <a:txBody>
                    <a:bodyPr/>
                    <a:lstStyle/>
                    <a:p>
                      <a:pPr algn="ctr" fontAlgn="base"/>
                      <a:r>
                        <a:rPr lang="en-US" sz="1600" b="0" dirty="0">
                          <a:solidFill>
                            <a:schemeClr val="tx1"/>
                          </a:solidFill>
                          <a:effectLst/>
                        </a:rPr>
                        <a:t>Australia East​</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088797014"/>
                  </a:ext>
                </a:extLst>
              </a:tr>
              <a:tr h="306219">
                <a:tc>
                  <a:txBody>
                    <a:bodyPr/>
                    <a:lstStyle/>
                    <a:p>
                      <a:pPr algn="ctr" fontAlgn="base"/>
                      <a:r>
                        <a:rPr lang="en-US" sz="1600" b="0" dirty="0">
                          <a:solidFill>
                            <a:schemeClr val="tx1"/>
                          </a:solidFill>
                          <a:effectLst/>
                        </a:rPr>
                        <a:t>India Central​</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315572"/>
                  </a:ext>
                </a:extLst>
              </a:tr>
              <a:tr h="566650">
                <a:tc>
                  <a:txBody>
                    <a:bodyPr/>
                    <a:lstStyle/>
                    <a:p>
                      <a:pPr algn="ctr" fontAlgn="base"/>
                      <a:r>
                        <a:rPr lang="en-US" sz="1600" b="0" dirty="0">
                          <a:solidFill>
                            <a:schemeClr val="tx1"/>
                          </a:solidFill>
                          <a:effectLst/>
                        </a:rPr>
                        <a:t>South Central US ​</a:t>
                      </a:r>
                      <a:endParaRPr lang="en-US" sz="1600" b="0" i="0" dirty="0">
                        <a:solidFill>
                          <a:schemeClr val="tx1"/>
                        </a:solidFill>
                        <a:effectLst/>
                        <a:latin typeface="Segoe UI Semilight" panose="020B0402040204020203" pitchFamily="34" charset="0"/>
                        <a:cs typeface="Segoe UI Semilight" panose="020B0402040204020203" pitchFamily="34" charset="0"/>
                      </a:endParaRPr>
                    </a:p>
                  </a:txBody>
                  <a:tcPr marL="27650" marR="27650" marT="13825" marB="1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56298458"/>
                  </a:ext>
                </a:extLst>
              </a:tr>
            </a:tbl>
          </a:graphicData>
        </a:graphic>
      </p:graphicFrame>
    </p:spTree>
    <p:extLst>
      <p:ext uri="{BB962C8B-B14F-4D97-AF65-F5344CB8AC3E}">
        <p14:creationId xmlns:p14="http://schemas.microsoft.com/office/powerpoint/2010/main" val="3959526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Define Availability zones</a:t>
            </a:r>
          </a:p>
        </p:txBody>
      </p:sp>
      <p:sp>
        <p:nvSpPr>
          <p:cNvPr id="6" name="Text Placeholder 5"/>
          <p:cNvSpPr>
            <a:spLocks noGrp="1"/>
          </p:cNvSpPr>
          <p:nvPr>
            <p:ph type="body" sz="quarter" idx="10"/>
          </p:nvPr>
        </p:nvSpPr>
        <p:spPr>
          <a:xfrm>
            <a:off x="431278" y="2109794"/>
            <a:ext cx="5952747" cy="3443443"/>
          </a:xfrm>
        </p:spPr>
        <p:txBody>
          <a:bodyPr>
            <a:normAutofit fontScale="92500" lnSpcReduction="20000"/>
          </a:bodyPr>
          <a:lstStyle/>
          <a:p>
            <a:pPr marL="342900" indent="-342900">
              <a:buFont typeface="Arial" panose="020B0604020202020204" pitchFamily="34" charset="0"/>
              <a:buChar char="•"/>
            </a:pPr>
            <a:r>
              <a:rPr lang="en-IE" dirty="0">
                <a:latin typeface="+mn-lt"/>
              </a:rPr>
              <a:t>Physically separate locations within an Azure region.</a:t>
            </a:r>
          </a:p>
          <a:p>
            <a:pPr marL="342900" indent="-342900">
              <a:buFont typeface="Arial" panose="020B0604020202020204" pitchFamily="34" charset="0"/>
              <a:buChar char="•"/>
            </a:pPr>
            <a:endParaRPr lang="en-IE" dirty="0">
              <a:latin typeface="+mn-lt"/>
            </a:endParaRPr>
          </a:p>
          <a:p>
            <a:pPr marL="342900" indent="-342900">
              <a:buFont typeface="Arial" panose="020B0604020202020204" pitchFamily="34" charset="0"/>
              <a:buChar char="•"/>
            </a:pPr>
            <a:r>
              <a:rPr lang="en-IE" dirty="0">
                <a:latin typeface="+mn-lt"/>
              </a:rPr>
              <a:t>Includes one or more datacenters, equipped with independent power, cooling, and networking. </a:t>
            </a:r>
          </a:p>
          <a:p>
            <a:pPr marL="342900" indent="-342900">
              <a:buFont typeface="Arial" panose="020B0604020202020204" pitchFamily="34" charset="0"/>
              <a:buChar char="•"/>
            </a:pPr>
            <a:endParaRPr lang="en-IE" dirty="0">
              <a:latin typeface="+mn-lt"/>
            </a:endParaRPr>
          </a:p>
          <a:p>
            <a:pPr marL="342900" indent="-342900">
              <a:buFont typeface="Arial" panose="020B0604020202020204" pitchFamily="34" charset="0"/>
              <a:buChar char="•"/>
            </a:pPr>
            <a:r>
              <a:rPr lang="en-IE" dirty="0">
                <a:latin typeface="+mn-lt"/>
              </a:rPr>
              <a:t>If one availability zone goes down, the other continues working.</a:t>
            </a:r>
            <a:endParaRPr lang="en-IE" b="1" dirty="0">
              <a:latin typeface="+mn-lt"/>
            </a:endParaRPr>
          </a:p>
        </p:txBody>
      </p:sp>
      <p:grpSp>
        <p:nvGrpSpPr>
          <p:cNvPr id="5" name="Group 4" descr="Conceptual graphic containing a box entitled Azure region and within that box re three separate pictures of Availability zones, each with arrows point to the other two so show connectivity.">
            <a:extLst>
              <a:ext uri="{FF2B5EF4-FFF2-40B4-BE49-F238E27FC236}">
                <a16:creationId xmlns:a16="http://schemas.microsoft.com/office/drawing/2014/main" id="{3AEDB905-FC8D-448D-AC0A-15F4C45D8B15}"/>
              </a:ext>
            </a:extLst>
          </p:cNvPr>
          <p:cNvGrpSpPr/>
          <p:nvPr/>
        </p:nvGrpSpPr>
        <p:grpSpPr>
          <a:xfrm>
            <a:off x="6689346" y="1274375"/>
            <a:ext cx="5388353" cy="4850200"/>
            <a:chOff x="6818439" y="1571306"/>
            <a:chExt cx="4785298" cy="4248581"/>
          </a:xfrm>
        </p:grpSpPr>
        <p:grpSp>
          <p:nvGrpSpPr>
            <p:cNvPr id="7" name="Group 6">
              <a:extLst>
                <a:ext uri="{FF2B5EF4-FFF2-40B4-BE49-F238E27FC236}">
                  <a16:creationId xmlns:a16="http://schemas.microsoft.com/office/drawing/2014/main" id="{4DADC3C6-7E2B-431E-80AD-8E39793EC04B}"/>
                </a:ext>
              </a:extLst>
            </p:cNvPr>
            <p:cNvGrpSpPr/>
            <p:nvPr/>
          </p:nvGrpSpPr>
          <p:grpSpPr>
            <a:xfrm>
              <a:off x="7117431" y="2517295"/>
              <a:ext cx="1691584" cy="999225"/>
              <a:chOff x="6999098" y="4432150"/>
              <a:chExt cx="1691584" cy="999225"/>
            </a:xfrm>
          </p:grpSpPr>
          <p:pic>
            <p:nvPicPr>
              <p:cNvPr id="23" name="Picture 22" descr="diagram of three fault domains, FD0, FD1 and FD1. FD0 contains one UD 0 and FD1 contains two update domains, UD1 and UD2.">
                <a:extLst>
                  <a:ext uri="{FF2B5EF4-FFF2-40B4-BE49-F238E27FC236}">
                    <a16:creationId xmlns:a16="http://schemas.microsoft.com/office/drawing/2014/main" id="{59A63A6C-4FD2-435A-A924-75784D6AF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4" name="Picture 23" descr="diagram of three fault domains, FD0, FD1 and FD1. FD0 contains one UD 0 and FD1 contains two update domains, UD1 and UD2.">
                <a:extLst>
                  <a:ext uri="{FF2B5EF4-FFF2-40B4-BE49-F238E27FC236}">
                    <a16:creationId xmlns:a16="http://schemas.microsoft.com/office/drawing/2014/main" id="{33D9E7F5-BEF0-4433-B11F-A53824A7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8" name="Group 7">
              <a:extLst>
                <a:ext uri="{FF2B5EF4-FFF2-40B4-BE49-F238E27FC236}">
                  <a16:creationId xmlns:a16="http://schemas.microsoft.com/office/drawing/2014/main" id="{921F8F84-DD3C-48AE-87D9-64E79023DDE7}"/>
                </a:ext>
              </a:extLst>
            </p:cNvPr>
            <p:cNvGrpSpPr/>
            <p:nvPr/>
          </p:nvGrpSpPr>
          <p:grpSpPr>
            <a:xfrm>
              <a:off x="9586238" y="2513688"/>
              <a:ext cx="1691584" cy="999225"/>
              <a:chOff x="6999098" y="4432150"/>
              <a:chExt cx="1691584" cy="999225"/>
            </a:xfrm>
          </p:grpSpPr>
          <p:pic>
            <p:nvPicPr>
              <p:cNvPr id="21" name="Picture 20" descr="diagram of three fault domains, FD0, FD1 and FD1. FD0 contains one UD 0 and FD1 contains two update domains, UD1 and UD2.">
                <a:extLst>
                  <a:ext uri="{FF2B5EF4-FFF2-40B4-BE49-F238E27FC236}">
                    <a16:creationId xmlns:a16="http://schemas.microsoft.com/office/drawing/2014/main" id="{27DD964D-B9C7-449F-8749-704A22005B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2" name="Picture 21" descr="diagram of three fault domains, FD0, FD1 and FD1. FD0 contains one UD 0 and FD1 contains two update domains, UD1 and UD2.">
                <a:extLst>
                  <a:ext uri="{FF2B5EF4-FFF2-40B4-BE49-F238E27FC236}">
                    <a16:creationId xmlns:a16="http://schemas.microsoft.com/office/drawing/2014/main" id="{EF911D1C-93E1-4852-9B3A-C1BB75155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grpSp>
          <p:nvGrpSpPr>
            <p:cNvPr id="9" name="Group 8">
              <a:extLst>
                <a:ext uri="{FF2B5EF4-FFF2-40B4-BE49-F238E27FC236}">
                  <a16:creationId xmlns:a16="http://schemas.microsoft.com/office/drawing/2014/main" id="{22360E82-8941-4388-8D8C-6A94D5EA18A1}"/>
                </a:ext>
              </a:extLst>
            </p:cNvPr>
            <p:cNvGrpSpPr/>
            <p:nvPr/>
          </p:nvGrpSpPr>
          <p:grpSpPr>
            <a:xfrm>
              <a:off x="8425270" y="4311420"/>
              <a:ext cx="1691584" cy="999225"/>
              <a:chOff x="6999098" y="4432150"/>
              <a:chExt cx="1691584" cy="999225"/>
            </a:xfrm>
          </p:grpSpPr>
          <p:pic>
            <p:nvPicPr>
              <p:cNvPr id="19" name="Picture 18" descr="diagram of three fault domains, FD0, FD1 and FD1. FD0 contains one UD 0 and FD1 contains two update domains, UD1 and UD2.">
                <a:extLst>
                  <a:ext uri="{FF2B5EF4-FFF2-40B4-BE49-F238E27FC236}">
                    <a16:creationId xmlns:a16="http://schemas.microsoft.com/office/drawing/2014/main" id="{2B24F88C-F664-4133-91D6-9C69424D1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498" y="4584550"/>
                <a:ext cx="1539184" cy="846825"/>
              </a:xfrm>
              <a:prstGeom prst="rect">
                <a:avLst/>
              </a:prstGeom>
              <a:ln>
                <a:solidFill>
                  <a:schemeClr val="tx1"/>
                </a:solidFill>
              </a:ln>
            </p:spPr>
          </p:pic>
          <p:pic>
            <p:nvPicPr>
              <p:cNvPr id="20" name="Picture 19" descr="diagram of three fault domains, FD0, FD1 and FD1. FD0 contains one UD 0 and FD1 contains two update domains, UD1 and UD2.">
                <a:extLst>
                  <a:ext uri="{FF2B5EF4-FFF2-40B4-BE49-F238E27FC236}">
                    <a16:creationId xmlns:a16="http://schemas.microsoft.com/office/drawing/2014/main" id="{109A3630-DE95-4268-B3A6-1CFB48B851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098" y="4432150"/>
                <a:ext cx="1539184" cy="846825"/>
              </a:xfrm>
              <a:prstGeom prst="rect">
                <a:avLst/>
              </a:prstGeom>
              <a:ln>
                <a:solidFill>
                  <a:schemeClr val="tx1"/>
                </a:solidFill>
              </a:ln>
            </p:spPr>
          </p:pic>
        </p:grpSp>
        <p:sp>
          <p:nvSpPr>
            <p:cNvPr id="10" name="Rectangle 9">
              <a:extLst>
                <a:ext uri="{FF2B5EF4-FFF2-40B4-BE49-F238E27FC236}">
                  <a16:creationId xmlns:a16="http://schemas.microsoft.com/office/drawing/2014/main" id="{90C3513A-1756-4789-9F87-82047F90C544}"/>
                </a:ext>
              </a:extLst>
            </p:cNvPr>
            <p:cNvSpPr/>
            <p:nvPr/>
          </p:nvSpPr>
          <p:spPr>
            <a:xfrm>
              <a:off x="6926019" y="2138699"/>
              <a:ext cx="2009653" cy="363946"/>
            </a:xfrm>
            <a:prstGeom prst="rect">
              <a:avLst/>
            </a:prstGeom>
          </p:spPr>
          <p:txBody>
            <a:bodyPr wrap="none">
              <a:spAutoFit/>
            </a:bodyPr>
            <a:lstStyle/>
            <a:p>
              <a:r>
                <a:rPr lang="en-IE"/>
                <a:t>Availability Zone 1</a:t>
              </a:r>
              <a:endParaRPr lang="en-US"/>
            </a:p>
          </p:txBody>
        </p:sp>
        <p:sp>
          <p:nvSpPr>
            <p:cNvPr id="11" name="Rectangle 10">
              <a:extLst>
                <a:ext uri="{FF2B5EF4-FFF2-40B4-BE49-F238E27FC236}">
                  <a16:creationId xmlns:a16="http://schemas.microsoft.com/office/drawing/2014/main" id="{A118B9BF-950B-4A33-B5EC-A51AF5CD77DB}"/>
                </a:ext>
              </a:extLst>
            </p:cNvPr>
            <p:cNvSpPr/>
            <p:nvPr/>
          </p:nvSpPr>
          <p:spPr>
            <a:xfrm>
              <a:off x="8288645" y="5360218"/>
              <a:ext cx="2009653" cy="363946"/>
            </a:xfrm>
            <a:prstGeom prst="rect">
              <a:avLst/>
            </a:prstGeom>
          </p:spPr>
          <p:txBody>
            <a:bodyPr wrap="none">
              <a:spAutoFit/>
            </a:bodyPr>
            <a:lstStyle/>
            <a:p>
              <a:r>
                <a:rPr lang="en-IE"/>
                <a:t>Availability Zone 3</a:t>
              </a:r>
              <a:endParaRPr lang="en-US"/>
            </a:p>
          </p:txBody>
        </p:sp>
        <p:sp>
          <p:nvSpPr>
            <p:cNvPr id="12" name="Rectangle 11">
              <a:extLst>
                <a:ext uri="{FF2B5EF4-FFF2-40B4-BE49-F238E27FC236}">
                  <a16:creationId xmlns:a16="http://schemas.microsoft.com/office/drawing/2014/main" id="{DED9248F-ADD8-4814-8471-968A3DC3042E}"/>
                </a:ext>
              </a:extLst>
            </p:cNvPr>
            <p:cNvSpPr/>
            <p:nvPr/>
          </p:nvSpPr>
          <p:spPr>
            <a:xfrm>
              <a:off x="9426309" y="2104282"/>
              <a:ext cx="2009653" cy="363946"/>
            </a:xfrm>
            <a:prstGeom prst="rect">
              <a:avLst/>
            </a:prstGeom>
          </p:spPr>
          <p:txBody>
            <a:bodyPr wrap="none">
              <a:spAutoFit/>
            </a:bodyPr>
            <a:lstStyle/>
            <a:p>
              <a:r>
                <a:rPr lang="en-IE"/>
                <a:t>Availability Zone 2</a:t>
              </a:r>
              <a:endParaRPr lang="en-US"/>
            </a:p>
          </p:txBody>
        </p:sp>
        <p:sp>
          <p:nvSpPr>
            <p:cNvPr id="13" name="Arrow: Left-Right 12">
              <a:extLst>
                <a:ext uri="{FF2B5EF4-FFF2-40B4-BE49-F238E27FC236}">
                  <a16:creationId xmlns:a16="http://schemas.microsoft.com/office/drawing/2014/main" id="{D2351211-A447-4536-AACF-ED13AB686E72}"/>
                </a:ext>
              </a:extLst>
            </p:cNvPr>
            <p:cNvSpPr/>
            <p:nvPr/>
          </p:nvSpPr>
          <p:spPr bwMode="auto">
            <a:xfrm>
              <a:off x="8870804" y="2861541"/>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4" name="Arrow: Left-Right 13">
              <a:extLst>
                <a:ext uri="{FF2B5EF4-FFF2-40B4-BE49-F238E27FC236}">
                  <a16:creationId xmlns:a16="http://schemas.microsoft.com/office/drawing/2014/main" id="{06D8D8D5-8485-4E62-809C-7D564FFE123D}"/>
                </a:ext>
              </a:extLst>
            </p:cNvPr>
            <p:cNvSpPr/>
            <p:nvPr/>
          </p:nvSpPr>
          <p:spPr bwMode="auto">
            <a:xfrm rot="3143699">
              <a:off x="8184190" y="3712099"/>
              <a:ext cx="734489" cy="346616"/>
            </a:xfrm>
            <a:prstGeom prst="leftRightArrow">
              <a:avLst/>
            </a:prstGeom>
            <a:solidFill>
              <a:srgbClr val="2E6CA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15" name="Picture 14">
              <a:extLst>
                <a:ext uri="{FF2B5EF4-FFF2-40B4-BE49-F238E27FC236}">
                  <a16:creationId xmlns:a16="http://schemas.microsoft.com/office/drawing/2014/main" id="{805E6B2A-E6C2-4E3A-BA2E-226A1E5A328F}"/>
                </a:ext>
              </a:extLst>
            </p:cNvPr>
            <p:cNvPicPr>
              <a:picLocks noChangeAspect="1"/>
            </p:cNvPicPr>
            <p:nvPr/>
          </p:nvPicPr>
          <p:blipFill>
            <a:blip r:embed="rId4"/>
            <a:stretch>
              <a:fillRect/>
            </a:stretch>
          </p:blipFill>
          <p:spPr>
            <a:xfrm flipH="1">
              <a:off x="9598649" y="3590370"/>
              <a:ext cx="518205" cy="585267"/>
            </a:xfrm>
            <a:prstGeom prst="rect">
              <a:avLst/>
            </a:prstGeom>
          </p:spPr>
        </p:pic>
        <p:sp>
          <p:nvSpPr>
            <p:cNvPr id="16" name="Rectangle 15">
              <a:extLst>
                <a:ext uri="{FF2B5EF4-FFF2-40B4-BE49-F238E27FC236}">
                  <a16:creationId xmlns:a16="http://schemas.microsoft.com/office/drawing/2014/main" id="{EDDE5154-A715-4498-B1F6-76C92411F7AD}"/>
                </a:ext>
              </a:extLst>
            </p:cNvPr>
            <p:cNvSpPr/>
            <p:nvPr/>
          </p:nvSpPr>
          <p:spPr bwMode="auto">
            <a:xfrm>
              <a:off x="6818439" y="1775012"/>
              <a:ext cx="4785298" cy="4044875"/>
            </a:xfrm>
            <a:prstGeom prst="rect">
              <a:avLst/>
            </a:prstGeom>
            <a:noFill/>
            <a:ln w="12700">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80FC8344-0717-4DF1-8D6C-319B8618D90C}"/>
                </a:ext>
              </a:extLst>
            </p:cNvPr>
            <p:cNvSpPr/>
            <p:nvPr/>
          </p:nvSpPr>
          <p:spPr>
            <a:xfrm>
              <a:off x="8330344" y="1571306"/>
              <a:ext cx="1693797" cy="400110"/>
            </a:xfrm>
            <a:prstGeom prst="rect">
              <a:avLst/>
            </a:prstGeom>
            <a:solidFill>
              <a:schemeClr val="bg1"/>
            </a:solidFill>
          </p:spPr>
          <p:txBody>
            <a:bodyPr wrap="none">
              <a:spAutoFit/>
            </a:bodyPr>
            <a:lstStyle/>
            <a:p>
              <a:r>
                <a:rPr lang="en-IE" sz="2000"/>
                <a:t>Azure Region</a:t>
              </a:r>
              <a:endParaRPr lang="en-US" sz="2000"/>
            </a:p>
          </p:txBody>
        </p:sp>
      </p:grpSp>
    </p:spTree>
    <p:extLst>
      <p:ext uri="{BB962C8B-B14F-4D97-AF65-F5344CB8AC3E}">
        <p14:creationId xmlns:p14="http://schemas.microsoft.com/office/powerpoint/2010/main" val="154804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Management Tools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descr="PowerShell icon.">
            <a:extLst>
              <a:ext uri="{FF2B5EF4-FFF2-40B4-BE49-F238E27FC236}">
                <a16:creationId xmlns:a16="http://schemas.microsoft.com/office/drawing/2014/main" id="{A5ADCE27-7F0F-4B69-8EF4-09546F53D4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26" y="2636444"/>
            <a:ext cx="522557" cy="4124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Azure portal icon.">
            <a:extLst>
              <a:ext uri="{FF2B5EF4-FFF2-40B4-BE49-F238E27FC236}">
                <a16:creationId xmlns:a16="http://schemas.microsoft.com/office/drawing/2014/main" id="{6212F125-EB38-43B1-B586-7FEFD96340BC}"/>
              </a:ext>
            </a:extLst>
          </p:cNvPr>
          <p:cNvPicPr>
            <a:picLocks noChangeAspect="1"/>
          </p:cNvPicPr>
          <p:nvPr/>
        </p:nvPicPr>
        <p:blipFill>
          <a:blip r:embed="rId3"/>
          <a:stretch>
            <a:fillRect/>
          </a:stretch>
        </p:blipFill>
        <p:spPr>
          <a:xfrm>
            <a:off x="1307451" y="1378896"/>
            <a:ext cx="534493" cy="609600"/>
          </a:xfrm>
          <a:prstGeom prst="rect">
            <a:avLst/>
          </a:prstGeom>
        </p:spPr>
      </p:pic>
      <p:pic>
        <p:nvPicPr>
          <p:cNvPr id="17" name="Picture 16" descr="Cloud shell icon.">
            <a:extLst>
              <a:ext uri="{FF2B5EF4-FFF2-40B4-BE49-F238E27FC236}">
                <a16:creationId xmlns:a16="http://schemas.microsoft.com/office/drawing/2014/main" id="{AC0D1FA0-3911-4571-8DAB-D6B50CB58F63}"/>
              </a:ext>
            </a:extLst>
          </p:cNvPr>
          <p:cNvPicPr>
            <a:picLocks noChangeAspect="1"/>
          </p:cNvPicPr>
          <p:nvPr/>
        </p:nvPicPr>
        <p:blipFill>
          <a:blip r:embed="rId4"/>
          <a:stretch>
            <a:fillRect/>
          </a:stretch>
        </p:blipFill>
        <p:spPr>
          <a:xfrm>
            <a:off x="1286675" y="3716210"/>
            <a:ext cx="684062" cy="527871"/>
          </a:xfrm>
          <a:prstGeom prst="rect">
            <a:avLst/>
          </a:prstGeom>
        </p:spPr>
      </p:pic>
      <p:pic>
        <p:nvPicPr>
          <p:cNvPr id="18" name="Picture 17" descr="Mobile app icon.">
            <a:extLst>
              <a:ext uri="{FF2B5EF4-FFF2-40B4-BE49-F238E27FC236}">
                <a16:creationId xmlns:a16="http://schemas.microsoft.com/office/drawing/2014/main" id="{CED1A434-AB0E-42D9-AE98-FF015F11C2AD}"/>
              </a:ext>
            </a:extLst>
          </p:cNvPr>
          <p:cNvPicPr>
            <a:picLocks noChangeAspect="1"/>
          </p:cNvPicPr>
          <p:nvPr/>
        </p:nvPicPr>
        <p:blipFill>
          <a:blip r:embed="rId5"/>
          <a:stretch>
            <a:fillRect/>
          </a:stretch>
        </p:blipFill>
        <p:spPr>
          <a:xfrm>
            <a:off x="1201507" y="4606586"/>
            <a:ext cx="684062" cy="609600"/>
          </a:xfrm>
          <a:prstGeom prst="rect">
            <a:avLst/>
          </a:prstGeom>
        </p:spPr>
      </p:pic>
      <p:pic>
        <p:nvPicPr>
          <p:cNvPr id="19" name="Picture 18" descr="CLI icon.">
            <a:extLst>
              <a:ext uri="{FF2B5EF4-FFF2-40B4-BE49-F238E27FC236}">
                <a16:creationId xmlns:a16="http://schemas.microsoft.com/office/drawing/2014/main" id="{6314E89E-D9BC-43F3-BE0E-DA2852F7640F}"/>
              </a:ext>
            </a:extLst>
          </p:cNvPr>
          <p:cNvPicPr>
            <a:picLocks noChangeAspect="1"/>
          </p:cNvPicPr>
          <p:nvPr/>
        </p:nvPicPr>
        <p:blipFill>
          <a:blip r:embed="rId6"/>
          <a:stretch>
            <a:fillRect/>
          </a:stretch>
        </p:blipFill>
        <p:spPr>
          <a:xfrm>
            <a:off x="1496595" y="2507004"/>
            <a:ext cx="690697" cy="690697"/>
          </a:xfrm>
          <a:prstGeom prst="rect">
            <a:avLst/>
          </a:prstGeom>
        </p:spPr>
      </p:pic>
      <p:sp>
        <p:nvSpPr>
          <p:cNvPr id="20" name="Text Placeholder 2">
            <a:extLst>
              <a:ext uri="{FF2B5EF4-FFF2-40B4-BE49-F238E27FC236}">
                <a16:creationId xmlns:a16="http://schemas.microsoft.com/office/drawing/2014/main" id="{159691A9-129D-49EE-9DA2-E2D69DF5C448}"/>
              </a:ext>
            </a:extLst>
          </p:cNvPr>
          <p:cNvSpPr txBox="1">
            <a:spLocks/>
          </p:cNvSpPr>
          <p:nvPr/>
        </p:nvSpPr>
        <p:spPr>
          <a:xfrm>
            <a:off x="2242879" y="1378896"/>
            <a:ext cx="8634289" cy="4644092"/>
          </a:xfrm>
          <a:prstGeom prst="rect">
            <a:avLst/>
          </a:prstGeom>
        </p:spPr>
        <p:txBody>
          <a:bodyPr vert="horz" wrap="square" lIns="0" tIns="0" rIns="0" bIns="0" rtlCol="0" anchor="t">
            <a:spAutoFit/>
          </a:bodyP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indent="-457200">
              <a:lnSpc>
                <a:spcPct val="150000"/>
              </a:lnSpc>
              <a:spcAft>
                <a:spcPts val="1200"/>
              </a:spcAft>
              <a:buFont typeface="Arial" panose="05000000000000000000" pitchFamily="2" charset="2"/>
              <a:buChar char="•"/>
            </a:pPr>
            <a:r>
              <a:rPr lang="en-US" sz="2800" dirty="0"/>
              <a:t>Azure portal </a:t>
            </a:r>
          </a:p>
          <a:p>
            <a:pPr lvl="1" indent="-457200">
              <a:lnSpc>
                <a:spcPct val="150000"/>
              </a:lnSpc>
              <a:spcAft>
                <a:spcPts val="1200"/>
              </a:spcAft>
              <a:buFont typeface="Arial" panose="05000000000000000000" pitchFamily="2" charset="2"/>
              <a:buChar char="•"/>
            </a:pPr>
            <a:r>
              <a:rPr lang="en-US" sz="2800" dirty="0"/>
              <a:t>Azure PowerShell and Azure Command-Line Interface (CLI) </a:t>
            </a:r>
          </a:p>
          <a:p>
            <a:pPr lvl="1" indent="-457200">
              <a:lnSpc>
                <a:spcPct val="150000"/>
              </a:lnSpc>
              <a:spcAft>
                <a:spcPts val="1200"/>
              </a:spcAft>
              <a:buFont typeface="Arial" panose="05000000000000000000" pitchFamily="2" charset="2"/>
              <a:buChar char="•"/>
            </a:pPr>
            <a:r>
              <a:rPr lang="en-US" sz="2800" dirty="0"/>
              <a:t>Azure Cloud Shell </a:t>
            </a:r>
          </a:p>
          <a:p>
            <a:pPr lvl="1" indent="-457200">
              <a:lnSpc>
                <a:spcPct val="150000"/>
              </a:lnSpc>
              <a:spcAft>
                <a:spcPts val="3000"/>
              </a:spcAft>
              <a:buFont typeface="Arial" panose="05000000000000000000" pitchFamily="2" charset="2"/>
              <a:buChar char="•"/>
            </a:pPr>
            <a:r>
              <a:rPr lang="en-US" sz="2800" dirty="0"/>
              <a:t>Azure mobile app </a:t>
            </a:r>
          </a:p>
          <a:p>
            <a:pPr lvl="1" indent="-457200">
              <a:lnSpc>
                <a:spcPct val="150000"/>
              </a:lnSpc>
              <a:spcAft>
                <a:spcPts val="1200"/>
              </a:spcAft>
              <a:buFont typeface="Arial" panose="05000000000000000000" pitchFamily="2" charset="2"/>
              <a:buChar char="•"/>
            </a:pPr>
            <a:r>
              <a:rPr lang="en-US" sz="2800" dirty="0">
                <a:cs typeface="Segoe UI"/>
              </a:rPr>
              <a:t>Azure REST API </a:t>
            </a:r>
          </a:p>
        </p:txBody>
      </p:sp>
      <p:pic>
        <p:nvPicPr>
          <p:cNvPr id="21" name="Picture 20" descr="REST API icon. ">
            <a:extLst>
              <a:ext uri="{FF2B5EF4-FFF2-40B4-BE49-F238E27FC236}">
                <a16:creationId xmlns:a16="http://schemas.microsoft.com/office/drawing/2014/main" id="{58ADEFDE-52DA-4953-B34E-906B385CA6C7}"/>
              </a:ext>
            </a:extLst>
          </p:cNvPr>
          <p:cNvPicPr>
            <a:picLocks noChangeAspect="1"/>
          </p:cNvPicPr>
          <p:nvPr/>
        </p:nvPicPr>
        <p:blipFill>
          <a:blip r:embed="rId7"/>
          <a:stretch>
            <a:fillRect/>
          </a:stretch>
        </p:blipFill>
        <p:spPr>
          <a:xfrm>
            <a:off x="1292421" y="5578691"/>
            <a:ext cx="542925" cy="476250"/>
          </a:xfrm>
          <a:prstGeom prst="rect">
            <a:avLst/>
          </a:prstGeom>
        </p:spPr>
      </p:pic>
    </p:spTree>
    <p:extLst>
      <p:ext uri="{BB962C8B-B14F-4D97-AF65-F5344CB8AC3E}">
        <p14:creationId xmlns:p14="http://schemas.microsoft.com/office/powerpoint/2010/main" val="4148653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Azure Storage Overview</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880FBF-9F19-4DEC-BE89-C3FBEA8B60D6}"/>
              </a:ext>
            </a:extLst>
          </p:cNvPr>
          <p:cNvSpPr/>
          <p:nvPr/>
        </p:nvSpPr>
        <p:spPr bwMode="auto">
          <a:xfrm>
            <a:off x="588263" y="1492625"/>
            <a:ext cx="2074256" cy="640123"/>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solidFill>
                  <a:schemeClr val="tx1"/>
                </a:solidFill>
                <a:ea typeface="Segoe UI" pitchFamily="34" charset="0"/>
                <a:cs typeface="Segoe UI" pitchFamily="34" charset="0"/>
              </a:rPr>
              <a:t>Disks</a:t>
            </a:r>
          </a:p>
        </p:txBody>
      </p:sp>
      <p:sp>
        <p:nvSpPr>
          <p:cNvPr id="10" name="Rectangle 9">
            <a:extLst>
              <a:ext uri="{FF2B5EF4-FFF2-40B4-BE49-F238E27FC236}">
                <a16:creationId xmlns:a16="http://schemas.microsoft.com/office/drawing/2014/main" id="{7DAFA510-4F78-4F76-BEC6-9BBFAE8939BE}"/>
              </a:ext>
            </a:extLst>
          </p:cNvPr>
          <p:cNvSpPr/>
          <p:nvPr/>
        </p:nvSpPr>
        <p:spPr bwMode="auto">
          <a:xfrm>
            <a:off x="588263" y="2132748"/>
            <a:ext cx="2074255" cy="3418221"/>
          </a:xfrm>
          <a:prstGeom prst="rect">
            <a:avLst/>
          </a:prstGeom>
          <a:solidFill>
            <a:schemeClr val="accent6">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0" rIns="182880" bIns="146304" numCol="1" spcCol="0" rtlCol="0" fromWordArt="0" anchor="t" anchorCtr="0" forceAA="0" compatLnSpc="1">
            <a:prstTxWarp prst="textNoShape">
              <a:avLst/>
            </a:prstTxWarp>
            <a:noAutofit/>
          </a:bodyPr>
          <a:lstStyle/>
          <a:p>
            <a:pPr defTabSz="932472" fontAlgn="base">
              <a:spcBef>
                <a:spcPct val="0"/>
              </a:spcBef>
              <a:spcAft>
                <a:spcPts val="1200"/>
              </a:spcAft>
            </a:pPr>
            <a:r>
              <a:rPr lang="en-US" sz="1600" dirty="0">
                <a:solidFill>
                  <a:schemeClr val="tx1"/>
                </a:solidFill>
                <a:cs typeface="Segoe UI" pitchFamily="34" charset="0"/>
              </a:rPr>
              <a:t>Persistent disks for Azure IaaS VMs</a:t>
            </a:r>
          </a:p>
          <a:p>
            <a:pPr defTabSz="932472" fontAlgn="base">
              <a:spcBef>
                <a:spcPct val="0"/>
              </a:spcBef>
              <a:spcAft>
                <a:spcPts val="1200"/>
              </a:spcAft>
            </a:pPr>
            <a:r>
              <a:rPr lang="en-US" sz="1600" dirty="0">
                <a:solidFill>
                  <a:schemeClr val="tx1"/>
                </a:solidFill>
                <a:cs typeface="Segoe UI" pitchFamily="34" charset="0"/>
              </a:rPr>
              <a:t>Premium storage disk options</a:t>
            </a:r>
          </a:p>
        </p:txBody>
      </p:sp>
      <p:sp>
        <p:nvSpPr>
          <p:cNvPr id="11" name="Rectangle 10">
            <a:extLst>
              <a:ext uri="{FF2B5EF4-FFF2-40B4-BE49-F238E27FC236}">
                <a16:creationId xmlns:a16="http://schemas.microsoft.com/office/drawing/2014/main" id="{4B3D1F1E-DC2C-405C-A1A6-FB4D6E329A32}"/>
              </a:ext>
            </a:extLst>
          </p:cNvPr>
          <p:cNvSpPr/>
          <p:nvPr/>
        </p:nvSpPr>
        <p:spPr bwMode="auto">
          <a:xfrm>
            <a:off x="2763324"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Files</a:t>
            </a:r>
          </a:p>
          <a:p>
            <a:pPr algn="l" defTabSz="932472" fontAlgn="base">
              <a:spcBef>
                <a:spcPct val="0"/>
              </a:spcBef>
              <a:spcAft>
                <a:spcPts val="1200"/>
              </a:spcAft>
            </a:pPr>
            <a:r>
              <a:rPr lang="en-US" sz="1600" dirty="0">
                <a:gradFill>
                  <a:gsLst>
                    <a:gs pos="0">
                      <a:srgbClr val="FFFFFF"/>
                    </a:gs>
                    <a:gs pos="100000">
                      <a:srgbClr val="FFFFFF"/>
                    </a:gs>
                  </a:gsLst>
                  <a:lin ang="5400000" scaled="0"/>
                </a:gradFill>
                <a:ea typeface="Segoe UI" pitchFamily="34" charset="0"/>
                <a:cs typeface="Segoe UI" pitchFamily="34" charset="0"/>
              </a:rPr>
              <a:t>Fully managed file shares in the cloud</a:t>
            </a:r>
          </a:p>
          <a:p>
            <a:pPr algn="l" defTabSz="932472" fontAlgn="base">
              <a:spcBef>
                <a:spcPct val="0"/>
              </a:spcBef>
              <a:spcAft>
                <a:spcPts val="1200"/>
              </a:spcAft>
            </a:pPr>
            <a:r>
              <a:rPr lang="en-US" sz="1600" dirty="0">
                <a:gradFill>
                  <a:gsLst>
                    <a:gs pos="0">
                      <a:srgbClr val="FFFFFF"/>
                    </a:gs>
                    <a:gs pos="100000">
                      <a:srgbClr val="FFFFFF"/>
                    </a:gs>
                  </a:gsLst>
                  <a:lin ang="5400000" scaled="0"/>
                </a:gradFill>
                <a:ea typeface="Segoe UI" pitchFamily="34" charset="0"/>
                <a:cs typeface="Segoe UI" pitchFamily="34" charset="0"/>
              </a:rPr>
              <a:t>SMB and REST access</a:t>
            </a:r>
          </a:p>
          <a:p>
            <a:pPr algn="l" defTabSz="932472" fontAlgn="base">
              <a:spcBef>
                <a:spcPct val="0"/>
              </a:spcBef>
              <a:spcAft>
                <a:spcPts val="1200"/>
              </a:spcAft>
            </a:pPr>
            <a:r>
              <a:rPr lang="en-US" sz="1600" dirty="0">
                <a:gradFill>
                  <a:gsLst>
                    <a:gs pos="0">
                      <a:srgbClr val="FFFFFF"/>
                    </a:gs>
                    <a:gs pos="100000">
                      <a:srgbClr val="FFFFFF"/>
                    </a:gs>
                  </a:gsLst>
                  <a:lin ang="5400000" scaled="0"/>
                </a:gradFill>
                <a:ea typeface="Segoe UI" pitchFamily="34" charset="0"/>
                <a:cs typeface="Segoe UI" pitchFamily="34" charset="0"/>
              </a:rPr>
              <a:t>"Lift and shift" legacy apps</a:t>
            </a:r>
          </a:p>
          <a:p>
            <a:pPr algn="l" defTabSz="932472" fontAlgn="base">
              <a:spcBef>
                <a:spcPct val="0"/>
              </a:spcBef>
              <a:spcAft>
                <a:spcPts val="1200"/>
              </a:spcAft>
            </a:pPr>
            <a:r>
              <a:rPr lang="en-US" sz="1600" dirty="0">
                <a:gradFill>
                  <a:gsLst>
                    <a:gs pos="0">
                      <a:srgbClr val="FFFFFF"/>
                    </a:gs>
                    <a:gs pos="100000">
                      <a:srgbClr val="FFFFFF"/>
                    </a:gs>
                  </a:gsLst>
                  <a:lin ang="5400000" scaled="0"/>
                </a:gradFill>
                <a:ea typeface="Segoe UI" pitchFamily="34" charset="0"/>
                <a:cs typeface="Segoe UI" pitchFamily="34" charset="0"/>
              </a:rPr>
              <a:t>Sync with on-premises</a:t>
            </a:r>
          </a:p>
        </p:txBody>
      </p:sp>
      <p:sp>
        <p:nvSpPr>
          <p:cNvPr id="12" name="Rectangle 11">
            <a:extLst>
              <a:ext uri="{FF2B5EF4-FFF2-40B4-BE49-F238E27FC236}">
                <a16:creationId xmlns:a16="http://schemas.microsoft.com/office/drawing/2014/main" id="{B7CBBF8F-1C7C-4157-A969-AADCFEF9B020}"/>
              </a:ext>
            </a:extLst>
          </p:cNvPr>
          <p:cNvSpPr/>
          <p:nvPr/>
        </p:nvSpPr>
        <p:spPr bwMode="auto">
          <a:xfrm>
            <a:off x="4938385"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Blobs</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Highly scalable, REST-based cloud object store</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Block blobs: Sequential file I/O</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Page blobs: Random-write pattern data</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Append blobs</a:t>
            </a:r>
          </a:p>
        </p:txBody>
      </p:sp>
      <p:sp>
        <p:nvSpPr>
          <p:cNvPr id="13" name="Rectangle 12">
            <a:extLst>
              <a:ext uri="{FF2B5EF4-FFF2-40B4-BE49-F238E27FC236}">
                <a16:creationId xmlns:a16="http://schemas.microsoft.com/office/drawing/2014/main" id="{EB48ADB0-70F6-4C38-86E7-FE2E6BD1B604}"/>
              </a:ext>
            </a:extLst>
          </p:cNvPr>
          <p:cNvSpPr/>
          <p:nvPr/>
        </p:nvSpPr>
        <p:spPr bwMode="auto">
          <a:xfrm>
            <a:off x="7113446"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Tables</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Massive auto-scaling NoSQL store</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Dynamic scaling based on load</a:t>
            </a:r>
          </a:p>
          <a:p>
            <a:pPr algn="l" defTabSz="932472" fontAlgn="base">
              <a:spcBef>
                <a:spcPct val="0"/>
              </a:spcBef>
              <a:spcAft>
                <a:spcPct val="0"/>
              </a:spcAft>
            </a:pPr>
            <a:endParaRPr lang="en-US" sz="1600" dirty="0">
              <a:gradFill>
                <a:gsLst>
                  <a:gs pos="0">
                    <a:srgbClr val="FFFFFF"/>
                  </a:gs>
                  <a:gs pos="100000">
                    <a:srgbClr val="FFFFFF"/>
                  </a:gs>
                </a:gsLst>
                <a:lin ang="5400000" scaled="0"/>
              </a:gradFill>
              <a:cs typeface="Segoe UI" pitchFamily="34" charset="0"/>
            </a:endParaRPr>
          </a:p>
        </p:txBody>
      </p:sp>
      <p:sp>
        <p:nvSpPr>
          <p:cNvPr id="14" name="Rectangle 13">
            <a:extLst>
              <a:ext uri="{FF2B5EF4-FFF2-40B4-BE49-F238E27FC236}">
                <a16:creationId xmlns:a16="http://schemas.microsoft.com/office/drawing/2014/main" id="{76CC3EB3-3A33-4AF6-960D-11B7E30E264A}"/>
              </a:ext>
            </a:extLst>
          </p:cNvPr>
          <p:cNvSpPr/>
          <p:nvPr/>
        </p:nvSpPr>
        <p:spPr bwMode="auto">
          <a:xfrm>
            <a:off x="9288508" y="2229545"/>
            <a:ext cx="2074255" cy="332142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Queues</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Reliable queues at scale for cloud services</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Decouple and scale components</a:t>
            </a:r>
          </a:p>
          <a:p>
            <a:pPr defTabSz="932472" fontAlgn="base">
              <a:spcBef>
                <a:spcPct val="0"/>
              </a:spcBef>
              <a:spcAft>
                <a:spcPts val="1200"/>
              </a:spcAft>
            </a:pPr>
            <a:r>
              <a:rPr lang="en-US" sz="1600" dirty="0">
                <a:gradFill>
                  <a:gsLst>
                    <a:gs pos="0">
                      <a:srgbClr val="FFFFFF"/>
                    </a:gs>
                    <a:gs pos="100000">
                      <a:srgbClr val="FFFFFF"/>
                    </a:gs>
                  </a:gsLst>
                  <a:lin ang="5400000" scaled="0"/>
                </a:gradFill>
                <a:cs typeface="Segoe UI" pitchFamily="34" charset="0"/>
              </a:rPr>
              <a:t>Message visibility</a:t>
            </a:r>
          </a:p>
        </p:txBody>
      </p:sp>
      <p:sp>
        <p:nvSpPr>
          <p:cNvPr id="15" name="Rectangle 14">
            <a:extLst>
              <a:ext uri="{FF2B5EF4-FFF2-40B4-BE49-F238E27FC236}">
                <a16:creationId xmlns:a16="http://schemas.microsoft.com/office/drawing/2014/main" id="{560FD438-707E-4D0F-84B3-39595EDEFD4F}"/>
              </a:ext>
            </a:extLst>
          </p:cNvPr>
          <p:cNvSpPr/>
          <p:nvPr/>
        </p:nvSpPr>
        <p:spPr bwMode="auto">
          <a:xfrm>
            <a:off x="2763324" y="1492626"/>
            <a:ext cx="8599439" cy="65473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Storage Accounts</a:t>
            </a:r>
          </a:p>
        </p:txBody>
      </p:sp>
      <p:sp>
        <p:nvSpPr>
          <p:cNvPr id="16" name="Rectangle 15">
            <a:extLst>
              <a:ext uri="{FF2B5EF4-FFF2-40B4-BE49-F238E27FC236}">
                <a16:creationId xmlns:a16="http://schemas.microsoft.com/office/drawing/2014/main" id="{2E903711-0A1E-408B-9654-611E80762538}"/>
              </a:ext>
            </a:extLst>
          </p:cNvPr>
          <p:cNvSpPr/>
          <p:nvPr/>
        </p:nvSpPr>
        <p:spPr bwMode="auto">
          <a:xfrm>
            <a:off x="588263" y="5647767"/>
            <a:ext cx="10774500" cy="543326"/>
          </a:xfrm>
          <a:prstGeom prst="rect">
            <a:avLst/>
          </a:prstGeom>
          <a:solidFill>
            <a:schemeClr val="accent6">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1600" dirty="0">
                <a:gradFill>
                  <a:gsLst>
                    <a:gs pos="0">
                      <a:srgbClr val="FFFFFF"/>
                    </a:gs>
                    <a:gs pos="100000">
                      <a:srgbClr val="FFFFFF"/>
                    </a:gs>
                  </a:gsLst>
                  <a:lin ang="5400000" scaled="0"/>
                </a:gradFill>
                <a:ea typeface="Segoe UI" pitchFamily="34" charset="0"/>
                <a:cs typeface="Segoe UI" pitchFamily="34" charset="0"/>
              </a:rPr>
              <a:t>Durability, Encryption at Rest, Strongly Consistent Replication, Fault Tolerance, Auto Load-Balancing</a:t>
            </a:r>
          </a:p>
        </p:txBody>
      </p:sp>
    </p:spTree>
    <p:extLst>
      <p:ext uri="{BB962C8B-B14F-4D97-AF65-F5344CB8AC3E}">
        <p14:creationId xmlns:p14="http://schemas.microsoft.com/office/powerpoint/2010/main" val="126821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Storage Account replication</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7" name="Group 6" descr="Illustration depicting three copies of data in a single region.">
            <a:extLst>
              <a:ext uri="{FF2B5EF4-FFF2-40B4-BE49-F238E27FC236}">
                <a16:creationId xmlns:a16="http://schemas.microsoft.com/office/drawing/2014/main" id="{6941D1B3-DE62-492D-ACFF-2A95FCD944D4}"/>
              </a:ext>
            </a:extLst>
          </p:cNvPr>
          <p:cNvGrpSpPr/>
          <p:nvPr/>
        </p:nvGrpSpPr>
        <p:grpSpPr>
          <a:xfrm>
            <a:off x="304800" y="1676400"/>
            <a:ext cx="2558082" cy="4267459"/>
            <a:chOff x="868057" y="2122897"/>
            <a:chExt cx="2558082" cy="4267459"/>
          </a:xfrm>
        </p:grpSpPr>
        <p:sp>
          <p:nvSpPr>
            <p:cNvPr id="8" name="Rectangle 7">
              <a:extLst>
                <a:ext uri="{FF2B5EF4-FFF2-40B4-BE49-F238E27FC236}">
                  <a16:creationId xmlns:a16="http://schemas.microsoft.com/office/drawing/2014/main" id="{9D9DFACE-F9C6-46AF-9310-B7953D625F38}"/>
                </a:ext>
              </a:extLst>
            </p:cNvPr>
            <p:cNvSpPr/>
            <p:nvPr/>
          </p:nvSpPr>
          <p:spPr bwMode="auto">
            <a:xfrm>
              <a:off x="868057" y="3887729"/>
              <a:ext cx="2558082"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ea typeface="Segoe UI" pitchFamily="34" charset="0"/>
                  <a:cs typeface="Segoe UI Semibold" panose="020B0702040204020203" pitchFamily="34" charset="0"/>
                </a:rPr>
                <a:t>       LRS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Three replicas,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Protects against disk, node, rack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Write is acknowledged when all replicas are committed</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Superior to dual-parity RAID</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0" name="Rectangle 9">
              <a:extLst>
                <a:ext uri="{FF2B5EF4-FFF2-40B4-BE49-F238E27FC236}">
                  <a16:creationId xmlns:a16="http://schemas.microsoft.com/office/drawing/2014/main" id="{C10A4D9D-205F-48AA-B8DC-BD3577A79139}"/>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1" name="Database_EFC7" title="Icon of a cylinder">
              <a:extLst>
                <a:ext uri="{FF2B5EF4-FFF2-40B4-BE49-F238E27FC236}">
                  <a16:creationId xmlns:a16="http://schemas.microsoft.com/office/drawing/2014/main" id="{4B8FD033-AD1F-4E43-8057-5D1463DD57E3}"/>
                </a:ext>
              </a:extLst>
            </p:cNvPr>
            <p:cNvSpPr>
              <a:spLocks noChangeAspect="1" noEditPoints="1"/>
            </p:cNvSpPr>
            <p:nvPr/>
          </p:nvSpPr>
          <p:spPr bwMode="auto">
            <a:xfrm>
              <a:off x="1499903" y="28408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12" name="Database_EFC7" title="Icon of a cylinder">
              <a:extLst>
                <a:ext uri="{FF2B5EF4-FFF2-40B4-BE49-F238E27FC236}">
                  <a16:creationId xmlns:a16="http://schemas.microsoft.com/office/drawing/2014/main" id="{52119AE7-622B-4575-9C4B-5873E07AC098}"/>
                </a:ext>
              </a:extLst>
            </p:cNvPr>
            <p:cNvSpPr>
              <a:spLocks noChangeAspect="1" noEditPoints="1"/>
            </p:cNvSpPr>
            <p:nvPr/>
          </p:nvSpPr>
          <p:spPr bwMode="auto">
            <a:xfrm>
              <a:off x="1652303" y="29932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13" name="Database_EFC7" title="Icon of a cylinder">
              <a:extLst>
                <a:ext uri="{FF2B5EF4-FFF2-40B4-BE49-F238E27FC236}">
                  <a16:creationId xmlns:a16="http://schemas.microsoft.com/office/drawing/2014/main" id="{6CD4A608-D492-4175-AC36-4C3D345B6F18}"/>
                </a:ext>
              </a:extLst>
            </p:cNvPr>
            <p:cNvSpPr>
              <a:spLocks noChangeAspect="1" noEditPoints="1"/>
            </p:cNvSpPr>
            <p:nvPr/>
          </p:nvSpPr>
          <p:spPr bwMode="auto">
            <a:xfrm>
              <a:off x="1804703" y="3145633"/>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14" name="Straight Arrow Connector 13">
              <a:extLst>
                <a:ext uri="{FF2B5EF4-FFF2-40B4-BE49-F238E27FC236}">
                  <a16:creationId xmlns:a16="http://schemas.microsoft.com/office/drawing/2014/main" id="{5750B3C3-C91E-4834-98F8-DE6FD5AB39B4}"/>
                </a:ext>
              </a:extLst>
            </p:cNvPr>
            <p:cNvCxnSpPr>
              <a:cxnSpLocks/>
            </p:cNvCxnSpPr>
            <p:nvPr/>
          </p:nvCxnSpPr>
          <p:spPr>
            <a:xfrm flipV="1">
              <a:off x="1971140"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54ADBEC-51D1-473F-8603-D7918F28254C}"/>
                </a:ext>
              </a:extLst>
            </p:cNvPr>
            <p:cNvCxnSpPr>
              <a:cxnSpLocks/>
            </p:cNvCxnSpPr>
            <p:nvPr/>
          </p:nvCxnSpPr>
          <p:spPr>
            <a:xfrm flipH="1">
              <a:off x="1686487" y="2122897"/>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16" name="Group 15" descr="Illustration depicting six copies of data split evenly between regions.">
            <a:extLst>
              <a:ext uri="{FF2B5EF4-FFF2-40B4-BE49-F238E27FC236}">
                <a16:creationId xmlns:a16="http://schemas.microsoft.com/office/drawing/2014/main" id="{6056A4B0-C276-4C2B-A045-F88823FA97C6}"/>
              </a:ext>
            </a:extLst>
          </p:cNvPr>
          <p:cNvGrpSpPr/>
          <p:nvPr/>
        </p:nvGrpSpPr>
        <p:grpSpPr>
          <a:xfrm>
            <a:off x="6065122" y="1729200"/>
            <a:ext cx="2758305" cy="4356575"/>
            <a:chOff x="4525412" y="2033782"/>
            <a:chExt cx="2758305" cy="4356575"/>
          </a:xfrm>
        </p:grpSpPr>
        <p:sp>
          <p:nvSpPr>
            <p:cNvPr id="17" name="Rectangle 16">
              <a:extLst>
                <a:ext uri="{FF2B5EF4-FFF2-40B4-BE49-F238E27FC236}">
                  <a16:creationId xmlns:a16="http://schemas.microsoft.com/office/drawing/2014/main" id="{759F4D57-946D-495A-BBC1-7CABDFABF9CE}"/>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50">
                      <a:lumMod val="50000"/>
                      <a:lumOff val="50000"/>
                    </a:srgbClr>
                  </a:solidFill>
                  <a:effectLst/>
                  <a:uLnTx/>
                  <a:uFillTx/>
                  <a:cs typeface="Segoe UI Semibold" panose="020B0702040204020203" pitchFamily="34" charset="0"/>
                </a:rPr>
                <a:t>              GRS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FFFFFF"/>
                </a:solidFill>
                <a:effectLst/>
                <a:uLnTx/>
                <a:uFillTx/>
              </a:endParaRP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solidFill>
                    <a:srgbClr val="2F2F2F"/>
                  </a:solidFill>
                  <a:cs typeface="Segoe UI" panose="020B0502040204020203" pitchFamily="34" charset="0"/>
                </a:rPr>
                <a:t>Six</a:t>
              </a:r>
              <a:r>
                <a:rPr kumimoji="0" lang="en-US" sz="1400" b="0" i="0" u="none" strike="noStrike" kern="1200" cap="none" spc="0" normalizeH="0" baseline="0" noProof="0" dirty="0">
                  <a:ln>
                    <a:noFill/>
                  </a:ln>
                  <a:solidFill>
                    <a:srgbClr val="2F2F2F"/>
                  </a:solidFill>
                  <a:effectLst/>
                  <a:uLnTx/>
                  <a:uFillTx/>
                  <a:cs typeface="Segoe UI" panose="020B0502040204020203" pitchFamily="34" charset="0"/>
                </a:rPr>
                <a:t> replicas, two regions (three per region)</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cs typeface="Segoe UI" panose="020B0502040204020203" pitchFamily="34" charset="0"/>
                </a:rPr>
                <a:t>Protects against major regional disasters</a:t>
              </a:r>
            </a:p>
            <a:p>
              <a:pPr marL="285750" marR="0" lvl="0" indent="-285750" algn="l" defTabSz="914367"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cs typeface="Segoe UI" panose="020B0502040204020203" pitchFamily="34" charset="0"/>
                </a:rPr>
                <a:t>Asynchronous copy to secondary</a:t>
              </a:r>
            </a:p>
            <a:p>
              <a:pPr marL="280121" marR="0" lvl="0" indent="-280121"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F2F2F"/>
                </a:solidFill>
                <a:effectLst/>
                <a:uLnTx/>
                <a:uFillTx/>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dirty="0">
                <a:ln>
                  <a:noFill/>
                </a:ln>
                <a:solidFill>
                  <a:srgbClr val="FFFFFF"/>
                </a:solidFill>
                <a:effectLst/>
                <a:uLnTx/>
                <a:uFillTx/>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dirty="0">
                <a:ln>
                  <a:noFill/>
                </a:ln>
                <a:solidFill>
                  <a:srgbClr val="FFFFFF"/>
                </a:solidFill>
                <a:effectLst/>
                <a:uLnTx/>
                <a:uFillTx/>
              </a:endParaRPr>
            </a:p>
          </p:txBody>
        </p:sp>
        <p:sp>
          <p:nvSpPr>
            <p:cNvPr id="18" name="Rectangle 17">
              <a:extLst>
                <a:ext uri="{FF2B5EF4-FFF2-40B4-BE49-F238E27FC236}">
                  <a16:creationId xmlns:a16="http://schemas.microsoft.com/office/drawing/2014/main" id="{2E38FDD5-D502-4A65-B00B-9AC10AA83AE9}"/>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19" name="TextBox 18">
              <a:extLst>
                <a:ext uri="{FF2B5EF4-FFF2-40B4-BE49-F238E27FC236}">
                  <a16:creationId xmlns:a16="http://schemas.microsoft.com/office/drawing/2014/main" id="{68BAFCFB-44F6-44B6-BEE7-A36844391DA9}"/>
                </a:ext>
              </a:extLst>
            </p:cNvPr>
            <p:cNvSpPr txBox="1"/>
            <p:nvPr/>
          </p:nvSpPr>
          <p:spPr>
            <a:xfrm>
              <a:off x="4953359" y="2167747"/>
              <a:ext cx="1573942"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Typically &gt;300mi</a:t>
              </a:r>
            </a:p>
          </p:txBody>
        </p:sp>
        <p:sp>
          <p:nvSpPr>
            <p:cNvPr id="20" name="TextBox 19">
              <a:extLst>
                <a:ext uri="{FF2B5EF4-FFF2-40B4-BE49-F238E27FC236}">
                  <a16:creationId xmlns:a16="http://schemas.microsoft.com/office/drawing/2014/main" id="{7CAEB8BF-16C9-4260-B3B7-EB76933119B2}"/>
                </a:ext>
              </a:extLst>
            </p:cNvPr>
            <p:cNvSpPr txBox="1"/>
            <p:nvPr/>
          </p:nvSpPr>
          <p:spPr>
            <a:xfrm>
              <a:off x="5260153" y="2855250"/>
              <a:ext cx="785201"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Async</a:t>
              </a:r>
            </a:p>
          </p:txBody>
        </p:sp>
        <p:sp>
          <p:nvSpPr>
            <p:cNvPr id="21" name="TextBox 20">
              <a:extLst>
                <a:ext uri="{FF2B5EF4-FFF2-40B4-BE49-F238E27FC236}">
                  <a16:creationId xmlns:a16="http://schemas.microsoft.com/office/drawing/2014/main" id="{6D38C115-A98E-438D-A034-32836BF90B57}"/>
                </a:ext>
              </a:extLst>
            </p:cNvPr>
            <p:cNvSpPr txBox="1"/>
            <p:nvPr/>
          </p:nvSpPr>
          <p:spPr>
            <a:xfrm>
              <a:off x="4729191" y="3509842"/>
              <a:ext cx="933638"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Primary</a:t>
              </a:r>
            </a:p>
          </p:txBody>
        </p:sp>
        <p:sp>
          <p:nvSpPr>
            <p:cNvPr id="22" name="TextBox 21">
              <a:extLst>
                <a:ext uri="{FF2B5EF4-FFF2-40B4-BE49-F238E27FC236}">
                  <a16:creationId xmlns:a16="http://schemas.microsoft.com/office/drawing/2014/main" id="{5BA9C8F3-F14C-4BE7-BA25-93C1A37E6C78}"/>
                </a:ext>
              </a:extLst>
            </p:cNvPr>
            <p:cNvSpPr txBox="1"/>
            <p:nvPr/>
          </p:nvSpPr>
          <p:spPr>
            <a:xfrm>
              <a:off x="5891564" y="3526679"/>
              <a:ext cx="1122921"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Secondary</a:t>
              </a:r>
            </a:p>
          </p:txBody>
        </p:sp>
        <p:sp>
          <p:nvSpPr>
            <p:cNvPr id="23" name="Rectangle 22">
              <a:extLst>
                <a:ext uri="{FF2B5EF4-FFF2-40B4-BE49-F238E27FC236}">
                  <a16:creationId xmlns:a16="http://schemas.microsoft.com/office/drawing/2014/main" id="{1A582FCE-4381-44CA-ACEA-EC7474B316FB}"/>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24" name="Database_EFC7" title="Icon of a cylinder">
              <a:extLst>
                <a:ext uri="{FF2B5EF4-FFF2-40B4-BE49-F238E27FC236}">
                  <a16:creationId xmlns:a16="http://schemas.microsoft.com/office/drawing/2014/main" id="{47A4E3AF-93A7-414A-9D5D-9CE21CD2BCC1}"/>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25" name="Database_EFC7" title="Icon of a cylinder">
              <a:extLst>
                <a:ext uri="{FF2B5EF4-FFF2-40B4-BE49-F238E27FC236}">
                  <a16:creationId xmlns:a16="http://schemas.microsoft.com/office/drawing/2014/main" id="{6856E85B-733C-4642-8318-0B29D7AB333F}"/>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26" name="Database_EFC7" title="Icon of a cylinder">
              <a:extLst>
                <a:ext uri="{FF2B5EF4-FFF2-40B4-BE49-F238E27FC236}">
                  <a16:creationId xmlns:a16="http://schemas.microsoft.com/office/drawing/2014/main" id="{3480B870-5DF4-48C2-BB3C-E7E6DD2B4E02}"/>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27" name="Straight Arrow Connector 26">
              <a:extLst>
                <a:ext uri="{FF2B5EF4-FFF2-40B4-BE49-F238E27FC236}">
                  <a16:creationId xmlns:a16="http://schemas.microsoft.com/office/drawing/2014/main" id="{1AB05355-9A3D-49CA-AA1E-EDB18CCBAEBF}"/>
                </a:ext>
              </a:extLst>
            </p:cNvPr>
            <p:cNvCxnSpPr>
              <a:cxnSpLocks/>
            </p:cNvCxnSpPr>
            <p:nvPr/>
          </p:nvCxnSpPr>
          <p:spPr>
            <a:xfrm flipV="1">
              <a:off x="4965256" y="2033782"/>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74E0E7E-DE2F-491D-AE2A-66BBCEF46559}"/>
                </a:ext>
              </a:extLst>
            </p:cNvPr>
            <p:cNvCxnSpPr>
              <a:cxnSpLocks/>
            </p:cNvCxnSpPr>
            <p:nvPr/>
          </p:nvCxnSpPr>
          <p:spPr>
            <a:xfrm flipH="1">
              <a:off x="4737317" y="2057910"/>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Database_EFC7" title="Icon of a cylinder">
              <a:extLst>
                <a:ext uri="{FF2B5EF4-FFF2-40B4-BE49-F238E27FC236}">
                  <a16:creationId xmlns:a16="http://schemas.microsoft.com/office/drawing/2014/main" id="{77353AEF-7CE1-46BC-BFB4-8D52A1AE1452}"/>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30" name="Database_EFC7" title="Icon of a cylinder">
              <a:extLst>
                <a:ext uri="{FF2B5EF4-FFF2-40B4-BE49-F238E27FC236}">
                  <a16:creationId xmlns:a16="http://schemas.microsoft.com/office/drawing/2014/main" id="{8846DDD6-D148-4F34-8846-0FC08D5C8A07}"/>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31" name="Database_EFC7" title="Icon of a cylinder">
              <a:extLst>
                <a:ext uri="{FF2B5EF4-FFF2-40B4-BE49-F238E27FC236}">
                  <a16:creationId xmlns:a16="http://schemas.microsoft.com/office/drawing/2014/main" id="{E97ADB62-C522-49B7-9273-C34A14CEB8A8}"/>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32" name="Straight Arrow Connector 31">
              <a:extLst>
                <a:ext uri="{FF2B5EF4-FFF2-40B4-BE49-F238E27FC236}">
                  <a16:creationId xmlns:a16="http://schemas.microsoft.com/office/drawing/2014/main" id="{1643C2BB-CDDF-4FCA-B1FA-E5CBD8EC42B1}"/>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33" name="Group 32" descr="Illustration depicting three copies of data spread out among zones in a single region.">
            <a:extLst>
              <a:ext uri="{FF2B5EF4-FFF2-40B4-BE49-F238E27FC236}">
                <a16:creationId xmlns:a16="http://schemas.microsoft.com/office/drawing/2014/main" id="{CE4C8B8A-1D10-4AD2-8041-70108F27C9C1}"/>
              </a:ext>
            </a:extLst>
          </p:cNvPr>
          <p:cNvGrpSpPr/>
          <p:nvPr/>
        </p:nvGrpSpPr>
        <p:grpSpPr>
          <a:xfrm>
            <a:off x="3287726" y="1533053"/>
            <a:ext cx="2333500" cy="4410806"/>
            <a:chOff x="2463397" y="1537498"/>
            <a:chExt cx="2333500" cy="4410806"/>
          </a:xfrm>
        </p:grpSpPr>
        <p:cxnSp>
          <p:nvCxnSpPr>
            <p:cNvPr id="34" name="Straight Arrow Connector 33">
              <a:extLst>
                <a:ext uri="{FF2B5EF4-FFF2-40B4-BE49-F238E27FC236}">
                  <a16:creationId xmlns:a16="http://schemas.microsoft.com/office/drawing/2014/main" id="{4D76D97F-5DCF-4DEF-A6C9-22E85C7F5E2E}"/>
                </a:ext>
              </a:extLst>
            </p:cNvPr>
            <p:cNvCxnSpPr>
              <a:cxnSpLocks/>
            </p:cNvCxnSpPr>
            <p:nvPr/>
          </p:nvCxnSpPr>
          <p:spPr>
            <a:xfrm>
              <a:off x="3306421"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01C24ABB-AC96-4004-B02A-8C7D8E566A62}"/>
                </a:ext>
              </a:extLst>
            </p:cNvPr>
            <p:cNvGrpSpPr/>
            <p:nvPr/>
          </p:nvGrpSpPr>
          <p:grpSpPr>
            <a:xfrm>
              <a:off x="2463397" y="1680845"/>
              <a:ext cx="2333500" cy="4267459"/>
              <a:chOff x="3956160" y="1998747"/>
              <a:chExt cx="2333500" cy="4267459"/>
            </a:xfrm>
          </p:grpSpPr>
          <p:grpSp>
            <p:nvGrpSpPr>
              <p:cNvPr id="36" name="Group 35">
                <a:extLst>
                  <a:ext uri="{FF2B5EF4-FFF2-40B4-BE49-F238E27FC236}">
                    <a16:creationId xmlns:a16="http://schemas.microsoft.com/office/drawing/2014/main" id="{C182735E-0377-44D4-AF1C-B3AF8941BAB8}"/>
                  </a:ext>
                </a:extLst>
              </p:cNvPr>
              <p:cNvGrpSpPr/>
              <p:nvPr/>
            </p:nvGrpSpPr>
            <p:grpSpPr>
              <a:xfrm>
                <a:off x="3956160" y="2899305"/>
                <a:ext cx="660730" cy="679743"/>
                <a:chOff x="2345503" y="2517191"/>
                <a:chExt cx="918874" cy="911809"/>
              </a:xfrm>
            </p:grpSpPr>
            <p:sp>
              <p:nvSpPr>
                <p:cNvPr id="48" name="Database_EFC7" title="Icon of a cylinder">
                  <a:extLst>
                    <a:ext uri="{FF2B5EF4-FFF2-40B4-BE49-F238E27FC236}">
                      <a16:creationId xmlns:a16="http://schemas.microsoft.com/office/drawing/2014/main" id="{BBD8D5FE-2EE9-4C2E-BE5E-EB42E5ED2441}"/>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49" name="Rectangle 48">
                  <a:extLst>
                    <a:ext uri="{FF2B5EF4-FFF2-40B4-BE49-F238E27FC236}">
                      <a16:creationId xmlns:a16="http://schemas.microsoft.com/office/drawing/2014/main" id="{00A63533-CC50-4351-B6FF-9434EE6E05AA}"/>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Z2</a:t>
                  </a:r>
                </a:p>
              </p:txBody>
            </p:sp>
          </p:grpSp>
          <p:cxnSp>
            <p:nvCxnSpPr>
              <p:cNvPr id="37" name="Straight Arrow Connector 36">
                <a:extLst>
                  <a:ext uri="{FF2B5EF4-FFF2-40B4-BE49-F238E27FC236}">
                    <a16:creationId xmlns:a16="http://schemas.microsoft.com/office/drawing/2014/main" id="{011CB841-22E9-40F9-B8CD-37D867586A12}"/>
                  </a:ext>
                </a:extLst>
              </p:cNvPr>
              <p:cNvCxnSpPr>
                <a:cxnSpLocks/>
              </p:cNvCxnSpPr>
              <p:nvPr/>
            </p:nvCxnSpPr>
            <p:spPr>
              <a:xfrm flipH="1">
                <a:off x="4250053"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BDEAABFE-A38C-4845-B4CB-EAA68FE50E72}"/>
                  </a:ext>
                </a:extLst>
              </p:cNvPr>
              <p:cNvGrpSpPr/>
              <p:nvPr/>
            </p:nvGrpSpPr>
            <p:grpSpPr>
              <a:xfrm>
                <a:off x="3968495" y="2429107"/>
                <a:ext cx="2321165" cy="3837099"/>
                <a:chOff x="1112535" y="2486357"/>
                <a:chExt cx="2321165" cy="3837099"/>
              </a:xfrm>
            </p:grpSpPr>
            <p:sp>
              <p:nvSpPr>
                <p:cNvPr id="46" name="Rectangle 45">
                  <a:extLst>
                    <a:ext uri="{FF2B5EF4-FFF2-40B4-BE49-F238E27FC236}">
                      <a16:creationId xmlns:a16="http://schemas.microsoft.com/office/drawing/2014/main" id="{87918868-7ADB-46BE-B8DD-D9E8D5CA86F5}"/>
                    </a:ext>
                  </a:extLst>
                </p:cNvPr>
                <p:cNvSpPr/>
                <p:nvPr/>
              </p:nvSpPr>
              <p:spPr bwMode="auto">
                <a:xfrm>
                  <a:off x="1112535" y="3820829"/>
                  <a:ext cx="2321165"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78D7"/>
                      </a:solidFill>
                      <a:effectLst/>
                      <a:uLnTx/>
                      <a:uFillTx/>
                      <a:ea typeface="Segoe UI" pitchFamily="34" charset="0"/>
                      <a:cs typeface="Segoe UI Semibold" panose="020B0702040204020203" pitchFamily="34" charset="0"/>
                    </a:rPr>
                    <a:t>        ZRS</a:t>
                  </a:r>
                </a:p>
                <a:p>
                  <a:pPr marL="285750" marR="0" lvl="0" indent="-285750" algn="l" defTabSz="914102"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lang="en-US" sz="1400" dirty="0">
                      <a:solidFill>
                        <a:srgbClr val="2F2F2F"/>
                      </a:solidFill>
                      <a:ea typeface="Segoe UI" panose="020B0502040204020203" pitchFamily="34" charset="0"/>
                      <a:cs typeface="Segoe UI" panose="020B0502040204020203" pitchFamily="34" charset="0"/>
                    </a:rPr>
                    <a:t>Three</a:t>
                  </a: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 replicas, three zones, one region</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Protects against disk, node, rack, and </a:t>
                  </a:r>
                  <a:r>
                    <a:rPr kumimoji="0" lang="en-US" sz="140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zone</a:t>
                  </a: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Synchronous writes to all three zones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47" name="Rectangle 46">
                  <a:extLst>
                    <a:ext uri="{FF2B5EF4-FFF2-40B4-BE49-F238E27FC236}">
                      <a16:creationId xmlns:a16="http://schemas.microsoft.com/office/drawing/2014/main" id="{CE25F4F8-C313-4DF5-9C39-2D27B83A1620}"/>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39" name="Group 38">
                <a:extLst>
                  <a:ext uri="{FF2B5EF4-FFF2-40B4-BE49-F238E27FC236}">
                    <a16:creationId xmlns:a16="http://schemas.microsoft.com/office/drawing/2014/main" id="{57304613-F2E8-4DD6-B94C-D0840141A778}"/>
                  </a:ext>
                </a:extLst>
              </p:cNvPr>
              <p:cNvGrpSpPr/>
              <p:nvPr/>
            </p:nvGrpSpPr>
            <p:grpSpPr>
              <a:xfrm>
                <a:off x="4468819" y="2320670"/>
                <a:ext cx="660730" cy="679743"/>
                <a:chOff x="2345503" y="2517191"/>
                <a:chExt cx="918874" cy="911809"/>
              </a:xfrm>
            </p:grpSpPr>
            <p:sp>
              <p:nvSpPr>
                <p:cNvPr id="44" name="Database_EFC7" title="Icon of a cylinder">
                  <a:extLst>
                    <a:ext uri="{FF2B5EF4-FFF2-40B4-BE49-F238E27FC236}">
                      <a16:creationId xmlns:a16="http://schemas.microsoft.com/office/drawing/2014/main" id="{EAE29281-7FDC-45A2-AAF7-58DE25C891BC}"/>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45" name="Rectangle 44">
                  <a:extLst>
                    <a:ext uri="{FF2B5EF4-FFF2-40B4-BE49-F238E27FC236}">
                      <a16:creationId xmlns:a16="http://schemas.microsoft.com/office/drawing/2014/main" id="{1DF380C0-8FD1-4583-A105-159813E231B2}"/>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Z1</a:t>
                  </a:r>
                </a:p>
              </p:txBody>
            </p:sp>
          </p:grpSp>
          <p:grpSp>
            <p:nvGrpSpPr>
              <p:cNvPr id="40" name="Group 39">
                <a:extLst>
                  <a:ext uri="{FF2B5EF4-FFF2-40B4-BE49-F238E27FC236}">
                    <a16:creationId xmlns:a16="http://schemas.microsoft.com/office/drawing/2014/main" id="{FE766F1D-41FF-4CC1-B98F-2A6D2CC0E1FA}"/>
                  </a:ext>
                </a:extLst>
              </p:cNvPr>
              <p:cNvGrpSpPr/>
              <p:nvPr/>
            </p:nvGrpSpPr>
            <p:grpSpPr>
              <a:xfrm>
                <a:off x="4983130" y="2906078"/>
                <a:ext cx="660730" cy="679743"/>
                <a:chOff x="2345503" y="2517191"/>
                <a:chExt cx="918874" cy="911809"/>
              </a:xfrm>
            </p:grpSpPr>
            <p:sp>
              <p:nvSpPr>
                <p:cNvPr id="42" name="Database_EFC7" title="Icon of a cylinder">
                  <a:extLst>
                    <a:ext uri="{FF2B5EF4-FFF2-40B4-BE49-F238E27FC236}">
                      <a16:creationId xmlns:a16="http://schemas.microsoft.com/office/drawing/2014/main" id="{D848AF43-0314-402F-8A90-1633D556059E}"/>
                    </a:ext>
                  </a:extLst>
                </p:cNvPr>
                <p:cNvSpPr>
                  <a:spLocks noChangeAspect="1" noEditPoints="1"/>
                </p:cNvSpPr>
                <p:nvPr/>
              </p:nvSpPr>
              <p:spPr bwMode="auto">
                <a:xfrm>
                  <a:off x="2541816"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43" name="Rectangle 42">
                  <a:extLst>
                    <a:ext uri="{FF2B5EF4-FFF2-40B4-BE49-F238E27FC236}">
                      <a16:creationId xmlns:a16="http://schemas.microsoft.com/office/drawing/2014/main" id="{DDD8F1F1-BAC3-495E-A5AD-D0785CDF03F9}"/>
                    </a:ext>
                  </a:extLst>
                </p:cNvPr>
                <p:cNvSpPr/>
                <p:nvPr/>
              </p:nvSpPr>
              <p:spPr bwMode="auto">
                <a:xfrm>
                  <a:off x="2345503" y="2517191"/>
                  <a:ext cx="918874"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4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Z3</a:t>
                  </a:r>
                </a:p>
              </p:txBody>
            </p:sp>
          </p:grpSp>
          <p:cxnSp>
            <p:nvCxnSpPr>
              <p:cNvPr id="41" name="Straight Arrow Connector 40">
                <a:extLst>
                  <a:ext uri="{FF2B5EF4-FFF2-40B4-BE49-F238E27FC236}">
                    <a16:creationId xmlns:a16="http://schemas.microsoft.com/office/drawing/2014/main" id="{DFC1A87E-86B7-4296-A2FD-1E7B39326702}"/>
                  </a:ext>
                </a:extLst>
              </p:cNvPr>
              <p:cNvCxnSpPr>
                <a:cxnSpLocks/>
              </p:cNvCxnSpPr>
              <p:nvPr/>
            </p:nvCxnSpPr>
            <p:spPr>
              <a:xfrm>
                <a:off x="4905873"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grpSp>
        <p:nvGrpSpPr>
          <p:cNvPr id="50" name="Group 49" descr="Illustration depicting six copies of data spread evenly between regions with read access available in every region.">
            <a:extLst>
              <a:ext uri="{FF2B5EF4-FFF2-40B4-BE49-F238E27FC236}">
                <a16:creationId xmlns:a16="http://schemas.microsoft.com/office/drawing/2014/main" id="{042EECCF-6F9E-47E8-82A7-427588026148}"/>
              </a:ext>
            </a:extLst>
          </p:cNvPr>
          <p:cNvGrpSpPr/>
          <p:nvPr/>
        </p:nvGrpSpPr>
        <p:grpSpPr>
          <a:xfrm>
            <a:off x="9075725" y="1695273"/>
            <a:ext cx="2758305" cy="4359119"/>
            <a:chOff x="9215046" y="1748852"/>
            <a:chExt cx="2758305" cy="4359119"/>
          </a:xfrm>
        </p:grpSpPr>
        <p:grpSp>
          <p:nvGrpSpPr>
            <p:cNvPr id="51" name="Group 50">
              <a:extLst>
                <a:ext uri="{FF2B5EF4-FFF2-40B4-BE49-F238E27FC236}">
                  <a16:creationId xmlns:a16="http://schemas.microsoft.com/office/drawing/2014/main" id="{40B901E5-8A8A-489D-AEDF-33DC9878A771}"/>
                </a:ext>
              </a:extLst>
            </p:cNvPr>
            <p:cNvGrpSpPr/>
            <p:nvPr/>
          </p:nvGrpSpPr>
          <p:grpSpPr>
            <a:xfrm>
              <a:off x="9215046" y="1748852"/>
              <a:ext cx="2758305" cy="4359119"/>
              <a:chOff x="4525412" y="2031238"/>
              <a:chExt cx="2758305" cy="4359119"/>
            </a:xfrm>
          </p:grpSpPr>
          <p:sp>
            <p:nvSpPr>
              <p:cNvPr id="53" name="Rectangle 52">
                <a:extLst>
                  <a:ext uri="{FF2B5EF4-FFF2-40B4-BE49-F238E27FC236}">
                    <a16:creationId xmlns:a16="http://schemas.microsoft.com/office/drawing/2014/main" id="{A67C2154-6E39-41B3-8CC5-F024A7F641E6}"/>
                  </a:ext>
                </a:extLst>
              </p:cNvPr>
              <p:cNvSpPr/>
              <p:nvPr/>
            </p:nvSpPr>
            <p:spPr bwMode="auto">
              <a:xfrm>
                <a:off x="4525413" y="3887730"/>
                <a:ext cx="2758304"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2050">
                        <a:lumMod val="50000"/>
                        <a:lumOff val="50000"/>
                      </a:srgbClr>
                    </a:solidFill>
                    <a:effectLst/>
                    <a:uLnTx/>
                    <a:uFillTx/>
                    <a:cs typeface="Segoe UI Semibold" panose="020B0702040204020203" pitchFamily="34" charset="0"/>
                  </a:rPr>
                  <a:t>             RA-GRS</a:t>
                </a:r>
              </a:p>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GRS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Separate secondary endpoint</a:t>
                </a:r>
              </a:p>
              <a:p>
                <a:pPr marL="285750" lvl="0" indent="-285750" defTabSz="914102" fontAlgn="base">
                  <a:spcBef>
                    <a:spcPct val="0"/>
                  </a:spcBef>
                  <a:spcAft>
                    <a:spcPts val="600"/>
                  </a:spcAft>
                  <a:buFont typeface="Arial" panose="020B0604020202020204" pitchFamily="34" charset="0"/>
                  <a:buChar char="•"/>
                  <a:defRPr/>
                </a:pPr>
                <a:r>
                  <a:rPr lang="en-US" sz="1400" dirty="0">
                    <a:solidFill>
                      <a:srgbClr val="2F2F2F"/>
                    </a:solidFill>
                    <a:ea typeface="Segoe UI" panose="020B0502040204020203" pitchFamily="34" charset="0"/>
                    <a:cs typeface="Segoe UI" panose="020B0502040204020203" pitchFamily="34" charset="0"/>
                  </a:rPr>
                  <a:t>Recovery point objective (RPO) </a:t>
                </a:r>
                <a:r>
                  <a:rPr kumimoji="0" lang="en-US" sz="14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delay to secondary can be queried</a:t>
                </a:r>
                <a:endParaRPr kumimoji="0" lang="en-US" sz="1400" b="0" i="0" u="none" strike="noStrike" kern="1200" cap="none" spc="0" normalizeH="0" baseline="0" noProof="0" dirty="0">
                  <a:ln>
                    <a:noFill/>
                  </a:ln>
                  <a:solidFill>
                    <a:srgbClr val="2F2F2F"/>
                  </a:solidFill>
                  <a:effectLst/>
                  <a:uLnTx/>
                  <a:uFillTx/>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dirty="0">
                  <a:ln>
                    <a:noFill/>
                  </a:ln>
                  <a:solidFill>
                    <a:srgbClr val="FFFFFF"/>
                  </a:solidFill>
                  <a:effectLst/>
                  <a:uLnTx/>
                  <a:uFillTx/>
                </a:endParaRPr>
              </a:p>
              <a:p>
                <a:pPr marL="0" marR="0" lvl="0" indent="0" algn="l" defTabSz="914367" rtl="0" eaLnBrk="1" fontAlgn="auto" latinLnBrk="0" hangingPunct="1">
                  <a:lnSpc>
                    <a:spcPct val="90000"/>
                  </a:lnSpc>
                  <a:spcBef>
                    <a:spcPts val="0"/>
                  </a:spcBef>
                  <a:spcAft>
                    <a:spcPts val="588"/>
                  </a:spcAft>
                  <a:buClrTx/>
                  <a:buSzTx/>
                  <a:buFontTx/>
                  <a:buNone/>
                  <a:tabLst/>
                  <a:defRPr/>
                </a:pPr>
                <a:endParaRPr kumimoji="0" lang="en-US" sz="1400" b="0" i="0" u="none" strike="noStrike" kern="1200" cap="none" spc="0" normalizeH="0" baseline="0" noProof="0" dirty="0">
                  <a:ln>
                    <a:noFill/>
                  </a:ln>
                  <a:solidFill>
                    <a:srgbClr val="FFFFFF"/>
                  </a:solidFill>
                  <a:effectLst/>
                  <a:uLnTx/>
                  <a:uFillTx/>
                </a:endParaRPr>
              </a:p>
            </p:txBody>
          </p:sp>
          <p:sp>
            <p:nvSpPr>
              <p:cNvPr id="54" name="Rectangle 53">
                <a:extLst>
                  <a:ext uri="{FF2B5EF4-FFF2-40B4-BE49-F238E27FC236}">
                    <a16:creationId xmlns:a16="http://schemas.microsoft.com/office/drawing/2014/main" id="{90276D7A-043A-4A25-8FFF-C89F1A793487}"/>
                  </a:ext>
                </a:extLst>
              </p:cNvPr>
              <p:cNvSpPr>
                <a:spLocks noChangeAspect="1"/>
              </p:cNvSpPr>
              <p:nvPr/>
            </p:nvSpPr>
            <p:spPr bwMode="auto">
              <a:xfrm>
                <a:off x="4619894" y="2601298"/>
                <a:ext cx="1045829" cy="993538"/>
              </a:xfrm>
              <a:prstGeom prst="rect">
                <a:avLst/>
              </a:prstGeom>
              <a:noFill/>
              <a:ln>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55" name="TextBox 54">
                <a:extLst>
                  <a:ext uri="{FF2B5EF4-FFF2-40B4-BE49-F238E27FC236}">
                    <a16:creationId xmlns:a16="http://schemas.microsoft.com/office/drawing/2014/main" id="{CEF7DF59-10FA-4C3A-A522-F590CBCBC9C7}"/>
                  </a:ext>
                </a:extLst>
              </p:cNvPr>
              <p:cNvSpPr txBox="1"/>
              <p:nvPr/>
            </p:nvSpPr>
            <p:spPr>
              <a:xfrm>
                <a:off x="4823427" y="2186617"/>
                <a:ext cx="1573942"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Typically &gt;300mi</a:t>
                </a:r>
              </a:p>
            </p:txBody>
          </p:sp>
          <p:sp>
            <p:nvSpPr>
              <p:cNvPr id="56" name="TextBox 55">
                <a:extLst>
                  <a:ext uri="{FF2B5EF4-FFF2-40B4-BE49-F238E27FC236}">
                    <a16:creationId xmlns:a16="http://schemas.microsoft.com/office/drawing/2014/main" id="{8F3C9678-86B7-4D1A-954D-E7C35419C6BA}"/>
                  </a:ext>
                </a:extLst>
              </p:cNvPr>
              <p:cNvSpPr txBox="1"/>
              <p:nvPr/>
            </p:nvSpPr>
            <p:spPr>
              <a:xfrm>
                <a:off x="5260153" y="2855250"/>
                <a:ext cx="785201"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Async</a:t>
                </a:r>
              </a:p>
            </p:txBody>
          </p:sp>
          <p:sp>
            <p:nvSpPr>
              <p:cNvPr id="57" name="TextBox 56">
                <a:extLst>
                  <a:ext uri="{FF2B5EF4-FFF2-40B4-BE49-F238E27FC236}">
                    <a16:creationId xmlns:a16="http://schemas.microsoft.com/office/drawing/2014/main" id="{24CACC89-3958-4E03-A836-F8031FC75441}"/>
                  </a:ext>
                </a:extLst>
              </p:cNvPr>
              <p:cNvSpPr txBox="1"/>
              <p:nvPr/>
            </p:nvSpPr>
            <p:spPr>
              <a:xfrm>
                <a:off x="4729191" y="3509842"/>
                <a:ext cx="933638"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Primary</a:t>
                </a:r>
              </a:p>
            </p:txBody>
          </p:sp>
          <p:sp>
            <p:nvSpPr>
              <p:cNvPr id="58" name="TextBox 57">
                <a:extLst>
                  <a:ext uri="{FF2B5EF4-FFF2-40B4-BE49-F238E27FC236}">
                    <a16:creationId xmlns:a16="http://schemas.microsoft.com/office/drawing/2014/main" id="{C0DF8E16-7A85-46C4-A1EA-A2D1BC7456A1}"/>
                  </a:ext>
                </a:extLst>
              </p:cNvPr>
              <p:cNvSpPr txBox="1"/>
              <p:nvPr/>
            </p:nvSpPr>
            <p:spPr>
              <a:xfrm>
                <a:off x="5891564" y="3526679"/>
                <a:ext cx="1122921" cy="483557"/>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4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Secondary</a:t>
                </a:r>
              </a:p>
            </p:txBody>
          </p:sp>
          <p:sp>
            <p:nvSpPr>
              <p:cNvPr id="59" name="Rectangle 58">
                <a:extLst>
                  <a:ext uri="{FF2B5EF4-FFF2-40B4-BE49-F238E27FC236}">
                    <a16:creationId xmlns:a16="http://schemas.microsoft.com/office/drawing/2014/main" id="{D5CFE3D1-7E07-4F57-8B8D-C7FA9D3AADCF}"/>
                  </a:ext>
                </a:extLst>
              </p:cNvPr>
              <p:cNvSpPr>
                <a:spLocks noChangeAspect="1"/>
              </p:cNvSpPr>
              <p:nvPr/>
            </p:nvSpPr>
            <p:spPr bwMode="auto">
              <a:xfrm>
                <a:off x="4525412" y="2543828"/>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60" name="Database_EFC7" title="Icon of a cylinder">
                <a:extLst>
                  <a:ext uri="{FF2B5EF4-FFF2-40B4-BE49-F238E27FC236}">
                    <a16:creationId xmlns:a16="http://schemas.microsoft.com/office/drawing/2014/main" id="{141FD6F2-7F02-4CC9-A609-1485E9E05FFC}"/>
                  </a:ext>
                </a:extLst>
              </p:cNvPr>
              <p:cNvSpPr>
                <a:spLocks noChangeAspect="1" noEditPoints="1"/>
              </p:cNvSpPr>
              <p:nvPr/>
            </p:nvSpPr>
            <p:spPr bwMode="auto">
              <a:xfrm>
                <a:off x="4660456" y="26942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61" name="Database_EFC7" title="Icon of a cylinder">
                <a:extLst>
                  <a:ext uri="{FF2B5EF4-FFF2-40B4-BE49-F238E27FC236}">
                    <a16:creationId xmlns:a16="http://schemas.microsoft.com/office/drawing/2014/main" id="{A3B83E98-7ADF-40AF-A51D-B2EB6335B18E}"/>
                  </a:ext>
                </a:extLst>
              </p:cNvPr>
              <p:cNvSpPr>
                <a:spLocks noChangeAspect="1" noEditPoints="1"/>
              </p:cNvSpPr>
              <p:nvPr/>
            </p:nvSpPr>
            <p:spPr bwMode="auto">
              <a:xfrm>
                <a:off x="4812856" y="28466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62" name="Database_EFC7" title="Icon of a cylinder">
                <a:extLst>
                  <a:ext uri="{FF2B5EF4-FFF2-40B4-BE49-F238E27FC236}">
                    <a16:creationId xmlns:a16="http://schemas.microsoft.com/office/drawing/2014/main" id="{6D02A971-A555-4364-811B-CA17EB81256E}"/>
                  </a:ext>
                </a:extLst>
              </p:cNvPr>
              <p:cNvSpPr>
                <a:spLocks noChangeAspect="1" noEditPoints="1"/>
              </p:cNvSpPr>
              <p:nvPr/>
            </p:nvSpPr>
            <p:spPr bwMode="auto">
              <a:xfrm>
                <a:off x="4965256" y="2999047"/>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63" name="Straight Arrow Connector 62">
                <a:extLst>
                  <a:ext uri="{FF2B5EF4-FFF2-40B4-BE49-F238E27FC236}">
                    <a16:creationId xmlns:a16="http://schemas.microsoft.com/office/drawing/2014/main" id="{BB008923-F646-422B-A266-373024F5733A}"/>
                  </a:ext>
                </a:extLst>
              </p:cNvPr>
              <p:cNvCxnSpPr>
                <a:cxnSpLocks/>
              </p:cNvCxnSpPr>
              <p:nvPr/>
            </p:nvCxnSpPr>
            <p:spPr>
              <a:xfrm flipV="1">
                <a:off x="4943338" y="2031238"/>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8840222-DB2A-4FF1-82DE-6C0A2C8422F6}"/>
                  </a:ext>
                </a:extLst>
              </p:cNvPr>
              <p:cNvCxnSpPr>
                <a:cxnSpLocks/>
              </p:cNvCxnSpPr>
              <p:nvPr/>
            </p:nvCxnSpPr>
            <p:spPr>
              <a:xfrm flipH="1">
                <a:off x="4729191" y="2055366"/>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 name="Database_EFC7" title="Icon of a cylinder">
                <a:extLst>
                  <a:ext uri="{FF2B5EF4-FFF2-40B4-BE49-F238E27FC236}">
                    <a16:creationId xmlns:a16="http://schemas.microsoft.com/office/drawing/2014/main" id="{8C1675B8-F19A-4195-87AB-59D3E58A0754}"/>
                  </a:ext>
                </a:extLst>
              </p:cNvPr>
              <p:cNvSpPr>
                <a:spLocks noChangeAspect="1" noEditPoints="1"/>
              </p:cNvSpPr>
              <p:nvPr/>
            </p:nvSpPr>
            <p:spPr bwMode="auto">
              <a:xfrm>
                <a:off x="6045872" y="27110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66" name="Database_EFC7" title="Icon of a cylinder">
                <a:extLst>
                  <a:ext uri="{FF2B5EF4-FFF2-40B4-BE49-F238E27FC236}">
                    <a16:creationId xmlns:a16="http://schemas.microsoft.com/office/drawing/2014/main" id="{FE62B7D2-173E-43BB-AAF9-6B1528FA8FDF}"/>
                  </a:ext>
                </a:extLst>
              </p:cNvPr>
              <p:cNvSpPr>
                <a:spLocks noChangeAspect="1" noEditPoints="1"/>
              </p:cNvSpPr>
              <p:nvPr/>
            </p:nvSpPr>
            <p:spPr bwMode="auto">
              <a:xfrm>
                <a:off x="6198272" y="28634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sp>
            <p:nvSpPr>
              <p:cNvPr id="67" name="Database_EFC7" title="Icon of a cylinder">
                <a:extLst>
                  <a:ext uri="{FF2B5EF4-FFF2-40B4-BE49-F238E27FC236}">
                    <a16:creationId xmlns:a16="http://schemas.microsoft.com/office/drawing/2014/main" id="{10AA4962-2F8B-4618-AFE1-86D0F460428B}"/>
                  </a:ext>
                </a:extLst>
              </p:cNvPr>
              <p:cNvSpPr>
                <a:spLocks noChangeAspect="1" noEditPoints="1"/>
              </p:cNvSpPr>
              <p:nvPr/>
            </p:nvSpPr>
            <p:spPr bwMode="auto">
              <a:xfrm>
                <a:off x="6350672" y="3015884"/>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68" name="Straight Arrow Connector 67">
                <a:extLst>
                  <a:ext uri="{FF2B5EF4-FFF2-40B4-BE49-F238E27FC236}">
                    <a16:creationId xmlns:a16="http://schemas.microsoft.com/office/drawing/2014/main" id="{9339B80C-E179-49B1-A62F-9C6E7189DFF7}"/>
                  </a:ext>
                </a:extLst>
              </p:cNvPr>
              <p:cNvCxnSpPr>
                <a:cxnSpLocks/>
              </p:cNvCxnSpPr>
              <p:nvPr/>
            </p:nvCxnSpPr>
            <p:spPr>
              <a:xfrm>
                <a:off x="5329936" y="284440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cxnSp>
          <p:nvCxnSpPr>
            <p:cNvPr id="52" name="Straight Arrow Connector 51">
              <a:extLst>
                <a:ext uri="{FF2B5EF4-FFF2-40B4-BE49-F238E27FC236}">
                  <a16:creationId xmlns:a16="http://schemas.microsoft.com/office/drawing/2014/main" id="{8DC45EBC-F6CD-4EB7-B7A1-13F71A4A39FD}"/>
                </a:ext>
              </a:extLst>
            </p:cNvPr>
            <p:cNvCxnSpPr>
              <a:cxnSpLocks/>
            </p:cNvCxnSpPr>
            <p:nvPr/>
          </p:nvCxnSpPr>
          <p:spPr>
            <a:xfrm flipV="1">
              <a:off x="10984185" y="1763744"/>
              <a:ext cx="0" cy="510046"/>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B752C543-8EE6-4DC8-89A6-8C0B87EDD244}"/>
              </a:ext>
            </a:extLst>
          </p:cNvPr>
          <p:cNvSpPr/>
          <p:nvPr/>
        </p:nvSpPr>
        <p:spPr bwMode="auto">
          <a:xfrm>
            <a:off x="1165871" y="1103927"/>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ea typeface="Segoe UI" pitchFamily="34" charset="0"/>
                <a:cs typeface="Segoe UI Semibold" panose="020B0702040204020203" pitchFamily="34" charset="0"/>
              </a:rPr>
              <a:t>Single region</a:t>
            </a:r>
          </a:p>
        </p:txBody>
      </p:sp>
      <p:sp>
        <p:nvSpPr>
          <p:cNvPr id="70" name="Rectangle 69">
            <a:extLst>
              <a:ext uri="{FF2B5EF4-FFF2-40B4-BE49-F238E27FC236}">
                <a16:creationId xmlns:a16="http://schemas.microsoft.com/office/drawing/2014/main" id="{F59010F8-B2D1-4A57-9402-03E3F9C5BC9D}"/>
              </a:ext>
            </a:extLst>
          </p:cNvPr>
          <p:cNvSpPr/>
          <p:nvPr/>
        </p:nvSpPr>
        <p:spPr bwMode="auto">
          <a:xfrm>
            <a:off x="7055713" y="1219518"/>
            <a:ext cx="2795062"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410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tx1"/>
                </a:solidFill>
                <a:effectLst/>
                <a:uLnTx/>
                <a:uFillTx/>
                <a:ea typeface="Segoe UI" pitchFamily="34" charset="0"/>
                <a:cs typeface="Segoe UI Semibold" panose="020B0702040204020203" pitchFamily="34" charset="0"/>
              </a:rPr>
              <a:t>Multiple regions</a:t>
            </a:r>
          </a:p>
        </p:txBody>
      </p:sp>
    </p:spTree>
    <p:extLst>
      <p:ext uri="{BB962C8B-B14F-4D97-AF65-F5344CB8AC3E}">
        <p14:creationId xmlns:p14="http://schemas.microsoft.com/office/powerpoint/2010/main" val="399664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2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wipe(down)">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wipe(down)">
                                      <p:cBhvr>
                                        <p:cTn id="14" dur="500"/>
                                        <p:tgtEl>
                                          <p:spTgt spid="3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22" presetClass="entr" presetSubtype="4"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down)">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wipe(down)">
                                      <p:cBhvr>
                                        <p:cTn id="2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Storage Account replication</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E5061470-68A1-44EC-BAFD-8DC2E2AF47C0}"/>
              </a:ext>
            </a:extLst>
          </p:cNvPr>
          <p:cNvSpPr/>
          <p:nvPr/>
        </p:nvSpPr>
        <p:spPr bwMode="auto">
          <a:xfrm>
            <a:off x="4199165" y="1219494"/>
            <a:ext cx="3384067" cy="37433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lvl="0" algn="ctr" defTabSz="914102" fontAlgn="base">
              <a:spcBef>
                <a:spcPct val="0"/>
              </a:spcBef>
              <a:spcAft>
                <a:spcPct val="0"/>
              </a:spcAft>
              <a:defRPr/>
            </a:pPr>
            <a:r>
              <a:rPr lang="en-US" sz="1600" dirty="0">
                <a:solidFill>
                  <a:schemeClr val="tx1"/>
                </a:solidFill>
                <a:ea typeface="Segoe UI" pitchFamily="34" charset="0"/>
                <a:cs typeface="Segoe UI Semibold" panose="020B0702040204020203" pitchFamily="34" charset="0"/>
              </a:rPr>
              <a:t>Multiple regions</a:t>
            </a:r>
          </a:p>
        </p:txBody>
      </p:sp>
      <p:grpSp>
        <p:nvGrpSpPr>
          <p:cNvPr id="72" name="Group 71" descr="Illustration depicting multiple copies of data spread out among multiple zones in multiple regions.">
            <a:extLst>
              <a:ext uri="{FF2B5EF4-FFF2-40B4-BE49-F238E27FC236}">
                <a16:creationId xmlns:a16="http://schemas.microsoft.com/office/drawing/2014/main" id="{57480891-2AF9-4F70-8EFB-D7D10C98F6B5}"/>
              </a:ext>
            </a:extLst>
          </p:cNvPr>
          <p:cNvGrpSpPr/>
          <p:nvPr/>
        </p:nvGrpSpPr>
        <p:grpSpPr>
          <a:xfrm>
            <a:off x="1285535" y="1600200"/>
            <a:ext cx="3822527" cy="4477706"/>
            <a:chOff x="3907393" y="1627028"/>
            <a:chExt cx="3157207" cy="4477706"/>
          </a:xfrm>
        </p:grpSpPr>
        <p:grpSp>
          <p:nvGrpSpPr>
            <p:cNvPr id="73" name="Group 72">
              <a:extLst>
                <a:ext uri="{FF2B5EF4-FFF2-40B4-BE49-F238E27FC236}">
                  <a16:creationId xmlns:a16="http://schemas.microsoft.com/office/drawing/2014/main" id="{21402581-3E76-4CB0-A936-155DF96B5E50}"/>
                </a:ext>
              </a:extLst>
            </p:cNvPr>
            <p:cNvGrpSpPr/>
            <p:nvPr/>
          </p:nvGrpSpPr>
          <p:grpSpPr>
            <a:xfrm>
              <a:off x="3907393" y="1627028"/>
              <a:ext cx="2826530" cy="4477706"/>
              <a:chOff x="2427745" y="1537498"/>
              <a:chExt cx="2826530" cy="4477706"/>
            </a:xfrm>
          </p:grpSpPr>
          <p:cxnSp>
            <p:nvCxnSpPr>
              <p:cNvPr id="81" name="Straight Arrow Connector 80">
                <a:extLst>
                  <a:ext uri="{FF2B5EF4-FFF2-40B4-BE49-F238E27FC236}">
                    <a16:creationId xmlns:a16="http://schemas.microsoft.com/office/drawing/2014/main" id="{65EE1906-6738-4452-889C-7FD512673562}"/>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52001358-1B37-4AAF-95AA-BE65A2502F7E}"/>
                  </a:ext>
                </a:extLst>
              </p:cNvPr>
              <p:cNvGrpSpPr/>
              <p:nvPr/>
            </p:nvGrpSpPr>
            <p:grpSpPr>
              <a:xfrm>
                <a:off x="2427745" y="1680845"/>
                <a:ext cx="2826530" cy="4334359"/>
                <a:chOff x="3920508" y="1998747"/>
                <a:chExt cx="2826530" cy="4334359"/>
              </a:xfrm>
            </p:grpSpPr>
            <p:grpSp>
              <p:nvGrpSpPr>
                <p:cNvPr id="83" name="Group 82">
                  <a:extLst>
                    <a:ext uri="{FF2B5EF4-FFF2-40B4-BE49-F238E27FC236}">
                      <a16:creationId xmlns:a16="http://schemas.microsoft.com/office/drawing/2014/main" id="{1B39D68B-7A77-40E8-8E09-8DC6EB20B3E6}"/>
                    </a:ext>
                  </a:extLst>
                </p:cNvPr>
                <p:cNvGrpSpPr/>
                <p:nvPr/>
              </p:nvGrpSpPr>
              <p:grpSpPr>
                <a:xfrm>
                  <a:off x="3928842" y="2899305"/>
                  <a:ext cx="660731" cy="679743"/>
                  <a:chOff x="2307514" y="2517191"/>
                  <a:chExt cx="918875" cy="911809"/>
                </a:xfrm>
              </p:grpSpPr>
              <p:sp>
                <p:nvSpPr>
                  <p:cNvPr id="95" name="Database_EFC7" title="Icon of a cylinder">
                    <a:extLst>
                      <a:ext uri="{FF2B5EF4-FFF2-40B4-BE49-F238E27FC236}">
                        <a16:creationId xmlns:a16="http://schemas.microsoft.com/office/drawing/2014/main" id="{FFC83073-9BE2-4DEC-BB8D-018B78EF708D}"/>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96" name="Rectangle 95">
                    <a:extLst>
                      <a:ext uri="{FF2B5EF4-FFF2-40B4-BE49-F238E27FC236}">
                        <a16:creationId xmlns:a16="http://schemas.microsoft.com/office/drawing/2014/main" id="{9831A7AA-48C4-4B47-9EE2-57C91CC7859B}"/>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Z2</a:t>
                    </a:r>
                  </a:p>
                </p:txBody>
              </p:sp>
            </p:grpSp>
            <p:cxnSp>
              <p:nvCxnSpPr>
                <p:cNvPr id="84" name="Straight Arrow Connector 83">
                  <a:extLst>
                    <a:ext uri="{FF2B5EF4-FFF2-40B4-BE49-F238E27FC236}">
                      <a16:creationId xmlns:a16="http://schemas.microsoft.com/office/drawing/2014/main" id="{F5D4432B-91F4-4EA8-9C54-B4D86D85F6A1}"/>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3C2454DF-BA26-4533-8907-3755F5AA04FB}"/>
                    </a:ext>
                  </a:extLst>
                </p:cNvPr>
                <p:cNvGrpSpPr/>
                <p:nvPr/>
              </p:nvGrpSpPr>
              <p:grpSpPr>
                <a:xfrm>
                  <a:off x="3920508" y="2429107"/>
                  <a:ext cx="2826530" cy="3903999"/>
                  <a:chOff x="1064548" y="2486357"/>
                  <a:chExt cx="2826530" cy="3903999"/>
                </a:xfrm>
              </p:grpSpPr>
              <p:sp>
                <p:nvSpPr>
                  <p:cNvPr id="93" name="Rectangle 92">
                    <a:extLst>
                      <a:ext uri="{FF2B5EF4-FFF2-40B4-BE49-F238E27FC236}">
                        <a16:creationId xmlns:a16="http://schemas.microsoft.com/office/drawing/2014/main" id="{4BCF871B-59E7-4B18-AF09-AA958F195292}"/>
                      </a:ext>
                    </a:extLst>
                  </p:cNvPr>
                  <p:cNvSpPr/>
                  <p:nvPr/>
                </p:nvSpPr>
                <p:spPr bwMode="auto">
                  <a:xfrm>
                    <a:off x="1064548" y="3887729"/>
                    <a:ext cx="2826530"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ea typeface="Segoe UI" pitchFamily="34" charset="0"/>
                        <a:cs typeface="Segoe UI Semibold" panose="020B0702040204020203" pitchFamily="34" charset="0"/>
                      </a:rPr>
                      <a:t>         GZRS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Six replicas, 3+1 zones, two regions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Protects against disk, node, rack, zone, and region failures</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Synchronous writes to all three zones and a</a:t>
                    </a:r>
                    <a:r>
                      <a:rPr kumimoji="0" lang="en-US" sz="1600" b="0" i="0" u="none" strike="noStrike" kern="1200" cap="none" spc="0" normalizeH="0" baseline="0" noProof="0" dirty="0">
                        <a:ln>
                          <a:noFill/>
                        </a:ln>
                        <a:solidFill>
                          <a:srgbClr val="2F2F2F"/>
                        </a:solidFill>
                        <a:effectLst/>
                        <a:uLnTx/>
                        <a:uFillTx/>
                        <a:cs typeface="Segoe UI" panose="020B0502040204020203" pitchFamily="34" charset="0"/>
                      </a:rPr>
                      <a:t>synchronous copy to secondary</a:t>
                    </a:r>
                    <a:endPar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endParaRP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sp>
                <p:nvSpPr>
                  <p:cNvPr id="94" name="Rectangle 93">
                    <a:extLst>
                      <a:ext uri="{FF2B5EF4-FFF2-40B4-BE49-F238E27FC236}">
                        <a16:creationId xmlns:a16="http://schemas.microsoft.com/office/drawing/2014/main" id="{EA709ACF-54E5-4D81-B17C-769EE5F42938}"/>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86" name="Group 85">
                  <a:extLst>
                    <a:ext uri="{FF2B5EF4-FFF2-40B4-BE49-F238E27FC236}">
                      <a16:creationId xmlns:a16="http://schemas.microsoft.com/office/drawing/2014/main" id="{73301753-10C8-485C-A5A3-C1FED672C2A7}"/>
                    </a:ext>
                  </a:extLst>
                </p:cNvPr>
                <p:cNvGrpSpPr/>
                <p:nvPr/>
              </p:nvGrpSpPr>
              <p:grpSpPr>
                <a:xfrm>
                  <a:off x="4441501" y="2320670"/>
                  <a:ext cx="660731" cy="679743"/>
                  <a:chOff x="2307514" y="2517191"/>
                  <a:chExt cx="918875" cy="911809"/>
                </a:xfrm>
              </p:grpSpPr>
              <p:sp>
                <p:nvSpPr>
                  <p:cNvPr id="91" name="Database_EFC7" title="Icon of a cylinder">
                    <a:extLst>
                      <a:ext uri="{FF2B5EF4-FFF2-40B4-BE49-F238E27FC236}">
                        <a16:creationId xmlns:a16="http://schemas.microsoft.com/office/drawing/2014/main" id="{75CBF147-FA6C-48D4-8C45-D35724885EB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92" name="Rectangle 91">
                    <a:extLst>
                      <a:ext uri="{FF2B5EF4-FFF2-40B4-BE49-F238E27FC236}">
                        <a16:creationId xmlns:a16="http://schemas.microsoft.com/office/drawing/2014/main" id="{8B530911-6A1B-4B76-B204-154350182237}"/>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Z1</a:t>
                    </a:r>
                  </a:p>
                </p:txBody>
              </p:sp>
            </p:grpSp>
            <p:grpSp>
              <p:nvGrpSpPr>
                <p:cNvPr id="87" name="Group 86">
                  <a:extLst>
                    <a:ext uri="{FF2B5EF4-FFF2-40B4-BE49-F238E27FC236}">
                      <a16:creationId xmlns:a16="http://schemas.microsoft.com/office/drawing/2014/main" id="{BDB0AA0E-2218-4461-95EB-1F929FBABABA}"/>
                    </a:ext>
                  </a:extLst>
                </p:cNvPr>
                <p:cNvGrpSpPr/>
                <p:nvPr/>
              </p:nvGrpSpPr>
              <p:grpSpPr>
                <a:xfrm>
                  <a:off x="4955812" y="2906078"/>
                  <a:ext cx="660731" cy="679743"/>
                  <a:chOff x="2307514" y="2517191"/>
                  <a:chExt cx="918875" cy="911809"/>
                </a:xfrm>
              </p:grpSpPr>
              <p:sp>
                <p:nvSpPr>
                  <p:cNvPr id="89" name="Database_EFC7" title="Icon of a cylinder">
                    <a:extLst>
                      <a:ext uri="{FF2B5EF4-FFF2-40B4-BE49-F238E27FC236}">
                        <a16:creationId xmlns:a16="http://schemas.microsoft.com/office/drawing/2014/main" id="{8D1253C9-1EE3-4814-918E-095086DCACFC}"/>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90" name="Rectangle 89">
                    <a:extLst>
                      <a:ext uri="{FF2B5EF4-FFF2-40B4-BE49-F238E27FC236}">
                        <a16:creationId xmlns:a16="http://schemas.microsoft.com/office/drawing/2014/main" id="{D60EC8F4-C240-4B7D-9DE7-E1E07A372047}"/>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Z3</a:t>
                    </a:r>
                  </a:p>
                </p:txBody>
              </p:sp>
            </p:grpSp>
            <p:cxnSp>
              <p:nvCxnSpPr>
                <p:cNvPr id="88" name="Straight Arrow Connector 87">
                  <a:extLst>
                    <a:ext uri="{FF2B5EF4-FFF2-40B4-BE49-F238E27FC236}">
                      <a16:creationId xmlns:a16="http://schemas.microsoft.com/office/drawing/2014/main" id="{64DE0060-D8F6-43F7-9EB7-84DC2A112372}"/>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74" name="TextBox 73">
              <a:extLst>
                <a:ext uri="{FF2B5EF4-FFF2-40B4-BE49-F238E27FC236}">
                  <a16:creationId xmlns:a16="http://schemas.microsoft.com/office/drawing/2014/main" id="{7C6833F4-ED7C-4840-9DDE-85A0B91CC3F3}"/>
                </a:ext>
              </a:extLst>
            </p:cNvPr>
            <p:cNvSpPr txBox="1"/>
            <p:nvPr/>
          </p:nvSpPr>
          <p:spPr>
            <a:xfrm>
              <a:off x="5192204" y="2003182"/>
              <a:ext cx="1436525"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Typically &gt;300mi</a:t>
              </a:r>
            </a:p>
          </p:txBody>
        </p:sp>
        <p:sp>
          <p:nvSpPr>
            <p:cNvPr id="75" name="TextBox 74">
              <a:extLst>
                <a:ext uri="{FF2B5EF4-FFF2-40B4-BE49-F238E27FC236}">
                  <a16:creationId xmlns:a16="http://schemas.microsoft.com/office/drawing/2014/main" id="{A1762F48-578E-44FF-BDD1-8538EE5843E6}"/>
                </a:ext>
              </a:extLst>
            </p:cNvPr>
            <p:cNvSpPr txBox="1"/>
            <p:nvPr/>
          </p:nvSpPr>
          <p:spPr>
            <a:xfrm>
              <a:off x="5645269" y="3027837"/>
              <a:ext cx="697152"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Async</a:t>
              </a:r>
            </a:p>
          </p:txBody>
        </p:sp>
        <p:sp>
          <p:nvSpPr>
            <p:cNvPr id="76" name="TextBox 75">
              <a:extLst>
                <a:ext uri="{FF2B5EF4-FFF2-40B4-BE49-F238E27FC236}">
                  <a16:creationId xmlns:a16="http://schemas.microsoft.com/office/drawing/2014/main" id="{83191B35-D0C2-4CBF-A892-E55A58D42C08}"/>
                </a:ext>
              </a:extLst>
            </p:cNvPr>
            <p:cNvSpPr txBox="1"/>
            <p:nvPr/>
          </p:nvSpPr>
          <p:spPr>
            <a:xfrm>
              <a:off x="6047200" y="3235996"/>
              <a:ext cx="1017400"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Secondary</a:t>
              </a:r>
            </a:p>
          </p:txBody>
        </p:sp>
        <p:sp>
          <p:nvSpPr>
            <p:cNvPr id="77" name="Database_EFC7" title="Icon of a cylinder">
              <a:extLst>
                <a:ext uri="{FF2B5EF4-FFF2-40B4-BE49-F238E27FC236}">
                  <a16:creationId xmlns:a16="http://schemas.microsoft.com/office/drawing/2014/main" id="{AF4E3DDC-618C-453B-B75D-D3A9109BA968}"/>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78" name="Database_EFC7" title="Icon of a cylinder">
              <a:extLst>
                <a:ext uri="{FF2B5EF4-FFF2-40B4-BE49-F238E27FC236}">
                  <a16:creationId xmlns:a16="http://schemas.microsoft.com/office/drawing/2014/main" id="{E23DFAE0-058B-4A0F-91F2-931992DA2ACD}"/>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79" name="Database_EFC7" title="Icon of a cylinder">
              <a:extLst>
                <a:ext uri="{FF2B5EF4-FFF2-40B4-BE49-F238E27FC236}">
                  <a16:creationId xmlns:a16="http://schemas.microsoft.com/office/drawing/2014/main" id="{2EC5F688-3C36-4A0E-93FD-E42D3DEE9180}"/>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80" name="Straight Arrow Connector 79">
              <a:extLst>
                <a:ext uri="{FF2B5EF4-FFF2-40B4-BE49-F238E27FC236}">
                  <a16:creationId xmlns:a16="http://schemas.microsoft.com/office/drawing/2014/main" id="{0135B137-0783-4D13-8888-C9F25E71FFAB}"/>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97" name="Group 96" descr="Illustration depicting multiple copies of data spread out among multiple zones in multiple regions, with read access available in every region.">
            <a:extLst>
              <a:ext uri="{FF2B5EF4-FFF2-40B4-BE49-F238E27FC236}">
                <a16:creationId xmlns:a16="http://schemas.microsoft.com/office/drawing/2014/main" id="{5783504A-8410-4756-9F6F-5F4648006B4A}"/>
              </a:ext>
            </a:extLst>
          </p:cNvPr>
          <p:cNvGrpSpPr/>
          <p:nvPr/>
        </p:nvGrpSpPr>
        <p:grpSpPr>
          <a:xfrm>
            <a:off x="6629401" y="1600200"/>
            <a:ext cx="3812437" cy="4489978"/>
            <a:chOff x="3915727" y="1627028"/>
            <a:chExt cx="3148873" cy="4489978"/>
          </a:xfrm>
        </p:grpSpPr>
        <p:grpSp>
          <p:nvGrpSpPr>
            <p:cNvPr id="98" name="Group 97">
              <a:extLst>
                <a:ext uri="{FF2B5EF4-FFF2-40B4-BE49-F238E27FC236}">
                  <a16:creationId xmlns:a16="http://schemas.microsoft.com/office/drawing/2014/main" id="{9CAC3113-D2F5-426B-9CCD-14766866692B}"/>
                </a:ext>
              </a:extLst>
            </p:cNvPr>
            <p:cNvGrpSpPr/>
            <p:nvPr/>
          </p:nvGrpSpPr>
          <p:grpSpPr>
            <a:xfrm>
              <a:off x="3915727" y="1627028"/>
              <a:ext cx="2970596" cy="4489978"/>
              <a:chOff x="2436079" y="1537498"/>
              <a:chExt cx="2970596" cy="4489978"/>
            </a:xfrm>
          </p:grpSpPr>
          <p:cxnSp>
            <p:nvCxnSpPr>
              <p:cNvPr id="106" name="Straight Arrow Connector 105">
                <a:extLst>
                  <a:ext uri="{FF2B5EF4-FFF2-40B4-BE49-F238E27FC236}">
                    <a16:creationId xmlns:a16="http://schemas.microsoft.com/office/drawing/2014/main" id="{622C4853-D1F2-4FD0-B8ED-A3025CFD1ECF}"/>
                  </a:ext>
                </a:extLst>
              </p:cNvPr>
              <p:cNvCxnSpPr>
                <a:cxnSpLocks/>
              </p:cNvCxnSpPr>
              <p:nvPr/>
            </p:nvCxnSpPr>
            <p:spPr>
              <a:xfrm>
                <a:off x="3279103" y="1537498"/>
                <a:ext cx="0" cy="46527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CCFA4C4F-D26B-4513-97A0-5D1ECEFE6257}"/>
                  </a:ext>
                </a:extLst>
              </p:cNvPr>
              <p:cNvGrpSpPr/>
              <p:nvPr/>
            </p:nvGrpSpPr>
            <p:grpSpPr>
              <a:xfrm>
                <a:off x="2436079" y="1680845"/>
                <a:ext cx="2970596" cy="4346631"/>
                <a:chOff x="3928842" y="1998747"/>
                <a:chExt cx="2970596" cy="4346631"/>
              </a:xfrm>
            </p:grpSpPr>
            <p:grpSp>
              <p:nvGrpSpPr>
                <p:cNvPr id="108" name="Group 107">
                  <a:extLst>
                    <a:ext uri="{FF2B5EF4-FFF2-40B4-BE49-F238E27FC236}">
                      <a16:creationId xmlns:a16="http://schemas.microsoft.com/office/drawing/2014/main" id="{3018939A-C7D1-4D54-B893-A7BB9CE6DFB1}"/>
                    </a:ext>
                  </a:extLst>
                </p:cNvPr>
                <p:cNvGrpSpPr/>
                <p:nvPr/>
              </p:nvGrpSpPr>
              <p:grpSpPr>
                <a:xfrm>
                  <a:off x="3928842" y="2899305"/>
                  <a:ext cx="660731" cy="679743"/>
                  <a:chOff x="2307514" y="2517191"/>
                  <a:chExt cx="918875" cy="911809"/>
                </a:xfrm>
              </p:grpSpPr>
              <p:sp>
                <p:nvSpPr>
                  <p:cNvPr id="120" name="Database_EFC7" title="Icon of a cylinder">
                    <a:extLst>
                      <a:ext uri="{FF2B5EF4-FFF2-40B4-BE49-F238E27FC236}">
                        <a16:creationId xmlns:a16="http://schemas.microsoft.com/office/drawing/2014/main" id="{B74FEEB0-BBF0-4FD2-B594-301A3655DB7B}"/>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121" name="Rectangle 120">
                    <a:extLst>
                      <a:ext uri="{FF2B5EF4-FFF2-40B4-BE49-F238E27FC236}">
                        <a16:creationId xmlns:a16="http://schemas.microsoft.com/office/drawing/2014/main" id="{8747363D-3F8E-4B9D-8A96-539127CC44D8}"/>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Z2</a:t>
                    </a:r>
                  </a:p>
                </p:txBody>
              </p:sp>
            </p:grpSp>
            <p:cxnSp>
              <p:nvCxnSpPr>
                <p:cNvPr id="109" name="Straight Arrow Connector 108">
                  <a:extLst>
                    <a:ext uri="{FF2B5EF4-FFF2-40B4-BE49-F238E27FC236}">
                      <a16:creationId xmlns:a16="http://schemas.microsoft.com/office/drawing/2014/main" id="{BA5F93D4-DED0-414D-956B-3EDF04F4A581}"/>
                    </a:ext>
                  </a:extLst>
                </p:cNvPr>
                <p:cNvCxnSpPr>
                  <a:cxnSpLocks/>
                </p:cNvCxnSpPr>
                <p:nvPr/>
              </p:nvCxnSpPr>
              <p:spPr>
                <a:xfrm flipH="1">
                  <a:off x="4222735" y="1998747"/>
                  <a:ext cx="443640" cy="878617"/>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3D6987F2-C055-4E0F-8AE0-CDF039919ED4}"/>
                    </a:ext>
                  </a:extLst>
                </p:cNvPr>
                <p:cNvGrpSpPr/>
                <p:nvPr/>
              </p:nvGrpSpPr>
              <p:grpSpPr>
                <a:xfrm>
                  <a:off x="4004017" y="2429107"/>
                  <a:ext cx="2895421" cy="3916271"/>
                  <a:chOff x="1148057" y="2486357"/>
                  <a:chExt cx="2895421" cy="3916271"/>
                </a:xfrm>
              </p:grpSpPr>
              <p:sp>
                <p:nvSpPr>
                  <p:cNvPr id="118" name="Rectangle 117">
                    <a:extLst>
                      <a:ext uri="{FF2B5EF4-FFF2-40B4-BE49-F238E27FC236}">
                        <a16:creationId xmlns:a16="http://schemas.microsoft.com/office/drawing/2014/main" id="{64A5CE52-0D8C-4190-98DF-BD5781EA3FF4}"/>
                      </a:ext>
                    </a:extLst>
                  </p:cNvPr>
                  <p:cNvSpPr/>
                  <p:nvPr/>
                </p:nvSpPr>
                <p:spPr bwMode="auto">
                  <a:xfrm>
                    <a:off x="1148057" y="3900001"/>
                    <a:ext cx="2895421" cy="25026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85" tIns="143428" rIns="179285" bIns="143428"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10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78D7"/>
                        </a:solidFill>
                        <a:effectLst/>
                        <a:uLnTx/>
                        <a:uFillTx/>
                        <a:ea typeface="Segoe UI" pitchFamily="34" charset="0"/>
                        <a:cs typeface="Segoe UI Semibold" panose="020B0702040204020203" pitchFamily="34" charset="0"/>
                      </a:rPr>
                      <a:t>         RA-GZRS</a:t>
                    </a:r>
                  </a:p>
                  <a:p>
                    <a:pPr marL="0" marR="0" lvl="0" indent="0" algn="l" defTabSz="914102"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GZRS + read access to secondary</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Separate secondary endpoint</a:t>
                    </a:r>
                  </a:p>
                  <a:p>
                    <a:pPr marL="285750" marR="0" lvl="0" indent="-285750" algn="l" defTabSz="914102" rtl="0" eaLnBrk="1" fontAlgn="base" latinLnBrk="0" hangingPunct="1">
                      <a:lnSpc>
                        <a:spcPct val="100000"/>
                      </a:lnSpc>
                      <a:spcBef>
                        <a:spcPct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2F2F2F"/>
                        </a:solidFill>
                        <a:effectLst/>
                        <a:uLnTx/>
                        <a:uFillTx/>
                        <a:ea typeface="Segoe UI" panose="020B0502040204020203" pitchFamily="34" charset="0"/>
                        <a:cs typeface="Segoe UI" panose="020B0502040204020203" pitchFamily="34" charset="0"/>
                      </a:rPr>
                      <a:t>RPO delay to secondary can be queried</a:t>
                    </a:r>
                    <a:endParaRPr kumimoji="0" lang="en-US" sz="1600" b="0" i="0" u="none" strike="noStrike" kern="1200" cap="none" spc="0" normalizeH="0" baseline="0" noProof="0" dirty="0">
                      <a:ln>
                        <a:noFill/>
                      </a:ln>
                      <a:solidFill>
                        <a:srgbClr val="2F2F2F"/>
                      </a:solidFill>
                      <a:effectLst/>
                      <a:uLnTx/>
                      <a:uFillTx/>
                    </a:endParaRPr>
                  </a:p>
                </p:txBody>
              </p:sp>
              <p:sp>
                <p:nvSpPr>
                  <p:cNvPr id="119" name="Rectangle 118">
                    <a:extLst>
                      <a:ext uri="{FF2B5EF4-FFF2-40B4-BE49-F238E27FC236}">
                        <a16:creationId xmlns:a16="http://schemas.microsoft.com/office/drawing/2014/main" id="{98B636B7-4DA2-456B-8059-8E53DF6FCCD0}"/>
                      </a:ext>
                    </a:extLst>
                  </p:cNvPr>
                  <p:cNvSpPr>
                    <a:spLocks noChangeAspect="1"/>
                  </p:cNvSpPr>
                  <p:nvPr/>
                </p:nvSpPr>
                <p:spPr bwMode="auto">
                  <a:xfrm>
                    <a:off x="1448626" y="2486357"/>
                    <a:ext cx="1045829" cy="993538"/>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1600" b="0" i="0" u="none" strike="noStrike" kern="1200" cap="none" spc="0" normalizeH="0" baseline="0" noProof="0" dirty="0">
                      <a:ln>
                        <a:noFill/>
                      </a:ln>
                      <a:gradFill>
                        <a:gsLst>
                          <a:gs pos="0">
                            <a:srgbClr val="FFFFFF"/>
                          </a:gs>
                          <a:gs pos="100000">
                            <a:srgbClr val="FFFFFF"/>
                          </a:gs>
                        </a:gsLst>
                        <a:lin ang="5400000" scaled="0"/>
                      </a:gradFill>
                      <a:effectLst/>
                      <a:uLnTx/>
                      <a:uFillTx/>
                      <a:ea typeface="Segoe UI" pitchFamily="34" charset="0"/>
                      <a:cs typeface="Segoe UI" pitchFamily="34" charset="0"/>
                    </a:endParaRPr>
                  </a:p>
                </p:txBody>
              </p:sp>
            </p:grpSp>
            <p:grpSp>
              <p:nvGrpSpPr>
                <p:cNvPr id="111" name="Group 110">
                  <a:extLst>
                    <a:ext uri="{FF2B5EF4-FFF2-40B4-BE49-F238E27FC236}">
                      <a16:creationId xmlns:a16="http://schemas.microsoft.com/office/drawing/2014/main" id="{45AB6C19-775F-45CD-A72D-05CF4E03EDA6}"/>
                    </a:ext>
                  </a:extLst>
                </p:cNvPr>
                <p:cNvGrpSpPr/>
                <p:nvPr/>
              </p:nvGrpSpPr>
              <p:grpSpPr>
                <a:xfrm>
                  <a:off x="4441501" y="2320670"/>
                  <a:ext cx="660731" cy="679743"/>
                  <a:chOff x="2307514" y="2517191"/>
                  <a:chExt cx="918875" cy="911809"/>
                </a:xfrm>
              </p:grpSpPr>
              <p:sp>
                <p:nvSpPr>
                  <p:cNvPr id="116" name="Database_EFC7" title="Icon of a cylinder">
                    <a:extLst>
                      <a:ext uri="{FF2B5EF4-FFF2-40B4-BE49-F238E27FC236}">
                        <a16:creationId xmlns:a16="http://schemas.microsoft.com/office/drawing/2014/main" id="{DE229C00-AB1D-48F0-98C5-6653F160516C}"/>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117" name="Rectangle 116">
                    <a:extLst>
                      <a:ext uri="{FF2B5EF4-FFF2-40B4-BE49-F238E27FC236}">
                        <a16:creationId xmlns:a16="http://schemas.microsoft.com/office/drawing/2014/main" id="{DC1379AE-DED3-4156-958C-71ED1628421C}"/>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Z1</a:t>
                    </a:r>
                  </a:p>
                </p:txBody>
              </p:sp>
            </p:grpSp>
            <p:grpSp>
              <p:nvGrpSpPr>
                <p:cNvPr id="112" name="Group 111">
                  <a:extLst>
                    <a:ext uri="{FF2B5EF4-FFF2-40B4-BE49-F238E27FC236}">
                      <a16:creationId xmlns:a16="http://schemas.microsoft.com/office/drawing/2014/main" id="{D2B24606-4B4A-4093-B113-0AE294A4EC65}"/>
                    </a:ext>
                  </a:extLst>
                </p:cNvPr>
                <p:cNvGrpSpPr/>
                <p:nvPr/>
              </p:nvGrpSpPr>
              <p:grpSpPr>
                <a:xfrm>
                  <a:off x="4955812" y="2906078"/>
                  <a:ext cx="660731" cy="679743"/>
                  <a:chOff x="2307514" y="2517191"/>
                  <a:chExt cx="918875" cy="911809"/>
                </a:xfrm>
              </p:grpSpPr>
              <p:sp>
                <p:nvSpPr>
                  <p:cNvPr id="114" name="Database_EFC7" title="Icon of a cylinder">
                    <a:extLst>
                      <a:ext uri="{FF2B5EF4-FFF2-40B4-BE49-F238E27FC236}">
                        <a16:creationId xmlns:a16="http://schemas.microsoft.com/office/drawing/2014/main" id="{35A2B814-428C-4BEB-A32D-B73A0110F438}"/>
                      </a:ext>
                    </a:extLst>
                  </p:cNvPr>
                  <p:cNvSpPr>
                    <a:spLocks noChangeAspect="1" noEditPoints="1"/>
                  </p:cNvSpPr>
                  <p:nvPr/>
                </p:nvSpPr>
                <p:spPr bwMode="auto">
                  <a:xfrm>
                    <a:off x="2503827" y="2654089"/>
                    <a:ext cx="543271" cy="68341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115" name="Rectangle 114">
                    <a:extLst>
                      <a:ext uri="{FF2B5EF4-FFF2-40B4-BE49-F238E27FC236}">
                        <a16:creationId xmlns:a16="http://schemas.microsoft.com/office/drawing/2014/main" id="{D4AA2F2D-CB9B-4200-AECD-29A12E62C16E}"/>
                      </a:ext>
                    </a:extLst>
                  </p:cNvPr>
                  <p:cNvSpPr/>
                  <p:nvPr/>
                </p:nvSpPr>
                <p:spPr bwMode="auto">
                  <a:xfrm>
                    <a:off x="2307514" y="2517191"/>
                    <a:ext cx="918875" cy="911809"/>
                  </a:xfrm>
                  <a:prstGeom prst="rect">
                    <a:avLst/>
                  </a:prstGeom>
                  <a:noFill/>
                  <a:ln w="28575">
                    <a:solidFill>
                      <a:srgbClr val="0078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b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br>
                    <a:r>
                      <a:rPr kumimoji="0" lang="en-US" sz="1600" b="1" i="0" u="none" strike="noStrike" kern="1200" cap="none" spc="0" normalizeH="0" baseline="0" noProof="0" dirty="0">
                        <a:ln>
                          <a:noFill/>
                        </a:ln>
                        <a:solidFill>
                          <a:srgbClr val="002050">
                            <a:lumMod val="50000"/>
                            <a:lumOff val="50000"/>
                          </a:srgbClr>
                        </a:solidFill>
                        <a:effectLst/>
                        <a:uLnTx/>
                        <a:uFillTx/>
                        <a:ea typeface="Segoe UI" pitchFamily="34" charset="0"/>
                        <a:cs typeface="Segoe UI" pitchFamily="34" charset="0"/>
                      </a:rPr>
                      <a:t>Z3</a:t>
                    </a:r>
                  </a:p>
                </p:txBody>
              </p:sp>
            </p:grpSp>
            <p:cxnSp>
              <p:nvCxnSpPr>
                <p:cNvPr id="113" name="Straight Arrow Connector 112">
                  <a:extLst>
                    <a:ext uri="{FF2B5EF4-FFF2-40B4-BE49-F238E27FC236}">
                      <a16:creationId xmlns:a16="http://schemas.microsoft.com/office/drawing/2014/main" id="{587ED24C-2D00-4BB1-8ADE-F24A115493B4}"/>
                    </a:ext>
                  </a:extLst>
                </p:cNvPr>
                <p:cNvCxnSpPr>
                  <a:cxnSpLocks/>
                </p:cNvCxnSpPr>
                <p:nvPr/>
              </p:nvCxnSpPr>
              <p:spPr>
                <a:xfrm>
                  <a:off x="4878555" y="1998747"/>
                  <a:ext cx="405073" cy="892284"/>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sp>
          <p:nvSpPr>
            <p:cNvPr id="99" name="TextBox 98">
              <a:extLst>
                <a:ext uri="{FF2B5EF4-FFF2-40B4-BE49-F238E27FC236}">
                  <a16:creationId xmlns:a16="http://schemas.microsoft.com/office/drawing/2014/main" id="{3A51EF4D-0388-44FB-BEC0-379472E9C0EB}"/>
                </a:ext>
              </a:extLst>
            </p:cNvPr>
            <p:cNvSpPr txBox="1"/>
            <p:nvPr/>
          </p:nvSpPr>
          <p:spPr>
            <a:xfrm>
              <a:off x="5192204" y="2003182"/>
              <a:ext cx="1436525"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Typically &gt;300mi</a:t>
              </a:r>
            </a:p>
          </p:txBody>
        </p:sp>
        <p:sp>
          <p:nvSpPr>
            <p:cNvPr id="100" name="TextBox 99">
              <a:extLst>
                <a:ext uri="{FF2B5EF4-FFF2-40B4-BE49-F238E27FC236}">
                  <a16:creationId xmlns:a16="http://schemas.microsoft.com/office/drawing/2014/main" id="{854DE6F4-4171-4DD9-A898-C568558971EB}"/>
                </a:ext>
              </a:extLst>
            </p:cNvPr>
            <p:cNvSpPr txBox="1"/>
            <p:nvPr/>
          </p:nvSpPr>
          <p:spPr>
            <a:xfrm>
              <a:off x="5645269" y="3027837"/>
              <a:ext cx="697152"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Async</a:t>
              </a:r>
            </a:p>
          </p:txBody>
        </p:sp>
        <p:sp>
          <p:nvSpPr>
            <p:cNvPr id="101" name="TextBox 100">
              <a:extLst>
                <a:ext uri="{FF2B5EF4-FFF2-40B4-BE49-F238E27FC236}">
                  <a16:creationId xmlns:a16="http://schemas.microsoft.com/office/drawing/2014/main" id="{9AB470B1-C58A-4D0C-B439-4D81EC233851}"/>
                </a:ext>
              </a:extLst>
            </p:cNvPr>
            <p:cNvSpPr txBox="1"/>
            <p:nvPr/>
          </p:nvSpPr>
          <p:spPr>
            <a:xfrm>
              <a:off x="6047200" y="3235996"/>
              <a:ext cx="1017400" cy="511256"/>
            </a:xfrm>
            <a:prstGeom prst="rect">
              <a:avLst/>
            </a:prstGeom>
            <a:noFill/>
          </p:spPr>
          <p:txBody>
            <a:bodyPr wrap="none" lIns="179285" tIns="143428" rIns="179285" bIns="143428" rtlCol="0">
              <a:spAutoFit/>
            </a:bodyPr>
            <a:lstStyle/>
            <a:p>
              <a:pPr marL="0" marR="0" lvl="0" indent="0" algn="l" defTabSz="914367" rtl="0" eaLnBrk="1" fontAlgn="auto" latinLnBrk="0" hangingPunct="1">
                <a:lnSpc>
                  <a:spcPct val="90000"/>
                </a:lnSpc>
                <a:spcBef>
                  <a:spcPts val="0"/>
                </a:spcBef>
                <a:spcAft>
                  <a:spcPts val="588"/>
                </a:spcAft>
                <a:buClrTx/>
                <a:buSzTx/>
                <a:buFontTx/>
                <a:buNone/>
                <a:tabLst/>
                <a:defRPr/>
              </a:pPr>
              <a:r>
                <a:rPr kumimoji="0" lang="en-US" sz="1600" b="0" i="0" u="none" strike="noStrike" kern="1200" cap="none" spc="0" normalizeH="0" baseline="0" noProof="0" dirty="0">
                  <a:ln>
                    <a:noFill/>
                  </a:ln>
                  <a:gradFill>
                    <a:gsLst>
                      <a:gs pos="2917">
                        <a:srgbClr val="505050"/>
                      </a:gs>
                      <a:gs pos="30000">
                        <a:srgbClr val="505050"/>
                      </a:gs>
                    </a:gsLst>
                    <a:lin ang="5400000" scaled="0"/>
                  </a:gradFill>
                  <a:effectLst/>
                  <a:uLnTx/>
                  <a:uFillTx/>
                  <a:latin typeface="+mn-lt"/>
                  <a:ea typeface="+mn-ea"/>
                  <a:cs typeface="+mn-cs"/>
                </a:rPr>
                <a:t>Secondary</a:t>
              </a:r>
            </a:p>
          </p:txBody>
        </p:sp>
        <p:sp>
          <p:nvSpPr>
            <p:cNvPr id="102" name="Database_EFC7" title="Icon of a cylinder">
              <a:extLst>
                <a:ext uri="{FF2B5EF4-FFF2-40B4-BE49-F238E27FC236}">
                  <a16:creationId xmlns:a16="http://schemas.microsoft.com/office/drawing/2014/main" id="{DEA4F3D7-A3FB-4D55-AAE3-8352F396432E}"/>
                </a:ext>
              </a:extLst>
            </p:cNvPr>
            <p:cNvSpPr>
              <a:spLocks noChangeAspect="1" noEditPoints="1"/>
            </p:cNvSpPr>
            <p:nvPr/>
          </p:nvSpPr>
          <p:spPr bwMode="auto">
            <a:xfrm>
              <a:off x="6201508" y="24204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103" name="Database_EFC7" title="Icon of a cylinder">
              <a:extLst>
                <a:ext uri="{FF2B5EF4-FFF2-40B4-BE49-F238E27FC236}">
                  <a16:creationId xmlns:a16="http://schemas.microsoft.com/office/drawing/2014/main" id="{357599FE-E5B8-43BB-A236-520F7CD2BEBC}"/>
                </a:ext>
              </a:extLst>
            </p:cNvPr>
            <p:cNvSpPr>
              <a:spLocks noChangeAspect="1" noEditPoints="1"/>
            </p:cNvSpPr>
            <p:nvPr/>
          </p:nvSpPr>
          <p:spPr bwMode="auto">
            <a:xfrm>
              <a:off x="6353908" y="25728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sp>
          <p:nvSpPr>
            <p:cNvPr id="104" name="Database_EFC7" title="Icon of a cylinder">
              <a:extLst>
                <a:ext uri="{FF2B5EF4-FFF2-40B4-BE49-F238E27FC236}">
                  <a16:creationId xmlns:a16="http://schemas.microsoft.com/office/drawing/2014/main" id="{99643FCD-A47F-4BC2-B6E0-90976F4A66B8}"/>
                </a:ext>
              </a:extLst>
            </p:cNvPr>
            <p:cNvSpPr>
              <a:spLocks noChangeAspect="1" noEditPoints="1"/>
            </p:cNvSpPr>
            <p:nvPr/>
          </p:nvSpPr>
          <p:spPr bwMode="auto">
            <a:xfrm>
              <a:off x="6506308" y="2725201"/>
              <a:ext cx="380015" cy="493958"/>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F2F2F"/>
                </a:solidFill>
                <a:effectLst/>
                <a:uLnTx/>
                <a:uFillTx/>
                <a:latin typeface="+mn-lt"/>
                <a:ea typeface="+mn-ea"/>
                <a:cs typeface="+mn-cs"/>
              </a:endParaRPr>
            </a:p>
          </p:txBody>
        </p:sp>
        <p:cxnSp>
          <p:nvCxnSpPr>
            <p:cNvPr id="105" name="Straight Arrow Connector 104">
              <a:extLst>
                <a:ext uri="{FF2B5EF4-FFF2-40B4-BE49-F238E27FC236}">
                  <a16:creationId xmlns:a16="http://schemas.microsoft.com/office/drawing/2014/main" id="{B8812F81-CF81-4DA6-B3CC-3A863711147E}"/>
                </a:ext>
              </a:extLst>
            </p:cNvPr>
            <p:cNvCxnSpPr>
              <a:cxnSpLocks/>
            </p:cNvCxnSpPr>
            <p:nvPr/>
          </p:nvCxnSpPr>
          <p:spPr>
            <a:xfrm>
              <a:off x="5658445" y="3071245"/>
              <a:ext cx="653622" cy="0"/>
            </a:xfrm>
            <a:prstGeom prst="straightConnector1">
              <a:avLst/>
            </a:prstGeom>
            <a:ln w="28575">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911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p:txBody>
          <a:bodyPr/>
          <a:lstStyle/>
          <a:p>
            <a:pPr lvl="0"/>
            <a:r>
              <a:rPr lang="en-GB" dirty="0"/>
              <a:t>Azure Data Lake storage – ADLS Gen2</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9363355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212109" y="214954"/>
            <a:ext cx="11731271" cy="814863"/>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Presentation Title Rectangle"/>
          <p:cNvSpPr txBox="1">
            <a:spLocks/>
          </p:cNvSpPr>
          <p:nvPr/>
        </p:nvSpPr>
        <p:spPr>
          <a:xfrm>
            <a:off x="329523" y="261544"/>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What is Data Lake?</a:t>
            </a:r>
          </a:p>
        </p:txBody>
      </p:sp>
      <p:sp>
        <p:nvSpPr>
          <p:cNvPr id="4" name="Rectangle 3">
            <a:extLst>
              <a:ext uri="{FF2B5EF4-FFF2-40B4-BE49-F238E27FC236}">
                <a16:creationId xmlns:a16="http://schemas.microsoft.com/office/drawing/2014/main" id="{6EDF9363-E087-46E9-A8D8-08DC0CFF6DF8}"/>
              </a:ext>
            </a:extLst>
          </p:cNvPr>
          <p:cNvSpPr/>
          <p:nvPr/>
        </p:nvSpPr>
        <p:spPr>
          <a:xfrm>
            <a:off x="329523" y="1232324"/>
            <a:ext cx="11491027" cy="2246769"/>
          </a:xfrm>
          <a:prstGeom prst="rect">
            <a:avLst/>
          </a:prstGeom>
        </p:spPr>
        <p:txBody>
          <a:bodyPr wrap="square">
            <a:spAutoFit/>
          </a:bodyPr>
          <a:lstStyle/>
          <a:p>
            <a:r>
              <a:rPr lang="en-US" sz="2000" dirty="0">
                <a:solidFill>
                  <a:srgbClr val="222222"/>
                </a:solidFill>
                <a:latin typeface="Source Sans Pro" panose="020B0503030403020204" pitchFamily="34" charset="0"/>
              </a:rPr>
              <a:t>A Data Lake is a storage repository that can store large amount of structured, semi-structured, and unstructured data. It is a place to store every type of data in its native format with no fixed limits on account size or file. It offers high data quantity to increase analytic performance and native integration.</a:t>
            </a:r>
          </a:p>
          <a:p>
            <a:endParaRPr lang="en-US" sz="2000" dirty="0">
              <a:solidFill>
                <a:srgbClr val="222222"/>
              </a:solidFill>
              <a:latin typeface="Source Sans Pro" panose="020B0503030403020204" pitchFamily="34" charset="0"/>
            </a:endParaRPr>
          </a:p>
          <a:p>
            <a:r>
              <a:rPr lang="en-US" sz="2000" dirty="0">
                <a:solidFill>
                  <a:srgbClr val="222222"/>
                </a:solidFill>
                <a:latin typeface="Source Sans Pro" panose="020B0503030403020204" pitchFamily="34" charset="0"/>
              </a:rPr>
              <a:t>Data Lake is like a large container which is very similar to real lake and rivers. Just like in a lake you have multiple tributaries coming in, a data lake has structured data, unstructured data, machine to machine, logs flowing through in real-time.</a:t>
            </a:r>
          </a:p>
        </p:txBody>
      </p:sp>
    </p:spTree>
    <p:extLst>
      <p:ext uri="{BB962C8B-B14F-4D97-AF65-F5344CB8AC3E}">
        <p14:creationId xmlns:p14="http://schemas.microsoft.com/office/powerpoint/2010/main" val="4577307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2AF1-EBD5-4D20-BA5F-A18B263BA7D7}"/>
              </a:ext>
            </a:extLst>
          </p:cNvPr>
          <p:cNvSpPr>
            <a:spLocks noGrp="1"/>
          </p:cNvSpPr>
          <p:nvPr>
            <p:ph type="title"/>
          </p:nvPr>
        </p:nvSpPr>
        <p:spPr>
          <a:xfrm>
            <a:off x="418643" y="620827"/>
            <a:ext cx="11071742" cy="804604"/>
          </a:xfrm>
        </p:spPr>
        <p:txBody>
          <a:bodyPr>
            <a:normAutofit fontScale="90000"/>
          </a:bodyPr>
          <a:lstStyle/>
          <a:p>
            <a:r>
              <a:rPr lang="en-GB" dirty="0"/>
              <a:t>Processing Big Data with Azure Data Lake Store</a:t>
            </a:r>
            <a:endParaRPr lang="en-US" dirty="0"/>
          </a:p>
        </p:txBody>
      </p:sp>
      <p:sp>
        <p:nvSpPr>
          <p:cNvPr id="80" name="Rectangle 79">
            <a:extLst>
              <a:ext uri="{FF2B5EF4-FFF2-40B4-BE49-F238E27FC236}">
                <a16:creationId xmlns:a16="http://schemas.microsoft.com/office/drawing/2014/main" id="{E8BFE049-B1D1-4834-A57F-754A409DAFEA}"/>
              </a:ext>
              <a:ext uri="{C183D7F6-B498-43B3-948B-1728B52AA6E4}">
                <adec:decorative xmlns:adec="http://schemas.microsoft.com/office/drawing/2017/decorative" val="1"/>
              </a:ext>
            </a:extLst>
          </p:cNvPr>
          <p:cNvSpPr/>
          <p:nvPr/>
        </p:nvSpPr>
        <p:spPr bwMode="auto">
          <a:xfrm>
            <a:off x="418645" y="1531879"/>
            <a:ext cx="5445469" cy="4885203"/>
          </a:xfrm>
          <a:prstGeom prst="rect">
            <a:avLst/>
          </a:prstGeom>
          <a:noFill/>
          <a:ln w="190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3" name="Group 2" descr="A list for the stages of processing data with Azure Data Lake Store. the first item in the list is Ingestion, followed by store, followed by Prep &amp; Train and finally Model and Serve">
            <a:extLst>
              <a:ext uri="{FF2B5EF4-FFF2-40B4-BE49-F238E27FC236}">
                <a16:creationId xmlns:a16="http://schemas.microsoft.com/office/drawing/2014/main" id="{1368504F-B08B-465A-9690-74E0DC3B41AC}"/>
              </a:ext>
            </a:extLst>
          </p:cNvPr>
          <p:cNvGrpSpPr/>
          <p:nvPr/>
        </p:nvGrpSpPr>
        <p:grpSpPr>
          <a:xfrm>
            <a:off x="852890" y="1769683"/>
            <a:ext cx="4525659" cy="4506829"/>
            <a:chOff x="869992" y="1804672"/>
            <a:chExt cx="4616408" cy="4597200"/>
          </a:xfrm>
        </p:grpSpPr>
        <p:sp>
          <p:nvSpPr>
            <p:cNvPr id="11" name="Oval 10">
              <a:extLst>
                <a:ext uri="{FF2B5EF4-FFF2-40B4-BE49-F238E27FC236}">
                  <a16:creationId xmlns:a16="http://schemas.microsoft.com/office/drawing/2014/main" id="{4F4590E1-5A68-4C33-9CC3-1E3BD0934DAF}"/>
                </a:ext>
                <a:ext uri="{C183D7F6-B498-43B3-948B-1728B52AA6E4}">
                  <adec:decorative xmlns:adec="http://schemas.microsoft.com/office/drawing/2017/decorative" val="1"/>
                </a:ext>
              </a:extLst>
            </p:cNvPr>
            <p:cNvSpPr>
              <a:spLocks noChangeAspect="1"/>
            </p:cNvSpPr>
            <p:nvPr/>
          </p:nvSpPr>
          <p:spPr>
            <a:xfrm>
              <a:off x="1347986" y="2287788"/>
              <a:ext cx="3645608" cy="3645608"/>
            </a:xfrm>
            <a:prstGeom prst="ellipse">
              <a:avLst/>
            </a:prstGeom>
            <a:noFill/>
            <a:ln w="19050">
              <a:solidFill>
                <a:schemeClr val="bg1">
                  <a:lumMod val="6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42" tIns="89642" rIns="89642" bIns="89642" numCol="1" spcCol="0" rtlCol="0" fromWordArt="0" anchor="ctr" anchorCtr="0" forceAA="0" compatLnSpc="1">
              <a:prstTxWarp prst="textNoShape">
                <a:avLst/>
              </a:prstTxWarp>
              <a:noAutofit/>
            </a:bodyPr>
            <a:lstStyle/>
            <a:p>
              <a:pPr algn="ctr" defTabSz="914367">
                <a:defRPr/>
              </a:pPr>
              <a:endParaRPr lang="en-US" sz="2353" kern="0" dirty="0">
                <a:solidFill>
                  <a:sysClr val="windowText" lastClr="000000"/>
                </a:solidFill>
                <a:latin typeface="Segoe UI"/>
              </a:endParaRPr>
            </a:p>
          </p:txBody>
        </p:sp>
        <p:sp>
          <p:nvSpPr>
            <p:cNvPr id="18" name="Oval 17">
              <a:extLst>
                <a:ext uri="{FF2B5EF4-FFF2-40B4-BE49-F238E27FC236}">
                  <a16:creationId xmlns:a16="http://schemas.microsoft.com/office/drawing/2014/main" id="{C40E0F2C-A397-440E-9740-3AB8AC8146CC}"/>
                </a:ext>
              </a:extLst>
            </p:cNvPr>
            <p:cNvSpPr/>
            <p:nvPr/>
          </p:nvSpPr>
          <p:spPr>
            <a:xfrm>
              <a:off x="869992" y="1804672"/>
              <a:ext cx="1859370" cy="1859370"/>
            </a:xfrm>
            <a:prstGeom prst="ellipse">
              <a:avLst/>
            </a:prstGeom>
            <a:solidFill>
              <a:srgbClr val="243A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6386">
                <a:defRPr/>
              </a:pP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1.</a:t>
              </a:r>
              <a:b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b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Ingestion</a:t>
              </a:r>
            </a:p>
          </p:txBody>
        </p:sp>
        <p:sp>
          <p:nvSpPr>
            <p:cNvPr id="15" name="Oval 14">
              <a:extLst>
                <a:ext uri="{FF2B5EF4-FFF2-40B4-BE49-F238E27FC236}">
                  <a16:creationId xmlns:a16="http://schemas.microsoft.com/office/drawing/2014/main" id="{C96ABE9E-D99C-40EF-A2AE-B0F88B6D8E2D}"/>
                </a:ext>
              </a:extLst>
            </p:cNvPr>
            <p:cNvSpPr/>
            <p:nvPr/>
          </p:nvSpPr>
          <p:spPr>
            <a:xfrm>
              <a:off x="3627030" y="1804672"/>
              <a:ext cx="1859370" cy="1859370"/>
            </a:xfrm>
            <a:prstGeom prst="ellipse">
              <a:avLst/>
            </a:prstGeom>
            <a:solidFill>
              <a:srgbClr val="243A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6386">
                <a:defRPr/>
              </a:pP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2.</a:t>
              </a:r>
              <a:b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b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Store</a:t>
              </a:r>
            </a:p>
          </p:txBody>
        </p:sp>
        <p:sp>
          <p:nvSpPr>
            <p:cNvPr id="14" name="Oval 13">
              <a:extLst>
                <a:ext uri="{FF2B5EF4-FFF2-40B4-BE49-F238E27FC236}">
                  <a16:creationId xmlns:a16="http://schemas.microsoft.com/office/drawing/2014/main" id="{6843387A-C588-431C-B5FF-95E26433341F}"/>
                </a:ext>
              </a:extLst>
            </p:cNvPr>
            <p:cNvSpPr/>
            <p:nvPr/>
          </p:nvSpPr>
          <p:spPr>
            <a:xfrm>
              <a:off x="3627029" y="4542502"/>
              <a:ext cx="1859370" cy="1859370"/>
            </a:xfrm>
            <a:prstGeom prst="ellipse">
              <a:avLst/>
            </a:prstGeom>
            <a:solidFill>
              <a:srgbClr val="243A5E"/>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6386">
                <a:defRPr/>
              </a:pP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3.</a:t>
              </a:r>
              <a:b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b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Prep &amp; train</a:t>
              </a:r>
            </a:p>
          </p:txBody>
        </p:sp>
        <p:sp>
          <p:nvSpPr>
            <p:cNvPr id="13" name="Oval 12">
              <a:extLst>
                <a:ext uri="{FF2B5EF4-FFF2-40B4-BE49-F238E27FC236}">
                  <a16:creationId xmlns:a16="http://schemas.microsoft.com/office/drawing/2014/main" id="{750CD792-F4CE-4CB1-A9F0-92F7D6F1C034}"/>
                </a:ext>
              </a:extLst>
            </p:cNvPr>
            <p:cNvSpPr/>
            <p:nvPr/>
          </p:nvSpPr>
          <p:spPr>
            <a:xfrm>
              <a:off x="935160" y="4542502"/>
              <a:ext cx="1859370" cy="1859370"/>
            </a:xfrm>
            <a:prstGeom prst="ellipse">
              <a:avLst/>
            </a:prstGeom>
            <a:solidFill>
              <a:srgbClr val="243A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896386">
                <a:defRPr/>
              </a:pP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4.</a:t>
              </a:r>
              <a:b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br>
              <a:r>
                <a:rPr lang="en-US" sz="2353" kern="0" dirty="0">
                  <a:solidFill>
                    <a:srgbClr val="FFFFFF"/>
                  </a:solidFill>
                  <a:latin typeface="Segoe UI Semibold" panose="020B0702040204020203" pitchFamily="34" charset="0"/>
                  <a:ea typeface="Segoe UI" pitchFamily="34" charset="0"/>
                  <a:cs typeface="Segoe UI Semibold" panose="020B0702040204020203" pitchFamily="34" charset="0"/>
                </a:rPr>
                <a:t>Model &amp; serve</a:t>
              </a:r>
            </a:p>
          </p:txBody>
        </p:sp>
      </p:grpSp>
    </p:spTree>
    <p:extLst>
      <p:ext uri="{BB962C8B-B14F-4D97-AF65-F5344CB8AC3E}">
        <p14:creationId xmlns:p14="http://schemas.microsoft.com/office/powerpoint/2010/main" val="47281761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A5543C6-D757-4959-8122-E22E72915514}"/>
              </a:ext>
            </a:extLst>
          </p:cNvPr>
          <p:cNvSpPr/>
          <p:nvPr/>
        </p:nvSpPr>
        <p:spPr>
          <a:xfrm>
            <a:off x="541723" y="4047432"/>
            <a:ext cx="2366296" cy="1353832"/>
          </a:xfrm>
          <a:prstGeom prst="rect">
            <a:avLst/>
          </a:prstGeom>
        </p:spPr>
        <p:txBody>
          <a:bodyPr wrap="square">
            <a:spAutoFit/>
          </a:bodyPr>
          <a:lstStyle/>
          <a:p>
            <a:pPr lvl="0" algn="ctr"/>
            <a:r>
              <a:rPr lang="en-US" sz="3199" b="1" dirty="0">
                <a:latin typeface="Calibri" panose="020F0502020204030204" pitchFamily="34" charset="0"/>
                <a:cs typeface="Calibri" panose="020F0502020204030204" pitchFamily="34" charset="0"/>
              </a:rPr>
              <a:t>Maruti </a:t>
            </a:r>
          </a:p>
          <a:p>
            <a:pPr lvl="0" algn="ctr"/>
            <a:r>
              <a:rPr lang="en-US" sz="3199" b="1" dirty="0">
                <a:latin typeface="Calibri" panose="020F0502020204030204" pitchFamily="34" charset="0"/>
                <a:cs typeface="Calibri" panose="020F0502020204030204" pitchFamily="34" charset="0"/>
              </a:rPr>
              <a:t>Makwana</a:t>
            </a:r>
          </a:p>
          <a:p>
            <a:pPr lvl="0" algn="ctr"/>
            <a:endParaRPr lang="en-US" sz="1799" spc="300" dirty="0">
              <a:latin typeface="Calibri" panose="020F0502020204030204" pitchFamily="34" charset="0"/>
              <a:cs typeface="Calibri" panose="020F0502020204030204" pitchFamily="34" charset="0"/>
            </a:endParaRPr>
          </a:p>
        </p:txBody>
      </p:sp>
      <p:pic>
        <p:nvPicPr>
          <p:cNvPr id="1026" name="Picture 2" descr="Standard MCT Badge Small | Arun Potti's Power Platform blog">
            <a:extLst>
              <a:ext uri="{FF2B5EF4-FFF2-40B4-BE49-F238E27FC236}">
                <a16:creationId xmlns:a16="http://schemas.microsoft.com/office/drawing/2014/main" id="{6DDB024A-95CF-8CEB-0164-9EEA74246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071" y="1134039"/>
            <a:ext cx="26416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2A35449-4BC9-F115-46BB-D350C2FB1268}"/>
              </a:ext>
            </a:extLst>
          </p:cNvPr>
          <p:cNvPicPr>
            <a:picLocks noChangeAspect="1"/>
          </p:cNvPicPr>
          <p:nvPr/>
        </p:nvPicPr>
        <p:blipFill>
          <a:blip r:embed="rId3"/>
          <a:stretch>
            <a:fillRect/>
          </a:stretch>
        </p:blipFill>
        <p:spPr>
          <a:xfrm>
            <a:off x="3045671" y="414874"/>
            <a:ext cx="9044771" cy="5960345"/>
          </a:xfrm>
          <a:prstGeom prst="rect">
            <a:avLst/>
          </a:prstGeom>
        </p:spPr>
      </p:pic>
      <p:sp>
        <p:nvSpPr>
          <p:cNvPr id="9" name="Rectangle 8">
            <a:extLst>
              <a:ext uri="{FF2B5EF4-FFF2-40B4-BE49-F238E27FC236}">
                <a16:creationId xmlns:a16="http://schemas.microsoft.com/office/drawing/2014/main" id="{86D17EB4-3DF0-87C0-D947-C46D3935EC39}"/>
              </a:ext>
            </a:extLst>
          </p:cNvPr>
          <p:cNvSpPr/>
          <p:nvPr/>
        </p:nvSpPr>
        <p:spPr>
          <a:xfrm>
            <a:off x="3146323" y="521107"/>
            <a:ext cx="8829368" cy="575187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2353"/>
          </a:p>
        </p:txBody>
      </p:sp>
    </p:spTree>
    <p:extLst>
      <p:ext uri="{BB962C8B-B14F-4D97-AF65-F5344CB8AC3E}">
        <p14:creationId xmlns:p14="http://schemas.microsoft.com/office/powerpoint/2010/main" val="9108129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6FB1-ADCB-44A6-A586-4BE06B83C4E8}"/>
              </a:ext>
            </a:extLst>
          </p:cNvPr>
          <p:cNvSpPr>
            <a:spLocks noGrp="1"/>
          </p:cNvSpPr>
          <p:nvPr>
            <p:ph type="title"/>
          </p:nvPr>
        </p:nvSpPr>
        <p:spPr>
          <a:xfrm>
            <a:off x="461682" y="-37547"/>
            <a:ext cx="10515600" cy="1325563"/>
          </a:xfrm>
        </p:spPr>
        <p:txBody>
          <a:bodyPr/>
          <a:lstStyle/>
          <a:p>
            <a:r>
              <a:rPr lang="en-GB" dirty="0"/>
              <a:t>Introduction to Azure Data Lake storage</a:t>
            </a:r>
            <a:endParaRPr lang="en-US" dirty="0"/>
          </a:p>
        </p:txBody>
      </p:sp>
      <p:pic>
        <p:nvPicPr>
          <p:cNvPr id="50" name="Picture 49" descr="Icon of a key and two arrows pointing right">
            <a:extLst>
              <a:ext uri="{FF2B5EF4-FFF2-40B4-BE49-F238E27FC236}">
                <a16:creationId xmlns:a16="http://schemas.microsoft.com/office/drawing/2014/main" id="{F2287664-A6FD-4377-A57D-958599B02B75}"/>
              </a:ext>
            </a:extLst>
          </p:cNvPr>
          <p:cNvPicPr>
            <a:picLocks noChangeAspect="1"/>
          </p:cNvPicPr>
          <p:nvPr/>
        </p:nvPicPr>
        <p:blipFill>
          <a:blip r:embed="rId3"/>
          <a:stretch>
            <a:fillRect/>
          </a:stretch>
        </p:blipFill>
        <p:spPr>
          <a:xfrm>
            <a:off x="816759" y="1460363"/>
            <a:ext cx="882121" cy="882121"/>
          </a:xfrm>
          <a:prstGeom prst="rect">
            <a:avLst/>
          </a:prstGeom>
        </p:spPr>
      </p:pic>
      <p:sp>
        <p:nvSpPr>
          <p:cNvPr id="5" name="Rectangle 4">
            <a:extLst>
              <a:ext uri="{FF2B5EF4-FFF2-40B4-BE49-F238E27FC236}">
                <a16:creationId xmlns:a16="http://schemas.microsoft.com/office/drawing/2014/main" id="{3F05FDA1-1599-4684-A051-18A6974A3B6D}"/>
              </a:ext>
            </a:extLst>
          </p:cNvPr>
          <p:cNvSpPr/>
          <p:nvPr/>
        </p:nvSpPr>
        <p:spPr bwMode="auto">
          <a:xfrm>
            <a:off x="1945611" y="1659965"/>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353" dirty="0">
                <a:solidFill>
                  <a:srgbClr val="000000"/>
                </a:solidFill>
                <a:latin typeface="Segoe UI Semibold"/>
              </a:rPr>
              <a:t>Hadoop compatible</a:t>
            </a:r>
          </a:p>
        </p:txBody>
      </p:sp>
      <p:pic>
        <p:nvPicPr>
          <p:cNvPr id="37" name="Picture 36" descr="Icon of a shield with a lock pad">
            <a:extLst>
              <a:ext uri="{FF2B5EF4-FFF2-40B4-BE49-F238E27FC236}">
                <a16:creationId xmlns:a16="http://schemas.microsoft.com/office/drawing/2014/main" id="{A8163481-9799-49B0-BF57-19F230212ACD}"/>
              </a:ext>
            </a:extLst>
          </p:cNvPr>
          <p:cNvPicPr>
            <a:picLocks noChangeAspect="1"/>
          </p:cNvPicPr>
          <p:nvPr/>
        </p:nvPicPr>
        <p:blipFill>
          <a:blip r:embed="rId4"/>
          <a:stretch>
            <a:fillRect/>
          </a:stretch>
        </p:blipFill>
        <p:spPr>
          <a:xfrm>
            <a:off x="816759" y="2778939"/>
            <a:ext cx="881080" cy="881080"/>
          </a:xfrm>
          <a:prstGeom prst="rect">
            <a:avLst/>
          </a:prstGeom>
        </p:spPr>
      </p:pic>
      <p:sp>
        <p:nvSpPr>
          <p:cNvPr id="9" name="Rectangle 8">
            <a:extLst>
              <a:ext uri="{FF2B5EF4-FFF2-40B4-BE49-F238E27FC236}">
                <a16:creationId xmlns:a16="http://schemas.microsoft.com/office/drawing/2014/main" id="{A1816386-7E1E-4270-8B4A-6EA7D5C5C5B5}"/>
              </a:ext>
            </a:extLst>
          </p:cNvPr>
          <p:cNvSpPr/>
          <p:nvPr/>
        </p:nvSpPr>
        <p:spPr bwMode="auto">
          <a:xfrm>
            <a:off x="1945611" y="2980788"/>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353" dirty="0">
                <a:solidFill>
                  <a:srgbClr val="000000"/>
                </a:solidFill>
                <a:latin typeface="Segoe UI Semibold"/>
              </a:rPr>
              <a:t>Security</a:t>
            </a:r>
          </a:p>
        </p:txBody>
      </p:sp>
      <p:pic>
        <p:nvPicPr>
          <p:cNvPr id="3" name="Picture 2" descr="Icon of a series of bars with a person in front">
            <a:extLst>
              <a:ext uri="{FF2B5EF4-FFF2-40B4-BE49-F238E27FC236}">
                <a16:creationId xmlns:a16="http://schemas.microsoft.com/office/drawing/2014/main" id="{070FA962-E78F-4591-AD2B-82D422B0DD53}"/>
              </a:ext>
            </a:extLst>
          </p:cNvPr>
          <p:cNvPicPr>
            <a:picLocks noChangeAspect="1"/>
          </p:cNvPicPr>
          <p:nvPr/>
        </p:nvPicPr>
        <p:blipFill>
          <a:blip r:embed="rId5"/>
          <a:stretch>
            <a:fillRect/>
          </a:stretch>
        </p:blipFill>
        <p:spPr>
          <a:xfrm>
            <a:off x="816759" y="4096475"/>
            <a:ext cx="881080" cy="881080"/>
          </a:xfrm>
          <a:prstGeom prst="rect">
            <a:avLst/>
          </a:prstGeom>
        </p:spPr>
      </p:pic>
      <p:sp>
        <p:nvSpPr>
          <p:cNvPr id="13" name="Rectangle 12">
            <a:extLst>
              <a:ext uri="{FF2B5EF4-FFF2-40B4-BE49-F238E27FC236}">
                <a16:creationId xmlns:a16="http://schemas.microsoft.com/office/drawing/2014/main" id="{CD955295-3D72-4DD9-8B50-C4F87D1B9584}"/>
              </a:ext>
            </a:extLst>
          </p:cNvPr>
          <p:cNvSpPr/>
          <p:nvPr/>
        </p:nvSpPr>
        <p:spPr bwMode="auto">
          <a:xfrm>
            <a:off x="1945610" y="4242149"/>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353" dirty="0">
                <a:solidFill>
                  <a:srgbClr val="000000"/>
                </a:solidFill>
                <a:latin typeface="Segoe UI Semibold"/>
              </a:rPr>
              <a:t>Performance</a:t>
            </a:r>
          </a:p>
        </p:txBody>
      </p:sp>
      <p:pic>
        <p:nvPicPr>
          <p:cNvPr id="10" name="Picture 9" descr="Icons of a series of circles with rings enclosing a bigger circle at the centre">
            <a:extLst>
              <a:ext uri="{FF2B5EF4-FFF2-40B4-BE49-F238E27FC236}">
                <a16:creationId xmlns:a16="http://schemas.microsoft.com/office/drawing/2014/main" id="{01CE5D94-1DF8-4555-924F-2138FA52E250}"/>
              </a:ext>
            </a:extLst>
          </p:cNvPr>
          <p:cNvPicPr>
            <a:picLocks noChangeAspect="1"/>
          </p:cNvPicPr>
          <p:nvPr/>
        </p:nvPicPr>
        <p:blipFill>
          <a:blip r:embed="rId6"/>
          <a:stretch>
            <a:fillRect/>
          </a:stretch>
        </p:blipFill>
        <p:spPr>
          <a:xfrm>
            <a:off x="823061" y="5414011"/>
            <a:ext cx="882121" cy="882121"/>
          </a:xfrm>
          <a:prstGeom prst="rect">
            <a:avLst/>
          </a:prstGeom>
        </p:spPr>
      </p:pic>
      <p:sp>
        <p:nvSpPr>
          <p:cNvPr id="17" name="Rectangle 16">
            <a:extLst>
              <a:ext uri="{FF2B5EF4-FFF2-40B4-BE49-F238E27FC236}">
                <a16:creationId xmlns:a16="http://schemas.microsoft.com/office/drawing/2014/main" id="{8065A673-3538-4221-88A1-56B69CC81480}"/>
              </a:ext>
            </a:extLst>
          </p:cNvPr>
          <p:cNvSpPr/>
          <p:nvPr/>
        </p:nvSpPr>
        <p:spPr bwMode="auto">
          <a:xfrm>
            <a:off x="1945609" y="5562972"/>
            <a:ext cx="2709521"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353" dirty="0">
                <a:solidFill>
                  <a:srgbClr val="000000"/>
                </a:solidFill>
                <a:latin typeface="Segoe UI Semibold"/>
              </a:rPr>
              <a:t>Redundancy</a:t>
            </a:r>
          </a:p>
        </p:txBody>
      </p:sp>
      <p:pic>
        <p:nvPicPr>
          <p:cNvPr id="7" name="Picture 6" descr="Create a storage account dialog box focussing on the hierarchical namespace setting">
            <a:extLst>
              <a:ext uri="{FF2B5EF4-FFF2-40B4-BE49-F238E27FC236}">
                <a16:creationId xmlns:a16="http://schemas.microsoft.com/office/drawing/2014/main" id="{9B5B0395-C4F9-4BCE-A8FC-D3314F129636}"/>
              </a:ext>
            </a:extLst>
          </p:cNvPr>
          <p:cNvPicPr>
            <a:picLocks noChangeAspect="1"/>
          </p:cNvPicPr>
          <p:nvPr/>
        </p:nvPicPr>
        <p:blipFill>
          <a:blip r:embed="rId7"/>
          <a:stretch>
            <a:fillRect/>
          </a:stretch>
        </p:blipFill>
        <p:spPr>
          <a:xfrm>
            <a:off x="6278089" y="1204089"/>
            <a:ext cx="4465791" cy="5267229"/>
          </a:xfrm>
          <a:prstGeom prst="rect">
            <a:avLst/>
          </a:prstGeom>
          <a:ln>
            <a:solidFill>
              <a:schemeClr val="tx2"/>
            </a:solidFill>
          </a:ln>
        </p:spPr>
      </p:pic>
      <p:grpSp>
        <p:nvGrpSpPr>
          <p:cNvPr id="12" name="Group 11">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789632" y="1407150"/>
            <a:ext cx="935333" cy="935333"/>
            <a:chOff x="269" y="812"/>
            <a:chExt cx="601" cy="601"/>
          </a:xfrm>
        </p:grpSpPr>
        <p:sp>
          <p:nvSpPr>
            <p:cNvPr id="14"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15"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16"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grpSp>
      <p:grpSp>
        <p:nvGrpSpPr>
          <p:cNvPr id="18" name="Group 17">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796454" y="2768713"/>
            <a:ext cx="935333" cy="935333"/>
            <a:chOff x="269" y="812"/>
            <a:chExt cx="601" cy="601"/>
          </a:xfrm>
        </p:grpSpPr>
        <p:sp>
          <p:nvSpPr>
            <p:cNvPr id="19"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0"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1"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grpSp>
      <p:grpSp>
        <p:nvGrpSpPr>
          <p:cNvPr id="22" name="Group 21">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789632" y="4052430"/>
            <a:ext cx="935333" cy="935333"/>
            <a:chOff x="269" y="812"/>
            <a:chExt cx="601" cy="601"/>
          </a:xfrm>
        </p:grpSpPr>
        <p:sp>
          <p:nvSpPr>
            <p:cNvPr id="23"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4"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5"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grpSp>
      <p:grpSp>
        <p:nvGrpSpPr>
          <p:cNvPr id="26" name="Group 25">
            <a:extLst>
              <a:ext uri="{FF2B5EF4-FFF2-40B4-BE49-F238E27FC236}">
                <a16:creationId xmlns:a16="http://schemas.microsoft.com/office/drawing/2014/main" id="{CEDF90B3-768C-4FFF-ABC5-EB3ED6A70354}"/>
              </a:ext>
              <a:ext uri="{C183D7F6-B498-43B3-948B-1728B52AA6E4}">
                <adec:decorative xmlns:adec="http://schemas.microsoft.com/office/drawing/2017/decorative" val="1"/>
              </a:ext>
            </a:extLst>
          </p:cNvPr>
          <p:cNvGrpSpPr>
            <a:grpSpLocks noChangeAspect="1"/>
          </p:cNvGrpSpPr>
          <p:nvPr/>
        </p:nvGrpSpPr>
        <p:grpSpPr bwMode="auto">
          <a:xfrm>
            <a:off x="796454" y="5413993"/>
            <a:ext cx="935333" cy="935333"/>
            <a:chOff x="269" y="812"/>
            <a:chExt cx="601" cy="601"/>
          </a:xfrm>
        </p:grpSpPr>
        <p:sp>
          <p:nvSpPr>
            <p:cNvPr id="27" name="AutoShape 3">
              <a:extLst>
                <a:ext uri="{FF2B5EF4-FFF2-40B4-BE49-F238E27FC236}">
                  <a16:creationId xmlns:a16="http://schemas.microsoft.com/office/drawing/2014/main" id="{CA4671B6-AA89-4B45-B4D1-331C9DF582AA}"/>
                </a:ext>
              </a:extLst>
            </p:cNvPr>
            <p:cNvSpPr>
              <a:spLocks noChangeAspect="1" noChangeArrowheads="1" noTextEdit="1"/>
            </p:cNvSpPr>
            <p:nvPr/>
          </p:nvSpPr>
          <p:spPr bwMode="auto">
            <a:xfrm>
              <a:off x="270" y="813"/>
              <a:ext cx="60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8" name="Freeform 5">
              <a:extLst>
                <a:ext uri="{FF2B5EF4-FFF2-40B4-BE49-F238E27FC236}">
                  <a16:creationId xmlns:a16="http://schemas.microsoft.com/office/drawing/2014/main" id="{DB56EC08-B8FF-446B-ADA3-DAD6053A21B5}"/>
                </a:ext>
              </a:extLst>
            </p:cNvPr>
            <p:cNvSpPr>
              <a:spLocks/>
            </p:cNvSpPr>
            <p:nvPr/>
          </p:nvSpPr>
          <p:spPr bwMode="auto">
            <a:xfrm>
              <a:off x="269" y="812"/>
              <a:ext cx="601" cy="601"/>
            </a:xfrm>
            <a:custGeom>
              <a:avLst/>
              <a:gdLst>
                <a:gd name="T0" fmla="*/ 4 w 1202"/>
                <a:gd name="T1" fmla="*/ 540 h 1202"/>
                <a:gd name="T2" fmla="*/ 29 w 1202"/>
                <a:gd name="T3" fmla="*/ 423 h 1202"/>
                <a:gd name="T4" fmla="*/ 73 w 1202"/>
                <a:gd name="T5" fmla="*/ 315 h 1202"/>
                <a:gd name="T6" fmla="*/ 139 w 1202"/>
                <a:gd name="T7" fmla="*/ 219 h 1202"/>
                <a:gd name="T8" fmla="*/ 219 w 1202"/>
                <a:gd name="T9" fmla="*/ 139 h 1202"/>
                <a:gd name="T10" fmla="*/ 315 w 1202"/>
                <a:gd name="T11" fmla="*/ 73 h 1202"/>
                <a:gd name="T12" fmla="*/ 423 w 1202"/>
                <a:gd name="T13" fmla="*/ 29 h 1202"/>
                <a:gd name="T14" fmla="*/ 540 w 1202"/>
                <a:gd name="T15" fmla="*/ 4 h 1202"/>
                <a:gd name="T16" fmla="*/ 662 w 1202"/>
                <a:gd name="T17" fmla="*/ 4 h 1202"/>
                <a:gd name="T18" fmla="*/ 779 w 1202"/>
                <a:gd name="T19" fmla="*/ 29 h 1202"/>
                <a:gd name="T20" fmla="*/ 887 w 1202"/>
                <a:gd name="T21" fmla="*/ 73 h 1202"/>
                <a:gd name="T22" fmla="*/ 983 w 1202"/>
                <a:gd name="T23" fmla="*/ 139 h 1202"/>
                <a:gd name="T24" fmla="*/ 1064 w 1202"/>
                <a:gd name="T25" fmla="*/ 219 h 1202"/>
                <a:gd name="T26" fmla="*/ 1129 w 1202"/>
                <a:gd name="T27" fmla="*/ 315 h 1202"/>
                <a:gd name="T28" fmla="*/ 1175 w 1202"/>
                <a:gd name="T29" fmla="*/ 423 h 1202"/>
                <a:gd name="T30" fmla="*/ 1198 w 1202"/>
                <a:gd name="T31" fmla="*/ 540 h 1202"/>
                <a:gd name="T32" fmla="*/ 1198 w 1202"/>
                <a:gd name="T33" fmla="*/ 662 h 1202"/>
                <a:gd name="T34" fmla="*/ 1175 w 1202"/>
                <a:gd name="T35" fmla="*/ 779 h 1202"/>
                <a:gd name="T36" fmla="*/ 1129 w 1202"/>
                <a:gd name="T37" fmla="*/ 887 h 1202"/>
                <a:gd name="T38" fmla="*/ 1064 w 1202"/>
                <a:gd name="T39" fmla="*/ 983 h 1202"/>
                <a:gd name="T40" fmla="*/ 983 w 1202"/>
                <a:gd name="T41" fmla="*/ 1064 h 1202"/>
                <a:gd name="T42" fmla="*/ 887 w 1202"/>
                <a:gd name="T43" fmla="*/ 1129 h 1202"/>
                <a:gd name="T44" fmla="*/ 779 w 1202"/>
                <a:gd name="T45" fmla="*/ 1175 h 1202"/>
                <a:gd name="T46" fmla="*/ 662 w 1202"/>
                <a:gd name="T47" fmla="*/ 1198 h 1202"/>
                <a:gd name="T48" fmla="*/ 540 w 1202"/>
                <a:gd name="T49" fmla="*/ 1198 h 1202"/>
                <a:gd name="T50" fmla="*/ 423 w 1202"/>
                <a:gd name="T51" fmla="*/ 1175 h 1202"/>
                <a:gd name="T52" fmla="*/ 315 w 1202"/>
                <a:gd name="T53" fmla="*/ 1129 h 1202"/>
                <a:gd name="T54" fmla="*/ 219 w 1202"/>
                <a:gd name="T55" fmla="*/ 1064 h 1202"/>
                <a:gd name="T56" fmla="*/ 139 w 1202"/>
                <a:gd name="T57" fmla="*/ 983 h 1202"/>
                <a:gd name="T58" fmla="*/ 73 w 1202"/>
                <a:gd name="T59" fmla="*/ 887 h 1202"/>
                <a:gd name="T60" fmla="*/ 29 w 1202"/>
                <a:gd name="T61" fmla="*/ 779 h 1202"/>
                <a:gd name="T62" fmla="*/ 4 w 1202"/>
                <a:gd name="T63" fmla="*/ 662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02" h="1202">
                  <a:moveTo>
                    <a:pt x="0" y="602"/>
                  </a:moveTo>
                  <a:lnTo>
                    <a:pt x="4" y="540"/>
                  </a:lnTo>
                  <a:lnTo>
                    <a:pt x="14" y="481"/>
                  </a:lnTo>
                  <a:lnTo>
                    <a:pt x="29" y="423"/>
                  </a:lnTo>
                  <a:lnTo>
                    <a:pt x="48" y="367"/>
                  </a:lnTo>
                  <a:lnTo>
                    <a:pt x="73" y="315"/>
                  </a:lnTo>
                  <a:lnTo>
                    <a:pt x="104" y="265"/>
                  </a:lnTo>
                  <a:lnTo>
                    <a:pt x="139" y="219"/>
                  </a:lnTo>
                  <a:lnTo>
                    <a:pt x="177" y="177"/>
                  </a:lnTo>
                  <a:lnTo>
                    <a:pt x="219" y="139"/>
                  </a:lnTo>
                  <a:lnTo>
                    <a:pt x="265" y="104"/>
                  </a:lnTo>
                  <a:lnTo>
                    <a:pt x="315" y="73"/>
                  </a:lnTo>
                  <a:lnTo>
                    <a:pt x="367" y="48"/>
                  </a:lnTo>
                  <a:lnTo>
                    <a:pt x="423" y="29"/>
                  </a:lnTo>
                  <a:lnTo>
                    <a:pt x="481" y="14"/>
                  </a:lnTo>
                  <a:lnTo>
                    <a:pt x="540" y="4"/>
                  </a:lnTo>
                  <a:lnTo>
                    <a:pt x="602" y="0"/>
                  </a:lnTo>
                  <a:lnTo>
                    <a:pt x="662" y="4"/>
                  </a:lnTo>
                  <a:lnTo>
                    <a:pt x="721" y="14"/>
                  </a:lnTo>
                  <a:lnTo>
                    <a:pt x="779" y="29"/>
                  </a:lnTo>
                  <a:lnTo>
                    <a:pt x="835" y="48"/>
                  </a:lnTo>
                  <a:lnTo>
                    <a:pt x="887" y="73"/>
                  </a:lnTo>
                  <a:lnTo>
                    <a:pt x="937" y="104"/>
                  </a:lnTo>
                  <a:lnTo>
                    <a:pt x="983" y="139"/>
                  </a:lnTo>
                  <a:lnTo>
                    <a:pt x="1025" y="177"/>
                  </a:lnTo>
                  <a:lnTo>
                    <a:pt x="1064" y="219"/>
                  </a:lnTo>
                  <a:lnTo>
                    <a:pt x="1098" y="265"/>
                  </a:lnTo>
                  <a:lnTo>
                    <a:pt x="1129" y="315"/>
                  </a:lnTo>
                  <a:lnTo>
                    <a:pt x="1154" y="367"/>
                  </a:lnTo>
                  <a:lnTo>
                    <a:pt x="1175" y="423"/>
                  </a:lnTo>
                  <a:lnTo>
                    <a:pt x="1189" y="481"/>
                  </a:lnTo>
                  <a:lnTo>
                    <a:pt x="1198" y="540"/>
                  </a:lnTo>
                  <a:lnTo>
                    <a:pt x="1202" y="602"/>
                  </a:lnTo>
                  <a:lnTo>
                    <a:pt x="1198" y="662"/>
                  </a:lnTo>
                  <a:lnTo>
                    <a:pt x="1189" y="721"/>
                  </a:lnTo>
                  <a:lnTo>
                    <a:pt x="1175" y="779"/>
                  </a:lnTo>
                  <a:lnTo>
                    <a:pt x="1154" y="835"/>
                  </a:lnTo>
                  <a:lnTo>
                    <a:pt x="1129" y="887"/>
                  </a:lnTo>
                  <a:lnTo>
                    <a:pt x="1098" y="937"/>
                  </a:lnTo>
                  <a:lnTo>
                    <a:pt x="1064" y="983"/>
                  </a:lnTo>
                  <a:lnTo>
                    <a:pt x="1025" y="1025"/>
                  </a:lnTo>
                  <a:lnTo>
                    <a:pt x="983" y="1064"/>
                  </a:lnTo>
                  <a:lnTo>
                    <a:pt x="937" y="1098"/>
                  </a:lnTo>
                  <a:lnTo>
                    <a:pt x="887" y="1129"/>
                  </a:lnTo>
                  <a:lnTo>
                    <a:pt x="835" y="1154"/>
                  </a:lnTo>
                  <a:lnTo>
                    <a:pt x="779" y="1175"/>
                  </a:lnTo>
                  <a:lnTo>
                    <a:pt x="721" y="1189"/>
                  </a:lnTo>
                  <a:lnTo>
                    <a:pt x="662" y="1198"/>
                  </a:lnTo>
                  <a:lnTo>
                    <a:pt x="602" y="1202"/>
                  </a:lnTo>
                  <a:lnTo>
                    <a:pt x="540" y="1198"/>
                  </a:lnTo>
                  <a:lnTo>
                    <a:pt x="481" y="1189"/>
                  </a:lnTo>
                  <a:lnTo>
                    <a:pt x="423" y="1175"/>
                  </a:lnTo>
                  <a:lnTo>
                    <a:pt x="367" y="1154"/>
                  </a:lnTo>
                  <a:lnTo>
                    <a:pt x="315" y="1129"/>
                  </a:lnTo>
                  <a:lnTo>
                    <a:pt x="265" y="1098"/>
                  </a:lnTo>
                  <a:lnTo>
                    <a:pt x="219" y="1064"/>
                  </a:lnTo>
                  <a:lnTo>
                    <a:pt x="177" y="1025"/>
                  </a:lnTo>
                  <a:lnTo>
                    <a:pt x="139" y="983"/>
                  </a:lnTo>
                  <a:lnTo>
                    <a:pt x="104" y="937"/>
                  </a:lnTo>
                  <a:lnTo>
                    <a:pt x="73" y="887"/>
                  </a:lnTo>
                  <a:lnTo>
                    <a:pt x="48" y="835"/>
                  </a:lnTo>
                  <a:lnTo>
                    <a:pt x="29" y="779"/>
                  </a:lnTo>
                  <a:lnTo>
                    <a:pt x="14" y="721"/>
                  </a:lnTo>
                  <a:lnTo>
                    <a:pt x="4" y="662"/>
                  </a:lnTo>
                  <a:lnTo>
                    <a:pt x="0" y="602"/>
                  </a:lnTo>
                  <a:close/>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sp>
          <p:nvSpPr>
            <p:cNvPr id="29" name="Freeform 6">
              <a:extLst>
                <a:ext uri="{FF2B5EF4-FFF2-40B4-BE49-F238E27FC236}">
                  <a16:creationId xmlns:a16="http://schemas.microsoft.com/office/drawing/2014/main" id="{06AE8BC2-03CC-4665-97ED-7FC079FFFADC}"/>
                </a:ext>
              </a:extLst>
            </p:cNvPr>
            <p:cNvSpPr>
              <a:spLocks noEditPoints="1"/>
            </p:cNvSpPr>
            <p:nvPr/>
          </p:nvSpPr>
          <p:spPr bwMode="auto">
            <a:xfrm>
              <a:off x="311" y="854"/>
              <a:ext cx="518" cy="518"/>
            </a:xfrm>
            <a:custGeom>
              <a:avLst/>
              <a:gdLst>
                <a:gd name="T0" fmla="*/ 36 w 1034"/>
                <a:gd name="T1" fmla="*/ 542 h 1034"/>
                <a:gd name="T2" fmla="*/ 42 w 1034"/>
                <a:gd name="T3" fmla="*/ 438 h 1034"/>
                <a:gd name="T4" fmla="*/ 15 w 1034"/>
                <a:gd name="T5" fmla="*/ 388 h 1034"/>
                <a:gd name="T6" fmla="*/ 48 w 1034"/>
                <a:gd name="T7" fmla="*/ 404 h 1034"/>
                <a:gd name="T8" fmla="*/ 84 w 1034"/>
                <a:gd name="T9" fmla="*/ 305 h 1034"/>
                <a:gd name="T10" fmla="*/ 75 w 1034"/>
                <a:gd name="T11" fmla="*/ 250 h 1034"/>
                <a:gd name="T12" fmla="*/ 100 w 1034"/>
                <a:gd name="T13" fmla="*/ 275 h 1034"/>
                <a:gd name="T14" fmla="*/ 161 w 1034"/>
                <a:gd name="T15" fmla="*/ 192 h 1034"/>
                <a:gd name="T16" fmla="*/ 169 w 1034"/>
                <a:gd name="T17" fmla="*/ 134 h 1034"/>
                <a:gd name="T18" fmla="*/ 186 w 1034"/>
                <a:gd name="T19" fmla="*/ 167 h 1034"/>
                <a:gd name="T20" fmla="*/ 269 w 1034"/>
                <a:gd name="T21" fmla="*/ 104 h 1034"/>
                <a:gd name="T22" fmla="*/ 292 w 1034"/>
                <a:gd name="T23" fmla="*/ 50 h 1034"/>
                <a:gd name="T24" fmla="*/ 300 w 1034"/>
                <a:gd name="T25" fmla="*/ 86 h 1034"/>
                <a:gd name="T26" fmla="*/ 398 w 1034"/>
                <a:gd name="T27" fmla="*/ 50 h 1034"/>
                <a:gd name="T28" fmla="*/ 438 w 1034"/>
                <a:gd name="T29" fmla="*/ 5 h 1034"/>
                <a:gd name="T30" fmla="*/ 500 w 1034"/>
                <a:gd name="T31" fmla="*/ 0 h 1034"/>
                <a:gd name="T32" fmla="*/ 500 w 1034"/>
                <a:gd name="T33" fmla="*/ 0 h 1034"/>
                <a:gd name="T34" fmla="*/ 569 w 1034"/>
                <a:gd name="T35" fmla="*/ 38 h 1034"/>
                <a:gd name="T36" fmla="*/ 661 w 1034"/>
                <a:gd name="T37" fmla="*/ 57 h 1034"/>
                <a:gd name="T38" fmla="*/ 752 w 1034"/>
                <a:gd name="T39" fmla="*/ 55 h 1034"/>
                <a:gd name="T40" fmla="*/ 784 w 1034"/>
                <a:gd name="T41" fmla="*/ 73 h 1034"/>
                <a:gd name="T42" fmla="*/ 767 w 1034"/>
                <a:gd name="T43" fmla="*/ 105 h 1034"/>
                <a:gd name="T44" fmla="*/ 873 w 1034"/>
                <a:gd name="T45" fmla="*/ 140 h 1034"/>
                <a:gd name="T46" fmla="*/ 900 w 1034"/>
                <a:gd name="T47" fmla="*/ 167 h 1034"/>
                <a:gd name="T48" fmla="*/ 875 w 1034"/>
                <a:gd name="T49" fmla="*/ 194 h 1034"/>
                <a:gd name="T50" fmla="*/ 965 w 1034"/>
                <a:gd name="T51" fmla="*/ 257 h 1034"/>
                <a:gd name="T52" fmla="*/ 982 w 1034"/>
                <a:gd name="T53" fmla="*/ 290 h 1034"/>
                <a:gd name="T54" fmla="*/ 952 w 1034"/>
                <a:gd name="T55" fmla="*/ 309 h 1034"/>
                <a:gd name="T56" fmla="*/ 1021 w 1034"/>
                <a:gd name="T57" fmla="*/ 396 h 1034"/>
                <a:gd name="T58" fmla="*/ 1029 w 1034"/>
                <a:gd name="T59" fmla="*/ 432 h 1034"/>
                <a:gd name="T60" fmla="*/ 994 w 1034"/>
                <a:gd name="T61" fmla="*/ 444 h 1034"/>
                <a:gd name="T62" fmla="*/ 1034 w 1034"/>
                <a:gd name="T63" fmla="*/ 544 h 1034"/>
                <a:gd name="T64" fmla="*/ 1030 w 1034"/>
                <a:gd name="T65" fmla="*/ 580 h 1034"/>
                <a:gd name="T66" fmla="*/ 1030 w 1034"/>
                <a:gd name="T67" fmla="*/ 580 h 1034"/>
                <a:gd name="T68" fmla="*/ 982 w 1034"/>
                <a:gd name="T69" fmla="*/ 644 h 1034"/>
                <a:gd name="T70" fmla="*/ 952 w 1034"/>
                <a:gd name="T71" fmla="*/ 727 h 1034"/>
                <a:gd name="T72" fmla="*/ 907 w 1034"/>
                <a:gd name="T73" fmla="*/ 802 h 1034"/>
                <a:gd name="T74" fmla="*/ 888 w 1034"/>
                <a:gd name="T75" fmla="*/ 879 h 1034"/>
                <a:gd name="T76" fmla="*/ 848 w 1034"/>
                <a:gd name="T77" fmla="*/ 917 h 1034"/>
                <a:gd name="T78" fmla="*/ 802 w 1034"/>
                <a:gd name="T79" fmla="*/ 950 h 1034"/>
                <a:gd name="T80" fmla="*/ 802 w 1034"/>
                <a:gd name="T81" fmla="*/ 950 h 1034"/>
                <a:gd name="T82" fmla="*/ 721 w 1034"/>
                <a:gd name="T83" fmla="*/ 954 h 1034"/>
                <a:gd name="T84" fmla="*/ 636 w 1034"/>
                <a:gd name="T85" fmla="*/ 984 h 1034"/>
                <a:gd name="T86" fmla="*/ 554 w 1034"/>
                <a:gd name="T87" fmla="*/ 998 h 1034"/>
                <a:gd name="T88" fmla="*/ 490 w 1034"/>
                <a:gd name="T89" fmla="*/ 1034 h 1034"/>
                <a:gd name="T90" fmla="*/ 519 w 1034"/>
                <a:gd name="T91" fmla="*/ 1034 h 1034"/>
                <a:gd name="T92" fmla="*/ 419 w 1034"/>
                <a:gd name="T93" fmla="*/ 990 h 1034"/>
                <a:gd name="T94" fmla="*/ 340 w 1034"/>
                <a:gd name="T95" fmla="*/ 1004 h 1034"/>
                <a:gd name="T96" fmla="*/ 373 w 1034"/>
                <a:gd name="T97" fmla="*/ 1015 h 1034"/>
                <a:gd name="T98" fmla="*/ 286 w 1034"/>
                <a:gd name="T99" fmla="*/ 940 h 1034"/>
                <a:gd name="T100" fmla="*/ 207 w 1034"/>
                <a:gd name="T101" fmla="*/ 932 h 1034"/>
                <a:gd name="T102" fmla="*/ 236 w 1034"/>
                <a:gd name="T103" fmla="*/ 954 h 1034"/>
                <a:gd name="T104" fmla="*/ 177 w 1034"/>
                <a:gd name="T105" fmla="*/ 857 h 1034"/>
                <a:gd name="T106" fmla="*/ 102 w 1034"/>
                <a:gd name="T107" fmla="*/ 827 h 1034"/>
                <a:gd name="T108" fmla="*/ 125 w 1034"/>
                <a:gd name="T109" fmla="*/ 855 h 1034"/>
                <a:gd name="T110" fmla="*/ 94 w 1034"/>
                <a:gd name="T111" fmla="*/ 746 h 1034"/>
                <a:gd name="T112" fmla="*/ 30 w 1034"/>
                <a:gd name="T113" fmla="*/ 696 h 1034"/>
                <a:gd name="T114" fmla="*/ 44 w 1034"/>
                <a:gd name="T115" fmla="*/ 729 h 1034"/>
                <a:gd name="T116" fmla="*/ 54 w 1034"/>
                <a:gd name="T117" fmla="*/ 650 h 1034"/>
                <a:gd name="T118" fmla="*/ 38 w 1034"/>
                <a:gd name="T119" fmla="*/ 565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34" h="1034">
                  <a:moveTo>
                    <a:pt x="0" y="544"/>
                  </a:moveTo>
                  <a:lnTo>
                    <a:pt x="0" y="517"/>
                  </a:lnTo>
                  <a:lnTo>
                    <a:pt x="0" y="505"/>
                  </a:lnTo>
                  <a:lnTo>
                    <a:pt x="36" y="507"/>
                  </a:lnTo>
                  <a:lnTo>
                    <a:pt x="34" y="517"/>
                  </a:lnTo>
                  <a:lnTo>
                    <a:pt x="36" y="542"/>
                  </a:lnTo>
                  <a:lnTo>
                    <a:pt x="0" y="544"/>
                  </a:lnTo>
                  <a:close/>
                  <a:moveTo>
                    <a:pt x="2" y="469"/>
                  </a:moveTo>
                  <a:lnTo>
                    <a:pt x="2" y="465"/>
                  </a:lnTo>
                  <a:lnTo>
                    <a:pt x="5" y="438"/>
                  </a:lnTo>
                  <a:lnTo>
                    <a:pt x="5" y="432"/>
                  </a:lnTo>
                  <a:lnTo>
                    <a:pt x="42" y="438"/>
                  </a:lnTo>
                  <a:lnTo>
                    <a:pt x="40" y="444"/>
                  </a:lnTo>
                  <a:lnTo>
                    <a:pt x="38" y="467"/>
                  </a:lnTo>
                  <a:lnTo>
                    <a:pt x="38" y="473"/>
                  </a:lnTo>
                  <a:lnTo>
                    <a:pt x="2" y="469"/>
                  </a:lnTo>
                  <a:close/>
                  <a:moveTo>
                    <a:pt x="13" y="396"/>
                  </a:moveTo>
                  <a:lnTo>
                    <a:pt x="15" y="388"/>
                  </a:lnTo>
                  <a:lnTo>
                    <a:pt x="23" y="363"/>
                  </a:lnTo>
                  <a:lnTo>
                    <a:pt x="23" y="359"/>
                  </a:lnTo>
                  <a:lnTo>
                    <a:pt x="57" y="371"/>
                  </a:lnTo>
                  <a:lnTo>
                    <a:pt x="57" y="373"/>
                  </a:lnTo>
                  <a:lnTo>
                    <a:pt x="50" y="396"/>
                  </a:lnTo>
                  <a:lnTo>
                    <a:pt x="48" y="404"/>
                  </a:lnTo>
                  <a:lnTo>
                    <a:pt x="13" y="396"/>
                  </a:lnTo>
                  <a:close/>
                  <a:moveTo>
                    <a:pt x="36" y="325"/>
                  </a:moveTo>
                  <a:lnTo>
                    <a:pt x="40" y="315"/>
                  </a:lnTo>
                  <a:lnTo>
                    <a:pt x="50" y="294"/>
                  </a:lnTo>
                  <a:lnTo>
                    <a:pt x="52" y="290"/>
                  </a:lnTo>
                  <a:lnTo>
                    <a:pt x="84" y="305"/>
                  </a:lnTo>
                  <a:lnTo>
                    <a:pt x="82" y="307"/>
                  </a:lnTo>
                  <a:lnTo>
                    <a:pt x="73" y="329"/>
                  </a:lnTo>
                  <a:lnTo>
                    <a:pt x="69" y="338"/>
                  </a:lnTo>
                  <a:lnTo>
                    <a:pt x="36" y="325"/>
                  </a:lnTo>
                  <a:close/>
                  <a:moveTo>
                    <a:pt x="69" y="257"/>
                  </a:moveTo>
                  <a:lnTo>
                    <a:pt x="75" y="250"/>
                  </a:lnTo>
                  <a:lnTo>
                    <a:pt x="88" y="229"/>
                  </a:lnTo>
                  <a:lnTo>
                    <a:pt x="88" y="225"/>
                  </a:lnTo>
                  <a:lnTo>
                    <a:pt x="119" y="246"/>
                  </a:lnTo>
                  <a:lnTo>
                    <a:pt x="117" y="248"/>
                  </a:lnTo>
                  <a:lnTo>
                    <a:pt x="105" y="267"/>
                  </a:lnTo>
                  <a:lnTo>
                    <a:pt x="100" y="275"/>
                  </a:lnTo>
                  <a:lnTo>
                    <a:pt x="69" y="257"/>
                  </a:lnTo>
                  <a:close/>
                  <a:moveTo>
                    <a:pt x="111" y="196"/>
                  </a:moveTo>
                  <a:lnTo>
                    <a:pt x="117" y="188"/>
                  </a:lnTo>
                  <a:lnTo>
                    <a:pt x="134" y="169"/>
                  </a:lnTo>
                  <a:lnTo>
                    <a:pt x="136" y="167"/>
                  </a:lnTo>
                  <a:lnTo>
                    <a:pt x="161" y="192"/>
                  </a:lnTo>
                  <a:lnTo>
                    <a:pt x="161" y="192"/>
                  </a:lnTo>
                  <a:lnTo>
                    <a:pt x="146" y="209"/>
                  </a:lnTo>
                  <a:lnTo>
                    <a:pt x="140" y="219"/>
                  </a:lnTo>
                  <a:lnTo>
                    <a:pt x="111" y="196"/>
                  </a:lnTo>
                  <a:close/>
                  <a:moveTo>
                    <a:pt x="161" y="140"/>
                  </a:moveTo>
                  <a:lnTo>
                    <a:pt x="169" y="134"/>
                  </a:lnTo>
                  <a:lnTo>
                    <a:pt x="188" y="117"/>
                  </a:lnTo>
                  <a:lnTo>
                    <a:pt x="190" y="115"/>
                  </a:lnTo>
                  <a:lnTo>
                    <a:pt x="211" y="144"/>
                  </a:lnTo>
                  <a:lnTo>
                    <a:pt x="211" y="146"/>
                  </a:lnTo>
                  <a:lnTo>
                    <a:pt x="194" y="159"/>
                  </a:lnTo>
                  <a:lnTo>
                    <a:pt x="186" y="167"/>
                  </a:lnTo>
                  <a:lnTo>
                    <a:pt x="161" y="140"/>
                  </a:lnTo>
                  <a:close/>
                  <a:moveTo>
                    <a:pt x="219" y="94"/>
                  </a:moveTo>
                  <a:lnTo>
                    <a:pt x="227" y="88"/>
                  </a:lnTo>
                  <a:lnTo>
                    <a:pt x="248" y="75"/>
                  </a:lnTo>
                  <a:lnTo>
                    <a:pt x="252" y="73"/>
                  </a:lnTo>
                  <a:lnTo>
                    <a:pt x="269" y="104"/>
                  </a:lnTo>
                  <a:lnTo>
                    <a:pt x="267" y="105"/>
                  </a:lnTo>
                  <a:lnTo>
                    <a:pt x="248" y="117"/>
                  </a:lnTo>
                  <a:lnTo>
                    <a:pt x="240" y="123"/>
                  </a:lnTo>
                  <a:lnTo>
                    <a:pt x="219" y="94"/>
                  </a:lnTo>
                  <a:close/>
                  <a:moveTo>
                    <a:pt x="282" y="55"/>
                  </a:moveTo>
                  <a:lnTo>
                    <a:pt x="292" y="50"/>
                  </a:lnTo>
                  <a:lnTo>
                    <a:pt x="315" y="40"/>
                  </a:lnTo>
                  <a:lnTo>
                    <a:pt x="317" y="38"/>
                  </a:lnTo>
                  <a:lnTo>
                    <a:pt x="330" y="73"/>
                  </a:lnTo>
                  <a:lnTo>
                    <a:pt x="330" y="73"/>
                  </a:lnTo>
                  <a:lnTo>
                    <a:pt x="309" y="82"/>
                  </a:lnTo>
                  <a:lnTo>
                    <a:pt x="300" y="86"/>
                  </a:lnTo>
                  <a:lnTo>
                    <a:pt x="282" y="55"/>
                  </a:lnTo>
                  <a:close/>
                  <a:moveTo>
                    <a:pt x="352" y="27"/>
                  </a:moveTo>
                  <a:lnTo>
                    <a:pt x="363" y="23"/>
                  </a:lnTo>
                  <a:lnTo>
                    <a:pt x="386" y="15"/>
                  </a:lnTo>
                  <a:lnTo>
                    <a:pt x="388" y="15"/>
                  </a:lnTo>
                  <a:lnTo>
                    <a:pt x="398" y="50"/>
                  </a:lnTo>
                  <a:lnTo>
                    <a:pt x="398" y="50"/>
                  </a:lnTo>
                  <a:lnTo>
                    <a:pt x="375" y="57"/>
                  </a:lnTo>
                  <a:lnTo>
                    <a:pt x="363" y="59"/>
                  </a:lnTo>
                  <a:lnTo>
                    <a:pt x="352" y="27"/>
                  </a:lnTo>
                  <a:close/>
                  <a:moveTo>
                    <a:pt x="425" y="7"/>
                  </a:moveTo>
                  <a:lnTo>
                    <a:pt x="438" y="5"/>
                  </a:lnTo>
                  <a:lnTo>
                    <a:pt x="461" y="2"/>
                  </a:lnTo>
                  <a:lnTo>
                    <a:pt x="465" y="38"/>
                  </a:lnTo>
                  <a:lnTo>
                    <a:pt x="444" y="40"/>
                  </a:lnTo>
                  <a:lnTo>
                    <a:pt x="430" y="44"/>
                  </a:lnTo>
                  <a:lnTo>
                    <a:pt x="425" y="7"/>
                  </a:lnTo>
                  <a:close/>
                  <a:moveTo>
                    <a:pt x="500" y="0"/>
                  </a:moveTo>
                  <a:lnTo>
                    <a:pt x="517" y="0"/>
                  </a:lnTo>
                  <a:lnTo>
                    <a:pt x="536" y="0"/>
                  </a:lnTo>
                  <a:lnTo>
                    <a:pt x="534" y="36"/>
                  </a:lnTo>
                  <a:lnTo>
                    <a:pt x="517" y="34"/>
                  </a:lnTo>
                  <a:lnTo>
                    <a:pt x="500" y="36"/>
                  </a:lnTo>
                  <a:lnTo>
                    <a:pt x="500" y="0"/>
                  </a:lnTo>
                  <a:close/>
                  <a:moveTo>
                    <a:pt x="573" y="2"/>
                  </a:moveTo>
                  <a:lnTo>
                    <a:pt x="596" y="5"/>
                  </a:lnTo>
                  <a:lnTo>
                    <a:pt x="609" y="7"/>
                  </a:lnTo>
                  <a:lnTo>
                    <a:pt x="604" y="44"/>
                  </a:lnTo>
                  <a:lnTo>
                    <a:pt x="590" y="40"/>
                  </a:lnTo>
                  <a:lnTo>
                    <a:pt x="569" y="38"/>
                  </a:lnTo>
                  <a:lnTo>
                    <a:pt x="573" y="2"/>
                  </a:lnTo>
                  <a:close/>
                  <a:moveTo>
                    <a:pt x="648" y="15"/>
                  </a:moveTo>
                  <a:lnTo>
                    <a:pt x="671" y="23"/>
                  </a:lnTo>
                  <a:lnTo>
                    <a:pt x="682" y="27"/>
                  </a:lnTo>
                  <a:lnTo>
                    <a:pt x="671" y="61"/>
                  </a:lnTo>
                  <a:lnTo>
                    <a:pt x="661" y="57"/>
                  </a:lnTo>
                  <a:lnTo>
                    <a:pt x="638" y="50"/>
                  </a:lnTo>
                  <a:lnTo>
                    <a:pt x="648" y="15"/>
                  </a:lnTo>
                  <a:close/>
                  <a:moveTo>
                    <a:pt x="717" y="40"/>
                  </a:moveTo>
                  <a:lnTo>
                    <a:pt x="719" y="40"/>
                  </a:lnTo>
                  <a:lnTo>
                    <a:pt x="742" y="50"/>
                  </a:lnTo>
                  <a:lnTo>
                    <a:pt x="752" y="55"/>
                  </a:lnTo>
                  <a:lnTo>
                    <a:pt x="734" y="86"/>
                  </a:lnTo>
                  <a:lnTo>
                    <a:pt x="727" y="82"/>
                  </a:lnTo>
                  <a:lnTo>
                    <a:pt x="705" y="73"/>
                  </a:lnTo>
                  <a:lnTo>
                    <a:pt x="704" y="73"/>
                  </a:lnTo>
                  <a:lnTo>
                    <a:pt x="717" y="40"/>
                  </a:lnTo>
                  <a:close/>
                  <a:moveTo>
                    <a:pt x="784" y="73"/>
                  </a:moveTo>
                  <a:lnTo>
                    <a:pt x="786" y="75"/>
                  </a:lnTo>
                  <a:lnTo>
                    <a:pt x="807" y="88"/>
                  </a:lnTo>
                  <a:lnTo>
                    <a:pt x="815" y="94"/>
                  </a:lnTo>
                  <a:lnTo>
                    <a:pt x="794" y="123"/>
                  </a:lnTo>
                  <a:lnTo>
                    <a:pt x="786" y="117"/>
                  </a:lnTo>
                  <a:lnTo>
                    <a:pt x="767" y="105"/>
                  </a:lnTo>
                  <a:lnTo>
                    <a:pt x="765" y="104"/>
                  </a:lnTo>
                  <a:lnTo>
                    <a:pt x="784" y="73"/>
                  </a:lnTo>
                  <a:close/>
                  <a:moveTo>
                    <a:pt x="844" y="115"/>
                  </a:moveTo>
                  <a:lnTo>
                    <a:pt x="846" y="117"/>
                  </a:lnTo>
                  <a:lnTo>
                    <a:pt x="865" y="134"/>
                  </a:lnTo>
                  <a:lnTo>
                    <a:pt x="873" y="140"/>
                  </a:lnTo>
                  <a:lnTo>
                    <a:pt x="848" y="167"/>
                  </a:lnTo>
                  <a:lnTo>
                    <a:pt x="842" y="161"/>
                  </a:lnTo>
                  <a:lnTo>
                    <a:pt x="825" y="146"/>
                  </a:lnTo>
                  <a:lnTo>
                    <a:pt x="823" y="144"/>
                  </a:lnTo>
                  <a:lnTo>
                    <a:pt x="844" y="115"/>
                  </a:lnTo>
                  <a:close/>
                  <a:moveTo>
                    <a:pt x="900" y="167"/>
                  </a:moveTo>
                  <a:lnTo>
                    <a:pt x="900" y="169"/>
                  </a:lnTo>
                  <a:lnTo>
                    <a:pt x="917" y="188"/>
                  </a:lnTo>
                  <a:lnTo>
                    <a:pt x="923" y="196"/>
                  </a:lnTo>
                  <a:lnTo>
                    <a:pt x="896" y="219"/>
                  </a:lnTo>
                  <a:lnTo>
                    <a:pt x="890" y="211"/>
                  </a:lnTo>
                  <a:lnTo>
                    <a:pt x="875" y="194"/>
                  </a:lnTo>
                  <a:lnTo>
                    <a:pt x="873" y="192"/>
                  </a:lnTo>
                  <a:lnTo>
                    <a:pt x="900" y="167"/>
                  </a:lnTo>
                  <a:close/>
                  <a:moveTo>
                    <a:pt x="946" y="225"/>
                  </a:moveTo>
                  <a:lnTo>
                    <a:pt x="946" y="227"/>
                  </a:lnTo>
                  <a:lnTo>
                    <a:pt x="959" y="248"/>
                  </a:lnTo>
                  <a:lnTo>
                    <a:pt x="965" y="257"/>
                  </a:lnTo>
                  <a:lnTo>
                    <a:pt x="934" y="275"/>
                  </a:lnTo>
                  <a:lnTo>
                    <a:pt x="930" y="267"/>
                  </a:lnTo>
                  <a:lnTo>
                    <a:pt x="917" y="248"/>
                  </a:lnTo>
                  <a:lnTo>
                    <a:pt x="915" y="246"/>
                  </a:lnTo>
                  <a:lnTo>
                    <a:pt x="946" y="225"/>
                  </a:lnTo>
                  <a:close/>
                  <a:moveTo>
                    <a:pt x="982" y="290"/>
                  </a:moveTo>
                  <a:lnTo>
                    <a:pt x="984" y="292"/>
                  </a:lnTo>
                  <a:lnTo>
                    <a:pt x="994" y="315"/>
                  </a:lnTo>
                  <a:lnTo>
                    <a:pt x="998" y="325"/>
                  </a:lnTo>
                  <a:lnTo>
                    <a:pt x="965" y="338"/>
                  </a:lnTo>
                  <a:lnTo>
                    <a:pt x="961" y="330"/>
                  </a:lnTo>
                  <a:lnTo>
                    <a:pt x="952" y="309"/>
                  </a:lnTo>
                  <a:lnTo>
                    <a:pt x="952" y="307"/>
                  </a:lnTo>
                  <a:lnTo>
                    <a:pt x="982" y="290"/>
                  </a:lnTo>
                  <a:close/>
                  <a:moveTo>
                    <a:pt x="1011" y="359"/>
                  </a:moveTo>
                  <a:lnTo>
                    <a:pt x="1011" y="363"/>
                  </a:lnTo>
                  <a:lnTo>
                    <a:pt x="1019" y="386"/>
                  </a:lnTo>
                  <a:lnTo>
                    <a:pt x="1021" y="396"/>
                  </a:lnTo>
                  <a:lnTo>
                    <a:pt x="986" y="404"/>
                  </a:lnTo>
                  <a:lnTo>
                    <a:pt x="984" y="398"/>
                  </a:lnTo>
                  <a:lnTo>
                    <a:pt x="977" y="375"/>
                  </a:lnTo>
                  <a:lnTo>
                    <a:pt x="977" y="371"/>
                  </a:lnTo>
                  <a:lnTo>
                    <a:pt x="1011" y="359"/>
                  </a:lnTo>
                  <a:close/>
                  <a:moveTo>
                    <a:pt x="1029" y="432"/>
                  </a:moveTo>
                  <a:lnTo>
                    <a:pt x="1029" y="438"/>
                  </a:lnTo>
                  <a:lnTo>
                    <a:pt x="1032" y="463"/>
                  </a:lnTo>
                  <a:lnTo>
                    <a:pt x="1032" y="469"/>
                  </a:lnTo>
                  <a:lnTo>
                    <a:pt x="998" y="473"/>
                  </a:lnTo>
                  <a:lnTo>
                    <a:pt x="996" y="469"/>
                  </a:lnTo>
                  <a:lnTo>
                    <a:pt x="994" y="444"/>
                  </a:lnTo>
                  <a:lnTo>
                    <a:pt x="992" y="438"/>
                  </a:lnTo>
                  <a:lnTo>
                    <a:pt x="1029" y="432"/>
                  </a:lnTo>
                  <a:close/>
                  <a:moveTo>
                    <a:pt x="1034" y="507"/>
                  </a:moveTo>
                  <a:lnTo>
                    <a:pt x="1034" y="517"/>
                  </a:lnTo>
                  <a:lnTo>
                    <a:pt x="1034" y="544"/>
                  </a:lnTo>
                  <a:lnTo>
                    <a:pt x="1034" y="544"/>
                  </a:lnTo>
                  <a:lnTo>
                    <a:pt x="998" y="542"/>
                  </a:lnTo>
                  <a:lnTo>
                    <a:pt x="998" y="542"/>
                  </a:lnTo>
                  <a:lnTo>
                    <a:pt x="1000" y="517"/>
                  </a:lnTo>
                  <a:lnTo>
                    <a:pt x="1000" y="507"/>
                  </a:lnTo>
                  <a:lnTo>
                    <a:pt x="1034" y="507"/>
                  </a:lnTo>
                  <a:close/>
                  <a:moveTo>
                    <a:pt x="1030" y="580"/>
                  </a:moveTo>
                  <a:lnTo>
                    <a:pt x="1029" y="596"/>
                  </a:lnTo>
                  <a:lnTo>
                    <a:pt x="1025" y="617"/>
                  </a:lnTo>
                  <a:lnTo>
                    <a:pt x="990" y="611"/>
                  </a:lnTo>
                  <a:lnTo>
                    <a:pt x="994" y="590"/>
                  </a:lnTo>
                  <a:lnTo>
                    <a:pt x="996" y="577"/>
                  </a:lnTo>
                  <a:lnTo>
                    <a:pt x="1030" y="580"/>
                  </a:lnTo>
                  <a:close/>
                  <a:moveTo>
                    <a:pt x="1017" y="655"/>
                  </a:moveTo>
                  <a:lnTo>
                    <a:pt x="1011" y="671"/>
                  </a:lnTo>
                  <a:lnTo>
                    <a:pt x="1005" y="690"/>
                  </a:lnTo>
                  <a:lnTo>
                    <a:pt x="971" y="679"/>
                  </a:lnTo>
                  <a:lnTo>
                    <a:pt x="977" y="661"/>
                  </a:lnTo>
                  <a:lnTo>
                    <a:pt x="982" y="644"/>
                  </a:lnTo>
                  <a:lnTo>
                    <a:pt x="1017" y="655"/>
                  </a:lnTo>
                  <a:close/>
                  <a:moveTo>
                    <a:pt x="992" y="725"/>
                  </a:moveTo>
                  <a:lnTo>
                    <a:pt x="984" y="742"/>
                  </a:lnTo>
                  <a:lnTo>
                    <a:pt x="975" y="757"/>
                  </a:lnTo>
                  <a:lnTo>
                    <a:pt x="944" y="742"/>
                  </a:lnTo>
                  <a:lnTo>
                    <a:pt x="952" y="727"/>
                  </a:lnTo>
                  <a:lnTo>
                    <a:pt x="959" y="709"/>
                  </a:lnTo>
                  <a:lnTo>
                    <a:pt x="992" y="725"/>
                  </a:lnTo>
                  <a:close/>
                  <a:moveTo>
                    <a:pt x="957" y="790"/>
                  </a:moveTo>
                  <a:lnTo>
                    <a:pt x="948" y="805"/>
                  </a:lnTo>
                  <a:lnTo>
                    <a:pt x="936" y="821"/>
                  </a:lnTo>
                  <a:lnTo>
                    <a:pt x="907" y="802"/>
                  </a:lnTo>
                  <a:lnTo>
                    <a:pt x="917" y="786"/>
                  </a:lnTo>
                  <a:lnTo>
                    <a:pt x="927" y="771"/>
                  </a:lnTo>
                  <a:lnTo>
                    <a:pt x="957" y="790"/>
                  </a:lnTo>
                  <a:close/>
                  <a:moveTo>
                    <a:pt x="913" y="852"/>
                  </a:moveTo>
                  <a:lnTo>
                    <a:pt x="902" y="865"/>
                  </a:lnTo>
                  <a:lnTo>
                    <a:pt x="888" y="879"/>
                  </a:lnTo>
                  <a:lnTo>
                    <a:pt x="861" y="854"/>
                  </a:lnTo>
                  <a:lnTo>
                    <a:pt x="873" y="842"/>
                  </a:lnTo>
                  <a:lnTo>
                    <a:pt x="886" y="829"/>
                  </a:lnTo>
                  <a:lnTo>
                    <a:pt x="913" y="852"/>
                  </a:lnTo>
                  <a:close/>
                  <a:moveTo>
                    <a:pt x="861" y="905"/>
                  </a:moveTo>
                  <a:lnTo>
                    <a:pt x="848" y="917"/>
                  </a:lnTo>
                  <a:lnTo>
                    <a:pt x="832" y="929"/>
                  </a:lnTo>
                  <a:lnTo>
                    <a:pt x="809" y="900"/>
                  </a:lnTo>
                  <a:lnTo>
                    <a:pt x="823" y="890"/>
                  </a:lnTo>
                  <a:lnTo>
                    <a:pt x="836" y="877"/>
                  </a:lnTo>
                  <a:lnTo>
                    <a:pt x="861" y="905"/>
                  </a:lnTo>
                  <a:close/>
                  <a:moveTo>
                    <a:pt x="802" y="950"/>
                  </a:moveTo>
                  <a:lnTo>
                    <a:pt x="786" y="959"/>
                  </a:lnTo>
                  <a:lnTo>
                    <a:pt x="769" y="969"/>
                  </a:lnTo>
                  <a:lnTo>
                    <a:pt x="752" y="938"/>
                  </a:lnTo>
                  <a:lnTo>
                    <a:pt x="767" y="930"/>
                  </a:lnTo>
                  <a:lnTo>
                    <a:pt x="782" y="919"/>
                  </a:lnTo>
                  <a:lnTo>
                    <a:pt x="802" y="950"/>
                  </a:lnTo>
                  <a:close/>
                  <a:moveTo>
                    <a:pt x="736" y="986"/>
                  </a:moveTo>
                  <a:lnTo>
                    <a:pt x="719" y="994"/>
                  </a:lnTo>
                  <a:lnTo>
                    <a:pt x="702" y="1002"/>
                  </a:lnTo>
                  <a:lnTo>
                    <a:pt x="688" y="967"/>
                  </a:lnTo>
                  <a:lnTo>
                    <a:pt x="704" y="961"/>
                  </a:lnTo>
                  <a:lnTo>
                    <a:pt x="721" y="954"/>
                  </a:lnTo>
                  <a:lnTo>
                    <a:pt x="736" y="986"/>
                  </a:lnTo>
                  <a:close/>
                  <a:moveTo>
                    <a:pt x="667" y="1013"/>
                  </a:moveTo>
                  <a:lnTo>
                    <a:pt x="648" y="1019"/>
                  </a:lnTo>
                  <a:lnTo>
                    <a:pt x="630" y="1023"/>
                  </a:lnTo>
                  <a:lnTo>
                    <a:pt x="623" y="988"/>
                  </a:lnTo>
                  <a:lnTo>
                    <a:pt x="636" y="984"/>
                  </a:lnTo>
                  <a:lnTo>
                    <a:pt x="657" y="979"/>
                  </a:lnTo>
                  <a:lnTo>
                    <a:pt x="667" y="1013"/>
                  </a:lnTo>
                  <a:close/>
                  <a:moveTo>
                    <a:pt x="594" y="1029"/>
                  </a:moveTo>
                  <a:lnTo>
                    <a:pt x="571" y="1032"/>
                  </a:lnTo>
                  <a:lnTo>
                    <a:pt x="557" y="1034"/>
                  </a:lnTo>
                  <a:lnTo>
                    <a:pt x="554" y="998"/>
                  </a:lnTo>
                  <a:lnTo>
                    <a:pt x="565" y="996"/>
                  </a:lnTo>
                  <a:lnTo>
                    <a:pt x="588" y="994"/>
                  </a:lnTo>
                  <a:lnTo>
                    <a:pt x="594" y="1029"/>
                  </a:lnTo>
                  <a:close/>
                  <a:moveTo>
                    <a:pt x="519" y="1034"/>
                  </a:moveTo>
                  <a:lnTo>
                    <a:pt x="517" y="1034"/>
                  </a:lnTo>
                  <a:lnTo>
                    <a:pt x="490" y="1034"/>
                  </a:lnTo>
                  <a:lnTo>
                    <a:pt x="482" y="1034"/>
                  </a:lnTo>
                  <a:lnTo>
                    <a:pt x="484" y="998"/>
                  </a:lnTo>
                  <a:lnTo>
                    <a:pt x="492" y="998"/>
                  </a:lnTo>
                  <a:lnTo>
                    <a:pt x="517" y="1000"/>
                  </a:lnTo>
                  <a:lnTo>
                    <a:pt x="519" y="1000"/>
                  </a:lnTo>
                  <a:lnTo>
                    <a:pt x="519" y="1034"/>
                  </a:lnTo>
                  <a:close/>
                  <a:moveTo>
                    <a:pt x="446" y="1030"/>
                  </a:moveTo>
                  <a:lnTo>
                    <a:pt x="438" y="1029"/>
                  </a:lnTo>
                  <a:lnTo>
                    <a:pt x="413" y="1025"/>
                  </a:lnTo>
                  <a:lnTo>
                    <a:pt x="407" y="1023"/>
                  </a:lnTo>
                  <a:lnTo>
                    <a:pt x="417" y="988"/>
                  </a:lnTo>
                  <a:lnTo>
                    <a:pt x="419" y="990"/>
                  </a:lnTo>
                  <a:lnTo>
                    <a:pt x="444" y="994"/>
                  </a:lnTo>
                  <a:lnTo>
                    <a:pt x="450" y="994"/>
                  </a:lnTo>
                  <a:lnTo>
                    <a:pt x="446" y="1030"/>
                  </a:lnTo>
                  <a:close/>
                  <a:moveTo>
                    <a:pt x="373" y="1015"/>
                  </a:moveTo>
                  <a:lnTo>
                    <a:pt x="363" y="1011"/>
                  </a:lnTo>
                  <a:lnTo>
                    <a:pt x="340" y="1004"/>
                  </a:lnTo>
                  <a:lnTo>
                    <a:pt x="336" y="1004"/>
                  </a:lnTo>
                  <a:lnTo>
                    <a:pt x="350" y="969"/>
                  </a:lnTo>
                  <a:lnTo>
                    <a:pt x="352" y="969"/>
                  </a:lnTo>
                  <a:lnTo>
                    <a:pt x="373" y="977"/>
                  </a:lnTo>
                  <a:lnTo>
                    <a:pt x="382" y="980"/>
                  </a:lnTo>
                  <a:lnTo>
                    <a:pt x="373" y="1015"/>
                  </a:lnTo>
                  <a:close/>
                  <a:moveTo>
                    <a:pt x="302" y="988"/>
                  </a:moveTo>
                  <a:lnTo>
                    <a:pt x="294" y="984"/>
                  </a:lnTo>
                  <a:lnTo>
                    <a:pt x="271" y="973"/>
                  </a:lnTo>
                  <a:lnTo>
                    <a:pt x="269" y="971"/>
                  </a:lnTo>
                  <a:lnTo>
                    <a:pt x="286" y="940"/>
                  </a:lnTo>
                  <a:lnTo>
                    <a:pt x="286" y="940"/>
                  </a:lnTo>
                  <a:lnTo>
                    <a:pt x="307" y="952"/>
                  </a:lnTo>
                  <a:lnTo>
                    <a:pt x="317" y="955"/>
                  </a:lnTo>
                  <a:lnTo>
                    <a:pt x="302" y="988"/>
                  </a:lnTo>
                  <a:close/>
                  <a:moveTo>
                    <a:pt x="236" y="954"/>
                  </a:moveTo>
                  <a:lnTo>
                    <a:pt x="229" y="948"/>
                  </a:lnTo>
                  <a:lnTo>
                    <a:pt x="207" y="932"/>
                  </a:lnTo>
                  <a:lnTo>
                    <a:pt x="205" y="930"/>
                  </a:lnTo>
                  <a:lnTo>
                    <a:pt x="229" y="904"/>
                  </a:lnTo>
                  <a:lnTo>
                    <a:pt x="229" y="904"/>
                  </a:lnTo>
                  <a:lnTo>
                    <a:pt x="248" y="917"/>
                  </a:lnTo>
                  <a:lnTo>
                    <a:pt x="255" y="923"/>
                  </a:lnTo>
                  <a:lnTo>
                    <a:pt x="236" y="954"/>
                  </a:lnTo>
                  <a:close/>
                  <a:moveTo>
                    <a:pt x="177" y="907"/>
                  </a:moveTo>
                  <a:lnTo>
                    <a:pt x="169" y="902"/>
                  </a:lnTo>
                  <a:lnTo>
                    <a:pt x="152" y="884"/>
                  </a:lnTo>
                  <a:lnTo>
                    <a:pt x="150" y="882"/>
                  </a:lnTo>
                  <a:lnTo>
                    <a:pt x="175" y="857"/>
                  </a:lnTo>
                  <a:lnTo>
                    <a:pt x="177" y="857"/>
                  </a:lnTo>
                  <a:lnTo>
                    <a:pt x="192" y="873"/>
                  </a:lnTo>
                  <a:lnTo>
                    <a:pt x="200" y="880"/>
                  </a:lnTo>
                  <a:lnTo>
                    <a:pt x="177" y="907"/>
                  </a:lnTo>
                  <a:close/>
                  <a:moveTo>
                    <a:pt x="125" y="855"/>
                  </a:moveTo>
                  <a:lnTo>
                    <a:pt x="117" y="848"/>
                  </a:lnTo>
                  <a:lnTo>
                    <a:pt x="102" y="827"/>
                  </a:lnTo>
                  <a:lnTo>
                    <a:pt x="102" y="825"/>
                  </a:lnTo>
                  <a:lnTo>
                    <a:pt x="130" y="804"/>
                  </a:lnTo>
                  <a:lnTo>
                    <a:pt x="130" y="805"/>
                  </a:lnTo>
                  <a:lnTo>
                    <a:pt x="146" y="823"/>
                  </a:lnTo>
                  <a:lnTo>
                    <a:pt x="152" y="830"/>
                  </a:lnTo>
                  <a:lnTo>
                    <a:pt x="125" y="855"/>
                  </a:lnTo>
                  <a:close/>
                  <a:moveTo>
                    <a:pt x="80" y="794"/>
                  </a:moveTo>
                  <a:lnTo>
                    <a:pt x="75" y="786"/>
                  </a:lnTo>
                  <a:lnTo>
                    <a:pt x="61" y="765"/>
                  </a:lnTo>
                  <a:lnTo>
                    <a:pt x="61" y="763"/>
                  </a:lnTo>
                  <a:lnTo>
                    <a:pt x="92" y="746"/>
                  </a:lnTo>
                  <a:lnTo>
                    <a:pt x="94" y="746"/>
                  </a:lnTo>
                  <a:lnTo>
                    <a:pt x="105" y="767"/>
                  </a:lnTo>
                  <a:lnTo>
                    <a:pt x="109" y="775"/>
                  </a:lnTo>
                  <a:lnTo>
                    <a:pt x="80" y="794"/>
                  </a:lnTo>
                  <a:close/>
                  <a:moveTo>
                    <a:pt x="44" y="729"/>
                  </a:moveTo>
                  <a:lnTo>
                    <a:pt x="40" y="719"/>
                  </a:lnTo>
                  <a:lnTo>
                    <a:pt x="30" y="696"/>
                  </a:lnTo>
                  <a:lnTo>
                    <a:pt x="30" y="694"/>
                  </a:lnTo>
                  <a:lnTo>
                    <a:pt x="65" y="682"/>
                  </a:lnTo>
                  <a:lnTo>
                    <a:pt x="65" y="682"/>
                  </a:lnTo>
                  <a:lnTo>
                    <a:pt x="73" y="704"/>
                  </a:lnTo>
                  <a:lnTo>
                    <a:pt x="77" y="715"/>
                  </a:lnTo>
                  <a:lnTo>
                    <a:pt x="44" y="729"/>
                  </a:lnTo>
                  <a:close/>
                  <a:moveTo>
                    <a:pt x="19" y="659"/>
                  </a:moveTo>
                  <a:lnTo>
                    <a:pt x="15" y="648"/>
                  </a:lnTo>
                  <a:lnTo>
                    <a:pt x="9" y="623"/>
                  </a:lnTo>
                  <a:lnTo>
                    <a:pt x="46" y="615"/>
                  </a:lnTo>
                  <a:lnTo>
                    <a:pt x="50" y="636"/>
                  </a:lnTo>
                  <a:lnTo>
                    <a:pt x="54" y="650"/>
                  </a:lnTo>
                  <a:lnTo>
                    <a:pt x="19" y="659"/>
                  </a:lnTo>
                  <a:close/>
                  <a:moveTo>
                    <a:pt x="4" y="586"/>
                  </a:moveTo>
                  <a:lnTo>
                    <a:pt x="2" y="571"/>
                  </a:lnTo>
                  <a:lnTo>
                    <a:pt x="0" y="550"/>
                  </a:lnTo>
                  <a:lnTo>
                    <a:pt x="36" y="546"/>
                  </a:lnTo>
                  <a:lnTo>
                    <a:pt x="38" y="565"/>
                  </a:lnTo>
                  <a:lnTo>
                    <a:pt x="40" y="580"/>
                  </a:lnTo>
                  <a:lnTo>
                    <a:pt x="4" y="586"/>
                  </a:lnTo>
                  <a:close/>
                </a:path>
              </a:pathLst>
            </a:custGeom>
            <a:solidFill>
              <a:srgbClr val="0078D3"/>
            </a:solidFill>
            <a:ln w="0">
              <a:solidFill>
                <a:srgbClr val="0078D3"/>
              </a:solidFill>
              <a:prstDash val="solid"/>
              <a:round/>
              <a:headEnd/>
              <a:tailEnd/>
            </a:ln>
          </p:spPr>
          <p:txBody>
            <a:bodyPr vert="horz" wrap="square" lIns="89642" tIns="44821" rIns="89642" bIns="44821"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endParaRPr lang="en-GB" sz="1765" dirty="0"/>
            </a:p>
          </p:txBody>
        </p:sp>
      </p:grpSp>
    </p:spTree>
    <p:extLst>
      <p:ext uri="{BB962C8B-B14F-4D97-AF65-F5344CB8AC3E}">
        <p14:creationId xmlns:p14="http://schemas.microsoft.com/office/powerpoint/2010/main" val="406596863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04964" y="205427"/>
            <a:ext cx="10515600" cy="1325563"/>
          </a:xfrm>
        </p:spPr>
        <p:txBody>
          <a:bodyPr/>
          <a:lstStyle/>
          <a:p>
            <a:r>
              <a:rPr lang="en-US" dirty="0">
                <a:solidFill>
                  <a:schemeClr val="bg2">
                    <a:lumMod val="10000"/>
                  </a:schemeClr>
                </a:solidFill>
              </a:rPr>
              <a:t>Big Data use cases</a:t>
            </a:r>
          </a:p>
        </p:txBody>
      </p:sp>
      <p:sp>
        <p:nvSpPr>
          <p:cNvPr id="2" name="Rectangle 1">
            <a:extLst>
              <a:ext uri="{FF2B5EF4-FFF2-40B4-BE49-F238E27FC236}">
                <a16:creationId xmlns:a16="http://schemas.microsoft.com/office/drawing/2014/main" id="{EA47F077-A3A5-45D7-AB65-5F631EF906DE}"/>
              </a:ext>
            </a:extLst>
          </p:cNvPr>
          <p:cNvSpPr/>
          <p:nvPr/>
        </p:nvSpPr>
        <p:spPr>
          <a:xfrm>
            <a:off x="418644" y="1169313"/>
            <a:ext cx="11354714" cy="301727"/>
          </a:xfrm>
          <a:prstGeom prst="rect">
            <a:avLst/>
          </a:prstGeom>
        </p:spPr>
        <p:txBody>
          <a:bodyPr wrap="square" lIns="0" tIns="0" rIns="0" bIns="0">
            <a:spAutoFit/>
          </a:bodyPr>
          <a:lstStyle/>
          <a:p>
            <a:pPr defTabSz="914367">
              <a:defRPr/>
            </a:pPr>
            <a:r>
              <a:rPr lang="en-US" sz="1961" dirty="0">
                <a:solidFill>
                  <a:srgbClr val="000000"/>
                </a:solidFill>
                <a:latin typeface="Segoe UI"/>
              </a:rPr>
              <a:t>Let’s examine three use cases for leveraging an Azure Data Lake Store</a:t>
            </a:r>
          </a:p>
        </p:txBody>
      </p:sp>
      <p:sp>
        <p:nvSpPr>
          <p:cNvPr id="12" name="Rectangle 11">
            <a:extLst>
              <a:ext uri="{FF2B5EF4-FFF2-40B4-BE49-F238E27FC236}">
                <a16:creationId xmlns:a16="http://schemas.microsoft.com/office/drawing/2014/main" id="{A129EADE-1D34-48D9-88AE-4B30FFD6D06E}"/>
              </a:ext>
            </a:extLst>
          </p:cNvPr>
          <p:cNvSpPr/>
          <p:nvPr/>
        </p:nvSpPr>
        <p:spPr>
          <a:xfrm>
            <a:off x="404964" y="1657409"/>
            <a:ext cx="3031331" cy="147910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defTabSz="914102" fontAlgn="base">
              <a:spcAft>
                <a:spcPct val="0"/>
              </a:spcAft>
              <a:defRPr/>
            </a:pPr>
            <a:r>
              <a:rPr lang="en-IN" sz="1961" kern="0" dirty="0">
                <a:solidFill>
                  <a:srgbClr val="FFFFFF"/>
                </a:solidFill>
                <a:latin typeface="Segoe UI Semibold"/>
                <a:ea typeface="Segoe UI" pitchFamily="34" charset="0"/>
                <a:cs typeface="Segoe UI" pitchFamily="34" charset="0"/>
              </a:rPr>
              <a:t>Modern data warehouse</a:t>
            </a:r>
          </a:p>
        </p:txBody>
      </p:sp>
      <p:sp>
        <p:nvSpPr>
          <p:cNvPr id="10" name="Rectangle 9">
            <a:extLst>
              <a:ext uri="{FF2B5EF4-FFF2-40B4-BE49-F238E27FC236}">
                <a16:creationId xmlns:a16="http://schemas.microsoft.com/office/drawing/2014/main" id="{73E213E5-EE3F-4659-A9BE-CE8899B30555}"/>
              </a:ext>
            </a:extLst>
          </p:cNvPr>
          <p:cNvSpPr/>
          <p:nvPr/>
        </p:nvSpPr>
        <p:spPr bwMode="auto">
          <a:xfrm>
            <a:off x="3447097" y="1666946"/>
            <a:ext cx="8326168" cy="1479101"/>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defTabSz="914102" fontAlgn="base">
              <a:spcBef>
                <a:spcPct val="0"/>
              </a:spcBef>
              <a:spcAft>
                <a:spcPts val="588"/>
              </a:spcAft>
              <a:defRPr/>
            </a:pPr>
            <a:r>
              <a:rPr lang="en-US" sz="1568" dirty="0">
                <a:solidFill>
                  <a:srgbClr val="000000"/>
                </a:solidFill>
                <a:latin typeface="Segoe UI"/>
              </a:rPr>
              <a:t>This architecture sees Azure Data Lake Storage at the heart of the solution for a modern data warehouse. Using Azure Data Factory to ingest data into the Data Lake from a business application, and predictive models built in Azure Databricks, using Azure Synapse Analytics as a serving layer</a:t>
            </a:r>
          </a:p>
        </p:txBody>
      </p:sp>
      <p:sp>
        <p:nvSpPr>
          <p:cNvPr id="22" name="Rectangle 21">
            <a:extLst>
              <a:ext uri="{FF2B5EF4-FFF2-40B4-BE49-F238E27FC236}">
                <a16:creationId xmlns:a16="http://schemas.microsoft.com/office/drawing/2014/main" id="{120278AD-8FC5-4DAE-8DDD-6FD598B114ED}"/>
              </a:ext>
            </a:extLst>
          </p:cNvPr>
          <p:cNvSpPr/>
          <p:nvPr/>
        </p:nvSpPr>
        <p:spPr>
          <a:xfrm>
            <a:off x="404964" y="3262929"/>
            <a:ext cx="3031331" cy="147910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defTabSz="1045784">
              <a:spcBef>
                <a:spcPct val="0"/>
              </a:spcBef>
              <a:spcAft>
                <a:spcPts val="588"/>
              </a:spcAft>
              <a:defRPr/>
            </a:pPr>
            <a:r>
              <a:rPr lang="en-IN" sz="1961" kern="0" dirty="0">
                <a:solidFill>
                  <a:srgbClr val="FFFFFF"/>
                </a:solidFill>
                <a:latin typeface="Segoe UI Semibold"/>
                <a:ea typeface="Segoe UI" pitchFamily="34" charset="0"/>
                <a:cs typeface="Segoe UI" pitchFamily="34" charset="0"/>
              </a:rPr>
              <a:t>Advanced analytics</a:t>
            </a:r>
          </a:p>
        </p:txBody>
      </p:sp>
      <p:sp>
        <p:nvSpPr>
          <p:cNvPr id="23" name="Rectangle 22">
            <a:extLst>
              <a:ext uri="{FF2B5EF4-FFF2-40B4-BE49-F238E27FC236}">
                <a16:creationId xmlns:a16="http://schemas.microsoft.com/office/drawing/2014/main" id="{6A78CBD3-2A38-47DE-A29C-BFB2E1B4FFD0}"/>
              </a:ext>
            </a:extLst>
          </p:cNvPr>
          <p:cNvSpPr/>
          <p:nvPr/>
        </p:nvSpPr>
        <p:spPr bwMode="auto">
          <a:xfrm>
            <a:off x="3447097" y="3262929"/>
            <a:ext cx="8326168" cy="1479101"/>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defTabSz="914102" fontAlgn="base">
              <a:spcBef>
                <a:spcPct val="0"/>
              </a:spcBef>
              <a:spcAft>
                <a:spcPts val="588"/>
              </a:spcAft>
              <a:defRPr/>
            </a:pPr>
            <a:r>
              <a:rPr lang="en-US" sz="1568" dirty="0">
                <a:solidFill>
                  <a:srgbClr val="000000"/>
                </a:solidFill>
                <a:latin typeface="Segoe UI"/>
              </a:rPr>
              <a:t>In this solution, Azure Data factory is transferring terabytes of web logs from a web server to the Data Lake on an hourly basis. This data is provided as features to the predictive model in Azure Databricks, which is then trained and scored. The result of the model is then distributed globally using Azure Cosmos DB, that an application uses</a:t>
            </a:r>
          </a:p>
        </p:txBody>
      </p:sp>
      <p:sp>
        <p:nvSpPr>
          <p:cNvPr id="24" name="Rectangle 23">
            <a:extLst>
              <a:ext uri="{FF2B5EF4-FFF2-40B4-BE49-F238E27FC236}">
                <a16:creationId xmlns:a16="http://schemas.microsoft.com/office/drawing/2014/main" id="{79764982-E014-46B7-9AC7-0BC3BEDF1BB5}"/>
              </a:ext>
            </a:extLst>
          </p:cNvPr>
          <p:cNvSpPr/>
          <p:nvPr/>
        </p:nvSpPr>
        <p:spPr>
          <a:xfrm>
            <a:off x="404964" y="4868449"/>
            <a:ext cx="3031331" cy="1479101"/>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defTabSz="1045784">
              <a:spcBef>
                <a:spcPct val="0"/>
              </a:spcBef>
              <a:spcAft>
                <a:spcPts val="588"/>
              </a:spcAft>
              <a:defRPr/>
            </a:pPr>
            <a:r>
              <a:rPr lang="en-IN" sz="1961" kern="0" dirty="0">
                <a:solidFill>
                  <a:srgbClr val="FFFFFF"/>
                </a:solidFill>
                <a:latin typeface="Segoe UI Semibold"/>
                <a:ea typeface="Segoe UI" pitchFamily="34" charset="0"/>
                <a:cs typeface="Segoe UI" pitchFamily="34" charset="0"/>
              </a:rPr>
              <a:t>Real time analytics</a:t>
            </a:r>
          </a:p>
        </p:txBody>
      </p:sp>
      <p:sp>
        <p:nvSpPr>
          <p:cNvPr id="25" name="Rectangle 24">
            <a:extLst>
              <a:ext uri="{FF2B5EF4-FFF2-40B4-BE49-F238E27FC236}">
                <a16:creationId xmlns:a16="http://schemas.microsoft.com/office/drawing/2014/main" id="{BC0AD385-94D8-43F5-B0C4-B6861CA26E01}"/>
              </a:ext>
            </a:extLst>
          </p:cNvPr>
          <p:cNvSpPr/>
          <p:nvPr/>
        </p:nvSpPr>
        <p:spPr bwMode="auto">
          <a:xfrm>
            <a:off x="3447097" y="4868449"/>
            <a:ext cx="8326168" cy="1479101"/>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134464" tIns="89642" rIns="134464" bIns="89642" numCol="1" spcCol="0" rtlCol="0" fromWordArt="0" anchor="ctr" anchorCtr="0" forceAA="0" compatLnSpc="1">
            <a:prstTxWarp prst="textNoShape">
              <a:avLst/>
            </a:prstTxWarp>
            <a:noAutofit/>
          </a:bodyPr>
          <a:lstStyle/>
          <a:p>
            <a:pPr defTabSz="914102" fontAlgn="base">
              <a:spcBef>
                <a:spcPct val="0"/>
              </a:spcBef>
              <a:spcAft>
                <a:spcPts val="588"/>
              </a:spcAft>
              <a:defRPr/>
            </a:pPr>
            <a:r>
              <a:rPr lang="en-US" sz="1568" dirty="0">
                <a:solidFill>
                  <a:srgbClr val="000000"/>
                </a:solidFill>
                <a:latin typeface="Segoe UI"/>
              </a:rPr>
              <a:t>In this architecture, there are two ingestion streams. Azure Data Factory is used to ingest the summary files that are generated when the HGV engine is turned off. Apache Kafka provides the real-time ingestion engine for the telemetry data. Both data streams are stored in Data Lake store for use in the future</a:t>
            </a:r>
          </a:p>
        </p:txBody>
      </p:sp>
    </p:spTree>
    <p:extLst>
      <p:ext uri="{BB962C8B-B14F-4D97-AF65-F5344CB8AC3E}">
        <p14:creationId xmlns:p14="http://schemas.microsoft.com/office/powerpoint/2010/main" val="221617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p:txBody>
          <a:bodyPr/>
          <a:lstStyle/>
          <a:p>
            <a:pPr lvl="0"/>
            <a:r>
              <a:rPr lang="en-GB" dirty="0"/>
              <a:t>Introduction to Azure Data Factory</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0132603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88" y="895"/>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itle 1"/>
          <p:cNvSpPr txBox="1">
            <a:spLocks/>
          </p:cNvSpPr>
          <p:nvPr/>
        </p:nvSpPr>
        <p:spPr>
          <a:xfrm>
            <a:off x="1558755" y="2327671"/>
            <a:ext cx="10519513"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799" dirty="0"/>
            </a:br>
            <a:r>
              <a:rPr lang="en-US" sz="5400" b="1" dirty="0">
                <a:solidFill>
                  <a:schemeClr val="bg1"/>
                </a:solidFill>
              </a:rPr>
              <a:t>ADF is All About </a:t>
            </a:r>
            <a:r>
              <a:rPr lang="en-US" sz="5400" b="1" dirty="0">
                <a:solidFill>
                  <a:srgbClr val="1785CE"/>
                </a:solidFill>
              </a:rPr>
              <a:t>ETL ! </a:t>
            </a:r>
            <a:br>
              <a:rPr lang="en-US" sz="4799" b="1" dirty="0"/>
            </a:br>
            <a:br>
              <a:rPr lang="en-US" sz="4799" dirty="0">
                <a:solidFill>
                  <a:schemeClr val="bg1"/>
                </a:solidFill>
              </a:rPr>
            </a:br>
            <a:endParaRPr lang="en-US" sz="4799" dirty="0">
              <a:solidFill>
                <a:schemeClr val="bg1"/>
              </a:solidFill>
            </a:endParaRPr>
          </a:p>
        </p:txBody>
      </p:sp>
    </p:spTree>
    <p:extLst>
      <p:ext uri="{BB962C8B-B14F-4D97-AF65-F5344CB8AC3E}">
        <p14:creationId xmlns:p14="http://schemas.microsoft.com/office/powerpoint/2010/main" val="70929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ue Welcome shape"/>
          <p:cNvSpPr/>
          <p:nvPr/>
        </p:nvSpPr>
        <p:spPr bwMode="auto">
          <a:xfrm>
            <a:off x="212109" y="214954"/>
            <a:ext cx="11731271" cy="814863"/>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8" name="Presentation Title Rectangle">
            <a:extLst>
              <a:ext uri="{FF2B5EF4-FFF2-40B4-BE49-F238E27FC236}">
                <a16:creationId xmlns:a16="http://schemas.microsoft.com/office/drawing/2014/main" id="{22574E56-9E60-49A3-98A7-B811ADCD20DF}"/>
              </a:ext>
            </a:extLst>
          </p:cNvPr>
          <p:cNvSpPr txBox="1">
            <a:spLocks/>
          </p:cNvSpPr>
          <p:nvPr/>
        </p:nvSpPr>
        <p:spPr>
          <a:xfrm>
            <a:off x="248623" y="261544"/>
            <a:ext cx="11491027" cy="768272"/>
          </a:xfrm>
          <a:prstGeom prst="rect">
            <a:avLst/>
          </a:prstGeom>
          <a:noFill/>
        </p:spPr>
        <p:txBody>
          <a:bodyPr lIns="182880" rIns="137160" anchor="ctr" anchorCtr="0">
            <a:noAutofit/>
          </a:bodyPr>
          <a:lstStyle>
            <a:lvl1pPr algn="l" defTabSz="914363" rtl="0" eaLnBrk="1" latinLnBrk="0" hangingPunct="1">
              <a:lnSpc>
                <a:spcPct val="90000"/>
              </a:lnSpc>
              <a:spcBef>
                <a:spcPct val="0"/>
              </a:spcBef>
              <a:buNone/>
              <a:defRPr lang="en-US" sz="3600" b="1" i="0" kern="1200" cap="none" spc="-100" baseline="0">
                <a:ln w="3175">
                  <a:noFill/>
                </a:ln>
                <a:gradFill flip="none" rotWithShape="1">
                  <a:gsLst>
                    <a:gs pos="4583">
                      <a:srgbClr val="FFFFFF"/>
                    </a:gs>
                    <a:gs pos="100000">
                      <a:srgbClr val="FFFFFF"/>
                    </a:gs>
                  </a:gsLst>
                  <a:lin ang="5400000" scaled="0"/>
                  <a:tileRect/>
                </a:gradFill>
                <a:effectLst/>
                <a:latin typeface="+mj-lt"/>
                <a:ea typeface="+mn-ea"/>
                <a:cs typeface="Arial" charset="0"/>
              </a:defRPr>
            </a:lvl1pPr>
          </a:lstStyle>
          <a:p>
            <a:pPr algn="ctr"/>
            <a:r>
              <a:rPr lang="en-US" sz="4000" b="0" dirty="0">
                <a:solidFill>
                  <a:schemeClr val="bg1">
                    <a:lumMod val="95000"/>
                  </a:schemeClr>
                </a:solidFill>
                <a:latin typeface="Segoe UI Light" pitchFamily="34" charset="0"/>
              </a:rPr>
              <a:t>What is Data Factory?</a:t>
            </a:r>
          </a:p>
        </p:txBody>
      </p:sp>
      <p:sp>
        <p:nvSpPr>
          <p:cNvPr id="4" name="Rectangle 3">
            <a:extLst>
              <a:ext uri="{FF2B5EF4-FFF2-40B4-BE49-F238E27FC236}">
                <a16:creationId xmlns:a16="http://schemas.microsoft.com/office/drawing/2014/main" id="{A039D982-1055-43C1-92ED-58F65071A23B}"/>
              </a:ext>
            </a:extLst>
          </p:cNvPr>
          <p:cNvSpPr/>
          <p:nvPr/>
        </p:nvSpPr>
        <p:spPr>
          <a:xfrm>
            <a:off x="345578" y="1465106"/>
            <a:ext cx="11491027" cy="707886"/>
          </a:xfrm>
          <a:prstGeom prst="rect">
            <a:avLst/>
          </a:prstGeom>
        </p:spPr>
        <p:txBody>
          <a:bodyPr wrap="square">
            <a:spAutoFit/>
          </a:bodyPr>
          <a:lstStyle/>
          <a:p>
            <a:r>
              <a:rPr lang="en-US" sz="2000" dirty="0">
                <a:solidFill>
                  <a:srgbClr val="222222"/>
                </a:solidFill>
                <a:latin typeface="arial" panose="020B0604020202020204" pitchFamily="34" charset="0"/>
              </a:rPr>
              <a:t>A data factory is a factory where large amounts of data are manually processed, typically for consumption by an artificial intelligence model.</a:t>
            </a:r>
            <a:endParaRPr lang="en-IN" sz="2000" dirty="0"/>
          </a:p>
        </p:txBody>
      </p:sp>
      <p:sp>
        <p:nvSpPr>
          <p:cNvPr id="9" name="Rectangle 8">
            <a:extLst>
              <a:ext uri="{FF2B5EF4-FFF2-40B4-BE49-F238E27FC236}">
                <a16:creationId xmlns:a16="http://schemas.microsoft.com/office/drawing/2014/main" id="{42D0056D-B1FC-44EC-9230-6BF464EE2751}"/>
              </a:ext>
            </a:extLst>
          </p:cNvPr>
          <p:cNvSpPr/>
          <p:nvPr/>
        </p:nvSpPr>
        <p:spPr>
          <a:xfrm>
            <a:off x="345577" y="2486358"/>
            <a:ext cx="11007634" cy="2246769"/>
          </a:xfrm>
          <a:prstGeom prst="rect">
            <a:avLst/>
          </a:prstGeom>
        </p:spPr>
        <p:txBody>
          <a:bodyPr wrap="square">
            <a:spAutoFit/>
          </a:bodyPr>
          <a:lstStyle/>
          <a:p>
            <a:r>
              <a:rPr lang="en-US" sz="2000" dirty="0">
                <a:solidFill>
                  <a:srgbClr val="000000"/>
                </a:solidFill>
                <a:latin typeface="Segoe UI" panose="020B0502040204020203" pitchFamily="34" charset="0"/>
              </a:rPr>
              <a:t>In the world of big data, raw, unorganized data is often stored in relational, non-relational, and other storage systems. However, on its own, raw data doesn't have the proper context or meaning to provide meaningful insights to analysts, data scientists, or business decision makers.</a:t>
            </a:r>
          </a:p>
          <a:p>
            <a:r>
              <a:rPr lang="en-US" sz="2000" dirty="0">
                <a:solidFill>
                  <a:srgbClr val="000000"/>
                </a:solidFill>
                <a:latin typeface="Segoe UI" panose="020B0502040204020203" pitchFamily="34" charset="0"/>
              </a:rPr>
              <a:t>Big data requires service that can orchestrate and operationalize processes to refine these enormous stores of raw data into actionable business insights. Azure Data Factory is a managed cloud service that's built for these complex hybrid extract-transform-load (ETL), extract-load-transform (ELT), and data integration projects.</a:t>
            </a:r>
          </a:p>
        </p:txBody>
      </p:sp>
    </p:spTree>
    <p:extLst>
      <p:ext uri="{BB962C8B-B14F-4D97-AF65-F5344CB8AC3E}">
        <p14:creationId xmlns:p14="http://schemas.microsoft.com/office/powerpoint/2010/main" val="1181806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697"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63A235-235F-ABBE-66A4-516C2D6A1A28}"/>
              </a:ext>
            </a:extLst>
          </p:cNvPr>
          <p:cNvSpPr txBox="1"/>
          <p:nvPr/>
        </p:nvSpPr>
        <p:spPr>
          <a:xfrm>
            <a:off x="1588" y="772973"/>
            <a:ext cx="12192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tx1">
                    <a:lumMod val="75000"/>
                    <a:lumOff val="25000"/>
                  </a:schemeClr>
                </a:solidFill>
              </a:rPr>
              <a:t>Azure Data Engineering</a:t>
            </a:r>
            <a:endParaRPr lang="en-US" dirty="0">
              <a:solidFill>
                <a:schemeClr val="tx1">
                  <a:lumMod val="75000"/>
                  <a:lumOff val="25000"/>
                </a:schemeClr>
              </a:solidFill>
            </a:endParaRPr>
          </a:p>
        </p:txBody>
      </p:sp>
      <p:pic>
        <p:nvPicPr>
          <p:cNvPr id="5" name="Picture 4">
            <a:extLst>
              <a:ext uri="{FF2B5EF4-FFF2-40B4-BE49-F238E27FC236}">
                <a16:creationId xmlns:a16="http://schemas.microsoft.com/office/drawing/2014/main" id="{3008DCAE-23C1-627F-FED1-34D24BC66E04}"/>
              </a:ext>
            </a:extLst>
          </p:cNvPr>
          <p:cNvPicPr>
            <a:picLocks noChangeAspect="1"/>
          </p:cNvPicPr>
          <p:nvPr/>
        </p:nvPicPr>
        <p:blipFill rotWithShape="1">
          <a:blip r:embed="rId2"/>
          <a:srcRect t="23618" b="34158"/>
          <a:stretch/>
        </p:blipFill>
        <p:spPr>
          <a:xfrm>
            <a:off x="23553" y="1639682"/>
            <a:ext cx="12144895" cy="2895743"/>
          </a:xfrm>
          <a:prstGeom prst="rect">
            <a:avLst/>
          </a:prstGeom>
        </p:spPr>
      </p:pic>
      <p:sp>
        <p:nvSpPr>
          <p:cNvPr id="6" name="TextBox 5">
            <a:extLst>
              <a:ext uri="{FF2B5EF4-FFF2-40B4-BE49-F238E27FC236}">
                <a16:creationId xmlns:a16="http://schemas.microsoft.com/office/drawing/2014/main" id="{D386B674-1F8F-A85F-D22A-3F5EA142F22F}"/>
              </a:ext>
            </a:extLst>
          </p:cNvPr>
          <p:cNvSpPr txBox="1"/>
          <p:nvPr/>
        </p:nvSpPr>
        <p:spPr>
          <a:xfrm>
            <a:off x="1588" y="893"/>
            <a:ext cx="12188825" cy="707702"/>
          </a:xfrm>
          <a:prstGeom prst="rect">
            <a:avLst/>
          </a:prstGeom>
          <a:noFill/>
        </p:spPr>
        <p:txBody>
          <a:bodyPr wrap="square" rtlCol="0">
            <a:spAutoFit/>
          </a:bodyPr>
          <a:lstStyle/>
          <a:p>
            <a:pPr algn="ctr"/>
            <a:r>
              <a:rPr lang="en-US" sz="3999" b="1" dirty="0">
                <a:solidFill>
                  <a:schemeClr val="tx1">
                    <a:lumMod val="75000"/>
                    <a:lumOff val="25000"/>
                  </a:schemeClr>
                </a:solidFill>
              </a:rPr>
              <a:t>Azure Data Factory</a:t>
            </a:r>
          </a:p>
        </p:txBody>
      </p:sp>
      <p:sp>
        <p:nvSpPr>
          <p:cNvPr id="7" name="TextBox 6">
            <a:extLst>
              <a:ext uri="{FF2B5EF4-FFF2-40B4-BE49-F238E27FC236}">
                <a16:creationId xmlns:a16="http://schemas.microsoft.com/office/drawing/2014/main" id="{0394CDBF-D69A-E66D-DF15-713D74ABD0AA}"/>
              </a:ext>
            </a:extLst>
          </p:cNvPr>
          <p:cNvSpPr txBox="1"/>
          <p:nvPr/>
        </p:nvSpPr>
        <p:spPr>
          <a:xfrm>
            <a:off x="23553" y="4315621"/>
            <a:ext cx="12188825" cy="584775"/>
          </a:xfrm>
          <a:prstGeom prst="rect">
            <a:avLst/>
          </a:prstGeom>
          <a:noFill/>
        </p:spPr>
        <p:txBody>
          <a:bodyPr wrap="square" rtlCol="0">
            <a:spAutoFit/>
          </a:bodyPr>
          <a:lstStyle/>
          <a:p>
            <a:pPr algn="ctr"/>
            <a:r>
              <a:rPr lang="en-US" sz="3200" dirty="0">
                <a:solidFill>
                  <a:srgbClr val="FF0000"/>
                </a:solidFill>
              </a:rPr>
              <a:t>ETL – ELT Pipeline</a:t>
            </a:r>
          </a:p>
        </p:txBody>
      </p:sp>
      <p:sp>
        <p:nvSpPr>
          <p:cNvPr id="8" name="TextBox 7">
            <a:extLst>
              <a:ext uri="{FF2B5EF4-FFF2-40B4-BE49-F238E27FC236}">
                <a16:creationId xmlns:a16="http://schemas.microsoft.com/office/drawing/2014/main" id="{6A81C8C6-1FA3-B1D2-55C3-5158AF5C6497}"/>
              </a:ext>
            </a:extLst>
          </p:cNvPr>
          <p:cNvSpPr txBox="1"/>
          <p:nvPr/>
        </p:nvSpPr>
        <p:spPr>
          <a:xfrm>
            <a:off x="767936" y="4407952"/>
            <a:ext cx="1772573" cy="400110"/>
          </a:xfrm>
          <a:prstGeom prst="rect">
            <a:avLst/>
          </a:prstGeom>
          <a:noFill/>
        </p:spPr>
        <p:txBody>
          <a:bodyPr wrap="square" rtlCol="0">
            <a:spAutoFit/>
          </a:bodyPr>
          <a:lstStyle/>
          <a:p>
            <a:pPr algn="ctr"/>
            <a:r>
              <a:rPr lang="en-US" sz="2000" dirty="0">
                <a:solidFill>
                  <a:srgbClr val="FF0000"/>
                </a:solidFill>
              </a:rPr>
              <a:t>SOURCE</a:t>
            </a:r>
          </a:p>
        </p:txBody>
      </p:sp>
      <p:sp>
        <p:nvSpPr>
          <p:cNvPr id="10" name="TextBox 9">
            <a:extLst>
              <a:ext uri="{FF2B5EF4-FFF2-40B4-BE49-F238E27FC236}">
                <a16:creationId xmlns:a16="http://schemas.microsoft.com/office/drawing/2014/main" id="{D4C4A27C-EDEF-419F-8349-FE913E07CCE7}"/>
              </a:ext>
            </a:extLst>
          </p:cNvPr>
          <p:cNvSpPr txBox="1"/>
          <p:nvPr/>
        </p:nvSpPr>
        <p:spPr>
          <a:xfrm>
            <a:off x="9651494" y="4517855"/>
            <a:ext cx="1772573" cy="400110"/>
          </a:xfrm>
          <a:prstGeom prst="rect">
            <a:avLst/>
          </a:prstGeom>
          <a:noFill/>
        </p:spPr>
        <p:txBody>
          <a:bodyPr wrap="square" rtlCol="0">
            <a:spAutoFit/>
          </a:bodyPr>
          <a:lstStyle/>
          <a:p>
            <a:pPr algn="ctr"/>
            <a:r>
              <a:rPr lang="en-US" sz="2000" dirty="0">
                <a:solidFill>
                  <a:srgbClr val="FF0000"/>
                </a:solidFill>
              </a:rPr>
              <a:t>SINK</a:t>
            </a:r>
          </a:p>
        </p:txBody>
      </p:sp>
    </p:spTree>
    <p:extLst>
      <p:ext uri="{BB962C8B-B14F-4D97-AF65-F5344CB8AC3E}">
        <p14:creationId xmlns:p14="http://schemas.microsoft.com/office/powerpoint/2010/main" val="15550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1588" y="893"/>
            <a:ext cx="12188825" cy="707702"/>
          </a:xfrm>
          <a:prstGeom prst="rect">
            <a:avLst/>
          </a:prstGeom>
          <a:noFill/>
        </p:spPr>
        <p:txBody>
          <a:bodyPr wrap="square" rtlCol="0">
            <a:spAutoFit/>
          </a:bodyPr>
          <a:lstStyle/>
          <a:p>
            <a:pPr algn="ctr"/>
            <a:r>
              <a:rPr lang="en-US" sz="3999" b="1" dirty="0">
                <a:solidFill>
                  <a:schemeClr val="tx1">
                    <a:lumMod val="75000"/>
                    <a:lumOff val="25000"/>
                  </a:schemeClr>
                </a:solidFill>
              </a:rPr>
              <a:t>ADF Terminology</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697" y="772973"/>
            <a:ext cx="2127681"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063A235-235F-ABBE-66A4-516C2D6A1A28}"/>
              </a:ext>
            </a:extLst>
          </p:cNvPr>
          <p:cNvSpPr txBox="1"/>
          <p:nvPr/>
        </p:nvSpPr>
        <p:spPr>
          <a:xfrm>
            <a:off x="1588" y="772973"/>
            <a:ext cx="1219200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dirty="0">
                <a:solidFill>
                  <a:schemeClr val="tx1">
                    <a:lumMod val="75000"/>
                    <a:lumOff val="25000"/>
                  </a:schemeClr>
                </a:solidFill>
              </a:rPr>
              <a:t>Azure Data Engineering</a:t>
            </a:r>
            <a:endParaRPr lang="en-US" dirty="0">
              <a:solidFill>
                <a:schemeClr val="tx1">
                  <a:lumMod val="75000"/>
                  <a:lumOff val="25000"/>
                </a:schemeClr>
              </a:solidFill>
            </a:endParaRPr>
          </a:p>
        </p:txBody>
      </p:sp>
      <p:sp>
        <p:nvSpPr>
          <p:cNvPr id="5" name="TextBox 4">
            <a:extLst>
              <a:ext uri="{FF2B5EF4-FFF2-40B4-BE49-F238E27FC236}">
                <a16:creationId xmlns:a16="http://schemas.microsoft.com/office/drawing/2014/main" id="{3CBD57F0-ECF0-AF37-6220-1D7B1F805986}"/>
              </a:ext>
            </a:extLst>
          </p:cNvPr>
          <p:cNvSpPr txBox="1"/>
          <p:nvPr/>
        </p:nvSpPr>
        <p:spPr>
          <a:xfrm>
            <a:off x="831148" y="1659120"/>
            <a:ext cx="2535951"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Black" panose="020B0A02040204020203" pitchFamily="34" charset="0"/>
                <a:ea typeface="Segoe UI Black" panose="020B0A02040204020203" pitchFamily="34" charset="0"/>
              </a:rPr>
              <a:t>Linked Service</a:t>
            </a:r>
          </a:p>
        </p:txBody>
      </p:sp>
      <p:sp>
        <p:nvSpPr>
          <p:cNvPr id="6" name="TextBox 5">
            <a:extLst>
              <a:ext uri="{FF2B5EF4-FFF2-40B4-BE49-F238E27FC236}">
                <a16:creationId xmlns:a16="http://schemas.microsoft.com/office/drawing/2014/main" id="{EC745B8F-C08A-60DD-85A5-F52501C59462}"/>
              </a:ext>
            </a:extLst>
          </p:cNvPr>
          <p:cNvSpPr txBox="1"/>
          <p:nvPr/>
        </p:nvSpPr>
        <p:spPr>
          <a:xfrm>
            <a:off x="831147" y="2674904"/>
            <a:ext cx="1348126"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Black" panose="020B0A02040204020203" pitchFamily="34" charset="0"/>
                <a:ea typeface="Segoe UI Black" panose="020B0A02040204020203" pitchFamily="34" charset="0"/>
              </a:rPr>
              <a:t>Dataset</a:t>
            </a:r>
          </a:p>
        </p:txBody>
      </p:sp>
      <p:sp>
        <p:nvSpPr>
          <p:cNvPr id="7" name="TextBox 6">
            <a:extLst>
              <a:ext uri="{FF2B5EF4-FFF2-40B4-BE49-F238E27FC236}">
                <a16:creationId xmlns:a16="http://schemas.microsoft.com/office/drawing/2014/main" id="{10620914-B68D-33A4-1E6F-C51BCD0A2977}"/>
              </a:ext>
            </a:extLst>
          </p:cNvPr>
          <p:cNvSpPr txBox="1"/>
          <p:nvPr/>
        </p:nvSpPr>
        <p:spPr>
          <a:xfrm>
            <a:off x="831148" y="3724168"/>
            <a:ext cx="1384995"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Black" panose="020B0A02040204020203" pitchFamily="34" charset="0"/>
                <a:ea typeface="Segoe UI Black" panose="020B0A02040204020203" pitchFamily="34" charset="0"/>
              </a:rPr>
              <a:t>Activity</a:t>
            </a:r>
          </a:p>
        </p:txBody>
      </p:sp>
      <p:sp>
        <p:nvSpPr>
          <p:cNvPr id="8" name="TextBox 7">
            <a:extLst>
              <a:ext uri="{FF2B5EF4-FFF2-40B4-BE49-F238E27FC236}">
                <a16:creationId xmlns:a16="http://schemas.microsoft.com/office/drawing/2014/main" id="{941E7D8F-69FC-4DB8-2E8B-D7E0DD922356}"/>
              </a:ext>
            </a:extLst>
          </p:cNvPr>
          <p:cNvSpPr txBox="1"/>
          <p:nvPr/>
        </p:nvSpPr>
        <p:spPr>
          <a:xfrm>
            <a:off x="806301" y="4773432"/>
            <a:ext cx="1423467"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Black" panose="020B0A02040204020203" pitchFamily="34" charset="0"/>
                <a:ea typeface="Segoe UI Black" panose="020B0A02040204020203" pitchFamily="34" charset="0"/>
              </a:rPr>
              <a:t>Pipeline</a:t>
            </a:r>
          </a:p>
        </p:txBody>
      </p:sp>
      <p:sp>
        <p:nvSpPr>
          <p:cNvPr id="10" name="TextBox 9">
            <a:extLst>
              <a:ext uri="{FF2B5EF4-FFF2-40B4-BE49-F238E27FC236}">
                <a16:creationId xmlns:a16="http://schemas.microsoft.com/office/drawing/2014/main" id="{DFD860F5-B776-B478-1AE7-69131C3BD06E}"/>
              </a:ext>
            </a:extLst>
          </p:cNvPr>
          <p:cNvSpPr txBox="1"/>
          <p:nvPr/>
        </p:nvSpPr>
        <p:spPr>
          <a:xfrm>
            <a:off x="3649763" y="1696589"/>
            <a:ext cx="5890267"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Dedicated Connection to the data store</a:t>
            </a:r>
          </a:p>
        </p:txBody>
      </p:sp>
      <p:sp>
        <p:nvSpPr>
          <p:cNvPr id="11" name="TextBox 10">
            <a:extLst>
              <a:ext uri="{FF2B5EF4-FFF2-40B4-BE49-F238E27FC236}">
                <a16:creationId xmlns:a16="http://schemas.microsoft.com/office/drawing/2014/main" id="{7205C3C3-2ECB-837C-8E8D-91892A5109E3}"/>
              </a:ext>
            </a:extLst>
          </p:cNvPr>
          <p:cNvSpPr txBox="1"/>
          <p:nvPr/>
        </p:nvSpPr>
        <p:spPr>
          <a:xfrm>
            <a:off x="2455701" y="2727484"/>
            <a:ext cx="8013989"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Schema and format of the data to be used in pipeline</a:t>
            </a:r>
          </a:p>
        </p:txBody>
      </p:sp>
      <p:sp>
        <p:nvSpPr>
          <p:cNvPr id="12" name="TextBox 11">
            <a:extLst>
              <a:ext uri="{FF2B5EF4-FFF2-40B4-BE49-F238E27FC236}">
                <a16:creationId xmlns:a16="http://schemas.microsoft.com/office/drawing/2014/main" id="{A365352F-EFE3-03DE-A0BA-512F41196CDE}"/>
              </a:ext>
            </a:extLst>
          </p:cNvPr>
          <p:cNvSpPr txBox="1"/>
          <p:nvPr/>
        </p:nvSpPr>
        <p:spPr>
          <a:xfrm>
            <a:off x="2455701" y="3750973"/>
            <a:ext cx="6248057"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Task to perform on the associated dataset</a:t>
            </a:r>
          </a:p>
        </p:txBody>
      </p:sp>
      <p:sp>
        <p:nvSpPr>
          <p:cNvPr id="13" name="TextBox 12">
            <a:extLst>
              <a:ext uri="{FF2B5EF4-FFF2-40B4-BE49-F238E27FC236}">
                <a16:creationId xmlns:a16="http://schemas.microsoft.com/office/drawing/2014/main" id="{3C7FC23A-0D41-586A-E45F-5AA0DFA7B4E8}"/>
              </a:ext>
            </a:extLst>
          </p:cNvPr>
          <p:cNvSpPr txBox="1"/>
          <p:nvPr/>
        </p:nvSpPr>
        <p:spPr>
          <a:xfrm>
            <a:off x="2455700" y="4815369"/>
            <a:ext cx="6508192" cy="430887"/>
          </a:xfrm>
          <a:prstGeom prst="rect">
            <a:avLst/>
          </a:prstGeom>
          <a:noFill/>
        </p:spPr>
        <p:txBody>
          <a:bodyPr wrap="none" lIns="0" tIns="0" rIns="0" bIns="0" rtlCol="0">
            <a:spAutoFit/>
          </a:bodyPr>
          <a:lstStyle/>
          <a:p>
            <a:r>
              <a:rPr lang="en-IN" sz="2800" dirty="0">
                <a:gradFill>
                  <a:gsLst>
                    <a:gs pos="0">
                      <a:schemeClr val="tx1">
                        <a:lumMod val="75000"/>
                        <a:lumOff val="25000"/>
                      </a:schemeClr>
                    </a:gs>
                    <a:gs pos="80000">
                      <a:schemeClr val="tx1">
                        <a:lumMod val="65000"/>
                        <a:lumOff val="35000"/>
                      </a:schemeClr>
                    </a:gs>
                  </a:gsLst>
                  <a:lin ang="16200000" scaled="0"/>
                </a:gradFill>
                <a:latin typeface="Segoe UI Light" pitchFamily="34" charset="0"/>
              </a:rPr>
              <a:t>Sequence / flow of multiple logical activities</a:t>
            </a:r>
          </a:p>
        </p:txBody>
      </p:sp>
    </p:spTree>
    <p:extLst>
      <p:ext uri="{BB962C8B-B14F-4D97-AF65-F5344CB8AC3E}">
        <p14:creationId xmlns:p14="http://schemas.microsoft.com/office/powerpoint/2010/main" val="995512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9A653-C711-E735-7B96-DAC89108193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2E62AA6-A035-9D8E-8CE4-BE3A51A46125}"/>
              </a:ext>
            </a:extLst>
          </p:cNvPr>
          <p:cNvSpPr/>
          <p:nvPr/>
        </p:nvSpPr>
        <p:spPr>
          <a:xfrm>
            <a:off x="1588" y="895"/>
            <a:ext cx="12188825"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 name="Title 1">
            <a:extLst>
              <a:ext uri="{FF2B5EF4-FFF2-40B4-BE49-F238E27FC236}">
                <a16:creationId xmlns:a16="http://schemas.microsoft.com/office/drawing/2014/main" id="{DF9E42CA-1563-A88C-1963-3B257032C202}"/>
              </a:ext>
            </a:extLst>
          </p:cNvPr>
          <p:cNvSpPr txBox="1">
            <a:spLocks/>
          </p:cNvSpPr>
          <p:nvPr/>
        </p:nvSpPr>
        <p:spPr>
          <a:xfrm>
            <a:off x="1558755" y="2327671"/>
            <a:ext cx="10519513" cy="298697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4799" dirty="0"/>
            </a:br>
            <a:r>
              <a:rPr lang="en-US" sz="5400" b="1" dirty="0">
                <a:solidFill>
                  <a:schemeClr val="bg1"/>
                </a:solidFill>
              </a:rPr>
              <a:t>DEMO </a:t>
            </a:r>
            <a:br>
              <a:rPr lang="en-US" sz="4799" b="1" dirty="0"/>
            </a:br>
            <a:br>
              <a:rPr lang="en-US" sz="4799" dirty="0">
                <a:solidFill>
                  <a:schemeClr val="bg1"/>
                </a:solidFill>
              </a:rPr>
            </a:br>
            <a:endParaRPr lang="en-US" sz="4799" dirty="0">
              <a:solidFill>
                <a:schemeClr val="bg1"/>
              </a:solidFill>
            </a:endParaRPr>
          </a:p>
        </p:txBody>
      </p:sp>
    </p:spTree>
    <p:extLst>
      <p:ext uri="{BB962C8B-B14F-4D97-AF65-F5344CB8AC3E}">
        <p14:creationId xmlns:p14="http://schemas.microsoft.com/office/powerpoint/2010/main" val="17234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E2133C-F0D4-49B7-AC02-5583583F5017}"/>
              </a:ext>
            </a:extLst>
          </p:cNvPr>
          <p:cNvSpPr>
            <a:spLocks noGrp="1"/>
          </p:cNvSpPr>
          <p:nvPr>
            <p:ph type="title"/>
          </p:nvPr>
        </p:nvSpPr>
        <p:spPr/>
        <p:txBody>
          <a:bodyPr/>
          <a:lstStyle/>
          <a:p>
            <a:pPr lvl="0"/>
            <a:r>
              <a:rPr lang="en-GB" dirty="0"/>
              <a:t>Introduction to Azure Synapse Analytics</a:t>
            </a:r>
            <a:endParaRPr lang="en-US" dirty="0"/>
          </a:p>
        </p:txBody>
      </p:sp>
      <p:pic>
        <p:nvPicPr>
          <p:cNvPr id="14" name="Picture 13" descr="Icon of a folder">
            <a:extLst>
              <a:ext uri="{FF2B5EF4-FFF2-40B4-BE49-F238E27FC236}">
                <a16:creationId xmlns:a16="http://schemas.microsoft.com/office/drawing/2014/main" id="{25F16475-224C-4983-978B-2E81B832B6C4}"/>
              </a:ext>
            </a:extLst>
          </p:cNvPr>
          <p:cNvPicPr>
            <a:picLocks noChangeAspect="1"/>
          </p:cNvPicPr>
          <p:nvPr/>
        </p:nvPicPr>
        <p:blipFill>
          <a:blip r:embed="rId3"/>
          <a:stretch>
            <a:fillRect/>
          </a:stretch>
        </p:blipFill>
        <p:spPr>
          <a:xfrm>
            <a:off x="10187939" y="2999277"/>
            <a:ext cx="1077870" cy="968256"/>
          </a:xfrm>
          <a:prstGeom prst="rect">
            <a:avLst/>
          </a:prstGeom>
        </p:spPr>
      </p:pic>
    </p:spTree>
    <p:extLst>
      <p:ext uri="{BB962C8B-B14F-4D97-AF65-F5344CB8AC3E}">
        <p14:creationId xmlns:p14="http://schemas.microsoft.com/office/powerpoint/2010/main" val="119041872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Freeform: Shape 100">
            <a:extLst>
              <a:ext uri="{FF2B5EF4-FFF2-40B4-BE49-F238E27FC236}">
                <a16:creationId xmlns:a16="http://schemas.microsoft.com/office/drawing/2014/main" id="{858B2B96-9EEE-44C7-91FB-53509CBA230C}"/>
              </a:ext>
            </a:extLst>
          </p:cNvPr>
          <p:cNvSpPr/>
          <p:nvPr/>
        </p:nvSpPr>
        <p:spPr>
          <a:xfrm rot="20848400">
            <a:off x="7383494" y="-129726"/>
            <a:ext cx="4916712" cy="1773106"/>
          </a:xfrm>
          <a:custGeom>
            <a:avLst/>
            <a:gdLst>
              <a:gd name="connsiteX0" fmla="*/ 287049 w 4916712"/>
              <a:gd name="connsiteY0" fmla="*/ 1409785 h 1773106"/>
              <a:gd name="connsiteX1" fmla="*/ 0 w 4916712"/>
              <a:gd name="connsiteY1" fmla="*/ 1676162 h 1773106"/>
              <a:gd name="connsiteX2" fmla="*/ 281640 w 4916712"/>
              <a:gd name="connsiteY2" fmla="*/ 1413166 h 1773106"/>
              <a:gd name="connsiteX3" fmla="*/ 4916712 w 4916712"/>
              <a:gd name="connsiteY3" fmla="*/ 657477 h 1773106"/>
              <a:gd name="connsiteX4" fmla="*/ 4768628 w 4916712"/>
              <a:gd name="connsiteY4" fmla="*/ 1323974 h 1773106"/>
              <a:gd name="connsiteX5" fmla="*/ 4711734 w 4916712"/>
              <a:gd name="connsiteY5" fmla="*/ 1414047 h 1773106"/>
              <a:gd name="connsiteX6" fmla="*/ 4192609 w 4916712"/>
              <a:gd name="connsiteY6" fmla="*/ 1766352 h 1773106"/>
              <a:gd name="connsiteX7" fmla="*/ 2225054 w 4916712"/>
              <a:gd name="connsiteY7" fmla="*/ 1298491 h 1773106"/>
              <a:gd name="connsiteX8" fmla="*/ 713074 w 4916712"/>
              <a:gd name="connsiteY8" fmla="*/ 1242122 h 1773106"/>
              <a:gd name="connsiteX9" fmla="*/ 369603 w 4916712"/>
              <a:gd name="connsiteY9" fmla="*/ 1358192 h 1773106"/>
              <a:gd name="connsiteX10" fmla="*/ 287049 w 4916712"/>
              <a:gd name="connsiteY10" fmla="*/ 1409785 h 1773106"/>
              <a:gd name="connsiteX11" fmla="*/ 303717 w 4916712"/>
              <a:gd name="connsiteY11" fmla="*/ 1394318 h 1773106"/>
              <a:gd name="connsiteX12" fmla="*/ 1459160 w 4916712"/>
              <a:gd name="connsiteY12" fmla="*/ 92198 h 1773106"/>
              <a:gd name="connsiteX13" fmla="*/ 1794503 w 4916712"/>
              <a:gd name="connsiteY13" fmla="*/ 21308 h 1773106"/>
              <a:gd name="connsiteX14" fmla="*/ 1957545 w 4916712"/>
              <a:gd name="connsiteY14" fmla="*/ 0 h 177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16712" h="1773106">
                <a:moveTo>
                  <a:pt x="287049" y="1409785"/>
                </a:moveTo>
                <a:lnTo>
                  <a:pt x="0" y="1676162"/>
                </a:lnTo>
                <a:cubicBezTo>
                  <a:pt x="85558" y="1583388"/>
                  <a:pt x="171116" y="1490614"/>
                  <a:pt x="281640" y="1413166"/>
                </a:cubicBezTo>
                <a:close/>
                <a:moveTo>
                  <a:pt x="4916712" y="657477"/>
                </a:moveTo>
                <a:lnTo>
                  <a:pt x="4768628" y="1323974"/>
                </a:lnTo>
                <a:lnTo>
                  <a:pt x="4711734" y="1414047"/>
                </a:lnTo>
                <a:cubicBezTo>
                  <a:pt x="4588486" y="1587146"/>
                  <a:pt x="4420947" y="1733000"/>
                  <a:pt x="4192609" y="1766352"/>
                </a:cubicBezTo>
                <a:cubicBezTo>
                  <a:pt x="3735935" y="1833055"/>
                  <a:pt x="2804977" y="1385862"/>
                  <a:pt x="2225054" y="1298491"/>
                </a:cubicBezTo>
                <a:cubicBezTo>
                  <a:pt x="1645132" y="1211119"/>
                  <a:pt x="1083916" y="1179177"/>
                  <a:pt x="713074" y="1242122"/>
                </a:cubicBezTo>
                <a:cubicBezTo>
                  <a:pt x="574008" y="1265726"/>
                  <a:pt x="463029" y="1306571"/>
                  <a:pt x="369603" y="1358192"/>
                </a:cubicBezTo>
                <a:lnTo>
                  <a:pt x="287049" y="1409785"/>
                </a:lnTo>
                <a:lnTo>
                  <a:pt x="303717" y="1394318"/>
                </a:lnTo>
                <a:cubicBezTo>
                  <a:pt x="506194" y="854586"/>
                  <a:pt x="708672" y="314855"/>
                  <a:pt x="1459160" y="92198"/>
                </a:cubicBezTo>
                <a:cubicBezTo>
                  <a:pt x="1552971" y="64366"/>
                  <a:pt x="1666504" y="40864"/>
                  <a:pt x="1794503" y="21308"/>
                </a:cubicBezTo>
                <a:lnTo>
                  <a:pt x="1957545" y="0"/>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A83A832B-DCD3-438B-8448-69C91336D488}"/>
              </a:ext>
            </a:extLst>
          </p:cNvPr>
          <p:cNvSpPr/>
          <p:nvPr/>
        </p:nvSpPr>
        <p:spPr>
          <a:xfrm>
            <a:off x="0" y="0"/>
            <a:ext cx="9355646" cy="3215150"/>
          </a:xfrm>
          <a:custGeom>
            <a:avLst/>
            <a:gdLst>
              <a:gd name="connsiteX0" fmla="*/ 0 w 9355646"/>
              <a:gd name="connsiteY0" fmla="*/ 0 h 3215150"/>
              <a:gd name="connsiteX1" fmla="*/ 9355646 w 9355646"/>
              <a:gd name="connsiteY1" fmla="*/ 0 h 3215150"/>
              <a:gd name="connsiteX2" fmla="*/ 9352446 w 9355646"/>
              <a:gd name="connsiteY2" fmla="*/ 7079 h 3215150"/>
              <a:gd name="connsiteX3" fmla="*/ 4247536 w 9355646"/>
              <a:gd name="connsiteY3" fmla="*/ 3215150 h 3215150"/>
              <a:gd name="connsiteX4" fmla="*/ 9992 w 9355646"/>
              <a:gd name="connsiteY4" fmla="*/ 1309137 h 3215150"/>
              <a:gd name="connsiteX5" fmla="*/ 0 w 9355646"/>
              <a:gd name="connsiteY5" fmla="*/ 1297066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55646" h="3215150">
                <a:moveTo>
                  <a:pt x="0" y="0"/>
                </a:moveTo>
                <a:lnTo>
                  <a:pt x="9355646" y="0"/>
                </a:lnTo>
                <a:lnTo>
                  <a:pt x="9352446" y="7079"/>
                </a:lnTo>
                <a:cubicBezTo>
                  <a:pt x="8437807" y="1905264"/>
                  <a:pt x="6495642" y="3215150"/>
                  <a:pt x="4247536" y="3215150"/>
                </a:cubicBezTo>
                <a:cubicBezTo>
                  <a:pt x="2561457" y="3215150"/>
                  <a:pt x="1047469" y="2478339"/>
                  <a:pt x="9992" y="1309137"/>
                </a:cubicBezTo>
                <a:lnTo>
                  <a:pt x="0" y="1297066"/>
                </a:lnTo>
                <a:close/>
              </a:path>
            </a:pathLst>
          </a:custGeom>
          <a:gradFill>
            <a:gsLst>
              <a:gs pos="95000">
                <a:srgbClr val="24BED8"/>
              </a:gs>
              <a:gs pos="20000">
                <a:srgbClr val="2F3F69"/>
              </a:gs>
            </a:gsLst>
            <a:lin ang="17400000" scaled="0"/>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9110784B-9E16-40F7-8A41-0E66054A30BA}"/>
              </a:ext>
            </a:extLst>
          </p:cNvPr>
          <p:cNvSpPr/>
          <p:nvPr/>
        </p:nvSpPr>
        <p:spPr>
          <a:xfrm>
            <a:off x="1" y="3215151"/>
            <a:ext cx="2625933" cy="3642801"/>
          </a:xfrm>
          <a:custGeom>
            <a:avLst/>
            <a:gdLst>
              <a:gd name="connsiteX0" fmla="*/ 0 w 2625933"/>
              <a:gd name="connsiteY0" fmla="*/ 0 h 3642801"/>
              <a:gd name="connsiteX1" fmla="*/ 2625933 w 2625933"/>
              <a:gd name="connsiteY1" fmla="*/ 2625933 h 3642801"/>
              <a:gd name="connsiteX2" fmla="*/ 2507876 w 2625933"/>
              <a:gd name="connsiteY2" fmla="*/ 3406806 h 3642801"/>
              <a:gd name="connsiteX3" fmla="*/ 2421501 w 2625933"/>
              <a:gd name="connsiteY3" fmla="*/ 3642801 h 3642801"/>
              <a:gd name="connsiteX4" fmla="*/ 0 w 2625933"/>
              <a:gd name="connsiteY4" fmla="*/ 3642801 h 3642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25933" h="3642801">
                <a:moveTo>
                  <a:pt x="0" y="0"/>
                </a:moveTo>
                <a:cubicBezTo>
                  <a:pt x="1450263" y="0"/>
                  <a:pt x="2625933" y="1175670"/>
                  <a:pt x="2625933" y="2625933"/>
                </a:cubicBezTo>
                <a:cubicBezTo>
                  <a:pt x="2625933" y="2897858"/>
                  <a:pt x="2584601" y="3160128"/>
                  <a:pt x="2507876" y="3406806"/>
                </a:cubicBezTo>
                <a:lnTo>
                  <a:pt x="2421501" y="3642801"/>
                </a:lnTo>
                <a:lnTo>
                  <a:pt x="0" y="3642801"/>
                </a:lnTo>
                <a:close/>
              </a:path>
            </a:pathLst>
          </a:custGeom>
          <a:pattFill prst="wdDnDiag">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2" name="Freeform: Shape 61">
            <a:extLst>
              <a:ext uri="{FF2B5EF4-FFF2-40B4-BE49-F238E27FC236}">
                <a16:creationId xmlns:a16="http://schemas.microsoft.com/office/drawing/2014/main" id="{56283D23-35FA-411D-A701-448059F2CE07}"/>
              </a:ext>
            </a:extLst>
          </p:cNvPr>
          <p:cNvSpPr/>
          <p:nvPr/>
        </p:nvSpPr>
        <p:spPr>
          <a:xfrm>
            <a:off x="0" y="451"/>
            <a:ext cx="8795208" cy="3215150"/>
          </a:xfrm>
          <a:custGeom>
            <a:avLst/>
            <a:gdLst>
              <a:gd name="connsiteX0" fmla="*/ 0 w 8795208"/>
              <a:gd name="connsiteY0" fmla="*/ 0 h 3215150"/>
              <a:gd name="connsiteX1" fmla="*/ 8795208 w 8795208"/>
              <a:gd name="connsiteY1" fmla="*/ 0 h 3215150"/>
              <a:gd name="connsiteX2" fmla="*/ 8792008 w 8795208"/>
              <a:gd name="connsiteY2" fmla="*/ 7079 h 3215150"/>
              <a:gd name="connsiteX3" fmla="*/ 3687098 w 8795208"/>
              <a:gd name="connsiteY3" fmla="*/ 3215150 h 3215150"/>
              <a:gd name="connsiteX4" fmla="*/ 81385 w 8795208"/>
              <a:gd name="connsiteY4" fmla="*/ 1919203 h 3215150"/>
              <a:gd name="connsiteX5" fmla="*/ 0 w 8795208"/>
              <a:gd name="connsiteY5" fmla="*/ 1848333 h 3215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95208" h="3215150">
                <a:moveTo>
                  <a:pt x="0" y="0"/>
                </a:moveTo>
                <a:lnTo>
                  <a:pt x="8795208" y="0"/>
                </a:lnTo>
                <a:lnTo>
                  <a:pt x="8792008" y="7079"/>
                </a:lnTo>
                <a:cubicBezTo>
                  <a:pt x="7877369" y="1905264"/>
                  <a:pt x="5935204" y="3215150"/>
                  <a:pt x="3687098" y="3215150"/>
                </a:cubicBezTo>
                <a:cubicBezTo>
                  <a:pt x="2317159" y="3215150"/>
                  <a:pt x="1060827" y="2728740"/>
                  <a:pt x="81385" y="1919203"/>
                </a:cubicBezTo>
                <a:lnTo>
                  <a:pt x="0" y="1848333"/>
                </a:lnTo>
                <a:close/>
              </a:path>
            </a:pathLst>
          </a:custGeom>
          <a:gradFill flip="none" rotWithShape="1">
            <a:gsLst>
              <a:gs pos="95000">
                <a:srgbClr val="24BED8">
                  <a:alpha val="30000"/>
                </a:srgbClr>
              </a:gs>
              <a:gs pos="0">
                <a:srgbClr val="2F3F69">
                  <a:alpha val="60000"/>
                </a:srgbClr>
              </a:gs>
            </a:gsLst>
            <a:lin ang="10800000" scaled="1"/>
            <a:tileRect/>
          </a:gradFill>
          <a:ln>
            <a:noFill/>
          </a:ln>
          <a:effectLst>
            <a:outerShdw blurRad="127000" dist="38100" dir="16200000" sx="99000" sy="99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30DF7877-AC10-4265-A588-C608D88C5B95}"/>
              </a:ext>
            </a:extLst>
          </p:cNvPr>
          <p:cNvSpPr txBox="1"/>
          <p:nvPr/>
        </p:nvSpPr>
        <p:spPr>
          <a:xfrm>
            <a:off x="997568" y="366157"/>
            <a:ext cx="7655778" cy="707886"/>
          </a:xfrm>
          <a:prstGeom prst="rect">
            <a:avLst/>
          </a:prstGeom>
          <a:noFill/>
        </p:spPr>
        <p:txBody>
          <a:bodyPr wrap="square" rtlCol="0">
            <a:spAutoFit/>
          </a:bodyPr>
          <a:lstStyle/>
          <a:p>
            <a:r>
              <a:rPr lang="en-US" sz="4000" b="1" dirty="0">
                <a:solidFill>
                  <a:schemeClr val="bg1"/>
                </a:solidFill>
              </a:rPr>
              <a:t>Azure Data Factory</a:t>
            </a:r>
            <a:endParaRPr lang="en-US" sz="4000" dirty="0">
              <a:solidFill>
                <a:schemeClr val="bg1"/>
              </a:solidFill>
            </a:endParaRPr>
          </a:p>
        </p:txBody>
      </p:sp>
      <p:cxnSp>
        <p:nvCxnSpPr>
          <p:cNvPr id="52" name="Straight Connector 51">
            <a:extLst>
              <a:ext uri="{FF2B5EF4-FFF2-40B4-BE49-F238E27FC236}">
                <a16:creationId xmlns:a16="http://schemas.microsoft.com/office/drawing/2014/main" id="{A9B0E375-DFCA-4BA3-A208-C4137829C503}"/>
              </a:ext>
            </a:extLst>
          </p:cNvPr>
          <p:cNvCxnSpPr/>
          <p:nvPr/>
        </p:nvCxnSpPr>
        <p:spPr>
          <a:xfrm>
            <a:off x="1111868" y="1133574"/>
            <a:ext cx="520700"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0A050AC-F9A8-43BA-A60A-4FF244EAE32D}"/>
              </a:ext>
            </a:extLst>
          </p:cNvPr>
          <p:cNvSpPr txBox="1"/>
          <p:nvPr/>
        </p:nvSpPr>
        <p:spPr>
          <a:xfrm>
            <a:off x="1345044" y="5101072"/>
            <a:ext cx="1715380" cy="492443"/>
          </a:xfrm>
          <a:prstGeom prst="rect">
            <a:avLst/>
          </a:prstGeom>
          <a:noFill/>
        </p:spPr>
        <p:txBody>
          <a:bodyPr wrap="square" lIns="0" tIns="0" rIns="0" bIns="0" rtlCol="0">
            <a:spAutoFit/>
          </a:bodyPr>
          <a:lstStyle/>
          <a:p>
            <a:pPr algn="ctr"/>
            <a:r>
              <a:rPr lang="en-IN" sz="3200" dirty="0">
                <a:solidFill>
                  <a:schemeClr val="accent3"/>
                </a:solidFill>
                <a:latin typeface="Calibri" panose="020F0502020204030204" pitchFamily="34" charset="0"/>
                <a:cs typeface="Calibri" panose="020F0502020204030204" pitchFamily="34" charset="0"/>
              </a:rPr>
              <a:t>Email</a:t>
            </a:r>
          </a:p>
        </p:txBody>
      </p:sp>
      <p:sp>
        <p:nvSpPr>
          <p:cNvPr id="11" name="Rectangle 10">
            <a:extLst>
              <a:ext uri="{FF2B5EF4-FFF2-40B4-BE49-F238E27FC236}">
                <a16:creationId xmlns:a16="http://schemas.microsoft.com/office/drawing/2014/main" id="{7E427ECC-ED3D-4399-B854-881F88487D39}"/>
              </a:ext>
            </a:extLst>
          </p:cNvPr>
          <p:cNvSpPr/>
          <p:nvPr/>
        </p:nvSpPr>
        <p:spPr>
          <a:xfrm>
            <a:off x="3060424" y="5101072"/>
            <a:ext cx="5427084" cy="523220"/>
          </a:xfrm>
          <a:prstGeom prst="rect">
            <a:avLst/>
          </a:prstGeom>
          <a:pattFill prst="pct50">
            <a:fgClr>
              <a:schemeClr val="accent3"/>
            </a:fgClr>
            <a:bgClr>
              <a:schemeClr val="bg1"/>
            </a:bgClr>
          </a:pattFill>
        </p:spPr>
        <p:txBody>
          <a:bodyPr wrap="square">
            <a:spAutoFit/>
          </a:bodyPr>
          <a:lstStyle/>
          <a:p>
            <a:r>
              <a:rPr lang="en-IN" sz="2800" dirty="0">
                <a:solidFill>
                  <a:schemeClr val="bg1"/>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Maruti_Makwana@hotmail.com</a:t>
            </a:r>
            <a:endParaRPr lang="en-US" sz="2800" b="1" dirty="0">
              <a:solidFill>
                <a:schemeClr val="bg1"/>
              </a:solidFill>
            </a:endParaRPr>
          </a:p>
        </p:txBody>
      </p:sp>
      <p:sp>
        <p:nvSpPr>
          <p:cNvPr id="12" name="Rectangle 11">
            <a:extLst>
              <a:ext uri="{FF2B5EF4-FFF2-40B4-BE49-F238E27FC236}">
                <a16:creationId xmlns:a16="http://schemas.microsoft.com/office/drawing/2014/main" id="{7677BA25-FC22-411C-AC00-20931596CDAA}"/>
              </a:ext>
            </a:extLst>
          </p:cNvPr>
          <p:cNvSpPr/>
          <p:nvPr/>
        </p:nvSpPr>
        <p:spPr bwMode="auto">
          <a:xfrm>
            <a:off x="1319020" y="5101072"/>
            <a:ext cx="7168488" cy="523220"/>
          </a:xfrm>
          <a:prstGeom prst="rect">
            <a:avLst/>
          </a:prstGeom>
          <a:noFill/>
          <a:ln w="28575">
            <a:solidFill>
              <a:schemeClr val="accent3"/>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a:extLst>
              <a:ext uri="{FF2B5EF4-FFF2-40B4-BE49-F238E27FC236}">
                <a16:creationId xmlns:a16="http://schemas.microsoft.com/office/drawing/2014/main" id="{3A206630-9451-4131-8DC2-35E0A61F1E68}"/>
              </a:ext>
            </a:extLst>
          </p:cNvPr>
          <p:cNvSpPr txBox="1"/>
          <p:nvPr/>
        </p:nvSpPr>
        <p:spPr>
          <a:xfrm>
            <a:off x="1233868" y="3448920"/>
            <a:ext cx="6554774" cy="1107996"/>
          </a:xfrm>
          <a:prstGeom prst="rect">
            <a:avLst/>
          </a:prstGeom>
          <a:noFill/>
        </p:spPr>
        <p:txBody>
          <a:bodyPr wrap="square" rtlCol="0">
            <a:spAutoFit/>
          </a:bodyPr>
          <a:lstStyle/>
          <a:p>
            <a:r>
              <a:rPr lang="en-US" sz="6600" b="1" dirty="0">
                <a:solidFill>
                  <a:srgbClr val="063856"/>
                </a:solidFill>
              </a:rPr>
              <a:t>THANK YOU</a:t>
            </a:r>
            <a:endParaRPr lang="en-US" sz="6600" dirty="0">
              <a:solidFill>
                <a:srgbClr val="063856"/>
              </a:solidFill>
            </a:endParaRPr>
          </a:p>
        </p:txBody>
      </p:sp>
    </p:spTree>
    <p:extLst>
      <p:ext uri="{BB962C8B-B14F-4D97-AF65-F5344CB8AC3E}">
        <p14:creationId xmlns:p14="http://schemas.microsoft.com/office/powerpoint/2010/main" val="162134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US" sz="4000" b="1" dirty="0">
                <a:solidFill>
                  <a:schemeClr val="tx1">
                    <a:lumMod val="75000"/>
                    <a:lumOff val="25000"/>
                  </a:schemeClr>
                </a:solidFill>
              </a:rPr>
              <a:t>Prerequisites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DA3904C-7523-42E6-B44F-F2B6D6D5ACC2}"/>
              </a:ext>
            </a:extLst>
          </p:cNvPr>
          <p:cNvSpPr txBox="1"/>
          <p:nvPr/>
        </p:nvSpPr>
        <p:spPr>
          <a:xfrm>
            <a:off x="824250" y="2991118"/>
            <a:ext cx="2768956" cy="2554545"/>
          </a:xfrm>
          <a:prstGeom prst="rect">
            <a:avLst/>
          </a:prstGeom>
          <a:noFill/>
        </p:spPr>
        <p:txBody>
          <a:bodyPr wrap="square" rtlCol="0">
            <a:spAutoFit/>
          </a:bodyPr>
          <a:lstStyle/>
          <a:p>
            <a:pPr algn="ctr"/>
            <a:r>
              <a:rPr lang="en-US" sz="3200" dirty="0">
                <a:solidFill>
                  <a:srgbClr val="728694"/>
                </a:solidFill>
                <a:latin typeface="Segoe UI Semilight"/>
                <a:cs typeface="Segoe UI Semilight"/>
              </a:rPr>
              <a:t>Get your</a:t>
            </a:r>
            <a:endParaRPr lang="en-US" sz="3200" b="1" dirty="0">
              <a:solidFill>
                <a:schemeClr val="accent3"/>
              </a:solidFill>
              <a:latin typeface="Segoe UI Semilight"/>
              <a:cs typeface="Segoe UI Semilight"/>
            </a:endParaRPr>
          </a:p>
          <a:p>
            <a:pPr algn="ctr"/>
            <a:r>
              <a:rPr lang="en-US" sz="3200" dirty="0">
                <a:solidFill>
                  <a:srgbClr val="728694"/>
                </a:solidFill>
                <a:latin typeface="Segoe UI Semilight"/>
                <a:cs typeface="Segoe UI Semilight"/>
              </a:rPr>
              <a:t>Azure Subscription</a:t>
            </a:r>
          </a:p>
          <a:p>
            <a:pPr algn="ctr"/>
            <a:r>
              <a:rPr lang="en-US" sz="3200" dirty="0">
                <a:solidFill>
                  <a:srgbClr val="728694"/>
                </a:solidFill>
                <a:latin typeface="Segoe UI Semilight"/>
                <a:cs typeface="Segoe UI Semilight"/>
              </a:rPr>
              <a:t>Today </a:t>
            </a:r>
          </a:p>
          <a:p>
            <a:pPr marL="457200" indent="-457200" algn="ctr">
              <a:buFont typeface="Arial" panose="020B0604020202020204" pitchFamily="34" charset="0"/>
              <a:buChar char="•"/>
            </a:pPr>
            <a:endParaRPr lang="en-US" sz="3200" dirty="0">
              <a:solidFill>
                <a:schemeClr val="tx1">
                  <a:lumMod val="75000"/>
                  <a:lumOff val="25000"/>
                </a:schemeClr>
              </a:solidFill>
            </a:endParaRPr>
          </a:p>
        </p:txBody>
      </p:sp>
      <p:pic>
        <p:nvPicPr>
          <p:cNvPr id="9" name="Picture 8">
            <a:extLst>
              <a:ext uri="{FF2B5EF4-FFF2-40B4-BE49-F238E27FC236}">
                <a16:creationId xmlns:a16="http://schemas.microsoft.com/office/drawing/2014/main" id="{B905174D-680D-490E-818B-4C741DE588B4}"/>
              </a:ext>
            </a:extLst>
          </p:cNvPr>
          <p:cNvPicPr>
            <a:picLocks noChangeAspect="1"/>
          </p:cNvPicPr>
          <p:nvPr/>
        </p:nvPicPr>
        <p:blipFill>
          <a:blip r:embed="rId3"/>
          <a:stretch>
            <a:fillRect/>
          </a:stretch>
        </p:blipFill>
        <p:spPr>
          <a:xfrm>
            <a:off x="4388334" y="1150663"/>
            <a:ext cx="6570000" cy="2944260"/>
          </a:xfrm>
          <a:prstGeom prst="rect">
            <a:avLst/>
          </a:prstGeom>
        </p:spPr>
      </p:pic>
      <p:pic>
        <p:nvPicPr>
          <p:cNvPr id="11" name="Picture 10">
            <a:extLst>
              <a:ext uri="{FF2B5EF4-FFF2-40B4-BE49-F238E27FC236}">
                <a16:creationId xmlns:a16="http://schemas.microsoft.com/office/drawing/2014/main" id="{99BC6731-085C-475C-B1DD-80EBE5C8D91B}"/>
              </a:ext>
            </a:extLst>
          </p:cNvPr>
          <p:cNvPicPr>
            <a:picLocks noChangeAspect="1"/>
          </p:cNvPicPr>
          <p:nvPr/>
        </p:nvPicPr>
        <p:blipFill>
          <a:blip r:embed="rId4"/>
          <a:stretch>
            <a:fillRect/>
          </a:stretch>
        </p:blipFill>
        <p:spPr>
          <a:xfrm>
            <a:off x="4388334" y="4094923"/>
            <a:ext cx="6601464" cy="2173355"/>
          </a:xfrm>
          <a:prstGeom prst="rect">
            <a:avLst/>
          </a:prstGeom>
        </p:spPr>
      </p:pic>
    </p:spTree>
    <p:extLst>
      <p:ext uri="{BB962C8B-B14F-4D97-AF65-F5344CB8AC3E}">
        <p14:creationId xmlns:p14="http://schemas.microsoft.com/office/powerpoint/2010/main" val="4099099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1E4FD-1D0C-D23B-59D4-E640FB457D8B}"/>
              </a:ext>
            </a:extLst>
          </p:cNvPr>
          <p:cNvSpPr txBox="1"/>
          <p:nvPr/>
        </p:nvSpPr>
        <p:spPr>
          <a:xfrm>
            <a:off x="5763918" y="584732"/>
            <a:ext cx="4200214"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Databricks Spark</a:t>
            </a:r>
          </a:p>
        </p:txBody>
      </p:sp>
      <p:sp>
        <p:nvSpPr>
          <p:cNvPr id="3" name="TextBox 2">
            <a:extLst>
              <a:ext uri="{FF2B5EF4-FFF2-40B4-BE49-F238E27FC236}">
                <a16:creationId xmlns:a16="http://schemas.microsoft.com/office/drawing/2014/main" id="{D1011158-FA7F-0EA2-0567-2D27EAE0BCDF}"/>
              </a:ext>
            </a:extLst>
          </p:cNvPr>
          <p:cNvSpPr txBox="1"/>
          <p:nvPr/>
        </p:nvSpPr>
        <p:spPr>
          <a:xfrm>
            <a:off x="452235" y="1317485"/>
            <a:ext cx="4883336" cy="5262979"/>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71717"/>
                </a:solidFill>
                <a:effectLst/>
                <a:latin typeface="Segoe UI" panose="020B0502040204020203" pitchFamily="34" charset="0"/>
              </a:rPr>
              <a:t>Pure spark framework with native spark libraries</a:t>
            </a: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Spark pool supports isolated compute but does not support GPU based Nodes</a:t>
            </a: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Perfect for Big data engineering workloads which integrates with dedicated / serverless SQL pools</a:t>
            </a: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Comes with Azure synapse </a:t>
            </a:r>
            <a:r>
              <a:rPr lang="en-US" sz="2400" dirty="0" err="1">
                <a:solidFill>
                  <a:srgbClr val="171717"/>
                </a:solidFill>
                <a:latin typeface="Segoe UI" panose="020B0502040204020203" pitchFamily="34" charset="0"/>
              </a:rPr>
              <a:t>Deltalake</a:t>
            </a:r>
            <a:r>
              <a:rPr lang="en-US" sz="2400" dirty="0">
                <a:solidFill>
                  <a:srgbClr val="171717"/>
                </a:solidFill>
                <a:latin typeface="Segoe UI" panose="020B0502040204020203" pitchFamily="34" charset="0"/>
              </a:rPr>
              <a:t> 1.2 version and C#</a:t>
            </a: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Only available in Azure cloud </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C4E89227-8F94-C0D1-7143-31FF5D115AA2}"/>
              </a:ext>
            </a:extLst>
          </p:cNvPr>
          <p:cNvSpPr txBox="1"/>
          <p:nvPr/>
        </p:nvSpPr>
        <p:spPr>
          <a:xfrm>
            <a:off x="580747" y="584732"/>
            <a:ext cx="4200214"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Synapse Spark</a:t>
            </a:r>
          </a:p>
        </p:txBody>
      </p:sp>
      <p:sp>
        <p:nvSpPr>
          <p:cNvPr id="5" name="TextBox 4">
            <a:extLst>
              <a:ext uri="{FF2B5EF4-FFF2-40B4-BE49-F238E27FC236}">
                <a16:creationId xmlns:a16="http://schemas.microsoft.com/office/drawing/2014/main" id="{877DC5F4-7455-BA48-2557-9130C74FC884}"/>
              </a:ext>
            </a:extLst>
          </p:cNvPr>
          <p:cNvSpPr txBox="1"/>
          <p:nvPr/>
        </p:nvSpPr>
        <p:spPr>
          <a:xfrm>
            <a:off x="5629122" y="1317485"/>
            <a:ext cx="4883336" cy="4893647"/>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71717"/>
                </a:solidFill>
                <a:effectLst/>
                <a:latin typeface="Segoe UI" panose="020B0502040204020203" pitchFamily="34" charset="0"/>
              </a:rPr>
              <a:t>Spark framework </a:t>
            </a:r>
            <a:r>
              <a:rPr lang="en-US" sz="2400" b="0" i="0" dirty="0" err="1">
                <a:solidFill>
                  <a:srgbClr val="171717"/>
                </a:solidFill>
                <a:effectLst/>
                <a:latin typeface="Segoe UI" panose="020B0502040204020203" pitchFamily="34" charset="0"/>
              </a:rPr>
              <a:t>databricks</a:t>
            </a:r>
            <a:r>
              <a:rPr lang="en-US" sz="2400" b="0" i="0" dirty="0">
                <a:solidFill>
                  <a:srgbClr val="171717"/>
                </a:solidFill>
                <a:effectLst/>
                <a:latin typeface="Segoe UI" panose="020B0502040204020203" pitchFamily="34" charset="0"/>
              </a:rPr>
              <a:t>  libraries and </a:t>
            </a:r>
            <a:r>
              <a:rPr lang="en-US" sz="2400" b="0" i="0" dirty="0" err="1">
                <a:solidFill>
                  <a:srgbClr val="171717"/>
                </a:solidFill>
                <a:effectLst/>
                <a:latin typeface="Segoe UI" panose="020B0502040204020203" pitchFamily="34" charset="0"/>
              </a:rPr>
              <a:t>dbutils</a:t>
            </a:r>
            <a:endParaRPr lang="en-US" sz="2400" b="0" i="0" dirty="0">
              <a:solidFill>
                <a:srgbClr val="171717"/>
              </a:solidFill>
              <a:effectLst/>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DB cluster supports GPU based Nodes and special nodes for ML</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Perfect for Big Data Engineering with ML and other integrations</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Comes with </a:t>
            </a:r>
            <a:r>
              <a:rPr lang="en-US" sz="2400" dirty="0" err="1">
                <a:solidFill>
                  <a:srgbClr val="171717"/>
                </a:solidFill>
                <a:latin typeface="Segoe UI" panose="020B0502040204020203" pitchFamily="34" charset="0"/>
              </a:rPr>
              <a:t>LakeHouse</a:t>
            </a:r>
            <a:r>
              <a:rPr lang="en-US" sz="2400" dirty="0">
                <a:solidFill>
                  <a:srgbClr val="171717"/>
                </a:solidFill>
                <a:latin typeface="Segoe UI" panose="020B0502040204020203" pitchFamily="34" charset="0"/>
              </a:rPr>
              <a:t> architecture with delta lake </a:t>
            </a: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Available in multiple cloud</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097204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1E4FD-1D0C-D23B-59D4-E640FB457D8B}"/>
              </a:ext>
            </a:extLst>
          </p:cNvPr>
          <p:cNvSpPr txBox="1"/>
          <p:nvPr/>
        </p:nvSpPr>
        <p:spPr>
          <a:xfrm>
            <a:off x="5763918" y="584732"/>
            <a:ext cx="4200214"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data factory</a:t>
            </a:r>
          </a:p>
        </p:txBody>
      </p:sp>
      <p:sp>
        <p:nvSpPr>
          <p:cNvPr id="3" name="TextBox 2">
            <a:extLst>
              <a:ext uri="{FF2B5EF4-FFF2-40B4-BE49-F238E27FC236}">
                <a16:creationId xmlns:a16="http://schemas.microsoft.com/office/drawing/2014/main" id="{D1011158-FA7F-0EA2-0567-2D27EAE0BCDF}"/>
              </a:ext>
            </a:extLst>
          </p:cNvPr>
          <p:cNvSpPr txBox="1"/>
          <p:nvPr/>
        </p:nvSpPr>
        <p:spPr>
          <a:xfrm>
            <a:off x="452235" y="1317485"/>
            <a:ext cx="4883336" cy="4154984"/>
          </a:xfrm>
          <a:prstGeom prst="rect">
            <a:avLst/>
          </a:prstGeom>
          <a:noFill/>
        </p:spPr>
        <p:txBody>
          <a:bodyPr wrap="square">
            <a:spAutoFit/>
          </a:bodyPr>
          <a:lstStyle/>
          <a:p>
            <a:pPr marL="342900" indent="-342900">
              <a:buFont typeface="Arial" panose="020B0604020202020204" pitchFamily="34" charset="0"/>
              <a:buChar char="•"/>
            </a:pPr>
            <a:r>
              <a:rPr lang="en-US" sz="2400" dirty="0">
                <a:solidFill>
                  <a:srgbClr val="171717"/>
                </a:solidFill>
                <a:latin typeface="Segoe UI" panose="020B0502040204020203" pitchFamily="34" charset="0"/>
              </a:rPr>
              <a:t>Comes with Azure synapse not available separately </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Can integrate with both synapse and </a:t>
            </a:r>
            <a:r>
              <a:rPr lang="en-US" sz="2400" dirty="0" err="1">
                <a:solidFill>
                  <a:srgbClr val="171717"/>
                </a:solidFill>
                <a:latin typeface="Segoe UI" panose="020B0502040204020203" pitchFamily="34" charset="0"/>
              </a:rPr>
              <a:t>databricks</a:t>
            </a:r>
            <a:r>
              <a:rPr lang="en-US" sz="2400" dirty="0">
                <a:solidFill>
                  <a:srgbClr val="171717"/>
                </a:solidFill>
                <a:latin typeface="Segoe UI" panose="020B0502040204020203" pitchFamily="34" charset="0"/>
              </a:rPr>
              <a:t> notebooks</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Additional security is available for data and pipeline template integrations</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endParaRPr lang="en-US" sz="2400" dirty="0"/>
          </a:p>
        </p:txBody>
      </p:sp>
      <p:sp>
        <p:nvSpPr>
          <p:cNvPr id="4" name="TextBox 3">
            <a:extLst>
              <a:ext uri="{FF2B5EF4-FFF2-40B4-BE49-F238E27FC236}">
                <a16:creationId xmlns:a16="http://schemas.microsoft.com/office/drawing/2014/main" id="{C4E89227-8F94-C0D1-7143-31FF5D115AA2}"/>
              </a:ext>
            </a:extLst>
          </p:cNvPr>
          <p:cNvSpPr txBox="1"/>
          <p:nvPr/>
        </p:nvSpPr>
        <p:spPr>
          <a:xfrm>
            <a:off x="580747" y="584732"/>
            <a:ext cx="4200214" cy="523220"/>
          </a:xfrm>
          <a:prstGeom prst="rect">
            <a:avLst/>
          </a:prstGeom>
          <a:noFill/>
        </p:spPr>
        <p:txBody>
          <a:bodyPr wrap="square">
            <a:spAutoFit/>
          </a:bodyPr>
          <a:lstStyle/>
          <a:p>
            <a:pPr algn="l"/>
            <a:r>
              <a:rPr lang="en-US" sz="2800" b="1" i="0" dirty="0">
                <a:solidFill>
                  <a:srgbClr val="171717"/>
                </a:solidFill>
                <a:effectLst/>
                <a:latin typeface="Segoe UI" panose="020B0502040204020203" pitchFamily="34" charset="0"/>
              </a:rPr>
              <a:t>Azure Synapse pipeline</a:t>
            </a:r>
          </a:p>
        </p:txBody>
      </p:sp>
      <p:sp>
        <p:nvSpPr>
          <p:cNvPr id="5" name="TextBox 4">
            <a:extLst>
              <a:ext uri="{FF2B5EF4-FFF2-40B4-BE49-F238E27FC236}">
                <a16:creationId xmlns:a16="http://schemas.microsoft.com/office/drawing/2014/main" id="{877DC5F4-7455-BA48-2557-9130C74FC884}"/>
              </a:ext>
            </a:extLst>
          </p:cNvPr>
          <p:cNvSpPr txBox="1"/>
          <p:nvPr/>
        </p:nvSpPr>
        <p:spPr>
          <a:xfrm>
            <a:off x="5629122" y="1317485"/>
            <a:ext cx="4883336" cy="3416320"/>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rgbClr val="171717"/>
                </a:solidFill>
                <a:effectLst/>
                <a:latin typeface="Segoe UI" panose="020B0502040204020203" pitchFamily="34" charset="0"/>
              </a:rPr>
              <a:t>Available separately </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Can integrate with </a:t>
            </a:r>
            <a:r>
              <a:rPr lang="en-US" sz="2400" dirty="0" err="1">
                <a:solidFill>
                  <a:srgbClr val="171717"/>
                </a:solidFill>
                <a:latin typeface="Segoe UI" panose="020B0502040204020203" pitchFamily="34" charset="0"/>
              </a:rPr>
              <a:t>databricks</a:t>
            </a:r>
            <a:r>
              <a:rPr lang="en-US" sz="2400" dirty="0">
                <a:solidFill>
                  <a:srgbClr val="171717"/>
                </a:solidFill>
                <a:latin typeface="Segoe UI" panose="020B0502040204020203" pitchFamily="34" charset="0"/>
              </a:rPr>
              <a:t> notebooks but not with synapse notebooks</a:t>
            </a:r>
          </a:p>
          <a:p>
            <a:pPr marL="342900" indent="-342900">
              <a:buFont typeface="Arial" panose="020B0604020202020204" pitchFamily="34" charset="0"/>
              <a:buChar char="•"/>
            </a:pPr>
            <a:endParaRPr lang="en-US" sz="2400" dirty="0">
              <a:solidFill>
                <a:srgbClr val="171717"/>
              </a:solidFill>
              <a:latin typeface="Segoe UI" panose="020B0502040204020203" pitchFamily="34" charset="0"/>
            </a:endParaRPr>
          </a:p>
          <a:p>
            <a:pPr marL="342900" indent="-342900">
              <a:buFont typeface="Arial" panose="020B0604020202020204" pitchFamily="34" charset="0"/>
              <a:buChar char="•"/>
            </a:pPr>
            <a:r>
              <a:rPr lang="en-US" sz="2400" dirty="0">
                <a:solidFill>
                  <a:srgbClr val="171717"/>
                </a:solidFill>
                <a:latin typeface="Segoe UI" panose="020B0502040204020203" pitchFamily="34" charset="0"/>
              </a:rPr>
              <a:t>Need to integrate with additional security services  </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73970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5222" y="-62665"/>
            <a:ext cx="12616846" cy="6856213"/>
          </a:xfrm>
          <a:prstGeom prst="rect">
            <a:avLst/>
          </a:prstGeom>
          <a:solidFill>
            <a:srgbClr val="1814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5" name="Content Placeholder 3"/>
          <p:cNvSpPr txBox="1">
            <a:spLocks/>
          </p:cNvSpPr>
          <p:nvPr/>
        </p:nvSpPr>
        <p:spPr>
          <a:xfrm>
            <a:off x="1274448" y="719949"/>
            <a:ext cx="1572075"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Azure</a:t>
            </a:r>
          </a:p>
        </p:txBody>
      </p:sp>
      <p:sp>
        <p:nvSpPr>
          <p:cNvPr id="6" name="Content Placeholder 3"/>
          <p:cNvSpPr txBox="1">
            <a:spLocks/>
          </p:cNvSpPr>
          <p:nvPr/>
        </p:nvSpPr>
        <p:spPr>
          <a:xfrm>
            <a:off x="1191424" y="1985622"/>
            <a:ext cx="260153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Datacenter</a:t>
            </a:r>
          </a:p>
        </p:txBody>
      </p:sp>
      <p:sp>
        <p:nvSpPr>
          <p:cNvPr id="7" name="Content Placeholder 3"/>
          <p:cNvSpPr txBox="1">
            <a:spLocks/>
          </p:cNvSpPr>
          <p:nvPr/>
        </p:nvSpPr>
        <p:spPr>
          <a:xfrm>
            <a:off x="2846523" y="976938"/>
            <a:ext cx="33487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 Lake</a:t>
            </a:r>
          </a:p>
        </p:txBody>
      </p:sp>
      <p:sp>
        <p:nvSpPr>
          <p:cNvPr id="9" name="Content Placeholder 3"/>
          <p:cNvSpPr txBox="1">
            <a:spLocks/>
          </p:cNvSpPr>
          <p:nvPr/>
        </p:nvSpPr>
        <p:spPr>
          <a:xfrm>
            <a:off x="4980964" y="3365442"/>
            <a:ext cx="467743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Databricks</a:t>
            </a:r>
          </a:p>
        </p:txBody>
      </p:sp>
      <p:sp>
        <p:nvSpPr>
          <p:cNvPr id="10" name="Content Placeholder 3"/>
          <p:cNvSpPr txBox="1">
            <a:spLocks/>
          </p:cNvSpPr>
          <p:nvPr/>
        </p:nvSpPr>
        <p:spPr>
          <a:xfrm>
            <a:off x="488178" y="4100101"/>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 flow</a:t>
            </a:r>
          </a:p>
        </p:txBody>
      </p:sp>
      <p:sp>
        <p:nvSpPr>
          <p:cNvPr id="23" name="Content Placeholder 3"/>
          <p:cNvSpPr txBox="1">
            <a:spLocks/>
          </p:cNvSpPr>
          <p:nvPr/>
        </p:nvSpPr>
        <p:spPr>
          <a:xfrm>
            <a:off x="151170" y="312063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Notebooks</a:t>
            </a:r>
          </a:p>
        </p:txBody>
      </p:sp>
      <p:sp>
        <p:nvSpPr>
          <p:cNvPr id="24" name="Content Placeholder 3"/>
          <p:cNvSpPr txBox="1">
            <a:spLocks/>
          </p:cNvSpPr>
          <p:nvPr/>
        </p:nvSpPr>
        <p:spPr>
          <a:xfrm>
            <a:off x="6623809" y="1896230"/>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Geo Replication</a:t>
            </a:r>
          </a:p>
        </p:txBody>
      </p:sp>
      <p:sp>
        <p:nvSpPr>
          <p:cNvPr id="30" name="Content Placeholder 3"/>
          <p:cNvSpPr txBox="1">
            <a:spLocks/>
          </p:cNvSpPr>
          <p:nvPr/>
        </p:nvSpPr>
        <p:spPr>
          <a:xfrm>
            <a:off x="5308886" y="454548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BLOB</a:t>
            </a:r>
          </a:p>
        </p:txBody>
      </p:sp>
      <p:sp>
        <p:nvSpPr>
          <p:cNvPr id="36" name="Content Placeholder 3"/>
          <p:cNvSpPr txBox="1">
            <a:spLocks/>
          </p:cNvSpPr>
          <p:nvPr/>
        </p:nvSpPr>
        <p:spPr>
          <a:xfrm>
            <a:off x="5686336" y="76453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Database</a:t>
            </a:r>
          </a:p>
        </p:txBody>
      </p:sp>
      <p:sp>
        <p:nvSpPr>
          <p:cNvPr id="37" name="Content Placeholder 3">
            <a:extLst>
              <a:ext uri="{FF2B5EF4-FFF2-40B4-BE49-F238E27FC236}">
                <a16:creationId xmlns:a16="http://schemas.microsoft.com/office/drawing/2014/main" id="{C2D7FD8D-BE30-44DF-A98C-1C778BA8E161}"/>
              </a:ext>
            </a:extLst>
          </p:cNvPr>
          <p:cNvSpPr txBox="1">
            <a:spLocks/>
          </p:cNvSpPr>
          <p:nvPr/>
        </p:nvSpPr>
        <p:spPr>
          <a:xfrm>
            <a:off x="6323597" y="5521975"/>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Key Vault</a:t>
            </a:r>
          </a:p>
        </p:txBody>
      </p:sp>
      <p:sp>
        <p:nvSpPr>
          <p:cNvPr id="19" name="Content Placeholder 3">
            <a:extLst>
              <a:ext uri="{FF2B5EF4-FFF2-40B4-BE49-F238E27FC236}">
                <a16:creationId xmlns:a16="http://schemas.microsoft.com/office/drawing/2014/main" id="{A0FF76DF-7513-4BB3-B4BC-D8C3F8243ACB}"/>
              </a:ext>
            </a:extLst>
          </p:cNvPr>
          <p:cNvSpPr txBox="1">
            <a:spLocks/>
          </p:cNvSpPr>
          <p:nvPr/>
        </p:nvSpPr>
        <p:spPr>
          <a:xfrm>
            <a:off x="8151388" y="298392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IAAS</a:t>
            </a:r>
          </a:p>
        </p:txBody>
      </p:sp>
      <p:sp>
        <p:nvSpPr>
          <p:cNvPr id="20" name="Content Placeholder 3">
            <a:extLst>
              <a:ext uri="{FF2B5EF4-FFF2-40B4-BE49-F238E27FC236}">
                <a16:creationId xmlns:a16="http://schemas.microsoft.com/office/drawing/2014/main" id="{6FC65D42-27DA-4CA7-992D-A6A7DC7A6E6E}"/>
              </a:ext>
            </a:extLst>
          </p:cNvPr>
          <p:cNvSpPr txBox="1">
            <a:spLocks/>
          </p:cNvSpPr>
          <p:nvPr/>
        </p:nvSpPr>
        <p:spPr>
          <a:xfrm>
            <a:off x="7712691" y="4217826"/>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PAAS</a:t>
            </a:r>
          </a:p>
        </p:txBody>
      </p:sp>
      <p:sp>
        <p:nvSpPr>
          <p:cNvPr id="21" name="Content Placeholder 3">
            <a:extLst>
              <a:ext uri="{FF2B5EF4-FFF2-40B4-BE49-F238E27FC236}">
                <a16:creationId xmlns:a16="http://schemas.microsoft.com/office/drawing/2014/main" id="{8484668F-43F6-40C0-B67B-3FA28879A2C1}"/>
              </a:ext>
            </a:extLst>
          </p:cNvPr>
          <p:cNvSpPr txBox="1">
            <a:spLocks/>
          </p:cNvSpPr>
          <p:nvPr/>
        </p:nvSpPr>
        <p:spPr>
          <a:xfrm>
            <a:off x="8389865" y="987053"/>
            <a:ext cx="38894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Synapse</a:t>
            </a:r>
          </a:p>
        </p:txBody>
      </p:sp>
      <p:sp>
        <p:nvSpPr>
          <p:cNvPr id="25" name="Content Placeholder 3">
            <a:extLst>
              <a:ext uri="{FF2B5EF4-FFF2-40B4-BE49-F238E27FC236}">
                <a16:creationId xmlns:a16="http://schemas.microsoft.com/office/drawing/2014/main" id="{B3677925-40CF-438D-8766-74B6A83E4F4F}"/>
              </a:ext>
            </a:extLst>
          </p:cNvPr>
          <p:cNvSpPr txBox="1">
            <a:spLocks/>
          </p:cNvSpPr>
          <p:nvPr/>
        </p:nvSpPr>
        <p:spPr>
          <a:xfrm>
            <a:off x="1506315" y="5512498"/>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Data Factory</a:t>
            </a:r>
          </a:p>
        </p:txBody>
      </p:sp>
      <p:sp>
        <p:nvSpPr>
          <p:cNvPr id="2" name="Content Placeholder 3">
            <a:extLst>
              <a:ext uri="{FF2B5EF4-FFF2-40B4-BE49-F238E27FC236}">
                <a16:creationId xmlns:a16="http://schemas.microsoft.com/office/drawing/2014/main" id="{521D6B0F-9934-4260-B302-5E83D8B05296}"/>
              </a:ext>
            </a:extLst>
          </p:cNvPr>
          <p:cNvSpPr txBox="1">
            <a:spLocks/>
          </p:cNvSpPr>
          <p:nvPr/>
        </p:nvSpPr>
        <p:spPr>
          <a:xfrm>
            <a:off x="3178983" y="4532650"/>
            <a:ext cx="3144614"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Streaming</a:t>
            </a:r>
          </a:p>
        </p:txBody>
      </p:sp>
      <p:sp>
        <p:nvSpPr>
          <p:cNvPr id="4" name="Content Placeholder 3">
            <a:extLst>
              <a:ext uri="{FF2B5EF4-FFF2-40B4-BE49-F238E27FC236}">
                <a16:creationId xmlns:a16="http://schemas.microsoft.com/office/drawing/2014/main" id="{521733FE-0DFC-548D-365F-3BB52DA1C551}"/>
              </a:ext>
            </a:extLst>
          </p:cNvPr>
          <p:cNvSpPr txBox="1">
            <a:spLocks/>
          </p:cNvSpPr>
          <p:nvPr/>
        </p:nvSpPr>
        <p:spPr>
          <a:xfrm>
            <a:off x="3451410" y="2562364"/>
            <a:ext cx="3348742" cy="554766"/>
          </a:xfrm>
          <a:prstGeom prst="rect">
            <a:avLst/>
          </a:prstGeom>
        </p:spPr>
        <p:txBody>
          <a:bodyPr vert="horz" lIns="91416" tIns="45708" rIns="91416" bIns="45708" rtlCol="0">
            <a:noAutofit/>
          </a:bodyPr>
          <a:lstStyle>
            <a:lvl1pPr marL="0" indent="0" algn="r" defTabSz="914400" rtl="0" eaLnBrk="1" latinLnBrk="0" hangingPunct="1">
              <a:lnSpc>
                <a:spcPct val="90000"/>
              </a:lnSpc>
              <a:spcBef>
                <a:spcPts val="1000"/>
              </a:spcBef>
              <a:buFont typeface="Arial" panose="020B0604020202020204" pitchFamily="34" charset="0"/>
              <a:buNone/>
              <a:defRPr sz="3733" kern="1200" baseline="0">
                <a:gradFill>
                  <a:gsLst>
                    <a:gs pos="100000">
                      <a:schemeClr val="bg1"/>
                    </a:gs>
                    <a:gs pos="0">
                      <a:schemeClr val="bg1"/>
                    </a:gs>
                  </a:gsLst>
                  <a:lin ang="5400000" scaled="0"/>
                </a:gradFill>
                <a:latin typeface="Segoe UI Semilight" panose="020B0402040204020203" pitchFamily="34" charset="0"/>
                <a:ea typeface="+mn-ea"/>
                <a:cs typeface="Segoe UI Semilight" panose="020B04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8533"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732" dirty="0"/>
              <a:t>Delta Lake</a:t>
            </a:r>
          </a:p>
        </p:txBody>
      </p:sp>
    </p:spTree>
    <p:extLst>
      <p:ext uri="{BB962C8B-B14F-4D97-AF65-F5344CB8AC3E}">
        <p14:creationId xmlns:p14="http://schemas.microsoft.com/office/powerpoint/2010/main" val="254890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B78668-7295-4461-897B-08416E569D9C}"/>
              </a:ext>
            </a:extLst>
          </p:cNvPr>
          <p:cNvSpPr txBox="1"/>
          <p:nvPr/>
        </p:nvSpPr>
        <p:spPr>
          <a:xfrm>
            <a:off x="0" y="0"/>
            <a:ext cx="12192000" cy="707886"/>
          </a:xfrm>
          <a:prstGeom prst="rect">
            <a:avLst/>
          </a:prstGeom>
          <a:noFill/>
        </p:spPr>
        <p:txBody>
          <a:bodyPr wrap="square" rtlCol="0">
            <a:spAutoFit/>
          </a:bodyPr>
          <a:lstStyle/>
          <a:p>
            <a:pPr algn="ctr"/>
            <a:r>
              <a:rPr lang="en-IN" sz="4000" b="1" dirty="0">
                <a:solidFill>
                  <a:schemeClr val="tx1">
                    <a:lumMod val="75000"/>
                    <a:lumOff val="25000"/>
                  </a:schemeClr>
                </a:solidFill>
              </a:rPr>
              <a:t>I</a:t>
            </a:r>
            <a:r>
              <a:rPr lang="en-US" sz="4000" b="1" dirty="0">
                <a:solidFill>
                  <a:schemeClr val="tx1">
                    <a:lumMod val="75000"/>
                    <a:lumOff val="25000"/>
                  </a:schemeClr>
                </a:solidFill>
              </a:rPr>
              <a:t>AAS – PAAS - SAAS</a:t>
            </a:r>
          </a:p>
        </p:txBody>
      </p:sp>
      <p:cxnSp>
        <p:nvCxnSpPr>
          <p:cNvPr id="4" name="Straight Connector 3">
            <a:extLst>
              <a:ext uri="{FF2B5EF4-FFF2-40B4-BE49-F238E27FC236}">
                <a16:creationId xmlns:a16="http://schemas.microsoft.com/office/drawing/2014/main" id="{FB0EDB84-A586-4274-9964-5F583865D0B0}"/>
              </a:ext>
            </a:extLst>
          </p:cNvPr>
          <p:cNvCxnSpPr>
            <a:cxnSpLocks/>
          </p:cNvCxnSpPr>
          <p:nvPr/>
        </p:nvCxnSpPr>
        <p:spPr>
          <a:xfrm>
            <a:off x="5032419" y="772281"/>
            <a:ext cx="2128235" cy="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64" name="Group 63" descr="On-premises, IaaS, PaaS, and SaaS are shown from customer managed to cloud provider managed. ">
            <a:extLst>
              <a:ext uri="{FF2B5EF4-FFF2-40B4-BE49-F238E27FC236}">
                <a16:creationId xmlns:a16="http://schemas.microsoft.com/office/drawing/2014/main" id="{25EE01ED-94A5-4CF8-9998-CBE329EB3BAC}"/>
              </a:ext>
            </a:extLst>
          </p:cNvPr>
          <p:cNvGrpSpPr/>
          <p:nvPr/>
        </p:nvGrpSpPr>
        <p:grpSpPr>
          <a:xfrm>
            <a:off x="622701" y="1832898"/>
            <a:ext cx="10431694" cy="4560250"/>
            <a:chOff x="1029060" y="1244462"/>
            <a:chExt cx="10978618" cy="4902338"/>
          </a:xfrm>
        </p:grpSpPr>
        <p:sp>
          <p:nvSpPr>
            <p:cNvPr id="65" name="Rectangle 64">
              <a:extLst>
                <a:ext uri="{FF2B5EF4-FFF2-40B4-BE49-F238E27FC236}">
                  <a16:creationId xmlns:a16="http://schemas.microsoft.com/office/drawing/2014/main" id="{B5FD283A-CF89-4A4E-9356-A392274EE1A2}"/>
                </a:ext>
              </a:extLst>
            </p:cNvPr>
            <p:cNvSpPr/>
            <p:nvPr/>
          </p:nvSpPr>
          <p:spPr>
            <a:xfrm>
              <a:off x="1248036" y="1494810"/>
              <a:ext cx="1866772" cy="640080"/>
            </a:xfrm>
            <a:prstGeom prst="rect">
              <a:avLst/>
            </a:prstGeom>
            <a:noFill/>
            <a:ln w="9525" cap="flat" cmpd="sng" algn="ctr">
              <a:noFill/>
              <a:prstDash val="solid"/>
            </a:ln>
            <a:effectLst/>
          </p:spPr>
          <p:txBody>
            <a:bodyPr lIns="0" tIns="0" r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ea typeface="Kozuka Gothic Pro R" pitchFamily="34" charset="-128"/>
                </a:rPr>
                <a:t>On-Premises</a:t>
              </a:r>
            </a:p>
            <a:p>
              <a:pPr marL="0" lvl="1" algn="ctr" defTabSz="1218836" fontAlgn="base">
                <a:spcAft>
                  <a:spcPct val="0"/>
                </a:spcAft>
                <a:defRPr/>
              </a:pPr>
              <a:r>
                <a:rPr lang="en-US" sz="1600" b="1" dirty="0">
                  <a:solidFill>
                    <a:schemeClr val="tx1">
                      <a:alpha val="99000"/>
                    </a:schemeClr>
                  </a:solidFill>
                  <a:ea typeface="Kozuka Gothic Pro R" pitchFamily="34" charset="-128"/>
                </a:rPr>
                <a:t>( Private Cloud )</a:t>
              </a:r>
            </a:p>
          </p:txBody>
        </p:sp>
        <p:sp>
          <p:nvSpPr>
            <p:cNvPr id="66" name="Rectangle 65">
              <a:extLst>
                <a:ext uri="{FF2B5EF4-FFF2-40B4-BE49-F238E27FC236}">
                  <a16:creationId xmlns:a16="http://schemas.microsoft.com/office/drawing/2014/main" id="{F8E60A12-E084-49F2-BCBD-8E157E066C81}"/>
                </a:ext>
              </a:extLst>
            </p:cNvPr>
            <p:cNvSpPr/>
            <p:nvPr/>
          </p:nvSpPr>
          <p:spPr>
            <a:xfrm>
              <a:off x="1337759" y="504833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67" name="Rectangle 66">
              <a:extLst>
                <a:ext uri="{FF2B5EF4-FFF2-40B4-BE49-F238E27FC236}">
                  <a16:creationId xmlns:a16="http://schemas.microsoft.com/office/drawing/2014/main" id="{EACCAE74-CFFE-47A6-929A-07D95D15E665}"/>
                </a:ext>
              </a:extLst>
            </p:cNvPr>
            <p:cNvSpPr/>
            <p:nvPr/>
          </p:nvSpPr>
          <p:spPr>
            <a:xfrm>
              <a:off x="1337759" y="459351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68" name="Rectangle 67">
              <a:extLst>
                <a:ext uri="{FF2B5EF4-FFF2-40B4-BE49-F238E27FC236}">
                  <a16:creationId xmlns:a16="http://schemas.microsoft.com/office/drawing/2014/main" id="{43F22740-09EA-4AC7-A58A-E34A28D76D97}"/>
                </a:ext>
              </a:extLst>
            </p:cNvPr>
            <p:cNvSpPr/>
            <p:nvPr/>
          </p:nvSpPr>
          <p:spPr>
            <a:xfrm>
              <a:off x="1337759" y="550314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69" name="Rectangle 68">
              <a:extLst>
                <a:ext uri="{FF2B5EF4-FFF2-40B4-BE49-F238E27FC236}">
                  <a16:creationId xmlns:a16="http://schemas.microsoft.com/office/drawing/2014/main" id="{AC7D9D0E-0841-4722-AC52-765EAE4F13DE}"/>
                </a:ext>
              </a:extLst>
            </p:cNvPr>
            <p:cNvSpPr/>
            <p:nvPr/>
          </p:nvSpPr>
          <p:spPr>
            <a:xfrm>
              <a:off x="1337759" y="4127625"/>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Virtual Machine</a:t>
              </a:r>
            </a:p>
          </p:txBody>
        </p:sp>
        <p:sp>
          <p:nvSpPr>
            <p:cNvPr id="70" name="Rectangle 69">
              <a:extLst>
                <a:ext uri="{FF2B5EF4-FFF2-40B4-BE49-F238E27FC236}">
                  <a16:creationId xmlns:a16="http://schemas.microsoft.com/office/drawing/2014/main" id="{E1C3899F-872C-4104-9327-FD4B52581F3C}"/>
                </a:ext>
              </a:extLst>
            </p:cNvPr>
            <p:cNvSpPr/>
            <p:nvPr/>
          </p:nvSpPr>
          <p:spPr>
            <a:xfrm>
              <a:off x="1337759" y="3672806"/>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71" name="Rectangle 70">
              <a:extLst>
                <a:ext uri="{FF2B5EF4-FFF2-40B4-BE49-F238E27FC236}">
                  <a16:creationId xmlns:a16="http://schemas.microsoft.com/office/drawing/2014/main" id="{F69C4DC2-2275-41D6-8DCE-52E776FE8520}"/>
                </a:ext>
              </a:extLst>
            </p:cNvPr>
            <p:cNvSpPr/>
            <p:nvPr/>
          </p:nvSpPr>
          <p:spPr>
            <a:xfrm>
              <a:off x="1337759" y="2763168"/>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72" name="Rectangle 71">
              <a:extLst>
                <a:ext uri="{FF2B5EF4-FFF2-40B4-BE49-F238E27FC236}">
                  <a16:creationId xmlns:a16="http://schemas.microsoft.com/office/drawing/2014/main" id="{A434DBEA-A109-4B89-A5EE-98FB3701BD92}"/>
                </a:ext>
              </a:extLst>
            </p:cNvPr>
            <p:cNvSpPr/>
            <p:nvPr/>
          </p:nvSpPr>
          <p:spPr>
            <a:xfrm>
              <a:off x="1337759" y="230834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73" name="Rectangle 72">
              <a:extLst>
                <a:ext uri="{FF2B5EF4-FFF2-40B4-BE49-F238E27FC236}">
                  <a16:creationId xmlns:a16="http://schemas.microsoft.com/office/drawing/2014/main" id="{22B4C911-1E1D-4095-B572-239279A53128}"/>
                </a:ext>
              </a:extLst>
            </p:cNvPr>
            <p:cNvSpPr/>
            <p:nvPr/>
          </p:nvSpPr>
          <p:spPr>
            <a:xfrm>
              <a:off x="1337759" y="3217987"/>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74" name="Rectangle 73">
              <a:extLst>
                <a:ext uri="{FF2B5EF4-FFF2-40B4-BE49-F238E27FC236}">
                  <a16:creationId xmlns:a16="http://schemas.microsoft.com/office/drawing/2014/main" id="{30F09294-0AA9-46BA-B73B-F3FA0A7F0784}"/>
                </a:ext>
              </a:extLst>
            </p:cNvPr>
            <p:cNvSpPr/>
            <p:nvPr/>
          </p:nvSpPr>
          <p:spPr>
            <a:xfrm>
              <a:off x="3406919" y="1494810"/>
              <a:ext cx="2108505"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defRPr/>
              </a:pPr>
              <a:r>
                <a:rPr lang="en-US" sz="2000" b="1" dirty="0">
                  <a:solidFill>
                    <a:schemeClr val="tx1">
                      <a:alpha val="99000"/>
                    </a:schemeClr>
                  </a:solidFill>
                  <a:highlight>
                    <a:srgbClr val="FFFFFF"/>
                  </a:highlight>
                  <a:ea typeface="Kozuka Gothic Pro R" pitchFamily="34" charset="-128"/>
                </a:rPr>
                <a:t>Infrastructure</a:t>
              </a:r>
            </a:p>
            <a:p>
              <a:pPr algn="ctr" defTabSz="1218936">
                <a:defRPr/>
              </a:pPr>
              <a:r>
                <a:rPr lang="en-US" sz="2000" b="1" dirty="0">
                  <a:solidFill>
                    <a:schemeClr val="tx1">
                      <a:alpha val="99000"/>
                    </a:schemeClr>
                  </a:solidFill>
                  <a:highlight>
                    <a:srgbClr val="FFFFFF"/>
                  </a:highlight>
                  <a:ea typeface="Kozuka Gothic Pro R" pitchFamily="34" charset="-128"/>
                </a:rPr>
                <a:t>( as a Service )</a:t>
              </a:r>
            </a:p>
          </p:txBody>
        </p:sp>
        <p:grpSp>
          <p:nvGrpSpPr>
            <p:cNvPr id="75" name="Group 74">
              <a:extLst>
                <a:ext uri="{FF2B5EF4-FFF2-40B4-BE49-F238E27FC236}">
                  <a16:creationId xmlns:a16="http://schemas.microsoft.com/office/drawing/2014/main" id="{84E2292D-91B5-488C-A944-D7129D9A4BDD}"/>
                </a:ext>
              </a:extLst>
            </p:cNvPr>
            <p:cNvGrpSpPr/>
            <p:nvPr/>
          </p:nvGrpSpPr>
          <p:grpSpPr>
            <a:xfrm>
              <a:off x="3547135" y="2266020"/>
              <a:ext cx="1645145" cy="3575799"/>
              <a:chOff x="4410447" y="2460753"/>
              <a:chExt cx="1645145" cy="3575799"/>
            </a:xfrm>
          </p:grpSpPr>
          <p:sp>
            <p:nvSpPr>
              <p:cNvPr id="99" name="Rectangle 98">
                <a:extLst>
                  <a:ext uri="{FF2B5EF4-FFF2-40B4-BE49-F238E27FC236}">
                    <a16:creationId xmlns:a16="http://schemas.microsoft.com/office/drawing/2014/main" id="{BFEDD6E2-5AB9-4900-9B05-8B835964E533}"/>
                  </a:ext>
                </a:extLst>
              </p:cNvPr>
              <p:cNvSpPr/>
              <p:nvPr/>
            </p:nvSpPr>
            <p:spPr>
              <a:xfrm>
                <a:off x="4410447" y="5200735"/>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100" name="Rectangle 99">
                <a:extLst>
                  <a:ext uri="{FF2B5EF4-FFF2-40B4-BE49-F238E27FC236}">
                    <a16:creationId xmlns:a16="http://schemas.microsoft.com/office/drawing/2014/main" id="{E4616F9A-4E1C-48AB-9C7D-F0881F571B97}"/>
                  </a:ext>
                </a:extLst>
              </p:cNvPr>
              <p:cNvSpPr/>
              <p:nvPr/>
            </p:nvSpPr>
            <p:spPr>
              <a:xfrm>
                <a:off x="4410447" y="4745916"/>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101" name="Rectangle 100">
                <a:extLst>
                  <a:ext uri="{FF2B5EF4-FFF2-40B4-BE49-F238E27FC236}">
                    <a16:creationId xmlns:a16="http://schemas.microsoft.com/office/drawing/2014/main" id="{CDB49CCB-53A7-45F0-A93F-F257CDB5D2CD}"/>
                  </a:ext>
                </a:extLst>
              </p:cNvPr>
              <p:cNvSpPr/>
              <p:nvPr/>
            </p:nvSpPr>
            <p:spPr>
              <a:xfrm>
                <a:off x="4410447" y="5655552"/>
                <a:ext cx="1638241" cy="381000"/>
              </a:xfrm>
              <a:prstGeom prst="rect">
                <a:avLst/>
              </a:prstGeom>
              <a:solidFill>
                <a:srgbClr val="0078D4"/>
              </a:solidFill>
              <a:ln w="9525" cap="flat" cmpd="sng" algn="ctr">
                <a:noFill/>
                <a:prstDash val="solid"/>
              </a:ln>
              <a:effectLst/>
            </p:spPr>
            <p:txBody>
              <a:bodyPr rtlCol="0" anchor="t" anchorCtr="0"/>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lvl="0" indent="0" algn="ctr" defTabSz="1218936"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102" name="Rectangle 101">
                <a:extLst>
                  <a:ext uri="{FF2B5EF4-FFF2-40B4-BE49-F238E27FC236}">
                    <a16:creationId xmlns:a16="http://schemas.microsoft.com/office/drawing/2014/main" id="{8E3BDD74-9AEA-4725-A167-A8D161997580}"/>
                  </a:ext>
                </a:extLst>
              </p:cNvPr>
              <p:cNvSpPr/>
              <p:nvPr/>
            </p:nvSpPr>
            <p:spPr>
              <a:xfrm>
                <a:off x="4410447" y="4280029"/>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103" name="Rectangle 102">
                <a:extLst>
                  <a:ext uri="{FF2B5EF4-FFF2-40B4-BE49-F238E27FC236}">
                    <a16:creationId xmlns:a16="http://schemas.microsoft.com/office/drawing/2014/main" id="{F9549E0F-E44E-4E2A-AE84-3066C48D4B70}"/>
                  </a:ext>
                </a:extLst>
              </p:cNvPr>
              <p:cNvSpPr/>
              <p:nvPr/>
            </p:nvSpPr>
            <p:spPr>
              <a:xfrm>
                <a:off x="4410447" y="3825210"/>
                <a:ext cx="1645145" cy="381000"/>
              </a:xfrm>
              <a:prstGeom prst="rect">
                <a:avLst/>
              </a:prstGeom>
              <a:solidFill>
                <a:srgbClr val="008575"/>
              </a:solidFill>
              <a:ln w="9525" cap="flat" cmpd="sng" algn="ctr">
                <a:solidFill>
                  <a:srgbClr val="FFC000"/>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104" name="Rectangle 103">
                <a:extLst>
                  <a:ext uri="{FF2B5EF4-FFF2-40B4-BE49-F238E27FC236}">
                    <a16:creationId xmlns:a16="http://schemas.microsoft.com/office/drawing/2014/main" id="{8B0DDC8B-9E6C-4C38-B7CA-4C4405A8EE97}"/>
                  </a:ext>
                </a:extLst>
              </p:cNvPr>
              <p:cNvSpPr/>
              <p:nvPr/>
            </p:nvSpPr>
            <p:spPr>
              <a:xfrm>
                <a:off x="4410447" y="2915572"/>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105" name="Rectangle 104">
                <a:extLst>
                  <a:ext uri="{FF2B5EF4-FFF2-40B4-BE49-F238E27FC236}">
                    <a16:creationId xmlns:a16="http://schemas.microsoft.com/office/drawing/2014/main" id="{7763738B-BF1F-41BA-938E-33187AAD4D91}"/>
                  </a:ext>
                </a:extLst>
              </p:cNvPr>
              <p:cNvSpPr/>
              <p:nvPr/>
            </p:nvSpPr>
            <p:spPr>
              <a:xfrm>
                <a:off x="4410447" y="2460753"/>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106" name="Rectangle 105">
                <a:extLst>
                  <a:ext uri="{FF2B5EF4-FFF2-40B4-BE49-F238E27FC236}">
                    <a16:creationId xmlns:a16="http://schemas.microsoft.com/office/drawing/2014/main" id="{BEB18A31-11F3-4E53-9032-541694C972D8}"/>
                  </a:ext>
                </a:extLst>
              </p:cNvPr>
              <p:cNvSpPr/>
              <p:nvPr/>
            </p:nvSpPr>
            <p:spPr>
              <a:xfrm>
                <a:off x="4410447" y="3370391"/>
                <a:ext cx="1638241"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grpSp>
        <p:sp>
          <p:nvSpPr>
            <p:cNvPr id="76" name="Rectangle 75">
              <a:extLst>
                <a:ext uri="{FF2B5EF4-FFF2-40B4-BE49-F238E27FC236}">
                  <a16:creationId xmlns:a16="http://schemas.microsoft.com/office/drawing/2014/main" id="{115A84F4-6944-448E-8A7E-9954D8BE9B4A}"/>
                </a:ext>
              </a:extLst>
            </p:cNvPr>
            <p:cNvSpPr/>
            <p:nvPr/>
          </p:nvSpPr>
          <p:spPr>
            <a:xfrm>
              <a:off x="5414147" y="1494810"/>
              <a:ext cx="2000311"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Platform</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77" name="Group 76">
              <a:extLst>
                <a:ext uri="{FF2B5EF4-FFF2-40B4-BE49-F238E27FC236}">
                  <a16:creationId xmlns:a16="http://schemas.microsoft.com/office/drawing/2014/main" id="{37F17F0F-C86B-43D8-ADF4-8487D6391E5C}"/>
                </a:ext>
              </a:extLst>
            </p:cNvPr>
            <p:cNvGrpSpPr/>
            <p:nvPr/>
          </p:nvGrpSpPr>
          <p:grpSpPr>
            <a:xfrm>
              <a:off x="5602718" y="2282956"/>
              <a:ext cx="1638240" cy="3575799"/>
              <a:chOff x="6966542" y="2460752"/>
              <a:chExt cx="1638240" cy="3575799"/>
            </a:xfrm>
          </p:grpSpPr>
          <p:sp>
            <p:nvSpPr>
              <p:cNvPr id="91" name="Rectangle 90">
                <a:extLst>
                  <a:ext uri="{FF2B5EF4-FFF2-40B4-BE49-F238E27FC236}">
                    <a16:creationId xmlns:a16="http://schemas.microsoft.com/office/drawing/2014/main" id="{1D93A6E3-49AA-4B3B-B73B-CF306BADAE44}"/>
                  </a:ext>
                </a:extLst>
              </p:cNvPr>
              <p:cNvSpPr/>
              <p:nvPr/>
            </p:nvSpPr>
            <p:spPr>
              <a:xfrm>
                <a:off x="6966542" y="5200734"/>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Networking</a:t>
                </a:r>
              </a:p>
            </p:txBody>
          </p:sp>
          <p:sp>
            <p:nvSpPr>
              <p:cNvPr id="92" name="Rectangle 91">
                <a:extLst>
                  <a:ext uri="{FF2B5EF4-FFF2-40B4-BE49-F238E27FC236}">
                    <a16:creationId xmlns:a16="http://schemas.microsoft.com/office/drawing/2014/main" id="{521A9CD0-BF02-4AF2-B67A-8307E753364D}"/>
                  </a:ext>
                </a:extLst>
              </p:cNvPr>
              <p:cNvSpPr/>
              <p:nvPr/>
            </p:nvSpPr>
            <p:spPr>
              <a:xfrm>
                <a:off x="6966542" y="474591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Compute</a:t>
                </a:r>
              </a:p>
            </p:txBody>
          </p:sp>
          <p:sp>
            <p:nvSpPr>
              <p:cNvPr id="93" name="Rectangle 92">
                <a:extLst>
                  <a:ext uri="{FF2B5EF4-FFF2-40B4-BE49-F238E27FC236}">
                    <a16:creationId xmlns:a16="http://schemas.microsoft.com/office/drawing/2014/main" id="{594EC30E-4608-4B0F-90DB-0AEEFD410D42}"/>
                  </a:ext>
                </a:extLst>
              </p:cNvPr>
              <p:cNvSpPr/>
              <p:nvPr/>
            </p:nvSpPr>
            <p:spPr>
              <a:xfrm>
                <a:off x="6966542" y="565555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Storage</a:t>
                </a:r>
              </a:p>
            </p:txBody>
          </p:sp>
          <p:sp>
            <p:nvSpPr>
              <p:cNvPr id="94" name="Rectangle 93">
                <a:extLst>
                  <a:ext uri="{FF2B5EF4-FFF2-40B4-BE49-F238E27FC236}">
                    <a16:creationId xmlns:a16="http://schemas.microsoft.com/office/drawing/2014/main" id="{21C1A5DC-82CF-4E48-8CD3-6F970E0C065A}"/>
                  </a:ext>
                </a:extLst>
              </p:cNvPr>
              <p:cNvSpPr/>
              <p:nvPr/>
            </p:nvSpPr>
            <p:spPr>
              <a:xfrm>
                <a:off x="6966542" y="428002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95" name="Rectangle 94">
                <a:extLst>
                  <a:ext uri="{FF2B5EF4-FFF2-40B4-BE49-F238E27FC236}">
                    <a16:creationId xmlns:a16="http://schemas.microsoft.com/office/drawing/2014/main" id="{B6A1E815-E94A-45A4-8708-6A8CD7B180F4}"/>
                  </a:ext>
                </a:extLst>
              </p:cNvPr>
              <p:cNvSpPr/>
              <p:nvPr/>
            </p:nvSpPr>
            <p:spPr>
              <a:xfrm>
                <a:off x="6966542" y="3825209"/>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Operating System</a:t>
                </a:r>
              </a:p>
            </p:txBody>
          </p:sp>
          <p:sp>
            <p:nvSpPr>
              <p:cNvPr id="96" name="Rectangle 95">
                <a:extLst>
                  <a:ext uri="{FF2B5EF4-FFF2-40B4-BE49-F238E27FC236}">
                    <a16:creationId xmlns:a16="http://schemas.microsoft.com/office/drawing/2014/main" id="{EF849CAF-53AA-4C48-A051-6E76D3B2C7F6}"/>
                  </a:ext>
                </a:extLst>
              </p:cNvPr>
              <p:cNvSpPr/>
              <p:nvPr/>
            </p:nvSpPr>
            <p:spPr>
              <a:xfrm>
                <a:off x="6966542" y="2460752"/>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97" name="Rectangle 96">
                <a:extLst>
                  <a:ext uri="{FF2B5EF4-FFF2-40B4-BE49-F238E27FC236}">
                    <a16:creationId xmlns:a16="http://schemas.microsoft.com/office/drawing/2014/main" id="{A367C596-DBEF-4161-9E42-525D9FA64EF7}"/>
                  </a:ext>
                </a:extLst>
              </p:cNvPr>
              <p:cNvSpPr/>
              <p:nvPr/>
            </p:nvSpPr>
            <p:spPr>
              <a:xfrm>
                <a:off x="6966542" y="3370390"/>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98" name="Rectangle 97">
                <a:extLst>
                  <a:ext uri="{FF2B5EF4-FFF2-40B4-BE49-F238E27FC236}">
                    <a16:creationId xmlns:a16="http://schemas.microsoft.com/office/drawing/2014/main" id="{8817612B-E97D-4569-9A44-0C5653F8F94F}"/>
                  </a:ext>
                </a:extLst>
              </p:cNvPr>
              <p:cNvSpPr/>
              <p:nvPr/>
            </p:nvSpPr>
            <p:spPr>
              <a:xfrm>
                <a:off x="6966542" y="2915571"/>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grpSp>
        <p:sp>
          <p:nvSpPr>
            <p:cNvPr id="78" name="Rectangle 77">
              <a:extLst>
                <a:ext uri="{FF2B5EF4-FFF2-40B4-BE49-F238E27FC236}">
                  <a16:creationId xmlns:a16="http://schemas.microsoft.com/office/drawing/2014/main" id="{99283F99-E051-402D-A89D-EF5323C91BC2}"/>
                </a:ext>
              </a:extLst>
            </p:cNvPr>
            <p:cNvSpPr/>
            <p:nvPr/>
          </p:nvSpPr>
          <p:spPr>
            <a:xfrm>
              <a:off x="7423241" y="1494810"/>
              <a:ext cx="2028257" cy="640080"/>
            </a:xfrm>
            <a:prstGeom prst="rect">
              <a:avLst/>
            </a:prstGeom>
          </p:spPr>
          <p:txBody>
            <a:bodyPr tIns="0" bIns="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gn="ctr" defTabSz="1218836" fontAlgn="base">
                <a:spcAft>
                  <a:spcPct val="0"/>
                </a:spcAft>
              </a:pPr>
              <a:r>
                <a:rPr lang="en-US" sz="2000" b="1" dirty="0">
                  <a:solidFill>
                    <a:schemeClr val="tx1">
                      <a:alpha val="99000"/>
                    </a:schemeClr>
                  </a:solidFill>
                  <a:highlight>
                    <a:srgbClr val="FFFFFF"/>
                  </a:highlight>
                  <a:ea typeface="Kozuka Gothic Pro R" pitchFamily="34" charset="-128"/>
                </a:rPr>
                <a:t>Software</a:t>
              </a:r>
            </a:p>
            <a:p>
              <a:pPr algn="ctr" defTabSz="1218936"/>
              <a:r>
                <a:rPr lang="en-US" sz="2000" b="1" dirty="0">
                  <a:solidFill>
                    <a:schemeClr val="tx1">
                      <a:alpha val="99000"/>
                    </a:schemeClr>
                  </a:solidFill>
                  <a:highlight>
                    <a:srgbClr val="FFFFFF"/>
                  </a:highlight>
                  <a:ea typeface="Kozuka Gothic Pro R" pitchFamily="34" charset="-128"/>
                </a:rPr>
                <a:t>( as a Service )</a:t>
              </a:r>
            </a:p>
          </p:txBody>
        </p:sp>
        <p:grpSp>
          <p:nvGrpSpPr>
            <p:cNvPr id="79" name="Group 78">
              <a:extLst>
                <a:ext uri="{FF2B5EF4-FFF2-40B4-BE49-F238E27FC236}">
                  <a16:creationId xmlns:a16="http://schemas.microsoft.com/office/drawing/2014/main" id="{16EE7CA3-632E-4813-8425-05C0A0203F5F}"/>
                </a:ext>
              </a:extLst>
            </p:cNvPr>
            <p:cNvGrpSpPr/>
            <p:nvPr/>
          </p:nvGrpSpPr>
          <p:grpSpPr>
            <a:xfrm>
              <a:off x="7593286" y="2257552"/>
              <a:ext cx="1638240" cy="3575799"/>
              <a:chOff x="9523110" y="2460749"/>
              <a:chExt cx="1638240" cy="3575799"/>
            </a:xfrm>
          </p:grpSpPr>
          <p:sp>
            <p:nvSpPr>
              <p:cNvPr id="83" name="Rectangle 82">
                <a:extLst>
                  <a:ext uri="{FF2B5EF4-FFF2-40B4-BE49-F238E27FC236}">
                    <a16:creationId xmlns:a16="http://schemas.microsoft.com/office/drawing/2014/main" id="{06B5C373-56BC-429B-9175-A49DAECBFF03}"/>
                  </a:ext>
                </a:extLst>
              </p:cNvPr>
              <p:cNvSpPr/>
              <p:nvPr/>
            </p:nvSpPr>
            <p:spPr>
              <a:xfrm>
                <a:off x="9523110" y="5200731"/>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Networking</a:t>
                </a:r>
              </a:p>
            </p:txBody>
          </p:sp>
          <p:sp>
            <p:nvSpPr>
              <p:cNvPr id="84" name="Rectangle 83">
                <a:extLst>
                  <a:ext uri="{FF2B5EF4-FFF2-40B4-BE49-F238E27FC236}">
                    <a16:creationId xmlns:a16="http://schemas.microsoft.com/office/drawing/2014/main" id="{8DB55DEA-F18F-42EF-AF2D-E31E46025E99}"/>
                  </a:ext>
                </a:extLst>
              </p:cNvPr>
              <p:cNvSpPr/>
              <p:nvPr/>
            </p:nvSpPr>
            <p:spPr>
              <a:xfrm>
                <a:off x="9523110" y="4745912"/>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Compute</a:t>
                </a:r>
              </a:p>
            </p:txBody>
          </p:sp>
          <p:sp>
            <p:nvSpPr>
              <p:cNvPr id="85" name="Rectangle 84">
                <a:extLst>
                  <a:ext uri="{FF2B5EF4-FFF2-40B4-BE49-F238E27FC236}">
                    <a16:creationId xmlns:a16="http://schemas.microsoft.com/office/drawing/2014/main" id="{FFD83C3B-6E55-4D5F-815C-02E3C70FBC61}"/>
                  </a:ext>
                </a:extLst>
              </p:cNvPr>
              <p:cNvSpPr/>
              <p:nvPr/>
            </p:nvSpPr>
            <p:spPr>
              <a:xfrm>
                <a:off x="9523110" y="4280025"/>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Virtual Machine</a:t>
                </a:r>
              </a:p>
            </p:txBody>
          </p:sp>
          <p:sp>
            <p:nvSpPr>
              <p:cNvPr id="86" name="Rectangle 85">
                <a:extLst>
                  <a:ext uri="{FF2B5EF4-FFF2-40B4-BE49-F238E27FC236}">
                    <a16:creationId xmlns:a16="http://schemas.microsoft.com/office/drawing/2014/main" id="{E7AEFCF2-EA8B-422E-A11B-BFB10F3A63E5}"/>
                  </a:ext>
                </a:extLst>
              </p:cNvPr>
              <p:cNvSpPr/>
              <p:nvPr/>
            </p:nvSpPr>
            <p:spPr>
              <a:xfrm>
                <a:off x="9523110" y="3825206"/>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Operating System</a:t>
                </a:r>
              </a:p>
            </p:txBody>
          </p:sp>
          <p:sp>
            <p:nvSpPr>
              <p:cNvPr id="87" name="Rectangle 86">
                <a:extLst>
                  <a:ext uri="{FF2B5EF4-FFF2-40B4-BE49-F238E27FC236}">
                    <a16:creationId xmlns:a16="http://schemas.microsoft.com/office/drawing/2014/main" id="{C8009D87-AE26-46DC-8F31-8D0EAE656F29}"/>
                  </a:ext>
                </a:extLst>
              </p:cNvPr>
              <p:cNvSpPr/>
              <p:nvPr/>
            </p:nvSpPr>
            <p:spPr>
              <a:xfrm>
                <a:off x="9523110" y="2460749"/>
                <a:ext cx="1638240"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Data &amp; Access</a:t>
                </a:r>
              </a:p>
            </p:txBody>
          </p:sp>
          <p:sp>
            <p:nvSpPr>
              <p:cNvPr id="88" name="Rectangle 87">
                <a:extLst>
                  <a:ext uri="{FF2B5EF4-FFF2-40B4-BE49-F238E27FC236}">
                    <a16:creationId xmlns:a16="http://schemas.microsoft.com/office/drawing/2014/main" id="{8A46093F-66AB-4F9D-94CA-17ED629480AA}"/>
                  </a:ext>
                </a:extLst>
              </p:cNvPr>
              <p:cNvSpPr/>
              <p:nvPr/>
            </p:nvSpPr>
            <p:spPr>
              <a:xfrm>
                <a:off x="9523110" y="3370387"/>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Runtime</a:t>
                </a:r>
              </a:p>
            </p:txBody>
          </p:sp>
          <p:sp>
            <p:nvSpPr>
              <p:cNvPr id="89" name="Rectangle 88">
                <a:extLst>
                  <a:ext uri="{FF2B5EF4-FFF2-40B4-BE49-F238E27FC236}">
                    <a16:creationId xmlns:a16="http://schemas.microsoft.com/office/drawing/2014/main" id="{6E5A8EB9-7986-4EFF-8C18-64B9AA0295FA}"/>
                  </a:ext>
                </a:extLst>
              </p:cNvPr>
              <p:cNvSpPr/>
              <p:nvPr/>
            </p:nvSpPr>
            <p:spPr>
              <a:xfrm>
                <a:off x="9523110" y="291556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Applications</a:t>
                </a:r>
              </a:p>
            </p:txBody>
          </p:sp>
          <p:sp>
            <p:nvSpPr>
              <p:cNvPr id="90" name="Rectangle 89">
                <a:extLst>
                  <a:ext uri="{FF2B5EF4-FFF2-40B4-BE49-F238E27FC236}">
                    <a16:creationId xmlns:a16="http://schemas.microsoft.com/office/drawing/2014/main" id="{1044477B-9640-419F-B998-A42616DCE21C}"/>
                  </a:ext>
                </a:extLst>
              </p:cNvPr>
              <p:cNvSpPr/>
              <p:nvPr/>
            </p:nvSpPr>
            <p:spPr>
              <a:xfrm>
                <a:off x="9523110" y="5655548"/>
                <a:ext cx="1638240"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rgbClr val="FFFFFF">
                        <a:alpha val="99000"/>
                      </a:srgbClr>
                    </a:solidFill>
                    <a:effectLst/>
                    <a:uLnTx/>
                    <a:uFillTx/>
                    <a:ea typeface="Segoe UI" pitchFamily="34" charset="0"/>
                    <a:cs typeface="Segoe UI" pitchFamily="34" charset="0"/>
                  </a:rPr>
                  <a:t>Storage</a:t>
                </a:r>
              </a:p>
            </p:txBody>
          </p:sp>
        </p:grpSp>
        <p:sp>
          <p:nvSpPr>
            <p:cNvPr id="80" name="Rectangle 79">
              <a:extLst>
                <a:ext uri="{FF2B5EF4-FFF2-40B4-BE49-F238E27FC236}">
                  <a16:creationId xmlns:a16="http://schemas.microsoft.com/office/drawing/2014/main" id="{743E6989-BC31-4E81-8330-024C2782A838}"/>
                </a:ext>
              </a:extLst>
            </p:cNvPr>
            <p:cNvSpPr/>
            <p:nvPr/>
          </p:nvSpPr>
          <p:spPr bwMode="auto">
            <a:xfrm flipH="1">
              <a:off x="1029060" y="1244462"/>
              <a:ext cx="2179231" cy="4902338"/>
            </a:xfrm>
            <a:prstGeom prst="rect">
              <a:avLst/>
            </a:prstGeom>
            <a:noFill/>
            <a:ln w="9525" cap="flat" cmpd="sng" algn="ctr">
              <a:solidFill>
                <a:srgbClr val="FFFFFF">
                  <a:lumMod val="85000"/>
                </a:srgbClr>
              </a:solidFill>
              <a:prstDash val="solid"/>
              <a:headEnd type="none" w="med" len="med"/>
              <a:tailEnd type="none" w="med" len="med"/>
            </a:ln>
            <a:effectLst/>
          </p:spPr>
          <p:txBody>
            <a:bodyPr vert="horz" wrap="square" lIns="91404" tIns="45703" rIns="91404" bIns="45703" numCol="1" spcCol="0" rtlCol="0" anchor="ctr" anchorCtr="0" compatLnSpc="1">
              <a:prstTxWarp prst="textNoShape">
                <a:avLst/>
              </a:prstTxWarp>
            </a:bodyPr>
            <a:lstStyle/>
            <a:p>
              <a:pPr marL="0" marR="0" lvl="0" indent="0" algn="ctr" defTabSz="913788" eaLnBrk="1" fontAlgn="base" latinLnBrk="0" hangingPunct="1">
                <a:lnSpc>
                  <a:spcPct val="100000"/>
                </a:lnSpc>
                <a:spcBef>
                  <a:spcPct val="0"/>
                </a:spcBef>
                <a:spcAft>
                  <a:spcPct val="0"/>
                </a:spcAft>
                <a:buClrTx/>
                <a:buSzTx/>
                <a:buFontTx/>
                <a:buNone/>
                <a:tabLst/>
                <a:defRPr/>
              </a:pPr>
              <a:endParaRPr kumimoji="0" lang="en-US" sz="2200" b="0" i="0" u="none" strike="noStrike" kern="0" cap="none" spc="0" normalizeH="0" baseline="0" noProof="0" dirty="0">
                <a:ln>
                  <a:noFill/>
                </a:ln>
                <a:gradFill>
                  <a:gsLst>
                    <a:gs pos="0">
                      <a:srgbClr val="FFFFFF"/>
                    </a:gs>
                    <a:gs pos="100000">
                      <a:srgbClr val="FFFFFF"/>
                    </a:gs>
                  </a:gsLst>
                  <a:lin ang="5400000" scaled="0"/>
                </a:gradFill>
                <a:effectLst/>
                <a:highlight>
                  <a:srgbClr val="FFFFFF"/>
                </a:highlight>
                <a:uLnTx/>
                <a:uFillTx/>
                <a:ea typeface="+mn-ea"/>
                <a:cs typeface="+mn-cs"/>
              </a:endParaRPr>
            </a:p>
          </p:txBody>
        </p:sp>
        <p:sp>
          <p:nvSpPr>
            <p:cNvPr id="81" name="Rectangle 80">
              <a:extLst>
                <a:ext uri="{FF2B5EF4-FFF2-40B4-BE49-F238E27FC236}">
                  <a16:creationId xmlns:a16="http://schemas.microsoft.com/office/drawing/2014/main" id="{92EB8795-2AEC-4E14-80F2-7F13A36E3CB6}"/>
                </a:ext>
              </a:extLst>
            </p:cNvPr>
            <p:cNvSpPr/>
            <p:nvPr/>
          </p:nvSpPr>
          <p:spPr>
            <a:xfrm>
              <a:off x="9708339" y="3444110"/>
              <a:ext cx="2299339" cy="381000"/>
            </a:xfrm>
            <a:prstGeom prst="rect">
              <a:avLst/>
            </a:prstGeom>
            <a:solidFill>
              <a:srgbClr val="0078D4"/>
            </a:solidFill>
            <a:ln w="9525" cap="flat" cmpd="sng" algn="ctr">
              <a:no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Cloud Provider Manages</a:t>
              </a:r>
            </a:p>
          </p:txBody>
        </p:sp>
        <p:sp>
          <p:nvSpPr>
            <p:cNvPr id="82" name="Rectangle 81">
              <a:extLst>
                <a:ext uri="{FF2B5EF4-FFF2-40B4-BE49-F238E27FC236}">
                  <a16:creationId xmlns:a16="http://schemas.microsoft.com/office/drawing/2014/main" id="{D78FE1C4-7E3E-4F61-B1A8-63746E95131F}"/>
                </a:ext>
              </a:extLst>
            </p:cNvPr>
            <p:cNvSpPr/>
            <p:nvPr/>
          </p:nvSpPr>
          <p:spPr>
            <a:xfrm>
              <a:off x="9700803" y="2911339"/>
              <a:ext cx="2306875" cy="381000"/>
            </a:xfrm>
            <a:prstGeom prst="rect">
              <a:avLst/>
            </a:prstGeom>
            <a:solidFill>
              <a:srgbClr val="008575"/>
            </a:solidFill>
            <a:ln w="9525" cap="flat" cmpd="sng" algn="ctr">
              <a:solidFill>
                <a:srgbClr val="FFC000">
                  <a:shade val="95000"/>
                  <a:satMod val="105000"/>
                </a:srgbClr>
              </a:solidFill>
              <a:prstDash val="solid"/>
            </a:ln>
            <a:effectLst/>
          </p:spPr>
          <p:txBody>
            <a:bodyPr lIns="0" rIns="0" rtlCol="0" anchor="t" anchorCtr="0"/>
            <a:lstStyle/>
            <a:p>
              <a:pPr marL="0" marR="0" lvl="0" indent="0" algn="ctr" defTabSz="1218936"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rgbClr val="FFFFFF">
                      <a:alpha val="99000"/>
                    </a:srgbClr>
                  </a:solidFill>
                  <a:effectLst/>
                  <a:uLnTx/>
                  <a:uFillTx/>
                  <a:ea typeface="Segoe UI" pitchFamily="34" charset="0"/>
                  <a:cs typeface="Segoe UI" pitchFamily="34" charset="0"/>
                </a:rPr>
                <a:t>You Manage</a:t>
              </a:r>
            </a:p>
          </p:txBody>
        </p:sp>
      </p:grpSp>
    </p:spTree>
    <p:extLst>
      <p:ext uri="{BB962C8B-B14F-4D97-AF65-F5344CB8AC3E}">
        <p14:creationId xmlns:p14="http://schemas.microsoft.com/office/powerpoint/2010/main" val="30530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IE" dirty="0"/>
              <a:t>SLAs for Azure products and services</a:t>
            </a:r>
            <a:endParaRPr lang="en-US" dirty="0"/>
          </a:p>
        </p:txBody>
      </p:sp>
      <p:sp>
        <p:nvSpPr>
          <p:cNvPr id="6" name="Text Placeholder 5"/>
          <p:cNvSpPr>
            <a:spLocks noGrp="1"/>
          </p:cNvSpPr>
          <p:nvPr>
            <p:ph type="body" sz="quarter" idx="10"/>
          </p:nvPr>
        </p:nvSpPr>
        <p:spPr>
          <a:xfrm>
            <a:off x="422835" y="1349436"/>
            <a:ext cx="6031754" cy="4481227"/>
          </a:xfrm>
        </p:spPr>
        <p:txBody>
          <a:bodyPr/>
          <a:lstStyle/>
          <a:p>
            <a:pPr lvl="1"/>
            <a:r>
              <a:rPr lang="en-IE" sz="2800" dirty="0">
                <a:latin typeface="Segoe UI Semilight" panose="020B0402040204020203" pitchFamily="34" charset="0"/>
                <a:cs typeface="Segoe UI Semilight" panose="020B0402040204020203" pitchFamily="34" charset="0"/>
              </a:rPr>
              <a:t>Performance targets are expressed as uptime and connectivity guarantees.</a:t>
            </a:r>
          </a:p>
          <a:p>
            <a:pPr lvl="1"/>
            <a:r>
              <a:rPr lang="en-IE" sz="2800" dirty="0">
                <a:latin typeface="Segoe UI Semilight" panose="020B0402040204020203" pitchFamily="34" charset="0"/>
                <a:cs typeface="Segoe UI Semilight" panose="020B0402040204020203" pitchFamily="34" charset="0"/>
              </a:rPr>
              <a:t>Performance-targets range from 99.9% (three nines) to 99.99% (four nines).</a:t>
            </a:r>
          </a:p>
          <a:p>
            <a:pPr lvl="1"/>
            <a:r>
              <a:rPr lang="en-IE" sz="2800" dirty="0">
                <a:latin typeface="Segoe UI Semilight" panose="020B0402040204020203" pitchFamily="34" charset="0"/>
                <a:cs typeface="Segoe UI Semilight" panose="020B0402040204020203" pitchFamily="34" charset="0"/>
              </a:rPr>
              <a:t>If a service fails to meet the guarantees, a percentage of the monthly service fees can be credited to you.</a:t>
            </a:r>
          </a:p>
        </p:txBody>
      </p:sp>
      <p:graphicFrame>
        <p:nvGraphicFramePr>
          <p:cNvPr id="13" name="Table 13">
            <a:extLst>
              <a:ext uri="{FF2B5EF4-FFF2-40B4-BE49-F238E27FC236}">
                <a16:creationId xmlns:a16="http://schemas.microsoft.com/office/drawing/2014/main" id="{4430190E-5848-4910-B15F-26BB6074DA5B}"/>
              </a:ext>
            </a:extLst>
          </p:cNvPr>
          <p:cNvGraphicFramePr>
            <a:graphicFrameLocks noGrp="1"/>
          </p:cNvGraphicFramePr>
          <p:nvPr/>
        </p:nvGraphicFramePr>
        <p:xfrm>
          <a:off x="7260217" y="2037378"/>
          <a:ext cx="4089100" cy="2597526"/>
        </p:xfrm>
        <a:graphic>
          <a:graphicData uri="http://schemas.openxmlformats.org/drawingml/2006/table">
            <a:tbl>
              <a:tblPr firstRow="1" bandRow="1">
                <a:tableStyleId>{5C22544A-7EE6-4342-B048-85BDC9FD1C3A}</a:tableStyleId>
              </a:tblPr>
              <a:tblGrid>
                <a:gridCol w="840291">
                  <a:extLst>
                    <a:ext uri="{9D8B030D-6E8A-4147-A177-3AD203B41FA5}">
                      <a16:colId xmlns:a16="http://schemas.microsoft.com/office/drawing/2014/main" val="3404631245"/>
                    </a:ext>
                  </a:extLst>
                </a:gridCol>
                <a:gridCol w="1721224">
                  <a:extLst>
                    <a:ext uri="{9D8B030D-6E8A-4147-A177-3AD203B41FA5}">
                      <a16:colId xmlns:a16="http://schemas.microsoft.com/office/drawing/2014/main" val="1382836629"/>
                    </a:ext>
                  </a:extLst>
                </a:gridCol>
                <a:gridCol w="1527585">
                  <a:extLst>
                    <a:ext uri="{9D8B030D-6E8A-4147-A177-3AD203B41FA5}">
                      <a16:colId xmlns:a16="http://schemas.microsoft.com/office/drawing/2014/main" val="3152765865"/>
                    </a:ext>
                  </a:extLst>
                </a:gridCol>
              </a:tblGrid>
              <a:tr h="415366">
                <a:tc>
                  <a:txBody>
                    <a:bodyPr/>
                    <a:lstStyle/>
                    <a:p>
                      <a:pPr algn="ctr"/>
                      <a:r>
                        <a:rPr lang="en-US" b="0" dirty="0"/>
                        <a:t>SLA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Downtime</a:t>
                      </a:r>
                    </a:p>
                    <a:p>
                      <a:pPr algn="ctr"/>
                      <a:r>
                        <a:rPr lang="en-US" b="0" dirty="0"/>
                        <a:t>per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402870"/>
                  </a:ext>
                </a:extLst>
              </a:tr>
              <a:tr h="652482">
                <a:tc>
                  <a:txBody>
                    <a:bodyPr/>
                    <a:lstStyle/>
                    <a:p>
                      <a:pPr algn="ctr"/>
                      <a:r>
                        <a:rPr lang="en-US" dirty="0"/>
                        <a:t>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8.76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6645318"/>
                  </a:ext>
                </a:extLst>
              </a:tr>
              <a:tr h="652482">
                <a:tc>
                  <a:txBody>
                    <a:bodyPr/>
                    <a:lstStyle/>
                    <a:p>
                      <a:pPr algn="ctr"/>
                      <a:r>
                        <a:rPr lang="en-US" dirty="0"/>
                        <a:t>99.95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21.6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4.38 hours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4206414"/>
                  </a:ext>
                </a:extLst>
              </a:tr>
              <a:tr h="652482">
                <a:tc>
                  <a:txBody>
                    <a:bodyPr/>
                    <a:lstStyle/>
                    <a:p>
                      <a:pPr algn="ctr"/>
                      <a:r>
                        <a:rPr lang="en-US" dirty="0"/>
                        <a:t>99.99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4.32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52.56 minutes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2629237"/>
                  </a:ext>
                </a:extLst>
              </a:tr>
            </a:tbl>
          </a:graphicData>
        </a:graphic>
      </p:graphicFrame>
    </p:spTree>
    <p:extLst>
      <p:ext uri="{BB962C8B-B14F-4D97-AF65-F5344CB8AC3E}">
        <p14:creationId xmlns:p14="http://schemas.microsoft.com/office/powerpoint/2010/main" val="1193163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Regions</a:t>
            </a:r>
          </a:p>
        </p:txBody>
      </p:sp>
      <p:sp>
        <p:nvSpPr>
          <p:cNvPr id="8" name="Rectangle 7">
            <a:extLst>
              <a:ext uri="{FF2B5EF4-FFF2-40B4-BE49-F238E27FC236}">
                <a16:creationId xmlns:a16="http://schemas.microsoft.com/office/drawing/2014/main" id="{811A1EC0-5AF2-4D21-8437-ACF71E7A3AAF}"/>
              </a:ext>
            </a:extLst>
          </p:cNvPr>
          <p:cNvSpPr/>
          <p:nvPr/>
        </p:nvSpPr>
        <p:spPr>
          <a:xfrm>
            <a:off x="192959" y="1825795"/>
            <a:ext cx="3297493" cy="1200329"/>
          </a:xfrm>
          <a:prstGeom prst="rect">
            <a:avLst/>
          </a:prstGeom>
          <a:solidFill>
            <a:schemeClr val="bg1"/>
          </a:solidFill>
        </p:spPr>
        <p:txBody>
          <a:bodyPr wrap="square" anchor="t">
            <a:spAutoFit/>
          </a:bodyPr>
          <a:lstStyle/>
          <a:p>
            <a:pPr algn="ctr"/>
            <a:r>
              <a:rPr lang="en-IE" sz="1800" i="1" dirty="0">
                <a:cs typeface="Segoe UI Semilight"/>
              </a:rPr>
              <a:t>Azure offers more global regions than any other cloud provider with 60+ regions representing over 140 countries</a:t>
            </a:r>
            <a:endParaRPr lang="en-US" sz="1800" i="1" dirty="0">
              <a:cs typeface="Segoe UI Semilight"/>
            </a:endParaRPr>
          </a:p>
        </p:txBody>
      </p:sp>
      <p:pic>
        <p:nvPicPr>
          <p:cNvPr id="2" name="Picture 1" descr="World map with blue dots showing the 60-plus regions where Azure datacenters exist. Largest concentration on the US Coastlines, Europe and the Asia coasts.">
            <a:extLst>
              <a:ext uri="{FF2B5EF4-FFF2-40B4-BE49-F238E27FC236}">
                <a16:creationId xmlns:a16="http://schemas.microsoft.com/office/drawing/2014/main" id="{64D7F689-1612-4C9D-B065-39FDE92B4CB8}"/>
              </a:ext>
            </a:extLst>
          </p:cNvPr>
          <p:cNvPicPr>
            <a:picLocks noChangeAspect="1"/>
          </p:cNvPicPr>
          <p:nvPr/>
        </p:nvPicPr>
        <p:blipFill>
          <a:blip r:embed="rId3"/>
          <a:srcRect/>
          <a:stretch/>
        </p:blipFill>
        <p:spPr>
          <a:xfrm>
            <a:off x="3910775" y="254613"/>
            <a:ext cx="7940000" cy="3783905"/>
          </a:xfrm>
          <a:prstGeom prst="rect">
            <a:avLst/>
          </a:prstGeom>
          <a:ln>
            <a:solidFill>
              <a:schemeClr val="accent1"/>
            </a:solidFill>
          </a:ln>
        </p:spPr>
      </p:pic>
      <p:sp>
        <p:nvSpPr>
          <p:cNvPr id="6" name="Text Placeholder 5"/>
          <p:cNvSpPr>
            <a:spLocks noGrp="1"/>
          </p:cNvSpPr>
          <p:nvPr>
            <p:ph sz="quarter" idx="10"/>
          </p:nvPr>
        </p:nvSpPr>
        <p:spPr>
          <a:xfrm>
            <a:off x="1225346" y="4080417"/>
            <a:ext cx="9275506" cy="1364476"/>
          </a:xfrm>
        </p:spPr>
        <p:txBody>
          <a:bodyPr vert="horz" wrap="square" lIns="0" tIns="0" rIns="0" bIns="0" rtlCol="0" anchor="t">
            <a:spAutoFit/>
          </a:bodyPr>
          <a:lstStyle/>
          <a:p>
            <a:pPr marL="342900" indent="-342900">
              <a:buFont typeface="Arial" panose="020B0604020202020204" pitchFamily="34" charset="0"/>
              <a:buChar char="•"/>
            </a:pPr>
            <a:r>
              <a:rPr lang="en-IE" dirty="0">
                <a:latin typeface="+mn-lt"/>
              </a:rPr>
              <a:t>Regions are made up of one or more </a:t>
            </a:r>
            <a:r>
              <a:rPr lang="en-IE" dirty="0" err="1">
                <a:latin typeface="+mn-lt"/>
              </a:rPr>
              <a:t>datacenters</a:t>
            </a:r>
            <a:r>
              <a:rPr lang="en-IE" dirty="0">
                <a:latin typeface="+mn-lt"/>
              </a:rPr>
              <a:t> in close proximity.</a:t>
            </a:r>
          </a:p>
          <a:p>
            <a:pPr marL="342900" indent="-342900">
              <a:buFont typeface="Arial" panose="020B0604020202020204" pitchFamily="34" charset="0"/>
              <a:buChar char="•"/>
            </a:pPr>
            <a:r>
              <a:rPr lang="en-IE" dirty="0">
                <a:latin typeface="+mn-lt"/>
              </a:rPr>
              <a:t>Provide flexibility and scale to reduce customer latency.</a:t>
            </a:r>
          </a:p>
          <a:p>
            <a:pPr marL="342900" indent="-342900">
              <a:buFont typeface="Arial" panose="020B0604020202020204" pitchFamily="34" charset="0"/>
              <a:buChar char="•"/>
            </a:pPr>
            <a:r>
              <a:rPr lang="en-IE" dirty="0">
                <a:latin typeface="+mn-lt"/>
              </a:rPr>
              <a:t>Preserve data residency with a comprehensive compliance offering.</a:t>
            </a:r>
          </a:p>
        </p:txBody>
      </p:sp>
    </p:spTree>
    <p:extLst>
      <p:ext uri="{BB962C8B-B14F-4D97-AF65-F5344CB8AC3E}">
        <p14:creationId xmlns:p14="http://schemas.microsoft.com/office/powerpoint/2010/main" val="335410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64703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30919"/>
            <a:ext cx="11341268" cy="680196"/>
          </a:xfrm>
        </p:spPr>
        <p:txBody>
          <a:bodyPr>
            <a:normAutofit fontScale="90000"/>
          </a:bodyPr>
          <a:lstStyle/>
          <a:p>
            <a:r>
              <a:rPr lang="en-US" dirty="0"/>
              <a:t>Azure database services</a:t>
            </a:r>
          </a:p>
        </p:txBody>
      </p:sp>
      <p:grpSp>
        <p:nvGrpSpPr>
          <p:cNvPr id="16" name="Group 15" descr="Azure Cosmos DB icon.  The world with data spinning around it.">
            <a:extLst>
              <a:ext uri="{FF2B5EF4-FFF2-40B4-BE49-F238E27FC236}">
                <a16:creationId xmlns:a16="http://schemas.microsoft.com/office/drawing/2014/main" id="{BB5B7098-DCC9-43F2-B9E8-B772BF455BE5}"/>
              </a:ext>
            </a:extLst>
          </p:cNvPr>
          <p:cNvGrpSpPr/>
          <p:nvPr/>
        </p:nvGrpSpPr>
        <p:grpSpPr>
          <a:xfrm>
            <a:off x="663959" y="841384"/>
            <a:ext cx="10767968" cy="1083945"/>
            <a:chOff x="661065" y="1250959"/>
            <a:chExt cx="10770860" cy="1083945"/>
          </a:xfrm>
        </p:grpSpPr>
        <p:pic>
          <p:nvPicPr>
            <p:cNvPr id="8" name="Graphic 7">
              <a:extLst>
                <a:ext uri="{FF2B5EF4-FFF2-40B4-BE49-F238E27FC236}">
                  <a16:creationId xmlns:a16="http://schemas.microsoft.com/office/drawing/2014/main" id="{D76AC99C-AE1C-410E-9BE4-03E32684A1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065" y="1250959"/>
              <a:ext cx="1083945" cy="1083945"/>
            </a:xfrm>
            <a:prstGeom prst="rect">
              <a:avLst/>
            </a:prstGeom>
          </p:spPr>
        </p:pic>
        <p:sp>
          <p:nvSpPr>
            <p:cNvPr id="15" name="TextBox 14">
              <a:extLst>
                <a:ext uri="{FF2B5EF4-FFF2-40B4-BE49-F238E27FC236}">
                  <a16:creationId xmlns:a16="http://schemas.microsoft.com/office/drawing/2014/main" id="{0A81734B-C9E3-4851-A79A-67AE44CF576E}"/>
                </a:ext>
              </a:extLst>
            </p:cNvPr>
            <p:cNvSpPr txBox="1"/>
            <p:nvPr/>
          </p:nvSpPr>
          <p:spPr>
            <a:xfrm>
              <a:off x="1899305" y="1312800"/>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Cosmos Database </a:t>
              </a:r>
              <a:r>
                <a:rPr lang="en-US" sz="2400" dirty="0">
                  <a:gradFill>
                    <a:gsLst>
                      <a:gs pos="2917">
                        <a:schemeClr val="tx1"/>
                      </a:gs>
                      <a:gs pos="30000">
                        <a:schemeClr val="tx1"/>
                      </a:gs>
                    </a:gsLst>
                    <a:lin ang="5400000" scaled="0"/>
                  </a:gradFill>
                </a:rPr>
                <a:t>is a globally-distributed database service that elastically and independently scales throughput and storage. </a:t>
              </a:r>
            </a:p>
          </p:txBody>
        </p:sp>
      </p:grpSp>
      <p:grpSp>
        <p:nvGrpSpPr>
          <p:cNvPr id="21" name="Group 20" descr="Azure SQL database icon.  Cylinder where data can be stored with SQL written on it.">
            <a:extLst>
              <a:ext uri="{FF2B5EF4-FFF2-40B4-BE49-F238E27FC236}">
                <a16:creationId xmlns:a16="http://schemas.microsoft.com/office/drawing/2014/main" id="{2348C96D-B55F-4FD5-A584-16F21DD75CA7}"/>
              </a:ext>
            </a:extLst>
          </p:cNvPr>
          <p:cNvGrpSpPr/>
          <p:nvPr/>
        </p:nvGrpSpPr>
        <p:grpSpPr>
          <a:xfrm>
            <a:off x="663959" y="1903202"/>
            <a:ext cx="10767968" cy="1292662"/>
            <a:chOff x="661065" y="2626844"/>
            <a:chExt cx="10770860" cy="1292662"/>
          </a:xfrm>
        </p:grpSpPr>
        <p:pic>
          <p:nvPicPr>
            <p:cNvPr id="10" name="Graphic 9">
              <a:extLst>
                <a:ext uri="{FF2B5EF4-FFF2-40B4-BE49-F238E27FC236}">
                  <a16:creationId xmlns:a16="http://schemas.microsoft.com/office/drawing/2014/main" id="{11260FD4-CCDA-4AE8-B5B4-363E84C3E4E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1065" y="2731202"/>
              <a:ext cx="1083945" cy="1083945"/>
            </a:xfrm>
            <a:prstGeom prst="rect">
              <a:avLst/>
            </a:prstGeom>
          </p:spPr>
        </p:pic>
        <p:sp>
          <p:nvSpPr>
            <p:cNvPr id="18" name="TextBox 17">
              <a:extLst>
                <a:ext uri="{FF2B5EF4-FFF2-40B4-BE49-F238E27FC236}">
                  <a16:creationId xmlns:a16="http://schemas.microsoft.com/office/drawing/2014/main" id="{9CE26080-F17B-4A06-8E57-47B04F7DC8FC}"/>
                </a:ext>
              </a:extLst>
            </p:cNvPr>
            <p:cNvSpPr txBox="1"/>
            <p:nvPr/>
          </p:nvSpPr>
          <p:spPr>
            <a:xfrm>
              <a:off x="1899305" y="2626844"/>
              <a:ext cx="9532620" cy="1292662"/>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SQL Database</a:t>
              </a:r>
              <a:r>
                <a:rPr lang="en-US" sz="2400" dirty="0">
                  <a:gradFill>
                    <a:gsLst>
                      <a:gs pos="2917">
                        <a:schemeClr val="tx1"/>
                      </a:gs>
                      <a:gs pos="30000">
                        <a:schemeClr val="tx1"/>
                      </a:gs>
                    </a:gsLst>
                    <a:lin ang="5400000" scaled="0"/>
                  </a:gradFill>
                </a:rPr>
                <a:t> is a relational database as a service (</a:t>
              </a:r>
              <a:r>
                <a:rPr lang="en-US" sz="2400" dirty="0" err="1">
                  <a:gradFill>
                    <a:gsLst>
                      <a:gs pos="2917">
                        <a:schemeClr val="tx1"/>
                      </a:gs>
                      <a:gs pos="30000">
                        <a:schemeClr val="tx1"/>
                      </a:gs>
                    </a:gsLst>
                    <a:lin ang="5400000" scaled="0"/>
                  </a:gradFill>
                </a:rPr>
                <a:t>DaaS</a:t>
              </a:r>
              <a:r>
                <a:rPr lang="en-US" sz="2400" dirty="0">
                  <a:gradFill>
                    <a:gsLst>
                      <a:gs pos="2917">
                        <a:schemeClr val="tx1"/>
                      </a:gs>
                      <a:gs pos="30000">
                        <a:schemeClr val="tx1"/>
                      </a:gs>
                    </a:gsLst>
                    <a:lin ang="5400000" scaled="0"/>
                  </a:gradFill>
                </a:rPr>
                <a:t>) based on the latest stable version of the Microsoft SQL Server database engine.</a:t>
              </a:r>
            </a:p>
          </p:txBody>
        </p:sp>
      </p:grpSp>
      <p:grpSp>
        <p:nvGrpSpPr>
          <p:cNvPr id="22" name="Group 21" descr="Azure MySQL Database icon.  Cylinder where data can be stored with MySQL written on it.">
            <a:extLst>
              <a:ext uri="{FF2B5EF4-FFF2-40B4-BE49-F238E27FC236}">
                <a16:creationId xmlns:a16="http://schemas.microsoft.com/office/drawing/2014/main" id="{D08733A0-E944-4170-A6C5-08CCB372876F}"/>
              </a:ext>
            </a:extLst>
          </p:cNvPr>
          <p:cNvGrpSpPr/>
          <p:nvPr/>
        </p:nvGrpSpPr>
        <p:grpSpPr>
          <a:xfrm>
            <a:off x="663959" y="3213064"/>
            <a:ext cx="10767968" cy="1083945"/>
            <a:chOff x="661065" y="4238593"/>
            <a:chExt cx="10770860" cy="1083945"/>
          </a:xfrm>
        </p:grpSpPr>
        <p:pic>
          <p:nvPicPr>
            <p:cNvPr id="12" name="Graphic 11">
              <a:extLst>
                <a:ext uri="{FF2B5EF4-FFF2-40B4-BE49-F238E27FC236}">
                  <a16:creationId xmlns:a16="http://schemas.microsoft.com/office/drawing/2014/main" id="{2FF28343-9BB9-4C71-91C1-D0CED20AA99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1065" y="4238593"/>
              <a:ext cx="1083945" cy="1083945"/>
            </a:xfrm>
            <a:prstGeom prst="rect">
              <a:avLst/>
            </a:prstGeom>
          </p:spPr>
        </p:pic>
        <p:sp>
          <p:nvSpPr>
            <p:cNvPr id="19" name="TextBox 18">
              <a:extLst>
                <a:ext uri="{FF2B5EF4-FFF2-40B4-BE49-F238E27FC236}">
                  <a16:creationId xmlns:a16="http://schemas.microsoft.com/office/drawing/2014/main" id="{D77DF5E7-14E7-423E-B840-688ADF6CA324}"/>
                </a:ext>
              </a:extLst>
            </p:cNvPr>
            <p:cNvSpPr txBox="1"/>
            <p:nvPr/>
          </p:nvSpPr>
          <p:spPr>
            <a:xfrm>
              <a:off x="1899305" y="4300435"/>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MySQL </a:t>
              </a:r>
              <a:r>
                <a:rPr lang="en-US" sz="2400" dirty="0">
                  <a:gradFill>
                    <a:gsLst>
                      <a:gs pos="2917">
                        <a:schemeClr val="tx1"/>
                      </a:gs>
                      <a:gs pos="30000">
                        <a:schemeClr val="tx1"/>
                      </a:gs>
                    </a:gsLst>
                    <a:lin ang="5400000" scaled="0"/>
                  </a:gradFill>
                </a:rPr>
                <a:t>is a fully-managed MySQL database service for app developers.</a:t>
              </a:r>
            </a:p>
          </p:txBody>
        </p:sp>
      </p:grpSp>
      <p:grpSp>
        <p:nvGrpSpPr>
          <p:cNvPr id="23" name="Group 22" descr="Azure PostgreSQL database icon.  Cylinder where data can be stored with an elephant head on it.">
            <a:extLst>
              <a:ext uri="{FF2B5EF4-FFF2-40B4-BE49-F238E27FC236}">
                <a16:creationId xmlns:a16="http://schemas.microsoft.com/office/drawing/2014/main" id="{82D090D9-AC1B-4C70-98D1-5F92943D81C1}"/>
              </a:ext>
            </a:extLst>
          </p:cNvPr>
          <p:cNvGrpSpPr/>
          <p:nvPr/>
        </p:nvGrpSpPr>
        <p:grpSpPr>
          <a:xfrm>
            <a:off x="663958" y="4432197"/>
            <a:ext cx="10767969" cy="1083946"/>
            <a:chOff x="661064" y="5558376"/>
            <a:chExt cx="10770861" cy="1083946"/>
          </a:xfrm>
        </p:grpSpPr>
        <p:pic>
          <p:nvPicPr>
            <p:cNvPr id="14" name="Graphic 13">
              <a:extLst>
                <a:ext uri="{FF2B5EF4-FFF2-40B4-BE49-F238E27FC236}">
                  <a16:creationId xmlns:a16="http://schemas.microsoft.com/office/drawing/2014/main" id="{606B8AFD-CBE4-4100-AB4F-A1E669C1106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1064" y="5558376"/>
              <a:ext cx="1083946" cy="1083946"/>
            </a:xfrm>
            <a:prstGeom prst="rect">
              <a:avLst/>
            </a:prstGeom>
          </p:spPr>
        </p:pic>
        <p:sp>
          <p:nvSpPr>
            <p:cNvPr id="20" name="TextBox 19">
              <a:extLst>
                <a:ext uri="{FF2B5EF4-FFF2-40B4-BE49-F238E27FC236}">
                  <a16:creationId xmlns:a16="http://schemas.microsoft.com/office/drawing/2014/main" id="{2C07F6C7-AC66-4577-A476-E82543BA8AAD}"/>
                </a:ext>
              </a:extLst>
            </p:cNvPr>
            <p:cNvSpPr txBox="1"/>
            <p:nvPr/>
          </p:nvSpPr>
          <p:spPr>
            <a:xfrm>
              <a:off x="1899305" y="5620218"/>
              <a:ext cx="9532620" cy="960263"/>
            </a:xfrm>
            <a:prstGeom prst="rect">
              <a:avLst/>
            </a:prstGeom>
            <a:noFill/>
          </p:spPr>
          <p:txBody>
            <a:bodyPr wrap="square" lIns="182880" tIns="146304" rIns="182880" bIns="146304" rtlCol="0">
              <a:spAutoFit/>
            </a:bodyPr>
            <a:lstStyle/>
            <a:p>
              <a:pPr>
                <a:lnSpc>
                  <a:spcPct val="90000"/>
                </a:lnSpc>
                <a:spcAft>
                  <a:spcPts val="600"/>
                </a:spcAft>
              </a:pPr>
              <a:r>
                <a:rPr lang="en-US" sz="2400" b="1" dirty="0">
                  <a:gradFill>
                    <a:gsLst>
                      <a:gs pos="2917">
                        <a:schemeClr val="tx1"/>
                      </a:gs>
                      <a:gs pos="30000">
                        <a:schemeClr val="tx1"/>
                      </a:gs>
                    </a:gsLst>
                    <a:lin ang="5400000" scaled="0"/>
                  </a:gradFill>
                </a:rPr>
                <a:t>Azure Database for PostgreSQL </a:t>
              </a:r>
              <a:r>
                <a:rPr lang="en-US" sz="2400" dirty="0">
                  <a:gradFill>
                    <a:gsLst>
                      <a:gs pos="2917">
                        <a:schemeClr val="tx1"/>
                      </a:gs>
                      <a:gs pos="30000">
                        <a:schemeClr val="tx1"/>
                      </a:gs>
                    </a:gsLst>
                    <a:lin ang="5400000" scaled="0"/>
                  </a:gradFill>
                </a:rPr>
                <a:t>is a relational database service based on the open-source Postgres database engine. </a:t>
              </a:r>
            </a:p>
          </p:txBody>
        </p:sp>
      </p:grpSp>
      <p:sp>
        <p:nvSpPr>
          <p:cNvPr id="3" name="Footer Placeholder 1">
            <a:extLst>
              <a:ext uri="{FF2B5EF4-FFF2-40B4-BE49-F238E27FC236}">
                <a16:creationId xmlns:a16="http://schemas.microsoft.com/office/drawing/2014/main" id="{8419F70F-DEBC-44E6-B335-AD8E3E7C877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59091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usiness card">
      <a:dk1>
        <a:srgbClr val="26323A"/>
      </a:dk1>
      <a:lt1>
        <a:sysClr val="window" lastClr="FFFFFF"/>
      </a:lt1>
      <a:dk2>
        <a:srgbClr val="44546A"/>
      </a:dk2>
      <a:lt2>
        <a:srgbClr val="E7E6E6"/>
      </a:lt2>
      <a:accent1>
        <a:srgbClr val="FFB434"/>
      </a:accent1>
      <a:accent2>
        <a:srgbClr val="24BED8"/>
      </a:accent2>
      <a:accent3>
        <a:srgbClr val="2F3F69"/>
      </a:accent3>
      <a:accent4>
        <a:srgbClr val="FFFFFF"/>
      </a:accent4>
      <a:accent5>
        <a:srgbClr val="FFFFFF"/>
      </a:accent5>
      <a:accent6>
        <a:srgbClr val="FFFFFF"/>
      </a:accent6>
      <a:hlink>
        <a:srgbClr val="24BED8"/>
      </a:hlink>
      <a:folHlink>
        <a:srgbClr val="FFB434"/>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18112</TotalTime>
  <Words>3280</Words>
  <Application>Microsoft Office PowerPoint</Application>
  <PresentationFormat>Widescreen</PresentationFormat>
  <Paragraphs>475</Paragraphs>
  <Slides>31</Slides>
  <Notes>16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vt:lpstr>
      <vt:lpstr>Calibri</vt:lpstr>
      <vt:lpstr>Kozuka Gothic Pro R</vt:lpstr>
      <vt:lpstr>Segoe UI</vt:lpstr>
      <vt:lpstr>Segoe UI Black</vt:lpstr>
      <vt:lpstr>Segoe UI Light</vt:lpstr>
      <vt:lpstr>Segoe UI Semibold</vt:lpstr>
      <vt:lpstr>Segoe UI Semilight</vt:lpstr>
      <vt:lpstr>Source Sans Pro</vt:lpstr>
      <vt:lpstr>Wingdings</vt:lpstr>
      <vt:lpstr>Office Theme</vt:lpstr>
      <vt:lpstr>PowerPoint Presentation</vt:lpstr>
      <vt:lpstr>PowerPoint Presentation</vt:lpstr>
      <vt:lpstr>PowerPoint Presentation</vt:lpstr>
      <vt:lpstr>PowerPoint Presentation</vt:lpstr>
      <vt:lpstr>PowerPoint Presentation</vt:lpstr>
      <vt:lpstr>SLAs for Azure products and services</vt:lpstr>
      <vt:lpstr>Regions</vt:lpstr>
      <vt:lpstr>Azure storage services</vt:lpstr>
      <vt:lpstr>Azure database services</vt:lpstr>
      <vt:lpstr>PowerPoint Presentation</vt:lpstr>
      <vt:lpstr>Region Pairs</vt:lpstr>
      <vt:lpstr>Define Availability zones</vt:lpstr>
      <vt:lpstr>PowerPoint Presentation</vt:lpstr>
      <vt:lpstr>PowerPoint Presentation</vt:lpstr>
      <vt:lpstr>PowerPoint Presentation</vt:lpstr>
      <vt:lpstr>PowerPoint Presentation</vt:lpstr>
      <vt:lpstr>Azure Data Lake storage – ADLS Gen2</vt:lpstr>
      <vt:lpstr>PowerPoint Presentation</vt:lpstr>
      <vt:lpstr>Processing Big Data with Azure Data Lake Store</vt:lpstr>
      <vt:lpstr>Introduction to Azure Data Lake storage</vt:lpstr>
      <vt:lpstr>Big Data use cases</vt:lpstr>
      <vt:lpstr>Introduction to Azure Data Factory</vt:lpstr>
      <vt:lpstr>PowerPoint Presentation</vt:lpstr>
      <vt:lpstr>PowerPoint Presentation</vt:lpstr>
      <vt:lpstr>PowerPoint Presentation</vt:lpstr>
      <vt:lpstr>PowerPoint Presentation</vt:lpstr>
      <vt:lpstr>PowerPoint Presentation</vt:lpstr>
      <vt:lpstr>Introduction to Azure Synapse Analytics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 24slides5</dc:creator>
  <cp:lastModifiedBy>maruti makwana</cp:lastModifiedBy>
  <cp:revision>351</cp:revision>
  <dcterms:created xsi:type="dcterms:W3CDTF">2019-07-23T06:50:36Z</dcterms:created>
  <dcterms:modified xsi:type="dcterms:W3CDTF">2025-09-07T11:44:36Z</dcterms:modified>
</cp:coreProperties>
</file>