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11927" r:id="rId27"/>
    <p:sldId id="632" r:id="rId28"/>
    <p:sldId id="2076137768" r:id="rId29"/>
    <p:sldId id="2076137769" r:id="rId30"/>
    <p:sldId id="2076137770" r:id="rId31"/>
    <p:sldId id="2076137779" r:id="rId32"/>
    <p:sldId id="777" r:id="rId33"/>
    <p:sldId id="780" r:id="rId34"/>
    <p:sldId id="779" r:id="rId35"/>
    <p:sldId id="786" r:id="rId36"/>
    <p:sldId id="782" r:id="rId37"/>
    <p:sldId id="787" r:id="rId38"/>
    <p:sldId id="788" r:id="rId39"/>
    <p:sldId id="28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A66278-308C-4917-888E-5DD78642AD38}">
          <p14:sldIdLst>
            <p14:sldId id="256"/>
            <p14:sldId id="257"/>
          </p14:sldIdLst>
        </p14:section>
        <p14:section name="Untitled Section" id="{CD092377-EF9D-4B40-986E-D249A3202EA3}">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1"/>
            <p14:sldId id="11927"/>
            <p14:sldId id="632"/>
            <p14:sldId id="2076137768"/>
            <p14:sldId id="2076137769"/>
            <p14:sldId id="2076137770"/>
            <p14:sldId id="2076137779"/>
            <p14:sldId id="777"/>
            <p14:sldId id="780"/>
            <p14:sldId id="779"/>
            <p14:sldId id="786"/>
            <p14:sldId id="782"/>
            <p14:sldId id="787"/>
            <p14:sldId id="788"/>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52FDB-ED8C-405B-809A-357F1CA7B39F}" type="datetimeFigureOut">
              <a:rPr lang="en-IN" smtClean="0"/>
              <a:t>11-09-2025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48243-3A1F-4BAC-AE1D-E4A6BAA38A3A}" type="slidenum">
              <a:rPr lang="en-IN" smtClean="0"/>
              <a:t>‹#›</a:t>
            </a:fld>
            <a:endParaRPr lang="en-IN"/>
          </a:p>
        </p:txBody>
      </p:sp>
    </p:spTree>
    <p:extLst>
      <p:ext uri="{BB962C8B-B14F-4D97-AF65-F5344CB8AC3E}">
        <p14:creationId xmlns:p14="http://schemas.microsoft.com/office/powerpoint/2010/main" val="127852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endParaRPr lang="en-US" dirty="0"/>
          </a:p>
          <a:p>
            <a:pPr marL="0" indent="0">
              <a:buFont typeface="Arial" panose="020B0604020202020204" pitchFamily="34" charset="0"/>
              <a:buNone/>
            </a:pPr>
            <a:r>
              <a:rPr lang="en-GB" b="0" i="0" dirty="0">
                <a:solidFill>
                  <a:srgbClr val="4C4C51"/>
                </a:solidFill>
                <a:effectLst/>
                <a:latin typeface="Segoe UI" panose="020B0502040204020203" pitchFamily="34" charset="0"/>
              </a:rPr>
              <a:t>Azure Synapse is a limitless analytics service that brings together enterprise data warehousing and Big Data analytics. It gives you the freedom to query data on your terms, using either serverless or provisioned resources—at scale. Azure Synapse brings these two worlds together with a unified experience to ingest, prepare, manage, and serve data for immediate BI and machine learning needs.</a:t>
            </a:r>
          </a:p>
          <a:p>
            <a:pPr marL="0" indent="0">
              <a:buFont typeface="Arial" panose="020B0604020202020204" pitchFamily="34" charset="0"/>
              <a:buNone/>
            </a:pPr>
            <a:endParaRPr lang="en-GB" b="0" i="0" dirty="0">
              <a:solidFill>
                <a:srgbClr val="4C4C51"/>
              </a:solidFill>
              <a:effectLst/>
              <a:latin typeface="Segoe UI" panose="020B0502040204020203" pitchFamily="34" charset="0"/>
            </a:endParaRPr>
          </a:p>
          <a:p>
            <a:r>
              <a:rPr lang="en-US" dirty="0"/>
              <a:t>To derive real value from your data, you require a comprehensive platform with familiar tools and a robust ecosystem of partners and ISVS to deliver the solutions you need at cloud scale</a:t>
            </a:r>
          </a:p>
          <a:p>
            <a:endParaRPr lang="en-US" dirty="0"/>
          </a:p>
          <a:p>
            <a:pPr marL="171450" indent="-171450">
              <a:buFont typeface="Arial" panose="020B0604020202020204" pitchFamily="34" charset="0"/>
              <a:buChar char="•"/>
            </a:pPr>
            <a:r>
              <a:rPr lang="en-US" b="1" dirty="0"/>
              <a:t>One place for all your data</a:t>
            </a:r>
            <a:r>
              <a:rPr lang="en-US" dirty="0"/>
              <a:t>: This is one of the most significant pain points we hear from customers. How can I get access to all of the data internally and externally to my organization. Each system needs its own database, that is true. Microsoft’s analytics solution is able to connect to those data sources and bring that data into a cloud scale data warehouse solution for deriving insights, from a variety of data sources. </a:t>
            </a:r>
          </a:p>
          <a:p>
            <a:pPr marL="171450" indent="-171450">
              <a:buFont typeface="Arial" panose="020B0604020202020204" pitchFamily="34" charset="0"/>
              <a:buChar char="•"/>
            </a:pPr>
            <a:r>
              <a:rPr lang="en-US" b="1" dirty="0"/>
              <a:t>Unlimited data scale</a:t>
            </a:r>
            <a:r>
              <a:rPr lang="en-US" dirty="0"/>
              <a:t>: Not only can Microsoft’s solution process these diverse types of data, it can do it at scale, without constraints typically associated with existing on premises solutions.</a:t>
            </a:r>
          </a:p>
          <a:p>
            <a:pPr marL="171450" indent="-171450">
              <a:buFont typeface="Arial" panose="020B0604020202020204" pitchFamily="34" charset="0"/>
              <a:buChar char="•"/>
            </a:pPr>
            <a:r>
              <a:rPr lang="en-US" b="1" dirty="0"/>
              <a:t>Familiar tools and ecosystem</a:t>
            </a:r>
            <a:r>
              <a:rPr lang="en-US" dirty="0"/>
              <a:t>: And, you don’t have to hire a number of specialists to manage a niche tool. Microsoft’s offerings provide familiar tools and ecosystem to help you leverage your investment quickly.</a:t>
            </a:r>
          </a:p>
          <a:p>
            <a:pPr marL="171450" indent="-171450">
              <a:buFont typeface="Arial" panose="020B0604020202020204" pitchFamily="34" charset="0"/>
              <a:buChar char="•"/>
            </a:pPr>
            <a:r>
              <a:rPr lang="en-US" b="1" dirty="0"/>
              <a:t>Lower TCO</a:t>
            </a:r>
            <a:r>
              <a:rPr lang="en-US" dirty="0"/>
              <a:t>: The benefits noted all accrue to a lower TCO.</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There’s a range of analytical scenario’s that Azure Synapse Analytics can address</a:t>
            </a:r>
          </a:p>
          <a:p>
            <a:pPr marL="0" indent="0">
              <a:buFont typeface="Arial" panose="020B0604020202020204" pitchFamily="34" charset="0"/>
              <a:buNone/>
            </a:pPr>
            <a:endParaRPr lang="en-US" b="1" dirty="0"/>
          </a:p>
          <a:p>
            <a:pPr marL="217262" lvl="1" indent="0">
              <a:buFont typeface="Arial" panose="020B0604020202020204" pitchFamily="34" charset="0"/>
              <a:buNone/>
            </a:pPr>
            <a:r>
              <a:rPr lang="en-US" b="1" dirty="0"/>
              <a:t>Descriptive Analytics</a:t>
            </a:r>
          </a:p>
          <a:p>
            <a:pPr marL="217262" lvl="1" indent="0">
              <a:buFont typeface="Arial" panose="020B0604020202020204" pitchFamily="34" charset="0"/>
              <a:buNone/>
            </a:pPr>
            <a:r>
              <a:rPr lang="en-US" dirty="0"/>
              <a:t>The world of analytics, is evolving from the typical “Descriptive Analytics”, which is all about – What is happening in my business? </a:t>
            </a:r>
            <a:endParaRPr lang="en-US" b="0" dirty="0"/>
          </a:p>
          <a:p>
            <a:pPr marL="217262" lvl="1" indent="0">
              <a:buFont typeface="Arial" panose="020B0604020202020204" pitchFamily="34" charset="0"/>
              <a:buNone/>
            </a:pPr>
            <a:endParaRPr lang="en-US" b="0" dirty="0"/>
          </a:p>
          <a:p>
            <a:pPr marL="217262" lvl="1" indent="0">
              <a:buFont typeface="Arial" panose="020B0604020202020204" pitchFamily="34" charset="0"/>
              <a:buNone/>
            </a:pPr>
            <a:r>
              <a:rPr lang="en-US" b="1" dirty="0"/>
              <a:t>Diagnostic Analytics</a:t>
            </a:r>
          </a:p>
          <a:p>
            <a:pPr marL="217262" lvl="1" indent="0">
              <a:buFont typeface="Arial" panose="020B0604020202020204" pitchFamily="34" charset="0"/>
              <a:buNone/>
            </a:pPr>
            <a:r>
              <a:rPr lang="en-US" dirty="0"/>
              <a:t>The data insights, provided by descriptive analytics, are needed to provide the answer to: , “Why it is happening in your business”, which is often referred to analyzing root cause, or    “Diagnostic Analytics”. </a:t>
            </a:r>
            <a:r>
              <a:rPr lang="en-US" sz="1200" b="0" i="0" u="none" strike="noStrike" kern="1200" dirty="0">
                <a:solidFill>
                  <a:schemeClr val="tx1"/>
                </a:solidFill>
                <a:effectLst/>
                <a:latin typeface="Segoe UI" panose="020B0502040204020203" pitchFamily="34" charset="0"/>
                <a:ea typeface="+mn-ea"/>
                <a:cs typeface="+mn-cs"/>
              </a:rPr>
              <a:t>Both, Descriptive and Diagnostic Analytics, is seen as a workload which is primarily providing a reactive response --- from what is happening, why is it happening, to what I am I going to do about it?</a:t>
            </a:r>
          </a:p>
          <a:p>
            <a:pPr marL="217262" lvl="1" indent="0">
              <a:buFont typeface="Arial" panose="020B0604020202020204" pitchFamily="34" charset="0"/>
              <a:buNone/>
            </a:pPr>
            <a:endParaRPr lang="en-US" sz="1200" b="0" i="0" u="none" strike="noStrike" kern="1200" dirty="0">
              <a:solidFill>
                <a:schemeClr val="tx1"/>
              </a:solidFill>
              <a:effectLst/>
              <a:latin typeface="Segoe UI" panose="020B0502040204020203" pitchFamily="34" charset="0"/>
              <a:ea typeface="+mn-ea"/>
              <a:cs typeface="+mn-cs"/>
            </a:endParaRPr>
          </a:p>
          <a:p>
            <a:pPr marL="217262" lvl="1" indent="0">
              <a:buFont typeface="Arial" panose="020B0604020202020204" pitchFamily="34" charset="0"/>
              <a:buNone/>
            </a:pPr>
            <a:r>
              <a:rPr lang="en-US" sz="1200" b="1" i="0" u="none" strike="noStrike" kern="1200" dirty="0">
                <a:solidFill>
                  <a:schemeClr val="tx1"/>
                </a:solidFill>
                <a:effectLst/>
                <a:latin typeface="Segoe UI" panose="020B0502040204020203" pitchFamily="34" charset="0"/>
                <a:ea typeface="+mn-ea"/>
                <a:cs typeface="+mn-cs"/>
              </a:rPr>
              <a:t>Predictive Analytics</a:t>
            </a:r>
            <a:r>
              <a:rPr lang="en-US" sz="1200" b="0" i="0" u="none" strike="noStrike" kern="1200" dirty="0">
                <a:solidFill>
                  <a:schemeClr val="tx1"/>
                </a:solidFill>
                <a:effectLst/>
                <a:latin typeface="Segoe UI" panose="020B0502040204020203" pitchFamily="34" charset="0"/>
                <a:ea typeface="+mn-ea"/>
                <a:cs typeface="+mn-cs"/>
              </a:rPr>
              <a:t> </a:t>
            </a:r>
          </a:p>
          <a:p>
            <a:pPr marL="217262" lvl="1" indent="0">
              <a:buFont typeface="Arial" panose="020B0604020202020204" pitchFamily="34" charset="0"/>
              <a:buNone/>
            </a:pPr>
            <a:r>
              <a:rPr lang="en-US" sz="1200" b="0" i="0" u="none" strike="noStrike" kern="1200" dirty="0">
                <a:solidFill>
                  <a:schemeClr val="tx1"/>
                </a:solidFill>
                <a:effectLst/>
                <a:latin typeface="Segoe UI" panose="020B0502040204020203" pitchFamily="34" charset="0"/>
                <a:ea typeface="+mn-ea"/>
                <a:cs typeface="+mn-cs"/>
              </a:rPr>
              <a:t>By building out predictive patterns on top of your data, by utilizing the data findings from Descriptive, Diagnostic and Predictive data, you’ll be able to identify what is based on what you get from descriptive and diagnostic analytics and used to find answers to the question of </a:t>
            </a:r>
            <a:r>
              <a:rPr lang="en-US" sz="1200" b="1" i="0" u="none" strike="noStrike" kern="1200" dirty="0">
                <a:solidFill>
                  <a:schemeClr val="tx1"/>
                </a:solidFill>
                <a:effectLst/>
                <a:latin typeface="Segoe UI" panose="020B0502040204020203" pitchFamily="34" charset="0"/>
                <a:ea typeface="+mn-ea"/>
                <a:cs typeface="+mn-cs"/>
              </a:rPr>
              <a:t>what is likely to happen in the future based on previous trends and patterns</a:t>
            </a:r>
            <a:r>
              <a:rPr lang="en-US" sz="1200" b="0" i="0" u="none" strike="noStrike" kern="1200" dirty="0">
                <a:solidFill>
                  <a:schemeClr val="tx1"/>
                </a:solidFill>
                <a:effectLst/>
                <a:latin typeface="Segoe UI" panose="020B0502040204020203" pitchFamily="34" charset="0"/>
                <a:ea typeface="+mn-ea"/>
                <a:cs typeface="+mn-cs"/>
              </a:rPr>
              <a:t>?</a:t>
            </a:r>
          </a:p>
          <a:p>
            <a:pPr marL="217262" lvl="1" indent="0">
              <a:buFont typeface="Arial" panose="020B0604020202020204" pitchFamily="34" charset="0"/>
              <a:buNone/>
            </a:pPr>
            <a:endParaRPr lang="en-US" sz="1200" b="0" i="0" u="none" strike="noStrike" kern="1200" dirty="0">
              <a:solidFill>
                <a:schemeClr val="tx1"/>
              </a:solidFill>
              <a:effectLst/>
              <a:latin typeface="Segoe UI" panose="020B0502040204020203" pitchFamily="34" charset="0"/>
              <a:ea typeface="+mn-ea"/>
              <a:cs typeface="+mn-cs"/>
            </a:endParaRPr>
          </a:p>
          <a:p>
            <a:pPr marL="217262" lvl="1" indent="0">
              <a:buFont typeface="Arial" panose="020B0604020202020204" pitchFamily="34" charset="0"/>
              <a:buNone/>
            </a:pPr>
            <a:r>
              <a:rPr lang="en-US" sz="1200" b="1" i="0" u="none" strike="noStrike" kern="1200" dirty="0">
                <a:solidFill>
                  <a:schemeClr val="tx1"/>
                </a:solidFill>
                <a:effectLst/>
                <a:latin typeface="Segoe UI" panose="020B0502040204020203" pitchFamily="34" charset="0"/>
                <a:ea typeface="+mn-ea"/>
                <a:cs typeface="+mn-cs"/>
              </a:rPr>
              <a:t>Prescriptive Analytics</a:t>
            </a:r>
          </a:p>
          <a:p>
            <a:pPr marL="217262" lvl="1" indent="0">
              <a:buFont typeface="Arial" panose="020B0604020202020204" pitchFamily="34" charset="0"/>
              <a:buNone/>
            </a:pPr>
            <a:r>
              <a:rPr lang="en-US" sz="1200" b="0" i="0" u="none" strike="noStrike" kern="1200" dirty="0">
                <a:solidFill>
                  <a:schemeClr val="tx1"/>
                </a:solidFill>
                <a:effectLst/>
                <a:latin typeface="Segoe UI" panose="020B0502040204020203" pitchFamily="34" charset="0"/>
                <a:ea typeface="+mn-ea"/>
                <a:cs typeface="+mn-cs"/>
              </a:rPr>
              <a:t>Techniques used to provide a predictive insights into your data, is commonly introduced by building out machine learning models, to “predict” trends and give the answer to the very. When you get the findings from Descriptive, Diagnostic and Predictive analytics like what’s happened, the root cause behind that and what-might-happen in future, Prescriptive model utilizes those answers to help you </a:t>
            </a:r>
            <a:r>
              <a:rPr lang="en-US" sz="1200" b="1" i="0" u="none" strike="noStrike" kern="1200" dirty="0">
                <a:solidFill>
                  <a:schemeClr val="tx1"/>
                </a:solidFill>
                <a:effectLst/>
                <a:latin typeface="Segoe UI" panose="020B0502040204020203" pitchFamily="34" charset="0"/>
                <a:ea typeface="+mn-ea"/>
                <a:cs typeface="+mn-cs"/>
              </a:rPr>
              <a:t>determine the best course of action to choose to bypass or eliminate future issues</a:t>
            </a:r>
            <a:r>
              <a:rPr lang="en-US" sz="1200" b="0" i="0" u="none" strike="noStrike" kern="1200" dirty="0">
                <a:solidFill>
                  <a:schemeClr val="tx1"/>
                </a:solidFill>
                <a:effectLst/>
                <a:latin typeface="Segoe UI" panose="020B0502040204020203" pitchFamily="34" charset="0"/>
                <a:ea typeface="+mn-ea"/>
                <a:cs typeface="+mn-cs"/>
              </a:rPr>
              <a:t>.</a:t>
            </a:r>
          </a:p>
          <a:p>
            <a:pPr marL="0" lvl="1" indent="0">
              <a:lnSpc>
                <a:spcPct val="0"/>
              </a:lnSpc>
              <a:spcAft>
                <a:spcPts val="0"/>
              </a:spcAft>
              <a:buNone/>
            </a:pPr>
            <a:endParaRPr lang="en-US" sz="1200" b="0" i="0" u="none" strike="noStrike" kern="1200" dirty="0">
              <a:solidFill>
                <a:schemeClr val="tx1"/>
              </a:solidFill>
              <a:effectLst/>
              <a:latin typeface="Segoe UI" panose="020B0502040204020203" pitchFamily="34" charset="0"/>
              <a:ea typeface="+mn-ea"/>
              <a:cs typeface="+mn-cs"/>
            </a:endParaRPr>
          </a:p>
          <a:p>
            <a:pPr marL="0" lvl="1" indent="0">
              <a:lnSpc>
                <a:spcPct val="0"/>
              </a:lnSpc>
              <a:spcAft>
                <a:spcPts val="0"/>
              </a:spcAft>
              <a:buNone/>
            </a:pPr>
            <a:r>
              <a:rPr lang="en-US" sz="1200" b="0" i="1" u="none" strike="noStrike" kern="1200" dirty="0">
                <a:solidFill>
                  <a:schemeClr val="tx1"/>
                </a:solidFill>
                <a:effectLst/>
                <a:latin typeface="Segoe UI" panose="020B0502040204020203" pitchFamily="34" charset="0"/>
                <a:ea typeface="+mn-ea"/>
                <a:cs typeface="+mn-cs"/>
              </a:rPr>
              <a:t>Source:</a:t>
            </a:r>
            <a:r>
              <a:rPr lang="en-US" sz="1200" b="0" i="1" u="none" strike="noStrike" kern="1200" baseline="0" dirty="0">
                <a:solidFill>
                  <a:schemeClr val="tx1"/>
                </a:solidFill>
                <a:effectLst/>
                <a:latin typeface="Segoe UI" panose="020B0502040204020203" pitchFamily="34" charset="0"/>
                <a:ea typeface="+mn-ea"/>
                <a:cs typeface="+mn-cs"/>
              </a:rPr>
              <a:t> https://www.weirdgeek.com/2018/11/types-of-analytics/</a:t>
            </a:r>
          </a:p>
          <a:p>
            <a:pPr marL="0" lvl="1" indent="0">
              <a:lnSpc>
                <a:spcPct val="0"/>
              </a:lnSpc>
              <a:spcAft>
                <a:spcPts val="0"/>
              </a:spcAft>
              <a:buNone/>
            </a:pPr>
            <a:endParaRPr lang="en-US" sz="1200" b="0" i="1" u="none" strike="noStrike" kern="1200" baseline="0" dirty="0">
              <a:solidFill>
                <a:schemeClr val="tx1"/>
              </a:solidFill>
              <a:effectLst/>
              <a:latin typeface="Segoe UI" panose="020B0502040204020203" pitchFamily="34" charset="0"/>
              <a:ea typeface="+mn-ea"/>
              <a:cs typeface="+mn-cs"/>
            </a:endParaRPr>
          </a:p>
          <a:p>
            <a:r>
              <a:rPr lang="en-US" sz="1200" dirty="0"/>
              <a:t>Across all organizations and industries, common use cases are identified by the need for:</a:t>
            </a:r>
          </a:p>
          <a:p>
            <a:endParaRPr lang="en-US" sz="1200" dirty="0"/>
          </a:p>
          <a:p>
            <a:pPr marL="171450" indent="-171450">
              <a:buFont typeface="Arial" panose="020B0604020202020204" pitchFamily="34" charset="0"/>
              <a:buChar char="•"/>
            </a:pPr>
            <a:r>
              <a:rPr lang="en-US" sz="1200" b="1" dirty="0"/>
              <a:t>Modern data warehousing: </a:t>
            </a:r>
            <a:r>
              <a:rPr lang="en-US" sz="1200" dirty="0"/>
              <a:t>The ability to integrate all data, including big data, with the ability to reason over data for analytics and reporting purposes, and reason over data, independent of its location or structure.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Advanced Analytics</a:t>
            </a:r>
            <a:r>
              <a:rPr lang="en-US" sz="1200" dirty="0"/>
              <a:t> – go beyond the area of reporting, and driving analysis and turn your wealth of data into the ability to “predict what happens next”.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Real time Analytics </a:t>
            </a:r>
            <a:r>
              <a:rPr lang="en-US" sz="1200" dirty="0"/>
              <a:t>–capture, store and analyze data in real-time or near-real time</a:t>
            </a:r>
          </a:p>
          <a:p>
            <a:pPr marL="0" lvl="1" indent="0">
              <a:lnSpc>
                <a:spcPct val="0"/>
              </a:lnSpc>
              <a:spcAft>
                <a:spcPts val="0"/>
              </a:spcAft>
              <a:buNone/>
            </a:pPr>
            <a:endParaRPr lang="en-US" sz="1200" b="0" i="1" u="none" strike="noStrike" kern="1200" baseline="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US" dirty="0"/>
          </a:p>
          <a:p>
            <a:r>
              <a:rPr lang="en-US" dirty="0"/>
              <a:t>In short Azure Synapse Analytics is the one stop shop to meet all of your analytical needs in an integrated environment. The notes in the slide are for reference only should you share the slide deck. You don't need to go through them</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endParaRPr lang="en-GB" dirty="0"/>
          </a:p>
          <a:p>
            <a:r>
              <a:rPr lang="en-GB" dirty="0"/>
              <a:t>https://docs.microsoft.com/en-us/learn/modules/introduction-azure-synapse-analytics/</a:t>
            </a:r>
          </a:p>
          <a:p>
            <a:endParaRPr lang="en-GB" dirty="0"/>
          </a:p>
        </p:txBody>
      </p:sp>
    </p:spTree>
    <p:extLst>
      <p:ext uri="{BB962C8B-B14F-4D97-AF65-F5344CB8AC3E}">
        <p14:creationId xmlns:p14="http://schemas.microsoft.com/office/powerpoint/2010/main" val="291778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marL="0" marR="0" lvl="0" indent="0" defTabSz="228554" eaLnBrk="1" fontAlgn="auto" latinLnBrk="0" hangingPunct="1">
              <a:lnSpc>
                <a:spcPct val="117999"/>
              </a:lnSpc>
              <a:spcBef>
                <a:spcPts val="0"/>
              </a:spcBef>
              <a:spcAft>
                <a:spcPts val="0"/>
              </a:spcAft>
              <a:buClrTx/>
              <a:buSzTx/>
              <a:buFontTx/>
              <a:buNone/>
              <a:tabLst/>
              <a:defRPr/>
            </a:pPr>
            <a:r>
              <a:rPr lang="en-US" sz="900" b="0" dirty="0"/>
              <a:t>The following components are available in Azure Synapse Analytics: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pPr algn="l">
              <a:buFont typeface="Arial" panose="020B0604020202020204" pitchFamily="34" charset="0"/>
              <a:buNone/>
            </a:pPr>
            <a:r>
              <a:rPr lang="en-GB" b="0" i="0" dirty="0">
                <a:solidFill>
                  <a:srgbClr val="333333"/>
                </a:solidFill>
                <a:effectLst/>
                <a:latin typeface="Segoe UI" panose="020B0502040204020203" pitchFamily="34" charset="0"/>
              </a:rPr>
              <a:t>- Analytics capabilities are offered through Synapse SQL through either dedicated SQL pools or serverless SQL pools.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Apache Spark pool with full support for Scala, Python, SparkSQL, and C# with Synapse Spark</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marL="0" marR="0" lvl="0" indent="0" algn="l" defTabSz="228554" eaLnBrk="1" fontAlgn="auto" latinLnBrk="0" hangingPunct="1">
              <a:lnSpc>
                <a:spcPct val="117999"/>
              </a:lnSpc>
              <a:spcBef>
                <a:spcPts val="0"/>
              </a:spcBef>
              <a:spcAft>
                <a:spcPts val="0"/>
              </a:spcAft>
              <a:buClrTx/>
              <a:buSzTx/>
              <a:buFont typeface="Arial" panose="020B0604020202020204" pitchFamily="34" charset="0"/>
              <a:buNone/>
              <a:tabLst/>
              <a:defRPr/>
            </a:pPr>
            <a:r>
              <a:rPr lang="en-GB" b="0" i="0" dirty="0">
                <a:solidFill>
                  <a:srgbClr val="333333"/>
                </a:solidFill>
                <a:effectLst/>
                <a:latin typeface="Segoe UI" panose="020B0502040204020203" pitchFamily="34" charset="0"/>
              </a:rPr>
              <a:t>- Data Integration &amp; Orchestration to integrate your data and operationalize all of your code development with Synapse Pipelines</a:t>
            </a: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Perform operational analytics with near real-time </a:t>
            </a:r>
            <a:r>
              <a:rPr lang="en-US" dirty="0"/>
              <a:t>hybrid transactional and analytical processing with Azure Synapse Link.</a:t>
            </a:r>
            <a:endParaRPr lang="en-GB" b="0" i="0" dirty="0">
              <a:solidFill>
                <a:srgbClr val="333333"/>
              </a:solidFill>
              <a:effectLst/>
              <a:latin typeface="Segoe UI" panose="020B0502040204020203" pitchFamily="34" charset="0"/>
            </a:endParaRPr>
          </a:p>
          <a:p>
            <a:pPr algn="l">
              <a:buFont typeface="Arial" panose="020B0604020202020204" pitchFamily="34" charset="0"/>
              <a:buNone/>
            </a:pPr>
            <a:endParaRPr lang="en-GB" b="0" i="0" dirty="0">
              <a:solidFill>
                <a:srgbClr val="333333"/>
              </a:solidFill>
              <a:effectLst/>
              <a:latin typeface="Segoe UI" panose="020B0502040204020203" pitchFamily="34" charset="0"/>
            </a:endParaRPr>
          </a:p>
          <a:p>
            <a:pPr algn="l">
              <a:buFont typeface="Arial" panose="020B0604020202020204" pitchFamily="34" charset="0"/>
              <a:buNone/>
            </a:pPr>
            <a:r>
              <a:rPr lang="en-GB" b="0" i="0" dirty="0">
                <a:solidFill>
                  <a:srgbClr val="333333"/>
                </a:solidFill>
                <a:effectLst/>
                <a:latin typeface="Segoe UI" panose="020B0502040204020203" pitchFamily="34" charset="0"/>
              </a:rPr>
              <a:t>- Use Synapse Studio to access all of these capabilities through a single Web UI</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Only provide the headlines of the capability on this slide, tell the students that coverage of Azure Synapse Analytics is provided in the following modules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Module 2: </a:t>
            </a:r>
            <a:r>
              <a:rPr lang="en-GB" sz="900" kern="1200" dirty="0">
                <a:solidFill>
                  <a:schemeClr val="tx1"/>
                </a:solidFill>
                <a:effectLst/>
                <a:latin typeface="Segoe UI Light" pitchFamily="34" charset="0"/>
                <a:ea typeface="+mn-ea"/>
                <a:cs typeface="+mn-cs"/>
              </a:rPr>
              <a:t>Run interactive queries using serverless SQL pools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Module 4: </a:t>
            </a:r>
            <a:r>
              <a:rPr kumimoji="0" lang="en-GB" sz="900" b="0" i="0" u="none" strike="noStrike" kern="1200" cap="none" spc="0" normalizeH="0" baseline="0" noProof="0" dirty="0">
                <a:ln>
                  <a:noFill/>
                </a:ln>
                <a:solidFill>
                  <a:srgbClr val="FFFFFF"/>
                </a:solidFill>
                <a:effectLst/>
                <a:uLnTx/>
                <a:uFillTx/>
                <a:latin typeface="Segoe UI"/>
                <a:ea typeface="+mn-ea"/>
                <a:cs typeface="Segoe UI Semilight"/>
              </a:rPr>
              <a:t>Explore, transform, and load data into the data warehouse using Azure Synapse Analytics Apache Spark</a:t>
            </a:r>
            <a:endParaRPr kumimoji="0" lang="en-US" sz="900" b="0" i="0" u="none" strike="noStrike" kern="1200" cap="none" spc="0" normalizeH="0" baseline="0" noProof="0" dirty="0">
              <a:ln>
                <a:noFill/>
              </a:ln>
              <a:solidFill>
                <a:srgbClr val="FFFFFF"/>
              </a:solidFill>
              <a:effectLst/>
              <a:uLnTx/>
              <a:uFillTx/>
              <a:latin typeface="Segoe UI"/>
              <a:ea typeface="+mn-ea"/>
              <a:cs typeface="Segoe UI Semilight"/>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5:</a:t>
            </a:r>
            <a:r>
              <a:rPr lang="en-GB" dirty="0"/>
              <a:t> </a:t>
            </a:r>
            <a:r>
              <a:rPr lang="en-GB" sz="1800" b="0" i="0" u="none" strike="noStrike" dirty="0">
                <a:solidFill>
                  <a:srgbClr val="000000"/>
                </a:solidFill>
                <a:effectLst/>
                <a:latin typeface="Calibri" panose="020F0502020204030204" pitchFamily="34" charset="0"/>
              </a:rPr>
              <a:t>Ingest and load Data into the Data Warehouse</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6:</a:t>
            </a:r>
            <a:r>
              <a:rPr lang="en-GB" dirty="0"/>
              <a:t> </a:t>
            </a:r>
            <a:r>
              <a:rPr lang="en-GB" sz="1800" b="0" i="0" u="none" strike="noStrike" dirty="0">
                <a:solidFill>
                  <a:srgbClr val="000000"/>
                </a:solidFill>
                <a:effectLst/>
                <a:latin typeface="Calibri" panose="020F0502020204030204" pitchFamily="34" charset="0"/>
              </a:rPr>
              <a:t>Transform Data with Azure Data Factory or Azure Synapse Pipelines</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7:</a:t>
            </a:r>
            <a:r>
              <a:rPr lang="en-GB" dirty="0"/>
              <a:t> </a:t>
            </a:r>
            <a:r>
              <a:rPr lang="en-GB" sz="1800" b="0" i="0" u="none" strike="noStrike" dirty="0">
                <a:solidFill>
                  <a:srgbClr val="000000"/>
                </a:solidFill>
                <a:effectLst/>
                <a:latin typeface="Calibri" panose="020F0502020204030204" pitchFamily="34" charset="0"/>
              </a:rPr>
              <a:t>Integrate Data from Notebooks with Azure Data Factory or Azure Synapse Pipelines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8:</a:t>
            </a:r>
            <a:r>
              <a:rPr lang="en-GB" sz="1800" dirty="0"/>
              <a:t> </a:t>
            </a:r>
            <a:r>
              <a:rPr lang="en-GB" sz="1800" b="0" i="0" u="none" strike="noStrike" dirty="0">
                <a:solidFill>
                  <a:srgbClr val="000000"/>
                </a:solidFill>
                <a:effectLst/>
                <a:latin typeface="Calibri" panose="020F0502020204030204" pitchFamily="34" charset="0"/>
              </a:rPr>
              <a:t>End-to-end security with Azure Synapse Analytics</a:t>
            </a:r>
          </a:p>
          <a:p>
            <a:pPr marL="0" marR="0" lvl="0" indent="0" algn="l" defTabSz="932742" rtl="0" eaLnBrk="1" fontAlgn="auto" latinLnBrk="0" hangingPunct="1">
              <a:lnSpc>
                <a:spcPct val="90000"/>
              </a:lnSpc>
              <a:spcBef>
                <a:spcPts val="0"/>
              </a:spcBef>
              <a:spcAft>
                <a:spcPts val="340"/>
              </a:spcAft>
              <a:buClrTx/>
              <a:buSzTx/>
              <a:buFontTx/>
              <a:buNone/>
              <a:tabLst/>
              <a:defRPr/>
            </a:pPr>
            <a:r>
              <a:rPr lang="en-GB" sz="1800" b="0" i="0" u="none" strike="noStrike" dirty="0">
                <a:solidFill>
                  <a:srgbClr val="000000"/>
                </a:solidFill>
                <a:effectLst/>
                <a:latin typeface="Calibri" panose="020F0502020204030204" pitchFamily="34" charset="0"/>
              </a:rPr>
              <a:t>Module 9:</a:t>
            </a:r>
            <a:r>
              <a:rPr lang="en-GB" dirty="0"/>
              <a:t> </a:t>
            </a:r>
            <a:r>
              <a:rPr lang="en-GB" sz="1800" b="0" i="0" u="none" strike="noStrike" dirty="0">
                <a:solidFill>
                  <a:srgbClr val="000000"/>
                </a:solidFill>
                <a:effectLst/>
                <a:latin typeface="Calibri" panose="020F0502020204030204" pitchFamily="34" charset="0"/>
              </a:rPr>
              <a:t>Support Hybrid Transactional Analytical Processing (HTAP) with Azure Synapse Link</a:t>
            </a:r>
            <a:r>
              <a:rPr lang="en-GB" dirty="0"/>
              <a:t>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Call out to the students, that in the lab for this module, they will experience working with Apache Spark pools in Azure Synapse Analytics </a:t>
            </a:r>
            <a:r>
              <a:rPr lang="en-GB" sz="900" dirty="0"/>
              <a:t>and how it works with a data lake, this is only one aspect of Azure Synapse analytics, and they will cover more in later modules</a:t>
            </a:r>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t>https://docs.microsoft.com/en-us/learn/modules/survey-components-of-azure-synapse-analytics/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405006-39C0-45CB-A090-104C625ABA2D}" type="slidenum">
              <a:rPr kumimoji="0" lang="en-US" sz="1800" b="0" i="0" u="none" strike="noStrike" kern="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24555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9FEE-1D35-7481-265C-04C4547F5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C0034E-50AA-F5FA-C9C8-8134648CAA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4426DC-2E91-FCDD-877E-955F9EA28ED2}"/>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44D43F92-3317-384A-05FF-FED353015E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B4E99-5620-0C6E-8126-4843916599F2}"/>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106769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F2CB-2652-76F8-C29E-0B26C15413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CFE5D-F0B9-5037-54D3-0BA6CDAE8A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93158-C75B-7E2B-CA02-911A2D57C36F}"/>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889D6BF9-A957-2C79-F5DF-49596F1FA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08AAF-BF47-D165-D037-1B5FE437A27B}"/>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226687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0EFB3-225C-CB16-6FD8-DB95E203C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D7E6A-94A9-DAB7-3D2F-977EFA19B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EF39F-50DF-B63C-F64E-FD7220557643}"/>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32BA3EEC-74C9-EC80-0466-2BE8CB7649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C49CF-838F-7469-82FC-350A89483E19}"/>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3973843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515809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2"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7" y="222583"/>
            <a:ext cx="5555966" cy="758022"/>
          </a:xfrm>
          <a:prstGeom prst="rect">
            <a:avLst/>
          </a:prstGeom>
        </p:spPr>
        <p:txBody>
          <a:bodyPr vert="horz" wrap="square" lIns="0" tIns="164592" rIns="0" bIns="0" rtlCol="0" anchor="t">
            <a:noAutofit/>
          </a:bodyPr>
          <a:lstStyle>
            <a:lvl1pPr>
              <a:defRPr sz="3399"/>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5" y="1129916"/>
            <a:ext cx="5555965" cy="2573509"/>
          </a:xfrm>
        </p:spPr>
        <p:txBody>
          <a:bodyPr wrap="square" lIns="0" tIns="0" rIns="0" bIns="0">
            <a:noAutofit/>
          </a:bodyPr>
          <a:lstStyle>
            <a:lvl1pPr marL="0" marR="0" indent="0" algn="l" defTabSz="913743" rtl="0" eaLnBrk="1" fontAlgn="auto" latinLnBrk="0" hangingPunct="1">
              <a:lnSpc>
                <a:spcPct val="90000"/>
              </a:lnSpc>
              <a:spcBef>
                <a:spcPts val="0"/>
              </a:spcBef>
              <a:spcAft>
                <a:spcPts val="2548"/>
              </a:spcAft>
              <a:buClrTx/>
              <a:buSzPct val="90000"/>
              <a:buFont typeface="Wingdings" panose="05000000000000000000" pitchFamily="2" charset="2"/>
              <a:buNone/>
              <a:tabLst/>
              <a:defRPr sz="2399" b="0" i="0">
                <a:solidFill>
                  <a:srgbClr val="000000"/>
                </a:solidFill>
                <a:latin typeface="+mn-lt"/>
              </a:defRPr>
            </a:lvl1pPr>
            <a:lvl2pPr marL="223944" marR="0" indent="0" algn="l" defTabSz="913743"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7887" indent="0">
              <a:buNone/>
              <a:defRPr/>
            </a:lvl3pPr>
            <a:lvl4pPr marL="671830" indent="0">
              <a:buNone/>
              <a:defRPr/>
            </a:lvl4pPr>
            <a:lvl5pPr marL="895773"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3585204335"/>
      </p:ext>
    </p:extLst>
  </p:cSld>
  <p:clrMapOvr>
    <a:masterClrMapping/>
  </p:clrMapOvr>
  <p:transition>
    <p:fade/>
  </p:transition>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8073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1254-2071-6AB0-D763-2BD73D5F7C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D2F3DC-7D63-B39D-C273-C62E612E7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B0385F-4EE7-9B0E-5E1D-D4C0F3BD385D}"/>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FE35550C-FB78-C740-66DA-8112D4ED3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60DA-1278-1877-8157-21BC954FFFCF}"/>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6579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DDC3-916C-3D12-00C7-21E6BA2F1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EB6F54-F236-EA96-EBF1-E9C4643D0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BE1F07-AC8D-3F5B-FF18-14190D3B35EB}"/>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B5A69EEF-4B87-D2F0-7CB4-C8BFF2AB3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DB0187-18E5-90B4-B687-45D93AEB8B34}"/>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969183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D785-83E8-1F1B-0484-3A2BA9EAF3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01F9D0-6176-350D-1334-0BE226C973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BD50C0-C834-9F2C-3CCA-4830292C8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C37922-87CF-B608-4CED-72D08F96C513}"/>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6" name="Footer Placeholder 5">
            <a:extLst>
              <a:ext uri="{FF2B5EF4-FFF2-40B4-BE49-F238E27FC236}">
                <a16:creationId xmlns:a16="http://schemas.microsoft.com/office/drawing/2014/main" id="{075FAB5F-2746-0EBA-67A5-3671C60C2E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090E5D-FCDD-8195-764F-E949A351C200}"/>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2588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C7F5-B8C4-0E73-42E2-C267BC4BC6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FC22E0-D57F-621B-FF54-7C42BA6AA9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1F43F-2FFF-06CC-D59B-F7BEDE581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BFD9D2-1154-9026-8644-DA0324CFE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3F5DC-76EF-4DC3-08F7-6818BB35C7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3565D7-E981-E43D-9A1C-BB26DFC75005}"/>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8" name="Footer Placeholder 7">
            <a:extLst>
              <a:ext uri="{FF2B5EF4-FFF2-40B4-BE49-F238E27FC236}">
                <a16:creationId xmlns:a16="http://schemas.microsoft.com/office/drawing/2014/main" id="{B1C5BD03-10E7-BDA8-F4AA-2A49A48A66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4DB89D-6358-AC07-EB6E-B934453AEC1C}"/>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91718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DF74-6300-342D-C359-67A87FF152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39D05A-ED34-80E0-A405-494DC1EDFAAC}"/>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4" name="Footer Placeholder 3">
            <a:extLst>
              <a:ext uri="{FF2B5EF4-FFF2-40B4-BE49-F238E27FC236}">
                <a16:creationId xmlns:a16="http://schemas.microsoft.com/office/drawing/2014/main" id="{7F9679B2-7896-57F2-C799-F25801144F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2173A1-55E5-4908-C00D-27D877C254F1}"/>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1542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CD3DB7-6024-4C08-8A2B-A5127B22CE04}"/>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3" name="Footer Placeholder 2">
            <a:extLst>
              <a:ext uri="{FF2B5EF4-FFF2-40B4-BE49-F238E27FC236}">
                <a16:creationId xmlns:a16="http://schemas.microsoft.com/office/drawing/2014/main" id="{26235F37-D74C-4D2F-19BD-57039C9AF3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C51AF3-1D39-3774-EC81-84AC479B71AD}"/>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1782578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B914-2846-5767-11BB-E4DBF0D16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67EB0E-1D52-D980-6C03-B0A1C71801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4FAA9F-786D-1C92-07A0-870DDCD8B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4170A-2542-E00C-1B4F-F230487149EC}"/>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6" name="Footer Placeholder 5">
            <a:extLst>
              <a:ext uri="{FF2B5EF4-FFF2-40B4-BE49-F238E27FC236}">
                <a16:creationId xmlns:a16="http://schemas.microsoft.com/office/drawing/2014/main" id="{0F8F80F6-46A2-458B-50B7-BE3E95CC4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DD6294-5033-CEA0-7EB0-180966E3D8F9}"/>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62322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9B2F-A918-223C-2D05-62FEBCDBB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0E5ADA-BE82-1E8B-B494-306BEFD79A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D8A831-3E42-A99D-1EB2-076553E41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AA91A-88D7-EF25-30C2-D8FE2DEC2738}"/>
              </a:ext>
            </a:extLst>
          </p:cNvPr>
          <p:cNvSpPr>
            <a:spLocks noGrp="1"/>
          </p:cNvSpPr>
          <p:nvPr>
            <p:ph type="dt" sz="half" idx="10"/>
          </p:nvPr>
        </p:nvSpPr>
        <p:spPr/>
        <p:txBody>
          <a:bodyPr/>
          <a:lstStyle/>
          <a:p>
            <a:fld id="{7B4A9176-2113-4AAB-B7FA-F718B937D3A0}" type="datetimeFigureOut">
              <a:rPr lang="en-IN" smtClean="0"/>
              <a:t>11-09-2025</a:t>
            </a:fld>
            <a:endParaRPr lang="en-IN"/>
          </a:p>
        </p:txBody>
      </p:sp>
      <p:sp>
        <p:nvSpPr>
          <p:cNvPr id="6" name="Footer Placeholder 5">
            <a:extLst>
              <a:ext uri="{FF2B5EF4-FFF2-40B4-BE49-F238E27FC236}">
                <a16:creationId xmlns:a16="http://schemas.microsoft.com/office/drawing/2014/main" id="{5BF18DF1-99FB-BF25-DEA3-B96A40D33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BBBFFC-88D8-C29B-0313-1880667153DF}"/>
              </a:ext>
            </a:extLst>
          </p:cNvPr>
          <p:cNvSpPr>
            <a:spLocks noGrp="1"/>
          </p:cNvSpPr>
          <p:nvPr>
            <p:ph type="sldNum" sz="quarter" idx="12"/>
          </p:nvPr>
        </p:nvSpPr>
        <p:spPr/>
        <p:txBody>
          <a:bodyPr/>
          <a:lstStyle/>
          <a:p>
            <a:fld id="{45BD4A8C-E029-407D-B252-47F7E9F02A85}" type="slidenum">
              <a:rPr lang="en-IN" smtClean="0"/>
              <a:t>‹#›</a:t>
            </a:fld>
            <a:endParaRPr lang="en-IN"/>
          </a:p>
        </p:txBody>
      </p:sp>
    </p:spTree>
    <p:extLst>
      <p:ext uri="{BB962C8B-B14F-4D97-AF65-F5344CB8AC3E}">
        <p14:creationId xmlns:p14="http://schemas.microsoft.com/office/powerpoint/2010/main" val="336595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44173-D5B6-E4B4-1A56-7D0DB9AB9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338426-803F-E896-99CB-7D57334E8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9B3A6-0C4F-F833-6158-6C040EF3B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A9176-2113-4AAB-B7FA-F718B937D3A0}" type="datetimeFigureOut">
              <a:rPr lang="en-IN" smtClean="0"/>
              <a:t>11-09-2025</a:t>
            </a:fld>
            <a:endParaRPr lang="en-IN"/>
          </a:p>
        </p:txBody>
      </p:sp>
      <p:sp>
        <p:nvSpPr>
          <p:cNvPr id="5" name="Footer Placeholder 4">
            <a:extLst>
              <a:ext uri="{FF2B5EF4-FFF2-40B4-BE49-F238E27FC236}">
                <a16:creationId xmlns:a16="http://schemas.microsoft.com/office/drawing/2014/main" id="{02374A5F-C57C-FBE0-3E14-417885E911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7EF533-D994-BF77-07DE-0825EBCA50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BD4A8C-E029-407D-B252-47F7E9F02A85}" type="slidenum">
              <a:rPr lang="en-IN" smtClean="0"/>
              <a:t>‹#›</a:t>
            </a:fld>
            <a:endParaRPr lang="en-IN"/>
          </a:p>
        </p:txBody>
      </p:sp>
    </p:spTree>
    <p:extLst>
      <p:ext uri="{BB962C8B-B14F-4D97-AF65-F5344CB8AC3E}">
        <p14:creationId xmlns:p14="http://schemas.microsoft.com/office/powerpoint/2010/main" val="221886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databricks/workspace/workspace-objects#folders" TargetMode="External"/><Relationship Id="rId7" Type="http://schemas.openxmlformats.org/officeDocument/2006/relationships/hyperlink" Target="https://docs.microsoft.com/en-us/azure/databricks/data/databricks-datasets" TargetMode="External"/><Relationship Id="rId2" Type="http://schemas.openxmlformats.org/officeDocument/2006/relationships/hyperlink" Target="https://docs.microsoft.com/en-us/azure/databricks/workspace/" TargetMode="External"/><Relationship Id="rId1" Type="http://schemas.openxmlformats.org/officeDocument/2006/relationships/slideLayout" Target="../slideLayouts/slideLayout7.xml"/><Relationship Id="rId6" Type="http://schemas.openxmlformats.org/officeDocument/2006/relationships/hyperlink" Target="https://docs.microsoft.com/en-us/azure/databricks/data/databricks-file-system" TargetMode="External"/><Relationship Id="rId5" Type="http://schemas.openxmlformats.org/officeDocument/2006/relationships/hyperlink" Target="https://docs.microsoft.com/en-us/azure/databricks/libraries/" TargetMode="External"/><Relationship Id="rId4" Type="http://schemas.openxmlformats.org/officeDocument/2006/relationships/hyperlink" Target="https://docs.microsoft.com/en-us/azure/databricks/notebooks/"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databricks/jobs" TargetMode="External"/><Relationship Id="rId2" Type="http://schemas.openxmlformats.org/officeDocument/2006/relationships/hyperlink" Target="https://docs.microsoft.com/en-us/azure/databricks/clusters/" TargetMode="External"/><Relationship Id="rId1" Type="http://schemas.openxmlformats.org/officeDocument/2006/relationships/slideLayout" Target="../slideLayouts/slideLayout7.xml"/><Relationship Id="rId4" Type="http://schemas.openxmlformats.org/officeDocument/2006/relationships/hyperlink" Target="https://docs.microsoft.com/en-us/azure/databricks/clusters/instance-pool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en-us/azure/databricks/data/data-sources/" TargetMode="External"/><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hyperlink" Target="https://docs.microsoft.com/en-us/azure/databricks/spark/latest/structured-streaming/data-sourc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1A27-8385-0CBA-1A63-864ACA9B4C5B}"/>
              </a:ext>
            </a:extLst>
          </p:cNvPr>
          <p:cNvSpPr>
            <a:spLocks noGrp="1"/>
          </p:cNvSpPr>
          <p:nvPr>
            <p:ph type="ctrTitle"/>
          </p:nvPr>
        </p:nvSpPr>
        <p:spPr/>
        <p:txBody>
          <a:bodyPr/>
          <a:lstStyle/>
          <a:p>
            <a:r>
              <a:rPr lang="en-IN" dirty="0"/>
              <a:t>ADF data flow </a:t>
            </a:r>
            <a:br>
              <a:rPr lang="en-IN" dirty="0"/>
            </a:br>
            <a:r>
              <a:rPr lang="en-IN" dirty="0"/>
              <a:t>Flatten Transformation</a:t>
            </a:r>
          </a:p>
        </p:txBody>
      </p:sp>
      <p:sp>
        <p:nvSpPr>
          <p:cNvPr id="3" name="Subtitle 2">
            <a:extLst>
              <a:ext uri="{FF2B5EF4-FFF2-40B4-BE49-F238E27FC236}">
                <a16:creationId xmlns:a16="http://schemas.microsoft.com/office/drawing/2014/main" id="{5FA3EA1B-683B-88A9-0046-50543F2316A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7426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87B155-89AD-A81A-9F57-E0A53377D705}"/>
              </a:ext>
            </a:extLst>
          </p:cNvPr>
          <p:cNvPicPr>
            <a:picLocks noChangeAspect="1"/>
          </p:cNvPicPr>
          <p:nvPr/>
        </p:nvPicPr>
        <p:blipFill>
          <a:blip r:embed="rId2"/>
          <a:stretch>
            <a:fillRect/>
          </a:stretch>
        </p:blipFill>
        <p:spPr>
          <a:xfrm>
            <a:off x="1178978" y="580302"/>
            <a:ext cx="9048481" cy="4309750"/>
          </a:xfrm>
          <a:prstGeom prst="rect">
            <a:avLst/>
          </a:prstGeom>
        </p:spPr>
      </p:pic>
      <p:pic>
        <p:nvPicPr>
          <p:cNvPr id="5" name="Picture 4">
            <a:extLst>
              <a:ext uri="{FF2B5EF4-FFF2-40B4-BE49-F238E27FC236}">
                <a16:creationId xmlns:a16="http://schemas.microsoft.com/office/drawing/2014/main" id="{CD8AD468-E8AA-DB1A-BD4C-4E47473F5A20}"/>
              </a:ext>
            </a:extLst>
          </p:cNvPr>
          <p:cNvPicPr>
            <a:picLocks noChangeAspect="1"/>
          </p:cNvPicPr>
          <p:nvPr/>
        </p:nvPicPr>
        <p:blipFill rotWithShape="1">
          <a:blip r:embed="rId3"/>
          <a:srcRect t="34450"/>
          <a:stretch/>
        </p:blipFill>
        <p:spPr>
          <a:xfrm>
            <a:off x="843023" y="2961861"/>
            <a:ext cx="8529577" cy="2768864"/>
          </a:xfrm>
          <a:prstGeom prst="rect">
            <a:avLst/>
          </a:prstGeom>
        </p:spPr>
      </p:pic>
    </p:spTree>
    <p:extLst>
      <p:ext uri="{BB962C8B-B14F-4D97-AF65-F5344CB8AC3E}">
        <p14:creationId xmlns:p14="http://schemas.microsoft.com/office/powerpoint/2010/main" val="324721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586159-7536-DB35-EB16-072672DA1778}"/>
              </a:ext>
            </a:extLst>
          </p:cNvPr>
          <p:cNvPicPr>
            <a:picLocks noChangeAspect="1"/>
          </p:cNvPicPr>
          <p:nvPr/>
        </p:nvPicPr>
        <p:blipFill>
          <a:blip r:embed="rId2"/>
          <a:stretch>
            <a:fillRect/>
          </a:stretch>
        </p:blipFill>
        <p:spPr>
          <a:xfrm>
            <a:off x="2167549" y="445511"/>
            <a:ext cx="7856901" cy="5966977"/>
          </a:xfrm>
          <a:prstGeom prst="rect">
            <a:avLst/>
          </a:prstGeom>
        </p:spPr>
      </p:pic>
    </p:spTree>
    <p:extLst>
      <p:ext uri="{BB962C8B-B14F-4D97-AF65-F5344CB8AC3E}">
        <p14:creationId xmlns:p14="http://schemas.microsoft.com/office/powerpoint/2010/main" val="351571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A71AD3-AE07-7358-502C-343A053D202F}"/>
              </a:ext>
            </a:extLst>
          </p:cNvPr>
          <p:cNvPicPr>
            <a:picLocks noChangeAspect="1"/>
          </p:cNvPicPr>
          <p:nvPr/>
        </p:nvPicPr>
        <p:blipFill>
          <a:blip r:embed="rId2"/>
          <a:stretch>
            <a:fillRect/>
          </a:stretch>
        </p:blipFill>
        <p:spPr>
          <a:xfrm>
            <a:off x="572385" y="464942"/>
            <a:ext cx="4833339" cy="1930389"/>
          </a:xfrm>
          <a:prstGeom prst="rect">
            <a:avLst/>
          </a:prstGeom>
        </p:spPr>
      </p:pic>
      <p:pic>
        <p:nvPicPr>
          <p:cNvPr id="7" name="Picture 6">
            <a:extLst>
              <a:ext uri="{FF2B5EF4-FFF2-40B4-BE49-F238E27FC236}">
                <a16:creationId xmlns:a16="http://schemas.microsoft.com/office/drawing/2014/main" id="{9B616C92-B7E1-1322-3043-7A7277FA733C}"/>
              </a:ext>
            </a:extLst>
          </p:cNvPr>
          <p:cNvPicPr>
            <a:picLocks noChangeAspect="1"/>
          </p:cNvPicPr>
          <p:nvPr/>
        </p:nvPicPr>
        <p:blipFill>
          <a:blip r:embed="rId3"/>
          <a:stretch>
            <a:fillRect/>
          </a:stretch>
        </p:blipFill>
        <p:spPr>
          <a:xfrm>
            <a:off x="6187994" y="106392"/>
            <a:ext cx="2499577" cy="6645216"/>
          </a:xfrm>
          <a:prstGeom prst="rect">
            <a:avLst/>
          </a:prstGeom>
        </p:spPr>
      </p:pic>
    </p:spTree>
    <p:extLst>
      <p:ext uri="{BB962C8B-B14F-4D97-AF65-F5344CB8AC3E}">
        <p14:creationId xmlns:p14="http://schemas.microsoft.com/office/powerpoint/2010/main" val="113253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B1EB3D-8C93-1414-B3C6-3BCFDC36937B}"/>
              </a:ext>
            </a:extLst>
          </p:cNvPr>
          <p:cNvPicPr>
            <a:picLocks noChangeAspect="1"/>
          </p:cNvPicPr>
          <p:nvPr/>
        </p:nvPicPr>
        <p:blipFill rotWithShape="1">
          <a:blip r:embed="rId2"/>
          <a:srcRect r="72936" b="19855"/>
          <a:stretch/>
        </p:blipFill>
        <p:spPr>
          <a:xfrm>
            <a:off x="258417" y="283265"/>
            <a:ext cx="6867940" cy="5719837"/>
          </a:xfrm>
          <a:prstGeom prst="rect">
            <a:avLst/>
          </a:prstGeom>
        </p:spPr>
      </p:pic>
    </p:spTree>
    <p:extLst>
      <p:ext uri="{BB962C8B-B14F-4D97-AF65-F5344CB8AC3E}">
        <p14:creationId xmlns:p14="http://schemas.microsoft.com/office/powerpoint/2010/main" val="97694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0DE940-DB77-A235-60C6-9C5D31CBBD73}"/>
              </a:ext>
            </a:extLst>
          </p:cNvPr>
          <p:cNvPicPr>
            <a:picLocks noChangeAspect="1"/>
          </p:cNvPicPr>
          <p:nvPr/>
        </p:nvPicPr>
        <p:blipFill>
          <a:blip r:embed="rId2"/>
          <a:stretch>
            <a:fillRect/>
          </a:stretch>
        </p:blipFill>
        <p:spPr>
          <a:xfrm>
            <a:off x="1021806" y="439060"/>
            <a:ext cx="6172735" cy="5761219"/>
          </a:xfrm>
          <a:prstGeom prst="rect">
            <a:avLst/>
          </a:prstGeom>
        </p:spPr>
      </p:pic>
    </p:spTree>
    <p:extLst>
      <p:ext uri="{BB962C8B-B14F-4D97-AF65-F5344CB8AC3E}">
        <p14:creationId xmlns:p14="http://schemas.microsoft.com/office/powerpoint/2010/main" val="183761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298CD-3A7C-0AA6-3F35-1D59300FB72D}"/>
              </a:ext>
            </a:extLst>
          </p:cNvPr>
          <p:cNvPicPr>
            <a:picLocks noChangeAspect="1"/>
          </p:cNvPicPr>
          <p:nvPr/>
        </p:nvPicPr>
        <p:blipFill>
          <a:blip r:embed="rId2"/>
          <a:stretch>
            <a:fillRect/>
          </a:stretch>
        </p:blipFill>
        <p:spPr>
          <a:xfrm>
            <a:off x="201196" y="399886"/>
            <a:ext cx="11639622" cy="4718766"/>
          </a:xfrm>
          <a:prstGeom prst="rect">
            <a:avLst/>
          </a:prstGeom>
        </p:spPr>
      </p:pic>
    </p:spTree>
    <p:extLst>
      <p:ext uri="{BB962C8B-B14F-4D97-AF65-F5344CB8AC3E}">
        <p14:creationId xmlns:p14="http://schemas.microsoft.com/office/powerpoint/2010/main" val="373953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7952C-8830-EDFB-EBEC-F0050D0A0ADB}"/>
              </a:ext>
            </a:extLst>
          </p:cNvPr>
          <p:cNvPicPr>
            <a:picLocks noChangeAspect="1"/>
          </p:cNvPicPr>
          <p:nvPr/>
        </p:nvPicPr>
        <p:blipFill>
          <a:blip r:embed="rId2"/>
          <a:stretch>
            <a:fillRect/>
          </a:stretch>
        </p:blipFill>
        <p:spPr>
          <a:xfrm>
            <a:off x="542047" y="254184"/>
            <a:ext cx="10771994" cy="3284145"/>
          </a:xfrm>
          <a:prstGeom prst="rect">
            <a:avLst/>
          </a:prstGeom>
        </p:spPr>
      </p:pic>
    </p:spTree>
    <p:extLst>
      <p:ext uri="{BB962C8B-B14F-4D97-AF65-F5344CB8AC3E}">
        <p14:creationId xmlns:p14="http://schemas.microsoft.com/office/powerpoint/2010/main" val="298779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CBDB1-AC07-D416-5516-63BAF8EF2B35}"/>
              </a:ext>
            </a:extLst>
          </p:cNvPr>
          <p:cNvPicPr>
            <a:picLocks noChangeAspect="1"/>
          </p:cNvPicPr>
          <p:nvPr/>
        </p:nvPicPr>
        <p:blipFill>
          <a:blip r:embed="rId2"/>
          <a:stretch>
            <a:fillRect/>
          </a:stretch>
        </p:blipFill>
        <p:spPr>
          <a:xfrm>
            <a:off x="1314035" y="144495"/>
            <a:ext cx="9563929" cy="6569009"/>
          </a:xfrm>
          <a:prstGeom prst="rect">
            <a:avLst/>
          </a:prstGeom>
        </p:spPr>
      </p:pic>
    </p:spTree>
    <p:extLst>
      <p:ext uri="{BB962C8B-B14F-4D97-AF65-F5344CB8AC3E}">
        <p14:creationId xmlns:p14="http://schemas.microsoft.com/office/powerpoint/2010/main" val="239134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6DD0D-2652-13A4-F25B-40C9600B6E76}"/>
              </a:ext>
            </a:extLst>
          </p:cNvPr>
          <p:cNvPicPr>
            <a:picLocks noChangeAspect="1"/>
          </p:cNvPicPr>
          <p:nvPr/>
        </p:nvPicPr>
        <p:blipFill>
          <a:blip r:embed="rId2"/>
          <a:stretch>
            <a:fillRect/>
          </a:stretch>
        </p:blipFill>
        <p:spPr>
          <a:xfrm>
            <a:off x="1066663" y="480025"/>
            <a:ext cx="8681303" cy="5771688"/>
          </a:xfrm>
          <a:prstGeom prst="rect">
            <a:avLst/>
          </a:prstGeom>
        </p:spPr>
      </p:pic>
    </p:spTree>
    <p:extLst>
      <p:ext uri="{BB962C8B-B14F-4D97-AF65-F5344CB8AC3E}">
        <p14:creationId xmlns:p14="http://schemas.microsoft.com/office/powerpoint/2010/main" val="6864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25F4AD-BE8C-4CB0-B46E-4DAB284F3143}"/>
              </a:ext>
            </a:extLst>
          </p:cNvPr>
          <p:cNvPicPr>
            <a:picLocks noChangeAspect="1"/>
          </p:cNvPicPr>
          <p:nvPr/>
        </p:nvPicPr>
        <p:blipFill>
          <a:blip r:embed="rId2"/>
          <a:stretch>
            <a:fillRect/>
          </a:stretch>
        </p:blipFill>
        <p:spPr>
          <a:xfrm>
            <a:off x="1620651" y="812308"/>
            <a:ext cx="6443300" cy="3600666"/>
          </a:xfrm>
          <a:prstGeom prst="rect">
            <a:avLst/>
          </a:prstGeom>
        </p:spPr>
      </p:pic>
    </p:spTree>
    <p:extLst>
      <p:ext uri="{BB962C8B-B14F-4D97-AF65-F5344CB8AC3E}">
        <p14:creationId xmlns:p14="http://schemas.microsoft.com/office/powerpoint/2010/main" val="10079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36079-3EB2-184B-7EB6-C16A3074786A}"/>
              </a:ext>
            </a:extLst>
          </p:cNvPr>
          <p:cNvSpPr txBox="1"/>
          <p:nvPr/>
        </p:nvSpPr>
        <p:spPr>
          <a:xfrm>
            <a:off x="1222513" y="1162878"/>
            <a:ext cx="9488110" cy="523220"/>
          </a:xfrm>
          <a:prstGeom prst="rect">
            <a:avLst/>
          </a:prstGeom>
          <a:noFill/>
        </p:spPr>
        <p:txBody>
          <a:bodyPr wrap="none" rtlCol="0">
            <a:spAutoFit/>
          </a:bodyPr>
          <a:lstStyle/>
          <a:p>
            <a:r>
              <a:rPr lang="en-IN" sz="2800" dirty="0"/>
              <a:t>Create ADF and sample JSON file inside a storage blob container</a:t>
            </a:r>
          </a:p>
        </p:txBody>
      </p:sp>
    </p:spTree>
    <p:extLst>
      <p:ext uri="{BB962C8B-B14F-4D97-AF65-F5344CB8AC3E}">
        <p14:creationId xmlns:p14="http://schemas.microsoft.com/office/powerpoint/2010/main" val="334042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54C06-2F33-D183-A15E-8BE91B563336}"/>
              </a:ext>
            </a:extLst>
          </p:cNvPr>
          <p:cNvPicPr>
            <a:picLocks noChangeAspect="1"/>
          </p:cNvPicPr>
          <p:nvPr/>
        </p:nvPicPr>
        <p:blipFill>
          <a:blip r:embed="rId2"/>
          <a:stretch>
            <a:fillRect/>
          </a:stretch>
        </p:blipFill>
        <p:spPr>
          <a:xfrm>
            <a:off x="2163739" y="434080"/>
            <a:ext cx="7864522" cy="5989839"/>
          </a:xfrm>
          <a:prstGeom prst="rect">
            <a:avLst/>
          </a:prstGeom>
        </p:spPr>
      </p:pic>
    </p:spTree>
    <p:extLst>
      <p:ext uri="{BB962C8B-B14F-4D97-AF65-F5344CB8AC3E}">
        <p14:creationId xmlns:p14="http://schemas.microsoft.com/office/powerpoint/2010/main" val="211222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F5A673-5F07-F849-7336-A2778AAE6E10}"/>
              </a:ext>
            </a:extLst>
          </p:cNvPr>
          <p:cNvPicPr>
            <a:picLocks noChangeAspect="1"/>
          </p:cNvPicPr>
          <p:nvPr/>
        </p:nvPicPr>
        <p:blipFill>
          <a:blip r:embed="rId2"/>
          <a:stretch>
            <a:fillRect/>
          </a:stretch>
        </p:blipFill>
        <p:spPr>
          <a:xfrm>
            <a:off x="2769581" y="735096"/>
            <a:ext cx="6652837" cy="5387807"/>
          </a:xfrm>
          <a:prstGeom prst="rect">
            <a:avLst/>
          </a:prstGeom>
        </p:spPr>
      </p:pic>
    </p:spTree>
    <p:extLst>
      <p:ext uri="{BB962C8B-B14F-4D97-AF65-F5344CB8AC3E}">
        <p14:creationId xmlns:p14="http://schemas.microsoft.com/office/powerpoint/2010/main" val="3457291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4740D0-21FB-C2F3-AEA1-59D5ACCFA08A}"/>
              </a:ext>
            </a:extLst>
          </p:cNvPr>
          <p:cNvPicPr>
            <a:picLocks noChangeAspect="1"/>
          </p:cNvPicPr>
          <p:nvPr/>
        </p:nvPicPr>
        <p:blipFill>
          <a:blip r:embed="rId2"/>
          <a:stretch>
            <a:fillRect/>
          </a:stretch>
        </p:blipFill>
        <p:spPr>
          <a:xfrm>
            <a:off x="1861327" y="1383959"/>
            <a:ext cx="4282686" cy="2601632"/>
          </a:xfrm>
          <a:prstGeom prst="rect">
            <a:avLst/>
          </a:prstGeom>
        </p:spPr>
      </p:pic>
    </p:spTree>
    <p:extLst>
      <p:ext uri="{BB962C8B-B14F-4D97-AF65-F5344CB8AC3E}">
        <p14:creationId xmlns:p14="http://schemas.microsoft.com/office/powerpoint/2010/main" val="1467396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D3491F-A4F5-7395-56A8-F94FEB7EE22C}"/>
              </a:ext>
            </a:extLst>
          </p:cNvPr>
          <p:cNvPicPr>
            <a:picLocks noChangeAspect="1"/>
          </p:cNvPicPr>
          <p:nvPr/>
        </p:nvPicPr>
        <p:blipFill>
          <a:blip r:embed="rId2"/>
          <a:stretch>
            <a:fillRect/>
          </a:stretch>
        </p:blipFill>
        <p:spPr>
          <a:xfrm>
            <a:off x="563400" y="1333318"/>
            <a:ext cx="11065199" cy="4191363"/>
          </a:xfrm>
          <a:prstGeom prst="rect">
            <a:avLst/>
          </a:prstGeom>
        </p:spPr>
      </p:pic>
    </p:spTree>
    <p:extLst>
      <p:ext uri="{BB962C8B-B14F-4D97-AF65-F5344CB8AC3E}">
        <p14:creationId xmlns:p14="http://schemas.microsoft.com/office/powerpoint/2010/main" val="173424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6E61D2-71D0-DD97-E75C-F8AE567101A6}"/>
              </a:ext>
            </a:extLst>
          </p:cNvPr>
          <p:cNvSpPr txBox="1"/>
          <p:nvPr/>
        </p:nvSpPr>
        <p:spPr>
          <a:xfrm>
            <a:off x="834390" y="490651"/>
            <a:ext cx="7568946" cy="369332"/>
          </a:xfrm>
          <a:prstGeom prst="rect">
            <a:avLst/>
          </a:prstGeom>
          <a:noFill/>
        </p:spPr>
        <p:txBody>
          <a:bodyPr wrap="square">
            <a:spAutoFit/>
          </a:bodyPr>
          <a:lstStyle/>
          <a:p>
            <a:r>
              <a:rPr lang="en-IN" dirty="0"/>
              <a:t>https://learn.microsoft.com/en-us/azure/data-factory/tutorial-data-flow</a:t>
            </a:r>
          </a:p>
        </p:txBody>
      </p:sp>
    </p:spTree>
    <p:extLst>
      <p:ext uri="{BB962C8B-B14F-4D97-AF65-F5344CB8AC3E}">
        <p14:creationId xmlns:p14="http://schemas.microsoft.com/office/powerpoint/2010/main" val="134069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p:txBody>
          <a:bodyPr/>
          <a:lstStyle/>
          <a:p>
            <a:pPr lvl="0"/>
            <a:r>
              <a:rPr lang="en-GB" dirty="0"/>
              <a:t>Introduction to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50399-9912-4C7D-A85F-9EA3EAF4F694}"/>
              </a:ext>
            </a:extLst>
          </p:cNvPr>
          <p:cNvSpPr>
            <a:spLocks noGrp="1"/>
          </p:cNvSpPr>
          <p:nvPr>
            <p:ph type="title"/>
          </p:nvPr>
        </p:nvSpPr>
        <p:spPr>
          <a:xfrm>
            <a:off x="426427" y="232999"/>
            <a:ext cx="5555966" cy="757914"/>
          </a:xfrm>
        </p:spPr>
        <p:txBody>
          <a:bodyPr/>
          <a:lstStyle/>
          <a:p>
            <a:r>
              <a:rPr lang="en-US" dirty="0"/>
              <a:t>Azure Synapse Analytics </a:t>
            </a:r>
          </a:p>
        </p:txBody>
      </p:sp>
      <p:sp>
        <p:nvSpPr>
          <p:cNvPr id="6" name="empowering world's worker">
            <a:extLst>
              <a:ext uri="{FF2B5EF4-FFF2-40B4-BE49-F238E27FC236}">
                <a16:creationId xmlns:a16="http://schemas.microsoft.com/office/drawing/2014/main" id="{78052C4F-87BB-4F1C-BF2F-43938A411C5E}"/>
              </a:ext>
            </a:extLst>
          </p:cNvPr>
          <p:cNvSpPr/>
          <p:nvPr/>
        </p:nvSpPr>
        <p:spPr bwMode="auto">
          <a:xfrm>
            <a:off x="428705" y="909330"/>
            <a:ext cx="7754454" cy="221599"/>
          </a:xfrm>
          <a:prstGeom prst="rect">
            <a:avLst/>
          </a:prstGeom>
        </p:spPr>
        <p:txBody>
          <a:bodyPr vert="horz" wrap="square" lIns="0" tIns="0" rIns="0" bIns="0" rtlCol="0" anchor="t">
            <a:spAutoFit/>
          </a:bodyPr>
          <a:lstStyle/>
          <a:p>
            <a:pPr defTabSz="797576">
              <a:lnSpc>
                <a:spcPct val="90000"/>
              </a:lnSpc>
              <a:spcBef>
                <a:spcPct val="0"/>
              </a:spcBef>
              <a:spcAft>
                <a:spcPts val="800"/>
              </a:spcAft>
              <a:defRPr/>
            </a:pPr>
            <a:r>
              <a:rPr lang="en-US" sz="1600" dirty="0">
                <a:solidFill>
                  <a:srgbClr val="000000"/>
                </a:solidFill>
                <a:latin typeface="Segoe UI"/>
                <a:cs typeface="Segoe UI"/>
                <a:sym typeface="Segoe UI Semibold"/>
              </a:rPr>
              <a:t>Limitless analytics service with unmatched time to insight</a:t>
            </a:r>
            <a:endParaRPr lang="en-US" sz="1600" dirty="0">
              <a:ln w="3175">
                <a:noFill/>
              </a:ln>
              <a:solidFill>
                <a:srgbClr val="000000"/>
              </a:solidFill>
              <a:latin typeface="Segoe UI"/>
              <a:cs typeface="Segoe UI Semibold"/>
              <a:sym typeface="Segoe UI Semibold"/>
            </a:endParaRPr>
          </a:p>
        </p:txBody>
      </p:sp>
      <p:sp>
        <p:nvSpPr>
          <p:cNvPr id="7" name="Rectangle 6">
            <a:extLst>
              <a:ext uri="{FF2B5EF4-FFF2-40B4-BE49-F238E27FC236}">
                <a16:creationId xmlns:a16="http://schemas.microsoft.com/office/drawing/2014/main" id="{63AE8E0B-D05A-43CA-A549-C61E6BBE8883}"/>
              </a:ext>
              <a:ext uri="{C183D7F6-B498-43B3-948B-1728B52AA6E4}">
                <adec:decorative xmlns:adec="http://schemas.microsoft.com/office/drawing/2017/decorative" val="1"/>
              </a:ext>
            </a:extLst>
          </p:cNvPr>
          <p:cNvSpPr/>
          <p:nvPr/>
        </p:nvSpPr>
        <p:spPr bwMode="auto">
          <a:xfrm>
            <a:off x="556114" y="1393872"/>
            <a:ext cx="8037372" cy="4830407"/>
          </a:xfrm>
          <a:prstGeom prst="rect">
            <a:avLst/>
          </a:prstGeom>
          <a:solidFill>
            <a:schemeClr val="bg1">
              <a:lumMod val="95000"/>
            </a:schemeClr>
          </a:solidFill>
          <a:ln>
            <a:noFill/>
            <a:headEnd type="none" w="med" len="med"/>
            <a:tailEnd type="none" w="med" len="med"/>
          </a:ln>
          <a:effectLst>
            <a:softEdge rad="1270000"/>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64526" rIns="0" bIns="0" numCol="1" spcCol="0" rtlCol="0" fromWordArt="0" anchor="t" anchorCtr="0" forceAA="0" compatLnSpc="1">
            <a:prstTxWarp prst="textNoShape">
              <a:avLst/>
            </a:prstTxWarp>
            <a:noAutofit/>
          </a:bodyPr>
          <a:lstStyle/>
          <a:p>
            <a:pPr algn="ctr" defTabSz="913950">
              <a:defRPr/>
            </a:pPr>
            <a:endParaRPr lang="en-US" sz="1200" b="1" dirty="0">
              <a:solidFill>
                <a:srgbClr val="0070C3"/>
              </a:solidFill>
              <a:latin typeface="Segoe UI"/>
              <a:sym typeface="Segoe UI Semibold"/>
            </a:endParaRPr>
          </a:p>
        </p:txBody>
      </p:sp>
      <p:grpSp>
        <p:nvGrpSpPr>
          <p:cNvPr id="8" name="Group 7">
            <a:extLst>
              <a:ext uri="{FF2B5EF4-FFF2-40B4-BE49-F238E27FC236}">
                <a16:creationId xmlns:a16="http://schemas.microsoft.com/office/drawing/2014/main" id="{1A958CCD-ABAD-48E0-8FE2-C9F98C6511C0}"/>
              </a:ext>
              <a:ext uri="{C183D7F6-B498-43B3-948B-1728B52AA6E4}">
                <adec:decorative xmlns:adec="http://schemas.microsoft.com/office/drawing/2017/decorative" val="1"/>
              </a:ext>
            </a:extLst>
          </p:cNvPr>
          <p:cNvGrpSpPr/>
          <p:nvPr/>
        </p:nvGrpSpPr>
        <p:grpSpPr>
          <a:xfrm>
            <a:off x="777894" y="1813942"/>
            <a:ext cx="7652246" cy="3310198"/>
            <a:chOff x="1115729" y="2187385"/>
            <a:chExt cx="7655325" cy="3311529"/>
          </a:xfrm>
        </p:grpSpPr>
        <p:sp>
          <p:nvSpPr>
            <p:cNvPr id="9" name="Rectangle 8">
              <a:extLst>
                <a:ext uri="{FF2B5EF4-FFF2-40B4-BE49-F238E27FC236}">
                  <a16:creationId xmlns:a16="http://schemas.microsoft.com/office/drawing/2014/main" id="{6254600A-9D34-4C7B-A7F9-A362A99C9292}"/>
                </a:ext>
              </a:extLst>
            </p:cNvPr>
            <p:cNvSpPr/>
            <p:nvPr/>
          </p:nvSpPr>
          <p:spPr bwMode="auto">
            <a:xfrm>
              <a:off x="1116434" y="2454682"/>
              <a:ext cx="7654620" cy="3044232"/>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64526" rIns="0" bIns="0" numCol="1" spcCol="0" rtlCol="0" fromWordArt="0" anchor="t" anchorCtr="0" forceAA="0" compatLnSpc="1">
              <a:prstTxWarp prst="textNoShape">
                <a:avLst/>
              </a:prstTxWarp>
              <a:noAutofit/>
            </a:bodyPr>
            <a:lstStyle/>
            <a:p>
              <a:pPr defTabSz="932013" fontAlgn="base">
                <a:spcBef>
                  <a:spcPct val="0"/>
                </a:spcBef>
                <a:spcAft>
                  <a:spcPct val="0"/>
                </a:spcAft>
                <a:defRPr/>
              </a:pPr>
              <a:endParaRPr lang="en-US" sz="1200" dirty="0">
                <a:solidFill>
                  <a:srgbClr val="0078D7"/>
                </a:solidFill>
                <a:latin typeface="Segoe UI"/>
                <a:ea typeface="Segoe UI" pitchFamily="34" charset="0"/>
                <a:cs typeface="Segoe UI" pitchFamily="34" charset="0"/>
                <a:sym typeface="Segoe UI Semibold"/>
              </a:endParaRPr>
            </a:p>
          </p:txBody>
        </p:sp>
        <p:sp>
          <p:nvSpPr>
            <p:cNvPr id="10" name="Rectangle 9">
              <a:extLst>
                <a:ext uri="{FF2B5EF4-FFF2-40B4-BE49-F238E27FC236}">
                  <a16:creationId xmlns:a16="http://schemas.microsoft.com/office/drawing/2014/main" id="{AC38BBBA-A5B8-4972-9F5A-E7C201751809}"/>
                </a:ext>
              </a:extLst>
            </p:cNvPr>
            <p:cNvSpPr/>
            <p:nvPr/>
          </p:nvSpPr>
          <p:spPr bwMode="auto">
            <a:xfrm>
              <a:off x="1115729" y="2187385"/>
              <a:ext cx="1820290" cy="277116"/>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8824" tIns="0" rIns="0" bIns="0" numCol="1" spcCol="0" rtlCol="0" fromWordArt="0" anchor="ctr" anchorCtr="0" forceAA="0" compatLnSpc="1">
              <a:prstTxWarp prst="textNoShape">
                <a:avLst/>
              </a:prstTxWarp>
              <a:noAutofit/>
            </a:bodyPr>
            <a:lstStyle/>
            <a:p>
              <a:pPr defTabSz="932013" fontAlgn="base">
                <a:spcBef>
                  <a:spcPct val="0"/>
                </a:spcBef>
                <a:spcAft>
                  <a:spcPct val="0"/>
                </a:spcAft>
                <a:defRPr/>
              </a:pPr>
              <a:r>
                <a:rPr lang="en-US" sz="1300" b="1"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sym typeface="Segoe UI Semibold"/>
                </a:rPr>
                <a:t>Synapse Analytics</a:t>
              </a:r>
            </a:p>
          </p:txBody>
        </p:sp>
      </p:grpSp>
      <p:sp>
        <p:nvSpPr>
          <p:cNvPr id="11" name="Rectangle 10">
            <a:extLst>
              <a:ext uri="{FF2B5EF4-FFF2-40B4-BE49-F238E27FC236}">
                <a16:creationId xmlns:a16="http://schemas.microsoft.com/office/drawing/2014/main" id="{80827C0C-A2B0-4D09-B7A8-6458E0B87929}"/>
              </a:ext>
            </a:extLst>
          </p:cNvPr>
          <p:cNvSpPr/>
          <p:nvPr/>
        </p:nvSpPr>
        <p:spPr bwMode="auto">
          <a:xfrm>
            <a:off x="894115" y="2647723"/>
            <a:ext cx="7425247" cy="2349850"/>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18824" rIns="91403" bIns="91403"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000000"/>
                </a:solidFill>
                <a:latin typeface="Segoe UI Semibold"/>
                <a:ea typeface="Segoe UI" pitchFamily="34" charset="0"/>
                <a:cs typeface="Segoe UI" pitchFamily="34" charset="0"/>
                <a:sym typeface="Segoe UI Semibold"/>
              </a:rPr>
              <a:t>Platform</a:t>
            </a:r>
          </a:p>
        </p:txBody>
      </p:sp>
      <p:grpSp>
        <p:nvGrpSpPr>
          <p:cNvPr id="12" name="Group 11">
            <a:extLst>
              <a:ext uri="{FF2B5EF4-FFF2-40B4-BE49-F238E27FC236}">
                <a16:creationId xmlns:a16="http://schemas.microsoft.com/office/drawing/2014/main" id="{09EA3A49-F255-4B80-8747-0FB97BBE2E16}"/>
              </a:ext>
              <a:ext uri="{C183D7F6-B498-43B3-948B-1728B52AA6E4}">
                <adec:decorative xmlns:adec="http://schemas.microsoft.com/office/drawing/2017/decorative" val="1"/>
              </a:ext>
            </a:extLst>
          </p:cNvPr>
          <p:cNvGrpSpPr/>
          <p:nvPr/>
        </p:nvGrpSpPr>
        <p:grpSpPr>
          <a:xfrm>
            <a:off x="774719" y="4997570"/>
            <a:ext cx="7651542" cy="1057267"/>
            <a:chOff x="772577" y="4998201"/>
            <a:chExt cx="7654620" cy="1057692"/>
          </a:xfrm>
        </p:grpSpPr>
        <p:sp>
          <p:nvSpPr>
            <p:cNvPr id="13" name="Rectangle 12">
              <a:extLst>
                <a:ext uri="{FF2B5EF4-FFF2-40B4-BE49-F238E27FC236}">
                  <a16:creationId xmlns:a16="http://schemas.microsoft.com/office/drawing/2014/main" id="{54A165CF-1CDC-434B-8ADD-03082CA25B44}"/>
                </a:ext>
              </a:extLst>
            </p:cNvPr>
            <p:cNvSpPr/>
            <p:nvPr/>
          </p:nvSpPr>
          <p:spPr bwMode="auto">
            <a:xfrm>
              <a:off x="772577" y="5337965"/>
              <a:ext cx="7654620" cy="717928"/>
            </a:xfrm>
            <a:prstGeom prst="rect">
              <a:avLst/>
            </a:prstGeom>
            <a:solidFill>
              <a:schemeClr val="bg1"/>
            </a:solidFill>
            <a:ln>
              <a:noFill/>
              <a:headEnd type="none" w="med" len="med"/>
              <a:tailEnd type="none" w="med" len="med"/>
            </a:ln>
            <a:effectLst>
              <a:outerShdw blurRad="190500" dist="50800" dir="2700000" algn="tl"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18824" tIns="118824" rIns="0" bIns="0" numCol="1" spcCol="0" rtlCol="0" fromWordArt="0" anchor="t" anchorCtr="0" forceAA="0" compatLnSpc="1">
              <a:prstTxWarp prst="textNoShape">
                <a:avLst/>
              </a:prstTxWarp>
              <a:noAutofit/>
            </a:bodyPr>
            <a:lstStyle/>
            <a:p>
              <a:pPr defTabSz="932013" fontAlgn="base">
                <a:spcBef>
                  <a:spcPct val="0"/>
                </a:spcBef>
                <a:spcAft>
                  <a:spcPct val="0"/>
                </a:spcAft>
                <a:defRPr/>
              </a:pPr>
              <a:r>
                <a:rPr lang="en-US" sz="1300" b="1" dirty="0">
                  <a:solidFill>
                    <a:srgbClr val="0078D4"/>
                  </a:solidFill>
                  <a:latin typeface="Segoe UI Semibold"/>
                  <a:ea typeface="Segoe UI" pitchFamily="34" charset="0"/>
                  <a:cs typeface="Segoe UI Semibold" panose="020B0502040204020203" pitchFamily="34" charset="0"/>
                  <a:sym typeface="Segoe UI Semibold"/>
                </a:rPr>
                <a:t>Azure</a:t>
              </a:r>
            </a:p>
            <a:p>
              <a:pPr defTabSz="932013" fontAlgn="base">
                <a:spcBef>
                  <a:spcPct val="0"/>
                </a:spcBef>
                <a:spcAft>
                  <a:spcPct val="0"/>
                </a:spcAft>
                <a:defRPr/>
              </a:pPr>
              <a:r>
                <a:rPr lang="en-US" sz="1300" b="1" dirty="0">
                  <a:solidFill>
                    <a:srgbClr val="000000"/>
                  </a:solidFill>
                  <a:latin typeface="Segoe UI Semibold"/>
                  <a:ea typeface="Segoe UI" pitchFamily="34" charset="0"/>
                  <a:cs typeface="Segoe UI Semibold" panose="020B0502040204020203" pitchFamily="34" charset="0"/>
                  <a:sym typeface="Segoe UI Semibold"/>
                </a:rPr>
                <a:t>Data Lake Storage</a:t>
              </a:r>
            </a:p>
          </p:txBody>
        </p:sp>
        <p:sp>
          <p:nvSpPr>
            <p:cNvPr id="14" name="TextBox 13">
              <a:extLst>
                <a:ext uri="{FF2B5EF4-FFF2-40B4-BE49-F238E27FC236}">
                  <a16:creationId xmlns:a16="http://schemas.microsoft.com/office/drawing/2014/main" id="{FBFF6E47-23C5-4A67-9823-C4714F0669B6}"/>
                </a:ext>
              </a:extLst>
            </p:cNvPr>
            <p:cNvSpPr txBox="1"/>
            <p:nvPr/>
          </p:nvSpPr>
          <p:spPr>
            <a:xfrm>
              <a:off x="6724420" y="5453263"/>
              <a:ext cx="1414300" cy="484556"/>
            </a:xfrm>
            <a:prstGeom prst="rect">
              <a:avLst/>
            </a:prstGeom>
            <a:noFill/>
          </p:spPr>
          <p:txBody>
            <a:bodyPr wrap="square" lIns="0" tIns="0" rIns="0" bIns="0" rtlCol="0">
              <a:spAutoFit/>
            </a:bodyPr>
            <a:lstStyle/>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Common Data Model</a:t>
              </a:r>
            </a:p>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Enterprise Security</a:t>
              </a:r>
            </a:p>
            <a:p>
              <a:pPr defTabSz="913950">
                <a:lnSpc>
                  <a:spcPts val="1300"/>
                </a:lnSpc>
                <a:defRPr/>
              </a:pPr>
              <a:r>
                <a:rPr lang="en-US" sz="900" b="1" dirty="0">
                  <a:solidFill>
                    <a:srgbClr val="0078D4"/>
                  </a:solidFill>
                  <a:latin typeface="Segoe UI Semibold"/>
                  <a:ea typeface="Segoe UI" panose="020B0502040204020203" pitchFamily="34" charset="0"/>
                  <a:cs typeface="Segoe UI" panose="020B0502040204020203" pitchFamily="34" charset="0"/>
                  <a:sym typeface="Segoe UI Semibold"/>
                </a:rPr>
                <a:t>Optimized for Analytics</a:t>
              </a:r>
            </a:p>
          </p:txBody>
        </p:sp>
        <p:grpSp>
          <p:nvGrpSpPr>
            <p:cNvPr id="15" name="Group 14">
              <a:extLst>
                <a:ext uri="{FF2B5EF4-FFF2-40B4-BE49-F238E27FC236}">
                  <a16:creationId xmlns:a16="http://schemas.microsoft.com/office/drawing/2014/main" id="{33BE2FFE-D754-4C7C-BCCB-2F0D8B396188}"/>
                </a:ext>
              </a:extLst>
            </p:cNvPr>
            <p:cNvGrpSpPr/>
            <p:nvPr/>
          </p:nvGrpSpPr>
          <p:grpSpPr>
            <a:xfrm>
              <a:off x="3931915" y="4998201"/>
              <a:ext cx="2436090" cy="774917"/>
              <a:chOff x="4053274" y="4916113"/>
              <a:chExt cx="2436090" cy="857006"/>
            </a:xfrm>
          </p:grpSpPr>
          <p:cxnSp>
            <p:nvCxnSpPr>
              <p:cNvPr id="16" name="Straight Connector 15">
                <a:extLst>
                  <a:ext uri="{FF2B5EF4-FFF2-40B4-BE49-F238E27FC236}">
                    <a16:creationId xmlns:a16="http://schemas.microsoft.com/office/drawing/2014/main" id="{27CF1A39-0075-4FA4-ADB3-0D4C88F63A6D}"/>
                  </a:ext>
                </a:extLst>
              </p:cNvPr>
              <p:cNvCxnSpPr>
                <a:cxnSpLocks/>
              </p:cNvCxnSpPr>
              <p:nvPr/>
            </p:nvCxnSpPr>
            <p:spPr>
              <a:xfrm flipV="1">
                <a:off x="40532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8610E-A314-4A75-B9B3-2DC75E473717}"/>
                  </a:ext>
                </a:extLst>
              </p:cNvPr>
              <p:cNvCxnSpPr>
                <a:cxnSpLocks/>
              </p:cNvCxnSpPr>
              <p:nvPr/>
            </p:nvCxnSpPr>
            <p:spPr>
              <a:xfrm flipV="1">
                <a:off x="4146264"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3CACC8-1351-4061-833E-3886F45A3703}"/>
                  </a:ext>
                </a:extLst>
              </p:cNvPr>
              <p:cNvCxnSpPr>
                <a:cxnSpLocks/>
              </p:cNvCxnSpPr>
              <p:nvPr/>
            </p:nvCxnSpPr>
            <p:spPr>
              <a:xfrm flipV="1">
                <a:off x="423986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4253C-AD68-4811-B626-AEF12EA9C69B}"/>
                  </a:ext>
                </a:extLst>
              </p:cNvPr>
              <p:cNvCxnSpPr>
                <a:cxnSpLocks/>
              </p:cNvCxnSpPr>
              <p:nvPr/>
            </p:nvCxnSpPr>
            <p:spPr>
              <a:xfrm flipV="1">
                <a:off x="4327618"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9E2B07C-5840-4E76-9961-BAED39D3F721}"/>
                  </a:ext>
                </a:extLst>
              </p:cNvPr>
              <p:cNvCxnSpPr>
                <a:cxnSpLocks/>
              </p:cNvCxnSpPr>
              <p:nvPr/>
            </p:nvCxnSpPr>
            <p:spPr>
              <a:xfrm flipV="1">
                <a:off x="4420557"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5D8228-CABD-48BE-B2FD-F8B9CBEC4FB1}"/>
                  </a:ext>
                </a:extLst>
              </p:cNvPr>
              <p:cNvCxnSpPr>
                <a:cxnSpLocks/>
              </p:cNvCxnSpPr>
              <p:nvPr/>
            </p:nvCxnSpPr>
            <p:spPr>
              <a:xfrm flipV="1">
                <a:off x="450579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386C60-4191-46F7-802C-2B9D531544B7}"/>
                  </a:ext>
                </a:extLst>
              </p:cNvPr>
              <p:cNvCxnSpPr>
                <a:cxnSpLocks/>
              </p:cNvCxnSpPr>
              <p:nvPr/>
            </p:nvCxnSpPr>
            <p:spPr>
              <a:xfrm flipV="1">
                <a:off x="4595679"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1B94F7-9F65-4F6D-8F49-E6840E434E87}"/>
                  </a:ext>
                </a:extLst>
              </p:cNvPr>
              <p:cNvCxnSpPr>
                <a:cxnSpLocks/>
              </p:cNvCxnSpPr>
              <p:nvPr/>
            </p:nvCxnSpPr>
            <p:spPr>
              <a:xfrm flipV="1">
                <a:off x="4683807"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CAD5DC-6FBB-461B-8992-5B4D2827C4FE}"/>
                  </a:ext>
                </a:extLst>
              </p:cNvPr>
              <p:cNvCxnSpPr>
                <a:cxnSpLocks/>
              </p:cNvCxnSpPr>
              <p:nvPr/>
            </p:nvCxnSpPr>
            <p:spPr>
              <a:xfrm flipV="1">
                <a:off x="477679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4BE2AE-161F-4C8F-829C-9531DB245921}"/>
                  </a:ext>
                </a:extLst>
              </p:cNvPr>
              <p:cNvCxnSpPr>
                <a:cxnSpLocks/>
              </p:cNvCxnSpPr>
              <p:nvPr/>
            </p:nvCxnSpPr>
            <p:spPr>
              <a:xfrm flipV="1">
                <a:off x="486978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2C06B9-08B9-4E52-B4D3-3A3B8FA0AEA9}"/>
                  </a:ext>
                </a:extLst>
              </p:cNvPr>
              <p:cNvCxnSpPr>
                <a:cxnSpLocks/>
              </p:cNvCxnSpPr>
              <p:nvPr/>
            </p:nvCxnSpPr>
            <p:spPr>
              <a:xfrm flipV="1">
                <a:off x="495217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1D975C-3AA3-481A-BEBC-A9D59E761F26}"/>
                  </a:ext>
                </a:extLst>
              </p:cNvPr>
              <p:cNvCxnSpPr>
                <a:cxnSpLocks/>
              </p:cNvCxnSpPr>
              <p:nvPr/>
            </p:nvCxnSpPr>
            <p:spPr>
              <a:xfrm flipV="1">
                <a:off x="5045168"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69D3AE7-2E91-41D8-AD0B-D1ECA3D8FB55}"/>
                  </a:ext>
                </a:extLst>
              </p:cNvPr>
              <p:cNvCxnSpPr>
                <a:cxnSpLocks/>
              </p:cNvCxnSpPr>
              <p:nvPr/>
            </p:nvCxnSpPr>
            <p:spPr>
              <a:xfrm flipV="1">
                <a:off x="5138766"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3AFC8F-FCEA-4AEB-BC7B-7B16368CD215}"/>
                  </a:ext>
                </a:extLst>
              </p:cNvPr>
              <p:cNvCxnSpPr>
                <a:cxnSpLocks/>
              </p:cNvCxnSpPr>
              <p:nvPr/>
            </p:nvCxnSpPr>
            <p:spPr>
              <a:xfrm flipV="1">
                <a:off x="522652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1E13-EB0B-4A6E-8D23-2EE7113ACF84}"/>
                  </a:ext>
                </a:extLst>
              </p:cNvPr>
              <p:cNvCxnSpPr>
                <a:cxnSpLocks/>
              </p:cNvCxnSpPr>
              <p:nvPr/>
            </p:nvCxnSpPr>
            <p:spPr>
              <a:xfrm flipV="1">
                <a:off x="5319461"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99B171-D7FD-402F-9800-BAF64A150744}"/>
                  </a:ext>
                </a:extLst>
              </p:cNvPr>
              <p:cNvCxnSpPr>
                <a:cxnSpLocks/>
              </p:cNvCxnSpPr>
              <p:nvPr/>
            </p:nvCxnSpPr>
            <p:spPr>
              <a:xfrm flipV="1">
                <a:off x="5404702"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2C4D812-5626-4539-8C73-0DB6B39507BF}"/>
                  </a:ext>
                </a:extLst>
              </p:cNvPr>
              <p:cNvCxnSpPr>
                <a:cxnSpLocks/>
              </p:cNvCxnSpPr>
              <p:nvPr/>
            </p:nvCxnSpPr>
            <p:spPr>
              <a:xfrm flipV="1">
                <a:off x="549458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9B3711-8A14-48E1-B6A1-C6E95F14FAB6}"/>
                  </a:ext>
                </a:extLst>
              </p:cNvPr>
              <p:cNvCxnSpPr>
                <a:cxnSpLocks/>
              </p:cNvCxnSpPr>
              <p:nvPr/>
            </p:nvCxnSpPr>
            <p:spPr>
              <a:xfrm flipV="1">
                <a:off x="5582711"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9959F9-6C20-4AB5-836A-8521B8437F44}"/>
                  </a:ext>
                </a:extLst>
              </p:cNvPr>
              <p:cNvCxnSpPr>
                <a:cxnSpLocks/>
              </p:cNvCxnSpPr>
              <p:nvPr/>
            </p:nvCxnSpPr>
            <p:spPr>
              <a:xfrm flipV="1">
                <a:off x="5675702"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6833F7-1C59-41D2-9D4F-8417F031019C}"/>
                  </a:ext>
                </a:extLst>
              </p:cNvPr>
              <p:cNvCxnSpPr>
                <a:cxnSpLocks/>
              </p:cNvCxnSpPr>
              <p:nvPr/>
            </p:nvCxnSpPr>
            <p:spPr>
              <a:xfrm flipV="1">
                <a:off x="5768692" y="4916113"/>
                <a:ext cx="0" cy="770123"/>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A68315-2FE5-4721-94EB-C5553BA52636}"/>
                  </a:ext>
                </a:extLst>
              </p:cNvPr>
              <p:cNvCxnSpPr>
                <a:cxnSpLocks/>
              </p:cNvCxnSpPr>
              <p:nvPr/>
            </p:nvCxnSpPr>
            <p:spPr>
              <a:xfrm flipV="1">
                <a:off x="5859438"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8795316-3792-40A1-ACBC-37A71B46CAA9}"/>
                  </a:ext>
                </a:extLst>
              </p:cNvPr>
              <p:cNvCxnSpPr>
                <a:cxnSpLocks/>
              </p:cNvCxnSpPr>
              <p:nvPr/>
            </p:nvCxnSpPr>
            <p:spPr>
              <a:xfrm flipV="1">
                <a:off x="594719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5A90FE8-A567-44FD-A403-2133BC513904}"/>
                  </a:ext>
                </a:extLst>
              </p:cNvPr>
              <p:cNvCxnSpPr>
                <a:cxnSpLocks/>
              </p:cNvCxnSpPr>
              <p:nvPr/>
            </p:nvCxnSpPr>
            <p:spPr>
              <a:xfrm flipV="1">
                <a:off x="6040133"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5A4382F-3490-43EB-857A-0C0060195611}"/>
                  </a:ext>
                </a:extLst>
              </p:cNvPr>
              <p:cNvCxnSpPr>
                <a:cxnSpLocks/>
              </p:cNvCxnSpPr>
              <p:nvPr/>
            </p:nvCxnSpPr>
            <p:spPr>
              <a:xfrm flipV="1">
                <a:off x="61253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CFE2EC-E362-4235-AD4B-2896DC1C08C4}"/>
                  </a:ext>
                </a:extLst>
              </p:cNvPr>
              <p:cNvCxnSpPr>
                <a:cxnSpLocks/>
              </p:cNvCxnSpPr>
              <p:nvPr/>
            </p:nvCxnSpPr>
            <p:spPr>
              <a:xfrm flipV="1">
                <a:off x="6215255"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7011FEC-1B27-4B3B-9EA6-A3ECA49C7A9D}"/>
                  </a:ext>
                </a:extLst>
              </p:cNvPr>
              <p:cNvCxnSpPr>
                <a:cxnSpLocks/>
              </p:cNvCxnSpPr>
              <p:nvPr/>
            </p:nvCxnSpPr>
            <p:spPr>
              <a:xfrm flipV="1">
                <a:off x="6318974" y="4916113"/>
                <a:ext cx="0" cy="779428"/>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3B14C8C-BBDA-4A8D-A229-0F24D175B704}"/>
                  </a:ext>
                </a:extLst>
              </p:cNvPr>
              <p:cNvCxnSpPr>
                <a:cxnSpLocks/>
              </p:cNvCxnSpPr>
              <p:nvPr/>
            </p:nvCxnSpPr>
            <p:spPr>
              <a:xfrm flipV="1">
                <a:off x="6396374" y="4916113"/>
                <a:ext cx="0" cy="857006"/>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C04F8A-5A90-4F6C-85DB-0E9ABEF3F5BB}"/>
                  </a:ext>
                </a:extLst>
              </p:cNvPr>
              <p:cNvCxnSpPr>
                <a:cxnSpLocks/>
              </p:cNvCxnSpPr>
              <p:nvPr/>
            </p:nvCxnSpPr>
            <p:spPr>
              <a:xfrm flipV="1">
                <a:off x="6489364" y="4916113"/>
                <a:ext cx="0" cy="812512"/>
              </a:xfrm>
              <a:prstGeom prst="line">
                <a:avLst/>
              </a:prstGeom>
              <a:ln>
                <a:solidFill>
                  <a:schemeClr val="tx2">
                    <a:lumMod val="20000"/>
                    <a:lumOff val="80000"/>
                  </a:schemeClr>
                </a:solidFill>
                <a:prstDash val="dashDot"/>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9DB36C69-98B0-40A2-AD4A-5674747177AC}"/>
              </a:ext>
              <a:ext uri="{C183D7F6-B498-43B3-948B-1728B52AA6E4}">
                <adec:decorative xmlns:adec="http://schemas.microsoft.com/office/drawing/2017/decorative" val="1"/>
              </a:ext>
            </a:extLst>
          </p:cNvPr>
          <p:cNvCxnSpPr>
            <a:cxnSpLocks/>
            <a:endCxn id="45" idx="1"/>
          </p:cNvCxnSpPr>
          <p:nvPr/>
        </p:nvCxnSpPr>
        <p:spPr>
          <a:xfrm>
            <a:off x="8246901" y="5806524"/>
            <a:ext cx="822878" cy="9244"/>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CD1C0D0-FBFF-4E66-AECF-DE65604BB1C7}"/>
              </a:ext>
            </a:extLst>
          </p:cNvPr>
          <p:cNvSpPr/>
          <p:nvPr/>
        </p:nvSpPr>
        <p:spPr bwMode="auto">
          <a:xfrm>
            <a:off x="9069780" y="5576697"/>
            <a:ext cx="2537392" cy="478136"/>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Data </a:t>
            </a:r>
            <a:r>
              <a:rPr lang="en-US" sz="1200" b="1" dirty="0">
                <a:gradFill>
                  <a:gsLst>
                    <a:gs pos="2917">
                      <a:prstClr val="black"/>
                    </a:gs>
                    <a:gs pos="30000">
                      <a:prstClr val="black"/>
                    </a:gs>
                  </a:gsLst>
                  <a:lin ang="5400000" scaled="0"/>
                </a:gradFill>
                <a:latin typeface="Segoe UI"/>
                <a:sym typeface="Segoe UI Semibold"/>
              </a:rPr>
              <a:t>lake integrated </a:t>
            </a:r>
            <a:r>
              <a:rPr lang="en-US" sz="1200" dirty="0">
                <a:gradFill>
                  <a:gsLst>
                    <a:gs pos="2917">
                      <a:prstClr val="black"/>
                    </a:gs>
                    <a:gs pos="30000">
                      <a:prstClr val="black"/>
                    </a:gs>
                  </a:gsLst>
                  <a:lin ang="5400000" scaled="0"/>
                </a:gradFill>
                <a:latin typeface="Segoe UI"/>
                <a:sym typeface="Segoe UI Semibold"/>
              </a:rPr>
              <a:t>and Common Data Model aware</a:t>
            </a:r>
            <a:endParaRPr lang="en-US" sz="1200" b="1" dirty="0">
              <a:gradFill>
                <a:gsLst>
                  <a:gs pos="2917">
                    <a:prstClr val="black"/>
                  </a:gs>
                  <a:gs pos="30000">
                    <a:prstClr val="black"/>
                  </a:gs>
                </a:gsLst>
                <a:lin ang="5400000" scaled="0"/>
              </a:gradFill>
              <a:latin typeface="Segoe UI"/>
              <a:sym typeface="Segoe UI Semibold"/>
            </a:endParaRPr>
          </a:p>
        </p:txBody>
      </p:sp>
      <p:sp>
        <p:nvSpPr>
          <p:cNvPr id="46" name="Rectangle 45">
            <a:extLst>
              <a:ext uri="{FF2B5EF4-FFF2-40B4-BE49-F238E27FC236}">
                <a16:creationId xmlns:a16="http://schemas.microsoft.com/office/drawing/2014/main" id="{36E778D1-F36B-4F99-BE6E-061554CFF1DA}"/>
              </a:ext>
            </a:extLst>
          </p:cNvPr>
          <p:cNvSpPr/>
          <p:nvPr/>
        </p:nvSpPr>
        <p:spPr bwMode="auto">
          <a:xfrm>
            <a:off x="2054041" y="4424134"/>
            <a:ext cx="1611719"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METASTORE</a:t>
            </a:r>
          </a:p>
        </p:txBody>
      </p:sp>
      <p:sp>
        <p:nvSpPr>
          <p:cNvPr id="47" name="Rectangle 46">
            <a:extLst>
              <a:ext uri="{FF2B5EF4-FFF2-40B4-BE49-F238E27FC236}">
                <a16:creationId xmlns:a16="http://schemas.microsoft.com/office/drawing/2014/main" id="{253DD55B-E7DD-4EDA-8046-553354EE11EB}"/>
              </a:ext>
            </a:extLst>
          </p:cNvPr>
          <p:cNvSpPr/>
          <p:nvPr/>
        </p:nvSpPr>
        <p:spPr bwMode="auto">
          <a:xfrm>
            <a:off x="2054039" y="3331455"/>
            <a:ext cx="1611718" cy="430309"/>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SECURITY</a:t>
            </a:r>
          </a:p>
        </p:txBody>
      </p:sp>
      <p:sp>
        <p:nvSpPr>
          <p:cNvPr id="48" name="Rectangle 47">
            <a:extLst>
              <a:ext uri="{FF2B5EF4-FFF2-40B4-BE49-F238E27FC236}">
                <a16:creationId xmlns:a16="http://schemas.microsoft.com/office/drawing/2014/main" id="{C0545D86-76AA-424C-A711-D569E3AF3F45}"/>
              </a:ext>
            </a:extLst>
          </p:cNvPr>
          <p:cNvSpPr/>
          <p:nvPr/>
        </p:nvSpPr>
        <p:spPr bwMode="auto">
          <a:xfrm>
            <a:off x="2054039" y="2782104"/>
            <a:ext cx="1611718"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MANAGEMENT</a:t>
            </a:r>
          </a:p>
        </p:txBody>
      </p:sp>
      <p:sp>
        <p:nvSpPr>
          <p:cNvPr id="49" name="Rectangle 48">
            <a:extLst>
              <a:ext uri="{FF2B5EF4-FFF2-40B4-BE49-F238E27FC236}">
                <a16:creationId xmlns:a16="http://schemas.microsoft.com/office/drawing/2014/main" id="{94464004-5A22-4B58-8133-C5D17DE63CF0}"/>
              </a:ext>
            </a:extLst>
          </p:cNvPr>
          <p:cNvSpPr/>
          <p:nvPr/>
        </p:nvSpPr>
        <p:spPr bwMode="auto">
          <a:xfrm>
            <a:off x="2054039" y="3874784"/>
            <a:ext cx="1611718" cy="43633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MONITORING</a:t>
            </a:r>
          </a:p>
        </p:txBody>
      </p:sp>
      <p:sp>
        <p:nvSpPr>
          <p:cNvPr id="50" name="Rectangle 49">
            <a:extLst>
              <a:ext uri="{FF2B5EF4-FFF2-40B4-BE49-F238E27FC236}">
                <a16:creationId xmlns:a16="http://schemas.microsoft.com/office/drawing/2014/main" id="{2671B03A-81D6-478F-BD24-4FBE61123CBB}"/>
              </a:ext>
            </a:extLst>
          </p:cNvPr>
          <p:cNvSpPr/>
          <p:nvPr/>
        </p:nvSpPr>
        <p:spPr bwMode="auto">
          <a:xfrm>
            <a:off x="9069780" y="4838045"/>
            <a:ext cx="2537392" cy="6476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Integrated </a:t>
            </a:r>
            <a:r>
              <a:rPr lang="en-US" sz="1200" b="1" dirty="0">
                <a:gradFill>
                  <a:gsLst>
                    <a:gs pos="2917">
                      <a:prstClr val="black"/>
                    </a:gs>
                    <a:gs pos="30000">
                      <a:prstClr val="black"/>
                    </a:gs>
                  </a:gsLst>
                  <a:lin ang="5400000" scaled="0"/>
                </a:gradFill>
                <a:latin typeface="Segoe UI"/>
                <a:sym typeface="Segoe UI Semibold"/>
              </a:rPr>
              <a:t>platform services </a:t>
            </a:r>
            <a:br>
              <a:rPr lang="en-US" sz="1200" b="1" dirty="0">
                <a:gradFill>
                  <a:gsLst>
                    <a:gs pos="2917">
                      <a:prstClr val="black"/>
                    </a:gs>
                    <a:gs pos="30000">
                      <a:prstClr val="black"/>
                    </a:gs>
                  </a:gsLst>
                  <a:lin ang="5400000" scaled="0"/>
                </a:gradFill>
                <a:latin typeface="Segoe UI"/>
                <a:sym typeface="Segoe UI Semibold"/>
              </a:rPr>
            </a:br>
            <a:r>
              <a:rPr lang="en-US" sz="1200" dirty="0">
                <a:gradFill>
                  <a:gsLst>
                    <a:gs pos="2917">
                      <a:prstClr val="black"/>
                    </a:gs>
                    <a:gs pos="30000">
                      <a:prstClr val="black"/>
                    </a:gs>
                  </a:gsLst>
                  <a:lin ang="5400000" scaled="0"/>
                </a:gradFill>
                <a:latin typeface="Segoe UI"/>
                <a:sym typeface="Segoe UI Semibold"/>
              </a:rPr>
              <a:t>for, management, security, monitoring, and metastore</a:t>
            </a:r>
            <a:endParaRPr lang="en-US" sz="1200" b="1" dirty="0">
              <a:gradFill>
                <a:gsLst>
                  <a:gs pos="2917">
                    <a:prstClr val="black"/>
                  </a:gs>
                  <a:gs pos="30000">
                    <a:prstClr val="black"/>
                  </a:gs>
                </a:gsLst>
                <a:lin ang="5400000" scaled="0"/>
              </a:gradFill>
              <a:latin typeface="Segoe UI"/>
              <a:sym typeface="Segoe UI Semibold"/>
            </a:endParaRPr>
          </a:p>
        </p:txBody>
      </p:sp>
      <p:cxnSp>
        <p:nvCxnSpPr>
          <p:cNvPr id="51" name="Straight Connector 50">
            <a:extLst>
              <a:ext uri="{FF2B5EF4-FFF2-40B4-BE49-F238E27FC236}">
                <a16:creationId xmlns:a16="http://schemas.microsoft.com/office/drawing/2014/main" id="{CF0E0A25-6A3F-4F14-ACA8-E489033D7762}"/>
              </a:ext>
              <a:ext uri="{C183D7F6-B498-43B3-948B-1728B52AA6E4}">
                <adec:decorative xmlns:adec="http://schemas.microsoft.com/office/drawing/2017/decorative" val="1"/>
              </a:ext>
            </a:extLst>
          </p:cNvPr>
          <p:cNvCxnSpPr>
            <a:cxnSpLocks/>
            <a:endCxn id="50" idx="1"/>
          </p:cNvCxnSpPr>
          <p:nvPr/>
        </p:nvCxnSpPr>
        <p:spPr>
          <a:xfrm>
            <a:off x="8188168" y="4860467"/>
            <a:ext cx="881612" cy="301406"/>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AE5EB2-1FDA-46F8-A22D-C8910947F966}"/>
              </a:ext>
              <a:ext uri="{C183D7F6-B498-43B3-948B-1728B52AA6E4}">
                <adec:decorative xmlns:adec="http://schemas.microsoft.com/office/drawing/2017/decorative" val="1"/>
              </a:ext>
            </a:extLst>
          </p:cNvPr>
          <p:cNvCxnSpPr>
            <a:cxnSpLocks/>
          </p:cNvCxnSpPr>
          <p:nvPr/>
        </p:nvCxnSpPr>
        <p:spPr>
          <a:xfrm>
            <a:off x="1879535" y="2782103"/>
            <a:ext cx="0" cy="2078364"/>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CF6DD72-B710-49D1-94A5-A87AE0396FE3}"/>
              </a:ext>
            </a:extLst>
          </p:cNvPr>
          <p:cNvSpPr/>
          <p:nvPr/>
        </p:nvSpPr>
        <p:spPr bwMode="auto">
          <a:xfrm>
            <a:off x="3817034" y="4601830"/>
            <a:ext cx="4211724"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DATA INTEGRATION</a:t>
            </a:r>
          </a:p>
        </p:txBody>
      </p:sp>
      <p:grpSp>
        <p:nvGrpSpPr>
          <p:cNvPr id="54" name="Group 53">
            <a:extLst>
              <a:ext uri="{FF2B5EF4-FFF2-40B4-BE49-F238E27FC236}">
                <a16:creationId xmlns:a16="http://schemas.microsoft.com/office/drawing/2014/main" id="{427BE648-DAF1-4C51-9831-952F9DF49EDF}"/>
              </a:ext>
              <a:ext uri="{C183D7F6-B498-43B3-948B-1728B52AA6E4}">
                <adec:decorative xmlns:adec="http://schemas.microsoft.com/office/drawing/2017/decorative" val="1"/>
              </a:ext>
            </a:extLst>
          </p:cNvPr>
          <p:cNvGrpSpPr/>
          <p:nvPr/>
        </p:nvGrpSpPr>
        <p:grpSpPr>
          <a:xfrm>
            <a:off x="5952687" y="4059928"/>
            <a:ext cx="2076072" cy="490598"/>
            <a:chOff x="5911431" y="4135704"/>
            <a:chExt cx="2076908" cy="490796"/>
          </a:xfrm>
        </p:grpSpPr>
        <p:sp>
          <p:nvSpPr>
            <p:cNvPr id="55" name="Rectangle 54">
              <a:extLst>
                <a:ext uri="{FF2B5EF4-FFF2-40B4-BE49-F238E27FC236}">
                  <a16:creationId xmlns:a16="http://schemas.microsoft.com/office/drawing/2014/main" id="{AC3BB007-AB8E-4A06-9574-2BD3CA50573A}"/>
                </a:ext>
              </a:extLst>
            </p:cNvPr>
            <p:cNvSpPr/>
            <p:nvPr/>
          </p:nvSpPr>
          <p:spPr bwMode="auto">
            <a:xfrm>
              <a:off x="5911431" y="4135704"/>
              <a:ext cx="2076908" cy="490796"/>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algn="ctr" defTabSz="932013" fontAlgn="base">
                <a:lnSpc>
                  <a:spcPct val="90000"/>
                </a:lnSpc>
                <a:spcBef>
                  <a:spcPct val="0"/>
                </a:spcBef>
                <a:spcAft>
                  <a:spcPct val="0"/>
                </a:spcAft>
                <a:defRPr/>
              </a:pPr>
              <a:endParaRPr lang="en-US" sz="2399" dirty="0">
                <a:gradFill>
                  <a:gsLst>
                    <a:gs pos="0">
                      <a:srgbClr val="FFFFFF"/>
                    </a:gs>
                    <a:gs pos="100000">
                      <a:srgbClr val="FFFFFF"/>
                    </a:gs>
                  </a:gsLst>
                  <a:lin ang="5400000" scaled="0"/>
                </a:gradFill>
                <a:latin typeface="Segoe UI"/>
                <a:ea typeface="Segoe UI" pitchFamily="34" charset="0"/>
                <a:cs typeface="Segoe UI" pitchFamily="34" charset="0"/>
                <a:sym typeface="Segoe UI Semibold"/>
              </a:endParaRPr>
            </a:p>
          </p:txBody>
        </p:sp>
        <p:pic>
          <p:nvPicPr>
            <p:cNvPr id="56" name="Picture 4">
              <a:extLst>
                <a:ext uri="{FF2B5EF4-FFF2-40B4-BE49-F238E27FC236}">
                  <a16:creationId xmlns:a16="http://schemas.microsoft.com/office/drawing/2014/main" id="{3E0DBEF9-A1CA-4B28-B499-62249BE72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306" y="4221643"/>
              <a:ext cx="594448" cy="309482"/>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a:extLst>
              <a:ext uri="{FF2B5EF4-FFF2-40B4-BE49-F238E27FC236}">
                <a16:creationId xmlns:a16="http://schemas.microsoft.com/office/drawing/2014/main" id="{922C63DC-3060-4300-8BB4-671C252FE040}"/>
              </a:ext>
            </a:extLst>
          </p:cNvPr>
          <p:cNvSpPr/>
          <p:nvPr/>
        </p:nvSpPr>
        <p:spPr bwMode="auto">
          <a:xfrm>
            <a:off x="3817036" y="4062138"/>
            <a:ext cx="2084201" cy="490598"/>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2399" dirty="0">
                <a:gradFill>
                  <a:gsLst>
                    <a:gs pos="0">
                      <a:srgbClr val="FFFFFF"/>
                    </a:gs>
                    <a:gs pos="100000">
                      <a:srgbClr val="FFFFFF"/>
                    </a:gs>
                  </a:gsLst>
                  <a:lin ang="5400000" scaled="0"/>
                </a:gradFill>
                <a:latin typeface="Segoe UI Semibold"/>
                <a:ea typeface="Segoe UI" pitchFamily="34" charset="0"/>
                <a:cs typeface="Segoe UI" pitchFamily="34" charset="0"/>
                <a:sym typeface="Segoe UI Semibold"/>
              </a:rPr>
              <a:t>SQL</a:t>
            </a:r>
          </a:p>
        </p:txBody>
      </p:sp>
      <p:sp>
        <p:nvSpPr>
          <p:cNvPr id="58" name="TextBox 57">
            <a:extLst>
              <a:ext uri="{FF2B5EF4-FFF2-40B4-BE49-F238E27FC236}">
                <a16:creationId xmlns:a16="http://schemas.microsoft.com/office/drawing/2014/main" id="{295C5000-8792-4BAB-81C4-8262B78BADEE}"/>
              </a:ext>
            </a:extLst>
          </p:cNvPr>
          <p:cNvSpPr txBox="1"/>
          <p:nvPr/>
        </p:nvSpPr>
        <p:spPr>
          <a:xfrm>
            <a:off x="3817035" y="3856815"/>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Analytics Runtimes</a:t>
            </a:r>
          </a:p>
        </p:txBody>
      </p:sp>
      <p:sp>
        <p:nvSpPr>
          <p:cNvPr id="59" name="Rectangle 58">
            <a:extLst>
              <a:ext uri="{FF2B5EF4-FFF2-40B4-BE49-F238E27FC236}">
                <a16:creationId xmlns:a16="http://schemas.microsoft.com/office/drawing/2014/main" id="{49223E51-AF5A-4394-9724-724B4EE7B46E}"/>
              </a:ext>
            </a:extLst>
          </p:cNvPr>
          <p:cNvSpPr/>
          <p:nvPr/>
        </p:nvSpPr>
        <p:spPr bwMode="auto">
          <a:xfrm>
            <a:off x="9069780" y="3128574"/>
            <a:ext cx="2537392" cy="1618476"/>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Integrated analytics runtimes available as a dedicated and serverless offering</a:t>
            </a:r>
          </a:p>
          <a:p>
            <a:pPr defTabSz="913950">
              <a:lnSpc>
                <a:spcPct val="90000"/>
              </a:lnSpc>
              <a:spcAft>
                <a:spcPts val="600"/>
              </a:spcAft>
              <a:defRPr/>
            </a:pPr>
            <a:r>
              <a:rPr lang="en-US" sz="1200" b="1" dirty="0">
                <a:gradFill>
                  <a:gsLst>
                    <a:gs pos="2917">
                      <a:prstClr val="black"/>
                    </a:gs>
                    <a:gs pos="30000">
                      <a:prstClr val="black"/>
                    </a:gs>
                  </a:gsLst>
                  <a:lin ang="5400000" scaled="0"/>
                </a:gradFill>
                <a:latin typeface="Segoe UI"/>
                <a:sym typeface="Segoe UI Semibold"/>
              </a:rPr>
              <a:t>SQL pools </a:t>
            </a:r>
            <a:r>
              <a:rPr lang="en-US" sz="1200" dirty="0">
                <a:gradFill>
                  <a:gsLst>
                    <a:gs pos="2917">
                      <a:prstClr val="black"/>
                    </a:gs>
                    <a:gs pos="30000">
                      <a:prstClr val="black"/>
                    </a:gs>
                  </a:gsLst>
                  <a:lin ang="5400000" scaled="0"/>
                </a:gradFill>
                <a:latin typeface="Segoe UI"/>
                <a:sym typeface="Segoe UI Semibold"/>
              </a:rPr>
              <a:t>offering T-SQL for batch, streaming and interactive processing</a:t>
            </a:r>
          </a:p>
          <a:p>
            <a:pPr defTabSz="913950">
              <a:lnSpc>
                <a:spcPct val="90000"/>
              </a:lnSpc>
              <a:spcAft>
                <a:spcPts val="600"/>
              </a:spcAft>
              <a:defRPr/>
            </a:pPr>
            <a:r>
              <a:rPr lang="en-US" sz="1200" b="1" dirty="0">
                <a:gradFill>
                  <a:gsLst>
                    <a:gs pos="2917">
                      <a:prstClr val="black"/>
                    </a:gs>
                    <a:gs pos="30000">
                      <a:prstClr val="black"/>
                    </a:gs>
                  </a:gsLst>
                  <a:lin ang="5400000" scaled="0"/>
                </a:gradFill>
                <a:latin typeface="Segoe UI"/>
                <a:sym typeface="Segoe UI Semibold"/>
              </a:rPr>
              <a:t>Spark</a:t>
            </a:r>
            <a:r>
              <a:rPr lang="en-US" sz="1200" dirty="0">
                <a:gradFill>
                  <a:gsLst>
                    <a:gs pos="2917">
                      <a:prstClr val="black"/>
                    </a:gs>
                    <a:gs pos="30000">
                      <a:prstClr val="black"/>
                    </a:gs>
                  </a:gsLst>
                  <a:lin ang="5400000" scaled="0"/>
                </a:gradFill>
                <a:latin typeface="Segoe UI"/>
                <a:sym typeface="Segoe UI Semibold"/>
              </a:rPr>
              <a:t> </a:t>
            </a:r>
            <a:r>
              <a:rPr lang="en-US" sz="1200" b="1" dirty="0">
                <a:gradFill>
                  <a:gsLst>
                    <a:gs pos="2917">
                      <a:prstClr val="black"/>
                    </a:gs>
                    <a:gs pos="30000">
                      <a:prstClr val="black"/>
                    </a:gs>
                  </a:gsLst>
                  <a:lin ang="5400000" scaled="0"/>
                </a:gradFill>
                <a:latin typeface="Segoe UI"/>
                <a:sym typeface="Segoe UI Semibold"/>
              </a:rPr>
              <a:t>pools</a:t>
            </a:r>
            <a:r>
              <a:rPr lang="en-US" sz="1200" dirty="0">
                <a:gradFill>
                  <a:gsLst>
                    <a:gs pos="2917">
                      <a:prstClr val="black"/>
                    </a:gs>
                    <a:gs pos="30000">
                      <a:prstClr val="black"/>
                    </a:gs>
                  </a:gsLst>
                  <a:lin ang="5400000" scaled="0"/>
                </a:gradFill>
                <a:latin typeface="Segoe UI"/>
                <a:sym typeface="Segoe UI Semibold"/>
              </a:rPr>
              <a:t> for big data processing with Python, Scala, R and .NET</a:t>
            </a:r>
          </a:p>
        </p:txBody>
      </p:sp>
      <p:cxnSp>
        <p:nvCxnSpPr>
          <p:cNvPr id="60" name="Straight Connector 59">
            <a:extLst>
              <a:ext uri="{FF2B5EF4-FFF2-40B4-BE49-F238E27FC236}">
                <a16:creationId xmlns:a16="http://schemas.microsoft.com/office/drawing/2014/main" id="{A045CDCF-C358-41C3-A628-9F37A5C58049}"/>
              </a:ext>
              <a:ext uri="{C183D7F6-B498-43B3-948B-1728B52AA6E4}">
                <adec:decorative xmlns:adec="http://schemas.microsoft.com/office/drawing/2017/decorative" val="1"/>
              </a:ext>
            </a:extLst>
          </p:cNvPr>
          <p:cNvCxnSpPr>
            <a:cxnSpLocks/>
            <a:endCxn id="59" idx="1"/>
          </p:cNvCxnSpPr>
          <p:nvPr/>
        </p:nvCxnSpPr>
        <p:spPr>
          <a:xfrm flipV="1">
            <a:off x="7818090" y="3937811"/>
            <a:ext cx="1251688" cy="415155"/>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79CA8C01-9D65-43CE-9E9D-AC7F86F522A8}"/>
              </a:ext>
            </a:extLst>
          </p:cNvPr>
          <p:cNvSpPr/>
          <p:nvPr/>
        </p:nvSpPr>
        <p:spPr bwMode="auto">
          <a:xfrm>
            <a:off x="3817036" y="3494147"/>
            <a:ext cx="2084201"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DEDICATED</a:t>
            </a:r>
          </a:p>
        </p:txBody>
      </p:sp>
      <p:sp>
        <p:nvSpPr>
          <p:cNvPr id="62" name="Rectangle 61">
            <a:extLst>
              <a:ext uri="{FF2B5EF4-FFF2-40B4-BE49-F238E27FC236}">
                <a16:creationId xmlns:a16="http://schemas.microsoft.com/office/drawing/2014/main" id="{098A2E19-8A08-4B94-8974-15F1264A3606}"/>
              </a:ext>
            </a:extLst>
          </p:cNvPr>
          <p:cNvSpPr/>
          <p:nvPr/>
        </p:nvSpPr>
        <p:spPr bwMode="auto">
          <a:xfrm>
            <a:off x="5952686" y="3494147"/>
            <a:ext cx="2076072" cy="258639"/>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182806"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SERVERLESS</a:t>
            </a:r>
          </a:p>
        </p:txBody>
      </p:sp>
      <p:sp>
        <p:nvSpPr>
          <p:cNvPr id="63" name="TextBox 62">
            <a:extLst>
              <a:ext uri="{FF2B5EF4-FFF2-40B4-BE49-F238E27FC236}">
                <a16:creationId xmlns:a16="http://schemas.microsoft.com/office/drawing/2014/main" id="{B64F9498-F3A5-4BD4-856A-82B4BDE1A214}"/>
              </a:ext>
            </a:extLst>
          </p:cNvPr>
          <p:cNvSpPr txBox="1"/>
          <p:nvPr/>
        </p:nvSpPr>
        <p:spPr>
          <a:xfrm>
            <a:off x="3817035" y="3300675"/>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Form Factors</a:t>
            </a:r>
          </a:p>
        </p:txBody>
      </p:sp>
      <p:sp>
        <p:nvSpPr>
          <p:cNvPr id="64" name="Rectangle 63">
            <a:extLst>
              <a:ext uri="{FF2B5EF4-FFF2-40B4-BE49-F238E27FC236}">
                <a16:creationId xmlns:a16="http://schemas.microsoft.com/office/drawing/2014/main" id="{9C6A3698-44F0-4A60-AF21-9869FA9D60D6}"/>
              </a:ext>
            </a:extLst>
          </p:cNvPr>
          <p:cNvSpPr/>
          <p:nvPr/>
        </p:nvSpPr>
        <p:spPr bwMode="auto">
          <a:xfrm>
            <a:off x="3817035"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SQL</a:t>
            </a:r>
          </a:p>
        </p:txBody>
      </p:sp>
      <p:sp>
        <p:nvSpPr>
          <p:cNvPr id="65" name="TextBox 64">
            <a:extLst>
              <a:ext uri="{FF2B5EF4-FFF2-40B4-BE49-F238E27FC236}">
                <a16:creationId xmlns:a16="http://schemas.microsoft.com/office/drawing/2014/main" id="{734526D6-FE7E-4F96-A661-C41872D8932E}"/>
              </a:ext>
            </a:extLst>
          </p:cNvPr>
          <p:cNvSpPr txBox="1"/>
          <p:nvPr/>
        </p:nvSpPr>
        <p:spPr>
          <a:xfrm>
            <a:off x="3817035" y="2760274"/>
            <a:ext cx="2398329" cy="154020"/>
          </a:xfrm>
          <a:prstGeom prst="rect">
            <a:avLst/>
          </a:prstGeom>
          <a:noFill/>
        </p:spPr>
        <p:txBody>
          <a:bodyPr wrap="square" lIns="0" tIns="0" rIns="0" bIns="0" rtlCol="0">
            <a:spAutoFit/>
          </a:bodyPr>
          <a:lstStyle/>
          <a:p>
            <a:pPr defTabSz="913950">
              <a:lnSpc>
                <a:spcPts val="1300"/>
              </a:lnSpc>
              <a:defRPr/>
            </a:pPr>
            <a:r>
              <a:rPr lang="en-US" sz="900" b="1" dirty="0">
                <a:solidFill>
                  <a:srgbClr val="000000"/>
                </a:solidFill>
                <a:latin typeface="Segoe UI Semibold"/>
                <a:ea typeface="Segoe UI" panose="020B0502040204020203" pitchFamily="34" charset="0"/>
                <a:cs typeface="Segoe UI" panose="020B0502040204020203" pitchFamily="34" charset="0"/>
                <a:sym typeface="Segoe UI Semibold"/>
              </a:rPr>
              <a:t>Languages</a:t>
            </a:r>
          </a:p>
        </p:txBody>
      </p:sp>
      <p:sp>
        <p:nvSpPr>
          <p:cNvPr id="66" name="Rectangle 65">
            <a:extLst>
              <a:ext uri="{FF2B5EF4-FFF2-40B4-BE49-F238E27FC236}">
                <a16:creationId xmlns:a16="http://schemas.microsoft.com/office/drawing/2014/main" id="{9EB32D62-8B35-4F1E-9613-55EFA5CC52A9}"/>
              </a:ext>
            </a:extLst>
          </p:cNvPr>
          <p:cNvSpPr/>
          <p:nvPr/>
        </p:nvSpPr>
        <p:spPr bwMode="auto">
          <a:xfrm>
            <a:off x="4527528"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Python</a:t>
            </a:r>
          </a:p>
        </p:txBody>
      </p:sp>
      <p:sp>
        <p:nvSpPr>
          <p:cNvPr id="67" name="Rectangle 66">
            <a:extLst>
              <a:ext uri="{FF2B5EF4-FFF2-40B4-BE49-F238E27FC236}">
                <a16:creationId xmlns:a16="http://schemas.microsoft.com/office/drawing/2014/main" id="{C977EB28-CB90-43A3-B1FE-73402A86728B}"/>
              </a:ext>
            </a:extLst>
          </p:cNvPr>
          <p:cNvSpPr/>
          <p:nvPr/>
        </p:nvSpPr>
        <p:spPr bwMode="auto">
          <a:xfrm>
            <a:off x="5240107"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.NET</a:t>
            </a:r>
          </a:p>
        </p:txBody>
      </p:sp>
      <p:sp>
        <p:nvSpPr>
          <p:cNvPr id="68" name="Rectangle 67">
            <a:extLst>
              <a:ext uri="{FF2B5EF4-FFF2-40B4-BE49-F238E27FC236}">
                <a16:creationId xmlns:a16="http://schemas.microsoft.com/office/drawing/2014/main" id="{8661F14E-5C68-4FC1-BE09-29CB29AA6C3C}"/>
              </a:ext>
            </a:extLst>
          </p:cNvPr>
          <p:cNvSpPr/>
          <p:nvPr/>
        </p:nvSpPr>
        <p:spPr bwMode="auto">
          <a:xfrm>
            <a:off x="5952686"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Java</a:t>
            </a:r>
          </a:p>
        </p:txBody>
      </p:sp>
      <p:sp>
        <p:nvSpPr>
          <p:cNvPr id="69" name="Rectangle 68">
            <a:extLst>
              <a:ext uri="{FF2B5EF4-FFF2-40B4-BE49-F238E27FC236}">
                <a16:creationId xmlns:a16="http://schemas.microsoft.com/office/drawing/2014/main" id="{B19BB60F-986C-417F-A157-2347EA8F173E}"/>
              </a:ext>
            </a:extLst>
          </p:cNvPr>
          <p:cNvSpPr/>
          <p:nvPr/>
        </p:nvSpPr>
        <p:spPr bwMode="auto">
          <a:xfrm>
            <a:off x="6665266"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FFFFFF"/>
                </a:solidFill>
                <a:latin typeface="Segoe UI"/>
                <a:ea typeface="Segoe UI" pitchFamily="34" charset="0"/>
                <a:cs typeface="Segoe UI" pitchFamily="34" charset="0"/>
                <a:sym typeface="Segoe UI Semibold"/>
              </a:rPr>
              <a:t>Scala</a:t>
            </a:r>
          </a:p>
        </p:txBody>
      </p:sp>
      <p:sp>
        <p:nvSpPr>
          <p:cNvPr id="70" name="Rectangle 69">
            <a:extLst>
              <a:ext uri="{FF2B5EF4-FFF2-40B4-BE49-F238E27FC236}">
                <a16:creationId xmlns:a16="http://schemas.microsoft.com/office/drawing/2014/main" id="{963039AD-E708-4840-8BF9-8F0F23298DB6}"/>
              </a:ext>
            </a:extLst>
          </p:cNvPr>
          <p:cNvSpPr/>
          <p:nvPr/>
        </p:nvSpPr>
        <p:spPr bwMode="auto">
          <a:xfrm>
            <a:off x="7367630" y="2959799"/>
            <a:ext cx="661130" cy="25863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0" rIns="91403" bIns="0"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029" dirty="0">
                <a:solidFill>
                  <a:srgbClr val="FFFFFF"/>
                </a:solidFill>
                <a:latin typeface="Segoe UI"/>
                <a:ea typeface="Segoe UI" pitchFamily="34" charset="0"/>
                <a:cs typeface="Segoe UI"/>
              </a:rPr>
              <a:t>CLI</a:t>
            </a:r>
            <a:endParaRPr lang="en-US" sz="1029" dirty="0">
              <a:solidFill>
                <a:srgbClr val="FFFFFF"/>
              </a:solidFill>
              <a:latin typeface="Segoe UI"/>
              <a:ea typeface="Segoe UI" pitchFamily="34" charset="0"/>
              <a:cs typeface="Segoe UI" pitchFamily="34" charset="0"/>
            </a:endParaRPr>
          </a:p>
        </p:txBody>
      </p:sp>
      <p:cxnSp>
        <p:nvCxnSpPr>
          <p:cNvPr id="71" name="Straight Connector 70">
            <a:extLst>
              <a:ext uri="{FF2B5EF4-FFF2-40B4-BE49-F238E27FC236}">
                <a16:creationId xmlns:a16="http://schemas.microsoft.com/office/drawing/2014/main" id="{78950CC2-CDBF-4D29-B705-517C66A6DEEB}"/>
              </a:ext>
              <a:ext uri="{C183D7F6-B498-43B3-948B-1728B52AA6E4}">
                <adec:decorative xmlns:adec="http://schemas.microsoft.com/office/drawing/2017/decorative" val="1"/>
              </a:ext>
            </a:extLst>
          </p:cNvPr>
          <p:cNvCxnSpPr>
            <a:cxnSpLocks/>
            <a:endCxn id="72" idx="1"/>
          </p:cNvCxnSpPr>
          <p:nvPr/>
        </p:nvCxnSpPr>
        <p:spPr>
          <a:xfrm flipV="1">
            <a:off x="8188168" y="2793600"/>
            <a:ext cx="881612" cy="283734"/>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339F9E20-A3E4-44A4-A338-008632A30E22}"/>
              </a:ext>
            </a:extLst>
          </p:cNvPr>
          <p:cNvSpPr/>
          <p:nvPr/>
        </p:nvSpPr>
        <p:spPr bwMode="auto">
          <a:xfrm>
            <a:off x="9069780" y="2554622"/>
            <a:ext cx="2537392" cy="4779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Multiple </a:t>
            </a:r>
            <a:r>
              <a:rPr lang="en-US" sz="1200" b="1" dirty="0">
                <a:gradFill>
                  <a:gsLst>
                    <a:gs pos="2917">
                      <a:prstClr val="black"/>
                    </a:gs>
                    <a:gs pos="30000">
                      <a:prstClr val="black"/>
                    </a:gs>
                  </a:gsLst>
                  <a:lin ang="5400000" scaled="0"/>
                </a:gradFill>
                <a:latin typeface="Segoe UI"/>
                <a:sym typeface="Segoe UI Semibold"/>
              </a:rPr>
              <a:t>languages </a:t>
            </a:r>
            <a:r>
              <a:rPr lang="en-US" sz="1200" dirty="0">
                <a:gradFill>
                  <a:gsLst>
                    <a:gs pos="2917">
                      <a:prstClr val="black"/>
                    </a:gs>
                    <a:gs pos="30000">
                      <a:prstClr val="black"/>
                    </a:gs>
                  </a:gsLst>
                  <a:lin ang="5400000" scaled="0"/>
                </a:gradFill>
                <a:latin typeface="Segoe UI"/>
                <a:sym typeface="Segoe UI Semibold"/>
              </a:rPr>
              <a:t>suited to different analytics workloads</a:t>
            </a:r>
            <a:endParaRPr lang="en-US" sz="1200" b="1" dirty="0">
              <a:gradFill>
                <a:gsLst>
                  <a:gs pos="2917">
                    <a:prstClr val="black"/>
                  </a:gs>
                  <a:gs pos="30000">
                    <a:prstClr val="black"/>
                  </a:gs>
                </a:gsLst>
                <a:lin ang="5400000" scaled="0"/>
              </a:gradFill>
              <a:latin typeface="Segoe UI"/>
              <a:sym typeface="Segoe UI Semibold"/>
            </a:endParaRPr>
          </a:p>
        </p:txBody>
      </p:sp>
      <p:sp>
        <p:nvSpPr>
          <p:cNvPr id="73" name="Rectangle 72">
            <a:extLst>
              <a:ext uri="{FF2B5EF4-FFF2-40B4-BE49-F238E27FC236}">
                <a16:creationId xmlns:a16="http://schemas.microsoft.com/office/drawing/2014/main" id="{F49EEA15-32AB-4B0F-9706-7911CBF9345C}"/>
              </a:ext>
            </a:extLst>
          </p:cNvPr>
          <p:cNvSpPr/>
          <p:nvPr/>
        </p:nvSpPr>
        <p:spPr bwMode="auto">
          <a:xfrm>
            <a:off x="894115" y="2165849"/>
            <a:ext cx="7425247" cy="386085"/>
          </a:xfrm>
          <a:prstGeom prst="rect">
            <a:avLst/>
          </a:prstGeom>
          <a:solidFill>
            <a:schemeClr val="bg1"/>
          </a:solidFill>
          <a:ln>
            <a:noFill/>
            <a:headEnd type="none" w="med" len="med"/>
            <a:tailEnd type="none" w="med" len="med"/>
          </a:ln>
          <a:effectLst>
            <a:outerShdw blurRad="190500" dist="508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03" tIns="118824" rIns="91403" bIns="91403"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defRPr/>
            </a:pPr>
            <a:r>
              <a:rPr lang="en-US" sz="1100" dirty="0">
                <a:solidFill>
                  <a:srgbClr val="000000"/>
                </a:solidFill>
                <a:latin typeface="Segoe UI Semibold"/>
                <a:ea typeface="Segoe UI" pitchFamily="34" charset="0"/>
                <a:cs typeface="Segoe UI" pitchFamily="34" charset="0"/>
                <a:sym typeface="Segoe UI Semibold"/>
              </a:rPr>
              <a:t>Experience</a:t>
            </a:r>
          </a:p>
        </p:txBody>
      </p:sp>
      <p:sp>
        <p:nvSpPr>
          <p:cNvPr id="74" name="TextBox 4">
            <a:extLst>
              <a:ext uri="{FF2B5EF4-FFF2-40B4-BE49-F238E27FC236}">
                <a16:creationId xmlns:a16="http://schemas.microsoft.com/office/drawing/2014/main" id="{C42E5283-ADAA-4C97-908E-9F6713B36689}"/>
              </a:ext>
            </a:extLst>
          </p:cNvPr>
          <p:cNvSpPr txBox="1"/>
          <p:nvPr/>
        </p:nvSpPr>
        <p:spPr>
          <a:xfrm>
            <a:off x="3817036" y="2239119"/>
            <a:ext cx="1962085" cy="217809"/>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0">
              <a:lnSpc>
                <a:spcPct val="120000"/>
              </a:lnSpc>
              <a:defRPr/>
            </a:pPr>
            <a:r>
              <a:rPr lang="en-US" sz="1300" b="1" dirty="0">
                <a:solidFill>
                  <a:srgbClr val="0078D4"/>
                </a:solidFill>
                <a:latin typeface="Segoe UI" panose="020B0502040204020203" pitchFamily="34" charset="0"/>
                <a:cs typeface="Segoe UI" panose="020B0502040204020203" pitchFamily="34" charset="0"/>
                <a:sym typeface="Segoe UI Semibold"/>
              </a:rPr>
              <a:t>Synapse Analytics Studio</a:t>
            </a:r>
          </a:p>
        </p:txBody>
      </p:sp>
      <p:cxnSp>
        <p:nvCxnSpPr>
          <p:cNvPr id="75" name="Straight Connector 74">
            <a:extLst>
              <a:ext uri="{FF2B5EF4-FFF2-40B4-BE49-F238E27FC236}">
                <a16:creationId xmlns:a16="http://schemas.microsoft.com/office/drawing/2014/main" id="{43794DA4-5102-4CD6-96B5-A8D7E9ACD050}"/>
              </a:ext>
              <a:ext uri="{C183D7F6-B498-43B3-948B-1728B52AA6E4}">
                <adec:decorative xmlns:adec="http://schemas.microsoft.com/office/drawing/2017/decorative" val="1"/>
              </a:ext>
            </a:extLst>
          </p:cNvPr>
          <p:cNvCxnSpPr>
            <a:cxnSpLocks/>
            <a:endCxn id="76" idx="1"/>
          </p:cNvCxnSpPr>
          <p:nvPr/>
        </p:nvCxnSpPr>
        <p:spPr>
          <a:xfrm flipV="1">
            <a:off x="8188168" y="2228457"/>
            <a:ext cx="881612" cy="150321"/>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78CFE44-DCCE-4D93-915F-883EDFFB6216}"/>
              </a:ext>
            </a:extLst>
          </p:cNvPr>
          <p:cNvSpPr/>
          <p:nvPr/>
        </p:nvSpPr>
        <p:spPr bwMode="auto">
          <a:xfrm>
            <a:off x="9069780" y="1989477"/>
            <a:ext cx="2537392" cy="477959"/>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SaaS </a:t>
            </a:r>
            <a:r>
              <a:rPr lang="en-US" sz="1200" b="1" dirty="0">
                <a:gradFill>
                  <a:gsLst>
                    <a:gs pos="2917">
                      <a:prstClr val="black"/>
                    </a:gs>
                    <a:gs pos="30000">
                      <a:prstClr val="black"/>
                    </a:gs>
                  </a:gsLst>
                  <a:lin ang="5400000" scaled="0"/>
                </a:gradFill>
                <a:latin typeface="Segoe UI"/>
                <a:sym typeface="Segoe UI Semibold"/>
              </a:rPr>
              <a:t>developer experiences </a:t>
            </a:r>
            <a:r>
              <a:rPr lang="en-US" sz="1200" dirty="0">
                <a:gradFill>
                  <a:gsLst>
                    <a:gs pos="2917">
                      <a:prstClr val="black"/>
                    </a:gs>
                    <a:gs pos="30000">
                      <a:prstClr val="black"/>
                    </a:gs>
                  </a:gsLst>
                  <a:lin ang="5400000" scaled="0"/>
                </a:gradFill>
                <a:latin typeface="Segoe UI"/>
                <a:sym typeface="Segoe UI Semibold"/>
              </a:rPr>
              <a:t>for code free and code first</a:t>
            </a:r>
            <a:endParaRPr lang="en-US" sz="2399" b="1" dirty="0">
              <a:gradFill>
                <a:gsLst>
                  <a:gs pos="2917">
                    <a:prstClr val="black"/>
                  </a:gs>
                  <a:gs pos="30000">
                    <a:prstClr val="black"/>
                  </a:gs>
                </a:gsLst>
                <a:lin ang="5400000" scaled="0"/>
              </a:gradFill>
              <a:latin typeface="Segoe UI"/>
              <a:sym typeface="Segoe UI Semibold"/>
            </a:endParaRPr>
          </a:p>
        </p:txBody>
      </p:sp>
      <p:cxnSp>
        <p:nvCxnSpPr>
          <p:cNvPr id="77" name="Straight Connector 76">
            <a:extLst>
              <a:ext uri="{FF2B5EF4-FFF2-40B4-BE49-F238E27FC236}">
                <a16:creationId xmlns:a16="http://schemas.microsoft.com/office/drawing/2014/main" id="{56995DF9-D656-4DE0-BDF7-692A2FD26A0B}"/>
              </a:ext>
              <a:ext uri="{C183D7F6-B498-43B3-948B-1728B52AA6E4}">
                <adec:decorative xmlns:adec="http://schemas.microsoft.com/office/drawing/2017/decorative" val="1"/>
              </a:ext>
            </a:extLst>
          </p:cNvPr>
          <p:cNvCxnSpPr>
            <a:cxnSpLocks/>
          </p:cNvCxnSpPr>
          <p:nvPr/>
        </p:nvCxnSpPr>
        <p:spPr>
          <a:xfrm>
            <a:off x="1879535" y="2257938"/>
            <a:ext cx="0" cy="228280"/>
          </a:xfrm>
          <a:prstGeom prst="line">
            <a:avLst/>
          </a:prstGeom>
          <a:ln w="25400">
            <a:gradFill>
              <a:gsLst>
                <a:gs pos="0">
                  <a:schemeClr val="accent1"/>
                </a:gs>
                <a:gs pos="100000">
                  <a:srgbClr val="50E6FF"/>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8" name="TextBox 4">
            <a:extLst>
              <a:ext uri="{FF2B5EF4-FFF2-40B4-BE49-F238E27FC236}">
                <a16:creationId xmlns:a16="http://schemas.microsoft.com/office/drawing/2014/main" id="{D1DCCB60-6ECC-4659-9D23-B522271D68F8}"/>
              </a:ext>
            </a:extLst>
          </p:cNvPr>
          <p:cNvSpPr txBox="1"/>
          <p:nvPr/>
        </p:nvSpPr>
        <p:spPr>
          <a:xfrm>
            <a:off x="3815088" y="1559114"/>
            <a:ext cx="4088891" cy="387414"/>
          </a:xfrm>
          <a:prstGeom prst="rect">
            <a:avLst/>
          </a:prstGeom>
          <a:no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950">
              <a:lnSpc>
                <a:spcPct val="120000"/>
              </a:lnSpc>
              <a:defRPr/>
            </a:pPr>
            <a:r>
              <a:rPr lang="en-US" sz="1100" b="1" dirty="0">
                <a:solidFill>
                  <a:srgbClr val="0070C3"/>
                </a:solidFill>
                <a:latin typeface="Segoe UI Semibold"/>
                <a:sym typeface="Segoe UI Semibold"/>
              </a:rPr>
              <a:t>Artificial Intelligence / Machine Learning / Internet of Things</a:t>
            </a:r>
          </a:p>
          <a:p>
            <a:pPr defTabSz="913950">
              <a:lnSpc>
                <a:spcPct val="120000"/>
              </a:lnSpc>
              <a:defRPr/>
            </a:pPr>
            <a:r>
              <a:rPr lang="en-US" sz="1100" b="1" dirty="0">
                <a:solidFill>
                  <a:srgbClr val="0070C3"/>
                </a:solidFill>
                <a:latin typeface="Segoe UI Semibold"/>
                <a:sym typeface="Segoe UI Semibold"/>
              </a:rPr>
              <a:t>Intelligent Apps / Business Intelligence</a:t>
            </a:r>
          </a:p>
        </p:txBody>
      </p:sp>
      <p:sp>
        <p:nvSpPr>
          <p:cNvPr id="79" name="Rectangle 78">
            <a:extLst>
              <a:ext uri="{FF2B5EF4-FFF2-40B4-BE49-F238E27FC236}">
                <a16:creationId xmlns:a16="http://schemas.microsoft.com/office/drawing/2014/main" id="{CB424E2C-F29B-4D82-83BA-BA7878441F1C}"/>
              </a:ext>
            </a:extLst>
          </p:cNvPr>
          <p:cNvSpPr/>
          <p:nvPr/>
        </p:nvSpPr>
        <p:spPr bwMode="auto">
          <a:xfrm>
            <a:off x="9069780" y="1441611"/>
            <a:ext cx="2537392" cy="455353"/>
          </a:xfrm>
          <a:prstGeom prst="rect">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03" tIns="91403" rIns="91403" bIns="91403" numCol="1" spcCol="0" rtlCol="0" fromWordArt="0" anchor="ctr" anchorCtr="0" forceAA="0" compatLnSpc="1">
            <a:prstTxWarp prst="textNoShape">
              <a:avLst/>
            </a:prstTxWarp>
            <a:noAutofit/>
          </a:bodyPr>
          <a:lstStyle/>
          <a:p>
            <a:pPr defTabSz="913950">
              <a:lnSpc>
                <a:spcPct val="90000"/>
              </a:lnSpc>
              <a:spcAft>
                <a:spcPts val="600"/>
              </a:spcAft>
              <a:defRPr/>
            </a:pPr>
            <a:r>
              <a:rPr lang="en-US" sz="1200" dirty="0">
                <a:gradFill>
                  <a:gsLst>
                    <a:gs pos="2917">
                      <a:prstClr val="black"/>
                    </a:gs>
                    <a:gs pos="30000">
                      <a:prstClr val="black"/>
                    </a:gs>
                  </a:gsLst>
                  <a:lin ang="5400000" scaled="0"/>
                </a:gradFill>
                <a:latin typeface="Segoe UI"/>
                <a:sym typeface="Segoe UI Semibold"/>
              </a:rPr>
              <a:t>Designed for analytics </a:t>
            </a:r>
            <a:r>
              <a:rPr lang="en-US" sz="1200" b="1" dirty="0">
                <a:gradFill>
                  <a:gsLst>
                    <a:gs pos="2917">
                      <a:prstClr val="black"/>
                    </a:gs>
                    <a:gs pos="30000">
                      <a:prstClr val="black"/>
                    </a:gs>
                  </a:gsLst>
                  <a:lin ang="5400000" scaled="0"/>
                </a:gradFill>
                <a:latin typeface="Segoe UI"/>
                <a:sym typeface="Segoe UI Semibold"/>
              </a:rPr>
              <a:t>workloads at any scale</a:t>
            </a:r>
            <a:endParaRPr lang="en-US" sz="2399" b="1" dirty="0">
              <a:gradFill>
                <a:gsLst>
                  <a:gs pos="2917">
                    <a:prstClr val="black"/>
                  </a:gs>
                  <a:gs pos="30000">
                    <a:prstClr val="black"/>
                  </a:gs>
                </a:gsLst>
                <a:lin ang="5400000" scaled="0"/>
              </a:gradFill>
              <a:latin typeface="Segoe UI"/>
              <a:sym typeface="Segoe UI Semibold"/>
            </a:endParaRPr>
          </a:p>
        </p:txBody>
      </p:sp>
      <p:cxnSp>
        <p:nvCxnSpPr>
          <p:cNvPr id="80" name="Straight Connector 79">
            <a:extLst>
              <a:ext uri="{FF2B5EF4-FFF2-40B4-BE49-F238E27FC236}">
                <a16:creationId xmlns:a16="http://schemas.microsoft.com/office/drawing/2014/main" id="{300F791C-19BC-4423-B30C-BCF87167F5F8}"/>
              </a:ext>
              <a:ext uri="{C183D7F6-B498-43B3-948B-1728B52AA6E4}">
                <adec:decorative xmlns:adec="http://schemas.microsoft.com/office/drawing/2017/decorative" val="1"/>
              </a:ext>
            </a:extLst>
          </p:cNvPr>
          <p:cNvCxnSpPr>
            <a:cxnSpLocks/>
            <a:endCxn id="79" idx="1"/>
          </p:cNvCxnSpPr>
          <p:nvPr/>
        </p:nvCxnSpPr>
        <p:spPr>
          <a:xfrm>
            <a:off x="8426260" y="1665647"/>
            <a:ext cx="643519" cy="3642"/>
          </a:xfrm>
          <a:prstGeom prst="line">
            <a:avLst/>
          </a:prstGeom>
          <a:ln>
            <a:solidFill>
              <a:srgbClr val="0078D4"/>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677DF5E-6766-4A6A-9F68-B1B9F2645E3E}"/>
              </a:ext>
            </a:extLst>
          </p:cNvPr>
          <p:cNvSpPr/>
          <p:nvPr/>
        </p:nvSpPr>
        <p:spPr bwMode="auto">
          <a:xfrm>
            <a:off x="2089727" y="4424134"/>
            <a:ext cx="1611719"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METASTORE</a:t>
            </a:r>
          </a:p>
        </p:txBody>
      </p:sp>
      <p:sp>
        <p:nvSpPr>
          <p:cNvPr id="82" name="Rectangle 81">
            <a:extLst>
              <a:ext uri="{FF2B5EF4-FFF2-40B4-BE49-F238E27FC236}">
                <a16:creationId xmlns:a16="http://schemas.microsoft.com/office/drawing/2014/main" id="{D88D7BB1-BDF8-4775-AA26-B0590A51F615}"/>
              </a:ext>
            </a:extLst>
          </p:cNvPr>
          <p:cNvSpPr/>
          <p:nvPr/>
        </p:nvSpPr>
        <p:spPr bwMode="auto">
          <a:xfrm>
            <a:off x="2089726" y="3331455"/>
            <a:ext cx="1611718" cy="43030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SECURITY</a:t>
            </a:r>
          </a:p>
        </p:txBody>
      </p:sp>
      <p:sp>
        <p:nvSpPr>
          <p:cNvPr id="83" name="Rectangle 82">
            <a:extLst>
              <a:ext uri="{FF2B5EF4-FFF2-40B4-BE49-F238E27FC236}">
                <a16:creationId xmlns:a16="http://schemas.microsoft.com/office/drawing/2014/main" id="{136D8A84-F510-4C10-94A5-7D017C5C9E26}"/>
              </a:ext>
            </a:extLst>
          </p:cNvPr>
          <p:cNvSpPr/>
          <p:nvPr/>
        </p:nvSpPr>
        <p:spPr bwMode="auto">
          <a:xfrm>
            <a:off x="2089726" y="2782104"/>
            <a:ext cx="1611718"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MANAGEMENT</a:t>
            </a:r>
          </a:p>
        </p:txBody>
      </p:sp>
      <p:sp>
        <p:nvSpPr>
          <p:cNvPr id="84" name="Rectangle 83">
            <a:extLst>
              <a:ext uri="{FF2B5EF4-FFF2-40B4-BE49-F238E27FC236}">
                <a16:creationId xmlns:a16="http://schemas.microsoft.com/office/drawing/2014/main" id="{0C0020B8-A67A-4478-8823-22B9CB98F106}"/>
              </a:ext>
            </a:extLst>
          </p:cNvPr>
          <p:cNvSpPr/>
          <p:nvPr/>
        </p:nvSpPr>
        <p:spPr bwMode="auto">
          <a:xfrm>
            <a:off x="2089726" y="3874784"/>
            <a:ext cx="1611718" cy="43633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ctr" anchorCtr="0" forceAA="0" compatLnSpc="1">
            <a:prstTxWarp prst="textNoShape">
              <a:avLst/>
            </a:prstTxWarp>
            <a:noAutofit/>
          </a:bodyPr>
          <a:lstStyle/>
          <a:p>
            <a:pPr defTabSz="932013" fontAlgn="base">
              <a:lnSpc>
                <a:spcPct val="90000"/>
              </a:lnSpc>
              <a:spcBef>
                <a:spcPct val="0"/>
              </a:spcBef>
              <a:spcAft>
                <a:spcPct val="0"/>
              </a:spcAft>
              <a:defRPr/>
            </a:pPr>
            <a:r>
              <a:rPr lang="en-US" sz="1100" spc="100" dirty="0">
                <a:solidFill>
                  <a:srgbClr val="FFFFFF"/>
                </a:solidFill>
                <a:latin typeface="Segoe UI"/>
                <a:ea typeface="Segoe UI" pitchFamily="34" charset="0"/>
                <a:cs typeface="Segoe UI" pitchFamily="34" charset="0"/>
                <a:sym typeface="Segoe UI Semibold"/>
              </a:rPr>
              <a:t>MONITORING</a:t>
            </a:r>
          </a:p>
        </p:txBody>
      </p:sp>
    </p:spTree>
    <p:extLst>
      <p:ext uri="{BB962C8B-B14F-4D97-AF65-F5344CB8AC3E}">
        <p14:creationId xmlns:p14="http://schemas.microsoft.com/office/powerpoint/2010/main" val="3456717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dirty="0"/>
              <a:t>Introduction to Azure Synapse Analytics</a:t>
            </a:r>
          </a:p>
        </p:txBody>
      </p:sp>
      <p:pic>
        <p:nvPicPr>
          <p:cNvPr id="2" name="Picture 2" descr="An image to represent Azure Synapse Analytics components. In the Center resides the Azure Synapse Analytics logo, and surrounding it are images to represent its' components">
            <a:extLst>
              <a:ext uri="{FF2B5EF4-FFF2-40B4-BE49-F238E27FC236}">
                <a16:creationId xmlns:a16="http://schemas.microsoft.com/office/drawing/2014/main" id="{C6B6ECCF-699A-4400-898D-96C5E84FA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574" y="1287405"/>
            <a:ext cx="8047959" cy="4949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83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B31CD-D48A-4943-BA08-E7D685FBBAA2}"/>
              </a:ext>
            </a:extLst>
          </p:cNvPr>
          <p:cNvSpPr txBox="1"/>
          <p:nvPr/>
        </p:nvSpPr>
        <p:spPr>
          <a:xfrm>
            <a:off x="428348" y="325799"/>
            <a:ext cx="6094520" cy="523220"/>
          </a:xfrm>
          <a:prstGeom prst="rect">
            <a:avLst/>
          </a:prstGeom>
          <a:noFill/>
        </p:spPr>
        <p:txBody>
          <a:bodyPr wrap="square">
            <a:spAutoFit/>
          </a:bodyPr>
          <a:lstStyle/>
          <a:p>
            <a:pPr algn="l"/>
            <a:r>
              <a:rPr lang="en-US" sz="2800" b="1" i="0">
                <a:solidFill>
                  <a:srgbClr val="171717"/>
                </a:solidFill>
                <a:effectLst/>
                <a:latin typeface="Segoe UI" panose="020B0502040204020203" pitchFamily="34" charset="0"/>
              </a:rPr>
              <a:t>Azure Synapse SQL</a:t>
            </a:r>
            <a:endParaRPr lang="en-US" sz="2800" b="1" i="0" dirty="0">
              <a:solidFill>
                <a:srgbClr val="171717"/>
              </a:solidFill>
              <a:effectLst/>
              <a:latin typeface="Segoe UI" panose="020B0502040204020203" pitchFamily="34" charset="0"/>
            </a:endParaRPr>
          </a:p>
        </p:txBody>
      </p:sp>
      <p:sp>
        <p:nvSpPr>
          <p:cNvPr id="5" name="TextBox 4">
            <a:extLst>
              <a:ext uri="{FF2B5EF4-FFF2-40B4-BE49-F238E27FC236}">
                <a16:creationId xmlns:a16="http://schemas.microsoft.com/office/drawing/2014/main" id="{1B7C5E46-F8BD-4FC0-9D6D-2676AD2F36D5}"/>
              </a:ext>
            </a:extLst>
          </p:cNvPr>
          <p:cNvSpPr txBox="1"/>
          <p:nvPr/>
        </p:nvSpPr>
        <p:spPr>
          <a:xfrm>
            <a:off x="428347" y="1041269"/>
            <a:ext cx="11219155" cy="4154984"/>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Azure Synapse SQL is a distributed query system that enables you to implement </a:t>
            </a:r>
            <a:r>
              <a:rPr lang="en-US" sz="2400" b="0" i="0" dirty="0">
                <a:solidFill>
                  <a:srgbClr val="FF0000"/>
                </a:solidFill>
                <a:effectLst/>
                <a:latin typeface="Segoe UI" panose="020B0502040204020203" pitchFamily="34" charset="0"/>
              </a:rPr>
              <a:t>data warehousing</a:t>
            </a:r>
            <a:r>
              <a:rPr lang="en-US" sz="2400" b="0" i="0" dirty="0">
                <a:solidFill>
                  <a:srgbClr val="171717"/>
                </a:solidFill>
                <a:effectLst/>
                <a:latin typeface="Segoe UI" panose="020B0502040204020203" pitchFamily="34" charset="0"/>
              </a:rPr>
              <a:t> and </a:t>
            </a:r>
            <a:r>
              <a:rPr lang="en-US" sz="2400" b="0" i="0" dirty="0">
                <a:solidFill>
                  <a:srgbClr val="FF0000"/>
                </a:solidFill>
                <a:effectLst/>
                <a:latin typeface="Segoe UI" panose="020B0502040204020203" pitchFamily="34" charset="0"/>
              </a:rPr>
              <a:t>data virtualization</a:t>
            </a:r>
            <a:r>
              <a:rPr lang="en-US" sz="2400" b="0" i="0" dirty="0">
                <a:solidFill>
                  <a:srgbClr val="171717"/>
                </a:solidFill>
                <a:effectLst/>
                <a:latin typeface="Segoe UI" panose="020B0502040204020203" pitchFamily="34" charset="0"/>
              </a:rPr>
              <a:t> scenarios using standard T-SQL experiences familiar to data engineers. Synapse SQL offers both serverless and dedicated resource models to work with both descriptive and diagnostic analytical scenarios. </a:t>
            </a:r>
          </a:p>
          <a:p>
            <a:endParaRPr lang="en-US" sz="2400" b="0" i="0" dirty="0">
              <a:solidFill>
                <a:srgbClr val="171717"/>
              </a:solidFill>
              <a:effectLst/>
              <a:latin typeface="Segoe UI" panose="020B0502040204020203" pitchFamily="34" charset="0"/>
            </a:endParaRPr>
          </a:p>
          <a:p>
            <a:r>
              <a:rPr lang="en-US" sz="2400" b="0" i="0" dirty="0">
                <a:solidFill>
                  <a:srgbClr val="171717"/>
                </a:solidFill>
                <a:effectLst/>
                <a:latin typeface="Segoe UI" panose="020B0502040204020203" pitchFamily="34" charset="0"/>
              </a:rPr>
              <a:t>For predictable performance and cost, create dedicated SQL pools to reserve processing power for data stored in SQL tables. </a:t>
            </a:r>
          </a:p>
          <a:p>
            <a:endParaRPr lang="en-US" sz="2400" b="0" i="0" dirty="0">
              <a:solidFill>
                <a:srgbClr val="171717"/>
              </a:solidFill>
              <a:effectLst/>
              <a:latin typeface="Segoe UI" panose="020B0502040204020203" pitchFamily="34" charset="0"/>
            </a:endParaRPr>
          </a:p>
          <a:p>
            <a:r>
              <a:rPr lang="en-US" sz="2400" b="0" i="0" dirty="0">
                <a:solidFill>
                  <a:srgbClr val="171717"/>
                </a:solidFill>
                <a:effectLst/>
                <a:latin typeface="Segoe UI" panose="020B0502040204020203" pitchFamily="34" charset="0"/>
              </a:rPr>
              <a:t>For unplanned or ad-hoc workloads, use the always-available, serverless SQL endpoint.</a:t>
            </a:r>
            <a:endParaRPr lang="en-US" sz="2400" dirty="0"/>
          </a:p>
        </p:txBody>
      </p:sp>
    </p:spTree>
    <p:extLst>
      <p:ext uri="{BB962C8B-B14F-4D97-AF65-F5344CB8AC3E}">
        <p14:creationId xmlns:p14="http://schemas.microsoft.com/office/powerpoint/2010/main" val="21551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4801BD-EE23-49BA-BE86-2D7EB0A2CBBD}"/>
              </a:ext>
            </a:extLst>
          </p:cNvPr>
          <p:cNvSpPr txBox="1"/>
          <p:nvPr/>
        </p:nvSpPr>
        <p:spPr>
          <a:xfrm>
            <a:off x="357326" y="364854"/>
            <a:ext cx="11254666" cy="461665"/>
          </a:xfrm>
          <a:prstGeom prst="rect">
            <a:avLst/>
          </a:prstGeom>
          <a:noFill/>
        </p:spPr>
        <p:txBody>
          <a:bodyPr wrap="square">
            <a:spAutoFit/>
          </a:bodyPr>
          <a:lstStyle/>
          <a:p>
            <a:pPr algn="l"/>
            <a:r>
              <a:rPr lang="en-US" sz="2400" b="1" i="0" dirty="0">
                <a:solidFill>
                  <a:srgbClr val="171717"/>
                </a:solidFill>
                <a:effectLst/>
                <a:latin typeface="Segoe UI" panose="020B0502040204020203" pitchFamily="34" charset="0"/>
              </a:rPr>
              <a:t>Apache Spark pool with full support for Scala, Python, </a:t>
            </a:r>
            <a:r>
              <a:rPr lang="en-US" sz="2400" b="1" i="0" dirty="0" err="1">
                <a:solidFill>
                  <a:srgbClr val="171717"/>
                </a:solidFill>
                <a:effectLst/>
                <a:latin typeface="Segoe UI" panose="020B0502040204020203" pitchFamily="34" charset="0"/>
              </a:rPr>
              <a:t>SparkSQL</a:t>
            </a:r>
            <a:r>
              <a:rPr lang="en-US" sz="2400" b="1" i="0" dirty="0">
                <a:solidFill>
                  <a:srgbClr val="171717"/>
                </a:solidFill>
                <a:effectLst/>
                <a:latin typeface="Segoe UI" panose="020B0502040204020203" pitchFamily="34" charset="0"/>
              </a:rPr>
              <a:t>, and C#</a:t>
            </a:r>
          </a:p>
        </p:txBody>
      </p:sp>
      <p:sp>
        <p:nvSpPr>
          <p:cNvPr id="5" name="TextBox 4">
            <a:extLst>
              <a:ext uri="{FF2B5EF4-FFF2-40B4-BE49-F238E27FC236}">
                <a16:creationId xmlns:a16="http://schemas.microsoft.com/office/drawing/2014/main" id="{5713117D-7BEB-47B2-94A7-36178002182B}"/>
              </a:ext>
            </a:extLst>
          </p:cNvPr>
          <p:cNvSpPr txBox="1"/>
          <p:nvPr/>
        </p:nvSpPr>
        <p:spPr>
          <a:xfrm>
            <a:off x="454981" y="1120676"/>
            <a:ext cx="10597718" cy="3785652"/>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You can develop </a:t>
            </a:r>
            <a:r>
              <a:rPr lang="en-US" sz="2400" b="0" i="0" dirty="0">
                <a:solidFill>
                  <a:srgbClr val="FF0000"/>
                </a:solidFill>
                <a:effectLst/>
                <a:latin typeface="Segoe UI" panose="020B0502040204020203" pitchFamily="34" charset="0"/>
              </a:rPr>
              <a:t>big data engineering </a:t>
            </a:r>
            <a:r>
              <a:rPr lang="en-US" sz="2400" b="0" i="0" dirty="0">
                <a:solidFill>
                  <a:srgbClr val="171717"/>
                </a:solidFill>
                <a:effectLst/>
                <a:latin typeface="Segoe UI" panose="020B0502040204020203" pitchFamily="34" charset="0"/>
              </a:rPr>
              <a:t>and </a:t>
            </a:r>
            <a:r>
              <a:rPr lang="en-US" sz="2400" b="0" i="0" dirty="0">
                <a:solidFill>
                  <a:srgbClr val="FF0000"/>
                </a:solidFill>
                <a:effectLst/>
                <a:latin typeface="Segoe UI" panose="020B0502040204020203" pitchFamily="34" charset="0"/>
              </a:rPr>
              <a:t>machine learning </a:t>
            </a:r>
            <a:r>
              <a:rPr lang="en-US" sz="2400" b="0" i="0" dirty="0">
                <a:solidFill>
                  <a:srgbClr val="171717"/>
                </a:solidFill>
                <a:effectLst/>
                <a:latin typeface="Segoe UI" panose="020B0502040204020203" pitchFamily="34" charset="0"/>
              </a:rPr>
              <a:t>solutions using Apache Spark for Azure Synapse.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You can take advantage of the big data computation engine to deal with complex compute transformations that would take too long in a data warehouse.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For machine learning workloads, you can use </a:t>
            </a:r>
            <a:r>
              <a:rPr lang="en-US" sz="2400" b="0" i="0" dirty="0" err="1">
                <a:solidFill>
                  <a:srgbClr val="171717"/>
                </a:solidFill>
                <a:effectLst/>
                <a:latin typeface="Segoe UI" panose="020B0502040204020203" pitchFamily="34" charset="0"/>
              </a:rPr>
              <a:t>SparkML</a:t>
            </a:r>
            <a:r>
              <a:rPr lang="en-US" sz="2400" b="0" i="0" dirty="0">
                <a:solidFill>
                  <a:srgbClr val="171717"/>
                </a:solidFill>
                <a:effectLst/>
                <a:latin typeface="Segoe UI" panose="020B0502040204020203" pitchFamily="34" charset="0"/>
              </a:rPr>
              <a:t> algorithms and </a:t>
            </a:r>
            <a:r>
              <a:rPr lang="en-US" sz="2400" b="0" i="0" dirty="0" err="1">
                <a:solidFill>
                  <a:srgbClr val="171717"/>
                </a:solidFill>
                <a:effectLst/>
                <a:latin typeface="Segoe UI" panose="020B0502040204020203" pitchFamily="34" charset="0"/>
              </a:rPr>
              <a:t>AzureML</a:t>
            </a:r>
            <a:r>
              <a:rPr lang="en-US" sz="2400" b="0" i="0" dirty="0">
                <a:solidFill>
                  <a:srgbClr val="171717"/>
                </a:solidFill>
                <a:effectLst/>
                <a:latin typeface="Segoe UI" panose="020B0502040204020203" pitchFamily="34" charset="0"/>
              </a:rPr>
              <a:t> integration for Apache Spark 2.4 with built-in support for Linux Foundation Delta Lake.</a:t>
            </a:r>
            <a:endParaRPr lang="en-US" sz="2400" dirty="0"/>
          </a:p>
        </p:txBody>
      </p:sp>
    </p:spTree>
    <p:extLst>
      <p:ext uri="{BB962C8B-B14F-4D97-AF65-F5344CB8AC3E}">
        <p14:creationId xmlns:p14="http://schemas.microsoft.com/office/powerpoint/2010/main" val="452326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BC3F3A-660B-9B4A-2194-3668607AE670}"/>
              </a:ext>
            </a:extLst>
          </p:cNvPr>
          <p:cNvPicPr>
            <a:picLocks noChangeAspect="1"/>
          </p:cNvPicPr>
          <p:nvPr/>
        </p:nvPicPr>
        <p:blipFill>
          <a:blip r:embed="rId2"/>
          <a:stretch>
            <a:fillRect/>
          </a:stretch>
        </p:blipFill>
        <p:spPr>
          <a:xfrm>
            <a:off x="2678134" y="216891"/>
            <a:ext cx="6835732" cy="6424217"/>
          </a:xfrm>
          <a:prstGeom prst="rect">
            <a:avLst/>
          </a:prstGeom>
        </p:spPr>
      </p:pic>
    </p:spTree>
    <p:extLst>
      <p:ext uri="{BB962C8B-B14F-4D97-AF65-F5344CB8AC3E}">
        <p14:creationId xmlns:p14="http://schemas.microsoft.com/office/powerpoint/2010/main" val="499591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F5BF97-AB34-4CB6-803A-AB578CE8DCF9}"/>
              </a:ext>
            </a:extLst>
          </p:cNvPr>
          <p:cNvSpPr txBox="1"/>
          <p:nvPr/>
        </p:nvSpPr>
        <p:spPr>
          <a:xfrm>
            <a:off x="428347" y="432332"/>
            <a:ext cx="6094520"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Synapse Pipelines</a:t>
            </a:r>
          </a:p>
        </p:txBody>
      </p:sp>
      <p:sp>
        <p:nvSpPr>
          <p:cNvPr id="5" name="TextBox 4">
            <a:extLst>
              <a:ext uri="{FF2B5EF4-FFF2-40B4-BE49-F238E27FC236}">
                <a16:creationId xmlns:a16="http://schemas.microsoft.com/office/drawing/2014/main" id="{45CBB710-5DF7-41C4-97B3-C64D7C120C38}"/>
              </a:ext>
            </a:extLst>
          </p:cNvPr>
          <p:cNvSpPr txBox="1"/>
          <p:nvPr/>
        </p:nvSpPr>
        <p:spPr>
          <a:xfrm>
            <a:off x="499369" y="1147802"/>
            <a:ext cx="11085990" cy="3785652"/>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Azure Synapse Pipelines leverages the capabilities of </a:t>
            </a:r>
            <a:r>
              <a:rPr lang="en-US" sz="2400" b="0" i="0" dirty="0">
                <a:solidFill>
                  <a:srgbClr val="FF0000"/>
                </a:solidFill>
                <a:effectLst/>
                <a:latin typeface="Segoe UI" panose="020B0502040204020203" pitchFamily="34" charset="0"/>
              </a:rPr>
              <a:t>Azure Data Factory </a:t>
            </a:r>
            <a:r>
              <a:rPr lang="en-US" sz="2400" b="0" i="0" dirty="0">
                <a:solidFill>
                  <a:srgbClr val="171717"/>
                </a:solidFill>
                <a:effectLst/>
                <a:latin typeface="Segoe UI" panose="020B0502040204020203" pitchFamily="34" charset="0"/>
              </a:rPr>
              <a:t>and is the cloud-based </a:t>
            </a:r>
            <a:r>
              <a:rPr lang="en-US" sz="2400" b="0" i="0" dirty="0">
                <a:solidFill>
                  <a:srgbClr val="FF0000"/>
                </a:solidFill>
                <a:effectLst/>
                <a:latin typeface="Segoe UI" panose="020B0502040204020203" pitchFamily="34" charset="0"/>
              </a:rPr>
              <a:t>ETL</a:t>
            </a:r>
            <a:r>
              <a:rPr lang="en-US" sz="2400" b="0" i="0" dirty="0">
                <a:solidFill>
                  <a:srgbClr val="171717"/>
                </a:solidFill>
                <a:effectLst/>
                <a:latin typeface="Segoe UI" panose="020B0502040204020203" pitchFamily="34" charset="0"/>
              </a:rPr>
              <a:t> and data integration service that allows you to create data-driven workflows for orchestrating data movement and transforming data at scale.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Using Azure Synapse Pipelines, you can create and schedule data-driven workflows (called pipelines) that can ingest data from disparate data stores.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You can build complex ETL processes that transform data visually with data flows or by using compute services such as Azure Databricks.</a:t>
            </a:r>
            <a:endParaRPr lang="en-US" sz="2400" dirty="0"/>
          </a:p>
        </p:txBody>
      </p:sp>
    </p:spTree>
    <p:extLst>
      <p:ext uri="{BB962C8B-B14F-4D97-AF65-F5344CB8AC3E}">
        <p14:creationId xmlns:p14="http://schemas.microsoft.com/office/powerpoint/2010/main" val="2496243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14E79-46A8-47D4-B099-08709F022915}"/>
              </a:ext>
            </a:extLst>
          </p:cNvPr>
          <p:cNvSpPr txBox="1"/>
          <p:nvPr/>
        </p:nvSpPr>
        <p:spPr>
          <a:xfrm>
            <a:off x="463858" y="396821"/>
            <a:ext cx="6094520"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Synapse Link</a:t>
            </a:r>
          </a:p>
        </p:txBody>
      </p:sp>
      <p:sp>
        <p:nvSpPr>
          <p:cNvPr id="5" name="TextBox 4">
            <a:extLst>
              <a:ext uri="{FF2B5EF4-FFF2-40B4-BE49-F238E27FC236}">
                <a16:creationId xmlns:a16="http://schemas.microsoft.com/office/drawing/2014/main" id="{DE9B6852-CD3B-4AC2-9CCD-FD17964263C7}"/>
              </a:ext>
            </a:extLst>
          </p:cNvPr>
          <p:cNvSpPr txBox="1"/>
          <p:nvPr/>
        </p:nvSpPr>
        <p:spPr>
          <a:xfrm>
            <a:off x="463858" y="1181521"/>
            <a:ext cx="11201400" cy="4524315"/>
          </a:xfrm>
          <a:prstGeom prst="rect">
            <a:avLst/>
          </a:prstGeom>
          <a:noFill/>
        </p:spPr>
        <p:txBody>
          <a:bodyPr wrap="square">
            <a:spAutoFit/>
          </a:bodyPr>
          <a:lstStyle/>
          <a:p>
            <a:r>
              <a:rPr lang="en-US" sz="2400" b="0" i="0" dirty="0">
                <a:solidFill>
                  <a:srgbClr val="171717"/>
                </a:solidFill>
                <a:effectLst/>
                <a:latin typeface="Segoe UI" panose="020B0502040204020203" pitchFamily="34" charset="0"/>
              </a:rPr>
              <a:t>Azure Synapse Analytics enables you to </a:t>
            </a:r>
            <a:r>
              <a:rPr lang="en-US" sz="2400" b="0" i="0" dirty="0">
                <a:solidFill>
                  <a:srgbClr val="FF0000"/>
                </a:solidFill>
                <a:effectLst/>
                <a:latin typeface="Segoe UI" panose="020B0502040204020203" pitchFamily="34" charset="0"/>
              </a:rPr>
              <a:t>reach out to operational data </a:t>
            </a:r>
            <a:r>
              <a:rPr lang="en-US" sz="2400" b="0" i="0" dirty="0">
                <a:solidFill>
                  <a:srgbClr val="171717"/>
                </a:solidFill>
                <a:effectLst/>
                <a:latin typeface="Segoe UI" panose="020B0502040204020203" pitchFamily="34" charset="0"/>
              </a:rPr>
              <a:t>using Azure Synapse Link, and is achieved </a:t>
            </a:r>
            <a:r>
              <a:rPr lang="en-US" sz="2400" b="0" i="0" dirty="0">
                <a:solidFill>
                  <a:srgbClr val="FF0000"/>
                </a:solidFill>
                <a:effectLst/>
                <a:latin typeface="Segoe UI" panose="020B0502040204020203" pitchFamily="34" charset="0"/>
              </a:rPr>
              <a:t>without impacting the performance </a:t>
            </a:r>
            <a:r>
              <a:rPr lang="en-US" sz="2400" b="0" i="0" dirty="0">
                <a:solidFill>
                  <a:srgbClr val="171717"/>
                </a:solidFill>
                <a:effectLst/>
                <a:latin typeface="Segoe UI" panose="020B0502040204020203" pitchFamily="34" charset="0"/>
              </a:rPr>
              <a:t>of the transactional data store.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For this to happen, you have to enable the feature within both Azure Synapse Analytics, and within the data store to which Azure Synapse Analytics will connect, such as Azure Cosmos DB. </a:t>
            </a:r>
          </a:p>
          <a:p>
            <a:endParaRPr lang="en-US" sz="2400" dirty="0">
              <a:solidFill>
                <a:srgbClr val="171717"/>
              </a:solidFill>
              <a:latin typeface="Segoe UI" panose="020B0502040204020203" pitchFamily="34" charset="0"/>
            </a:endParaRPr>
          </a:p>
          <a:p>
            <a:r>
              <a:rPr lang="en-US" sz="2400" b="0" i="0" dirty="0">
                <a:solidFill>
                  <a:srgbClr val="171717"/>
                </a:solidFill>
                <a:effectLst/>
                <a:latin typeface="Segoe UI" panose="020B0502040204020203" pitchFamily="34" charset="0"/>
              </a:rPr>
              <a:t>In the case of Azure Cosmos DB, this will create an analytical data store. As data changes in the transactional system, the changed data is fed to the analytical store in a Column store format from which Azure Synapse Link can query with no disruption to the source system.</a:t>
            </a:r>
            <a:endParaRPr lang="en-US" sz="2400" dirty="0"/>
          </a:p>
        </p:txBody>
      </p:sp>
    </p:spTree>
    <p:extLst>
      <p:ext uri="{BB962C8B-B14F-4D97-AF65-F5344CB8AC3E}">
        <p14:creationId xmlns:p14="http://schemas.microsoft.com/office/powerpoint/2010/main" val="1763685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Databricks?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A71268-56FD-487C-B285-7DE76EB71E00}"/>
              </a:ext>
            </a:extLst>
          </p:cNvPr>
          <p:cNvSpPr txBox="1"/>
          <p:nvPr/>
        </p:nvSpPr>
        <p:spPr>
          <a:xfrm>
            <a:off x="686083" y="1380745"/>
            <a:ext cx="5248291" cy="1846659"/>
          </a:xfrm>
          <a:prstGeom prst="rect">
            <a:avLst/>
          </a:prstGeom>
          <a:noFill/>
        </p:spPr>
        <p:txBody>
          <a:bodyPr wrap="square" lIns="0" tIns="0" rIns="0" bIns="0" rtlCol="0">
            <a:spAutoFit/>
          </a:bodyPr>
          <a:lstStyle/>
          <a:p>
            <a:pPr algn="ct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Databricks is an open and unified platform for data engineering, machine learning and analytics. It combines Data warehouse and data lakes into a </a:t>
            </a:r>
            <a:r>
              <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LakeHouse</a:t>
            </a: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 Architecture. </a:t>
            </a:r>
          </a:p>
        </p:txBody>
      </p:sp>
      <p:pic>
        <p:nvPicPr>
          <p:cNvPr id="7" name="Picture 6">
            <a:extLst>
              <a:ext uri="{FF2B5EF4-FFF2-40B4-BE49-F238E27FC236}">
                <a16:creationId xmlns:a16="http://schemas.microsoft.com/office/drawing/2014/main" id="{294969B1-BBCA-42F0-9AF8-8CD5428029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250" b="96449" l="6636" r="94907">
                        <a14:foregroundMark x1="46451" y1="6818" x2="52006" y2="6250"/>
                        <a14:foregroundMark x1="38735" y1="16903" x2="51235" y2="16903"/>
                        <a14:foregroundMark x1="39660" y1="48438" x2="57099" y2="48295"/>
                        <a14:foregroundMark x1="57099" y1="48295" x2="66821" y2="48295"/>
                        <a14:foregroundMark x1="19599" y1="66193" x2="19136" y2="85938"/>
                        <a14:foregroundMark x1="59722" y1="68324" x2="59722" y2="85653"/>
                        <a14:foregroundMark x1="22531" y1="76989" x2="79784" y2="79261"/>
                        <a14:foregroundMark x1="27778" y1="87074" x2="52469" y2="86932"/>
                        <a14:foregroundMark x1="52469" y1="86932" x2="74228" y2="87642"/>
                        <a14:foregroundMark x1="8179" y1="70739" x2="10494" y2="88352"/>
                        <a14:foregroundMark x1="10494" y1="88352" x2="83179" y2="91619"/>
                        <a14:foregroundMark x1="83179" y1="91619" x2="90895" y2="71023"/>
                        <a14:foregroundMark x1="90895" y1="71023" x2="90586" y2="69318"/>
                        <a14:foregroundMark x1="7870" y1="28835" x2="9259" y2="54119"/>
                        <a14:foregroundMark x1="15278" y1="89205" x2="30247" y2="91903"/>
                        <a14:foregroundMark x1="30247" y1="91903" x2="37809" y2="91477"/>
                        <a14:foregroundMark x1="9414" y1="90909" x2="32099" y2="92756"/>
                        <a14:foregroundMark x1="32099" y1="92756" x2="37346" y2="92330"/>
                        <a14:foregroundMark x1="7870" y1="75852" x2="8488" y2="89347"/>
                        <a14:foregroundMark x1="10185" y1="93040" x2="22994" y2="93608"/>
                        <a14:foregroundMark x1="43981" y1="93466" x2="62346" y2="95028"/>
                        <a14:foregroundMark x1="69599" y1="93608" x2="86265" y2="93040"/>
                        <a14:foregroundMark x1="93210" y1="91193" x2="93210" y2="76705"/>
                        <a14:foregroundMark x1="93827" y1="75568" x2="94599" y2="63636"/>
                        <a14:foregroundMark x1="41358" y1="73153" x2="69599" y2="72869"/>
                        <a14:foregroundMark x1="69599" y1="72869" x2="74537" y2="72869"/>
                        <a14:foregroundMark x1="39660" y1="70739" x2="53704" y2="89063"/>
                        <a14:foregroundMark x1="62346" y1="17614" x2="57099" y2="17614"/>
                        <a14:foregroundMark x1="7099" y1="72301" x2="6636" y2="94460"/>
                        <a14:foregroundMark x1="6636" y1="71591" x2="6636" y2="96449"/>
                        <a14:foregroundMark x1="12346" y1="94886" x2="75000" y2="94886"/>
                        <a14:foregroundMark x1="75000" y1="94886" x2="89352" y2="94318"/>
                        <a14:foregroundMark x1="93827" y1="70028" x2="93827" y2="94176"/>
                        <a14:foregroundMark x1="93673" y1="73722" x2="93364" y2="89489"/>
                        <a14:foregroundMark x1="94753" y1="63352" x2="94907" y2="78125"/>
                        <a14:foregroundMark x1="65278" y1="89915" x2="76543" y2="90483"/>
                      </a14:backgroundRemoval>
                    </a14:imgEffect>
                  </a14:imgLayer>
                </a14:imgProps>
              </a:ext>
            </a:extLst>
          </a:blip>
          <a:stretch>
            <a:fillRect/>
          </a:stretch>
        </p:blipFill>
        <p:spPr>
          <a:xfrm>
            <a:off x="6420677" y="1024129"/>
            <a:ext cx="5085242" cy="5524707"/>
          </a:xfrm>
          <a:prstGeom prst="rect">
            <a:avLst/>
          </a:prstGeom>
        </p:spPr>
      </p:pic>
      <p:sp>
        <p:nvSpPr>
          <p:cNvPr id="9" name="TextBox 8">
            <a:extLst>
              <a:ext uri="{FF2B5EF4-FFF2-40B4-BE49-F238E27FC236}">
                <a16:creationId xmlns:a16="http://schemas.microsoft.com/office/drawing/2014/main" id="{28DDD3BE-6FB8-4236-964D-5B9115660A7A}"/>
              </a:ext>
            </a:extLst>
          </p:cNvPr>
          <p:cNvSpPr txBox="1"/>
          <p:nvPr/>
        </p:nvSpPr>
        <p:spPr>
          <a:xfrm>
            <a:off x="799402" y="3358979"/>
            <a:ext cx="6094476" cy="369332"/>
          </a:xfrm>
          <a:prstGeom prst="rect">
            <a:avLst/>
          </a:prstGeom>
          <a:noFill/>
        </p:spPr>
        <p:txBody>
          <a:bodyPr wrap="square">
            <a:spAutoFit/>
          </a:bodyPr>
          <a:lstStyle/>
          <a:p>
            <a:r>
              <a:rPr lang="en-IN" dirty="0"/>
              <a:t>https://databricks.com/product/data-lakehouse</a:t>
            </a:r>
          </a:p>
        </p:txBody>
      </p:sp>
    </p:spTree>
    <p:extLst>
      <p:ext uri="{BB962C8B-B14F-4D97-AF65-F5344CB8AC3E}">
        <p14:creationId xmlns:p14="http://schemas.microsoft.com/office/powerpoint/2010/main" val="416715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Azure Databricks?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1FA5997-C45D-49CB-AFFE-B6D0B8DE68CB}"/>
              </a:ext>
            </a:extLst>
          </p:cNvPr>
          <p:cNvPicPr>
            <a:picLocks noChangeAspect="1"/>
          </p:cNvPicPr>
          <p:nvPr/>
        </p:nvPicPr>
        <p:blipFill>
          <a:blip r:embed="rId2"/>
          <a:stretch>
            <a:fillRect/>
          </a:stretch>
        </p:blipFill>
        <p:spPr>
          <a:xfrm>
            <a:off x="111317" y="4160817"/>
            <a:ext cx="12079097" cy="2541438"/>
          </a:xfrm>
          <a:prstGeom prst="rect">
            <a:avLst/>
          </a:prstGeom>
        </p:spPr>
      </p:pic>
      <p:pic>
        <p:nvPicPr>
          <p:cNvPr id="6" name="Picture 2" descr="azure-databricks - Microsoft Q&amp;A">
            <a:extLst>
              <a:ext uri="{FF2B5EF4-FFF2-40B4-BE49-F238E27FC236}">
                <a16:creationId xmlns:a16="http://schemas.microsoft.com/office/drawing/2014/main" id="{FC44BD90-A6F6-4072-A678-03DCCB853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1460063"/>
            <a:ext cx="2625249" cy="26252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Microsoft Azure - Wikipedia">
            <a:extLst>
              <a:ext uri="{FF2B5EF4-FFF2-40B4-BE49-F238E27FC236}">
                <a16:creationId xmlns:a16="http://schemas.microsoft.com/office/drawing/2014/main" id="{32DDC878-4F6E-401F-8C8A-8DBAFB402F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20" y="1384558"/>
            <a:ext cx="2625249" cy="26252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2BBFA8F-FF1E-47C6-A69D-97B6EAFAAB38}"/>
              </a:ext>
            </a:extLst>
          </p:cNvPr>
          <p:cNvSpPr txBox="1"/>
          <p:nvPr/>
        </p:nvSpPr>
        <p:spPr>
          <a:xfrm>
            <a:off x="3226569" y="1589186"/>
            <a:ext cx="2625250" cy="2585323"/>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Scale</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High Availability</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Integrations</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Distributed file systems</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Security</a:t>
            </a:r>
          </a:p>
          <a:p>
            <a:pPr marL="342900" indent="-342900">
              <a:buFont typeface="Wingdings" panose="05000000000000000000" pitchFamily="2" charset="2"/>
              <a:buChar char="ü"/>
            </a:pPr>
            <a:endPar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FA0D6B9F-1047-4A9E-BC96-92036EB31D1B}"/>
              </a:ext>
            </a:extLst>
          </p:cNvPr>
          <p:cNvSpPr txBox="1"/>
          <p:nvPr/>
        </p:nvSpPr>
        <p:spPr>
          <a:xfrm>
            <a:off x="8883657" y="1589185"/>
            <a:ext cx="3050851" cy="2215991"/>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Spark</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Delta lake</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Python, R, SQL, Scala</a:t>
            </a:r>
          </a:p>
          <a:p>
            <a:pPr marL="342900" indent="-342900">
              <a:buFont typeface="Wingdings" panose="05000000000000000000" pitchFamily="2" charset="2"/>
              <a:buChar char="ü"/>
            </a:pPr>
            <a:r>
              <a:rPr lang="en-IN" sz="2400" dirty="0">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rPr>
              <a:t>Notebooks</a:t>
            </a:r>
          </a:p>
          <a:p>
            <a:pPr marL="342900" indent="-342900">
              <a:buFont typeface="Wingdings" panose="05000000000000000000" pitchFamily="2" charset="2"/>
              <a:buChar char="ü"/>
            </a:pPr>
            <a:endParaRPr lang="en-IN" sz="2400" dirty="0" err="1">
              <a:gradFill>
                <a:gsLst>
                  <a:gs pos="0">
                    <a:schemeClr val="tx1">
                      <a:lumMod val="75000"/>
                      <a:lumOff val="25000"/>
                    </a:schemeClr>
                  </a:gs>
                  <a:gs pos="80000">
                    <a:schemeClr val="tx1">
                      <a:lumMod val="65000"/>
                      <a:lumOff val="35000"/>
                    </a:schemeClr>
                  </a:gs>
                </a:gsLst>
                <a:lin ang="16200000" scaled="0"/>
              </a:gra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3121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Spark?</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12C6F12-410F-40F5-9613-1ED9EE2E2C5D}"/>
              </a:ext>
            </a:extLst>
          </p:cNvPr>
          <p:cNvSpPr txBox="1"/>
          <p:nvPr/>
        </p:nvSpPr>
        <p:spPr>
          <a:xfrm>
            <a:off x="357188" y="932122"/>
            <a:ext cx="11477625"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313537"/>
                </a:solidFill>
                <a:latin typeface="New Barlow"/>
              </a:rPr>
              <a:t>Apache Spark is a sophisticated distributed computation framework for executing code in parallel across many different machines. </a:t>
            </a:r>
            <a:endParaRPr lang="en-US" sz="2000" dirty="0"/>
          </a:p>
        </p:txBody>
      </p:sp>
      <p:sp>
        <p:nvSpPr>
          <p:cNvPr id="6" name="TextBox 6">
            <a:extLst>
              <a:ext uri="{FF2B5EF4-FFF2-40B4-BE49-F238E27FC236}">
                <a16:creationId xmlns:a16="http://schemas.microsoft.com/office/drawing/2014/main" id="{18F9EA99-E869-4D9C-A86A-968A408F9EF8}"/>
              </a:ext>
            </a:extLst>
          </p:cNvPr>
          <p:cNvSpPr txBox="1"/>
          <p:nvPr/>
        </p:nvSpPr>
        <p:spPr>
          <a:xfrm>
            <a:off x="333376" y="1661082"/>
            <a:ext cx="11039476"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313537"/>
                </a:solidFill>
                <a:latin typeface="New Barlow"/>
              </a:rPr>
              <a:t>Spark uses clusters of machines to process big data by breaking a large task into smaller ones and distributing the work among several machines</a:t>
            </a:r>
            <a:endParaRPr lang="en-US" sz="2000" dirty="0"/>
          </a:p>
        </p:txBody>
      </p:sp>
      <p:sp>
        <p:nvSpPr>
          <p:cNvPr id="7" name="TextBox 8">
            <a:extLst>
              <a:ext uri="{FF2B5EF4-FFF2-40B4-BE49-F238E27FC236}">
                <a16:creationId xmlns:a16="http://schemas.microsoft.com/office/drawing/2014/main" id="{E71A3EEE-4D87-45C3-8C1D-6C8645006861}"/>
              </a:ext>
            </a:extLst>
          </p:cNvPr>
          <p:cNvSpPr txBox="1"/>
          <p:nvPr/>
        </p:nvSpPr>
        <p:spPr>
          <a:xfrm>
            <a:off x="357188" y="2390042"/>
            <a:ext cx="9963151"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313537"/>
                </a:solidFill>
                <a:latin typeface="New Barlow"/>
              </a:rPr>
              <a:t>Below diagram represents how Spark uses different components to coordinate  work across a cluster of computers</a:t>
            </a:r>
            <a:endParaRPr lang="en-US" sz="2000" dirty="0"/>
          </a:p>
        </p:txBody>
      </p:sp>
      <p:sp>
        <p:nvSpPr>
          <p:cNvPr id="8" name="Rectangle 7">
            <a:extLst>
              <a:ext uri="{FF2B5EF4-FFF2-40B4-BE49-F238E27FC236}">
                <a16:creationId xmlns:a16="http://schemas.microsoft.com/office/drawing/2014/main" id="{A35B670C-1903-4035-B243-9C51A33D6917}"/>
              </a:ext>
            </a:extLst>
          </p:cNvPr>
          <p:cNvSpPr/>
          <p:nvPr/>
        </p:nvSpPr>
        <p:spPr>
          <a:xfrm>
            <a:off x="4675699" y="3271246"/>
            <a:ext cx="1866900" cy="64633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rPr>
              <a:t>Driver</a:t>
            </a:r>
          </a:p>
        </p:txBody>
      </p:sp>
      <p:sp>
        <p:nvSpPr>
          <p:cNvPr id="9" name="Rectangle 8">
            <a:extLst>
              <a:ext uri="{FF2B5EF4-FFF2-40B4-BE49-F238E27FC236}">
                <a16:creationId xmlns:a16="http://schemas.microsoft.com/office/drawing/2014/main" id="{2C289F3D-840B-40B5-9F87-D3ACAAA70CF2}"/>
              </a:ext>
            </a:extLst>
          </p:cNvPr>
          <p:cNvSpPr/>
          <p:nvPr/>
        </p:nvSpPr>
        <p:spPr>
          <a:xfrm>
            <a:off x="1262064" y="5057035"/>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0" name="Rectangle 9">
            <a:extLst>
              <a:ext uri="{FF2B5EF4-FFF2-40B4-BE49-F238E27FC236}">
                <a16:creationId xmlns:a16="http://schemas.microsoft.com/office/drawing/2014/main" id="{8DFC51EC-A21D-4918-9770-7AF71DA11D81}"/>
              </a:ext>
            </a:extLst>
          </p:cNvPr>
          <p:cNvSpPr/>
          <p:nvPr/>
        </p:nvSpPr>
        <p:spPr>
          <a:xfrm>
            <a:off x="1861545" y="5161809"/>
            <a:ext cx="1153714"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n w="0"/>
                <a:effectLst>
                  <a:outerShdw blurRad="38100" dist="19050" dir="2700000" algn="tl" rotWithShape="0">
                    <a:schemeClr val="dk1">
                      <a:alpha val="40000"/>
                    </a:schemeClr>
                  </a:outerShdw>
                </a:effectLst>
              </a:rPr>
              <a:t>Executor</a:t>
            </a:r>
          </a:p>
        </p:txBody>
      </p:sp>
      <p:sp>
        <p:nvSpPr>
          <p:cNvPr id="11" name="Rectangle: Rounded Corners 10">
            <a:extLst>
              <a:ext uri="{FF2B5EF4-FFF2-40B4-BE49-F238E27FC236}">
                <a16:creationId xmlns:a16="http://schemas.microsoft.com/office/drawing/2014/main" id="{D5C91C88-B406-4AD0-9774-78ADF83070C7}"/>
              </a:ext>
            </a:extLst>
          </p:cNvPr>
          <p:cNvSpPr/>
          <p:nvPr/>
        </p:nvSpPr>
        <p:spPr>
          <a:xfrm>
            <a:off x="1528224" y="5980959"/>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2" name="Rectangle: Rounded Corners 11">
            <a:extLst>
              <a:ext uri="{FF2B5EF4-FFF2-40B4-BE49-F238E27FC236}">
                <a16:creationId xmlns:a16="http://schemas.microsoft.com/office/drawing/2014/main" id="{0E12E070-BC90-433A-8C9A-F389992DFD7B}"/>
              </a:ext>
            </a:extLst>
          </p:cNvPr>
          <p:cNvSpPr/>
          <p:nvPr/>
        </p:nvSpPr>
        <p:spPr>
          <a:xfrm>
            <a:off x="2633124" y="5980959"/>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3" name="Rectangle 12">
            <a:extLst>
              <a:ext uri="{FF2B5EF4-FFF2-40B4-BE49-F238E27FC236}">
                <a16:creationId xmlns:a16="http://schemas.microsoft.com/office/drawing/2014/main" id="{B7D49B15-1EBF-48D4-AD12-90706DE664EF}"/>
              </a:ext>
            </a:extLst>
          </p:cNvPr>
          <p:cNvSpPr/>
          <p:nvPr/>
        </p:nvSpPr>
        <p:spPr>
          <a:xfrm>
            <a:off x="4675700" y="5052332"/>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4" name="Rectangle 13">
            <a:extLst>
              <a:ext uri="{FF2B5EF4-FFF2-40B4-BE49-F238E27FC236}">
                <a16:creationId xmlns:a16="http://schemas.microsoft.com/office/drawing/2014/main" id="{B848AFF7-32C4-4707-BC38-8494AA90CD67}"/>
              </a:ext>
            </a:extLst>
          </p:cNvPr>
          <p:cNvSpPr/>
          <p:nvPr/>
        </p:nvSpPr>
        <p:spPr>
          <a:xfrm>
            <a:off x="5275181" y="5157106"/>
            <a:ext cx="1153714"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n w="0"/>
                <a:effectLst>
                  <a:outerShdw blurRad="38100" dist="19050" dir="2700000" algn="tl" rotWithShape="0">
                    <a:schemeClr val="dk1">
                      <a:alpha val="40000"/>
                    </a:schemeClr>
                  </a:outerShdw>
                </a:effectLst>
              </a:rPr>
              <a:t>Executor</a:t>
            </a:r>
          </a:p>
        </p:txBody>
      </p:sp>
      <p:sp>
        <p:nvSpPr>
          <p:cNvPr id="15" name="Rectangle: Rounded Corners 14">
            <a:extLst>
              <a:ext uri="{FF2B5EF4-FFF2-40B4-BE49-F238E27FC236}">
                <a16:creationId xmlns:a16="http://schemas.microsoft.com/office/drawing/2014/main" id="{A0807B59-76A0-425B-BB39-B8E2708128E6}"/>
              </a:ext>
            </a:extLst>
          </p:cNvPr>
          <p:cNvSpPr/>
          <p:nvPr/>
        </p:nvSpPr>
        <p:spPr>
          <a:xfrm>
            <a:off x="4941860"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6" name="Rectangle: Rounded Corners 15">
            <a:extLst>
              <a:ext uri="{FF2B5EF4-FFF2-40B4-BE49-F238E27FC236}">
                <a16:creationId xmlns:a16="http://schemas.microsoft.com/office/drawing/2014/main" id="{13C8923E-9B3F-44E0-AFCB-4BC57CB256C4}"/>
              </a:ext>
            </a:extLst>
          </p:cNvPr>
          <p:cNvSpPr/>
          <p:nvPr/>
        </p:nvSpPr>
        <p:spPr>
          <a:xfrm>
            <a:off x="6046760"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17" name="Rectangle 16">
            <a:extLst>
              <a:ext uri="{FF2B5EF4-FFF2-40B4-BE49-F238E27FC236}">
                <a16:creationId xmlns:a16="http://schemas.microsoft.com/office/drawing/2014/main" id="{24D7AC60-C95D-4FCD-8DE6-05A746073872}"/>
              </a:ext>
            </a:extLst>
          </p:cNvPr>
          <p:cNvSpPr/>
          <p:nvPr/>
        </p:nvSpPr>
        <p:spPr>
          <a:xfrm>
            <a:off x="8386764" y="5035433"/>
            <a:ext cx="2543175" cy="14192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en-US" dirty="0"/>
          </a:p>
        </p:txBody>
      </p:sp>
      <p:sp>
        <p:nvSpPr>
          <p:cNvPr id="18" name="Rectangle 17">
            <a:extLst>
              <a:ext uri="{FF2B5EF4-FFF2-40B4-BE49-F238E27FC236}">
                <a16:creationId xmlns:a16="http://schemas.microsoft.com/office/drawing/2014/main" id="{9071B97A-E8A9-45D4-93C4-7EBB572ADB15}"/>
              </a:ext>
            </a:extLst>
          </p:cNvPr>
          <p:cNvSpPr/>
          <p:nvPr/>
        </p:nvSpPr>
        <p:spPr>
          <a:xfrm>
            <a:off x="8986245" y="5252296"/>
            <a:ext cx="1153714" cy="400110"/>
          </a:xfrm>
          <a:prstGeom prst="rect">
            <a:avLst/>
          </a:prstGeom>
          <a:noFill/>
        </p:spPr>
        <p:txBody>
          <a:bodyPr wrap="non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n w="0"/>
                <a:effectLst>
                  <a:outerShdw blurRad="38100" dist="19050" dir="2700000" algn="tl" rotWithShape="0">
                    <a:schemeClr val="dk1">
                      <a:alpha val="40000"/>
                    </a:schemeClr>
                  </a:outerShdw>
                </a:effectLst>
              </a:rPr>
              <a:t>Executor</a:t>
            </a:r>
          </a:p>
        </p:txBody>
      </p:sp>
      <p:sp>
        <p:nvSpPr>
          <p:cNvPr id="19" name="Rectangle: Rounded Corners 18">
            <a:extLst>
              <a:ext uri="{FF2B5EF4-FFF2-40B4-BE49-F238E27FC236}">
                <a16:creationId xmlns:a16="http://schemas.microsoft.com/office/drawing/2014/main" id="{B25761A3-296B-44D8-AEE0-9B9CA8EEFADC}"/>
              </a:ext>
            </a:extLst>
          </p:cNvPr>
          <p:cNvSpPr/>
          <p:nvPr/>
        </p:nvSpPr>
        <p:spPr>
          <a:xfrm>
            <a:off x="8662988"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sp>
        <p:nvSpPr>
          <p:cNvPr id="20" name="Rectangle: Rounded Corners 19">
            <a:extLst>
              <a:ext uri="{FF2B5EF4-FFF2-40B4-BE49-F238E27FC236}">
                <a16:creationId xmlns:a16="http://schemas.microsoft.com/office/drawing/2014/main" id="{557E8F77-CF32-437F-9C44-A2CE6A000BD0}"/>
              </a:ext>
            </a:extLst>
          </p:cNvPr>
          <p:cNvSpPr/>
          <p:nvPr/>
        </p:nvSpPr>
        <p:spPr>
          <a:xfrm>
            <a:off x="9739313" y="5976256"/>
            <a:ext cx="8001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Task</a:t>
            </a:r>
          </a:p>
        </p:txBody>
      </p:sp>
      <p:cxnSp>
        <p:nvCxnSpPr>
          <p:cNvPr id="21" name="Straight Arrow Connector 20">
            <a:extLst>
              <a:ext uri="{FF2B5EF4-FFF2-40B4-BE49-F238E27FC236}">
                <a16:creationId xmlns:a16="http://schemas.microsoft.com/office/drawing/2014/main" id="{3B863E44-1D7E-4AAD-B95E-F6536BDE222E}"/>
              </a:ext>
            </a:extLst>
          </p:cNvPr>
          <p:cNvCxnSpPr/>
          <p:nvPr/>
        </p:nvCxnSpPr>
        <p:spPr>
          <a:xfrm flipV="1">
            <a:off x="2985379" y="3917577"/>
            <a:ext cx="1690321" cy="113475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E734E23-95D8-41A2-A532-8EE394C0F58A}"/>
              </a:ext>
            </a:extLst>
          </p:cNvPr>
          <p:cNvCxnSpPr>
            <a:cxnSpLocks/>
          </p:cNvCxnSpPr>
          <p:nvPr/>
        </p:nvCxnSpPr>
        <p:spPr>
          <a:xfrm flipV="1">
            <a:off x="5665762" y="3917576"/>
            <a:ext cx="0" cy="104903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E4DA5D2F-86A3-4EAE-99F6-EA7DA6D5EBC2}"/>
              </a:ext>
            </a:extLst>
          </p:cNvPr>
          <p:cNvCxnSpPr>
            <a:cxnSpLocks/>
          </p:cNvCxnSpPr>
          <p:nvPr/>
        </p:nvCxnSpPr>
        <p:spPr>
          <a:xfrm flipH="1" flipV="1">
            <a:off x="6542599" y="3917577"/>
            <a:ext cx="1844164" cy="116751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9169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F63116D0-4F38-45B9-B3D1-B92304E413ED}"/>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What is Spark?</a:t>
            </a:r>
          </a:p>
        </p:txBody>
      </p:sp>
      <p:cxnSp>
        <p:nvCxnSpPr>
          <p:cNvPr id="19" name="Straight Connector 18">
            <a:extLst>
              <a:ext uri="{FF2B5EF4-FFF2-40B4-BE49-F238E27FC236}">
                <a16:creationId xmlns:a16="http://schemas.microsoft.com/office/drawing/2014/main" id="{72D828D0-94C1-4812-A0B5-9C61E3557BF8}"/>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3">
            <a:extLst>
              <a:ext uri="{FF2B5EF4-FFF2-40B4-BE49-F238E27FC236}">
                <a16:creationId xmlns:a16="http://schemas.microsoft.com/office/drawing/2014/main" id="{382EFBB4-D2EA-4A5B-B100-ABF9F7D0BD5F}"/>
              </a:ext>
            </a:extLst>
          </p:cNvPr>
          <p:cNvSpPr txBox="1"/>
          <p:nvPr/>
        </p:nvSpPr>
        <p:spPr>
          <a:xfrm>
            <a:off x="666758" y="1098166"/>
            <a:ext cx="107574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Driver</a:t>
            </a:r>
          </a:p>
        </p:txBody>
      </p:sp>
      <p:sp>
        <p:nvSpPr>
          <p:cNvPr id="21" name="TextBox 4">
            <a:extLst>
              <a:ext uri="{FF2B5EF4-FFF2-40B4-BE49-F238E27FC236}">
                <a16:creationId xmlns:a16="http://schemas.microsoft.com/office/drawing/2014/main" id="{8305D1B9-F659-46EE-B743-86CA5885BAD4}"/>
              </a:ext>
            </a:extLst>
          </p:cNvPr>
          <p:cNvSpPr txBox="1"/>
          <p:nvPr/>
        </p:nvSpPr>
        <p:spPr>
          <a:xfrm>
            <a:off x="666758" y="1559831"/>
            <a:ext cx="1049051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driver is the machine in which application runs. It is responsible for 3 main things :</a:t>
            </a:r>
          </a:p>
          <a:p>
            <a:pPr marL="742950" lvl="1" indent="-285750">
              <a:buFont typeface="Arial" panose="020B0604020202020204" pitchFamily="34" charset="0"/>
              <a:buChar char="•"/>
            </a:pPr>
            <a:r>
              <a:rPr lang="en-US" dirty="0"/>
              <a:t>Maintaining information about the spark application</a:t>
            </a:r>
          </a:p>
          <a:p>
            <a:pPr marL="742950" lvl="1" indent="-285750">
              <a:buFont typeface="Arial" panose="020B0604020202020204" pitchFamily="34" charset="0"/>
              <a:buChar char="•"/>
            </a:pPr>
            <a:r>
              <a:rPr lang="en-US" dirty="0"/>
              <a:t>Responding to user’s program</a:t>
            </a:r>
          </a:p>
          <a:p>
            <a:pPr marL="742950" lvl="1" indent="-285750">
              <a:buFont typeface="Arial" panose="020B0604020202020204" pitchFamily="34" charset="0"/>
              <a:buChar char="•"/>
            </a:pPr>
            <a:r>
              <a:rPr lang="en-US" dirty="0"/>
              <a:t>Analyzing, distributing and scheduling work across the executors   </a:t>
            </a:r>
          </a:p>
        </p:txBody>
      </p:sp>
      <p:sp>
        <p:nvSpPr>
          <p:cNvPr id="22" name="TextBox 5">
            <a:extLst>
              <a:ext uri="{FF2B5EF4-FFF2-40B4-BE49-F238E27FC236}">
                <a16:creationId xmlns:a16="http://schemas.microsoft.com/office/drawing/2014/main" id="{6256F4FB-3769-435C-9993-BB170BC22A66}"/>
              </a:ext>
            </a:extLst>
          </p:cNvPr>
          <p:cNvSpPr txBox="1"/>
          <p:nvPr/>
        </p:nvSpPr>
        <p:spPr>
          <a:xfrm>
            <a:off x="666758" y="2759042"/>
            <a:ext cx="1577804"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Executors</a:t>
            </a:r>
          </a:p>
        </p:txBody>
      </p:sp>
      <p:sp>
        <p:nvSpPr>
          <p:cNvPr id="23" name="TextBox 6">
            <a:extLst>
              <a:ext uri="{FF2B5EF4-FFF2-40B4-BE49-F238E27FC236}">
                <a16:creationId xmlns:a16="http://schemas.microsoft.com/office/drawing/2014/main" id="{00D315DC-DDDF-4E35-8C13-7A191296D653}"/>
              </a:ext>
            </a:extLst>
          </p:cNvPr>
          <p:cNvSpPr txBox="1"/>
          <p:nvPr/>
        </p:nvSpPr>
        <p:spPr>
          <a:xfrm>
            <a:off x="759412" y="3220706"/>
            <a:ext cx="10928209"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Each executor will hold the chunk of the data to be processed. This chunk is called partition. It is a collection of rows that sits on one physical machine in the cluster.  The executors are responsible for carrying out the work assigned </a:t>
            </a:r>
          </a:p>
          <a:p>
            <a:r>
              <a:rPr lang="en-US" dirty="0"/>
              <a:t>by the driver. Each executor is responsible for 2 things</a:t>
            </a:r>
          </a:p>
          <a:p>
            <a:pPr marL="742950" lvl="1" indent="-285750">
              <a:buFont typeface="Arial" panose="020B0604020202020204" pitchFamily="34" charset="0"/>
              <a:buChar char="•"/>
            </a:pPr>
            <a:r>
              <a:rPr lang="en-US" dirty="0"/>
              <a:t>Execute the code assigned by driver</a:t>
            </a:r>
          </a:p>
          <a:p>
            <a:pPr marL="742950" lvl="1" indent="-285750">
              <a:buFont typeface="Arial" panose="020B0604020202020204" pitchFamily="34" charset="0"/>
              <a:buChar char="•"/>
            </a:pPr>
            <a:r>
              <a:rPr lang="en-US" dirty="0"/>
              <a:t>Report the state of the computation back to the driver</a:t>
            </a:r>
          </a:p>
        </p:txBody>
      </p:sp>
      <p:sp>
        <p:nvSpPr>
          <p:cNvPr id="24" name="TextBox 3">
            <a:extLst>
              <a:ext uri="{FF2B5EF4-FFF2-40B4-BE49-F238E27FC236}">
                <a16:creationId xmlns:a16="http://schemas.microsoft.com/office/drawing/2014/main" id="{36FC73AE-EA34-4627-BBAA-F491145D7F6D}"/>
              </a:ext>
            </a:extLst>
          </p:cNvPr>
          <p:cNvSpPr txBox="1"/>
          <p:nvPr/>
        </p:nvSpPr>
        <p:spPr>
          <a:xfrm>
            <a:off x="759411" y="4975033"/>
            <a:ext cx="81092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Task</a:t>
            </a:r>
          </a:p>
        </p:txBody>
      </p:sp>
      <p:sp>
        <p:nvSpPr>
          <p:cNvPr id="25" name="TextBox 4">
            <a:extLst>
              <a:ext uri="{FF2B5EF4-FFF2-40B4-BE49-F238E27FC236}">
                <a16:creationId xmlns:a16="http://schemas.microsoft.com/office/drawing/2014/main" id="{FE714F40-529B-407D-AADD-89E2410C4C17}"/>
              </a:ext>
            </a:extLst>
          </p:cNvPr>
          <p:cNvSpPr txBox="1"/>
          <p:nvPr/>
        </p:nvSpPr>
        <p:spPr>
          <a:xfrm>
            <a:off x="759411" y="5494486"/>
            <a:ext cx="11084316"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Tasks are created by the driver and assigned a partition of data to process. A partition is a collection of rows</a:t>
            </a:r>
          </a:p>
          <a:p>
            <a:r>
              <a:rPr lang="en-US" dirty="0"/>
              <a:t>That sits on one physical machine in your cluster. Then tasks are assigned to slots for parallel execution.</a:t>
            </a:r>
          </a:p>
          <a:p>
            <a:r>
              <a:rPr lang="en-US" dirty="0"/>
              <a:t> Once started each task will fetch its assigned partition from the original data source </a:t>
            </a:r>
          </a:p>
        </p:txBody>
      </p:sp>
    </p:spTree>
    <p:extLst>
      <p:ext uri="{BB962C8B-B14F-4D97-AF65-F5344CB8AC3E}">
        <p14:creationId xmlns:p14="http://schemas.microsoft.com/office/powerpoint/2010/main" val="171247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Components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3281B8-C722-49D4-9EC6-ED4CB036ACEE}"/>
              </a:ext>
            </a:extLst>
          </p:cNvPr>
          <p:cNvSpPr txBox="1"/>
          <p:nvPr/>
        </p:nvSpPr>
        <p:spPr>
          <a:xfrm>
            <a:off x="552514" y="958334"/>
            <a:ext cx="6094476" cy="369332"/>
          </a:xfrm>
          <a:prstGeom prst="rect">
            <a:avLst/>
          </a:prstGeom>
          <a:noFill/>
        </p:spPr>
        <p:txBody>
          <a:bodyPr wrap="square">
            <a:spAutoFit/>
          </a:bodyPr>
          <a:lstStyle/>
          <a:p>
            <a:pPr algn="l"/>
            <a:r>
              <a:rPr lang="en-IN" b="1" dirty="0">
                <a:latin typeface="Segoe UI" panose="020B0502040204020203" pitchFamily="34" charset="0"/>
              </a:rPr>
              <a:t>Workspaces</a:t>
            </a:r>
          </a:p>
        </p:txBody>
      </p:sp>
      <p:sp>
        <p:nvSpPr>
          <p:cNvPr id="7" name="TextBox 6">
            <a:extLst>
              <a:ext uri="{FF2B5EF4-FFF2-40B4-BE49-F238E27FC236}">
                <a16:creationId xmlns:a16="http://schemas.microsoft.com/office/drawing/2014/main" id="{B63F7A3F-E855-4BE0-890C-E73E421AA827}"/>
              </a:ext>
            </a:extLst>
          </p:cNvPr>
          <p:cNvSpPr txBox="1"/>
          <p:nvPr/>
        </p:nvSpPr>
        <p:spPr>
          <a:xfrm>
            <a:off x="552514" y="1414195"/>
            <a:ext cx="11061954" cy="923330"/>
          </a:xfrm>
          <a:prstGeom prst="rect">
            <a:avLst/>
          </a:prstGeom>
          <a:noFill/>
        </p:spPr>
        <p:txBody>
          <a:bodyPr wrap="square">
            <a:spAutoFit/>
          </a:bodyPr>
          <a:lstStyle/>
          <a:p>
            <a:r>
              <a:rPr lang="en-US" dirty="0">
                <a:latin typeface="Segoe UI" panose="020B0502040204020203" pitchFamily="34" charset="0"/>
              </a:rPr>
              <a:t>A </a:t>
            </a:r>
            <a:r>
              <a:rPr lang="en-US" dirty="0">
                <a:latin typeface="Segoe UI" panose="020B0502040204020203" pitchFamily="34" charset="0"/>
                <a:hlinkClick r:id="rId2">
                  <a:extLst>
                    <a:ext uri="{A12FA001-AC4F-418D-AE19-62706E023703}">
                      <ahyp:hlinkClr xmlns:ahyp="http://schemas.microsoft.com/office/drawing/2018/hyperlinkcolor" val="tx"/>
                    </a:ext>
                  </a:extLst>
                </a:hlinkClick>
              </a:rPr>
              <a:t>workspace</a:t>
            </a:r>
            <a:r>
              <a:rPr lang="en-US" dirty="0">
                <a:latin typeface="Segoe UI" panose="020B0502040204020203" pitchFamily="34" charset="0"/>
              </a:rPr>
              <a:t> is an environment for accessing all of your Azure Databricks assets. A workspace organizes objects (notebooks, libraries, dashboards, and experiments) into </a:t>
            </a:r>
            <a:r>
              <a:rPr lang="en-US" dirty="0">
                <a:latin typeface="Segoe UI" panose="020B0502040204020203" pitchFamily="34" charset="0"/>
                <a:hlinkClick r:id="rId3">
                  <a:extLst>
                    <a:ext uri="{A12FA001-AC4F-418D-AE19-62706E023703}">
                      <ahyp:hlinkClr xmlns:ahyp="http://schemas.microsoft.com/office/drawing/2018/hyperlinkcolor" val="tx"/>
                    </a:ext>
                  </a:extLst>
                </a:hlinkClick>
              </a:rPr>
              <a:t>folders</a:t>
            </a:r>
            <a:r>
              <a:rPr lang="en-US" dirty="0">
                <a:latin typeface="Segoe UI" panose="020B0502040204020203" pitchFamily="34" charset="0"/>
              </a:rPr>
              <a:t> and provides access to data objects and computational resources.</a:t>
            </a:r>
            <a:r>
              <a:rPr lang="en-IN" b="1" dirty="0">
                <a:latin typeface="Segoe UI" panose="020B0502040204020203" pitchFamily="34" charset="0"/>
                <a:hlinkClick r:id="rId4">
                  <a:extLst>
                    <a:ext uri="{A12FA001-AC4F-418D-AE19-62706E023703}">
                      <ahyp:hlinkClr xmlns:ahyp="http://schemas.microsoft.com/office/drawing/2018/hyperlinkcolor" val="tx"/>
                    </a:ext>
                  </a:extLst>
                </a:hlinkClick>
              </a:rPr>
              <a:t> </a:t>
            </a:r>
            <a:endParaRPr lang="en-IN" dirty="0"/>
          </a:p>
        </p:txBody>
      </p:sp>
      <p:sp>
        <p:nvSpPr>
          <p:cNvPr id="9" name="TextBox 8">
            <a:extLst>
              <a:ext uri="{FF2B5EF4-FFF2-40B4-BE49-F238E27FC236}">
                <a16:creationId xmlns:a16="http://schemas.microsoft.com/office/drawing/2014/main" id="{29475DC9-CD6B-4C7F-B89F-0C3FE6E2B9C7}"/>
              </a:ext>
            </a:extLst>
          </p:cNvPr>
          <p:cNvSpPr txBox="1"/>
          <p:nvPr/>
        </p:nvSpPr>
        <p:spPr>
          <a:xfrm>
            <a:off x="552514" y="2424054"/>
            <a:ext cx="6094476" cy="369332"/>
          </a:xfrm>
          <a:prstGeom prst="rect">
            <a:avLst/>
          </a:prstGeom>
          <a:noFill/>
        </p:spPr>
        <p:txBody>
          <a:bodyPr wrap="square">
            <a:spAutoFit/>
          </a:bodyPr>
          <a:lstStyle/>
          <a:p>
            <a:r>
              <a:rPr lang="en-IN" b="1">
                <a:latin typeface="Segoe UI" panose="020B0502040204020203" pitchFamily="34" charset="0"/>
                <a:hlinkClick r:id="rId4">
                  <a:extLst>
                    <a:ext uri="{A12FA001-AC4F-418D-AE19-62706E023703}">
                      <ahyp:hlinkClr xmlns:ahyp="http://schemas.microsoft.com/office/drawing/2018/hyperlinkcolor" val="tx"/>
                    </a:ext>
                  </a:extLst>
                </a:hlinkClick>
              </a:rPr>
              <a:t>Notebook</a:t>
            </a:r>
            <a:endParaRPr lang="en-IN" dirty="0"/>
          </a:p>
        </p:txBody>
      </p:sp>
      <p:sp>
        <p:nvSpPr>
          <p:cNvPr id="11" name="TextBox 10">
            <a:extLst>
              <a:ext uri="{FF2B5EF4-FFF2-40B4-BE49-F238E27FC236}">
                <a16:creationId xmlns:a16="http://schemas.microsoft.com/office/drawing/2014/main" id="{3BD5552E-7DDD-4BF3-BE24-673816EBE443}"/>
              </a:ext>
            </a:extLst>
          </p:cNvPr>
          <p:cNvSpPr txBox="1"/>
          <p:nvPr/>
        </p:nvSpPr>
        <p:spPr>
          <a:xfrm>
            <a:off x="552514" y="2869653"/>
            <a:ext cx="11144250" cy="369332"/>
          </a:xfrm>
          <a:prstGeom prst="rect">
            <a:avLst/>
          </a:prstGeom>
          <a:noFill/>
        </p:spPr>
        <p:txBody>
          <a:bodyPr wrap="square">
            <a:spAutoFit/>
          </a:bodyPr>
          <a:lstStyle/>
          <a:p>
            <a:r>
              <a:rPr lang="en-US" dirty="0">
                <a:latin typeface="Segoe UI" panose="020B0502040204020203" pitchFamily="34" charset="0"/>
              </a:rPr>
              <a:t>A web-based interface to documents that contain runnable commands, visualizations, and narrative text.</a:t>
            </a:r>
            <a:endParaRPr lang="en-IN" dirty="0"/>
          </a:p>
        </p:txBody>
      </p:sp>
      <p:sp>
        <p:nvSpPr>
          <p:cNvPr id="13" name="TextBox 12">
            <a:extLst>
              <a:ext uri="{FF2B5EF4-FFF2-40B4-BE49-F238E27FC236}">
                <a16:creationId xmlns:a16="http://schemas.microsoft.com/office/drawing/2014/main" id="{205CB9CA-AB85-4BF2-9BE3-2F943AF12728}"/>
              </a:ext>
            </a:extLst>
          </p:cNvPr>
          <p:cNvSpPr txBox="1"/>
          <p:nvPr/>
        </p:nvSpPr>
        <p:spPr>
          <a:xfrm>
            <a:off x="552514" y="3429000"/>
            <a:ext cx="6094476" cy="369332"/>
          </a:xfrm>
          <a:prstGeom prst="rect">
            <a:avLst/>
          </a:prstGeom>
          <a:noFill/>
        </p:spPr>
        <p:txBody>
          <a:bodyPr wrap="square">
            <a:spAutoFit/>
          </a:bodyPr>
          <a:lstStyle/>
          <a:p>
            <a:r>
              <a:rPr lang="en-IN" b="1" dirty="0">
                <a:latin typeface="Segoe UI" panose="020B0502040204020203" pitchFamily="34" charset="0"/>
                <a:hlinkClick r:id="rId5">
                  <a:extLst>
                    <a:ext uri="{A12FA001-AC4F-418D-AE19-62706E023703}">
                      <ahyp:hlinkClr xmlns:ahyp="http://schemas.microsoft.com/office/drawing/2018/hyperlinkcolor" val="tx"/>
                    </a:ext>
                  </a:extLst>
                </a:hlinkClick>
              </a:rPr>
              <a:t>Library</a:t>
            </a:r>
            <a:endParaRPr lang="en-IN" dirty="0"/>
          </a:p>
        </p:txBody>
      </p:sp>
      <p:sp>
        <p:nvSpPr>
          <p:cNvPr id="15" name="TextBox 14">
            <a:extLst>
              <a:ext uri="{FF2B5EF4-FFF2-40B4-BE49-F238E27FC236}">
                <a16:creationId xmlns:a16="http://schemas.microsoft.com/office/drawing/2014/main" id="{4A324779-1147-4731-83D2-4D57F4E15032}"/>
              </a:ext>
            </a:extLst>
          </p:cNvPr>
          <p:cNvSpPr txBox="1"/>
          <p:nvPr/>
        </p:nvSpPr>
        <p:spPr>
          <a:xfrm>
            <a:off x="552514" y="3852962"/>
            <a:ext cx="11336274" cy="646331"/>
          </a:xfrm>
          <a:prstGeom prst="rect">
            <a:avLst/>
          </a:prstGeom>
          <a:noFill/>
        </p:spPr>
        <p:txBody>
          <a:bodyPr wrap="square">
            <a:spAutoFit/>
          </a:bodyPr>
          <a:lstStyle/>
          <a:p>
            <a:r>
              <a:rPr lang="en-US" dirty="0">
                <a:latin typeface="Segoe UI" panose="020B0502040204020203" pitchFamily="34" charset="0"/>
              </a:rPr>
              <a:t>A package of code available to the notebook or job running on your cluster. Databricks runtimes include many libraries and you can add your own.</a:t>
            </a:r>
            <a:endParaRPr lang="en-IN" dirty="0"/>
          </a:p>
        </p:txBody>
      </p:sp>
      <p:sp>
        <p:nvSpPr>
          <p:cNvPr id="17" name="TextBox 16">
            <a:extLst>
              <a:ext uri="{FF2B5EF4-FFF2-40B4-BE49-F238E27FC236}">
                <a16:creationId xmlns:a16="http://schemas.microsoft.com/office/drawing/2014/main" id="{2570D8F8-75FF-424A-9127-6549136BC51C}"/>
              </a:ext>
            </a:extLst>
          </p:cNvPr>
          <p:cNvSpPr txBox="1"/>
          <p:nvPr/>
        </p:nvSpPr>
        <p:spPr>
          <a:xfrm>
            <a:off x="552514" y="4720295"/>
            <a:ext cx="6094476" cy="369332"/>
          </a:xfrm>
          <a:prstGeom prst="rect">
            <a:avLst/>
          </a:prstGeom>
          <a:noFill/>
        </p:spPr>
        <p:txBody>
          <a:bodyPr wrap="square">
            <a:spAutoFit/>
          </a:bodyPr>
          <a:lstStyle/>
          <a:p>
            <a:r>
              <a:rPr lang="en-IN" b="1" dirty="0">
                <a:latin typeface="Segoe UI" panose="020B0502040204020203" pitchFamily="34" charset="0"/>
                <a:hlinkClick r:id="rId6">
                  <a:extLst>
                    <a:ext uri="{A12FA001-AC4F-418D-AE19-62706E023703}">
                      <ahyp:hlinkClr xmlns:ahyp="http://schemas.microsoft.com/office/drawing/2018/hyperlinkcolor" val="tx"/>
                    </a:ext>
                  </a:extLst>
                </a:hlinkClick>
              </a:rPr>
              <a:t>Databricks File System (DBFS)</a:t>
            </a:r>
            <a:endParaRPr lang="en-IN" dirty="0"/>
          </a:p>
        </p:txBody>
      </p:sp>
      <p:sp>
        <p:nvSpPr>
          <p:cNvPr id="19" name="TextBox 18">
            <a:extLst>
              <a:ext uri="{FF2B5EF4-FFF2-40B4-BE49-F238E27FC236}">
                <a16:creationId xmlns:a16="http://schemas.microsoft.com/office/drawing/2014/main" id="{6A136AA6-EC53-4D39-93B5-1E54F964F2A7}"/>
              </a:ext>
            </a:extLst>
          </p:cNvPr>
          <p:cNvSpPr txBox="1"/>
          <p:nvPr/>
        </p:nvSpPr>
        <p:spPr>
          <a:xfrm>
            <a:off x="552514" y="5199797"/>
            <a:ext cx="11061954" cy="923330"/>
          </a:xfrm>
          <a:prstGeom prst="rect">
            <a:avLst/>
          </a:prstGeom>
          <a:noFill/>
        </p:spPr>
        <p:txBody>
          <a:bodyPr wrap="square">
            <a:spAutoFit/>
          </a:bodyPr>
          <a:lstStyle/>
          <a:p>
            <a:r>
              <a:rPr lang="en-US" dirty="0">
                <a:latin typeface="Segoe UI" panose="020B0502040204020203" pitchFamily="34" charset="0"/>
              </a:rPr>
              <a:t>A filesystem abstraction layer over a blob store. It contains directories, which can contain files (data files, libraries, and images), and other directories. DBFS is automatically populated with some </a:t>
            </a:r>
            <a:r>
              <a:rPr lang="en-US" dirty="0">
                <a:latin typeface="Segoe UI" panose="020B0502040204020203" pitchFamily="34" charset="0"/>
                <a:hlinkClick r:id="rId7">
                  <a:extLst>
                    <a:ext uri="{A12FA001-AC4F-418D-AE19-62706E023703}">
                      <ahyp:hlinkClr xmlns:ahyp="http://schemas.microsoft.com/office/drawing/2018/hyperlinkcolor" val="tx"/>
                    </a:ext>
                  </a:extLst>
                </a:hlinkClick>
              </a:rPr>
              <a:t>datasets</a:t>
            </a:r>
            <a:r>
              <a:rPr lang="en-US" dirty="0">
                <a:latin typeface="Segoe UI" panose="020B0502040204020203" pitchFamily="34" charset="0"/>
              </a:rPr>
              <a:t> that you can use to learn Azure Databricks.</a:t>
            </a:r>
            <a:endParaRPr lang="en-IN" dirty="0"/>
          </a:p>
        </p:txBody>
      </p:sp>
    </p:spTree>
    <p:extLst>
      <p:ext uri="{BB962C8B-B14F-4D97-AF65-F5344CB8AC3E}">
        <p14:creationId xmlns:p14="http://schemas.microsoft.com/office/powerpoint/2010/main" val="143484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Components</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82A1CB1-B41D-499F-92E3-F2B261A1F3C1}"/>
              </a:ext>
            </a:extLst>
          </p:cNvPr>
          <p:cNvSpPr txBox="1"/>
          <p:nvPr/>
        </p:nvSpPr>
        <p:spPr>
          <a:xfrm>
            <a:off x="634810" y="1031486"/>
            <a:ext cx="6094476" cy="369332"/>
          </a:xfrm>
          <a:prstGeom prst="rect">
            <a:avLst/>
          </a:prstGeom>
          <a:noFill/>
        </p:spPr>
        <p:txBody>
          <a:bodyPr wrap="square">
            <a:spAutoFit/>
          </a:bodyPr>
          <a:lstStyle/>
          <a:p>
            <a:r>
              <a:rPr lang="en-IN" b="1" dirty="0">
                <a:latin typeface="Segoe UI" panose="020B0502040204020203" pitchFamily="34" charset="0"/>
                <a:hlinkClick r:id="rId2">
                  <a:extLst>
                    <a:ext uri="{A12FA001-AC4F-418D-AE19-62706E023703}">
                      <ahyp:hlinkClr xmlns:ahyp="http://schemas.microsoft.com/office/drawing/2018/hyperlinkcolor" val="tx"/>
                    </a:ext>
                  </a:extLst>
                </a:hlinkClick>
              </a:rPr>
              <a:t>Cluster</a:t>
            </a:r>
            <a:endParaRPr lang="en-IN" dirty="0"/>
          </a:p>
        </p:txBody>
      </p:sp>
      <p:sp>
        <p:nvSpPr>
          <p:cNvPr id="16" name="TextBox 15">
            <a:extLst>
              <a:ext uri="{FF2B5EF4-FFF2-40B4-BE49-F238E27FC236}">
                <a16:creationId xmlns:a16="http://schemas.microsoft.com/office/drawing/2014/main" id="{74E1995B-87B3-4812-967B-63CD50540DE9}"/>
              </a:ext>
            </a:extLst>
          </p:cNvPr>
          <p:cNvSpPr txBox="1"/>
          <p:nvPr/>
        </p:nvSpPr>
        <p:spPr>
          <a:xfrm>
            <a:off x="634810" y="1502724"/>
            <a:ext cx="10833354" cy="1754326"/>
          </a:xfrm>
          <a:prstGeom prst="rect">
            <a:avLst/>
          </a:prstGeom>
          <a:noFill/>
        </p:spPr>
        <p:txBody>
          <a:bodyPr wrap="square">
            <a:spAutoFit/>
          </a:bodyPr>
          <a:lstStyle/>
          <a:p>
            <a:pPr algn="l"/>
            <a:r>
              <a:rPr lang="en-US" dirty="0">
                <a:latin typeface="Segoe UI" panose="020B0502040204020203" pitchFamily="34" charset="0"/>
              </a:rPr>
              <a:t>A set of computation resources and configurations on which you run notebooks and jobs. There are two types of clusters: all-purpose and job.</a:t>
            </a:r>
          </a:p>
          <a:p>
            <a:pPr algn="l">
              <a:buFont typeface="Arial" panose="020B0604020202020204" pitchFamily="34" charset="0"/>
              <a:buChar char="•"/>
            </a:pPr>
            <a:r>
              <a:rPr lang="en-US" dirty="0">
                <a:latin typeface="Segoe UI" panose="020B0502040204020203" pitchFamily="34" charset="0"/>
              </a:rPr>
              <a:t>You create an </a:t>
            </a:r>
            <a:r>
              <a:rPr lang="en-US" i="1" dirty="0">
                <a:latin typeface="Segoe UI" panose="020B0502040204020203" pitchFamily="34" charset="0"/>
              </a:rPr>
              <a:t>all-purpose cluster</a:t>
            </a:r>
            <a:r>
              <a:rPr lang="en-US" dirty="0">
                <a:latin typeface="Segoe UI" panose="020B0502040204020203" pitchFamily="34" charset="0"/>
              </a:rPr>
              <a:t> using the UI, CLI, or REST API. You can manually terminate and restart an all-purpose cluster. Multiple users can share such clusters to do collaborative interactive analysis.</a:t>
            </a:r>
          </a:p>
          <a:p>
            <a:pPr algn="l">
              <a:buFont typeface="Arial" panose="020B0604020202020204" pitchFamily="34" charset="0"/>
              <a:buChar char="•"/>
            </a:pPr>
            <a:r>
              <a:rPr lang="en-US" dirty="0">
                <a:latin typeface="Segoe UI" panose="020B0502040204020203" pitchFamily="34" charset="0"/>
              </a:rPr>
              <a:t>The Azure Databricks job scheduler creates </a:t>
            </a:r>
            <a:r>
              <a:rPr lang="en-US" i="1" dirty="0">
                <a:latin typeface="Segoe UI" panose="020B0502040204020203" pitchFamily="34" charset="0"/>
              </a:rPr>
              <a:t>a job cluster</a:t>
            </a:r>
            <a:r>
              <a:rPr lang="en-US" dirty="0">
                <a:latin typeface="Segoe UI" panose="020B0502040204020203" pitchFamily="34" charset="0"/>
              </a:rPr>
              <a:t> when you run a </a:t>
            </a:r>
            <a:r>
              <a:rPr lang="en-US" dirty="0">
                <a:latin typeface="Segoe UI" panose="020B0502040204020203" pitchFamily="34" charset="0"/>
                <a:hlinkClick r:id="rId3">
                  <a:extLst>
                    <a:ext uri="{A12FA001-AC4F-418D-AE19-62706E023703}">
                      <ahyp:hlinkClr xmlns:ahyp="http://schemas.microsoft.com/office/drawing/2018/hyperlinkcolor" val="tx"/>
                    </a:ext>
                  </a:extLst>
                </a:hlinkClick>
              </a:rPr>
              <a:t>job</a:t>
            </a:r>
            <a:r>
              <a:rPr lang="en-US" dirty="0">
                <a:latin typeface="Segoe UI" panose="020B0502040204020203" pitchFamily="34" charset="0"/>
              </a:rPr>
              <a:t> on a </a:t>
            </a:r>
            <a:r>
              <a:rPr lang="en-US" i="1" dirty="0">
                <a:latin typeface="Segoe UI" panose="020B0502040204020203" pitchFamily="34" charset="0"/>
              </a:rPr>
              <a:t>new job cluster</a:t>
            </a:r>
            <a:r>
              <a:rPr lang="en-US" dirty="0">
                <a:latin typeface="Segoe UI" panose="020B0502040204020203" pitchFamily="34" charset="0"/>
              </a:rPr>
              <a:t> and terminates the cluster when the job is complete. You </a:t>
            </a:r>
            <a:r>
              <a:rPr lang="en-US" i="1" dirty="0">
                <a:latin typeface="Segoe UI" panose="020B0502040204020203" pitchFamily="34" charset="0"/>
              </a:rPr>
              <a:t>cannot</a:t>
            </a:r>
            <a:r>
              <a:rPr lang="en-US" dirty="0">
                <a:latin typeface="Segoe UI" panose="020B0502040204020203" pitchFamily="34" charset="0"/>
              </a:rPr>
              <a:t> restart an job cluster.</a:t>
            </a:r>
          </a:p>
        </p:txBody>
      </p:sp>
      <p:sp>
        <p:nvSpPr>
          <p:cNvPr id="18" name="TextBox 17">
            <a:extLst>
              <a:ext uri="{FF2B5EF4-FFF2-40B4-BE49-F238E27FC236}">
                <a16:creationId xmlns:a16="http://schemas.microsoft.com/office/drawing/2014/main" id="{D78A49D5-191B-450B-985B-3A2583E7D1CE}"/>
              </a:ext>
            </a:extLst>
          </p:cNvPr>
          <p:cNvSpPr txBox="1"/>
          <p:nvPr/>
        </p:nvSpPr>
        <p:spPr>
          <a:xfrm>
            <a:off x="634810" y="3358956"/>
            <a:ext cx="6094476" cy="369332"/>
          </a:xfrm>
          <a:prstGeom prst="rect">
            <a:avLst/>
          </a:prstGeom>
          <a:noFill/>
        </p:spPr>
        <p:txBody>
          <a:bodyPr wrap="square">
            <a:spAutoFit/>
          </a:bodyPr>
          <a:lstStyle/>
          <a:p>
            <a:r>
              <a:rPr lang="en-IN" b="1" dirty="0">
                <a:latin typeface="Segoe UI" panose="020B0502040204020203" pitchFamily="34" charset="0"/>
                <a:hlinkClick r:id="rId4">
                  <a:extLst>
                    <a:ext uri="{A12FA001-AC4F-418D-AE19-62706E023703}">
                      <ahyp:hlinkClr xmlns:ahyp="http://schemas.microsoft.com/office/drawing/2018/hyperlinkcolor" val="tx"/>
                    </a:ext>
                  </a:extLst>
                </a:hlinkClick>
              </a:rPr>
              <a:t>Pool</a:t>
            </a:r>
            <a:endParaRPr lang="en-IN" dirty="0"/>
          </a:p>
        </p:txBody>
      </p:sp>
      <p:sp>
        <p:nvSpPr>
          <p:cNvPr id="20" name="TextBox 19">
            <a:extLst>
              <a:ext uri="{FF2B5EF4-FFF2-40B4-BE49-F238E27FC236}">
                <a16:creationId xmlns:a16="http://schemas.microsoft.com/office/drawing/2014/main" id="{8607ABA3-13DE-4CC7-A0B2-42670B60759F}"/>
              </a:ext>
            </a:extLst>
          </p:cNvPr>
          <p:cNvSpPr txBox="1"/>
          <p:nvPr/>
        </p:nvSpPr>
        <p:spPr>
          <a:xfrm>
            <a:off x="634810" y="3830194"/>
            <a:ext cx="10650474" cy="1477328"/>
          </a:xfrm>
          <a:prstGeom prst="rect">
            <a:avLst/>
          </a:prstGeom>
          <a:noFill/>
        </p:spPr>
        <p:txBody>
          <a:bodyPr wrap="square">
            <a:spAutoFit/>
          </a:bodyPr>
          <a:lstStyle/>
          <a:p>
            <a:r>
              <a:rPr lang="en-US" dirty="0">
                <a:latin typeface="Segoe UI" panose="020B0502040204020203" pitchFamily="34" charset="0"/>
              </a:rPr>
              <a:t>A set of idle, ready-to-use instances that reduce cluster start and auto-scaling times. When attached to a pool, a cluster allocates its driver and worker nodes from the pool. If the pool does not have sufficient idle resources to accommodate the cluster’s request, the pool expands by allocating new instances from the instance provider. When an attached cluster is terminated, the instances it used are returned to the pool and can be reused by a different cluster.</a:t>
            </a:r>
            <a:endParaRPr lang="en-IN" dirty="0"/>
          </a:p>
        </p:txBody>
      </p:sp>
      <p:sp>
        <p:nvSpPr>
          <p:cNvPr id="21" name="TextBox 20">
            <a:extLst>
              <a:ext uri="{FF2B5EF4-FFF2-40B4-BE49-F238E27FC236}">
                <a16:creationId xmlns:a16="http://schemas.microsoft.com/office/drawing/2014/main" id="{68D4F5E5-3281-471F-827D-847836BA1331}"/>
              </a:ext>
            </a:extLst>
          </p:cNvPr>
          <p:cNvSpPr txBox="1"/>
          <p:nvPr/>
        </p:nvSpPr>
        <p:spPr>
          <a:xfrm>
            <a:off x="634810" y="5409428"/>
            <a:ext cx="6094476" cy="369332"/>
          </a:xfrm>
          <a:prstGeom prst="rect">
            <a:avLst/>
          </a:prstGeom>
          <a:noFill/>
        </p:spPr>
        <p:txBody>
          <a:bodyPr wrap="square">
            <a:spAutoFit/>
          </a:bodyPr>
          <a:lstStyle/>
          <a:p>
            <a:r>
              <a:rPr lang="en-IN" b="1" dirty="0">
                <a:latin typeface="Segoe UI" panose="020B0502040204020203" pitchFamily="34" charset="0"/>
                <a:hlinkClick r:id="rId3">
                  <a:extLst>
                    <a:ext uri="{A12FA001-AC4F-418D-AE19-62706E023703}">
                      <ahyp:hlinkClr xmlns:ahyp="http://schemas.microsoft.com/office/drawing/2018/hyperlinkcolor" val="tx"/>
                    </a:ext>
                  </a:extLst>
                </a:hlinkClick>
              </a:rPr>
              <a:t>Job</a:t>
            </a:r>
            <a:endParaRPr lang="en-IN" dirty="0"/>
          </a:p>
        </p:txBody>
      </p:sp>
      <p:sp>
        <p:nvSpPr>
          <p:cNvPr id="23" name="TextBox 22">
            <a:extLst>
              <a:ext uri="{FF2B5EF4-FFF2-40B4-BE49-F238E27FC236}">
                <a16:creationId xmlns:a16="http://schemas.microsoft.com/office/drawing/2014/main" id="{E4648C1B-E023-4838-A846-FE4423020F19}"/>
              </a:ext>
            </a:extLst>
          </p:cNvPr>
          <p:cNvSpPr txBox="1"/>
          <p:nvPr/>
        </p:nvSpPr>
        <p:spPr>
          <a:xfrm>
            <a:off x="634810" y="5826514"/>
            <a:ext cx="11144250" cy="369332"/>
          </a:xfrm>
          <a:prstGeom prst="rect">
            <a:avLst/>
          </a:prstGeom>
          <a:noFill/>
        </p:spPr>
        <p:txBody>
          <a:bodyPr wrap="square">
            <a:spAutoFit/>
          </a:bodyPr>
          <a:lstStyle/>
          <a:p>
            <a:r>
              <a:rPr lang="en-US" dirty="0">
                <a:latin typeface="Segoe UI" panose="020B0502040204020203" pitchFamily="34" charset="0"/>
              </a:rPr>
              <a:t>A non-interactive mechanism for running a notebook or library either immediately or on a scheduled basis.</a:t>
            </a:r>
            <a:endParaRPr lang="en-IN" dirty="0"/>
          </a:p>
        </p:txBody>
      </p:sp>
    </p:spTree>
    <p:extLst>
      <p:ext uri="{BB962C8B-B14F-4D97-AF65-F5344CB8AC3E}">
        <p14:creationId xmlns:p14="http://schemas.microsoft.com/office/powerpoint/2010/main" val="3431244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429BA0-DA1F-4FC5-839F-2C9E618CAD51}"/>
              </a:ext>
            </a:extLst>
          </p:cNvPr>
          <p:cNvSpPr txBox="1"/>
          <p:nvPr/>
        </p:nvSpPr>
        <p:spPr>
          <a:xfrm>
            <a:off x="1588"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Databricks Architecture</a:t>
            </a:r>
          </a:p>
        </p:txBody>
      </p:sp>
      <p:cxnSp>
        <p:nvCxnSpPr>
          <p:cNvPr id="4" name="Straight Connector 3">
            <a:extLst>
              <a:ext uri="{FF2B5EF4-FFF2-40B4-BE49-F238E27FC236}">
                <a16:creationId xmlns:a16="http://schemas.microsoft.com/office/drawing/2014/main" id="{83096B86-78A1-4798-A93D-FCC3FC62950D}"/>
              </a:ext>
            </a:extLst>
          </p:cNvPr>
          <p:cNvCxnSpPr>
            <a:cxnSpLocks/>
          </p:cNvCxnSpPr>
          <p:nvPr/>
        </p:nvCxnSpPr>
        <p:spPr>
          <a:xfrm>
            <a:off x="5034008"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Azure Databricks architecture overview - Azure Databricks | Microsoft Docs">
            <a:extLst>
              <a:ext uri="{FF2B5EF4-FFF2-40B4-BE49-F238E27FC236}">
                <a16:creationId xmlns:a16="http://schemas.microsoft.com/office/drawing/2014/main" id="{F5735CFB-CCFC-449B-9419-ED91F5F11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0112" y="950978"/>
            <a:ext cx="6869649" cy="590702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DD00052-B13A-415C-8EED-B4AB557E8623}"/>
              </a:ext>
            </a:extLst>
          </p:cNvPr>
          <p:cNvSpPr txBox="1"/>
          <p:nvPr/>
        </p:nvSpPr>
        <p:spPr>
          <a:xfrm>
            <a:off x="534226" y="1024518"/>
            <a:ext cx="4862322" cy="5632311"/>
          </a:xfrm>
          <a:prstGeom prst="rect">
            <a:avLst/>
          </a:prstGeom>
          <a:noFill/>
        </p:spPr>
        <p:txBody>
          <a:bodyPr wrap="square">
            <a:spAutoFit/>
          </a:bodyPr>
          <a:lstStyle/>
          <a:p>
            <a:pPr algn="l"/>
            <a:r>
              <a:rPr lang="en-US" dirty="0">
                <a:latin typeface="Segoe UI" panose="020B0502040204020203" pitchFamily="34" charset="0"/>
              </a:rPr>
              <a:t>Azure Databricks operates out of a </a:t>
            </a:r>
            <a:r>
              <a:rPr lang="en-US" b="1" i="1" dirty="0">
                <a:latin typeface="Segoe UI" panose="020B0502040204020203" pitchFamily="34" charset="0"/>
              </a:rPr>
              <a:t>control plane</a:t>
            </a:r>
            <a:r>
              <a:rPr lang="en-US" b="1" dirty="0">
                <a:latin typeface="Segoe UI" panose="020B0502040204020203" pitchFamily="34" charset="0"/>
              </a:rPr>
              <a:t> </a:t>
            </a:r>
            <a:r>
              <a:rPr lang="en-US" dirty="0">
                <a:latin typeface="Segoe UI" panose="020B0502040204020203" pitchFamily="34" charset="0"/>
              </a:rPr>
              <a:t>and a </a:t>
            </a:r>
            <a:r>
              <a:rPr lang="en-US" b="1" i="1" dirty="0">
                <a:latin typeface="Segoe UI" panose="020B0502040204020203" pitchFamily="34" charset="0"/>
              </a:rPr>
              <a:t>data plane</a:t>
            </a:r>
            <a:r>
              <a:rPr lang="en-US" dirty="0">
                <a:latin typeface="Segoe UI" panose="020B0502040204020203" pitchFamily="34" charset="0"/>
              </a:rPr>
              <a:t>.</a:t>
            </a:r>
          </a:p>
          <a:p>
            <a:pPr algn="l"/>
            <a:endParaRPr lang="en-US" dirty="0">
              <a:latin typeface="Segoe UI" panose="020B0502040204020203" pitchFamily="34" charset="0"/>
            </a:endParaRPr>
          </a:p>
          <a:p>
            <a:pPr algn="l"/>
            <a:r>
              <a:rPr lang="en-US" dirty="0">
                <a:latin typeface="Segoe UI" panose="020B0502040204020203" pitchFamily="34" charset="0"/>
                <a:sym typeface="Wingdings" panose="05000000000000000000" pitchFamily="2" charset="2"/>
              </a:rPr>
              <a:t></a:t>
            </a:r>
            <a:r>
              <a:rPr lang="en-US" dirty="0">
                <a:latin typeface="Segoe UI" panose="020B0502040204020203" pitchFamily="34" charset="0"/>
              </a:rPr>
              <a:t>The control plane includes the backend services that Azure Databricks manages in its own Azure account. Notebook commands and many other workspace configurations are stored in the control plane and encrypted at rest.</a:t>
            </a:r>
          </a:p>
          <a:p>
            <a:pPr algn="l"/>
            <a:endParaRPr lang="en-US" dirty="0">
              <a:latin typeface="Segoe UI" panose="020B0502040204020203" pitchFamily="34" charset="0"/>
            </a:endParaRPr>
          </a:p>
          <a:p>
            <a:pPr algn="l"/>
            <a:r>
              <a:rPr lang="en-US" dirty="0">
                <a:latin typeface="Segoe UI" panose="020B0502040204020203" pitchFamily="34" charset="0"/>
                <a:sym typeface="Wingdings" panose="05000000000000000000" pitchFamily="2" charset="2"/>
              </a:rPr>
              <a:t></a:t>
            </a:r>
            <a:r>
              <a:rPr lang="en-US" dirty="0">
                <a:latin typeface="Segoe UI" panose="020B0502040204020203" pitchFamily="34" charset="0"/>
              </a:rPr>
              <a:t>The data plane is managed by your Azure account and is where your data resides. This is also where data is processed. You can use Azure Databricks connectors so that your clusters can connect to </a:t>
            </a:r>
            <a:r>
              <a:rPr lang="en-US" dirty="0">
                <a:latin typeface="Segoe UI" panose="020B0502040204020203" pitchFamily="34" charset="0"/>
                <a:hlinkClick r:id="rId3">
                  <a:extLst>
                    <a:ext uri="{A12FA001-AC4F-418D-AE19-62706E023703}">
                      <ahyp:hlinkClr xmlns:ahyp="http://schemas.microsoft.com/office/drawing/2018/hyperlinkcolor" val="tx"/>
                    </a:ext>
                  </a:extLst>
                </a:hlinkClick>
              </a:rPr>
              <a:t>external data sources</a:t>
            </a:r>
            <a:r>
              <a:rPr lang="en-US" dirty="0">
                <a:latin typeface="Segoe UI" panose="020B0502040204020203" pitchFamily="34" charset="0"/>
              </a:rPr>
              <a:t> outside of your Azure account to ingest data or for storage. You can also ingest data from external </a:t>
            </a:r>
            <a:r>
              <a:rPr lang="en-US" dirty="0">
                <a:latin typeface="Segoe UI" panose="020B0502040204020203" pitchFamily="34" charset="0"/>
                <a:hlinkClick r:id="rId4">
                  <a:extLst>
                    <a:ext uri="{A12FA001-AC4F-418D-AE19-62706E023703}">
                      <ahyp:hlinkClr xmlns:ahyp="http://schemas.microsoft.com/office/drawing/2018/hyperlinkcolor" val="tx"/>
                    </a:ext>
                  </a:extLst>
                </a:hlinkClick>
              </a:rPr>
              <a:t>streaming data sources</a:t>
            </a:r>
            <a:r>
              <a:rPr lang="en-US" dirty="0">
                <a:latin typeface="Segoe UI" panose="020B0502040204020203" pitchFamily="34" charset="0"/>
              </a:rPr>
              <a:t>, such as events data, streaming data, IoT data, and more.</a:t>
            </a:r>
          </a:p>
        </p:txBody>
      </p:sp>
    </p:spTree>
    <p:extLst>
      <p:ext uri="{BB962C8B-B14F-4D97-AF65-F5344CB8AC3E}">
        <p14:creationId xmlns:p14="http://schemas.microsoft.com/office/powerpoint/2010/main" val="2635370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75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8BF37-874E-2D60-CE0C-EFB8541447BA}"/>
              </a:ext>
            </a:extLst>
          </p:cNvPr>
          <p:cNvPicPr>
            <a:picLocks noChangeAspect="1"/>
          </p:cNvPicPr>
          <p:nvPr/>
        </p:nvPicPr>
        <p:blipFill>
          <a:blip r:embed="rId2"/>
          <a:stretch>
            <a:fillRect/>
          </a:stretch>
        </p:blipFill>
        <p:spPr>
          <a:xfrm>
            <a:off x="2053239" y="982768"/>
            <a:ext cx="8085521" cy="4892464"/>
          </a:xfrm>
          <a:prstGeom prst="rect">
            <a:avLst/>
          </a:prstGeom>
        </p:spPr>
      </p:pic>
    </p:spTree>
    <p:extLst>
      <p:ext uri="{BB962C8B-B14F-4D97-AF65-F5344CB8AC3E}">
        <p14:creationId xmlns:p14="http://schemas.microsoft.com/office/powerpoint/2010/main" val="151695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82912B-6C8F-7DDD-48EB-CAE903F9F62B}"/>
              </a:ext>
            </a:extLst>
          </p:cNvPr>
          <p:cNvPicPr>
            <a:picLocks noChangeAspect="1"/>
          </p:cNvPicPr>
          <p:nvPr/>
        </p:nvPicPr>
        <p:blipFill rotWithShape="1">
          <a:blip r:embed="rId2"/>
          <a:srcRect r="71223" b="50000"/>
          <a:stretch/>
        </p:blipFill>
        <p:spPr>
          <a:xfrm>
            <a:off x="288234" y="680830"/>
            <a:ext cx="10078078" cy="4924840"/>
          </a:xfrm>
          <a:prstGeom prst="rect">
            <a:avLst/>
          </a:prstGeom>
        </p:spPr>
      </p:pic>
    </p:spTree>
    <p:extLst>
      <p:ext uri="{BB962C8B-B14F-4D97-AF65-F5344CB8AC3E}">
        <p14:creationId xmlns:p14="http://schemas.microsoft.com/office/powerpoint/2010/main" val="119011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55AC7-FFAD-4396-ADA7-9B7B2D13926C}"/>
              </a:ext>
            </a:extLst>
          </p:cNvPr>
          <p:cNvPicPr>
            <a:picLocks noChangeAspect="1"/>
          </p:cNvPicPr>
          <p:nvPr/>
        </p:nvPicPr>
        <p:blipFill>
          <a:blip r:embed="rId2"/>
          <a:stretch>
            <a:fillRect/>
          </a:stretch>
        </p:blipFill>
        <p:spPr>
          <a:xfrm>
            <a:off x="1348328" y="1569559"/>
            <a:ext cx="9495343" cy="3718882"/>
          </a:xfrm>
          <a:prstGeom prst="rect">
            <a:avLst/>
          </a:prstGeom>
        </p:spPr>
      </p:pic>
    </p:spTree>
    <p:extLst>
      <p:ext uri="{BB962C8B-B14F-4D97-AF65-F5344CB8AC3E}">
        <p14:creationId xmlns:p14="http://schemas.microsoft.com/office/powerpoint/2010/main" val="210684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4FD2A0-8A43-2FAF-DBF7-CAAF6C19694D}"/>
              </a:ext>
            </a:extLst>
          </p:cNvPr>
          <p:cNvPicPr>
            <a:picLocks noChangeAspect="1"/>
          </p:cNvPicPr>
          <p:nvPr/>
        </p:nvPicPr>
        <p:blipFill>
          <a:blip r:embed="rId2"/>
          <a:stretch>
            <a:fillRect/>
          </a:stretch>
        </p:blipFill>
        <p:spPr>
          <a:xfrm>
            <a:off x="3196338" y="449322"/>
            <a:ext cx="5799323" cy="5959356"/>
          </a:xfrm>
          <a:prstGeom prst="rect">
            <a:avLst/>
          </a:prstGeom>
        </p:spPr>
      </p:pic>
    </p:spTree>
    <p:extLst>
      <p:ext uri="{BB962C8B-B14F-4D97-AF65-F5344CB8AC3E}">
        <p14:creationId xmlns:p14="http://schemas.microsoft.com/office/powerpoint/2010/main" val="417783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DB73F5-3044-71DF-F6E4-D7853B901CDF}"/>
              </a:ext>
            </a:extLst>
          </p:cNvPr>
          <p:cNvPicPr>
            <a:picLocks noChangeAspect="1"/>
          </p:cNvPicPr>
          <p:nvPr/>
        </p:nvPicPr>
        <p:blipFill>
          <a:blip r:embed="rId2"/>
          <a:stretch>
            <a:fillRect/>
          </a:stretch>
        </p:blipFill>
        <p:spPr>
          <a:xfrm>
            <a:off x="3634526" y="525528"/>
            <a:ext cx="4922947" cy="5806943"/>
          </a:xfrm>
          <a:prstGeom prst="rect">
            <a:avLst/>
          </a:prstGeom>
        </p:spPr>
      </p:pic>
    </p:spTree>
    <p:extLst>
      <p:ext uri="{BB962C8B-B14F-4D97-AF65-F5344CB8AC3E}">
        <p14:creationId xmlns:p14="http://schemas.microsoft.com/office/powerpoint/2010/main" val="312097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82AAFF-1E8C-B0DA-2C19-9262D1F43D71}"/>
              </a:ext>
            </a:extLst>
          </p:cNvPr>
          <p:cNvPicPr>
            <a:picLocks noChangeAspect="1"/>
          </p:cNvPicPr>
          <p:nvPr/>
        </p:nvPicPr>
        <p:blipFill>
          <a:blip r:embed="rId2"/>
          <a:stretch>
            <a:fillRect/>
          </a:stretch>
        </p:blipFill>
        <p:spPr>
          <a:xfrm>
            <a:off x="1102185" y="582136"/>
            <a:ext cx="9380999" cy="5331647"/>
          </a:xfrm>
          <a:prstGeom prst="rect">
            <a:avLst/>
          </a:prstGeom>
        </p:spPr>
      </p:pic>
    </p:spTree>
    <p:extLst>
      <p:ext uri="{BB962C8B-B14F-4D97-AF65-F5344CB8AC3E}">
        <p14:creationId xmlns:p14="http://schemas.microsoft.com/office/powerpoint/2010/main" val="219105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2399</Words>
  <Application>Microsoft Office PowerPoint</Application>
  <PresentationFormat>Widescreen</PresentationFormat>
  <Paragraphs>216</Paragraphs>
  <Slides>39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Calibri Light</vt:lpstr>
      <vt:lpstr>New Barlow</vt:lpstr>
      <vt:lpstr>Segoe UI</vt:lpstr>
      <vt:lpstr>Segoe UI Light</vt:lpstr>
      <vt:lpstr>Segoe UI Semibold</vt:lpstr>
      <vt:lpstr>Wingdings</vt:lpstr>
      <vt:lpstr>Office Theme</vt:lpstr>
      <vt:lpstr>ADF data flow  Flatten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Azure Synapse Analytics</vt:lpstr>
      <vt:lpstr>Azure Synapse Analytics </vt:lpstr>
      <vt:lpstr>Introduction to Azure Synapse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ADF data flow  Flatten Transformation</dc:title>
  <dc:creator>maruti makwana</dc:creator>
  <cp:lastModifiedBy>maruti makwana</cp:lastModifiedBy>
  <cp:revision>5</cp:revision>
  <dcterms:created xsi:type="dcterms:W3CDTF">2023-01-17T02:56:57Z</dcterms:created>
  <dcterms:modified xsi:type="dcterms:W3CDTF">2025-09-11T04:30:57Z</dcterms:modified>
</cp:coreProperties>
</file>