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9" r:id="rId2"/>
    <p:sldId id="269" r:id="rId3"/>
    <p:sldId id="1906" r:id="rId4"/>
    <p:sldId id="1905" r:id="rId5"/>
    <p:sldId id="1962" r:id="rId6"/>
    <p:sldId id="1956" r:id="rId7"/>
    <p:sldId id="1957" r:id="rId8"/>
    <p:sldId id="1939" r:id="rId9"/>
    <p:sldId id="1904" r:id="rId10"/>
    <p:sldId id="1670" r:id="rId11"/>
    <p:sldId id="1961" r:id="rId12"/>
    <p:sldId id="1951" r:id="rId13"/>
    <p:sldId id="1924" r:id="rId14"/>
    <p:sldId id="1959" r:id="rId15"/>
    <p:sldId id="1960" r:id="rId16"/>
    <p:sldId id="483" r:id="rId17"/>
    <p:sldId id="715" r:id="rId18"/>
    <p:sldId id="488" r:id="rId19"/>
    <p:sldId id="298" r:id="rId20"/>
    <p:sldId id="299" r:id="rId21"/>
    <p:sldId id="306" r:id="rId22"/>
    <p:sldId id="1934" r:id="rId23"/>
    <p:sldId id="723" r:id="rId24"/>
    <p:sldId id="1950" r:id="rId25"/>
    <p:sldId id="1917" r:id="rId26"/>
    <p:sldId id="1903" r:id="rId27"/>
    <p:sldId id="1919" r:id="rId28"/>
    <p:sldId id="1918" r:id="rId29"/>
    <p:sldId id="1920" r:id="rId30"/>
    <p:sldId id="512" r:id="rId31"/>
    <p:sldId id="1909" r:id="rId32"/>
    <p:sldId id="1910" r:id="rId33"/>
    <p:sldId id="1922" r:id="rId34"/>
    <p:sldId id="1875" r:id="rId35"/>
    <p:sldId id="295" r:id="rId36"/>
    <p:sldId id="296" r:id="rId37"/>
    <p:sldId id="297" r:id="rId38"/>
    <p:sldId id="193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856"/>
    <a:srgbClr val="728694"/>
    <a:srgbClr val="4F6879"/>
    <a:srgbClr val="FFB434"/>
    <a:srgbClr val="26323A"/>
    <a:srgbClr val="2F3F69"/>
    <a:srgbClr val="E9960D"/>
    <a:srgbClr val="E28C00"/>
    <a:srgbClr val="C87C00"/>
    <a:srgbClr val="FFAC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8889" autoAdjust="0"/>
  </p:normalViewPr>
  <p:slideViewPr>
    <p:cSldViewPr snapToGrid="0" showGuides="1">
      <p:cViewPr varScale="1">
        <p:scale>
          <a:sx n="77" d="100"/>
          <a:sy n="77" d="100"/>
        </p:scale>
        <p:origin x="1066" y="62"/>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92821-FB7B-4FA0-A123-9445AE183CBE}" type="datetimeFigureOut">
              <a:rPr lang="en-US" smtClean="0"/>
              <a:t>9/21/2021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30D67-B4DD-4CE3-A4D8-AB2CE8A1A02E}" type="slidenum">
              <a:rPr lang="en-US" smtClean="0"/>
              <a:t>‹#›</a:t>
            </a:fld>
            <a:endParaRPr lang="en-US" dirty="0"/>
          </a:p>
        </p:txBody>
      </p:sp>
    </p:spTree>
    <p:extLst>
      <p:ext uri="{BB962C8B-B14F-4D97-AF65-F5344CB8AC3E}">
        <p14:creationId xmlns:p14="http://schemas.microsoft.com/office/powerpoint/2010/main" val="340386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services/app-service/#product-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dirty="0"/>
          </a:p>
        </p:txBody>
      </p:sp>
    </p:spTree>
    <p:extLst>
      <p:ext uri="{BB962C8B-B14F-4D97-AF65-F5344CB8AC3E}">
        <p14:creationId xmlns:p14="http://schemas.microsoft.com/office/powerpoint/2010/main" val="3497804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https://docs.microsoft.com/en-us/learn/modules/azure-storage-fundamentals/azure-storage-tiers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9/21/2021 9:03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610633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https://azure.microsoft.com/en-us/services/app-service/#product-overview</a:t>
            </a:r>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US" dirty="0"/>
              <a:t>https://docs.microsoft.com/en-us/learn/modules/azure-compute-fundamentals/overview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9/21/2021 9:03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https://docs.microsoft.com/en-us/learn/modules/azure-compute-fundamentals/azure-container-services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54323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17</a:t>
            </a:fld>
            <a:endParaRPr lang="en-US" dirty="0"/>
          </a:p>
        </p:txBody>
      </p:sp>
    </p:spTree>
    <p:extLst>
      <p:ext uri="{BB962C8B-B14F-4D97-AF65-F5344CB8AC3E}">
        <p14:creationId xmlns:p14="http://schemas.microsoft.com/office/powerpoint/2010/main" val="76028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i="0" dirty="0">
                <a:effectLst/>
                <a:latin typeface="Segoe UI Light" panose="020B0502040204020203" pitchFamily="34" charset="0"/>
              </a:rPr>
              <a:t>Note: This topic is also introduced in Module 1, slide 23 (as it works well there), but is listed in the objective domain here.</a:t>
            </a:r>
          </a:p>
          <a:p>
            <a:pPr marL="0" indent="0">
              <a:buFont typeface="Arial" panose="020B0604020202020204" pitchFamily="34" charset="0"/>
              <a:buNone/>
            </a:pPr>
            <a:endParaRPr lang="en-US" sz="2000" b="0" i="0" u="none" strike="noStrike" dirty="0">
              <a:effectLst/>
              <a:latin typeface="Segoe UI" panose="020B0502040204020203" pitchFamily="34" charset="0"/>
              <a:hlinkClick r:id="" action="ppaction://noaction"/>
            </a:endParaRPr>
          </a:p>
          <a:p>
            <a:pPr marL="0" indent="0">
              <a:buFont typeface="Arial" panose="020B0604020202020204" pitchFamily="34" charset="0"/>
              <a:buNone/>
            </a:pPr>
            <a:r>
              <a:rPr lang="en-US" sz="2000" b="0" i="0" u="none" strike="noStrike" dirty="0">
                <a:effectLst/>
                <a:latin typeface="Segoe UI" panose="020B0502040204020203" pitchFamily="34" charset="0"/>
                <a:hlinkClick r:id="" action="ppaction://noaction"/>
              </a:rPr>
              <a:t>Serverless</a:t>
            </a:r>
            <a:r>
              <a:rPr lang="en-US" sz="2000" b="0" i="0" dirty="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en-US" sz="1400" b="1" dirty="0"/>
              <a:t>Azure Functions </a:t>
            </a:r>
            <a:r>
              <a:rPr lang="en-US" sz="1400" dirty="0"/>
              <a:t>is</a:t>
            </a:r>
            <a:r>
              <a:rPr lang="en-US" sz="1400" b="1" dirty="0"/>
              <a:t> </a:t>
            </a:r>
            <a:r>
              <a:rPr lang="en-IE" sz="1400" dirty="0"/>
              <a:t>code running your service and not the underlying platform or infrastructure. </a:t>
            </a:r>
            <a:r>
              <a:rPr lang="en-US" sz="1400" dirty="0"/>
              <a:t>Creates infrastructure based on an event.</a:t>
            </a:r>
          </a:p>
          <a:p>
            <a:pPr marL="457200" indent="-457200">
              <a:buFont typeface="Arial" panose="020B0604020202020204" pitchFamily="34" charset="0"/>
              <a:buChar char="•"/>
            </a:pPr>
            <a:r>
              <a:rPr lang="en-US" sz="1400" b="1" dirty="0"/>
              <a:t>Azure Logic Apps </a:t>
            </a:r>
            <a:r>
              <a:rPr lang="en-US" sz="1400" dirty="0"/>
              <a:t>is a</a:t>
            </a:r>
            <a:r>
              <a:rPr lang="en-IE" sz="1400" dirty="0"/>
              <a:t> cloud service that helps you automate and orchestrate tasks, business processes, and workflows when you need to integrate apps, data, systems, and services.</a:t>
            </a:r>
          </a:p>
          <a:p>
            <a:pPr marL="457200" indent="-457200">
              <a:buFont typeface="Arial" panose="020B0604020202020204" pitchFamily="34" charset="0"/>
              <a:buChar char="•"/>
            </a:pPr>
            <a:r>
              <a:rPr lang="en-US" sz="1400" b="1" dirty="0"/>
              <a:t>Azure Event Grid</a:t>
            </a:r>
            <a:r>
              <a:rPr lang="en-US" sz="1400" dirty="0"/>
              <a:t> is a </a:t>
            </a:r>
            <a:r>
              <a:rPr lang="en-IE" sz="1400" dirty="0"/>
              <a:t>fully-managed, intelligent event routing service that uses a publish-subscribe model for uniform event consumption.</a:t>
            </a:r>
            <a:endParaRPr lang="en-US" sz="1400" dirty="0"/>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https://docs.microsoft.com/en-us/learn/modules/serverless-fundamentals/4-use-azure-functions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https://docs.microsoft.com/en-us/learn/modules/serverless-fundamentals/5-use-azure-logic-apps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39655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DevOps services </a:t>
            </a:r>
            <a:r>
              <a:rPr lang="en-US" sz="800" dirty="0"/>
              <a:t>provides </a:t>
            </a:r>
            <a:r>
              <a:rPr lang="en-IE" sz="800" dirty="0"/>
              <a:t>development collaboration tools including pipelines, Git repositories, Kanban boards, and extensive automated and cloud-based load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DevTest Labs </a:t>
            </a:r>
            <a:r>
              <a:rPr lang="en-US" sz="800" dirty="0"/>
              <a:t>allows you to </a:t>
            </a:r>
            <a:r>
              <a:rPr lang="en-IE" sz="800" dirty="0"/>
              <a:t>quickly create environments in Azure while minimizing waste and controlling cost.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900" dirty="0"/>
            </a:br>
            <a:r>
              <a:rPr lang="en-US" sz="900" b="1" i="0" dirty="0">
                <a:solidFill>
                  <a:srgbClr val="666666"/>
                </a:solidFill>
                <a:effectLst/>
                <a:latin typeface="Roboto"/>
              </a:rPr>
              <a:t>GitHub </a:t>
            </a:r>
            <a:r>
              <a:rPr lang="en-US" sz="900" b="0" i="0" dirty="0">
                <a:solidFill>
                  <a:srgbClr val="666666"/>
                </a:solidFill>
                <a:effectLst/>
                <a:latin typeface="Roboto"/>
              </a:rPr>
              <a:t>is an American provides hosting for software development and version control using Git. It offers the distributed version control and source code management (SCM) functionality of Git, plus its own features. It provides access control and several collaboration features such as bug tracking, feature requests, task management, and wikis for every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dirty="0">
                <a:solidFill>
                  <a:srgbClr val="6A737D"/>
                </a:solidFill>
                <a:effectLst/>
                <a:latin typeface="-apple-system"/>
              </a:rPr>
              <a:t>GitHub Actions</a:t>
            </a:r>
            <a:r>
              <a:rPr lang="en-US" sz="900" b="0" i="0" dirty="0">
                <a:solidFill>
                  <a:srgbClr val="6A737D"/>
                </a:solidFill>
                <a:effectLst/>
                <a:latin typeface="-apple-system"/>
              </a:rPr>
              <a:t> makes it easy to automate all your software workflows, now with world-class CI/CD. Build, test, and deploy your code right from GitHub. Make code reviews, branch management, and issue triaging work the way you want.</a:t>
            </a: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dirty="0"/>
          </a:p>
          <a:p>
            <a:endParaRPr lang="en-IE" sz="800" b="1"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DevOps Services - </a:t>
            </a:r>
            <a:r>
              <a:rPr lang="en-IE" sz="900" u="sng" dirty="0"/>
              <a:t>https://docs.microsoft.com/en-us/azure/devops/ </a:t>
            </a:r>
          </a:p>
          <a:p>
            <a:endParaRPr lang="en-IE" sz="800" b="0"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DevTest Labs - </a:t>
            </a:r>
            <a:r>
              <a:rPr lang="en-IE" sz="900" u="sng" dirty="0"/>
              <a:t>https://azure.microsoft.com/en-us/services/devtest-lab/ </a:t>
            </a:r>
            <a:endParaRPr lang="en-IE" sz="800" b="0" i="0" u="none" strike="noStrike" kern="1200" dirty="0">
              <a:solidFill>
                <a:schemeClr val="tx1"/>
              </a:solidFill>
              <a:effectLst/>
              <a:latin typeface="Segoe UI Light" pitchFamily="34" charset="0"/>
              <a:ea typeface="+mn-ea"/>
              <a:cs typeface="+mn-cs"/>
            </a:endParaRPr>
          </a:p>
          <a:p>
            <a:endParaRPr lang="en-IE" sz="800" b="1" kern="1200" dirty="0">
              <a:solidFill>
                <a:schemeClr val="tx1"/>
              </a:solidFill>
              <a:effectLst/>
              <a:latin typeface="Segoe UI Light" pitchFamily="34" charset="0"/>
              <a:ea typeface="+mn-ea"/>
              <a:cs typeface="+mn-cs"/>
            </a:endParaRPr>
          </a:p>
          <a:p>
            <a:r>
              <a:rPr lang="en-IE" sz="800" b="1" kern="1200" dirty="0">
                <a:solidFill>
                  <a:schemeClr val="tx1"/>
                </a:solidFill>
                <a:effectLst/>
                <a:latin typeface="Segoe UI Light" pitchFamily="34" charset="0"/>
                <a:ea typeface="+mn-ea"/>
                <a:cs typeface="+mn-cs"/>
              </a:rPr>
              <a:t>Note</a:t>
            </a:r>
            <a:r>
              <a:rPr lang="en-IE" sz="800" kern="1200" dirty="0">
                <a:solidFill>
                  <a:schemeClr val="tx1"/>
                </a:solidFill>
                <a:effectLst/>
                <a:latin typeface="Segoe UI Light" pitchFamily="34" charset="0"/>
                <a:ea typeface="+mn-ea"/>
                <a:cs typeface="+mn-cs"/>
              </a:rPr>
              <a:t>: For more general details on DevOps services available with Azure, see </a:t>
            </a:r>
            <a:r>
              <a:rPr lang="en-IE" sz="900" u="sng" dirty="0"/>
              <a:t>https://docs.microsoft.com/en-us/azure/#pivot=products&amp;panel=devops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https://docs.microsoft.com/en-us/learn/modules/azure-devops-devtest-labs/1-introduction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https://docs.microsoft.com/en-us/learn/modules/azure-devops-devtest-labs/2-identify-product-options</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https://docs.microsoft.com/en-us/learn/modules/azure-devops-devtest-labs/3-analyze-decision-criteria</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https://docs.microsoft.com/en-us/learn/modules/azure-devops-devtest-labs/4-use-azure-devops</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https://docs.microsoft.com/en-us/learn/modules/azure-devops-devtest-labs/5-use-github</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https://docs.microsoft.com/en-us/learn/modules/azure-devops-devtest-labs/6-use-azure-devtest-labs</a:t>
            </a:r>
          </a:p>
          <a:p>
            <a:endParaRPr lang="en-IE" sz="800" b="0" i="0" u="none" strike="noStrike" kern="1200" dirty="0">
              <a:solidFill>
                <a:schemeClr val="tx1"/>
              </a:solidFill>
              <a:effectLst/>
              <a:latin typeface="Segoe UI Light" pitchFamily="34" charset="0"/>
              <a:ea typeface="+mn-ea"/>
              <a:cs typeface="+mn-cs"/>
            </a:endParaRP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572274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Collect, analyse, </a:t>
            </a:r>
            <a:r>
              <a:rPr lang="en-US" sz="1100" dirty="0"/>
              <a:t>and</a:t>
            </a:r>
            <a:r>
              <a:rPr lang="en-IE" sz="1100" dirty="0"/>
              <a:t> act on telemetry from cloud and on-premises environments, to maximize your applications’ availability and performance.</a:t>
            </a:r>
          </a:p>
          <a:p>
            <a:pPr marL="457200" indent="-457200">
              <a:buFont typeface="Arial" panose="020B0604020202020204" pitchFamily="34" charset="0"/>
              <a:buChar char="•"/>
            </a:pPr>
            <a:r>
              <a:rPr lang="en-US" sz="1100" dirty="0"/>
              <a:t>Starts collecting data as soon as you create an Azure subscription and add resources. </a:t>
            </a:r>
          </a:p>
          <a:p>
            <a:pPr marL="457200" indent="-457200">
              <a:buFont typeface="Arial" panose="020B0604020202020204" pitchFamily="34" charset="0"/>
              <a:buChar char="•"/>
            </a:pPr>
            <a:r>
              <a:rPr lang="en-US" sz="1100" b="1" dirty="0"/>
              <a:t>Activity Logs </a:t>
            </a:r>
            <a:r>
              <a:rPr lang="en-US" sz="1100" dirty="0"/>
              <a:t>record all resource creation and modification events.</a:t>
            </a:r>
          </a:p>
          <a:p>
            <a:pPr marL="457200" indent="-457200">
              <a:buFont typeface="Arial" panose="020B0604020202020204" pitchFamily="34" charset="0"/>
              <a:buChar char="•"/>
            </a:pPr>
            <a:r>
              <a:rPr lang="en-US" sz="1100" b="1" dirty="0"/>
              <a:t>Metrics</a:t>
            </a:r>
            <a:r>
              <a:rPr lang="en-US" sz="1100" dirty="0"/>
              <a:t> measure resource performance and consumption.</a:t>
            </a:r>
          </a:p>
          <a:p>
            <a:pPr marL="457200" indent="-457200">
              <a:buFont typeface="Arial" panose="020B0604020202020204" pitchFamily="34" charset="0"/>
              <a:buChar char="•"/>
            </a:pPr>
            <a:r>
              <a:rPr lang="en-US" sz="1100" dirty="0"/>
              <a:t>Add an Azure monitor agent to collect operational data for a resource.</a:t>
            </a:r>
            <a:endParaRPr lang="en-IE" sz="1100" dirty="0"/>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Monitor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p>
          <a:p>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71536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Service Health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a:p>
            <a:endParaRPr lang="en-US" dirty="0"/>
          </a:p>
          <a:p>
            <a:r>
              <a:rPr lang="en-US" dirty="0"/>
              <a:t>Components of Azure service health :</a:t>
            </a:r>
          </a:p>
          <a:p>
            <a:endParaRPr lang="en-US" sz="800" dirty="0">
              <a:latin typeface="Segoe UI Semilight" panose="020B0402040204020203" pitchFamily="34" charset="0"/>
              <a:cs typeface="Segoe UI Semilight" panose="020B0402040204020203" pitchFamily="34" charset="0"/>
            </a:endParaRP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Azure Status</a:t>
            </a:r>
            <a:r>
              <a:rPr lang="en-US" sz="2800" dirty="0">
                <a:latin typeface="Segoe UI Semilight" panose="020B0402040204020203" pitchFamily="34" charset="0"/>
                <a:cs typeface="Segoe UI Semilight" panose="020B0402040204020203" pitchFamily="34" charset="0"/>
              </a:rPr>
              <a:t> provides a global overview Azure services’ state of health. </a:t>
            </a: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Service Health</a:t>
            </a:r>
            <a:r>
              <a:rPr lang="en-US" sz="2800" dirty="0">
                <a:latin typeface="Segoe UI Semilight" panose="020B0402040204020203" pitchFamily="34" charset="0"/>
                <a:cs typeface="Segoe UI Semilight" panose="020B0402040204020203" pitchFamily="34" charset="0"/>
              </a:rPr>
              <a:t> has a customizable dashboard for tracking the state of services in the regions you use.</a:t>
            </a:r>
          </a:p>
          <a:p>
            <a:pPr marL="571500" lvl="1" indent="-3429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Azure Resource Health </a:t>
            </a:r>
            <a:r>
              <a:rPr lang="en-US" sz="2800" dirty="0">
                <a:latin typeface="Segoe UI Semilight" panose="020B0402040204020203" pitchFamily="34" charset="0"/>
                <a:cs typeface="Segoe UI Semilight" panose="020B0402040204020203" pitchFamily="34" charset="0"/>
              </a:rPr>
              <a:t>can diagnose and obtain support for Azure service issues affecting your resources.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98279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dirty="0">
                <a:solidFill>
                  <a:srgbClr val="171717"/>
                </a:solidFill>
                <a:effectLst/>
                <a:latin typeface="Segoe UI" panose="020B0502040204020203" pitchFamily="34" charset="0"/>
              </a:rPr>
              <a:t>Azure Security Center is a unified infrastructure security management system that strengthens the security posture of your data centers, and provides advanced threat protection across your hybrid workloads in the cloud - whether they're in Azure or not - as well as on premises.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Security Center assesses your environment and enables you to understand the status of your resources, and whether they are secure.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Security Center assesses your workloads and raises threat prevention recommendations and security alerts.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Security Center, everything is done in cloud speed. Because it is natively integrated, deployment of Security Center is easy, providing you with auto-provisioning and protection with Azure services.</a:t>
            </a: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automatically collects, analyzes, and integrates log data from your Azure resources like firewall and endpoint protection to detect real threats. Then list of prioritized security alerts is shown in Security Center along with the information you need to quickly investigate and remediate an attack.</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Center 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Resource Security Hygiene</a:t>
            </a:r>
            <a:endParaRPr lang="en-US" sz="18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Security visibility and recommendations by resource.</a:t>
            </a:r>
            <a:endParaRPr lang="en-US" sz="1800" b="0" i="0" u="none" strike="noStrike" dirty="0">
              <a:effectLst/>
              <a:latin typeface="Arial" panose="020B0604020202020204" pitchFamily="34" charset="0"/>
            </a:endParaRPr>
          </a:p>
          <a:p>
            <a:pPr algn="l">
              <a:buFont typeface="Arial" panose="020B0604020202020204" pitchFamily="34" charset="0"/>
              <a:buChar char="•"/>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a:p>
            <a:endParaRPr lang="en-IE" sz="900" b="0" i="0" u="none" strike="noStrike" kern="1200" dirty="0">
              <a:solidFill>
                <a:schemeClr val="tx1"/>
              </a:solidFill>
              <a:effectLst/>
              <a:latin typeface="Segoe UI Light" pitchFamily="34" charset="0"/>
              <a:ea typeface="+mn-ea"/>
              <a:cs typeface="+mn-cs"/>
            </a:endParaRPr>
          </a:p>
          <a:p>
            <a:r>
              <a:rPr lang="en-US" sz="1400" b="1" dirty="0"/>
              <a:t>Learn and SkillPipe content order note:</a:t>
            </a:r>
          </a:p>
          <a:p>
            <a:r>
              <a:rPr lang="en-US" sz="1400" b="0" dirty="0"/>
              <a:t>Slides 6 &amp; 8-9</a:t>
            </a:r>
          </a:p>
          <a:p>
            <a:r>
              <a:rPr lang="en-US" sz="1400" b="0" dirty="0"/>
              <a:t>https://docs.microsoft.com/en-us/learn/modules/protect-against-security-threats-azure/2-protect-threats-security-center</a:t>
            </a:r>
            <a:endParaRPr lang="en-US" sz="14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4276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91453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comparable to the Shared Responsibility slide, but specific to security.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69625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81081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32492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Security </a:t>
            </a:r>
            <a:r>
              <a:rPr lang="en-IE" sz="900" b="0" i="0" u="none" strike="noStrike" kern="1200" dirty="0">
                <a:solidFill>
                  <a:schemeClr val="tx1"/>
                </a:solidFill>
                <a:effectLst/>
                <a:latin typeface="Segoe UI Light" pitchFamily="34" charset="0"/>
                <a:ea typeface="+mn-ea"/>
                <a:cs typeface="+mn-cs"/>
              </a:rPr>
              <a:t> https://azure.microsoft.com/en-us/services/security-center/</a:t>
            </a:r>
          </a:p>
          <a:p>
            <a:endParaRPr lang="en-IE" sz="900" b="0" i="0" u="none" strike="noStrike" kern="1200" dirty="0">
              <a:solidFill>
                <a:schemeClr val="tx1"/>
              </a:solidFill>
              <a:effectLst/>
              <a:latin typeface="Segoe UI Light" pitchFamily="34" charset="0"/>
              <a:ea typeface="+mn-ea"/>
              <a:cs typeface="+mn-cs"/>
            </a:endParaRPr>
          </a:p>
          <a:p>
            <a:pPr marL="457200" lvl="1" indent="-457200">
              <a:buFont typeface="Arial" panose="020B0604020202020204" pitchFamily="34" charset="0"/>
              <a:buChar char="•"/>
            </a:pPr>
            <a:r>
              <a:rPr lang="en-US" sz="900" dirty="0">
                <a:latin typeface="Segoe UI Semilight" pitchFamily="34" charset="0"/>
                <a:cs typeface="Segoe UI Semilight" pitchFamily="34" charset="0"/>
              </a:rPr>
              <a:t>Provides security recommendations based on your configurations, resources, and networks.</a:t>
            </a:r>
          </a:p>
          <a:p>
            <a:pPr marL="457200" lvl="1" indent="-457200">
              <a:buFont typeface="Arial" panose="020B0604020202020204" pitchFamily="34" charset="0"/>
              <a:buChar char="•"/>
            </a:pPr>
            <a:r>
              <a:rPr lang="en-US" sz="900" dirty="0">
                <a:latin typeface="Segoe UI Semilight" pitchFamily="34" charset="0"/>
                <a:cs typeface="Segoe UI Semilight" pitchFamily="34" charset="0"/>
              </a:rPr>
              <a:t>Monitors security settings across your on-premises and cloud workloads.</a:t>
            </a:r>
          </a:p>
          <a:p>
            <a:pPr marL="457200" lvl="1" indent="-457200">
              <a:buFont typeface="Arial" panose="020B0604020202020204" pitchFamily="34" charset="0"/>
              <a:buChar char="•"/>
            </a:pPr>
            <a:r>
              <a:rPr lang="en-US" sz="900" dirty="0">
                <a:latin typeface="Segoe UI Semilight" pitchFamily="34" charset="0"/>
                <a:cs typeface="Segoe UI Semilight" pitchFamily="34" charset="0"/>
              </a:rPr>
              <a:t>Automatically applies your security policies to any new services you provision.</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278786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Policy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https://azure.microsoft.com/en-us/services/azure-policy</a:t>
            </a:r>
          </a:p>
          <a:p>
            <a:endParaRPr lang="en-IE" sz="900" b="0" i="0" u="none" strike="noStrike" kern="1200" dirty="0">
              <a:solidFill>
                <a:schemeClr val="tx1"/>
              </a:solidFill>
              <a:effectLst/>
              <a:latin typeface="Segoe UI Light" pitchFamily="34" charset="0"/>
              <a:ea typeface="+mn-ea"/>
              <a:cs typeface="+mn-cs"/>
            </a:endParaRPr>
          </a:p>
          <a:p>
            <a:pPr marL="0" indent="0">
              <a:buNone/>
            </a:pPr>
            <a:r>
              <a:rPr lang="en-US" noProof="0" dirty="0"/>
              <a:t>Stay compliant with your corporate standards and service level agreements (SLAs) by using policy definitions to enforce rules and effects for your Azure resources.</a:t>
            </a:r>
          </a:p>
          <a:p>
            <a:pPr lvl="1">
              <a:lnSpc>
                <a:spcPct val="114000"/>
              </a:lnSpc>
            </a:pPr>
            <a:r>
              <a:rPr lang="en-US" sz="2800" dirty="0">
                <a:latin typeface="Segoe UI Semilight" panose="020B0402040204020203" pitchFamily="34" charset="0"/>
                <a:cs typeface="Segoe UI Semilight" panose="020B0402040204020203" pitchFamily="34" charset="0"/>
              </a:rPr>
              <a:t>Evaluates and identifies Azure resources that do not comply with your policies.</a:t>
            </a:r>
          </a:p>
          <a:p>
            <a:pPr lvl="1">
              <a:lnSpc>
                <a:spcPct val="114000"/>
              </a:lnSpc>
            </a:pPr>
            <a:r>
              <a:rPr lang="en-US" sz="2800" dirty="0">
                <a:latin typeface="Segoe UI Semilight" panose="020B0402040204020203" pitchFamily="34" charset="0"/>
                <a:cs typeface="Segoe UI Semilight" panose="020B0402040204020203" pitchFamily="34" charset="0"/>
              </a:rPr>
              <a:t>Provides built-in policy and initiative definitions, under categories such as Storage, Networking, Compute, Security Center, and Monitoring.</a:t>
            </a: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56289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 Policy evaluation happens about once an hour, which means that if you make changes to your policy definition and create a policy assignment then it will be re-evaluated over your resources within the hour.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kern="1200" dirty="0">
                <a:solidFill>
                  <a:schemeClr val="tx1"/>
                </a:solidFill>
                <a:effectLst/>
                <a:latin typeface="Segoe UI Light" pitchFamily="34" charset="0"/>
                <a:ea typeface="+mn-ea"/>
                <a:cs typeface="+mn-cs"/>
              </a:rPr>
              <a:t>Azure Policy Samples </a:t>
            </a:r>
            <a:r>
              <a:rPr lang="en-IE" sz="900" b="0"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https://docs.microsoft.com/en-us/azure/governance/policy/samples/</a:t>
            </a:r>
          </a:p>
          <a:p>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99782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Tags - </a:t>
            </a:r>
            <a:r>
              <a:rPr lang="en-US" sz="882" b="0" kern="1200" dirty="0">
                <a:solidFill>
                  <a:schemeClr val="tx1"/>
                </a:solidFill>
                <a:effectLst/>
                <a:latin typeface="Segoe UI Light" pitchFamily="34" charset="0"/>
                <a:ea typeface="+mn-ea"/>
                <a:cs typeface="+mn-cs"/>
              </a:rPr>
              <a:t>https://docs.microsoft.com/en-us/azure/azure-resource-manager/resource-group-using-tags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35358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These are just a few of our database service offerings. Take a minute to review other database services and [find the product you need](https://azure.microsoft.com/en-us/product-categories/databases/). </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Cosmos DB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https://azure.microsoft.com/en-us/services/cosmos-db/ </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https://azure.microsoft.com/en-us/services/sql-database/</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Multiple Learn units cover the content in this slide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https://docs.microsoft.com/en-us/learn/modules/azure-database-fundamentals/introduction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https://docs.microsoft.com/en-us/learn/modules/azure-database-fundamentals/azure-cosmos-db</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https://docs.microsoft.com/en-us/learn/modules/azure-database-fundamentals/azure-mysql-database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https://docs.microsoft.com/en-us/learn/modules/azure-database-fundamentals/azure-postgresql-database</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900" dirty="0">
                <a:latin typeface="Segoe UI Semilight"/>
                <a:cs typeface="Segoe UI Semilight"/>
              </a:rPr>
              <a:t>Azure IoT Central -- is a </a:t>
            </a:r>
            <a:r>
              <a:rPr lang="en-IE" sz="900" dirty="0">
                <a:latin typeface="Segoe UI Semilight"/>
                <a:cs typeface="Segoe UI Semilight"/>
              </a:rPr>
              <a:t>fully-managed global IoT SaaS solution that makes it easy to connect, monitor, and manage your IoT assets at scale.</a:t>
            </a:r>
            <a:endParaRPr lang="en-US" sz="900" dirty="0">
              <a:latin typeface="Segoe UI Semilight"/>
              <a:cs typeface="Segoe UI Semilight"/>
            </a:endParaRPr>
          </a:p>
          <a:p>
            <a:pPr marL="457200" indent="-457200">
              <a:buFont typeface="Arial,Sans-Serif"/>
              <a:buChar char="•"/>
            </a:pPr>
            <a:r>
              <a:rPr lang="en-US" sz="900" dirty="0">
                <a:latin typeface="Segoe UI Semilight"/>
                <a:cs typeface="Segoe UI Semilight"/>
              </a:rPr>
              <a:t>Azure IoT Hub -- is a </a:t>
            </a:r>
            <a:r>
              <a:rPr lang="en-IE" sz="900" dirty="0">
                <a:latin typeface="Segoe UI Semilight"/>
                <a:cs typeface="Segoe UI Semilight"/>
              </a:rPr>
              <a:t>managed service hosted in the cloud that acts as a central message hub for bidirectional communication between your IoT application and the devices it manages.</a:t>
            </a:r>
          </a:p>
          <a:p>
            <a:pPr marL="457200" indent="-457200">
              <a:buFont typeface="Arial,Sans-Serif"/>
              <a:buChar char="•"/>
            </a:pPr>
            <a:r>
              <a:rPr lang="en-IE" sz="900" dirty="0">
                <a:solidFill>
                  <a:srgbClr val="FF0000"/>
                </a:solidFill>
                <a:latin typeface="Segoe UI Semilight"/>
                <a:cs typeface="Segoe UI Semilight"/>
              </a:rPr>
              <a:t>Azure IoT Sphere -- is a comprehensive IoT security solution—including hardware, OS, and cloud components.</a:t>
            </a:r>
          </a:p>
          <a:p>
            <a:endParaRPr lang="en-US" sz="800" b="0" kern="1200" dirty="0">
              <a:solidFill>
                <a:schemeClr val="tx1"/>
              </a:solidFill>
              <a:effectLst/>
              <a:latin typeface="Segoe UI Light" pitchFamily="34" charset="0"/>
              <a:ea typeface="+mn-ea"/>
              <a:cs typeface="+mn-cs"/>
            </a:endParaRPr>
          </a:p>
          <a:p>
            <a:r>
              <a:rPr lang="en-US" sz="800" b="0" kern="1200" dirty="0">
                <a:solidFill>
                  <a:schemeClr val="tx1"/>
                </a:solidFill>
                <a:effectLst/>
                <a:latin typeface="Segoe UI Light" pitchFamily="34" charset="0"/>
                <a:ea typeface="+mn-ea"/>
                <a:cs typeface="+mn-cs"/>
              </a:rPr>
              <a:t>These are just three of our IoT offerings. Use the IoT Product Selector to determine what product is best for your situation - https://azure.microsoft.com/en-us/overview/iot/product-selector/</a:t>
            </a:r>
          </a:p>
          <a:p>
            <a:endParaRPr lang="en-US" sz="800" b="0"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IoT Central - </a:t>
            </a:r>
            <a:r>
              <a:rPr lang="en-IE" sz="800" u="none" dirty="0"/>
              <a:t>https://docs.microsoft.com/en-us/azure/iot-central/ </a:t>
            </a:r>
            <a:endParaRPr lang="en-IE" sz="800" b="0"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IoT Hub - </a:t>
            </a:r>
            <a:r>
              <a:rPr lang="en-IE" sz="800" b="0" i="0" u="none" strike="noStrike" kern="1200" dirty="0">
                <a:solidFill>
                  <a:schemeClr val="tx1"/>
                </a:solidFill>
                <a:effectLst/>
                <a:latin typeface="Segoe UI Light" pitchFamily="34" charset="0"/>
                <a:ea typeface="+mn-ea"/>
                <a:cs typeface="+mn-cs"/>
              </a:rPr>
              <a:t>https://docs.microsoft.com/en-us/azure/iot-hub/ </a:t>
            </a:r>
          </a:p>
          <a:p>
            <a:r>
              <a:rPr lang="en-IE" sz="800" b="1" i="0" u="none" strike="noStrike" kern="1200" dirty="0">
                <a:solidFill>
                  <a:schemeClr val="tx1"/>
                </a:solidFill>
                <a:effectLst/>
                <a:latin typeface="Segoe UI Light" pitchFamily="34" charset="0"/>
                <a:ea typeface="+mn-ea"/>
                <a:cs typeface="+mn-cs"/>
              </a:rPr>
              <a:t>Azure IoT Sphere</a:t>
            </a:r>
            <a:r>
              <a:rPr lang="en-IE" sz="800" b="0" i="0" u="none" strike="noStrike" kern="1200" dirty="0">
                <a:solidFill>
                  <a:schemeClr val="tx1"/>
                </a:solidFill>
                <a:effectLst/>
                <a:latin typeface="Segoe UI Light" pitchFamily="34" charset="0"/>
                <a:ea typeface="+mn-ea"/>
                <a:cs typeface="+mn-cs"/>
              </a:rPr>
              <a:t> - https://docs.microsoft.com/en-us/azure-sphere/</a:t>
            </a:r>
          </a:p>
          <a:p>
            <a:pPr marL="0" indent="0">
              <a:buFont typeface="Arial" panose="020B0604020202020204" pitchFamily="34" charset="0"/>
              <a:buNone/>
            </a:pPr>
            <a:endParaRPr lang="en-IE" sz="800" b="0" i="0" u="none" strike="noStrike" kern="1200" dirty="0">
              <a:solidFill>
                <a:schemeClr val="tx1"/>
              </a:solidFill>
              <a:effectLst/>
              <a:latin typeface="Segoe UI Light" pitchFamily="34" charset="0"/>
              <a:ea typeface="+mn-ea"/>
              <a:cs typeface="+mn-cs"/>
            </a:endParaRPr>
          </a:p>
          <a:p>
            <a:r>
              <a:rPr lang="en-IE" sz="800" b="0" i="0" u="none" strike="noStrike" kern="1200" dirty="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800" u="none" dirty="0"/>
              <a:t>https://azure.microsoft.com/en-us/overview/iot/ </a:t>
            </a:r>
          </a:p>
          <a:p>
            <a:endParaRPr lang="en-IE" sz="800" u="non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7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https://docs.microsoft.com/en-us/learn/modules/iot-fundamentals/4-use-iot-hub</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https://docs.microsoft.com/en-us/learn/modules/iot-fundamentals/5-use-iot-central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https://docs.microsoft.com/en-us/learn/modules/iot-fundamentals/6-use-azure-sphere</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dirty="0">
                <a:solidFill>
                  <a:srgbClr val="FF0000"/>
                </a:solidFill>
                <a:latin typeface="Segoe UI Semilight"/>
                <a:cs typeface="Segoe UI Semilight"/>
              </a:rPr>
              <a:t>Azure Synapse Analytics </a:t>
            </a:r>
            <a:r>
              <a:rPr lang="en-US" sz="1400" dirty="0">
                <a:solidFill>
                  <a:srgbClr val="FF0000"/>
                </a:solidFill>
                <a:latin typeface="Segoe UI Semilight"/>
                <a:cs typeface="Segoe UI Semilight"/>
              </a:rPr>
              <a:t>provides limitless analytics service that brings together enterprise data warehousing and Big Data analytics.</a:t>
            </a:r>
          </a:p>
          <a:p>
            <a:pPr marL="457200" indent="-457200">
              <a:buFont typeface="Arial,Sans-Serif"/>
              <a:buChar char="•"/>
            </a:pPr>
            <a:r>
              <a:rPr lang="en-US" sz="1400" b="1" dirty="0">
                <a:latin typeface="Segoe UI Semilight"/>
                <a:cs typeface="Segoe UI Semilight"/>
              </a:rPr>
              <a:t>Azure HDInsight</a:t>
            </a:r>
            <a:r>
              <a:rPr lang="en-US" sz="1400" dirty="0">
                <a:latin typeface="Segoe UI Semilight"/>
                <a:cs typeface="Segoe UI Semilight"/>
              </a:rPr>
              <a:t> is a </a:t>
            </a:r>
            <a:r>
              <a:rPr lang="en-IE" sz="1400" dirty="0">
                <a:latin typeface="Segoe UI Semilight"/>
                <a:cs typeface="Segoe UI Semilight"/>
              </a:rPr>
              <a:t>fully-managed, open-source analytics service for enterprises. It is a cloud service that makes it easier, faster, and more cost-effective to process massive amounts of data.</a:t>
            </a:r>
            <a:endParaRPr lang="en-US" sz="1400" dirty="0">
              <a:latin typeface="Segoe UI Semilight"/>
              <a:cs typeface="Segoe UI Semilight"/>
            </a:endParaRPr>
          </a:p>
          <a:p>
            <a:pPr marL="457200" indent="-457200">
              <a:buFont typeface="Arial,Sans-Serif"/>
              <a:buChar char="•"/>
            </a:pPr>
            <a:r>
              <a:rPr lang="en-US" sz="1400" b="1" dirty="0">
                <a:solidFill>
                  <a:srgbClr val="FF0000"/>
                </a:solidFill>
                <a:latin typeface="Segoe UI Semilight"/>
                <a:cs typeface="Segoe UI Semilight"/>
              </a:rPr>
              <a:t>Azure </a:t>
            </a:r>
            <a:r>
              <a:rPr lang="en-US" sz="1400" b="1" dirty="0" err="1">
                <a:solidFill>
                  <a:srgbClr val="FF0000"/>
                </a:solidFill>
                <a:latin typeface="Segoe UI Semilight"/>
                <a:cs typeface="Segoe UI Semilight"/>
              </a:rPr>
              <a:t>DataBricks</a:t>
            </a:r>
            <a:r>
              <a:rPr lang="en-US" sz="1400" b="1" dirty="0">
                <a:solidFill>
                  <a:srgbClr val="FF0000"/>
                </a:solidFill>
                <a:latin typeface="Segoe UI Semilight"/>
                <a:cs typeface="Segoe UI Semilight"/>
              </a:rPr>
              <a:t> is a f</a:t>
            </a:r>
            <a:r>
              <a:rPr lang="en-US" sz="1400" dirty="0">
                <a:solidFill>
                  <a:srgbClr val="FF0000"/>
                </a:solidFill>
                <a:latin typeface="Segoe UI Semilight"/>
                <a:cs typeface="Segoe UI Semilight"/>
              </a:rPr>
              <a:t>ast, easy, and collaborative Apache Spark based analytics service.</a:t>
            </a:r>
          </a:p>
          <a:p>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Get more information on each of these topics</a:t>
            </a:r>
          </a:p>
          <a:p>
            <a:r>
              <a:rPr lang="en-IE" sz="900" b="1" i="0" u="none" strike="noStrike" kern="1200" dirty="0">
                <a:solidFill>
                  <a:schemeClr val="tx1"/>
                </a:solidFill>
                <a:effectLst/>
                <a:latin typeface="Segoe UI Light" pitchFamily="34" charset="0"/>
                <a:ea typeface="+mn-ea"/>
                <a:cs typeface="+mn-cs"/>
              </a:rPr>
              <a:t>Azure SQL Data Warehouse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https://azure.microsoft.com/en-us/services/sql-data-warehouse/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HDInsight </a:t>
            </a:r>
            <a:r>
              <a:rPr lang="en-IE" sz="900" b="0" i="0" u="none" strike="noStrike" kern="1200" dirty="0">
                <a:solidFill>
                  <a:schemeClr val="tx1"/>
                </a:solidFill>
                <a:effectLst/>
                <a:latin typeface="Segoe UI Light" pitchFamily="34" charset="0"/>
                <a:ea typeface="+mn-ea"/>
                <a:cs typeface="+mn-cs"/>
              </a:rPr>
              <a:t>- h</a:t>
            </a:r>
            <a:r>
              <a:rPr lang="en-IE" u="none" dirty="0"/>
              <a:t>ttps://azure.microsoft.com/en-us/services/hdinsight/ </a:t>
            </a:r>
            <a:r>
              <a:rPr lang="en-IE" sz="900" b="0" i="0" u="none" strike="noStrike" kern="1200" dirty="0">
                <a:solidFill>
                  <a:schemeClr val="tx1"/>
                </a:solidFill>
                <a:effectLst/>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 Lake Analytics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https://azure.microsoft.com/en-us/services/data-lake-analytics/</a:t>
            </a:r>
          </a:p>
          <a:p>
            <a:endParaRPr lang="en-IE" sz="900" b="0" i="0" u="none" strike="noStrike" kern="1200" dirty="0">
              <a:solidFill>
                <a:schemeClr val="tx1"/>
              </a:solidFill>
              <a:effectLst/>
              <a:latin typeface="Segoe UI Light" pitchFamily="34" charset="0"/>
              <a:ea typeface="+mn-ea"/>
              <a:cs typeface="+mn-cs"/>
            </a:endParaRPr>
          </a:p>
          <a:p>
            <a:r>
              <a:rPr lang="en-US" b="1" u="none" dirty="0"/>
              <a:t>Data and Analytics </a:t>
            </a:r>
            <a:r>
              <a:rPr lang="en-IE" sz="900" b="1" i="0" u="none" strike="noStrike" kern="1200" dirty="0">
                <a:solidFill>
                  <a:schemeClr val="tx1"/>
                </a:solidFill>
                <a:effectLst/>
                <a:latin typeface="Segoe UI Light" pitchFamily="34" charset="0"/>
                <a:ea typeface="+mn-ea"/>
                <a:cs typeface="+mn-cs"/>
              </a:rPr>
              <a:t>services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https://azure.microsoft.com/en-us/product-categories/analytics/</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page was moved to mirror the PPT flow and slides in </a:t>
            </a:r>
            <a:r>
              <a:rPr lang="en-IE" sz="900" b="0" i="0" u="none" strike="noStrike" kern="1200" dirty="0" err="1">
                <a:solidFill>
                  <a:schemeClr val="tx1"/>
                </a:solidFill>
                <a:effectLst/>
                <a:latin typeface="Segoe UI Light" pitchFamily="34" charset="0"/>
                <a:ea typeface="+mn-ea"/>
                <a:cs typeface="+mn-cs"/>
              </a:rPr>
              <a:t>SkillPipe</a:t>
            </a:r>
            <a:r>
              <a:rPr lang="en-IE" sz="900" b="0" i="0" u="none" strike="noStrike" kern="1200" dirty="0">
                <a:solidFill>
                  <a:schemeClr val="tx1"/>
                </a:solidFill>
                <a:effectLst/>
                <a:latin typeface="Segoe UI Light" pitchFamily="34" charset="0"/>
                <a:ea typeface="+mn-ea"/>
                <a:cs typeface="+mn-cs"/>
              </a:rPr>
              <a:t>, but not in Learn. You can access the Learn unit here…</a:t>
            </a:r>
          </a:p>
          <a:p>
            <a:r>
              <a:rPr lang="en-IE" sz="900" b="0" i="0" u="none" strike="noStrike" kern="1200" dirty="0">
                <a:solidFill>
                  <a:schemeClr val="tx1"/>
                </a:solidFill>
                <a:effectLst/>
                <a:latin typeface="Segoe UI Light" pitchFamily="34" charset="0"/>
                <a:ea typeface="+mn-ea"/>
                <a:cs typeface="+mn-cs"/>
              </a:rPr>
              <a:t>https://docs.microsoft.com/en-us/learn/modules/azure-database-fundamentals/azure-big-data-analytics </a:t>
            </a:r>
          </a:p>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45881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79200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dirty="0">
                <a:latin typeface="Segoe UI Semilight"/>
                <a:cs typeface="Segoe UI Semilight"/>
              </a:rPr>
              <a:t>Azure Machine Learning service</a:t>
            </a:r>
            <a:r>
              <a:rPr lang="en-US" sz="1400" dirty="0">
                <a:latin typeface="Segoe UI Semilight"/>
                <a:cs typeface="Segoe UI Semilight"/>
              </a:rPr>
              <a:t> provides </a:t>
            </a:r>
            <a:r>
              <a:rPr lang="en-IE" sz="1400" dirty="0">
                <a:latin typeface="Segoe UI Semilight"/>
                <a:cs typeface="Segoe UI Semilight"/>
              </a:rPr>
              <a:t>a cloud-based environment used to develop, train, test, deploy, manage, and track machine learning models.</a:t>
            </a:r>
            <a:endParaRPr lang="en-US" sz="1400" dirty="0">
              <a:latin typeface="Segoe UI Semilight"/>
              <a:cs typeface="Segoe UI Semilight"/>
            </a:endParaRPr>
          </a:p>
          <a:p>
            <a:pPr marL="457200" indent="-457200">
              <a:buFont typeface="Arial,Sans-Serif"/>
              <a:buChar char="•"/>
            </a:pPr>
            <a:r>
              <a:rPr lang="en-US" sz="1400" dirty="0">
                <a:solidFill>
                  <a:srgbClr val="FF0000"/>
                </a:solidFill>
                <a:latin typeface="Segoe UI Semilight"/>
                <a:cs typeface="Segoe UI Semilight"/>
              </a:rPr>
              <a:t>Cognitive Services builds intelligent and supported algorithms into apps, websites, and bots to see, hear, speak, understand, and interpret your user needs. </a:t>
            </a:r>
            <a:endParaRPr lang="en-US" sz="1400" dirty="0">
              <a:solidFill>
                <a:srgbClr val="FF0000"/>
              </a:solidFill>
            </a:endParaRPr>
          </a:p>
          <a:p>
            <a:pPr marL="457200" indent="-457200">
              <a:buFont typeface="Arial,Sans-Serif"/>
              <a:buChar char="•"/>
            </a:pPr>
            <a:r>
              <a:rPr lang="en-US" sz="1400" dirty="0">
                <a:solidFill>
                  <a:srgbClr val="FF0000"/>
                </a:solidFill>
                <a:latin typeface="Segoe UI Semilight"/>
                <a:cs typeface="Segoe UI Semilight"/>
              </a:rPr>
              <a:t>Azure Bot Service develops intelligent, enterprise-grade bots that let you maintain control of your data.</a:t>
            </a:r>
          </a:p>
          <a:p>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Learn more at:</a:t>
            </a:r>
          </a:p>
          <a:p>
            <a:r>
              <a:rPr lang="en-IE" sz="900" b="1" i="0" u="none" strike="noStrike" kern="1200" dirty="0">
                <a:solidFill>
                  <a:schemeClr val="tx1"/>
                </a:solidFill>
                <a:effectLst/>
                <a:latin typeface="Segoe UI Light" pitchFamily="34" charset="0"/>
                <a:ea typeface="+mn-ea"/>
                <a:cs typeface="+mn-cs"/>
              </a:rPr>
              <a:t>Azure Machine Learning Service - </a:t>
            </a:r>
            <a:r>
              <a:rPr lang="en-IE" sz="900" u="none" dirty="0"/>
              <a:t>https://azure.microsoft.com/en-us/services/machine-learning-service/</a:t>
            </a:r>
          </a:p>
          <a:p>
            <a:r>
              <a:rPr lang="en-IE" sz="900" b="1" i="0" u="none" strike="noStrike" kern="1200" dirty="0">
                <a:solidFill>
                  <a:schemeClr val="tx1"/>
                </a:solidFill>
                <a:effectLst/>
                <a:latin typeface="Segoe UI Light" pitchFamily="34" charset="0"/>
                <a:ea typeface="+mn-ea"/>
                <a:cs typeface="+mn-cs"/>
              </a:rPr>
              <a:t>Azure Machine Learning Studio - </a:t>
            </a:r>
            <a:r>
              <a:rPr lang="en-IE" sz="900" u="none" dirty="0"/>
              <a:t>https://azure.microsoft.com/en-us/services/machine-learning-studio/</a:t>
            </a:r>
            <a:endParaRPr lang="en-IE" sz="900" b="0" i="0" u="none" strike="noStrike" kern="1200" dirty="0">
              <a:solidFill>
                <a:schemeClr val="tx1"/>
              </a:solidFill>
              <a:effectLst/>
              <a:latin typeface="Segoe UI Light" pitchFamily="34" charset="0"/>
              <a:ea typeface="+mn-ea"/>
              <a:cs typeface="+mn-cs"/>
            </a:endParaRPr>
          </a:p>
          <a:p>
            <a:endParaRPr lang="en-IE" sz="900" b="1" u="none" kern="1200" dirty="0">
              <a:solidFill>
                <a:schemeClr val="tx1"/>
              </a:solidFill>
              <a:effectLst/>
              <a:latin typeface="Segoe UI Light" pitchFamily="34" charset="0"/>
              <a:ea typeface="+mn-ea"/>
              <a:cs typeface="+mn-cs"/>
            </a:endParaRPr>
          </a:p>
          <a:p>
            <a:r>
              <a:rPr lang="en-IE" sz="900" b="1" u="none" kern="1200" dirty="0">
                <a:solidFill>
                  <a:schemeClr val="tx1"/>
                </a:solidFill>
                <a:effectLst/>
                <a:latin typeface="Segoe UI Light" pitchFamily="34" charset="0"/>
                <a:ea typeface="+mn-ea"/>
                <a:cs typeface="+mn-cs"/>
              </a:rPr>
              <a:t>Note</a:t>
            </a:r>
            <a:r>
              <a:rPr lang="en-IE" sz="900" u="none" kern="1200" dirty="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none" dirty="0"/>
              <a:t>https://azure.microsoft.com/en-us/overview/ai-platform/ </a:t>
            </a:r>
            <a:r>
              <a:rPr lang="en-IE" sz="900" u="none" kern="1200" dirty="0">
                <a:solidFill>
                  <a:schemeClr val="tx1"/>
                </a:solidFill>
                <a:effectLst/>
                <a:latin typeface="Segoe UI Light" pitchFamily="34" charset="0"/>
                <a:ea typeface="+mn-ea"/>
                <a:cs typeface="+mn-cs"/>
              </a:rPr>
              <a:t>page.</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https://docs.microsoft.com/en-us/learn/modules/ai-machine-learning-fundamentals/4-use-machine-learning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https://docs.microsoft.com/en-us/learn/modules/ai-machine-learning-fundamentals/5-use-cognitive-services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https://docs.microsoft.com/en-us/learn/modules/ai-machine-learning-fundamentals/6-use-bot-services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67870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38</a:t>
            </a:fld>
            <a:endParaRPr lang="en-US" dirty="0"/>
          </a:p>
        </p:txBody>
      </p:sp>
    </p:spTree>
    <p:extLst>
      <p:ext uri="{BB962C8B-B14F-4D97-AF65-F5344CB8AC3E}">
        <p14:creationId xmlns:p14="http://schemas.microsoft.com/office/powerpoint/2010/main" val="421571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5340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8064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endParaRPr lang="en-US" sz="900" dirty="0"/>
          </a:p>
          <a:p>
            <a:endParaRPr lang="en-US" dirty="0"/>
          </a:p>
          <a:p>
            <a:pPr marL="171450" indent="-171450">
              <a:buFont typeface="Wingdings" panose="05000000000000000000" pitchFamily="2" charset="2"/>
              <a:buChar char="§"/>
            </a:pPr>
            <a:r>
              <a:rPr lang="en-IE" dirty="0"/>
              <a:t>Physically separate locations within an Azure region.</a:t>
            </a:r>
          </a:p>
          <a:p>
            <a:pPr marL="171450" indent="-171450">
              <a:buFont typeface="Wingdings" panose="05000000000000000000" pitchFamily="2" charset="2"/>
              <a:buChar char="§"/>
            </a:pPr>
            <a:r>
              <a:rPr lang="en-IE" dirty="0"/>
              <a:t>Takes availability sets to the next level</a:t>
            </a:r>
          </a:p>
          <a:p>
            <a:pPr marL="171450" indent="-171450">
              <a:buFont typeface="Wingdings" panose="05000000000000000000" pitchFamily="2" charset="2"/>
              <a:buChar char="§"/>
            </a:pPr>
            <a:r>
              <a:rPr lang="en-IE" dirty="0"/>
              <a:t>Includes one or more </a:t>
            </a:r>
            <a:r>
              <a:rPr lang="en-IE" dirty="0" err="1"/>
              <a:t>datacenters</a:t>
            </a:r>
            <a:r>
              <a:rPr lang="en-IE" dirty="0"/>
              <a:t>, equipped with independent power, cooling, and networking. </a:t>
            </a:r>
          </a:p>
          <a:p>
            <a:pPr marL="171450" indent="-171450">
              <a:buFont typeface="Wingdings" panose="05000000000000000000" pitchFamily="2" charset="2"/>
              <a:buChar char="§"/>
            </a:pPr>
            <a:r>
              <a:rPr lang="en-IE" dirty="0"/>
              <a:t>Acts as an isolation boundary.</a:t>
            </a:r>
          </a:p>
          <a:p>
            <a:pPr marL="171450" indent="-171450">
              <a:buFont typeface="Wingdings" panose="05000000000000000000" pitchFamily="2" charset="2"/>
              <a:buChar char="§"/>
            </a:pPr>
            <a:r>
              <a:rPr lang="en-IE" dirty="0"/>
              <a:t>If one availability zone goes down, the other continues working.</a:t>
            </a:r>
            <a:endParaRPr lang="en-IE" b="1"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84800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https://docs.microsoft.com/en-us/learn/modules/azure-networking-fundamentals/azure-virtual-network-settings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https://docs.microsoft.com/en-us/learn/modules/azure-networking-fundamentals/azure-vpn-gateway-fundamentals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https://docs.microsoft.com/en-us/learn/modules/azure-networking-fundamentals/express-route-fundamentals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Storage services </a:t>
            </a:r>
            <a:r>
              <a:rPr lang="en-IE" sz="900"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https://azure.microsoft.com/en-us/product-categories/storage/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https://docs.microsoft.com/en-us/learn/modules/azure-storage-fundamentals/azure-storage-accounts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https://docs.microsoft.com/en-us/learn/modules/azure-storage-fundamentals/azure-disk-storage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https://docs.microsoft.com/en-us/learn/modules/azure-storage-fundamentals/azure-blob-container-storage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https://docs.microsoft.com/en-us/learn/modules/azure-storage-fundamentals/azure-file-storage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9/21/2021 9:03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10354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7DBC-6345-4CE3-BB59-5051977E8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93779-2C2D-4A91-9B92-9A4F8FE43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E76E17-0F9D-473D-B321-47872023A11D}"/>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5" name="Footer Placeholder 4">
            <a:extLst>
              <a:ext uri="{FF2B5EF4-FFF2-40B4-BE49-F238E27FC236}">
                <a16:creationId xmlns:a16="http://schemas.microsoft.com/office/drawing/2014/main" id="{2AFDEB35-7371-4086-886E-00E34AE0C7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AB47B-AEF5-4057-9036-5B7139561662}"/>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118980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33C5-0118-4586-997F-1C3B3A622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C3136-CFD7-4307-BC3B-C9CB42756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B4649-80DC-4DA0-B3EA-3D8ED8DF25DD}"/>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5" name="Footer Placeholder 4">
            <a:extLst>
              <a:ext uri="{FF2B5EF4-FFF2-40B4-BE49-F238E27FC236}">
                <a16:creationId xmlns:a16="http://schemas.microsoft.com/office/drawing/2014/main" id="{25283A86-1D28-4211-865A-1C204AB3A3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99F0C8-1605-4D8B-93AB-7F3B8B22BF83}"/>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59892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61BB8-AFDE-4C73-8634-BCA8CF325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A39F1-D239-45DC-B7DF-298520888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3022D-AF1A-4963-9918-9A148CAEDFD5}"/>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5" name="Footer Placeholder 4">
            <a:extLst>
              <a:ext uri="{FF2B5EF4-FFF2-40B4-BE49-F238E27FC236}">
                <a16:creationId xmlns:a16="http://schemas.microsoft.com/office/drawing/2014/main" id="{3151B3A4-83A1-47EA-8BB7-38F484D74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17F38C-25B8-4B25-A23D-8B42844FC7C1}"/>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68931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5131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399101984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91862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873505"/>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053165"/>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55995" y="3924852"/>
            <a:ext cx="11306469" cy="546753"/>
          </a:xfrm>
          <a:prstGeom prst="rect">
            <a:avLst/>
          </a:prstGeom>
        </p:spPr>
        <p:txBody>
          <a:bodyPr anchor="ctr" anchorCtr="0"/>
          <a:lstStyle>
            <a:lvl1pPr algn="ctr">
              <a:defRPr/>
            </a:lvl1pPr>
          </a:lstStyle>
          <a:p>
            <a:r>
              <a:rPr lang="en-US"/>
              <a:t>Click icon to add table</a:t>
            </a:r>
            <a:endParaRPr lang="en-US" dirty="0"/>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302097538"/>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1646-5504-479C-A7CC-AE03BC61A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C0413-4AC0-4212-83BC-1F2DFD439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CB180-6A96-4FE2-958A-6B788992AAD5}"/>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5" name="Footer Placeholder 4">
            <a:extLst>
              <a:ext uri="{FF2B5EF4-FFF2-40B4-BE49-F238E27FC236}">
                <a16:creationId xmlns:a16="http://schemas.microsoft.com/office/drawing/2014/main" id="{814721C5-739D-4432-818B-CD23CF555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6DC3D9-9692-4D9D-B932-A33ECB722533}"/>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73372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D3B8-709C-4264-8F07-622830331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8CA80F-6416-4D6B-AB3F-A4869FD3B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2A33C-D3B4-4892-A689-7133C0A91E54}"/>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5" name="Footer Placeholder 4">
            <a:extLst>
              <a:ext uri="{FF2B5EF4-FFF2-40B4-BE49-F238E27FC236}">
                <a16:creationId xmlns:a16="http://schemas.microsoft.com/office/drawing/2014/main" id="{288F9D57-C582-4950-9472-8ACD4141B3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B1F202-1DAB-4318-A877-E2A676C68AA7}"/>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20640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FF68-12E7-4A35-AC0B-68E5D105E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C9BCA-3EC3-45F0-B432-7C2BF3A66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3DA92-35CD-43A4-B2CC-E0BAC6992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1EDBA-BDAB-4F5F-886D-BB4A8C7AE6EE}"/>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6" name="Footer Placeholder 5">
            <a:extLst>
              <a:ext uri="{FF2B5EF4-FFF2-40B4-BE49-F238E27FC236}">
                <a16:creationId xmlns:a16="http://schemas.microsoft.com/office/drawing/2014/main" id="{49F46C2A-48A1-45A0-A6D5-D9F64B4507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DD3869-94A6-40C5-8BBB-55F0AE863E72}"/>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399469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053D-3D09-483A-932D-735DC9841C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1999D-F185-4777-856C-7BC0ED608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562DC-B7CA-468C-8355-493D5061D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E2AD7-6AA2-4A7E-ABD3-020462BE6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31EA3-53CB-4902-A136-502F50CE5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3B2BE-62BD-4746-9527-1AF16552E3E8}"/>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8" name="Footer Placeholder 7">
            <a:extLst>
              <a:ext uri="{FF2B5EF4-FFF2-40B4-BE49-F238E27FC236}">
                <a16:creationId xmlns:a16="http://schemas.microsoft.com/office/drawing/2014/main" id="{99D0963E-9824-4B14-BCE9-BBA669F4D7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198456F-BC67-44F9-9E76-FB8C21547D55}"/>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27511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DB9D-7B27-4DD0-B5BD-5D0820C3FE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497C54-EAAE-493C-B9B0-7F3A6200A746}"/>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4" name="Footer Placeholder 3">
            <a:extLst>
              <a:ext uri="{FF2B5EF4-FFF2-40B4-BE49-F238E27FC236}">
                <a16:creationId xmlns:a16="http://schemas.microsoft.com/office/drawing/2014/main" id="{D57CADEF-B9E8-46C4-9863-2D4A9257D1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44456F-8E3D-491A-971B-243B9575FAC9}"/>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14027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39924-CDB9-4F6F-9570-0B11E0606A5D}"/>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3" name="Footer Placeholder 2">
            <a:extLst>
              <a:ext uri="{FF2B5EF4-FFF2-40B4-BE49-F238E27FC236}">
                <a16:creationId xmlns:a16="http://schemas.microsoft.com/office/drawing/2014/main" id="{D28276B9-FF8F-428E-B3E7-98DAA5AF80A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54A4629-965D-4FAB-B365-1CD284F3D675}"/>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407553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2C53-58DA-4AFB-BC3A-BC9072CED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87694-1D36-45AE-9EFD-4F6C05E47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3AA840-00EE-4A95-A0E7-0571C6A67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DA8BA-4AD6-43D1-BE4F-030B5A0BC249}"/>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6" name="Footer Placeholder 5">
            <a:extLst>
              <a:ext uri="{FF2B5EF4-FFF2-40B4-BE49-F238E27FC236}">
                <a16:creationId xmlns:a16="http://schemas.microsoft.com/office/drawing/2014/main" id="{8B2DD0F7-7A14-4D35-8667-F723DD97A0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D249AA-22B0-4405-A445-15C57C751D8F}"/>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340140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E71B-2F60-4F4A-89CD-9BB8FE6F1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D00911-C81B-4BD2-B20B-2421026F0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8CF4AF2-012B-49AA-91BB-7D1FF20F7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F9BEB-688B-438D-B628-74E22854A44A}"/>
              </a:ext>
            </a:extLst>
          </p:cNvPr>
          <p:cNvSpPr>
            <a:spLocks noGrp="1"/>
          </p:cNvSpPr>
          <p:nvPr>
            <p:ph type="dt" sz="half" idx="10"/>
          </p:nvPr>
        </p:nvSpPr>
        <p:spPr/>
        <p:txBody>
          <a:bodyPr/>
          <a:lstStyle/>
          <a:p>
            <a:fld id="{31AB3C57-02D7-426E-AAB5-B60EBB28F7A1}" type="datetimeFigureOut">
              <a:rPr lang="en-US" smtClean="0"/>
              <a:t>9/21/2021</a:t>
            </a:fld>
            <a:endParaRPr lang="en-US" dirty="0"/>
          </a:p>
        </p:txBody>
      </p:sp>
      <p:sp>
        <p:nvSpPr>
          <p:cNvPr id="6" name="Footer Placeholder 5">
            <a:extLst>
              <a:ext uri="{FF2B5EF4-FFF2-40B4-BE49-F238E27FC236}">
                <a16:creationId xmlns:a16="http://schemas.microsoft.com/office/drawing/2014/main" id="{ABE57F42-4083-4498-95D5-F5D531AC6D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F671A7-03C5-479D-8B8C-320EED03FEE1}"/>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14363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63163-BC1D-4C6A-8360-72F36CC15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AA5D6-7DA5-459B-A9A1-D3F0CD3DF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94223-A65D-49DC-A73E-87FB00131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B3C57-02D7-426E-AAB5-B60EBB28F7A1}" type="datetimeFigureOut">
              <a:rPr lang="en-US" smtClean="0"/>
              <a:t>9/21/2021</a:t>
            </a:fld>
            <a:endParaRPr lang="en-US" dirty="0"/>
          </a:p>
        </p:txBody>
      </p:sp>
      <p:sp>
        <p:nvSpPr>
          <p:cNvPr id="5" name="Footer Placeholder 4">
            <a:extLst>
              <a:ext uri="{FF2B5EF4-FFF2-40B4-BE49-F238E27FC236}">
                <a16:creationId xmlns:a16="http://schemas.microsoft.com/office/drawing/2014/main" id="{29E94955-800E-4AF8-A367-31EF06A18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9F73C5-DC00-499C-BC73-63A570A40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51952-0A9A-462C-A685-5F3BACCF7C13}" type="slidenum">
              <a:rPr lang="en-US" smtClean="0"/>
              <a:t>‹#›</a:t>
            </a:fld>
            <a:endParaRPr lang="en-US" dirty="0"/>
          </a:p>
        </p:txBody>
      </p:sp>
    </p:spTree>
    <p:extLst>
      <p:ext uri="{BB962C8B-B14F-4D97-AF65-F5344CB8AC3E}">
        <p14:creationId xmlns:p14="http://schemas.microsoft.com/office/powerpoint/2010/main" val="318235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73" r:id="rId15"/>
    <p:sldLayoutId id="2147483674" r:id="rId16"/>
    <p:sldLayoutId id="214748367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46.svg"/><Relationship Id="rId11" Type="http://schemas.openxmlformats.org/officeDocument/2006/relationships/image" Target="../media/image42.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52.sv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sv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svg"/><Relationship Id="rId2" Type="http://schemas.openxmlformats.org/officeDocument/2006/relationships/notesSlide" Target="../notesSlides/notesSlide21.xml"/><Relationship Id="rId16" Type="http://schemas.openxmlformats.org/officeDocument/2006/relationships/image" Target="../media/image69.png"/><Relationship Id="rId1" Type="http://schemas.openxmlformats.org/officeDocument/2006/relationships/slideLayout" Target="../slideLayouts/slideLayout13.xml"/><Relationship Id="rId6" Type="http://schemas.openxmlformats.org/officeDocument/2006/relationships/image" Target="../media/image59.svg"/><Relationship Id="rId11" Type="http://schemas.openxmlformats.org/officeDocument/2006/relationships/image" Target="../media/image64.svg"/><Relationship Id="rId5" Type="http://schemas.openxmlformats.org/officeDocument/2006/relationships/image" Target="../media/image58.png"/><Relationship Id="rId15" Type="http://schemas.openxmlformats.org/officeDocument/2006/relationships/image" Target="../media/image68.svg"/><Relationship Id="rId10" Type="http://schemas.openxmlformats.org/officeDocument/2006/relationships/image" Target="../media/image63.png"/><Relationship Id="rId4" Type="http://schemas.openxmlformats.org/officeDocument/2006/relationships/image" Target="../media/image57.svg"/><Relationship Id="rId9" Type="http://schemas.openxmlformats.org/officeDocument/2006/relationships/image" Target="../media/image62.svg"/><Relationship Id="rId1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image" Target="../media/image81.svg"/><Relationship Id="rId5" Type="http://schemas.openxmlformats.org/officeDocument/2006/relationships/image" Target="../media/image80.png"/><Relationship Id="rId10" Type="http://schemas.openxmlformats.org/officeDocument/2006/relationships/image" Target="../media/image85.svg"/><Relationship Id="rId4" Type="http://schemas.openxmlformats.org/officeDocument/2006/relationships/image" Target="../media/image79.svg"/><Relationship Id="rId9" Type="http://schemas.openxmlformats.org/officeDocument/2006/relationships/image" Target="../media/image84.png"/></Relationships>
</file>

<file path=ppt/slides/_rels/slide35.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89.svg"/><Relationship Id="rId5" Type="http://schemas.openxmlformats.org/officeDocument/2006/relationships/image" Target="../media/image88.png"/><Relationship Id="rId4" Type="http://schemas.openxmlformats.org/officeDocument/2006/relationships/image" Target="../media/image87.svg"/></Relationships>
</file>

<file path=ppt/slides/_rels/slide36.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 Id="rId9" Type="http://schemas.openxmlformats.org/officeDocument/2006/relationships/image" Target="../media/image42.png"/></Relationships>
</file>

<file path=ppt/slides/_rels/slide37.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99.svg"/><Relationship Id="rId9"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3494" y="-129726"/>
            <a:ext cx="4916712" cy="1773106"/>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0" y="0"/>
            <a:ext cx="9355646" cy="3215150"/>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151"/>
            <a:ext cx="2625933" cy="3642801"/>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0" y="451"/>
            <a:ext cx="8795208" cy="3215150"/>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30DF7877-AC10-4265-A588-C608D88C5B95}"/>
              </a:ext>
            </a:extLst>
          </p:cNvPr>
          <p:cNvSpPr txBox="1"/>
          <p:nvPr/>
        </p:nvSpPr>
        <p:spPr>
          <a:xfrm>
            <a:off x="997568" y="366157"/>
            <a:ext cx="7655778" cy="707886"/>
          </a:xfrm>
          <a:prstGeom prst="rect">
            <a:avLst/>
          </a:prstGeom>
          <a:noFill/>
        </p:spPr>
        <p:txBody>
          <a:bodyPr wrap="square" rtlCol="0">
            <a:spAutoFit/>
          </a:bodyPr>
          <a:lstStyle/>
          <a:p>
            <a:r>
              <a:rPr lang="en-US" sz="4000" b="1" dirty="0">
                <a:solidFill>
                  <a:schemeClr val="bg1"/>
                </a:solidFill>
              </a:rPr>
              <a:t>Azure Fundamentals</a:t>
            </a:r>
            <a:endParaRPr lang="en-US" sz="4000" dirty="0">
              <a:solidFill>
                <a:schemeClr val="bg1"/>
              </a:solidFill>
            </a:endParaRPr>
          </a:p>
        </p:txBody>
      </p:sp>
      <p:sp>
        <p:nvSpPr>
          <p:cNvPr id="51" name="TextBox 50">
            <a:extLst>
              <a:ext uri="{FF2B5EF4-FFF2-40B4-BE49-F238E27FC236}">
                <a16:creationId xmlns:a16="http://schemas.microsoft.com/office/drawing/2014/main" id="{FFAC85A5-B589-48DB-98B1-7794715A7BDB}"/>
              </a:ext>
            </a:extLst>
          </p:cNvPr>
          <p:cNvSpPr txBox="1"/>
          <p:nvPr/>
        </p:nvSpPr>
        <p:spPr>
          <a:xfrm>
            <a:off x="997567" y="1233708"/>
            <a:ext cx="6252157" cy="461665"/>
          </a:xfrm>
          <a:prstGeom prst="rect">
            <a:avLst/>
          </a:prstGeom>
          <a:noFill/>
        </p:spPr>
        <p:txBody>
          <a:bodyPr wrap="square" rtlCol="0">
            <a:spAutoFit/>
          </a:bodyPr>
          <a:lstStyle/>
          <a:p>
            <a:r>
              <a:rPr lang="en-US" sz="2400" dirty="0">
                <a:solidFill>
                  <a:schemeClr val="bg1"/>
                </a:solidFill>
              </a:rPr>
              <a:t>AZ 900    DAY 2</a:t>
            </a:r>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868" y="1133574"/>
            <a:ext cx="52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B0EE4DB-8C69-421C-8CB8-58B761F809C9}"/>
              </a:ext>
            </a:extLst>
          </p:cNvPr>
          <p:cNvSpPr txBox="1"/>
          <p:nvPr/>
        </p:nvSpPr>
        <p:spPr>
          <a:xfrm>
            <a:off x="700274" y="5858066"/>
            <a:ext cx="1329409" cy="492443"/>
          </a:xfrm>
          <a:prstGeom prst="rect">
            <a:avLst/>
          </a:prstGeom>
          <a:noFill/>
        </p:spPr>
        <p:txBody>
          <a:bodyPr wrap="square" lIns="0" tIns="0" rIns="0" bIns="0" rtlCol="0">
            <a:spAutoFit/>
          </a:bodyPr>
          <a:lstStyle/>
          <a:p>
            <a:pPr algn="ctr"/>
            <a:r>
              <a:rPr lang="en-IN" sz="3200" dirty="0">
                <a:solidFill>
                  <a:schemeClr val="accent3"/>
                </a:solidFill>
                <a:latin typeface="Calibri" panose="020F0502020204030204" pitchFamily="34" charset="0"/>
                <a:cs typeface="Calibri" panose="020F0502020204030204" pitchFamily="34" charset="0"/>
              </a:rPr>
              <a:t>DATE</a:t>
            </a:r>
          </a:p>
        </p:txBody>
      </p:sp>
      <p:sp>
        <p:nvSpPr>
          <p:cNvPr id="8" name="Rectangle 7">
            <a:extLst>
              <a:ext uri="{FF2B5EF4-FFF2-40B4-BE49-F238E27FC236}">
                <a16:creationId xmlns:a16="http://schemas.microsoft.com/office/drawing/2014/main" id="{7BA8689C-05A1-4696-8826-40CCF6F6DBF1}"/>
              </a:ext>
            </a:extLst>
          </p:cNvPr>
          <p:cNvSpPr/>
          <p:nvPr/>
        </p:nvSpPr>
        <p:spPr>
          <a:xfrm>
            <a:off x="2415652" y="5858066"/>
            <a:ext cx="3873467" cy="523220"/>
          </a:xfrm>
          <a:prstGeom prst="rect">
            <a:avLst/>
          </a:prstGeom>
          <a:pattFill prst="pct50">
            <a:fgClr>
              <a:schemeClr val="accent3"/>
            </a:fgClr>
            <a:bgClr>
              <a:schemeClr val="bg1"/>
            </a:bgClr>
          </a:pattFill>
        </p:spPr>
        <p:txBody>
          <a:bodyPr wrap="square">
            <a:spAutoFit/>
          </a:bodyPr>
          <a:lstStyle/>
          <a:p>
            <a:r>
              <a:rPr lang="en-IN" sz="2800" dirty="0">
                <a:solidFill>
                  <a:schemeClr val="bg1"/>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21</a:t>
            </a:r>
            <a:r>
              <a:rPr lang="en-IN" sz="2800" b="1" baseline="30000" dirty="0">
                <a:solidFill>
                  <a:schemeClr val="bg1"/>
                </a:solidFill>
                <a:latin typeface="Calibri" panose="020F0502020204030204" pitchFamily="34" charset="0"/>
                <a:cs typeface="Calibri" panose="020F0502020204030204" pitchFamily="34" charset="0"/>
              </a:rPr>
              <a:t>st</a:t>
            </a:r>
            <a:r>
              <a:rPr lang="en-IN" sz="2800" b="1" dirty="0">
                <a:solidFill>
                  <a:schemeClr val="bg1"/>
                </a:solidFill>
                <a:latin typeface="Calibri" panose="020F0502020204030204" pitchFamily="34" charset="0"/>
                <a:cs typeface="Calibri" panose="020F0502020204030204" pitchFamily="34" charset="0"/>
              </a:rPr>
              <a:t>   Sept  2021       </a:t>
            </a:r>
            <a:endParaRPr lang="en-US" sz="2800" b="1" dirty="0">
              <a:solidFill>
                <a:schemeClr val="bg1"/>
              </a:solidFill>
            </a:endParaRPr>
          </a:p>
        </p:txBody>
      </p:sp>
      <p:sp>
        <p:nvSpPr>
          <p:cNvPr id="9" name="Rectangle 8">
            <a:extLst>
              <a:ext uri="{FF2B5EF4-FFF2-40B4-BE49-F238E27FC236}">
                <a16:creationId xmlns:a16="http://schemas.microsoft.com/office/drawing/2014/main" id="{EEB0B70E-CE8A-4761-AE34-97DB5C27356F}"/>
              </a:ext>
            </a:extLst>
          </p:cNvPr>
          <p:cNvSpPr/>
          <p:nvPr/>
        </p:nvSpPr>
        <p:spPr bwMode="auto">
          <a:xfrm>
            <a:off x="674250" y="5858066"/>
            <a:ext cx="5613009" cy="523220"/>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TextBox 9">
            <a:extLst>
              <a:ext uri="{FF2B5EF4-FFF2-40B4-BE49-F238E27FC236}">
                <a16:creationId xmlns:a16="http://schemas.microsoft.com/office/drawing/2014/main" id="{80A050AC-F9A8-43BA-A60A-4FF244EAE32D}"/>
              </a:ext>
            </a:extLst>
          </p:cNvPr>
          <p:cNvSpPr txBox="1"/>
          <p:nvPr/>
        </p:nvSpPr>
        <p:spPr>
          <a:xfrm>
            <a:off x="700274" y="5242037"/>
            <a:ext cx="1715380" cy="492443"/>
          </a:xfrm>
          <a:prstGeom prst="rect">
            <a:avLst/>
          </a:prstGeom>
          <a:noFill/>
        </p:spPr>
        <p:txBody>
          <a:bodyPr wrap="square" lIns="0" tIns="0" rIns="0" bIns="0" rtlCol="0">
            <a:spAutoFit/>
          </a:bodyPr>
          <a:lstStyle/>
          <a:p>
            <a:pPr algn="ctr"/>
            <a:r>
              <a:rPr lang="en-IN" sz="3200" dirty="0">
                <a:solidFill>
                  <a:schemeClr val="accent3"/>
                </a:solidFill>
                <a:latin typeface="Calibri" panose="020F0502020204030204" pitchFamily="34" charset="0"/>
                <a:cs typeface="Calibri" panose="020F0502020204030204" pitchFamily="34" charset="0"/>
              </a:rPr>
              <a:t>TRAINER</a:t>
            </a:r>
          </a:p>
        </p:txBody>
      </p:sp>
      <p:sp>
        <p:nvSpPr>
          <p:cNvPr id="11" name="Rectangle 10">
            <a:extLst>
              <a:ext uri="{FF2B5EF4-FFF2-40B4-BE49-F238E27FC236}">
                <a16:creationId xmlns:a16="http://schemas.microsoft.com/office/drawing/2014/main" id="{7E427ECC-ED3D-4399-B854-881F88487D39}"/>
              </a:ext>
            </a:extLst>
          </p:cNvPr>
          <p:cNvSpPr/>
          <p:nvPr/>
        </p:nvSpPr>
        <p:spPr>
          <a:xfrm>
            <a:off x="2415654" y="5242037"/>
            <a:ext cx="3873466" cy="523220"/>
          </a:xfrm>
          <a:prstGeom prst="rect">
            <a:avLst/>
          </a:prstGeom>
          <a:pattFill prst="pct50">
            <a:fgClr>
              <a:schemeClr val="accent3"/>
            </a:fgClr>
            <a:bgClr>
              <a:schemeClr val="bg1"/>
            </a:bgClr>
          </a:pattFill>
        </p:spPr>
        <p:txBody>
          <a:bodyPr wrap="square">
            <a:spAutoFit/>
          </a:bodyPr>
          <a:lstStyle/>
          <a:p>
            <a:r>
              <a:rPr lang="en-IN" sz="2800" dirty="0">
                <a:solidFill>
                  <a:schemeClr val="bg1"/>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Maruti Makwana</a:t>
            </a:r>
            <a:endParaRPr lang="en-US" sz="2800" b="1" dirty="0">
              <a:solidFill>
                <a:schemeClr val="bg1"/>
              </a:solidFill>
            </a:endParaRPr>
          </a:p>
        </p:txBody>
      </p:sp>
      <p:sp>
        <p:nvSpPr>
          <p:cNvPr id="12" name="Rectangle 11">
            <a:extLst>
              <a:ext uri="{FF2B5EF4-FFF2-40B4-BE49-F238E27FC236}">
                <a16:creationId xmlns:a16="http://schemas.microsoft.com/office/drawing/2014/main" id="{7677BA25-FC22-411C-AC00-20931596CDAA}"/>
              </a:ext>
            </a:extLst>
          </p:cNvPr>
          <p:cNvSpPr/>
          <p:nvPr/>
        </p:nvSpPr>
        <p:spPr bwMode="auto">
          <a:xfrm>
            <a:off x="674250" y="5242037"/>
            <a:ext cx="5613009" cy="523220"/>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7" name="Picture 16">
            <a:extLst>
              <a:ext uri="{FF2B5EF4-FFF2-40B4-BE49-F238E27FC236}">
                <a16:creationId xmlns:a16="http://schemas.microsoft.com/office/drawing/2014/main" id="{12BECFE6-6DE7-48DC-9455-CDF8B23E9D3B}"/>
              </a:ext>
            </a:extLst>
          </p:cNvPr>
          <p:cNvPicPr>
            <a:picLocks noChangeAspect="1"/>
          </p:cNvPicPr>
          <p:nvPr/>
        </p:nvPicPr>
        <p:blipFill>
          <a:blip r:embed="rId3"/>
          <a:stretch>
            <a:fillRect/>
          </a:stretch>
        </p:blipFill>
        <p:spPr>
          <a:xfrm>
            <a:off x="7501631" y="2285898"/>
            <a:ext cx="4446972" cy="4446972"/>
          </a:xfrm>
          <a:prstGeom prst="rect">
            <a:avLst/>
          </a:prstGeom>
        </p:spPr>
      </p:pic>
    </p:spTree>
    <p:extLst>
      <p:ext uri="{BB962C8B-B14F-4D97-AF65-F5344CB8AC3E}">
        <p14:creationId xmlns:p14="http://schemas.microsoft.com/office/powerpoint/2010/main" val="398946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Define Availability zones</a:t>
            </a:r>
          </a:p>
        </p:txBody>
      </p:sp>
      <p:sp>
        <p:nvSpPr>
          <p:cNvPr id="6" name="Text Placeholder 5"/>
          <p:cNvSpPr>
            <a:spLocks noGrp="1"/>
          </p:cNvSpPr>
          <p:nvPr>
            <p:ph type="body" sz="quarter" idx="10"/>
          </p:nvPr>
        </p:nvSpPr>
        <p:spPr>
          <a:xfrm>
            <a:off x="431278" y="2109794"/>
            <a:ext cx="5952747" cy="3443443"/>
          </a:xfrm>
        </p:spPr>
        <p:txBody>
          <a:bodyPr>
            <a:normAutofit fontScale="92500" lnSpcReduction="20000"/>
          </a:bodyPr>
          <a:lstStyle/>
          <a:p>
            <a:pPr marL="342900" indent="-342900">
              <a:buFont typeface="Arial" panose="020B0604020202020204" pitchFamily="34" charset="0"/>
              <a:buChar char="•"/>
            </a:pPr>
            <a:r>
              <a:rPr lang="en-IE" dirty="0">
                <a:latin typeface="+mn-lt"/>
              </a:rPr>
              <a:t>Physically separate locations within an Azure region.</a:t>
            </a:r>
          </a:p>
          <a:p>
            <a:pPr marL="342900" indent="-342900">
              <a:buFont typeface="Arial" panose="020B0604020202020204" pitchFamily="34" charset="0"/>
              <a:buChar char="•"/>
            </a:pPr>
            <a:endParaRPr lang="en-IE" dirty="0">
              <a:latin typeface="+mn-lt"/>
            </a:endParaRPr>
          </a:p>
          <a:p>
            <a:pPr marL="342900" indent="-342900">
              <a:buFont typeface="Arial" panose="020B0604020202020204" pitchFamily="34" charset="0"/>
              <a:buChar char="•"/>
            </a:pPr>
            <a:r>
              <a:rPr lang="en-IE" dirty="0">
                <a:latin typeface="+mn-lt"/>
              </a:rPr>
              <a:t>Includes one or more datacenters, equipped with independent power, cooling, and networking. </a:t>
            </a:r>
          </a:p>
          <a:p>
            <a:pPr marL="342900" indent="-342900">
              <a:buFont typeface="Arial" panose="020B0604020202020204" pitchFamily="34" charset="0"/>
              <a:buChar char="•"/>
            </a:pPr>
            <a:endParaRPr lang="en-IE" dirty="0">
              <a:latin typeface="+mn-lt"/>
            </a:endParaRPr>
          </a:p>
          <a:p>
            <a:pPr marL="342900" indent="-342900">
              <a:buFont typeface="Arial" panose="020B0604020202020204" pitchFamily="34" charset="0"/>
              <a:buChar char="•"/>
            </a:pPr>
            <a:r>
              <a:rPr lang="en-IE" dirty="0">
                <a:latin typeface="+mn-lt"/>
              </a:rPr>
              <a:t>If one availability zone goes down, the other continues working.</a:t>
            </a:r>
            <a:endParaRPr lang="en-IE" b="1" dirty="0">
              <a:latin typeface="+mn-lt"/>
            </a:endParaRP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6689346" y="1274375"/>
            <a:ext cx="5388353" cy="4850200"/>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a:t>Availability Zone 1</a:t>
              </a:r>
              <a:endParaRPr lang="en-US"/>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Tree>
    <p:extLst>
      <p:ext uri="{BB962C8B-B14F-4D97-AF65-F5344CB8AC3E}">
        <p14:creationId xmlns:p14="http://schemas.microsoft.com/office/powerpoint/2010/main" val="252812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grpSp>
        <p:nvGrpSpPr>
          <p:cNvPr id="13" name="Group 12" descr="Virtual Network icon.  A graphic of data flowing between locations.">
            <a:extLst>
              <a:ext uri="{FF2B5EF4-FFF2-40B4-BE49-F238E27FC236}">
                <a16:creationId xmlns:a16="http://schemas.microsoft.com/office/drawing/2014/main" id="{E2489CBE-9114-46C7-AFD9-3BFB170EF061}"/>
              </a:ext>
            </a:extLst>
          </p:cNvPr>
          <p:cNvGrpSpPr/>
          <p:nvPr/>
        </p:nvGrpSpPr>
        <p:grpSpPr>
          <a:xfrm>
            <a:off x="844812" y="1121827"/>
            <a:ext cx="9887148" cy="1292662"/>
            <a:chOff x="844812" y="1464727"/>
            <a:chExt cx="9887148"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 </a:t>
              </a:r>
              <a:endParaRPr lang="en-US" sz="2400" b="1" dirty="0">
                <a:gradFill>
                  <a:gsLst>
                    <a:gs pos="2917">
                      <a:schemeClr val="tx1"/>
                    </a:gs>
                    <a:gs pos="30000">
                      <a:schemeClr val="tx1"/>
                    </a:gs>
                  </a:gsLst>
                  <a:lin ang="5400000" scaled="0"/>
                </a:gradFill>
              </a:endParaRPr>
            </a:p>
          </p:txBody>
        </p:sp>
      </p:gr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258905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4196642"/>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64703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8772053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95854" y="3157363"/>
            <a:ext cx="9560336" cy="2379968"/>
            <a:chOff x="69927" y="3491749"/>
            <a:chExt cx="9560336"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Container Services</a:t>
            </a: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container 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322B3F-4228-42A4-8848-86EEE50753A6}"/>
              </a:ext>
            </a:extLst>
          </p:cNvPr>
          <p:cNvPicPr>
            <a:picLocks noChangeAspect="1"/>
          </p:cNvPicPr>
          <p:nvPr/>
        </p:nvPicPr>
        <p:blipFill>
          <a:blip r:embed="rId3"/>
          <a:stretch>
            <a:fillRect/>
          </a:stretch>
        </p:blipFill>
        <p:spPr>
          <a:xfrm>
            <a:off x="-49727" y="1"/>
            <a:ext cx="12291453" cy="6696637"/>
          </a:xfrm>
          <a:prstGeom prst="rect">
            <a:avLst/>
          </a:prstGeom>
        </p:spPr>
      </p:pic>
    </p:spTree>
    <p:extLst>
      <p:ext uri="{BB962C8B-B14F-4D97-AF65-F5344CB8AC3E}">
        <p14:creationId xmlns:p14="http://schemas.microsoft.com/office/powerpoint/2010/main" val="27579545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a:extLst>
              <a:ext uri="{FF2B5EF4-FFF2-40B4-BE49-F238E27FC236}">
                <a16:creationId xmlns:a16="http://schemas.microsoft.com/office/drawing/2014/main" id="{115118CF-FD36-4011-91AD-8EEDEC6AF13D}"/>
              </a:ext>
            </a:extLst>
          </p:cNvPr>
          <p:cNvSpPr/>
          <p:nvPr/>
        </p:nvSpPr>
        <p:spPr bwMode="auto">
          <a:xfrm>
            <a:off x="2307160" y="1153234"/>
            <a:ext cx="1883391" cy="968991"/>
          </a:xfrm>
          <a:prstGeom prst="flowChartMultidocumen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TextBox 2">
            <a:extLst>
              <a:ext uri="{FF2B5EF4-FFF2-40B4-BE49-F238E27FC236}">
                <a16:creationId xmlns:a16="http://schemas.microsoft.com/office/drawing/2014/main" id="{DF2C9FA7-4744-4FB8-8067-B7EB5DE2F5B5}"/>
              </a:ext>
            </a:extLst>
          </p:cNvPr>
          <p:cNvSpPr txBox="1"/>
          <p:nvPr/>
        </p:nvSpPr>
        <p:spPr>
          <a:xfrm>
            <a:off x="2621059" y="1442266"/>
            <a:ext cx="965649" cy="430887"/>
          </a:xfrm>
          <a:prstGeom prst="rect">
            <a:avLst/>
          </a:prstGeom>
          <a:noFill/>
        </p:spPr>
        <p:txBody>
          <a:bodyPr wrap="none" lIns="0" tIns="0" rIns="0" bIns="0" rtlCol="0">
            <a:spAutoFit/>
          </a:bodyPr>
          <a:lstStyle/>
          <a:p>
            <a:r>
              <a:rPr lang="en-IN"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t>
            </a:r>
            <a:endParaRPr lang="en-US" sz="28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 name="Flowchart: Multidocument 3">
            <a:extLst>
              <a:ext uri="{FF2B5EF4-FFF2-40B4-BE49-F238E27FC236}">
                <a16:creationId xmlns:a16="http://schemas.microsoft.com/office/drawing/2014/main" id="{6E717B2D-E684-47C7-950A-3A87D00B2BAD}"/>
              </a:ext>
            </a:extLst>
          </p:cNvPr>
          <p:cNvSpPr/>
          <p:nvPr/>
        </p:nvSpPr>
        <p:spPr bwMode="auto">
          <a:xfrm>
            <a:off x="8001452" y="1177118"/>
            <a:ext cx="1883391" cy="968991"/>
          </a:xfrm>
          <a:prstGeom prst="flowChartMultidocumen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TextBox 4">
            <a:extLst>
              <a:ext uri="{FF2B5EF4-FFF2-40B4-BE49-F238E27FC236}">
                <a16:creationId xmlns:a16="http://schemas.microsoft.com/office/drawing/2014/main" id="{84644AC1-D110-4F4E-AC7A-1BD772625C7E}"/>
              </a:ext>
            </a:extLst>
          </p:cNvPr>
          <p:cNvSpPr txBox="1"/>
          <p:nvPr/>
        </p:nvSpPr>
        <p:spPr>
          <a:xfrm>
            <a:off x="8315351" y="1446169"/>
            <a:ext cx="965649" cy="430887"/>
          </a:xfrm>
          <a:prstGeom prst="rect">
            <a:avLst/>
          </a:prstGeom>
          <a:noFill/>
        </p:spPr>
        <p:txBody>
          <a:bodyPr wrap="none" lIns="0" tIns="0" rIns="0" bIns="0" rtlCol="0">
            <a:spAutoFit/>
          </a:bodyPr>
          <a:lstStyle/>
          <a:p>
            <a:r>
              <a:rPr lang="en-IN"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t>
            </a:r>
            <a:endParaRPr lang="en-US" sz="28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7" name="Straight Connector 6">
            <a:extLst>
              <a:ext uri="{FF2B5EF4-FFF2-40B4-BE49-F238E27FC236}">
                <a16:creationId xmlns:a16="http://schemas.microsoft.com/office/drawing/2014/main" id="{08BF2987-2517-413E-ABBD-559C57D8CDCB}"/>
              </a:ext>
            </a:extLst>
          </p:cNvPr>
          <p:cNvCxnSpPr>
            <a:cxnSpLocks/>
          </p:cNvCxnSpPr>
          <p:nvPr/>
        </p:nvCxnSpPr>
        <p:spPr>
          <a:xfrm>
            <a:off x="6096000" y="0"/>
            <a:ext cx="0" cy="6858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5A6FFEA-15B0-400D-9E5D-D38CB2221EF1}"/>
              </a:ext>
            </a:extLst>
          </p:cNvPr>
          <p:cNvSpPr txBox="1"/>
          <p:nvPr/>
        </p:nvSpPr>
        <p:spPr>
          <a:xfrm>
            <a:off x="727989" y="112595"/>
            <a:ext cx="5234603" cy="615553"/>
          </a:xfrm>
          <a:prstGeom prst="rect">
            <a:avLst/>
          </a:prstGeom>
          <a:solidFill>
            <a:schemeClr val="accent2">
              <a:lumMod val="50000"/>
            </a:schemeClr>
          </a:solidFill>
        </p:spPr>
        <p:txBody>
          <a:bodyPr wrap="square" lIns="0" tIns="0" rIns="0" bIns="0" rtlCol="0">
            <a:spAutoFit/>
          </a:bodyPr>
          <a:lstStyle/>
          <a:p>
            <a:pPr algn="ctr"/>
            <a:r>
              <a:rPr lang="en-IN" sz="4000" dirty="0">
                <a:solidFill>
                  <a:schemeClr val="bg1"/>
                </a:solidFill>
                <a:latin typeface="Calibri" panose="020F0502020204030204" pitchFamily="34" charset="0"/>
                <a:cs typeface="Calibri" panose="020F0502020204030204" pitchFamily="34" charset="0"/>
              </a:rPr>
              <a:t>CODE</a:t>
            </a:r>
            <a:endParaRPr lang="en-US" sz="4000" dirty="0" err="1">
              <a:solidFill>
                <a:schemeClr val="bg1"/>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3D2F09D-FE78-46D9-B7D8-10231321F006}"/>
              </a:ext>
            </a:extLst>
          </p:cNvPr>
          <p:cNvSpPr txBox="1"/>
          <p:nvPr/>
        </p:nvSpPr>
        <p:spPr>
          <a:xfrm>
            <a:off x="6256708" y="112595"/>
            <a:ext cx="5234603" cy="615553"/>
          </a:xfrm>
          <a:prstGeom prst="rect">
            <a:avLst/>
          </a:prstGeom>
          <a:solidFill>
            <a:schemeClr val="accent2">
              <a:lumMod val="50000"/>
            </a:schemeClr>
          </a:solidFill>
        </p:spPr>
        <p:txBody>
          <a:bodyPr wrap="square" lIns="0" tIns="0" rIns="0" bIns="0" rtlCol="0">
            <a:spAutoFit/>
          </a:bodyPr>
          <a:lstStyle/>
          <a:p>
            <a:pPr algn="ctr"/>
            <a:r>
              <a:rPr lang="en-IN" sz="4000" dirty="0">
                <a:solidFill>
                  <a:schemeClr val="bg1"/>
                </a:solidFill>
                <a:latin typeface="Calibri" panose="020F0502020204030204" pitchFamily="34" charset="0"/>
                <a:cs typeface="Calibri" panose="020F0502020204030204" pitchFamily="34" charset="0"/>
              </a:rPr>
              <a:t>CONTAINER</a:t>
            </a:r>
            <a:endParaRPr lang="en-US" sz="4000" dirty="0" err="1">
              <a:solidFill>
                <a:schemeClr val="bg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974A2DE-9E88-405D-A77E-0731CD8F3C09}"/>
              </a:ext>
            </a:extLst>
          </p:cNvPr>
          <p:cNvSpPr txBox="1"/>
          <p:nvPr/>
        </p:nvSpPr>
        <p:spPr>
          <a:xfrm>
            <a:off x="559353" y="2991779"/>
            <a:ext cx="1295009" cy="430887"/>
          </a:xfrm>
          <a:prstGeom prst="rect">
            <a:avLst/>
          </a:prstGeom>
          <a:noFill/>
        </p:spPr>
        <p:txBody>
          <a:bodyPr wrap="square" lIns="0" tIns="0" rIns="0" bIns="0" rtlCol="0">
            <a:spAutoFit/>
          </a:bodyPr>
          <a:lstStyle/>
          <a:p>
            <a:r>
              <a:rPr lang="en-IN" sz="2800" b="1" dirty="0">
                <a:latin typeface="Segoe UI Light" pitchFamily="34" charset="0"/>
              </a:rPr>
              <a:t>App/API</a:t>
            </a:r>
            <a:endParaRPr lang="en-US" sz="2800" b="1" dirty="0" err="1">
              <a:latin typeface="Segoe UI Light" pitchFamily="34" charset="0"/>
            </a:endParaRPr>
          </a:p>
        </p:txBody>
      </p:sp>
      <p:sp>
        <p:nvSpPr>
          <p:cNvPr id="12" name="Rectangle: Rounded Corners 11">
            <a:extLst>
              <a:ext uri="{FF2B5EF4-FFF2-40B4-BE49-F238E27FC236}">
                <a16:creationId xmlns:a16="http://schemas.microsoft.com/office/drawing/2014/main" id="{A4D04791-F55E-42B0-8E0B-F37550ABEE30}"/>
              </a:ext>
            </a:extLst>
          </p:cNvPr>
          <p:cNvSpPr/>
          <p:nvPr/>
        </p:nvSpPr>
        <p:spPr bwMode="auto">
          <a:xfrm>
            <a:off x="1830388" y="2606722"/>
            <a:ext cx="2729552" cy="1201003"/>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Flowchart: Multidocument 12">
            <a:extLst>
              <a:ext uri="{FF2B5EF4-FFF2-40B4-BE49-F238E27FC236}">
                <a16:creationId xmlns:a16="http://schemas.microsoft.com/office/drawing/2014/main" id="{E94C0C0C-E42B-4A4D-8CC4-67228A71EFC3}"/>
              </a:ext>
            </a:extLst>
          </p:cNvPr>
          <p:cNvSpPr/>
          <p:nvPr/>
        </p:nvSpPr>
        <p:spPr bwMode="auto">
          <a:xfrm>
            <a:off x="2307160" y="2733570"/>
            <a:ext cx="1883391" cy="968991"/>
          </a:xfrm>
          <a:prstGeom prst="flowChartMultidocument">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TextBox 13">
            <a:extLst>
              <a:ext uri="{FF2B5EF4-FFF2-40B4-BE49-F238E27FC236}">
                <a16:creationId xmlns:a16="http://schemas.microsoft.com/office/drawing/2014/main" id="{62A0198A-5449-43D9-A297-7D84D90A3253}"/>
              </a:ext>
            </a:extLst>
          </p:cNvPr>
          <p:cNvSpPr txBox="1"/>
          <p:nvPr/>
        </p:nvSpPr>
        <p:spPr>
          <a:xfrm>
            <a:off x="2621059" y="3071769"/>
            <a:ext cx="965649" cy="430887"/>
          </a:xfrm>
          <a:prstGeom prst="rect">
            <a:avLst/>
          </a:prstGeom>
          <a:solidFill>
            <a:schemeClr val="bg1"/>
          </a:solidFill>
        </p:spPr>
        <p:txBody>
          <a:bodyPr wrap="none" lIns="0" tIns="0" rIns="0" bIns="0" rtlCol="0">
            <a:spAutoFit/>
          </a:bodyPr>
          <a:lstStyle/>
          <a:p>
            <a:r>
              <a:rPr lang="en-IN"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t>
            </a:r>
            <a:endParaRPr lang="en-US" sz="28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5" name="Rectangle: Rounded Corners 14">
            <a:extLst>
              <a:ext uri="{FF2B5EF4-FFF2-40B4-BE49-F238E27FC236}">
                <a16:creationId xmlns:a16="http://schemas.microsoft.com/office/drawing/2014/main" id="{E94A9E23-80DC-40B9-A92C-672C99937A89}"/>
              </a:ext>
            </a:extLst>
          </p:cNvPr>
          <p:cNvSpPr/>
          <p:nvPr/>
        </p:nvSpPr>
        <p:spPr bwMode="auto">
          <a:xfrm>
            <a:off x="7632061" y="2608730"/>
            <a:ext cx="2729552" cy="1201003"/>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Flowchart: Multidocument 15">
            <a:extLst>
              <a:ext uri="{FF2B5EF4-FFF2-40B4-BE49-F238E27FC236}">
                <a16:creationId xmlns:a16="http://schemas.microsoft.com/office/drawing/2014/main" id="{BA3C6B89-AF82-4567-B7EA-DC0489CD8BC4}"/>
              </a:ext>
            </a:extLst>
          </p:cNvPr>
          <p:cNvSpPr/>
          <p:nvPr/>
        </p:nvSpPr>
        <p:spPr bwMode="auto">
          <a:xfrm>
            <a:off x="8108833" y="2735578"/>
            <a:ext cx="1883391" cy="968991"/>
          </a:xfrm>
          <a:prstGeom prst="flowChartMultidocument">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Box 16">
            <a:extLst>
              <a:ext uri="{FF2B5EF4-FFF2-40B4-BE49-F238E27FC236}">
                <a16:creationId xmlns:a16="http://schemas.microsoft.com/office/drawing/2014/main" id="{58F55443-7CCA-4AFB-9242-44A81E0C1219}"/>
              </a:ext>
            </a:extLst>
          </p:cNvPr>
          <p:cNvSpPr txBox="1"/>
          <p:nvPr/>
        </p:nvSpPr>
        <p:spPr>
          <a:xfrm>
            <a:off x="8422732" y="3073777"/>
            <a:ext cx="965649" cy="430887"/>
          </a:xfrm>
          <a:prstGeom prst="rect">
            <a:avLst/>
          </a:prstGeom>
          <a:solidFill>
            <a:schemeClr val="bg1"/>
          </a:solidFill>
        </p:spPr>
        <p:txBody>
          <a:bodyPr wrap="none" lIns="0" tIns="0" rIns="0" bIns="0" rtlCol="0">
            <a:spAutoFit/>
          </a:bodyPr>
          <a:lstStyle/>
          <a:p>
            <a:r>
              <a:rPr lang="en-IN" sz="2800" b="1"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t>
            </a:r>
            <a:endParaRPr lang="en-US" sz="2800" b="1"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8" name="TextBox 17">
            <a:extLst>
              <a:ext uri="{FF2B5EF4-FFF2-40B4-BE49-F238E27FC236}">
                <a16:creationId xmlns:a16="http://schemas.microsoft.com/office/drawing/2014/main" id="{C2B5639A-9021-4068-81CD-5B27DAD0ED9B}"/>
              </a:ext>
            </a:extLst>
          </p:cNvPr>
          <p:cNvSpPr txBox="1"/>
          <p:nvPr/>
        </p:nvSpPr>
        <p:spPr>
          <a:xfrm>
            <a:off x="6373332" y="2998114"/>
            <a:ext cx="1020344" cy="430887"/>
          </a:xfrm>
          <a:prstGeom prst="rect">
            <a:avLst/>
          </a:prstGeom>
          <a:noFill/>
        </p:spPr>
        <p:txBody>
          <a:bodyPr wrap="none" lIns="0" tIns="0" rIns="0" bIns="0" rtlCol="0">
            <a:spAutoFit/>
          </a:bodyPr>
          <a:lstStyle/>
          <a:p>
            <a:r>
              <a:rPr lang="en-IN" sz="2800" b="1" dirty="0">
                <a:latin typeface="Segoe UI Light" pitchFamily="34" charset="0"/>
              </a:rPr>
              <a:t>IMAGE</a:t>
            </a:r>
            <a:endParaRPr lang="en-US" sz="2800" b="1" dirty="0" err="1">
              <a:latin typeface="Segoe UI Light" pitchFamily="34" charset="0"/>
            </a:endParaRPr>
          </a:p>
        </p:txBody>
      </p:sp>
      <p:sp>
        <p:nvSpPr>
          <p:cNvPr id="19" name="TextBox 18">
            <a:extLst>
              <a:ext uri="{FF2B5EF4-FFF2-40B4-BE49-F238E27FC236}">
                <a16:creationId xmlns:a16="http://schemas.microsoft.com/office/drawing/2014/main" id="{B1FF72B3-93A9-4511-8132-B52012BF138B}"/>
              </a:ext>
            </a:extLst>
          </p:cNvPr>
          <p:cNvSpPr txBox="1"/>
          <p:nvPr/>
        </p:nvSpPr>
        <p:spPr>
          <a:xfrm>
            <a:off x="10599999" y="2647662"/>
            <a:ext cx="807913" cy="1292662"/>
          </a:xfrm>
          <a:prstGeom prst="rect">
            <a:avLst/>
          </a:prstGeom>
          <a:noFill/>
        </p:spPr>
        <p:txBody>
          <a:bodyPr wrap="none" lIns="0" tIns="0" rIns="0" bIns="0" rtlCol="0">
            <a:spAutoFit/>
          </a:bodyPr>
          <a:lstStyle/>
          <a:p>
            <a:pPr algn="ctr"/>
            <a:r>
              <a:rPr lang="en-IN" sz="2800" b="1" dirty="0">
                <a:latin typeface="Segoe UI Light" pitchFamily="34" charset="0"/>
              </a:rPr>
              <a:t>Code</a:t>
            </a:r>
          </a:p>
          <a:p>
            <a:pPr algn="ctr"/>
            <a:r>
              <a:rPr lang="en-IN" sz="2800" b="1" dirty="0">
                <a:latin typeface="Segoe UI Light" pitchFamily="34" charset="0"/>
              </a:rPr>
              <a:t>+</a:t>
            </a:r>
          </a:p>
          <a:p>
            <a:pPr algn="ctr"/>
            <a:r>
              <a:rPr lang="en-IN" sz="2800" b="1" dirty="0">
                <a:latin typeface="Segoe UI Light" pitchFamily="34" charset="0"/>
              </a:rPr>
              <a:t>dep</a:t>
            </a:r>
            <a:endParaRPr lang="en-US" sz="2800" b="1" dirty="0" err="1">
              <a:latin typeface="Segoe UI Light" pitchFamily="34" charset="0"/>
            </a:endParaRPr>
          </a:p>
        </p:txBody>
      </p:sp>
      <p:sp>
        <p:nvSpPr>
          <p:cNvPr id="20" name="Rectangle 19">
            <a:extLst>
              <a:ext uri="{FF2B5EF4-FFF2-40B4-BE49-F238E27FC236}">
                <a16:creationId xmlns:a16="http://schemas.microsoft.com/office/drawing/2014/main" id="{0F6D5F62-D0E8-496A-AE3D-8ED47D7F6855}"/>
              </a:ext>
            </a:extLst>
          </p:cNvPr>
          <p:cNvSpPr/>
          <p:nvPr/>
        </p:nvSpPr>
        <p:spPr bwMode="auto">
          <a:xfrm>
            <a:off x="486581" y="4537881"/>
            <a:ext cx="5234603" cy="1992573"/>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Rectangle 20">
            <a:extLst>
              <a:ext uri="{FF2B5EF4-FFF2-40B4-BE49-F238E27FC236}">
                <a16:creationId xmlns:a16="http://schemas.microsoft.com/office/drawing/2014/main" id="{123FE527-0FF6-462C-863F-1486E58F3C65}"/>
              </a:ext>
            </a:extLst>
          </p:cNvPr>
          <p:cNvSpPr/>
          <p:nvPr/>
        </p:nvSpPr>
        <p:spPr bwMode="auto">
          <a:xfrm>
            <a:off x="6710032" y="4537880"/>
            <a:ext cx="4781278" cy="1992573"/>
          </a:xfrm>
          <a:prstGeom prst="rect">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TextBox 21">
            <a:extLst>
              <a:ext uri="{FF2B5EF4-FFF2-40B4-BE49-F238E27FC236}">
                <a16:creationId xmlns:a16="http://schemas.microsoft.com/office/drawing/2014/main" id="{BA796781-7F32-4429-9C8F-750A815599AB}"/>
              </a:ext>
            </a:extLst>
          </p:cNvPr>
          <p:cNvSpPr txBox="1"/>
          <p:nvPr/>
        </p:nvSpPr>
        <p:spPr>
          <a:xfrm>
            <a:off x="540271" y="4577415"/>
            <a:ext cx="2255105" cy="307777"/>
          </a:xfrm>
          <a:prstGeom prst="rect">
            <a:avLst/>
          </a:prstGeom>
          <a:solidFill>
            <a:schemeClr val="tx1"/>
          </a:solidFill>
        </p:spPr>
        <p:txBody>
          <a:bodyPr wrap="none" lIns="0" tIns="0" rIns="0" bIns="0" rtlCol="0">
            <a:spAutoFit/>
          </a:bodyPr>
          <a:lstStyle/>
          <a:p>
            <a:r>
              <a:rPr lang="en-IN" sz="2000" b="1" dirty="0">
                <a:solidFill>
                  <a:schemeClr val="bg1"/>
                </a:solidFill>
                <a:latin typeface="Segoe UI Light" pitchFamily="34" charset="0"/>
              </a:rPr>
              <a:t>Hosting environment</a:t>
            </a:r>
            <a:endParaRPr lang="en-US" sz="2000" b="1" dirty="0" err="1">
              <a:solidFill>
                <a:schemeClr val="bg1"/>
              </a:solidFill>
              <a:latin typeface="Segoe UI Light" pitchFamily="34" charset="0"/>
            </a:endParaRPr>
          </a:p>
        </p:txBody>
      </p:sp>
      <p:sp>
        <p:nvSpPr>
          <p:cNvPr id="23" name="TextBox 22">
            <a:extLst>
              <a:ext uri="{FF2B5EF4-FFF2-40B4-BE49-F238E27FC236}">
                <a16:creationId xmlns:a16="http://schemas.microsoft.com/office/drawing/2014/main" id="{391B69E2-1196-4EA1-8EC9-629C73B6EE0A}"/>
              </a:ext>
            </a:extLst>
          </p:cNvPr>
          <p:cNvSpPr txBox="1"/>
          <p:nvPr/>
        </p:nvSpPr>
        <p:spPr>
          <a:xfrm>
            <a:off x="6763724" y="4559296"/>
            <a:ext cx="1458733" cy="307777"/>
          </a:xfrm>
          <a:prstGeom prst="rect">
            <a:avLst/>
          </a:prstGeom>
          <a:solidFill>
            <a:schemeClr val="tx1"/>
          </a:solidFill>
        </p:spPr>
        <p:txBody>
          <a:bodyPr wrap="none" lIns="0" tIns="0" rIns="0" bIns="0" rtlCol="0">
            <a:spAutoFit/>
          </a:bodyPr>
          <a:lstStyle/>
          <a:p>
            <a:r>
              <a:rPr lang="en-IN" sz="2000" b="1" dirty="0">
                <a:solidFill>
                  <a:schemeClr val="bg1"/>
                </a:solidFill>
                <a:latin typeface="Segoe UI Light" pitchFamily="34" charset="0"/>
              </a:rPr>
              <a:t>Docker HOST</a:t>
            </a:r>
            <a:endParaRPr lang="en-US" sz="2000" b="1" dirty="0" err="1">
              <a:solidFill>
                <a:schemeClr val="bg1"/>
              </a:solidFill>
              <a:latin typeface="Segoe UI Light" pitchFamily="34" charset="0"/>
            </a:endParaRPr>
          </a:p>
        </p:txBody>
      </p:sp>
      <p:pic>
        <p:nvPicPr>
          <p:cNvPr id="30" name="Picture 29">
            <a:extLst>
              <a:ext uri="{FF2B5EF4-FFF2-40B4-BE49-F238E27FC236}">
                <a16:creationId xmlns:a16="http://schemas.microsoft.com/office/drawing/2014/main" id="{CB57047D-49E2-4878-87A8-38CE52DC3C00}"/>
              </a:ext>
            </a:extLst>
          </p:cNvPr>
          <p:cNvPicPr>
            <a:picLocks noChangeAspect="1"/>
          </p:cNvPicPr>
          <p:nvPr/>
        </p:nvPicPr>
        <p:blipFill>
          <a:blip r:embed="rId3"/>
          <a:stretch>
            <a:fillRect/>
          </a:stretch>
        </p:blipFill>
        <p:spPr>
          <a:xfrm>
            <a:off x="832290" y="5245977"/>
            <a:ext cx="858735" cy="839652"/>
          </a:xfrm>
          <a:prstGeom prst="rect">
            <a:avLst/>
          </a:prstGeom>
        </p:spPr>
      </p:pic>
      <p:pic>
        <p:nvPicPr>
          <p:cNvPr id="31" name="Picture 30">
            <a:extLst>
              <a:ext uri="{FF2B5EF4-FFF2-40B4-BE49-F238E27FC236}">
                <a16:creationId xmlns:a16="http://schemas.microsoft.com/office/drawing/2014/main" id="{3EF0E8D2-F30F-4282-903D-11870156BADF}"/>
              </a:ext>
            </a:extLst>
          </p:cNvPr>
          <p:cNvPicPr>
            <a:picLocks noChangeAspect="1"/>
          </p:cNvPicPr>
          <p:nvPr/>
        </p:nvPicPr>
        <p:blipFill>
          <a:blip r:embed="rId4"/>
          <a:stretch>
            <a:fillRect/>
          </a:stretch>
        </p:blipFill>
        <p:spPr>
          <a:xfrm>
            <a:off x="2637105" y="5199028"/>
            <a:ext cx="933553" cy="933553"/>
          </a:xfrm>
          <a:prstGeom prst="rect">
            <a:avLst/>
          </a:prstGeom>
        </p:spPr>
      </p:pic>
      <p:pic>
        <p:nvPicPr>
          <p:cNvPr id="32" name="Picture 31">
            <a:extLst>
              <a:ext uri="{FF2B5EF4-FFF2-40B4-BE49-F238E27FC236}">
                <a16:creationId xmlns:a16="http://schemas.microsoft.com/office/drawing/2014/main" id="{B1D722D0-A8C0-4969-85BC-7086640B0637}"/>
              </a:ext>
            </a:extLst>
          </p:cNvPr>
          <p:cNvPicPr>
            <a:picLocks noChangeAspect="1"/>
          </p:cNvPicPr>
          <p:nvPr/>
        </p:nvPicPr>
        <p:blipFill>
          <a:blip r:embed="rId5"/>
          <a:stretch>
            <a:fillRect/>
          </a:stretch>
        </p:blipFill>
        <p:spPr>
          <a:xfrm>
            <a:off x="4409447" y="5300368"/>
            <a:ext cx="933553" cy="890842"/>
          </a:xfrm>
          <a:prstGeom prst="rect">
            <a:avLst/>
          </a:prstGeom>
        </p:spPr>
      </p:pic>
      <p:sp>
        <p:nvSpPr>
          <p:cNvPr id="33" name="TextBox 32">
            <a:extLst>
              <a:ext uri="{FF2B5EF4-FFF2-40B4-BE49-F238E27FC236}">
                <a16:creationId xmlns:a16="http://schemas.microsoft.com/office/drawing/2014/main" id="{BE0C75AB-BC44-4C49-BE3A-39F6B3EC1CA1}"/>
              </a:ext>
            </a:extLst>
          </p:cNvPr>
          <p:cNvSpPr txBox="1"/>
          <p:nvPr/>
        </p:nvSpPr>
        <p:spPr>
          <a:xfrm>
            <a:off x="1064109" y="6076654"/>
            <a:ext cx="331822" cy="276999"/>
          </a:xfrm>
          <a:prstGeom prst="rect">
            <a:avLst/>
          </a:prstGeom>
          <a:noFill/>
        </p:spPr>
        <p:txBody>
          <a:bodyPr wrap="none" lIns="0" tIns="0" rIns="0" bIns="0" rtlCol="0">
            <a:spAutoFit/>
          </a:bodyPr>
          <a:lstStyle/>
          <a:p>
            <a:r>
              <a:rPr lang="en-IN" dirty="0">
                <a:latin typeface="Segoe UI Light" pitchFamily="34" charset="0"/>
              </a:rPr>
              <a:t>VM</a:t>
            </a:r>
            <a:endParaRPr lang="en-US" dirty="0" err="1">
              <a:latin typeface="Segoe UI Light" pitchFamily="34" charset="0"/>
            </a:endParaRPr>
          </a:p>
        </p:txBody>
      </p:sp>
      <p:sp>
        <p:nvSpPr>
          <p:cNvPr id="34" name="TextBox 33">
            <a:extLst>
              <a:ext uri="{FF2B5EF4-FFF2-40B4-BE49-F238E27FC236}">
                <a16:creationId xmlns:a16="http://schemas.microsoft.com/office/drawing/2014/main" id="{C5C624C9-ECF5-467B-9E42-A28588110CA9}"/>
              </a:ext>
            </a:extLst>
          </p:cNvPr>
          <p:cNvSpPr txBox="1"/>
          <p:nvPr/>
        </p:nvSpPr>
        <p:spPr>
          <a:xfrm>
            <a:off x="2522150" y="6104013"/>
            <a:ext cx="1163460" cy="276999"/>
          </a:xfrm>
          <a:prstGeom prst="rect">
            <a:avLst/>
          </a:prstGeom>
          <a:noFill/>
        </p:spPr>
        <p:txBody>
          <a:bodyPr wrap="none" lIns="0" tIns="0" rIns="0" bIns="0" rtlCol="0">
            <a:spAutoFit/>
          </a:bodyPr>
          <a:lstStyle/>
          <a:p>
            <a:r>
              <a:rPr lang="en-IN" dirty="0">
                <a:latin typeface="Segoe UI Light" pitchFamily="34" charset="0"/>
              </a:rPr>
              <a:t>App Service</a:t>
            </a:r>
            <a:endParaRPr lang="en-US" dirty="0" err="1">
              <a:latin typeface="Segoe UI Light" pitchFamily="34" charset="0"/>
            </a:endParaRPr>
          </a:p>
        </p:txBody>
      </p:sp>
      <p:sp>
        <p:nvSpPr>
          <p:cNvPr id="35" name="TextBox 34">
            <a:extLst>
              <a:ext uri="{FF2B5EF4-FFF2-40B4-BE49-F238E27FC236}">
                <a16:creationId xmlns:a16="http://schemas.microsoft.com/office/drawing/2014/main" id="{42046371-8D19-4471-B499-F63140678635}"/>
              </a:ext>
            </a:extLst>
          </p:cNvPr>
          <p:cNvSpPr txBox="1"/>
          <p:nvPr/>
        </p:nvSpPr>
        <p:spPr>
          <a:xfrm>
            <a:off x="4100713" y="6131309"/>
            <a:ext cx="1455720" cy="276999"/>
          </a:xfrm>
          <a:prstGeom prst="rect">
            <a:avLst/>
          </a:prstGeom>
          <a:noFill/>
        </p:spPr>
        <p:txBody>
          <a:bodyPr wrap="none" lIns="0" tIns="0" rIns="0" bIns="0" rtlCol="0">
            <a:spAutoFit/>
          </a:bodyPr>
          <a:lstStyle/>
          <a:p>
            <a:r>
              <a:rPr lang="en-IN" dirty="0">
                <a:latin typeface="Segoe UI Light" pitchFamily="34" charset="0"/>
              </a:rPr>
              <a:t>Azure Function</a:t>
            </a:r>
            <a:endParaRPr lang="en-US" dirty="0" err="1">
              <a:latin typeface="Segoe UI Light" pitchFamily="34" charset="0"/>
            </a:endParaRPr>
          </a:p>
        </p:txBody>
      </p:sp>
      <p:sp>
        <p:nvSpPr>
          <p:cNvPr id="36" name="Rectangle 35">
            <a:extLst>
              <a:ext uri="{FF2B5EF4-FFF2-40B4-BE49-F238E27FC236}">
                <a16:creationId xmlns:a16="http://schemas.microsoft.com/office/drawing/2014/main" id="{03F82CEE-23D0-43F6-813C-DE8E7D73A1F2}"/>
              </a:ext>
            </a:extLst>
          </p:cNvPr>
          <p:cNvSpPr/>
          <p:nvPr/>
        </p:nvSpPr>
        <p:spPr bwMode="auto">
          <a:xfrm>
            <a:off x="8547599" y="4740801"/>
            <a:ext cx="2674487" cy="1622350"/>
          </a:xfrm>
          <a:prstGeom prst="rect">
            <a:avLst/>
          </a:prstGeom>
          <a:pattFill prst="wdDnDiag">
            <a:fgClr>
              <a:schemeClr val="accent1"/>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7" name="Flowchart: Document 36">
            <a:extLst>
              <a:ext uri="{FF2B5EF4-FFF2-40B4-BE49-F238E27FC236}">
                <a16:creationId xmlns:a16="http://schemas.microsoft.com/office/drawing/2014/main" id="{3A796E4C-9A86-4DA5-8072-711F2C90F9DC}"/>
              </a:ext>
            </a:extLst>
          </p:cNvPr>
          <p:cNvSpPr/>
          <p:nvPr/>
        </p:nvSpPr>
        <p:spPr bwMode="auto">
          <a:xfrm>
            <a:off x="9084796" y="4860644"/>
            <a:ext cx="1950452" cy="990392"/>
          </a:xfrm>
          <a:prstGeom prst="flowChartDocumen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8" name="TextBox 37">
            <a:extLst>
              <a:ext uri="{FF2B5EF4-FFF2-40B4-BE49-F238E27FC236}">
                <a16:creationId xmlns:a16="http://schemas.microsoft.com/office/drawing/2014/main" id="{A9D4829A-C134-46FA-B970-2CB77F697D9A}"/>
              </a:ext>
            </a:extLst>
          </p:cNvPr>
          <p:cNvSpPr txBox="1"/>
          <p:nvPr/>
        </p:nvSpPr>
        <p:spPr>
          <a:xfrm>
            <a:off x="9496159" y="5014861"/>
            <a:ext cx="1020344" cy="430887"/>
          </a:xfrm>
          <a:prstGeom prst="rect">
            <a:avLst/>
          </a:prstGeom>
          <a:noFill/>
        </p:spPr>
        <p:txBody>
          <a:bodyPr wrap="none" lIns="0" tIns="0" rIns="0" bIns="0" rtlCol="0">
            <a:spAutoFit/>
          </a:bodyPr>
          <a:lstStyle/>
          <a:p>
            <a:r>
              <a:rPr lang="en-IN" sz="2800" b="1" dirty="0">
                <a:latin typeface="Segoe UI Light" pitchFamily="34" charset="0"/>
              </a:rPr>
              <a:t>IMAGE</a:t>
            </a:r>
            <a:endParaRPr lang="en-US" sz="2800" b="1" dirty="0" err="1">
              <a:latin typeface="Segoe UI Light" pitchFamily="34" charset="0"/>
            </a:endParaRPr>
          </a:p>
        </p:txBody>
      </p:sp>
      <p:sp>
        <p:nvSpPr>
          <p:cNvPr id="39" name="TextBox 38">
            <a:extLst>
              <a:ext uri="{FF2B5EF4-FFF2-40B4-BE49-F238E27FC236}">
                <a16:creationId xmlns:a16="http://schemas.microsoft.com/office/drawing/2014/main" id="{D7D02C8C-7C8E-43E9-BF9E-BB4EDFE74B43}"/>
              </a:ext>
            </a:extLst>
          </p:cNvPr>
          <p:cNvSpPr txBox="1"/>
          <p:nvPr/>
        </p:nvSpPr>
        <p:spPr>
          <a:xfrm>
            <a:off x="8607457" y="6064464"/>
            <a:ext cx="1309013" cy="307777"/>
          </a:xfrm>
          <a:prstGeom prst="rect">
            <a:avLst/>
          </a:prstGeom>
          <a:noFill/>
        </p:spPr>
        <p:txBody>
          <a:bodyPr wrap="none" lIns="0" tIns="0" rIns="0" bIns="0" rtlCol="0">
            <a:spAutoFit/>
          </a:bodyPr>
          <a:lstStyle/>
          <a:p>
            <a:r>
              <a:rPr lang="en-IN" sz="2000" b="1" dirty="0">
                <a:latin typeface="Segoe UI Light" pitchFamily="34" charset="0"/>
              </a:rPr>
              <a:t>CONTAINER</a:t>
            </a:r>
            <a:endParaRPr lang="en-US" sz="2000" b="1" dirty="0" err="1">
              <a:latin typeface="Segoe UI Light" pitchFamily="34" charset="0"/>
            </a:endParaRPr>
          </a:p>
        </p:txBody>
      </p:sp>
    </p:spTree>
    <p:extLst>
      <p:ext uri="{BB962C8B-B14F-4D97-AF65-F5344CB8AC3E}">
        <p14:creationId xmlns:p14="http://schemas.microsoft.com/office/powerpoint/2010/main" val="244113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9" grpId="0" animBg="1"/>
      <p:bldP spid="10" grpId="0" animBg="1"/>
      <p:bldP spid="11" grpId="0"/>
      <p:bldP spid="12" grpId="0" animBg="1"/>
      <p:bldP spid="13" grpId="0" animBg="1"/>
      <p:bldP spid="14" grpId="0" animBg="1"/>
      <p:bldP spid="15" grpId="0" animBg="1"/>
      <p:bldP spid="16" grpId="0" animBg="1"/>
      <p:bldP spid="17" grpId="0" animBg="1"/>
      <p:bldP spid="18" grpId="0"/>
      <p:bldP spid="19" grpId="0"/>
      <p:bldP spid="20" grpId="0" animBg="1"/>
      <p:bldP spid="21" grpId="0" animBg="1"/>
      <p:bldP spid="22" grpId="0" animBg="1"/>
      <p:bldP spid="23" grpId="0" animBg="1"/>
      <p:bldP spid="33" grpId="0"/>
      <p:bldP spid="34" grpId="0"/>
      <p:bldP spid="35" grpId="0"/>
      <p:bldP spid="36" grpId="0" animBg="1"/>
      <p:bldP spid="37" grpId="0" animBg="1"/>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74F27B-A779-4632-B595-3D66C759FDEA}"/>
              </a:ext>
            </a:extLst>
          </p:cNvPr>
          <p:cNvPicPr>
            <a:picLocks noChangeAspect="1"/>
          </p:cNvPicPr>
          <p:nvPr/>
        </p:nvPicPr>
        <p:blipFill rotWithShape="1">
          <a:blip r:embed="rId2"/>
          <a:srcRect l="8564" t="10784" r="3554" b="10196"/>
          <a:stretch/>
        </p:blipFill>
        <p:spPr>
          <a:xfrm>
            <a:off x="1588" y="0"/>
            <a:ext cx="12288243" cy="6858000"/>
          </a:xfrm>
          <a:prstGeom prst="rect">
            <a:avLst/>
          </a:prstGeom>
        </p:spPr>
      </p:pic>
    </p:spTree>
    <p:extLst>
      <p:ext uri="{BB962C8B-B14F-4D97-AF65-F5344CB8AC3E}">
        <p14:creationId xmlns:p14="http://schemas.microsoft.com/office/powerpoint/2010/main" val="38031195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422175"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grpSp>
        <p:nvGrpSpPr>
          <p:cNvPr id="15" name="Group 14" descr="Azure Logic Apps icon - flowchart inside of coding brackets.">
            <a:extLst>
              <a:ext uri="{FF2B5EF4-FFF2-40B4-BE49-F238E27FC236}">
                <a16:creationId xmlns:a16="http://schemas.microsoft.com/office/drawing/2014/main" id="{33F9FD76-5287-4A5D-9CAA-E5B8A1183FCD}"/>
              </a:ext>
            </a:extLst>
          </p:cNvPr>
          <p:cNvGrpSpPr/>
          <p:nvPr/>
        </p:nvGrpSpPr>
        <p:grpSpPr>
          <a:xfrm>
            <a:off x="6283427" y="1804820"/>
            <a:ext cx="5572181" cy="3841943"/>
            <a:chOff x="3804273" y="2343782"/>
            <a:chExt cx="5572181" cy="3841943"/>
          </a:xfrm>
        </p:grpSpPr>
        <p:pic>
          <p:nvPicPr>
            <p:cNvPr id="16" name="Graphic 15">
              <a:extLst>
                <a:ext uri="{FF2B5EF4-FFF2-40B4-BE49-F238E27FC236}">
                  <a16:creationId xmlns:a16="http://schemas.microsoft.com/office/drawing/2014/main" id="{DAC005F8-E385-467C-AF95-F593077F4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655819" y="2885823"/>
              <a:ext cx="1869088" cy="1869088"/>
            </a:xfrm>
            <a:prstGeom prst="rect">
              <a:avLst/>
            </a:prstGeom>
          </p:spPr>
        </p:pic>
        <p:sp>
          <p:nvSpPr>
            <p:cNvPr id="18" name="TextBox 17">
              <a:extLst>
                <a:ext uri="{FF2B5EF4-FFF2-40B4-BE49-F238E27FC236}">
                  <a16:creationId xmlns:a16="http://schemas.microsoft.com/office/drawing/2014/main" id="{FA0F78F5-5B15-433E-A293-047A763A7659}"/>
                </a:ext>
              </a:extLst>
            </p:cNvPr>
            <p:cNvSpPr txBox="1"/>
            <p:nvPr/>
          </p:nvSpPr>
          <p:spPr>
            <a:xfrm>
              <a:off x="5141692" y="2343782"/>
              <a:ext cx="289734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Logic Apps</a:t>
              </a:r>
            </a:p>
          </p:txBody>
        </p:sp>
        <p:sp>
          <p:nvSpPr>
            <p:cNvPr id="19" name="TextBox 18">
              <a:extLst>
                <a:ext uri="{FF2B5EF4-FFF2-40B4-BE49-F238E27FC236}">
                  <a16:creationId xmlns:a16="http://schemas.microsoft.com/office/drawing/2014/main" id="{6B12A3EF-3661-425E-BB65-DF83912F9E33}"/>
                </a:ext>
              </a:extLst>
            </p:cNvPr>
            <p:cNvSpPr txBox="1"/>
            <p:nvPr/>
          </p:nvSpPr>
          <p:spPr>
            <a:xfrm>
              <a:off x="3804273" y="4782264"/>
              <a:ext cx="5572181" cy="1403461"/>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E" sz="2400"/>
                <a:t>A</a:t>
              </a:r>
              <a:r>
                <a:rPr lang="en-IE" sz="2400" b="0">
                  <a:solidFill>
                    <a:schemeClr val="tx1"/>
                  </a:solidFill>
                </a:rPr>
                <a:t>utomate and orchestrate tasks, business processes, and workflows to integrate apps.</a:t>
              </a:r>
              <a:endParaRPr lang="en-US" sz="2400" b="0">
                <a:solidFill>
                  <a:schemeClr val="tx1"/>
                </a:solidFill>
              </a:endParaRP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13241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SLAs for Azure products and services</a:t>
            </a:r>
            <a:endParaRPr lang="en-US" dirty="0"/>
          </a:p>
        </p:txBody>
      </p:sp>
      <p:sp>
        <p:nvSpPr>
          <p:cNvPr id="6" name="Text Placeholder 5"/>
          <p:cNvSpPr>
            <a:spLocks noGrp="1"/>
          </p:cNvSpPr>
          <p:nvPr>
            <p:ph type="body" sz="quarter" idx="10"/>
          </p:nvPr>
        </p:nvSpPr>
        <p:spPr>
          <a:xfrm>
            <a:off x="422835" y="1349436"/>
            <a:ext cx="6031754" cy="4481227"/>
          </a:xfrm>
        </p:spPr>
        <p:txBody>
          <a:bodyPr/>
          <a:lstStyle/>
          <a:p>
            <a:pPr lvl="1"/>
            <a:r>
              <a:rPr lang="en-IE" sz="28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2800" dirty="0">
                <a:latin typeface="Segoe UI Semilight" panose="020B0402040204020203" pitchFamily="34" charset="0"/>
                <a:cs typeface="Segoe UI Semilight" panose="020B0402040204020203" pitchFamily="34" charset="0"/>
              </a:rPr>
              <a:t>Performance-targets range from 99.9% (three nines) to 99.99% (four nines).</a:t>
            </a:r>
          </a:p>
          <a:p>
            <a:pPr lvl="1"/>
            <a:r>
              <a:rPr lang="en-IE" sz="28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 to you.</a:t>
            </a: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nvGraphicFramePr>
        <p:xfrm>
          <a:off x="7260217" y="2037378"/>
          <a:ext cx="4089100" cy="2597526"/>
        </p:xfrm>
        <a:graphic>
          <a:graphicData uri="http://schemas.openxmlformats.org/drawingml/2006/table">
            <a:tbl>
              <a:tblPr firstRow="1" bandRow="1">
                <a:tableStyleId>{5C22544A-7EE6-4342-B048-85BDC9FD1C3A}</a:tableStyleId>
              </a:tblPr>
              <a:tblGrid>
                <a:gridCol w="840291">
                  <a:extLst>
                    <a:ext uri="{9D8B030D-6E8A-4147-A177-3AD203B41FA5}">
                      <a16:colId xmlns:a16="http://schemas.microsoft.com/office/drawing/2014/main" val="3404631245"/>
                    </a:ext>
                  </a:extLst>
                </a:gridCol>
                <a:gridCol w="1721224">
                  <a:extLst>
                    <a:ext uri="{9D8B030D-6E8A-4147-A177-3AD203B41FA5}">
                      <a16:colId xmlns:a16="http://schemas.microsoft.com/office/drawing/2014/main" val="1382836629"/>
                    </a:ext>
                  </a:extLst>
                </a:gridCol>
                <a:gridCol w="1527585">
                  <a:extLst>
                    <a:ext uri="{9D8B030D-6E8A-4147-A177-3AD203B41FA5}">
                      <a16:colId xmlns:a16="http://schemas.microsoft.com/office/drawing/2014/main" val="3152765865"/>
                    </a:ext>
                  </a:extLst>
                </a:gridCol>
              </a:tblGrid>
              <a:tr h="415366">
                <a:tc>
                  <a:txBody>
                    <a:bodyPr/>
                    <a:lstStyle/>
                    <a:p>
                      <a:pPr algn="ctr"/>
                      <a:r>
                        <a:rPr lang="en-US" b="0" dirty="0"/>
                        <a:t>SLA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402870"/>
                  </a:ext>
                </a:extLst>
              </a:tr>
              <a:tr h="652482">
                <a:tc>
                  <a:txBody>
                    <a:bodyPr/>
                    <a:lstStyle/>
                    <a:p>
                      <a:pPr algn="ctr"/>
                      <a:r>
                        <a:rPr lang="en-US" dirty="0"/>
                        <a:t>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8.76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45318"/>
                  </a:ext>
                </a:extLst>
              </a:tr>
              <a:tr h="652482">
                <a:tc>
                  <a:txBody>
                    <a:bodyPr/>
                    <a:lstStyle/>
                    <a:p>
                      <a:pPr algn="ctr"/>
                      <a:r>
                        <a:rPr lang="en-US" dirty="0"/>
                        <a:t>99.95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206414"/>
                  </a:ext>
                </a:extLst>
              </a:tr>
              <a:tr h="652482">
                <a:tc>
                  <a:txBody>
                    <a:bodyPr/>
                    <a:lstStyle/>
                    <a:p>
                      <a:pPr algn="ctr"/>
                      <a:r>
                        <a:rPr lang="en-US" dirty="0"/>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52.56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629237"/>
                  </a:ext>
                </a:extLst>
              </a:tr>
            </a:tbl>
          </a:graphicData>
        </a:graphic>
      </p:graphicFrame>
    </p:spTree>
    <p:extLst>
      <p:ext uri="{BB962C8B-B14F-4D97-AF65-F5344CB8AC3E}">
        <p14:creationId xmlns:p14="http://schemas.microsoft.com/office/powerpoint/2010/main" val="312317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18551"/>
            <a:ext cx="11341268" cy="680196"/>
          </a:xfrm>
        </p:spPr>
        <p:txBody>
          <a:bodyPr>
            <a:normAutofit fontScale="90000"/>
          </a:bodyPr>
          <a:lstStyle/>
          <a:p>
            <a:r>
              <a:rPr lang="en-US"/>
              <a:t>Develop your apps with DevOps and GitHub</a:t>
            </a:r>
          </a:p>
        </p:txBody>
      </p:sp>
      <p:grpSp>
        <p:nvGrpSpPr>
          <p:cNvPr id="16" name="Group 15" descr="Azure DevOps icon - Azure logo around a operations box.">
            <a:extLst>
              <a:ext uri="{FF2B5EF4-FFF2-40B4-BE49-F238E27FC236}">
                <a16:creationId xmlns:a16="http://schemas.microsoft.com/office/drawing/2014/main" id="{BB5B7098-DCC9-43F2-B9E8-B772BF455BE5}"/>
              </a:ext>
            </a:extLst>
          </p:cNvPr>
          <p:cNvGrpSpPr/>
          <p:nvPr/>
        </p:nvGrpSpPr>
        <p:grpSpPr>
          <a:xfrm>
            <a:off x="314325" y="1029161"/>
            <a:ext cx="11445586" cy="1083654"/>
            <a:chOff x="661065" y="1251104"/>
            <a:chExt cx="10770860" cy="1083654"/>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DevOps: </a:t>
              </a:r>
              <a:r>
                <a:rPr lang="en-US" sz="2400">
                  <a:gradFill>
                    <a:gsLst>
                      <a:gs pos="2917">
                        <a:schemeClr val="tx1"/>
                      </a:gs>
                      <a:gs pos="30000">
                        <a:schemeClr val="tx1"/>
                      </a:gs>
                    </a:gsLst>
                    <a:lin ang="5400000" scaled="0"/>
                  </a:gradFill>
                </a:rPr>
                <a:t>development collaboration tools including pipelines, Kanban boards, and automated cloud-based load testing.</a:t>
              </a:r>
            </a:p>
          </p:txBody>
        </p:sp>
      </p:grpSp>
      <p:grpSp>
        <p:nvGrpSpPr>
          <p:cNvPr id="21" name="Group 20" descr="GitHub logo - set of folders with a flowchart on them.">
            <a:extLst>
              <a:ext uri="{FF2B5EF4-FFF2-40B4-BE49-F238E27FC236}">
                <a16:creationId xmlns:a16="http://schemas.microsoft.com/office/drawing/2014/main" id="{2348C96D-B55F-4FD5-A584-16F21DD75CA7}"/>
              </a:ext>
            </a:extLst>
          </p:cNvPr>
          <p:cNvGrpSpPr/>
          <p:nvPr/>
        </p:nvGrpSpPr>
        <p:grpSpPr>
          <a:xfrm>
            <a:off x="314325" y="2196806"/>
            <a:ext cx="11445586" cy="1083654"/>
            <a:chOff x="661065" y="2679095"/>
            <a:chExt cx="10770860" cy="1083654"/>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740791"/>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t>
              </a:r>
              <a:r>
                <a:rPr lang="en-US" sz="2400">
                  <a:gradFill>
                    <a:gsLst>
                      <a:gs pos="2917">
                        <a:schemeClr val="tx1"/>
                      </a:gs>
                      <a:gs pos="30000">
                        <a:schemeClr val="tx1"/>
                      </a:gs>
                    </a:gsLst>
                    <a:lin ang="5400000" scaled="0"/>
                  </a:gradFill>
                </a:rPr>
                <a:t>software development hosting with version control, source code management, and bug/task management.</a:t>
              </a:r>
            </a:p>
          </p:txBody>
        </p:sp>
      </p:grpSp>
      <p:grpSp>
        <p:nvGrpSpPr>
          <p:cNvPr id="22" name="Group 21" descr="GitHub Actions icon - set of tasks in a flowchart with some checked off.">
            <a:extLst>
              <a:ext uri="{FF2B5EF4-FFF2-40B4-BE49-F238E27FC236}">
                <a16:creationId xmlns:a16="http://schemas.microsoft.com/office/drawing/2014/main" id="{D08733A0-E944-4170-A6C5-08CCB372876F}"/>
              </a:ext>
            </a:extLst>
          </p:cNvPr>
          <p:cNvGrpSpPr/>
          <p:nvPr/>
        </p:nvGrpSpPr>
        <p:grpSpPr>
          <a:xfrm>
            <a:off x="314325" y="3335876"/>
            <a:ext cx="11445586" cy="1083654"/>
            <a:chOff x="661065" y="4238738"/>
            <a:chExt cx="10770860" cy="1083654"/>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4"/>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Actions for Azure: </a:t>
              </a:r>
              <a:r>
                <a:rPr lang="en-US" sz="2400">
                  <a:gradFill>
                    <a:gsLst>
                      <a:gs pos="2917">
                        <a:schemeClr val="tx1"/>
                      </a:gs>
                      <a:gs pos="30000">
                        <a:schemeClr val="tx1"/>
                      </a:gs>
                    </a:gsLst>
                    <a:lin ang="5400000" scaled="0"/>
                  </a:gradFill>
                </a:rPr>
                <a:t>a</a:t>
              </a:r>
              <a:r>
                <a:rPr lang="en-US" sz="2400" b="0"/>
                <a:t>utomate software workflow to build, test, and deploy from withing GitHub.</a:t>
              </a:r>
            </a:p>
          </p:txBody>
        </p:sp>
      </p:grpSp>
      <p:grpSp>
        <p:nvGrpSpPr>
          <p:cNvPr id="23" name="Group 22" descr="Azure DevTest Labs icon - experiment beaker sitting on the cloud.">
            <a:extLst>
              <a:ext uri="{FF2B5EF4-FFF2-40B4-BE49-F238E27FC236}">
                <a16:creationId xmlns:a16="http://schemas.microsoft.com/office/drawing/2014/main" id="{82D090D9-AC1B-4C70-98D1-5F92943D81C1}"/>
              </a:ext>
            </a:extLst>
          </p:cNvPr>
          <p:cNvGrpSpPr/>
          <p:nvPr/>
        </p:nvGrpSpPr>
        <p:grpSpPr>
          <a:xfrm>
            <a:off x="314325" y="4493996"/>
            <a:ext cx="11445585" cy="1083655"/>
            <a:chOff x="661064" y="5558521"/>
            <a:chExt cx="10770861" cy="1083655"/>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DevTest Labs: </a:t>
              </a:r>
              <a:r>
                <a:rPr lang="en-IE" sz="2400" b="0" i="0"/>
                <a:t>quickly create environments in Azure while minimizing waste and controlling cost.</a:t>
              </a:r>
              <a:endParaRPr lang="en-US" sz="3200" b="1"/>
            </a:p>
          </p:txBody>
        </p:sp>
      </p:grpSp>
      <p:pic>
        <p:nvPicPr>
          <p:cNvPr id="2" name="Picture 1">
            <a:extLst>
              <a:ext uri="{FF2B5EF4-FFF2-40B4-BE49-F238E27FC236}">
                <a16:creationId xmlns:a16="http://schemas.microsoft.com/office/drawing/2014/main" id="{A0DE1153-0FF5-4E20-8745-305EEAC39783}"/>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165248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en-IE" b="1"/>
              <a:t>Azure Monitor </a:t>
            </a:r>
            <a:r>
              <a:rPr lang="en-US" b="0" i="0">
                <a:solidFill>
                  <a:srgbClr val="171717"/>
                </a:solidFill>
                <a:effectLst/>
                <a:latin typeface="Segoe UI"/>
                <a:cs typeface="Segoe UI"/>
              </a:rPr>
              <a:t>maximizes the availability and performance of applications and services by collecting, analyzing, and acting on telemetry from cloud and on-premises environments.</a:t>
            </a:r>
            <a:r>
              <a:rPr lang="en-US">
                <a:solidFill>
                  <a:srgbClr val="171717"/>
                </a:solidFill>
                <a:latin typeface="Segoe UI"/>
                <a:cs typeface="Segoe UI"/>
              </a:rPr>
              <a:t> </a:t>
            </a:r>
            <a:endParaRPr lang="en-US" b="0" i="0">
              <a:solidFill>
                <a:srgbClr val="171717"/>
              </a:solidFill>
              <a:effectLst/>
              <a:latin typeface="Segoe UI"/>
              <a:cs typeface="Segoe UI"/>
            </a:endParaRP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a:solidFill>
                  <a:srgbClr val="171717"/>
                </a:solidFill>
                <a:latin typeface="Segoe UI" panose="020B0502040204020203" pitchFamily="34" charset="0"/>
              </a:rPr>
              <a:t>Customized Dashboards</a:t>
            </a:r>
            <a:endParaRPr lang="en-US"/>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58834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Explore Azure Service </a:t>
            </a:r>
            <a:r>
              <a:rPr lang="en-US" dirty="0"/>
              <a:t>Health</a:t>
            </a:r>
            <a:endParaRPr lang="en-US" noProof="0" dirty="0"/>
          </a:p>
        </p:txBody>
      </p:sp>
      <p:pic>
        <p:nvPicPr>
          <p:cNvPr id="4" name="Picture 3" descr="Azure Service Health icon. ">
            <a:extLst>
              <a:ext uri="{FF2B5EF4-FFF2-40B4-BE49-F238E27FC236}">
                <a16:creationId xmlns:a16="http://schemas.microsoft.com/office/drawing/2014/main" id="{548EF610-4EC2-460A-85DE-77190BE1F20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73" y="1370200"/>
            <a:ext cx="3921789" cy="3520697"/>
          </a:xfrm>
          <a:prstGeom prst="rect">
            <a:avLst/>
          </a:prstGeom>
        </p:spPr>
      </p:pic>
      <p:sp>
        <p:nvSpPr>
          <p:cNvPr id="6" name="Text Placeholder 5"/>
          <p:cNvSpPr>
            <a:spLocks noGrp="1"/>
          </p:cNvSpPr>
          <p:nvPr>
            <p:ph type="body" sz="quarter" idx="10"/>
          </p:nvPr>
        </p:nvSpPr>
        <p:spPr>
          <a:xfrm>
            <a:off x="5821652" y="2307228"/>
            <a:ext cx="6160920" cy="1462834"/>
          </a:xfrm>
        </p:spPr>
        <p:txBody>
          <a:bodyPr/>
          <a:lstStyle/>
          <a:p>
            <a:r>
              <a:rPr lang="en-US" dirty="0"/>
              <a:t>Evaluate the impact of Azure service issues with personalized guidance and support, notifications, and issue resolution updates.</a:t>
            </a:r>
            <a:endParaRPr lang="en-US" noProof="0" dirty="0"/>
          </a:p>
        </p:txBody>
      </p:sp>
      <p:graphicFrame>
        <p:nvGraphicFramePr>
          <p:cNvPr id="2" name="Table 2">
            <a:extLst>
              <a:ext uri="{FF2B5EF4-FFF2-40B4-BE49-F238E27FC236}">
                <a16:creationId xmlns:a16="http://schemas.microsoft.com/office/drawing/2014/main" id="{C7E7675B-3425-4E61-AD58-9C781A075F13}"/>
              </a:ext>
            </a:extLst>
          </p:cNvPr>
          <p:cNvGraphicFramePr>
            <a:graphicFrameLocks noGrp="1"/>
          </p:cNvGraphicFramePr>
          <p:nvPr/>
        </p:nvGraphicFramePr>
        <p:xfrm>
          <a:off x="779647" y="5101389"/>
          <a:ext cx="10054122" cy="1222948"/>
        </p:xfrm>
        <a:graphic>
          <a:graphicData uri="http://schemas.openxmlformats.org/drawingml/2006/table">
            <a:tbl>
              <a:tblPr firstRow="1" bandRow="1">
                <a:tableStyleId>{5C22544A-7EE6-4342-B048-85BDC9FD1C3A}</a:tableStyleId>
              </a:tblPr>
              <a:tblGrid>
                <a:gridCol w="3351374">
                  <a:extLst>
                    <a:ext uri="{9D8B030D-6E8A-4147-A177-3AD203B41FA5}">
                      <a16:colId xmlns:a16="http://schemas.microsoft.com/office/drawing/2014/main" val="1415539868"/>
                    </a:ext>
                  </a:extLst>
                </a:gridCol>
                <a:gridCol w="3351374">
                  <a:extLst>
                    <a:ext uri="{9D8B030D-6E8A-4147-A177-3AD203B41FA5}">
                      <a16:colId xmlns:a16="http://schemas.microsoft.com/office/drawing/2014/main" val="2588916992"/>
                    </a:ext>
                  </a:extLst>
                </a:gridCol>
                <a:gridCol w="3351374">
                  <a:extLst>
                    <a:ext uri="{9D8B030D-6E8A-4147-A177-3AD203B41FA5}">
                      <a16:colId xmlns:a16="http://schemas.microsoft.com/office/drawing/2014/main" val="2128911428"/>
                    </a:ext>
                  </a:extLst>
                </a:gridCol>
              </a:tblGrid>
              <a:tr h="1222948">
                <a:tc>
                  <a:txBody>
                    <a:bodyPr/>
                    <a:lstStyle/>
                    <a:p>
                      <a:pPr algn="ctr"/>
                      <a:r>
                        <a:rPr lang="en-US" sz="2400" b="1" dirty="0">
                          <a:solidFill>
                            <a:schemeClr val="tx1"/>
                          </a:solidFill>
                          <a:latin typeface="Segoe UI Semilight" panose="020B0402040204020203" pitchFamily="34" charset="0"/>
                          <a:cs typeface="Segoe UI Semilight" panose="020B0402040204020203" pitchFamily="34" charset="0"/>
                        </a:rPr>
                        <a:t>Azure Status</a:t>
                      </a:r>
                      <a:r>
                        <a:rPr lang="en-US" sz="2400" dirty="0">
                          <a:solidFill>
                            <a:schemeClr val="tx1"/>
                          </a:solidFill>
                          <a:latin typeface="Segoe UI Semilight" panose="020B0402040204020203" pitchFamily="34" charset="0"/>
                          <a:cs typeface="Segoe UI Semilight" panose="020B0402040204020203" pitchFamily="34" charset="0"/>
                        </a:rPr>
                        <a:t> </a:t>
                      </a:r>
                      <a:endParaRPr lang="en-US" sz="2400" dirty="0">
                        <a:solidFill>
                          <a:schemeClr val="tx1"/>
                        </a:solidFill>
                      </a:endParaRPr>
                    </a:p>
                  </a:txBody>
                  <a:tcPr anchor="ctr">
                    <a:solidFill>
                      <a:srgbClr val="50E5FF"/>
                    </a:solidFill>
                  </a:tcPr>
                </a:tc>
                <a:tc>
                  <a:txBody>
                    <a:bodyPr/>
                    <a:lstStyle/>
                    <a:p>
                      <a:pPr algn="ctr"/>
                      <a:r>
                        <a:rPr lang="en-US" sz="2400" b="1" dirty="0">
                          <a:solidFill>
                            <a:schemeClr val="tx1"/>
                          </a:solidFill>
                          <a:latin typeface="Segoe UI Semilight" panose="020B0402040204020203" pitchFamily="34" charset="0"/>
                          <a:cs typeface="Segoe UI Semilight" panose="020B0402040204020203" pitchFamily="34" charset="0"/>
                        </a:rPr>
                        <a:t>Service Health</a:t>
                      </a:r>
                      <a:r>
                        <a:rPr lang="en-US" sz="2400" dirty="0">
                          <a:solidFill>
                            <a:schemeClr val="tx1"/>
                          </a:solidFill>
                          <a:latin typeface="Segoe UI Semilight" panose="020B0402040204020203" pitchFamily="34" charset="0"/>
                          <a:cs typeface="Segoe UI Semilight" panose="020B0402040204020203" pitchFamily="34" charset="0"/>
                        </a:rPr>
                        <a:t> </a:t>
                      </a:r>
                      <a:endParaRPr lang="en-US" sz="2400" dirty="0">
                        <a:solidFill>
                          <a:schemeClr val="tx1"/>
                        </a:solidFill>
                      </a:endParaRPr>
                    </a:p>
                  </a:txBody>
                  <a:tcPr anchor="ctr">
                    <a:solidFill>
                      <a:srgbClr val="50E5FF"/>
                    </a:solidFill>
                  </a:tcPr>
                </a:tc>
                <a:tc>
                  <a:txBody>
                    <a:bodyPr/>
                    <a:lstStyle/>
                    <a:p>
                      <a:pPr algn="ctr"/>
                      <a:r>
                        <a:rPr lang="en-US" sz="2400" b="1" dirty="0">
                          <a:solidFill>
                            <a:schemeClr val="tx1"/>
                          </a:solidFill>
                          <a:latin typeface="Segoe UI Semilight" panose="020B0402040204020203" pitchFamily="34" charset="0"/>
                          <a:cs typeface="Segoe UI Semilight" panose="020B0402040204020203" pitchFamily="34" charset="0"/>
                        </a:rPr>
                        <a:t>Azure Resource Health </a:t>
                      </a:r>
                      <a:endParaRPr lang="en-US" sz="2400" dirty="0">
                        <a:solidFill>
                          <a:schemeClr val="tx1"/>
                        </a:solidFill>
                      </a:endParaRPr>
                    </a:p>
                  </a:txBody>
                  <a:tcPr anchor="ctr">
                    <a:solidFill>
                      <a:srgbClr val="50E5FF"/>
                    </a:solidFill>
                  </a:tcPr>
                </a:tc>
                <a:extLst>
                  <a:ext uri="{0D108BD9-81ED-4DB2-BD59-A6C34878D82A}">
                    <a16:rowId xmlns:a16="http://schemas.microsoft.com/office/drawing/2014/main" val="1333985642"/>
                  </a:ext>
                </a:extLst>
              </a:tr>
            </a:tbl>
          </a:graphicData>
        </a:graphic>
      </p:graphicFrame>
    </p:spTree>
    <p:extLst>
      <p:ext uri="{BB962C8B-B14F-4D97-AF65-F5344CB8AC3E}">
        <p14:creationId xmlns:p14="http://schemas.microsoft.com/office/powerpoint/2010/main" val="282828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Monitoring</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4" descr="Azure Monitor has data sources, data stores, and insights, visualize, analyze, respond, and integrate. ">
            <a:extLst>
              <a:ext uri="{FF2B5EF4-FFF2-40B4-BE49-F238E27FC236}">
                <a16:creationId xmlns:a16="http://schemas.microsoft.com/office/drawing/2014/main" id="{7E5942DD-47BD-4476-ABE3-02B7EF73D152}"/>
              </a:ext>
            </a:extLst>
          </p:cNvPr>
          <p:cNvPicPr>
            <a:picLocks noChangeAspect="1"/>
          </p:cNvPicPr>
          <p:nvPr/>
        </p:nvPicPr>
        <p:blipFill>
          <a:blip r:embed="rId2"/>
          <a:stretch>
            <a:fillRect/>
          </a:stretch>
        </p:blipFill>
        <p:spPr>
          <a:xfrm>
            <a:off x="2625365" y="1206008"/>
            <a:ext cx="8839200" cy="4977825"/>
          </a:xfrm>
          <a:prstGeom prst="rect">
            <a:avLst/>
          </a:prstGeom>
        </p:spPr>
      </p:pic>
      <p:sp>
        <p:nvSpPr>
          <p:cNvPr id="3" name="TextBox 2">
            <a:extLst>
              <a:ext uri="{FF2B5EF4-FFF2-40B4-BE49-F238E27FC236}">
                <a16:creationId xmlns:a16="http://schemas.microsoft.com/office/drawing/2014/main" id="{7A914709-9D67-4903-A110-9B2D74981E37}"/>
              </a:ext>
            </a:extLst>
          </p:cNvPr>
          <p:cNvSpPr txBox="1"/>
          <p:nvPr/>
        </p:nvSpPr>
        <p:spPr>
          <a:xfrm>
            <a:off x="586854" y="1206008"/>
            <a:ext cx="944489" cy="5170646"/>
          </a:xfrm>
          <a:prstGeom prst="rect">
            <a:avLst/>
          </a:prstGeom>
          <a:noFill/>
        </p:spPr>
        <p:txBody>
          <a:bodyPr wrap="none" rtlCol="0">
            <a:spAutoFit/>
          </a:bodyPr>
          <a:lstStyle/>
          <a:p>
            <a:pPr algn="ctr"/>
            <a:r>
              <a:rPr lang="en-IN" sz="6600" dirty="0">
                <a:solidFill>
                  <a:srgbClr val="FFB434"/>
                </a:solidFill>
              </a:rPr>
              <a:t>M</a:t>
            </a:r>
          </a:p>
          <a:p>
            <a:pPr algn="ctr"/>
            <a:r>
              <a:rPr lang="en-IN" sz="6600" dirty="0">
                <a:solidFill>
                  <a:srgbClr val="FFB434"/>
                </a:solidFill>
              </a:rPr>
              <a:t>A</a:t>
            </a:r>
          </a:p>
          <a:p>
            <a:pPr algn="ctr"/>
            <a:r>
              <a:rPr lang="en-IN" sz="6600" dirty="0">
                <a:solidFill>
                  <a:srgbClr val="FFB434"/>
                </a:solidFill>
              </a:rPr>
              <a:t>D</a:t>
            </a:r>
          </a:p>
          <a:p>
            <a:pPr algn="ctr"/>
            <a:r>
              <a:rPr lang="en-IN" sz="6600" dirty="0">
                <a:solidFill>
                  <a:srgbClr val="FFB434"/>
                </a:solidFill>
              </a:rPr>
              <a:t>A</a:t>
            </a:r>
          </a:p>
          <a:p>
            <a:pPr algn="ctr"/>
            <a:r>
              <a:rPr lang="en-IN" sz="6600" dirty="0">
                <a:solidFill>
                  <a:srgbClr val="FFB434"/>
                </a:solidFill>
              </a:rPr>
              <a:t>M</a:t>
            </a:r>
            <a:endParaRPr lang="en-US" sz="6600" dirty="0">
              <a:solidFill>
                <a:srgbClr val="FFB434"/>
              </a:solidFill>
            </a:endParaRPr>
          </a:p>
        </p:txBody>
      </p:sp>
      <p:sp>
        <p:nvSpPr>
          <p:cNvPr id="10" name="TextBox 9">
            <a:extLst>
              <a:ext uri="{FF2B5EF4-FFF2-40B4-BE49-F238E27FC236}">
                <a16:creationId xmlns:a16="http://schemas.microsoft.com/office/drawing/2014/main" id="{B25D0A41-DBA6-4187-B9CD-86214FE8354A}"/>
              </a:ext>
            </a:extLst>
          </p:cNvPr>
          <p:cNvSpPr txBox="1"/>
          <p:nvPr/>
        </p:nvSpPr>
        <p:spPr>
          <a:xfrm>
            <a:off x="0" y="772281"/>
            <a:ext cx="12192000" cy="369332"/>
          </a:xfrm>
          <a:prstGeom prst="rect">
            <a:avLst/>
          </a:prstGeom>
          <a:noFill/>
        </p:spPr>
        <p:txBody>
          <a:bodyPr wrap="square" rtlCol="0">
            <a:spAutoFit/>
          </a:bodyPr>
          <a:lstStyle/>
          <a:p>
            <a:pPr algn="ctr"/>
            <a:r>
              <a:rPr lang="en-IN" dirty="0">
                <a:solidFill>
                  <a:schemeClr val="tx1">
                    <a:lumMod val="75000"/>
                    <a:lumOff val="25000"/>
                  </a:schemeClr>
                </a:solidFill>
              </a:rPr>
              <a:t>AZ-900 Microsoft Azure Fundamentals</a:t>
            </a:r>
            <a:endParaRPr lang="en-US" dirty="0">
              <a:solidFill>
                <a:schemeClr val="tx1">
                  <a:lumMod val="75000"/>
                  <a:lumOff val="25000"/>
                </a:schemeClr>
              </a:solidFill>
            </a:endParaRPr>
          </a:p>
        </p:txBody>
      </p:sp>
    </p:spTree>
    <p:extLst>
      <p:ext uri="{BB962C8B-B14F-4D97-AF65-F5344CB8AC3E}">
        <p14:creationId xmlns:p14="http://schemas.microsoft.com/office/powerpoint/2010/main" val="247090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Security Center</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Azure Security Center is a monitoring service that provides threat protection across both Azure and on-premises datacenters. </a:t>
            </a:r>
            <a:endParaRPr lang="en-US" dirty="0">
              <a:latin typeface="Segoe UI" panose="020B0502040204020203" pitchFamily="34" charset="0"/>
              <a:cs typeface="Segoe UI" panose="020B0502040204020203" pitchFamily="34" charset="0"/>
            </a:endParaRPr>
          </a:p>
        </p:txBody>
      </p:sp>
      <p:pic>
        <p:nvPicPr>
          <p:cNvPr id="5" name="Picture 4" descr="Screenshot of Azure Security Center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a:blip r:embed="rId3"/>
          <a:stretch>
            <a:fillRect/>
          </a:stretch>
        </p:blipFill>
        <p:spPr>
          <a:xfrm>
            <a:off x="6274340" y="2310318"/>
            <a:ext cx="5422962" cy="2597286"/>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1772793"/>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1499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38200" y="365126"/>
            <a:ext cx="10515600" cy="666506"/>
          </a:xfrm>
        </p:spPr>
        <p:txBody>
          <a:bodyPr>
            <a:normAutofit/>
          </a:bodyPr>
          <a:lstStyle/>
          <a:p>
            <a:pPr algn="ctr"/>
            <a:r>
              <a:rPr lang="en-US" sz="3600" dirty="0">
                <a:solidFill>
                  <a:schemeClr val="tx1"/>
                </a:solidFill>
              </a:rPr>
              <a:t>Define Shared security</a:t>
            </a:r>
          </a:p>
        </p:txBody>
      </p:sp>
      <p:sp>
        <p:nvSpPr>
          <p:cNvPr id="6" name="Text Placeholder 5"/>
          <p:cNvSpPr>
            <a:spLocks noGrp="1"/>
          </p:cNvSpPr>
          <p:nvPr>
            <p:ph type="body" sz="quarter" idx="10"/>
          </p:nvPr>
        </p:nvSpPr>
        <p:spPr>
          <a:xfrm>
            <a:off x="588263" y="1555948"/>
            <a:ext cx="4404895" cy="3102388"/>
          </a:xfrm>
        </p:spPr>
        <p:txBody>
          <a:bodyPr>
            <a:normAutofit fontScale="92500"/>
          </a:bodyPr>
          <a:lstStyle/>
          <a:p>
            <a:r>
              <a:rPr lang="en-US" dirty="0">
                <a:solidFill>
                  <a:schemeClr val="tx1"/>
                </a:solidFill>
              </a:rPr>
              <a:t>Migrating from customer-controlled to cloud-based datacenters shifts the responsibility for security.</a:t>
            </a:r>
          </a:p>
          <a:p>
            <a:r>
              <a:rPr lang="en-US" dirty="0">
                <a:solidFill>
                  <a:schemeClr val="tx1"/>
                </a:solidFill>
              </a:rPr>
              <a:t>Security becomes a shared concern between cloud providers and customers.</a:t>
            </a:r>
            <a:endParaRPr lang="en-US" b="1" dirty="0">
              <a:solidFill>
                <a:schemeClr val="tx1"/>
              </a:solidFill>
            </a:endParaRPr>
          </a:p>
        </p:txBody>
      </p:sp>
      <p:graphicFrame>
        <p:nvGraphicFramePr>
          <p:cNvPr id="5" name="Table 3">
            <a:extLst>
              <a:ext uri="{FF2B5EF4-FFF2-40B4-BE49-F238E27FC236}">
                <a16:creationId xmlns:a16="http://schemas.microsoft.com/office/drawing/2014/main" id="{B52B1D42-FD12-4852-BCE3-48EA64F82FC8}"/>
              </a:ext>
            </a:extLst>
          </p:cNvPr>
          <p:cNvGraphicFramePr>
            <a:graphicFrameLocks noGrp="1"/>
          </p:cNvGraphicFramePr>
          <p:nvPr/>
        </p:nvGraphicFramePr>
        <p:xfrm>
          <a:off x="5156462" y="1144188"/>
          <a:ext cx="6777873" cy="4902282"/>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492553837"/>
                    </a:ext>
                  </a:extLst>
                </a:gridCol>
                <a:gridCol w="1244338">
                  <a:extLst>
                    <a:ext uri="{9D8B030D-6E8A-4147-A177-3AD203B41FA5}">
                      <a16:colId xmlns:a16="http://schemas.microsoft.com/office/drawing/2014/main" val="491487378"/>
                    </a:ext>
                  </a:extLst>
                </a:gridCol>
                <a:gridCol w="1055802">
                  <a:extLst>
                    <a:ext uri="{9D8B030D-6E8A-4147-A177-3AD203B41FA5}">
                      <a16:colId xmlns:a16="http://schemas.microsoft.com/office/drawing/2014/main" val="2169151038"/>
                    </a:ext>
                  </a:extLst>
                </a:gridCol>
                <a:gridCol w="1140643">
                  <a:extLst>
                    <a:ext uri="{9D8B030D-6E8A-4147-A177-3AD203B41FA5}">
                      <a16:colId xmlns:a16="http://schemas.microsoft.com/office/drawing/2014/main" val="2048577238"/>
                    </a:ext>
                  </a:extLst>
                </a:gridCol>
                <a:gridCol w="1216059">
                  <a:extLst>
                    <a:ext uri="{9D8B030D-6E8A-4147-A177-3AD203B41FA5}">
                      <a16:colId xmlns:a16="http://schemas.microsoft.com/office/drawing/2014/main" val="2063440402"/>
                    </a:ext>
                  </a:extLst>
                </a:gridCol>
              </a:tblGrid>
              <a:tr h="385247">
                <a:tc>
                  <a:txBody>
                    <a:bodyPr/>
                    <a:lstStyle/>
                    <a:p>
                      <a:pPr algn="ctr"/>
                      <a:r>
                        <a:rPr lang="de-DE" sz="1400" dirty="0">
                          <a:solidFill>
                            <a:schemeClr val="tx1"/>
                          </a:solidFill>
                          <a:latin typeface="+mj-lt"/>
                        </a:rPr>
                        <a:t>Responsibility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On-Premises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400" dirty="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74962">
                <a:tc>
                  <a:txBody>
                    <a:bodyPr/>
                    <a:lstStyle/>
                    <a:p>
                      <a:r>
                        <a:rPr lang="de-DE" sz="1400" dirty="0">
                          <a:solidFill>
                            <a:schemeClr val="tx1"/>
                          </a:solidFill>
                          <a:latin typeface="+mj-lt"/>
                        </a:rPr>
                        <a:t>Data governance and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400" dirty="0">
                          <a:solidFill>
                            <a:schemeClr val="tx1"/>
                          </a:solidFill>
                          <a:latin typeface="+mj-lt"/>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385247">
                <a:tc>
                  <a:txBody>
                    <a:bodyPr/>
                    <a:lstStyle/>
                    <a:p>
                      <a:r>
                        <a:rPr lang="de-DE" sz="1400" dirty="0">
                          <a:solidFill>
                            <a:schemeClr val="tx1"/>
                          </a:solidFill>
                          <a:latin typeface="+mj-lt"/>
                        </a:rPr>
                        <a:t>Client endpoints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74962">
                <a:tc>
                  <a:txBody>
                    <a:bodyPr/>
                    <a:lstStyle/>
                    <a:p>
                      <a:r>
                        <a:rPr lang="de-DE" sz="1400" dirty="0">
                          <a:solidFill>
                            <a:schemeClr val="tx1"/>
                          </a:solidFill>
                          <a:latin typeface="+mj-lt"/>
                        </a:rPr>
                        <a:t>Account and access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74962">
                <a:tc>
                  <a:txBody>
                    <a:bodyPr/>
                    <a:lstStyle/>
                    <a:p>
                      <a:r>
                        <a:rPr lang="de-DE" sz="1400" dirty="0">
                          <a:solidFill>
                            <a:schemeClr val="tx1"/>
                          </a:solidFill>
                          <a:latin typeface="+mj-lt"/>
                        </a:rPr>
                        <a:t>Identity and directory infrastructure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74962">
                <a:tc>
                  <a:txBody>
                    <a:bodyPr/>
                    <a:lstStyle/>
                    <a:p>
                      <a:r>
                        <a:rPr lang="de-DE" sz="1400" dirty="0">
                          <a:solidFill>
                            <a:schemeClr val="tx1"/>
                          </a:solidFill>
                          <a:latin typeface="+mj-lt"/>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kumimoji="0" lang="de-DE" sz="1400" b="0" i="0" u="none" strike="noStrike" kern="1200" cap="none" spc="0" normalizeH="0" baseline="0" noProof="0" dirty="0">
                        <a:ln>
                          <a:noFill/>
                        </a:ln>
                        <a:solidFill>
                          <a:schemeClr val="tx1"/>
                        </a:solidFill>
                        <a:effectLst/>
                        <a:uLnTx/>
                        <a:uFillTx/>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74962">
                <a:tc>
                  <a:txBody>
                    <a:bodyPr/>
                    <a:lstStyle/>
                    <a:p>
                      <a:r>
                        <a:rPr lang="de-DE" sz="1400" dirty="0">
                          <a:solidFill>
                            <a:schemeClr val="tx1"/>
                          </a:solidFill>
                          <a:latin typeface="+mj-lt"/>
                        </a:rPr>
                        <a:t>Network controls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85247">
                <a:tc>
                  <a:txBody>
                    <a:bodyPr/>
                    <a:lstStyle/>
                    <a:p>
                      <a:r>
                        <a:rPr lang="de-DE" sz="1400" dirty="0">
                          <a:solidFill>
                            <a:schemeClr val="tx1"/>
                          </a:solidFill>
                          <a:latin typeface="+mj-lt"/>
                        </a:rPr>
                        <a:t>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de-DE" sz="1400" dirty="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85247">
                <a:tc>
                  <a:txBody>
                    <a:bodyPr/>
                    <a:lstStyle/>
                    <a:p>
                      <a:r>
                        <a:rPr lang="de-DE" sz="1400" dirty="0">
                          <a:solidFill>
                            <a:schemeClr val="tx1"/>
                          </a:solidFill>
                          <a:latin typeface="+mj-lt"/>
                        </a:rPr>
                        <a:t>Physical hosts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85247">
                <a:tc>
                  <a:txBody>
                    <a:bodyPr/>
                    <a:lstStyle/>
                    <a:p>
                      <a:r>
                        <a:rPr lang="de-DE" sz="1400" dirty="0">
                          <a:solidFill>
                            <a:schemeClr val="tx1"/>
                          </a:solidFill>
                          <a:latin typeface="+mj-lt"/>
                        </a:rPr>
                        <a:t>Physical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85247">
                <a:tc>
                  <a:txBody>
                    <a:bodyPr/>
                    <a:lstStyle/>
                    <a:p>
                      <a:r>
                        <a:rPr lang="de-DE" sz="1400" dirty="0">
                          <a:solidFill>
                            <a:schemeClr val="tx1"/>
                          </a:solidFill>
                          <a:latin typeface="+mj-lt"/>
                        </a:rPr>
                        <a:t>Physical datacenter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Customer</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de-DE" sz="1400" b="0" i="0" u="none" strike="noStrike" kern="1200" cap="none" spc="0" normalizeH="0" baseline="0" noProof="0" dirty="0">
                          <a:ln>
                            <a:noFill/>
                          </a:ln>
                          <a:solidFill>
                            <a:schemeClr val="tx1"/>
                          </a:solidFill>
                          <a:effectLst/>
                          <a:uLnTx/>
                          <a:uFillTx/>
                          <a:latin typeface="+mj-lt"/>
                          <a:ea typeface="+mn-ea"/>
                          <a:cs typeface="+mn-cs"/>
                        </a:rPr>
                        <a:t>Microsoft</a:t>
                      </a:r>
                      <a:endParaRPr lang="de-DE" sz="14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Tree>
    <p:extLst>
      <p:ext uri="{BB962C8B-B14F-4D97-AF65-F5344CB8AC3E}">
        <p14:creationId xmlns:p14="http://schemas.microsoft.com/office/powerpoint/2010/main" val="351424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6" name="Text Placeholder 5"/>
          <p:cNvSpPr>
            <a:spLocks noGrp="1"/>
          </p:cNvSpPr>
          <p:nvPr>
            <p:ph type="body" sz="quarter" idx="10"/>
          </p:nvPr>
        </p:nvSpPr>
        <p:spPr>
          <a:xfrm>
            <a:off x="584200" y="1435497"/>
            <a:ext cx="11018520" cy="430887"/>
          </a:xfrm>
        </p:spPr>
        <p:txBody>
          <a:bodyPr>
            <a:normAutofit fontScale="92500" lnSpcReduction="10000"/>
          </a:bodyPr>
          <a:lstStyle/>
          <a:p>
            <a:pPr marL="0" indent="0">
              <a:buNone/>
            </a:pPr>
            <a:r>
              <a:rPr lang="en-US" noProof="0" dirty="0"/>
              <a:t>Two concepts are fundamental to understanding identity and access.</a:t>
            </a:r>
          </a:p>
        </p:txBody>
      </p:sp>
      <p:sp>
        <p:nvSpPr>
          <p:cNvPr id="4" name="Text Placeholder 5"/>
          <p:cNvSpPr txBox="1">
            <a:spLocks/>
          </p:cNvSpPr>
          <p:nvPr/>
        </p:nvSpPr>
        <p:spPr>
          <a:xfrm>
            <a:off x="605280" y="2275171"/>
            <a:ext cx="2734686"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Authentication</a:t>
            </a:r>
          </a:p>
        </p:txBody>
      </p:sp>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214" y="3414562"/>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4614" y="3631215"/>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68366" y="3452662"/>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15673" y="3486120"/>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91089" y="3414562"/>
            <a:ext cx="914400" cy="914400"/>
          </a:xfrm>
          <a:prstGeom prst="rect">
            <a:avLst/>
          </a:prstGeom>
        </p:spPr>
      </p:pic>
      <p:cxnSp>
        <p:nvCxnSpPr>
          <p:cNvPr id="3" name="Straight Connector 2">
            <a:extLst>
              <a:ext uri="{C183D7F6-B498-43B3-948B-1728B52AA6E4}">
                <adec:decorative xmlns:adec="http://schemas.microsoft.com/office/drawing/2017/decorative" val="1"/>
              </a:ext>
            </a:extLst>
          </p:cNvPr>
          <p:cNvCxnSpPr>
            <a:cxnSpLocks/>
          </p:cNvCxnSpPr>
          <p:nvPr/>
        </p:nvCxnSpPr>
        <p:spPr>
          <a:xfrm>
            <a:off x="6017166" y="2458214"/>
            <a:ext cx="0" cy="3904085"/>
          </a:xfrm>
          <a:prstGeom prst="line">
            <a:avLst/>
          </a:prstGeom>
          <a:ln w="12700">
            <a:solidFill>
              <a:schemeClr val="tx1">
                <a:lumMod val="10000"/>
                <a:lumOff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5"/>
          <p:cNvSpPr txBox="1">
            <a:spLocks/>
          </p:cNvSpPr>
          <p:nvPr/>
        </p:nvSpPr>
        <p:spPr>
          <a:xfrm>
            <a:off x="6434580" y="2275171"/>
            <a:ext cx="5377206"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Authorization</a:t>
            </a:r>
          </a:p>
        </p:txBody>
      </p:sp>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604028" y="3452662"/>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82500" y="3578319"/>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62489" y="3407343"/>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63634" y="3795869"/>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06432" y="3414562"/>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88320" y="3407343"/>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693855" y="3435818"/>
            <a:ext cx="914400" cy="914400"/>
          </a:xfrm>
          <a:prstGeom prst="rect">
            <a:avLst/>
          </a:prstGeom>
        </p:spPr>
      </p:pic>
    </p:spTree>
    <p:extLst>
      <p:ext uri="{BB962C8B-B14F-4D97-AF65-F5344CB8AC3E}">
        <p14:creationId xmlns:p14="http://schemas.microsoft.com/office/powerpoint/2010/main" val="72180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Explore Azure Active Directory (AD)</a:t>
            </a:r>
          </a:p>
        </p:txBody>
      </p:sp>
      <p:sp>
        <p:nvSpPr>
          <p:cNvPr id="6" name="Text Placeholder 5"/>
          <p:cNvSpPr>
            <a:spLocks noGrp="1"/>
          </p:cNvSpPr>
          <p:nvPr>
            <p:ph type="body" sz="quarter" idx="10"/>
          </p:nvPr>
        </p:nvSpPr>
        <p:spPr>
          <a:xfrm>
            <a:off x="584200" y="1368122"/>
            <a:ext cx="11018520" cy="5409622"/>
          </a:xfrm>
        </p:spPr>
        <p:txBody>
          <a:bodyPr>
            <a:normAutofit fontScale="92500"/>
          </a:bodyPr>
          <a:lstStyle/>
          <a:p>
            <a:pPr marL="0" indent="0">
              <a:buNone/>
            </a:pPr>
            <a:r>
              <a:rPr lang="en-US" noProof="0" dirty="0"/>
              <a:t>Microsoft Azure’s cloud-based identity and access management service. </a:t>
            </a:r>
          </a:p>
          <a:p>
            <a:pPr marL="0" indent="0">
              <a:buNone/>
            </a:pPr>
            <a:endParaRPr lang="en-US" sz="800" noProof="0" dirty="0"/>
          </a:p>
          <a:p>
            <a:pPr marL="457200" lvl="1" indent="-457200">
              <a:buFont typeface="Arial" panose="020B0604020202020204" pitchFamily="34" charset="0"/>
              <a:buChar char="•"/>
            </a:pPr>
            <a:r>
              <a:rPr lang="en-US" sz="2800" noProof="0" dirty="0">
                <a:latin typeface="Segoe UI Semilight" pitchFamily="34" charset="0"/>
                <a:cs typeface="Segoe UI Semilight" pitchFamily="34" charset="0"/>
              </a:rPr>
              <a:t>Authentication (employees sign-in to access resources).</a:t>
            </a:r>
          </a:p>
          <a:p>
            <a:pPr marL="457200" lvl="1" indent="-457200">
              <a:buFont typeface="Arial" panose="020B0604020202020204" pitchFamily="34" charset="0"/>
              <a:buChar char="•"/>
            </a:pPr>
            <a:endParaRPr lang="en-US" sz="2800" noProof="0" dirty="0">
              <a:latin typeface="Segoe UI Semilight" pitchFamily="34" charset="0"/>
              <a:cs typeface="Segoe UI Semilight" pitchFamily="34" charset="0"/>
            </a:endParaRPr>
          </a:p>
          <a:p>
            <a:pPr marL="457200" lvl="1" indent="-457200">
              <a:buFont typeface="Arial" panose="020B0604020202020204" pitchFamily="34" charset="0"/>
              <a:buChar char="•"/>
            </a:pPr>
            <a:r>
              <a:rPr lang="en-US" sz="2800" noProof="0" dirty="0">
                <a:latin typeface="Segoe UI Semilight" pitchFamily="34" charset="0"/>
                <a:cs typeface="Segoe UI Semilight" pitchFamily="34" charset="0"/>
              </a:rPr>
              <a:t>Single sign-on (SSO).</a:t>
            </a:r>
          </a:p>
          <a:p>
            <a:pPr marL="457200" lvl="1" indent="-457200">
              <a:buFont typeface="Arial" panose="020B0604020202020204" pitchFamily="34" charset="0"/>
              <a:buChar char="•"/>
            </a:pPr>
            <a:endParaRPr lang="en-US" sz="2800" noProof="0" dirty="0">
              <a:latin typeface="Segoe UI Semilight" pitchFamily="34" charset="0"/>
              <a:cs typeface="Segoe UI Semilight" pitchFamily="34" charset="0"/>
            </a:endParaRPr>
          </a:p>
          <a:p>
            <a:pPr marL="457200" lvl="1" indent="-457200">
              <a:buFont typeface="Arial" panose="020B0604020202020204" pitchFamily="34" charset="0"/>
              <a:buChar char="•"/>
            </a:pPr>
            <a:r>
              <a:rPr lang="en-US" sz="2800" noProof="0" dirty="0">
                <a:latin typeface="Segoe UI Semilight" pitchFamily="34" charset="0"/>
                <a:cs typeface="Segoe UI Semilight" pitchFamily="34" charset="0"/>
              </a:rPr>
              <a:t>Application management.</a:t>
            </a:r>
          </a:p>
          <a:p>
            <a:pPr marL="457200" lvl="1" indent="-457200">
              <a:buFont typeface="Arial" panose="020B0604020202020204" pitchFamily="34" charset="0"/>
              <a:buChar char="•"/>
            </a:pPr>
            <a:endParaRPr lang="en-US" sz="2800" noProof="0" dirty="0">
              <a:latin typeface="Segoe UI Semilight" pitchFamily="34" charset="0"/>
              <a:cs typeface="Segoe UI Semilight" pitchFamily="34" charset="0"/>
            </a:endParaRPr>
          </a:p>
          <a:p>
            <a:pPr marL="457200" lvl="1" indent="-4572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Business to Business (B2B).</a:t>
            </a:r>
          </a:p>
          <a:p>
            <a:pPr marL="457200" lvl="1" indent="-457200">
              <a:buFont typeface="Arial" panose="020B0604020202020204" pitchFamily="34" charset="0"/>
              <a:buChar char="•"/>
            </a:pPr>
            <a:endParaRPr lang="en-US" sz="2800" dirty="0">
              <a:latin typeface="Segoe UI Semilight" panose="020B0402040204020203" pitchFamily="34" charset="0"/>
              <a:cs typeface="Segoe UI Semilight" panose="020B0402040204020203" pitchFamily="34" charset="0"/>
            </a:endParaRPr>
          </a:p>
          <a:p>
            <a:pPr marL="457200" lvl="1" indent="-4572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Business to Customer (B2C) identity services.</a:t>
            </a:r>
          </a:p>
          <a:p>
            <a:pPr marL="457200" lvl="1" indent="-457200">
              <a:buFont typeface="Arial" panose="020B0604020202020204" pitchFamily="34" charset="0"/>
              <a:buChar char="•"/>
            </a:pPr>
            <a:endParaRPr lang="en-US" sz="2800" dirty="0">
              <a:latin typeface="Segoe UI Semilight" panose="020B0402040204020203" pitchFamily="34" charset="0"/>
              <a:cs typeface="Segoe UI Semilight" panose="020B0402040204020203" pitchFamily="34" charset="0"/>
            </a:endParaRPr>
          </a:p>
          <a:p>
            <a:pPr marL="457200" lvl="1" indent="-457200">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Device management.</a:t>
            </a:r>
          </a:p>
        </p:txBody>
      </p:sp>
      <p:pic>
        <p:nvPicPr>
          <p:cNvPr id="3" name="Picture 2" descr="Azure Active Directory icon.">
            <a:extLst>
              <a:ext uri="{FF2B5EF4-FFF2-40B4-BE49-F238E27FC236}">
                <a16:creationId xmlns:a16="http://schemas.microsoft.com/office/drawing/2014/main" id="{632756FD-6D41-413F-946E-5E7916C7A5BD}"/>
              </a:ext>
            </a:extLst>
          </p:cNvPr>
          <p:cNvPicPr>
            <a:picLocks noChangeAspect="1"/>
          </p:cNvPicPr>
          <p:nvPr/>
        </p:nvPicPr>
        <p:blipFill>
          <a:blip r:embed="rId3"/>
          <a:stretch>
            <a:fillRect/>
          </a:stretch>
        </p:blipFill>
        <p:spPr>
          <a:xfrm>
            <a:off x="7940844" y="2521027"/>
            <a:ext cx="3488956" cy="3524559"/>
          </a:xfrm>
          <a:prstGeom prst="rect">
            <a:avLst/>
          </a:prstGeom>
        </p:spPr>
      </p:pic>
    </p:spTree>
    <p:extLst>
      <p:ext uri="{BB962C8B-B14F-4D97-AF65-F5344CB8AC3E}">
        <p14:creationId xmlns:p14="http://schemas.microsoft.com/office/powerpoint/2010/main" val="403163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MFA</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1F53F91-8DDF-4E79-B30C-BCF034BFCC81}"/>
              </a:ext>
            </a:extLst>
          </p:cNvPr>
          <p:cNvSpPr txBox="1"/>
          <p:nvPr/>
        </p:nvSpPr>
        <p:spPr>
          <a:xfrm>
            <a:off x="0" y="6488668"/>
            <a:ext cx="12192000" cy="369332"/>
          </a:xfrm>
          <a:prstGeom prst="rect">
            <a:avLst/>
          </a:prstGeom>
          <a:noFill/>
        </p:spPr>
        <p:txBody>
          <a:bodyPr wrap="square" rtlCol="0">
            <a:spAutoFit/>
          </a:bodyPr>
          <a:lstStyle/>
          <a:p>
            <a:pPr algn="ctr"/>
            <a:r>
              <a:rPr lang="en-IN" b="1" dirty="0">
                <a:solidFill>
                  <a:schemeClr val="tx1">
                    <a:lumMod val="75000"/>
                    <a:lumOff val="25000"/>
                  </a:schemeClr>
                </a:solidFill>
              </a:rPr>
              <a:t>MENTOR’S </a:t>
            </a:r>
            <a:r>
              <a:rPr lang="en-IN" dirty="0">
                <a:solidFill>
                  <a:schemeClr val="tx1">
                    <a:lumMod val="75000"/>
                    <a:lumOff val="25000"/>
                  </a:schemeClr>
                </a:solidFill>
              </a:rPr>
              <a:t>TAG</a:t>
            </a:r>
            <a:r>
              <a:rPr lang="en-IN" b="1" dirty="0">
                <a:solidFill>
                  <a:schemeClr val="tx1">
                    <a:lumMod val="75000"/>
                    <a:lumOff val="25000"/>
                  </a:schemeClr>
                </a:solidFill>
              </a:rPr>
              <a:t> </a:t>
            </a:r>
            <a:r>
              <a:rPr lang="en-IN" dirty="0">
                <a:solidFill>
                  <a:schemeClr val="tx1">
                    <a:lumMod val="75000"/>
                    <a:lumOff val="25000"/>
                  </a:schemeClr>
                </a:solidFill>
              </a:rPr>
              <a:t>– Make Yourself Future Ready</a:t>
            </a:r>
            <a:endParaRPr lang="en-US" dirty="0">
              <a:solidFill>
                <a:schemeClr val="tx1">
                  <a:lumMod val="75000"/>
                  <a:lumOff val="25000"/>
                </a:schemeClr>
              </a:solidFill>
            </a:endParaRPr>
          </a:p>
        </p:txBody>
      </p:sp>
      <p:sp>
        <p:nvSpPr>
          <p:cNvPr id="10" name="TextBox 9">
            <a:extLst>
              <a:ext uri="{FF2B5EF4-FFF2-40B4-BE49-F238E27FC236}">
                <a16:creationId xmlns:a16="http://schemas.microsoft.com/office/drawing/2014/main" id="{0CD62852-3E29-48DD-BCD7-05F0B615480D}"/>
              </a:ext>
            </a:extLst>
          </p:cNvPr>
          <p:cNvSpPr txBox="1"/>
          <p:nvPr/>
        </p:nvSpPr>
        <p:spPr>
          <a:xfrm>
            <a:off x="0" y="772281"/>
            <a:ext cx="12192000" cy="369332"/>
          </a:xfrm>
          <a:prstGeom prst="rect">
            <a:avLst/>
          </a:prstGeom>
          <a:noFill/>
        </p:spPr>
        <p:txBody>
          <a:bodyPr wrap="square" rtlCol="0">
            <a:spAutoFit/>
          </a:bodyPr>
          <a:lstStyle/>
          <a:p>
            <a:pPr algn="ctr"/>
            <a:r>
              <a:rPr lang="en-IN" dirty="0">
                <a:solidFill>
                  <a:schemeClr val="tx1">
                    <a:lumMod val="75000"/>
                    <a:lumOff val="25000"/>
                  </a:schemeClr>
                </a:solidFill>
              </a:rPr>
              <a:t>AZ-900 Microsoft Azure Fundamentals</a:t>
            </a:r>
            <a:endParaRPr lang="en-US" dirty="0">
              <a:solidFill>
                <a:schemeClr val="tx1">
                  <a:lumMod val="75000"/>
                  <a:lumOff val="25000"/>
                </a:schemeClr>
              </a:solidFill>
            </a:endParaRPr>
          </a:p>
        </p:txBody>
      </p:sp>
      <p:sp>
        <p:nvSpPr>
          <p:cNvPr id="11" name="Text Placeholder 5">
            <a:extLst>
              <a:ext uri="{FF2B5EF4-FFF2-40B4-BE49-F238E27FC236}">
                <a16:creationId xmlns:a16="http://schemas.microsoft.com/office/drawing/2014/main" id="{5EB5DE77-B204-4ABC-9BF4-8A8B42F56237}"/>
              </a:ext>
            </a:extLst>
          </p:cNvPr>
          <p:cNvSpPr txBox="1">
            <a:spLocks/>
          </p:cNvSpPr>
          <p:nvPr/>
        </p:nvSpPr>
        <p:spPr>
          <a:xfrm>
            <a:off x="586740" y="1223347"/>
            <a:ext cx="11018520" cy="241296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E" sz="2400" dirty="0">
                <a:solidFill>
                  <a:schemeClr val="tx1"/>
                </a:solidFill>
              </a:rPr>
              <a:t>Provides additional security for your identities by requiring two or more elements for full authentication. </a:t>
            </a:r>
          </a:p>
          <a:p>
            <a:pPr lvl="1"/>
            <a:r>
              <a:rPr lang="en-IE" sz="2400" dirty="0">
                <a:latin typeface="Segoe UI Semilight" pitchFamily="34" charset="0"/>
                <a:cs typeface="Segoe UI Semilight" pitchFamily="34" charset="0"/>
              </a:rPr>
              <a:t>Something you know.</a:t>
            </a:r>
          </a:p>
          <a:p>
            <a:pPr lvl="1"/>
            <a:r>
              <a:rPr lang="en-IE" sz="2400" dirty="0">
                <a:latin typeface="Segoe UI Semilight" pitchFamily="34" charset="0"/>
                <a:cs typeface="Segoe UI Semilight" pitchFamily="34" charset="0"/>
              </a:rPr>
              <a:t>Something you possess. </a:t>
            </a:r>
          </a:p>
          <a:p>
            <a:pPr lvl="1"/>
            <a:r>
              <a:rPr lang="en-IE" sz="2400" dirty="0">
                <a:latin typeface="Segoe UI Semilight" pitchFamily="34" charset="0"/>
                <a:cs typeface="Segoe UI Semilight" pitchFamily="34" charset="0"/>
              </a:rPr>
              <a:t>Something you are.</a:t>
            </a:r>
          </a:p>
        </p:txBody>
      </p:sp>
      <p:pic>
        <p:nvPicPr>
          <p:cNvPr id="12" name="Picture 11"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5EDFDE4B-0F4A-496D-9847-E5F150397048}"/>
              </a:ext>
            </a:extLst>
          </p:cNvPr>
          <p:cNvPicPr>
            <a:picLocks noChangeAspect="1"/>
          </p:cNvPicPr>
          <p:nvPr/>
        </p:nvPicPr>
        <p:blipFill>
          <a:blip r:embed="rId2"/>
          <a:srcRect/>
          <a:stretch/>
        </p:blipFill>
        <p:spPr>
          <a:xfrm>
            <a:off x="777849" y="3848464"/>
            <a:ext cx="10485473" cy="2621369"/>
          </a:xfrm>
          <a:prstGeom prst="rect">
            <a:avLst/>
          </a:prstGeom>
        </p:spPr>
      </p:pic>
    </p:spTree>
    <p:extLst>
      <p:ext uri="{BB962C8B-B14F-4D97-AF65-F5344CB8AC3E}">
        <p14:creationId xmlns:p14="http://schemas.microsoft.com/office/powerpoint/2010/main" val="1757729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Explore Azure Security Center</a:t>
            </a:r>
          </a:p>
        </p:txBody>
      </p:sp>
      <p:sp>
        <p:nvSpPr>
          <p:cNvPr id="6" name="Text Placeholder 5"/>
          <p:cNvSpPr>
            <a:spLocks noGrp="1"/>
          </p:cNvSpPr>
          <p:nvPr>
            <p:ph type="body" sz="quarter" idx="10"/>
          </p:nvPr>
        </p:nvSpPr>
        <p:spPr>
          <a:xfrm>
            <a:off x="584200" y="1435497"/>
            <a:ext cx="9203205" cy="3863494"/>
          </a:xfrm>
        </p:spPr>
        <p:txBody>
          <a:bodyPr/>
          <a:lstStyle/>
          <a:p>
            <a:pPr marL="0" indent="0">
              <a:buNone/>
            </a:pPr>
            <a:r>
              <a:rPr lang="en-US" noProof="0" dirty="0"/>
              <a:t>A monitoring service that provides threat protection across all your Azure, and on-premises, services.</a:t>
            </a:r>
          </a:p>
          <a:p>
            <a:pPr marL="0" indent="0">
              <a:buNone/>
            </a:pPr>
            <a:endParaRPr lang="en-US" sz="800" dirty="0"/>
          </a:p>
          <a:p>
            <a:pPr marL="0" indent="0">
              <a:buNone/>
            </a:pPr>
            <a:endParaRPr lang="en-US" sz="800" dirty="0"/>
          </a:p>
          <a:p>
            <a:pPr marL="0" indent="0">
              <a:buNone/>
            </a:pPr>
            <a:endParaRPr lang="en-US" sz="800" dirty="0"/>
          </a:p>
          <a:p>
            <a:pPr marL="457200" lvl="1" indent="-457200">
              <a:buFont typeface="Arial" panose="020B0604020202020204" pitchFamily="34" charset="0"/>
              <a:buChar char="•"/>
            </a:pPr>
            <a:r>
              <a:rPr lang="en-US" sz="2800" dirty="0">
                <a:latin typeface="Segoe UI Semilight" pitchFamily="34" charset="0"/>
                <a:cs typeface="Segoe UI Semilight" pitchFamily="34" charset="0"/>
              </a:rPr>
              <a:t>Security recommendations</a:t>
            </a:r>
          </a:p>
          <a:p>
            <a:pPr marL="457200" lvl="1" indent="-457200">
              <a:buFont typeface="Arial" panose="020B0604020202020204" pitchFamily="34" charset="0"/>
              <a:buChar char="•"/>
            </a:pPr>
            <a:endParaRPr lang="en-US" sz="2800" dirty="0">
              <a:latin typeface="Segoe UI Semilight" pitchFamily="34" charset="0"/>
              <a:cs typeface="Segoe UI Semilight" pitchFamily="34" charset="0"/>
            </a:endParaRPr>
          </a:p>
          <a:p>
            <a:pPr marL="457200" lvl="1" indent="-457200">
              <a:buFont typeface="Arial" panose="020B0604020202020204" pitchFamily="34" charset="0"/>
              <a:buChar char="•"/>
            </a:pPr>
            <a:r>
              <a:rPr lang="en-US" sz="2800" dirty="0">
                <a:latin typeface="Segoe UI Semilight" pitchFamily="34" charset="0"/>
                <a:cs typeface="Segoe UI Semilight" pitchFamily="34" charset="0"/>
              </a:rPr>
              <a:t>Monitors security settings</a:t>
            </a:r>
          </a:p>
          <a:p>
            <a:pPr lvl="1"/>
            <a:endParaRPr lang="en-US" sz="2800" dirty="0">
              <a:latin typeface="Segoe UI Semilight" pitchFamily="34" charset="0"/>
              <a:cs typeface="Segoe UI Semilight" pitchFamily="34" charset="0"/>
            </a:endParaRPr>
          </a:p>
          <a:p>
            <a:pPr marL="457200" lvl="1" indent="-457200">
              <a:buFont typeface="Arial" panose="020B0604020202020204" pitchFamily="34" charset="0"/>
              <a:buChar char="•"/>
            </a:pPr>
            <a:r>
              <a:rPr lang="en-US" sz="2800" dirty="0">
                <a:latin typeface="Segoe UI Semilight" pitchFamily="34" charset="0"/>
                <a:cs typeface="Segoe UI Semilight" pitchFamily="34" charset="0"/>
              </a:rPr>
              <a:t>Automatically applies your security policies</a:t>
            </a:r>
          </a:p>
          <a:p>
            <a:pPr marL="0" indent="0">
              <a:buNone/>
            </a:pPr>
            <a:endParaRPr lang="en-US" sz="2800" noProof="0" dirty="0">
              <a:latin typeface="Segoe UI Semilight" pitchFamily="34" charset="0"/>
              <a:cs typeface="Segoe UI Semilight" pitchFamily="34" charset="0"/>
            </a:endParaRPr>
          </a:p>
        </p:txBody>
      </p:sp>
      <p:pic>
        <p:nvPicPr>
          <p:cNvPr id="4" name="Picture 3" descr="Azure Security Center icon">
            <a:extLst>
              <a:ext uri="{FF2B5EF4-FFF2-40B4-BE49-F238E27FC236}">
                <a16:creationId xmlns:a16="http://schemas.microsoft.com/office/drawing/2014/main" id="{DCC03043-BD46-4F9F-AF26-68C5A9D2719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3885" y="2601484"/>
            <a:ext cx="2981509" cy="3250676"/>
          </a:xfrm>
          <a:prstGeom prst="rect">
            <a:avLst/>
          </a:prstGeom>
        </p:spPr>
      </p:pic>
    </p:spTree>
    <p:extLst>
      <p:ext uri="{BB962C8B-B14F-4D97-AF65-F5344CB8AC3E}">
        <p14:creationId xmlns:p14="http://schemas.microsoft.com/office/powerpoint/2010/main" val="416790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1FC6A-0B40-4CAD-8EB3-A99C4F78A14B}"/>
              </a:ext>
            </a:extLst>
          </p:cNvPr>
          <p:cNvSpPr txBox="1"/>
          <p:nvPr/>
        </p:nvSpPr>
        <p:spPr>
          <a:xfrm>
            <a:off x="1124812" y="413665"/>
            <a:ext cx="10279021" cy="523220"/>
          </a:xfrm>
          <a:prstGeom prst="rect">
            <a:avLst/>
          </a:prstGeom>
          <a:noFill/>
        </p:spPr>
        <p:txBody>
          <a:bodyPr wrap="square" rtlCol="0">
            <a:spAutoFit/>
          </a:bodyPr>
          <a:lstStyle/>
          <a:p>
            <a:pPr algn="ctr"/>
            <a:r>
              <a:rPr lang="en-IN" sz="2800" dirty="0"/>
              <a:t>High Availability – Active Active</a:t>
            </a:r>
            <a:endParaRPr lang="en-US" sz="2800" dirty="0"/>
          </a:p>
        </p:txBody>
      </p:sp>
      <p:sp>
        <p:nvSpPr>
          <p:cNvPr id="3" name="Rectangle 2">
            <a:extLst>
              <a:ext uri="{FF2B5EF4-FFF2-40B4-BE49-F238E27FC236}">
                <a16:creationId xmlns:a16="http://schemas.microsoft.com/office/drawing/2014/main" id="{56B93F22-8DE8-4DD4-8784-D44568C49F8C}"/>
              </a:ext>
            </a:extLst>
          </p:cNvPr>
          <p:cNvSpPr/>
          <p:nvPr/>
        </p:nvSpPr>
        <p:spPr>
          <a:xfrm>
            <a:off x="7388246" y="1760811"/>
            <a:ext cx="2323475" cy="202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VM 2</a:t>
            </a:r>
            <a:endParaRPr lang="en-US" sz="4000" dirty="0"/>
          </a:p>
        </p:txBody>
      </p:sp>
      <p:sp>
        <p:nvSpPr>
          <p:cNvPr id="5" name="Rectangle 4">
            <a:extLst>
              <a:ext uri="{FF2B5EF4-FFF2-40B4-BE49-F238E27FC236}">
                <a16:creationId xmlns:a16="http://schemas.microsoft.com/office/drawing/2014/main" id="{41684C47-7485-47F5-A238-8928B59DDE68}"/>
              </a:ext>
            </a:extLst>
          </p:cNvPr>
          <p:cNvSpPr/>
          <p:nvPr/>
        </p:nvSpPr>
        <p:spPr>
          <a:xfrm>
            <a:off x="2490865" y="1760811"/>
            <a:ext cx="2323475" cy="202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VM 1</a:t>
            </a:r>
            <a:endParaRPr lang="en-US" sz="4000" dirty="0"/>
          </a:p>
        </p:txBody>
      </p:sp>
      <p:cxnSp>
        <p:nvCxnSpPr>
          <p:cNvPr id="7" name="Straight Connector 6">
            <a:extLst>
              <a:ext uri="{FF2B5EF4-FFF2-40B4-BE49-F238E27FC236}">
                <a16:creationId xmlns:a16="http://schemas.microsoft.com/office/drawing/2014/main" id="{3353D357-B341-4ED3-B716-20B35051BA67}"/>
              </a:ext>
            </a:extLst>
          </p:cNvPr>
          <p:cNvCxnSpPr>
            <a:cxnSpLocks/>
            <a:stCxn id="5" idx="2"/>
          </p:cNvCxnSpPr>
          <p:nvPr/>
        </p:nvCxnSpPr>
        <p:spPr>
          <a:xfrm>
            <a:off x="3652603" y="3784483"/>
            <a:ext cx="1956218" cy="144708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CFE5889-DACB-46EC-91E9-47182497ED5E}"/>
              </a:ext>
            </a:extLst>
          </p:cNvPr>
          <p:cNvCxnSpPr>
            <a:cxnSpLocks/>
            <a:stCxn id="3" idx="2"/>
          </p:cNvCxnSpPr>
          <p:nvPr/>
        </p:nvCxnSpPr>
        <p:spPr>
          <a:xfrm flipH="1">
            <a:off x="5472006" y="3784483"/>
            <a:ext cx="3077978" cy="1447084"/>
          </a:xfrm>
          <a:prstGeom prst="line">
            <a:avLst/>
          </a:prstGeom>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12078F7B-4FB6-42F8-B177-EA2DDBC103D8}"/>
              </a:ext>
            </a:extLst>
          </p:cNvPr>
          <p:cNvSpPr/>
          <p:nvPr/>
        </p:nvSpPr>
        <p:spPr>
          <a:xfrm>
            <a:off x="5021705" y="4796852"/>
            <a:ext cx="1561476" cy="112426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Load </a:t>
            </a:r>
          </a:p>
          <a:p>
            <a:pPr algn="ctr"/>
            <a:r>
              <a:rPr lang="en-IN" dirty="0"/>
              <a:t>Balancer</a:t>
            </a:r>
            <a:endParaRPr lang="en-US" dirty="0"/>
          </a:p>
        </p:txBody>
      </p:sp>
      <p:sp>
        <p:nvSpPr>
          <p:cNvPr id="4" name="Rectangle 3">
            <a:extLst>
              <a:ext uri="{FF2B5EF4-FFF2-40B4-BE49-F238E27FC236}">
                <a16:creationId xmlns:a16="http://schemas.microsoft.com/office/drawing/2014/main" id="{D683B483-F5DB-4062-9F2C-D8AF74FC5480}"/>
              </a:ext>
            </a:extLst>
          </p:cNvPr>
          <p:cNvSpPr/>
          <p:nvPr/>
        </p:nvSpPr>
        <p:spPr>
          <a:xfrm>
            <a:off x="1364777" y="1346523"/>
            <a:ext cx="9799092" cy="3098041"/>
          </a:xfrm>
          <a:prstGeom prst="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20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Key Vault</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1F53F91-8DDF-4E79-B30C-BCF034BFCC81}"/>
              </a:ext>
            </a:extLst>
          </p:cNvPr>
          <p:cNvSpPr txBox="1"/>
          <p:nvPr/>
        </p:nvSpPr>
        <p:spPr>
          <a:xfrm>
            <a:off x="0" y="6488668"/>
            <a:ext cx="12192000" cy="369332"/>
          </a:xfrm>
          <a:prstGeom prst="rect">
            <a:avLst/>
          </a:prstGeom>
          <a:noFill/>
        </p:spPr>
        <p:txBody>
          <a:bodyPr wrap="square" rtlCol="0">
            <a:spAutoFit/>
          </a:bodyPr>
          <a:lstStyle/>
          <a:p>
            <a:pPr algn="ctr"/>
            <a:r>
              <a:rPr lang="en-IN" b="1" dirty="0">
                <a:solidFill>
                  <a:schemeClr val="tx1">
                    <a:lumMod val="75000"/>
                    <a:lumOff val="25000"/>
                  </a:schemeClr>
                </a:solidFill>
              </a:rPr>
              <a:t>MENTOR’S </a:t>
            </a:r>
            <a:r>
              <a:rPr lang="en-IN" dirty="0">
                <a:solidFill>
                  <a:schemeClr val="tx1">
                    <a:lumMod val="75000"/>
                    <a:lumOff val="25000"/>
                  </a:schemeClr>
                </a:solidFill>
              </a:rPr>
              <a:t>TAG</a:t>
            </a:r>
            <a:r>
              <a:rPr lang="en-IN" b="1" dirty="0">
                <a:solidFill>
                  <a:schemeClr val="tx1">
                    <a:lumMod val="75000"/>
                    <a:lumOff val="25000"/>
                  </a:schemeClr>
                </a:solidFill>
              </a:rPr>
              <a:t> </a:t>
            </a:r>
            <a:r>
              <a:rPr lang="en-IN" dirty="0">
                <a:solidFill>
                  <a:schemeClr val="tx1">
                    <a:lumMod val="75000"/>
                    <a:lumOff val="25000"/>
                  </a:schemeClr>
                </a:solidFill>
              </a:rPr>
              <a:t>– Make Yourself Future Ready</a:t>
            </a:r>
            <a:endParaRPr lang="en-US" dirty="0">
              <a:solidFill>
                <a:schemeClr val="tx1">
                  <a:lumMod val="75000"/>
                  <a:lumOff val="25000"/>
                </a:schemeClr>
              </a:solidFill>
            </a:endParaRPr>
          </a:p>
        </p:txBody>
      </p:sp>
      <p:sp>
        <p:nvSpPr>
          <p:cNvPr id="10" name="TextBox 9">
            <a:extLst>
              <a:ext uri="{FF2B5EF4-FFF2-40B4-BE49-F238E27FC236}">
                <a16:creationId xmlns:a16="http://schemas.microsoft.com/office/drawing/2014/main" id="{0CD62852-3E29-48DD-BCD7-05F0B615480D}"/>
              </a:ext>
            </a:extLst>
          </p:cNvPr>
          <p:cNvSpPr txBox="1"/>
          <p:nvPr/>
        </p:nvSpPr>
        <p:spPr>
          <a:xfrm>
            <a:off x="0" y="772281"/>
            <a:ext cx="12192000" cy="369332"/>
          </a:xfrm>
          <a:prstGeom prst="rect">
            <a:avLst/>
          </a:prstGeom>
          <a:noFill/>
        </p:spPr>
        <p:txBody>
          <a:bodyPr wrap="square" rtlCol="0">
            <a:spAutoFit/>
          </a:bodyPr>
          <a:lstStyle/>
          <a:p>
            <a:pPr algn="ctr"/>
            <a:r>
              <a:rPr lang="en-IN" dirty="0">
                <a:solidFill>
                  <a:schemeClr val="tx1">
                    <a:lumMod val="75000"/>
                    <a:lumOff val="25000"/>
                  </a:schemeClr>
                </a:solidFill>
              </a:rPr>
              <a:t>AZ-900 Microsoft Azure Fundamentals</a:t>
            </a:r>
            <a:endParaRPr lang="en-US" dirty="0">
              <a:solidFill>
                <a:schemeClr val="tx1">
                  <a:lumMod val="75000"/>
                  <a:lumOff val="25000"/>
                </a:schemeClr>
              </a:solidFill>
            </a:endParaRPr>
          </a:p>
        </p:txBody>
      </p:sp>
      <p:pic>
        <p:nvPicPr>
          <p:cNvPr id="6" name="Picture 5" descr=" Azure Key Vault icon">
            <a:extLst>
              <a:ext uri="{FF2B5EF4-FFF2-40B4-BE49-F238E27FC236}">
                <a16:creationId xmlns:a16="http://schemas.microsoft.com/office/drawing/2014/main" id="{BC3A78AB-76D4-4961-8C47-9CB808A06409}"/>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244" y="2523790"/>
            <a:ext cx="1891657" cy="1810419"/>
          </a:xfrm>
          <a:prstGeom prst="rect">
            <a:avLst/>
          </a:prstGeom>
        </p:spPr>
      </p:pic>
      <p:sp>
        <p:nvSpPr>
          <p:cNvPr id="7" name="Text Placeholder 2">
            <a:extLst>
              <a:ext uri="{FF2B5EF4-FFF2-40B4-BE49-F238E27FC236}">
                <a16:creationId xmlns:a16="http://schemas.microsoft.com/office/drawing/2014/main" id="{551520E0-22A2-4517-99E5-B3E0D9A3B110}"/>
              </a:ext>
            </a:extLst>
          </p:cNvPr>
          <p:cNvSpPr txBox="1">
            <a:spLocks/>
          </p:cNvSpPr>
          <p:nvPr/>
        </p:nvSpPr>
        <p:spPr>
          <a:xfrm>
            <a:off x="584200" y="1435497"/>
            <a:ext cx="9408886" cy="402571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Stores application secrets in a centralized cloud location, to securely control access permissions, and access logging.</a:t>
            </a:r>
          </a:p>
          <a:p>
            <a:endParaRPr lang="en-US" sz="2000" dirty="0">
              <a:solidFill>
                <a:schemeClr val="tx1"/>
              </a:solidFill>
            </a:endParaRPr>
          </a:p>
          <a:p>
            <a:pPr lvl="1"/>
            <a:r>
              <a:rPr lang="en-US" sz="2000" dirty="0">
                <a:latin typeface="Segoe UI Semilight" panose="020B0402040204020203" pitchFamily="34" charset="0"/>
                <a:cs typeface="Segoe UI Semilight" panose="020B0402040204020203" pitchFamily="34" charset="0"/>
              </a:rPr>
              <a:t>Secrets management.</a:t>
            </a:r>
          </a:p>
          <a:p>
            <a:pPr lvl="1"/>
            <a:r>
              <a:rPr lang="en-US" sz="2000" dirty="0">
                <a:latin typeface="Segoe UI Semilight" panose="020B0402040204020203" pitchFamily="34" charset="0"/>
                <a:cs typeface="Segoe UI Semilight" panose="020B0402040204020203" pitchFamily="34" charset="0"/>
              </a:rPr>
              <a:t>Key management.</a:t>
            </a:r>
          </a:p>
          <a:p>
            <a:pPr lvl="1"/>
            <a:r>
              <a:rPr lang="en-US" sz="2000" dirty="0">
                <a:latin typeface="Segoe UI Semilight" panose="020B0402040204020203" pitchFamily="34" charset="0"/>
                <a:cs typeface="Segoe UI Semilight" panose="020B0402040204020203" pitchFamily="34" charset="0"/>
              </a:rPr>
              <a:t>Certificate management.</a:t>
            </a:r>
          </a:p>
          <a:p>
            <a:pPr lvl="1"/>
            <a:r>
              <a:rPr lang="en-US" sz="2000" dirty="0">
                <a:latin typeface="Segoe UI Semilight" panose="020B0402040204020203" pitchFamily="34" charset="0"/>
                <a:cs typeface="Segoe UI Semilight" panose="020B0402040204020203" pitchFamily="34" charset="0"/>
              </a:rPr>
              <a:t>Storing secrets backed by hardware security modules (HSMs).</a:t>
            </a:r>
          </a:p>
          <a:p>
            <a:endParaRPr lang="en-US" dirty="0"/>
          </a:p>
        </p:txBody>
      </p:sp>
    </p:spTree>
    <p:extLst>
      <p:ext uri="{BB962C8B-B14F-4D97-AF65-F5344CB8AC3E}">
        <p14:creationId xmlns:p14="http://schemas.microsoft.com/office/powerpoint/2010/main" val="2174052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Define Azure Policy</a:t>
            </a:r>
          </a:p>
        </p:txBody>
      </p:sp>
      <p:pic>
        <p:nvPicPr>
          <p:cNvPr id="4" name="Picture 3" descr="Azure Policy icon. ">
            <a:extLst>
              <a:ext uri="{FF2B5EF4-FFF2-40B4-BE49-F238E27FC236}">
                <a16:creationId xmlns:a16="http://schemas.microsoft.com/office/drawing/2014/main" id="{A1199454-6EBB-473B-A542-21830179E44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75" y="1667576"/>
            <a:ext cx="4264914" cy="3917770"/>
          </a:xfrm>
          <a:prstGeom prst="rect">
            <a:avLst/>
          </a:prstGeom>
        </p:spPr>
      </p:pic>
      <p:sp>
        <p:nvSpPr>
          <p:cNvPr id="2" name="TextBox 1">
            <a:extLst>
              <a:ext uri="{FF2B5EF4-FFF2-40B4-BE49-F238E27FC236}">
                <a16:creationId xmlns:a16="http://schemas.microsoft.com/office/drawing/2014/main" id="{14100A64-F5C0-40D4-BE73-B8688BB6BAF2}"/>
              </a:ext>
            </a:extLst>
          </p:cNvPr>
          <p:cNvSpPr txBox="1"/>
          <p:nvPr/>
        </p:nvSpPr>
        <p:spPr>
          <a:xfrm>
            <a:off x="5046254" y="2575291"/>
            <a:ext cx="6619565" cy="3010055"/>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Policy is a service to create, assign, and, manage policies. These policies enforce different rules and effects over your resources, so those resources stay compliant with your corporate standards and service-level agreements (SLAs).</a:t>
            </a:r>
          </a:p>
        </p:txBody>
      </p:sp>
    </p:spTree>
    <p:extLst>
      <p:ext uri="{BB962C8B-B14F-4D97-AF65-F5344CB8AC3E}">
        <p14:creationId xmlns:p14="http://schemas.microsoft.com/office/powerpoint/2010/main" val="196807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Implementing Azure Policy</a:t>
            </a:r>
          </a:p>
        </p:txBody>
      </p:sp>
      <p:sp>
        <p:nvSpPr>
          <p:cNvPr id="32" name="Text Placeholder 31">
            <a:extLst>
              <a:ext uri="{FF2B5EF4-FFF2-40B4-BE49-F238E27FC236}">
                <a16:creationId xmlns:a16="http://schemas.microsoft.com/office/drawing/2014/main" id="{871E6940-965B-468E-95B2-E73F4D4358E5}"/>
              </a:ext>
            </a:extLst>
          </p:cNvPr>
          <p:cNvSpPr>
            <a:spLocks noGrp="1"/>
          </p:cNvSpPr>
          <p:nvPr>
            <p:ph type="body" sz="quarter" idx="10"/>
          </p:nvPr>
        </p:nvSpPr>
        <p:spPr>
          <a:xfrm>
            <a:off x="455994" y="3887350"/>
            <a:ext cx="11018520" cy="1895904"/>
          </a:xfrm>
        </p:spPr>
        <p:txBody>
          <a:bodyPr>
            <a:normAutofit fontScale="92500"/>
          </a:bodyPr>
          <a:lstStyle/>
          <a:p>
            <a:r>
              <a:rPr lang="en-US" dirty="0"/>
              <a:t>A policy definition expresses what to evaluate and what action to take. </a:t>
            </a:r>
          </a:p>
          <a:p>
            <a:r>
              <a:rPr lang="en-US" dirty="0"/>
              <a:t>Implement your policy definition by assigning it to a group of resources.</a:t>
            </a:r>
          </a:p>
          <a:p>
            <a:r>
              <a:rPr lang="en-US" dirty="0"/>
              <a:t>Review the results. Results are either compliant or non-compliant. </a:t>
            </a:r>
          </a:p>
        </p:txBody>
      </p:sp>
      <p:grpSp>
        <p:nvGrpSpPr>
          <p:cNvPr id="2" name="Group 1" descr="Simple flow picture showing create a policy, then assign the policy to resource, then review the results.">
            <a:extLst>
              <a:ext uri="{FF2B5EF4-FFF2-40B4-BE49-F238E27FC236}">
                <a16:creationId xmlns:a16="http://schemas.microsoft.com/office/drawing/2014/main" id="{550AA608-FD9A-4DB0-A877-532B2DBD6918}"/>
              </a:ext>
            </a:extLst>
          </p:cNvPr>
          <p:cNvGrpSpPr/>
          <p:nvPr/>
        </p:nvGrpSpPr>
        <p:grpSpPr>
          <a:xfrm>
            <a:off x="973424" y="1975439"/>
            <a:ext cx="10083728" cy="995211"/>
            <a:chOff x="877172" y="1485308"/>
            <a:chExt cx="10083728" cy="995211"/>
          </a:xfrm>
        </p:grpSpPr>
        <p:sp>
          <p:nvSpPr>
            <p:cNvPr id="33" name="Freeform: Shape 32" descr="Flowchart of the three steps described in the topic. ">
              <a:extLst>
                <a:ext uri="{FF2B5EF4-FFF2-40B4-BE49-F238E27FC236}">
                  <a16:creationId xmlns:a16="http://schemas.microsoft.com/office/drawing/2014/main" id="{B12F4645-B73D-4B68-9022-BFCE1F7E9D5B}"/>
                </a:ext>
              </a:extLst>
            </p:cNvPr>
            <p:cNvSpPr/>
            <p:nvPr/>
          </p:nvSpPr>
          <p:spPr>
            <a:xfrm>
              <a:off x="4090882" y="1507341"/>
              <a:ext cx="3366793" cy="973178"/>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2800" kern="1200" dirty="0">
                  <a:solidFill>
                    <a:schemeClr val="accent2"/>
                  </a:solidFill>
                  <a:latin typeface="Segoe UI Semilight" panose="020B0402040204020203" pitchFamily="34" charset="0"/>
                  <a:cs typeface="Segoe UI Semilight" panose="020B0402040204020203" pitchFamily="34" charset="0"/>
                </a:rPr>
                <a:t>Assign the definition to resources </a:t>
              </a:r>
              <a:endParaRPr lang="en-US" sz="2800" b="1" kern="1200" dirty="0">
                <a:solidFill>
                  <a:schemeClr val="accent2"/>
                </a:solidFill>
                <a:latin typeface="Segoe UI Semilight" panose="020B0402040204020203" pitchFamily="34" charset="0"/>
                <a:cs typeface="Segoe UI Semilight" panose="020B0402040204020203" pitchFamily="34" charset="0"/>
              </a:endParaRPr>
            </a:p>
          </p:txBody>
        </p:sp>
        <p:sp>
          <p:nvSpPr>
            <p:cNvPr id="34" name="Freeform: Shape 33">
              <a:extLst>
                <a:ext uri="{FF2B5EF4-FFF2-40B4-BE49-F238E27FC236}">
                  <a16:creationId xmlns:a16="http://schemas.microsoft.com/office/drawing/2014/main" id="{AAB841B4-55FD-441C-8169-666C6786B2BE}"/>
                </a:ext>
              </a:extLst>
            </p:cNvPr>
            <p:cNvSpPr/>
            <p:nvPr/>
          </p:nvSpPr>
          <p:spPr>
            <a:xfrm>
              <a:off x="8020819" y="1507341"/>
              <a:ext cx="2940081" cy="973178"/>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2800" b="0" kern="1200" dirty="0">
                  <a:solidFill>
                    <a:schemeClr val="accent2"/>
                  </a:solidFill>
                  <a:latin typeface="Segoe UI Semilight" panose="020B0402040204020203" pitchFamily="34" charset="0"/>
                  <a:cs typeface="Segoe UI Semilight" panose="020B0402040204020203" pitchFamily="34" charset="0"/>
                </a:rPr>
                <a:t>Review the evaluation results</a:t>
              </a:r>
            </a:p>
          </p:txBody>
        </p:sp>
        <p:sp>
          <p:nvSpPr>
            <p:cNvPr id="37" name="Arrow: Right 36">
              <a:extLst>
                <a:ext uri="{FF2B5EF4-FFF2-40B4-BE49-F238E27FC236}">
                  <a16:creationId xmlns:a16="http://schemas.microsoft.com/office/drawing/2014/main" id="{1BB5B077-F1BD-47AC-A835-CC465E8ED58D}"/>
                </a:ext>
                <a:ext uri="{C183D7F6-B498-43B3-948B-1728B52AA6E4}">
                  <adec:decorative xmlns:adec="http://schemas.microsoft.com/office/drawing/2017/decorative" val="1"/>
                </a:ext>
              </a:extLst>
            </p:cNvPr>
            <p:cNvSpPr/>
            <p:nvPr/>
          </p:nvSpPr>
          <p:spPr bwMode="auto">
            <a:xfrm>
              <a:off x="3628045" y="1694898"/>
              <a:ext cx="426712"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38" name="Arrow: Right 37">
              <a:extLst>
                <a:ext uri="{FF2B5EF4-FFF2-40B4-BE49-F238E27FC236}">
                  <a16:creationId xmlns:a16="http://schemas.microsoft.com/office/drawing/2014/main" id="{0A7EE8BE-9265-4BB5-9416-7470A76E539C}"/>
                </a:ext>
                <a:ext uri="{C183D7F6-B498-43B3-948B-1728B52AA6E4}">
                  <adec:decorative xmlns:adec="http://schemas.microsoft.com/office/drawing/2017/decorative" val="1"/>
                </a:ext>
              </a:extLst>
            </p:cNvPr>
            <p:cNvSpPr/>
            <p:nvPr/>
          </p:nvSpPr>
          <p:spPr bwMode="auto">
            <a:xfrm>
              <a:off x="7572073" y="1674465"/>
              <a:ext cx="426712"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800"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39" name="Freeform: Shape 38">
              <a:extLst>
                <a:ext uri="{FF2B5EF4-FFF2-40B4-BE49-F238E27FC236}">
                  <a16:creationId xmlns:a16="http://schemas.microsoft.com/office/drawing/2014/main" id="{15F396A5-F178-4E18-900F-C1B60BD0B3E6}"/>
                </a:ext>
              </a:extLst>
            </p:cNvPr>
            <p:cNvSpPr/>
            <p:nvPr/>
          </p:nvSpPr>
          <p:spPr>
            <a:xfrm>
              <a:off x="877172" y="1485308"/>
              <a:ext cx="2940081" cy="973178"/>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2800" kern="1200" dirty="0">
                  <a:solidFill>
                    <a:schemeClr val="accent2"/>
                  </a:solidFill>
                  <a:latin typeface="Segoe UI Semilight" panose="020B0402040204020203" pitchFamily="34" charset="0"/>
                  <a:cs typeface="Segoe UI Semilight" panose="020B0402040204020203" pitchFamily="34" charset="0"/>
                </a:rPr>
                <a:t>Create a policy definition</a:t>
              </a:r>
            </a:p>
          </p:txBody>
        </p:sp>
      </p:grpSp>
    </p:spTree>
    <p:extLst>
      <p:ext uri="{BB962C8B-B14F-4D97-AF65-F5344CB8AC3E}">
        <p14:creationId xmlns:p14="http://schemas.microsoft.com/office/powerpoint/2010/main" val="241953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a:t>
            </a:r>
            <a:r>
              <a:rPr lang="en-US" noProof="0" dirty="0" err="1"/>
              <a:t>ags</a:t>
            </a:r>
            <a:endParaRPr lang="en-US" noProof="0" dirty="0"/>
          </a:p>
        </p:txBody>
      </p:sp>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278190" y="2286784"/>
            <a:ext cx="6095566" cy="327474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2575" indent="-282575">
              <a:buFont typeface="Arial" panose="020B0604020202020204" pitchFamily="34" charset="0"/>
              <a:buChar char="•"/>
            </a:pPr>
            <a:r>
              <a:rPr lang="en-IE" dirty="0"/>
              <a:t>Provides metadata for your Azure resources. </a:t>
            </a:r>
          </a:p>
          <a:p>
            <a:pPr marL="282575" indent="-282575">
              <a:buFont typeface="Arial" panose="020B0604020202020204" pitchFamily="34" charset="0"/>
              <a:buChar char="•"/>
            </a:pPr>
            <a:r>
              <a:rPr lang="en-IE" dirty="0"/>
              <a:t>Logically organizes resources into a taxonomy. </a:t>
            </a:r>
          </a:p>
          <a:p>
            <a:pPr marL="282575" indent="-282575">
              <a:buFont typeface="Arial" panose="020B0604020202020204" pitchFamily="34" charset="0"/>
              <a:buChar char="•"/>
            </a:pPr>
            <a:r>
              <a:rPr lang="en-IE" dirty="0"/>
              <a:t>Consists of a name-value pair.</a:t>
            </a:r>
          </a:p>
          <a:p>
            <a:pPr marL="282575" indent="-282575">
              <a:buFont typeface="Arial" panose="020B0604020202020204" pitchFamily="34" charset="0"/>
              <a:buChar char="•"/>
            </a:pPr>
            <a:r>
              <a:rPr lang="en-IE" dirty="0"/>
              <a:t>Very useful for rolling up billing information.</a:t>
            </a:r>
          </a:p>
        </p:txBody>
      </p:sp>
      <p:grpSp>
        <p:nvGrpSpPr>
          <p:cNvPr id="10" name="Group 9" descr="Several tags are shown: owner:joe, department:marketing,environment:production, and cost-center:marketing. ">
            <a:extLst>
              <a:ext uri="{FF2B5EF4-FFF2-40B4-BE49-F238E27FC236}">
                <a16:creationId xmlns:a16="http://schemas.microsoft.com/office/drawing/2014/main" id="{82F74496-61E1-477D-9885-26F1AA54C56E}"/>
              </a:ext>
            </a:extLst>
          </p:cNvPr>
          <p:cNvGrpSpPr/>
          <p:nvPr/>
        </p:nvGrpSpPr>
        <p:grpSpPr>
          <a:xfrm>
            <a:off x="6389914" y="4791210"/>
            <a:ext cx="5698039" cy="1115914"/>
            <a:chOff x="5085557" y="5445224"/>
            <a:chExt cx="7400359" cy="1115914"/>
          </a:xfrm>
        </p:grpSpPr>
        <p:sp>
          <p:nvSpPr>
            <p:cNvPr id="11" name="Rectangle 10">
              <a:extLst>
                <a:ext uri="{FF2B5EF4-FFF2-40B4-BE49-F238E27FC236}">
                  <a16:creationId xmlns:a16="http://schemas.microsoft.com/office/drawing/2014/main" id="{4E66ACC0-1EC6-4F42-9FE9-36D4490E359F}"/>
                </a:ext>
              </a:extLst>
            </p:cNvPr>
            <p:cNvSpPr>
              <a:spLocks/>
            </p:cNvSpPr>
            <p:nvPr/>
          </p:nvSpPr>
          <p:spPr>
            <a:xfrm>
              <a:off x="5085557" y="5445224"/>
              <a:ext cx="3661436"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owner: joe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department: marketing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environment: production	</a:t>
              </a:r>
            </a:p>
          </p:txBody>
        </p:sp>
        <p:sp>
          <p:nvSpPr>
            <p:cNvPr id="12" name="Rectangle 11">
              <a:extLst>
                <a:ext uri="{FF2B5EF4-FFF2-40B4-BE49-F238E27FC236}">
                  <a16:creationId xmlns:a16="http://schemas.microsoft.com/office/drawing/2014/main" id="{3A82C1E5-5C94-4E3C-ACE3-6FB07AB3A6F7}"/>
                </a:ext>
              </a:extLst>
            </p:cNvPr>
            <p:cNvSpPr>
              <a:spLocks/>
            </p:cNvSpPr>
            <p:nvPr/>
          </p:nvSpPr>
          <p:spPr>
            <a:xfrm>
              <a:off x="8918109" y="5445224"/>
              <a:ext cx="3567807" cy="1115914"/>
            </a:xfrm>
            <a:prstGeom prst="rect">
              <a:avLst/>
            </a:prstGeom>
            <a:solidFill>
              <a:schemeClr val="bg1">
                <a:lumMod val="95000"/>
              </a:schemeClr>
            </a:solidFill>
            <a:ln>
              <a:solidFill>
                <a:schemeClr val="bg1">
                  <a:lumMod val="75000"/>
                </a:schemeClr>
              </a:solidFill>
            </a:ln>
          </p:spPr>
          <p:txBody>
            <a:bodyPr wrap="none" lIns="146304"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5050"/>
                  </a:solidFill>
                  <a:effectLst/>
                  <a:uLnTx/>
                  <a:uFillTx/>
                  <a:latin typeface="Segoe UI"/>
                  <a:ea typeface="+mn-ea"/>
                  <a:cs typeface="+mn-cs"/>
                </a:rPr>
                <a:t>cost-center: marketing</a:t>
              </a:r>
            </a:p>
          </p:txBody>
        </p:sp>
      </p:grpSp>
      <p:grpSp>
        <p:nvGrpSpPr>
          <p:cNvPr id="13" name="Group 12" descr="A tag is associated with a resource or a resource group. ">
            <a:extLst>
              <a:ext uri="{FF2B5EF4-FFF2-40B4-BE49-F238E27FC236}">
                <a16:creationId xmlns:a16="http://schemas.microsoft.com/office/drawing/2014/main" id="{59658300-E451-4B82-B3CC-5FDFB528B92B}"/>
              </a:ext>
            </a:extLst>
          </p:cNvPr>
          <p:cNvGrpSpPr/>
          <p:nvPr/>
        </p:nvGrpSpPr>
        <p:grpSpPr>
          <a:xfrm>
            <a:off x="7141029" y="1189038"/>
            <a:ext cx="3678974" cy="3176133"/>
            <a:chOff x="6121227" y="1189038"/>
            <a:chExt cx="4698776" cy="3830684"/>
          </a:xfrm>
        </p:grpSpPr>
        <p:sp>
          <p:nvSpPr>
            <p:cNvPr id="14" name="Freeform 25">
              <a:extLst>
                <a:ext uri="{FF2B5EF4-FFF2-40B4-BE49-F238E27FC236}">
                  <a16:creationId xmlns:a16="http://schemas.microsoft.com/office/drawing/2014/main" id="{8B49AC04-3C49-4563-8FD2-DFADD8091D24}"/>
                </a:ext>
              </a:extLst>
            </p:cNvPr>
            <p:cNvSpPr>
              <a:spLocks/>
            </p:cNvSpPr>
            <p:nvPr/>
          </p:nvSpPr>
          <p:spPr bwMode="auto">
            <a:xfrm>
              <a:off x="6734879"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C18B0276-A4BC-4219-B3D8-D10F861742E2}"/>
                </a:ext>
              </a:extLst>
            </p:cNvPr>
            <p:cNvGrpSpPr/>
            <p:nvPr/>
          </p:nvGrpSpPr>
          <p:grpSpPr>
            <a:xfrm>
              <a:off x="7514568" y="1189038"/>
              <a:ext cx="2005012" cy="1966912"/>
              <a:chOff x="7797800" y="1189038"/>
              <a:chExt cx="2005012" cy="1966912"/>
            </a:xfrm>
          </p:grpSpPr>
          <p:sp>
            <p:nvSpPr>
              <p:cNvPr id="47" name="Freeform 28">
                <a:extLst>
                  <a:ext uri="{FF2B5EF4-FFF2-40B4-BE49-F238E27FC236}">
                    <a16:creationId xmlns:a16="http://schemas.microsoft.com/office/drawing/2014/main" id="{FF302027-7202-4EA6-9A1B-EC7798282C37}"/>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8" name="Freeform 32">
                <a:extLst>
                  <a:ext uri="{FF2B5EF4-FFF2-40B4-BE49-F238E27FC236}">
                    <a16:creationId xmlns:a16="http://schemas.microsoft.com/office/drawing/2014/main" id="{C2698FF6-5B0F-452D-B799-0C4CE5E474BD}"/>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9" name="Freeform 33">
                <a:extLst>
                  <a:ext uri="{FF2B5EF4-FFF2-40B4-BE49-F238E27FC236}">
                    <a16:creationId xmlns:a16="http://schemas.microsoft.com/office/drawing/2014/main" id="{B1508F63-FF60-41F2-A34A-D4F4276B54DB}"/>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34">
                <a:extLst>
                  <a:ext uri="{FF2B5EF4-FFF2-40B4-BE49-F238E27FC236}">
                    <a16:creationId xmlns:a16="http://schemas.microsoft.com/office/drawing/2014/main" id="{7A0B0400-6089-48B8-91E7-AA19B9AFCD6C}"/>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35">
                <a:extLst>
                  <a:ext uri="{FF2B5EF4-FFF2-40B4-BE49-F238E27FC236}">
                    <a16:creationId xmlns:a16="http://schemas.microsoft.com/office/drawing/2014/main" id="{134B0F4D-1665-4347-8A0A-928841D6D083}"/>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36">
                <a:extLst>
                  <a:ext uri="{FF2B5EF4-FFF2-40B4-BE49-F238E27FC236}">
                    <a16:creationId xmlns:a16="http://schemas.microsoft.com/office/drawing/2014/main" id="{E197AEC4-6270-4F3E-859F-A780CAB80402}"/>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37">
                <a:extLst>
                  <a:ext uri="{FF2B5EF4-FFF2-40B4-BE49-F238E27FC236}">
                    <a16:creationId xmlns:a16="http://schemas.microsoft.com/office/drawing/2014/main" id="{82C08D6B-80DE-4E97-8AD4-B37615508754}"/>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38">
                <a:extLst>
                  <a:ext uri="{FF2B5EF4-FFF2-40B4-BE49-F238E27FC236}">
                    <a16:creationId xmlns:a16="http://schemas.microsoft.com/office/drawing/2014/main" id="{7C7E0EC0-162E-466E-BED2-2E156ED91B6C}"/>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 name="Freeform 39">
                <a:extLst>
                  <a:ext uri="{FF2B5EF4-FFF2-40B4-BE49-F238E27FC236}">
                    <a16:creationId xmlns:a16="http://schemas.microsoft.com/office/drawing/2014/main" id="{E505EF47-FA28-4D5A-A8BE-304F9990DC41}"/>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40">
                <a:extLst>
                  <a:ext uri="{FF2B5EF4-FFF2-40B4-BE49-F238E27FC236}">
                    <a16:creationId xmlns:a16="http://schemas.microsoft.com/office/drawing/2014/main" id="{1E2891A6-C9E4-414C-9FBD-EAB36A287B05}"/>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41">
                <a:extLst>
                  <a:ext uri="{FF2B5EF4-FFF2-40B4-BE49-F238E27FC236}">
                    <a16:creationId xmlns:a16="http://schemas.microsoft.com/office/drawing/2014/main" id="{5FC767D9-7555-4ADE-B08A-F49E1A35CA18}"/>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42">
                <a:extLst>
                  <a:ext uri="{FF2B5EF4-FFF2-40B4-BE49-F238E27FC236}">
                    <a16:creationId xmlns:a16="http://schemas.microsoft.com/office/drawing/2014/main" id="{E69394FA-0B27-4020-93A7-8BEE13501179}"/>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43">
                <a:extLst>
                  <a:ext uri="{FF2B5EF4-FFF2-40B4-BE49-F238E27FC236}">
                    <a16:creationId xmlns:a16="http://schemas.microsoft.com/office/drawing/2014/main" id="{AC2175C8-906D-467E-B7AF-86B9700DD88E}"/>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50">
                <a:extLst>
                  <a:ext uri="{FF2B5EF4-FFF2-40B4-BE49-F238E27FC236}">
                    <a16:creationId xmlns:a16="http://schemas.microsoft.com/office/drawing/2014/main" id="{75DF35FD-7D24-44CD-A22A-35A1DD9BC402}"/>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51">
                <a:extLst>
                  <a:ext uri="{FF2B5EF4-FFF2-40B4-BE49-F238E27FC236}">
                    <a16:creationId xmlns:a16="http://schemas.microsoft.com/office/drawing/2014/main" id="{8AF74771-722E-41B9-9A63-D57073D2D19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52">
                <a:extLst>
                  <a:ext uri="{FF2B5EF4-FFF2-40B4-BE49-F238E27FC236}">
                    <a16:creationId xmlns:a16="http://schemas.microsoft.com/office/drawing/2014/main" id="{6093D0D4-E881-4126-8B8B-B679A8C143EA}"/>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53">
                <a:extLst>
                  <a:ext uri="{FF2B5EF4-FFF2-40B4-BE49-F238E27FC236}">
                    <a16:creationId xmlns:a16="http://schemas.microsoft.com/office/drawing/2014/main" id="{28506E58-DE53-4C84-980E-352CDA1E0E01}"/>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32">
                <a:extLst>
                  <a:ext uri="{FF2B5EF4-FFF2-40B4-BE49-F238E27FC236}">
                    <a16:creationId xmlns:a16="http://schemas.microsoft.com/office/drawing/2014/main" id="{D8EC597D-81D0-4A66-B4DF-3421CCBE9F6C}"/>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F06A88D8-7755-4F98-8CB7-604839C02A72}"/>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6" name="Freeform 32">
                <a:extLst>
                  <a:ext uri="{FF2B5EF4-FFF2-40B4-BE49-F238E27FC236}">
                    <a16:creationId xmlns:a16="http://schemas.microsoft.com/office/drawing/2014/main" id="{A909E0FB-245F-4471-BFBA-096D9F4D7C99}"/>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8" name="Picture 17">
              <a:extLst>
                <a:ext uri="{FF2B5EF4-FFF2-40B4-BE49-F238E27FC236}">
                  <a16:creationId xmlns:a16="http://schemas.microsoft.com/office/drawing/2014/main" id="{7C0B5572-BE63-4086-A4CB-1BE691760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5887" y="3879050"/>
              <a:ext cx="1044116" cy="1044116"/>
            </a:xfrm>
            <a:prstGeom prst="rect">
              <a:avLst/>
            </a:prstGeom>
          </p:spPr>
        </p:pic>
        <p:pic>
          <p:nvPicPr>
            <p:cNvPr id="19" name="Picture 18">
              <a:extLst>
                <a:ext uri="{FF2B5EF4-FFF2-40B4-BE49-F238E27FC236}">
                  <a16:creationId xmlns:a16="http://schemas.microsoft.com/office/drawing/2014/main" id="{BFEAA2E9-5C4B-4D35-AD9E-D6D811F36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2591" y="3782494"/>
              <a:ext cx="1237228" cy="1237228"/>
            </a:xfrm>
            <a:prstGeom prst="rect">
              <a:avLst/>
            </a:prstGeom>
          </p:spPr>
        </p:pic>
        <p:grpSp>
          <p:nvGrpSpPr>
            <p:cNvPr id="20" name="Group 19">
              <a:extLst>
                <a:ext uri="{FF2B5EF4-FFF2-40B4-BE49-F238E27FC236}">
                  <a16:creationId xmlns:a16="http://schemas.microsoft.com/office/drawing/2014/main" id="{D0920D28-8152-460D-824D-884074BF9C09}"/>
                </a:ext>
              </a:extLst>
            </p:cNvPr>
            <p:cNvGrpSpPr/>
            <p:nvPr/>
          </p:nvGrpSpPr>
          <p:grpSpPr>
            <a:xfrm>
              <a:off x="6121227" y="1189038"/>
              <a:ext cx="4697412" cy="3830684"/>
              <a:chOff x="6057900" y="1189038"/>
              <a:chExt cx="4697412" cy="3830684"/>
            </a:xfrm>
          </p:grpSpPr>
          <p:sp>
            <p:nvSpPr>
              <p:cNvPr id="21" name="Freeform 25">
                <a:extLst>
                  <a:ext uri="{FF2B5EF4-FFF2-40B4-BE49-F238E27FC236}">
                    <a16:creationId xmlns:a16="http://schemas.microsoft.com/office/drawing/2014/main" id="{792C681A-E5A7-405B-9ECD-A970BACD3BCA}"/>
                  </a:ext>
                </a:extLst>
              </p:cNvPr>
              <p:cNvSpPr>
                <a:spLocks/>
              </p:cNvSpPr>
              <p:nvPr/>
            </p:nvSpPr>
            <p:spPr bwMode="auto">
              <a:xfrm>
                <a:off x="6670188" y="2979738"/>
                <a:ext cx="3548515" cy="577850"/>
              </a:xfrm>
              <a:custGeom>
                <a:avLst/>
                <a:gdLst>
                  <a:gd name="T0" fmla="*/ 1315 w 1315"/>
                  <a:gd name="T1" fmla="*/ 283 h 283"/>
                  <a:gd name="T2" fmla="*/ 1315 w 1315"/>
                  <a:gd name="T3" fmla="*/ 46 h 283"/>
                  <a:gd name="T4" fmla="*/ 1268 w 1315"/>
                  <a:gd name="T5" fmla="*/ 0 h 283"/>
                  <a:gd name="T6" fmla="*/ 46 w 1315"/>
                  <a:gd name="T7" fmla="*/ 0 h 283"/>
                  <a:gd name="T8" fmla="*/ 0 w 1315"/>
                  <a:gd name="T9" fmla="*/ 46 h 283"/>
                  <a:gd name="T10" fmla="*/ 0 w 1315"/>
                  <a:gd name="T11" fmla="*/ 283 h 283"/>
                </a:gdLst>
                <a:ahLst/>
                <a:cxnLst>
                  <a:cxn ang="0">
                    <a:pos x="T0" y="T1"/>
                  </a:cxn>
                  <a:cxn ang="0">
                    <a:pos x="T2" y="T3"/>
                  </a:cxn>
                  <a:cxn ang="0">
                    <a:pos x="T4" y="T5"/>
                  </a:cxn>
                  <a:cxn ang="0">
                    <a:pos x="T6" y="T7"/>
                  </a:cxn>
                  <a:cxn ang="0">
                    <a:pos x="T8" y="T9"/>
                  </a:cxn>
                  <a:cxn ang="0">
                    <a:pos x="T10" y="T11"/>
                  </a:cxn>
                </a:cxnLst>
                <a:rect l="0" t="0" r="r" b="b"/>
                <a:pathLst>
                  <a:path w="1315" h="283">
                    <a:moveTo>
                      <a:pt x="1315" y="283"/>
                    </a:moveTo>
                    <a:cubicBezTo>
                      <a:pt x="1315" y="46"/>
                      <a:pt x="1315" y="46"/>
                      <a:pt x="1315" y="46"/>
                    </a:cubicBezTo>
                    <a:cubicBezTo>
                      <a:pt x="1315" y="21"/>
                      <a:pt x="1294" y="0"/>
                      <a:pt x="1268" y="0"/>
                    </a:cubicBezTo>
                    <a:cubicBezTo>
                      <a:pt x="46" y="0"/>
                      <a:pt x="46" y="0"/>
                      <a:pt x="46" y="0"/>
                    </a:cubicBezTo>
                    <a:cubicBezTo>
                      <a:pt x="21" y="0"/>
                      <a:pt x="0" y="21"/>
                      <a:pt x="0" y="46"/>
                    </a:cubicBezTo>
                    <a:cubicBezTo>
                      <a:pt x="0" y="283"/>
                      <a:pt x="0" y="283"/>
                      <a:pt x="0" y="283"/>
                    </a:cubicBezTo>
                  </a:path>
                </a:pathLst>
              </a:custGeom>
              <a:noFill/>
              <a:ln w="3175" cap="flat">
                <a:solidFill>
                  <a:schemeClr val="bg1">
                    <a:lumMod val="75000"/>
                  </a:schemeClr>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Oval 44">
                <a:extLst>
                  <a:ext uri="{FF2B5EF4-FFF2-40B4-BE49-F238E27FC236}">
                    <a16:creationId xmlns:a16="http://schemas.microsoft.com/office/drawing/2014/main" id="{100A4611-0E91-4C91-8A73-6D06CD8360E3}"/>
                  </a:ext>
                </a:extLst>
              </p:cNvPr>
              <p:cNvSpPr>
                <a:spLocks noChangeArrowheads="1"/>
              </p:cNvSpPr>
              <p:nvPr/>
            </p:nvSpPr>
            <p:spPr bwMode="auto">
              <a:xfrm>
                <a:off x="8081701" y="4035425"/>
                <a:ext cx="646419" cy="598809"/>
              </a:xfrm>
              <a:prstGeom prst="ellipse">
                <a:avLst/>
              </a:prstGeom>
              <a:solidFill>
                <a:schemeClr val="bg1">
                  <a:lumMod val="95000"/>
                </a:schemeClr>
              </a:solidFill>
              <a:ln w="9525">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UI"/>
                    <a:ea typeface="+mn-ea"/>
                    <a:cs typeface="+mn-cs"/>
                  </a:rPr>
                  <a:t>OR</a:t>
                </a:r>
              </a:p>
            </p:txBody>
          </p:sp>
          <p:grpSp>
            <p:nvGrpSpPr>
              <p:cNvPr id="23" name="Group 22">
                <a:extLst>
                  <a:ext uri="{FF2B5EF4-FFF2-40B4-BE49-F238E27FC236}">
                    <a16:creationId xmlns:a16="http://schemas.microsoft.com/office/drawing/2014/main" id="{709C7BFF-75AA-493F-ABB5-232DCEDAEAF0}"/>
                  </a:ext>
                </a:extLst>
              </p:cNvPr>
              <p:cNvGrpSpPr/>
              <p:nvPr/>
            </p:nvGrpSpPr>
            <p:grpSpPr>
              <a:xfrm>
                <a:off x="7449877" y="1189038"/>
                <a:ext cx="2008926" cy="1966912"/>
                <a:chOff x="7797800" y="1189038"/>
                <a:chExt cx="2008926" cy="1966912"/>
              </a:xfrm>
            </p:grpSpPr>
            <p:sp>
              <p:nvSpPr>
                <p:cNvPr id="26" name="Freeform 28">
                  <a:extLst>
                    <a:ext uri="{FF2B5EF4-FFF2-40B4-BE49-F238E27FC236}">
                      <a16:creationId xmlns:a16="http://schemas.microsoft.com/office/drawing/2014/main" id="{449E695B-A334-4A97-9DF9-2D0F58AD8443}"/>
                    </a:ext>
                  </a:extLst>
                </p:cNvPr>
                <p:cNvSpPr>
                  <a:spLocks noEditPoints="1"/>
                </p:cNvSpPr>
                <p:nvPr/>
              </p:nvSpPr>
              <p:spPr bwMode="auto">
                <a:xfrm>
                  <a:off x="7797800" y="1189038"/>
                  <a:ext cx="2005012" cy="1963737"/>
                </a:xfrm>
                <a:custGeom>
                  <a:avLst/>
                  <a:gdLst>
                    <a:gd name="T0" fmla="*/ 0 w 982"/>
                    <a:gd name="T1" fmla="*/ 89 h 963"/>
                    <a:gd name="T2" fmla="*/ 6 w 982"/>
                    <a:gd name="T3" fmla="*/ 396 h 963"/>
                    <a:gd name="T4" fmla="*/ 590 w 982"/>
                    <a:gd name="T5" fmla="*/ 963 h 963"/>
                    <a:gd name="T6" fmla="*/ 982 w 982"/>
                    <a:gd name="T7" fmla="*/ 557 h 963"/>
                    <a:gd name="T8" fmla="*/ 404 w 982"/>
                    <a:gd name="T9" fmla="*/ 0 h 963"/>
                    <a:gd name="T10" fmla="*/ 80 w 982"/>
                    <a:gd name="T11" fmla="*/ 5 h 963"/>
                    <a:gd name="T12" fmla="*/ 0 w 982"/>
                    <a:gd name="T13" fmla="*/ 89 h 963"/>
                    <a:gd name="T14" fmla="*/ 221 w 982"/>
                    <a:gd name="T15" fmla="*/ 100 h 963"/>
                    <a:gd name="T16" fmla="*/ 223 w 982"/>
                    <a:gd name="T17" fmla="*/ 217 h 963"/>
                    <a:gd name="T18" fmla="*/ 106 w 982"/>
                    <a:gd name="T19" fmla="*/ 219 h 963"/>
                    <a:gd name="T20" fmla="*/ 104 w 982"/>
                    <a:gd name="T21" fmla="*/ 103 h 963"/>
                    <a:gd name="T22" fmla="*/ 221 w 982"/>
                    <a:gd name="T23" fmla="*/ 10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2" h="963">
                      <a:moveTo>
                        <a:pt x="0" y="89"/>
                      </a:moveTo>
                      <a:cubicBezTo>
                        <a:pt x="6" y="396"/>
                        <a:pt x="6" y="396"/>
                        <a:pt x="6" y="396"/>
                      </a:cubicBezTo>
                      <a:cubicBezTo>
                        <a:pt x="590" y="963"/>
                        <a:pt x="590" y="963"/>
                        <a:pt x="590" y="963"/>
                      </a:cubicBezTo>
                      <a:cubicBezTo>
                        <a:pt x="982" y="557"/>
                        <a:pt x="982" y="557"/>
                        <a:pt x="982" y="557"/>
                      </a:cubicBezTo>
                      <a:cubicBezTo>
                        <a:pt x="404" y="0"/>
                        <a:pt x="404" y="0"/>
                        <a:pt x="404" y="0"/>
                      </a:cubicBezTo>
                      <a:cubicBezTo>
                        <a:pt x="80" y="5"/>
                        <a:pt x="80" y="5"/>
                        <a:pt x="80" y="5"/>
                      </a:cubicBezTo>
                      <a:lnTo>
                        <a:pt x="0" y="89"/>
                      </a:lnTo>
                      <a:close/>
                      <a:moveTo>
                        <a:pt x="221" y="100"/>
                      </a:moveTo>
                      <a:cubicBezTo>
                        <a:pt x="254" y="132"/>
                        <a:pt x="255" y="184"/>
                        <a:pt x="223" y="217"/>
                      </a:cubicBezTo>
                      <a:cubicBezTo>
                        <a:pt x="191" y="250"/>
                        <a:pt x="139" y="251"/>
                        <a:pt x="106" y="219"/>
                      </a:cubicBezTo>
                      <a:cubicBezTo>
                        <a:pt x="74" y="187"/>
                        <a:pt x="73" y="135"/>
                        <a:pt x="104" y="103"/>
                      </a:cubicBezTo>
                      <a:cubicBezTo>
                        <a:pt x="136" y="70"/>
                        <a:pt x="188" y="69"/>
                        <a:pt x="221" y="10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sp>
              <p:nvSpPr>
                <p:cNvPr id="27" name="Freeform 32">
                  <a:extLst>
                    <a:ext uri="{FF2B5EF4-FFF2-40B4-BE49-F238E27FC236}">
                      <a16:creationId xmlns:a16="http://schemas.microsoft.com/office/drawing/2014/main" id="{942B7E81-56BA-4DE3-A7B7-92279C74F009}"/>
                    </a:ext>
                  </a:extLst>
                </p:cNvPr>
                <p:cNvSpPr>
                  <a:spLocks/>
                </p:cNvSpPr>
                <p:nvPr/>
              </p:nvSpPr>
              <p:spPr bwMode="auto">
                <a:xfrm>
                  <a:off x="9559924" y="2514600"/>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33">
                  <a:extLst>
                    <a:ext uri="{FF2B5EF4-FFF2-40B4-BE49-F238E27FC236}">
                      <a16:creationId xmlns:a16="http://schemas.microsoft.com/office/drawing/2014/main" id="{95503E1B-7C39-4B28-A4A5-D501E3C8EF7F}"/>
                    </a:ext>
                  </a:extLst>
                </p:cNvPr>
                <p:cNvSpPr>
                  <a:spLocks/>
                </p:cNvSpPr>
                <p:nvPr/>
              </p:nvSpPr>
              <p:spPr bwMode="auto">
                <a:xfrm>
                  <a:off x="9502774" y="2573338"/>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34">
                  <a:extLst>
                    <a:ext uri="{FF2B5EF4-FFF2-40B4-BE49-F238E27FC236}">
                      <a16:creationId xmlns:a16="http://schemas.microsoft.com/office/drawing/2014/main" id="{0D308289-2A5A-4539-98C3-E22924805A66}"/>
                    </a:ext>
                  </a:extLst>
                </p:cNvPr>
                <p:cNvSpPr>
                  <a:spLocks/>
                </p:cNvSpPr>
                <p:nvPr/>
              </p:nvSpPr>
              <p:spPr bwMode="auto">
                <a:xfrm>
                  <a:off x="9447212" y="2630488"/>
                  <a:ext cx="49212" cy="60325"/>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35">
                  <a:extLst>
                    <a:ext uri="{FF2B5EF4-FFF2-40B4-BE49-F238E27FC236}">
                      <a16:creationId xmlns:a16="http://schemas.microsoft.com/office/drawing/2014/main" id="{C4E3A0C6-5FDD-4540-B98E-519EA1126500}"/>
                    </a:ext>
                  </a:extLst>
                </p:cNvPr>
                <p:cNvSpPr>
                  <a:spLocks/>
                </p:cNvSpPr>
                <p:nvPr/>
              </p:nvSpPr>
              <p:spPr bwMode="auto">
                <a:xfrm>
                  <a:off x="9390062" y="2690813"/>
                  <a:ext cx="50800" cy="57150"/>
                </a:xfrm>
                <a:custGeom>
                  <a:avLst/>
                  <a:gdLst>
                    <a:gd name="T0" fmla="*/ 25 w 25"/>
                    <a:gd name="T1" fmla="*/ 0 h 28"/>
                    <a:gd name="T2" fmla="*/ 24 w 25"/>
                    <a:gd name="T3" fmla="*/ 21 h 28"/>
                    <a:gd name="T4" fmla="*/ 17 w 25"/>
                    <a:gd name="T5" fmla="*/ 28 h 28"/>
                    <a:gd name="T6" fmla="*/ 5 w 25"/>
                    <a:gd name="T7" fmla="*/ 28 h 28"/>
                    <a:gd name="T8" fmla="*/ 3 w 25"/>
                    <a:gd name="T9" fmla="*/ 22 h 28"/>
                    <a:gd name="T10" fmla="*/ 25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5" y="0"/>
                      </a:moveTo>
                      <a:cubicBezTo>
                        <a:pt x="24" y="21"/>
                        <a:pt x="24" y="21"/>
                        <a:pt x="24" y="21"/>
                      </a:cubicBezTo>
                      <a:cubicBezTo>
                        <a:pt x="24" y="25"/>
                        <a:pt x="21" y="28"/>
                        <a:pt x="17" y="28"/>
                      </a:cubicBezTo>
                      <a:cubicBezTo>
                        <a:pt x="5" y="28"/>
                        <a:pt x="5" y="28"/>
                        <a:pt x="5" y="28"/>
                      </a:cubicBezTo>
                      <a:cubicBezTo>
                        <a:pt x="1" y="28"/>
                        <a:pt x="0" y="25"/>
                        <a:pt x="3" y="22"/>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36">
                  <a:extLst>
                    <a:ext uri="{FF2B5EF4-FFF2-40B4-BE49-F238E27FC236}">
                      <a16:creationId xmlns:a16="http://schemas.microsoft.com/office/drawing/2014/main" id="{D7A453D6-77A7-46EE-A388-92967543456E}"/>
                    </a:ext>
                  </a:extLst>
                </p:cNvPr>
                <p:cNvSpPr>
                  <a:spLocks/>
                </p:cNvSpPr>
                <p:nvPr/>
              </p:nvSpPr>
              <p:spPr bwMode="auto">
                <a:xfrm>
                  <a:off x="9334499" y="2747963"/>
                  <a:ext cx="49212" cy="58737"/>
                </a:xfrm>
                <a:custGeom>
                  <a:avLst/>
                  <a:gdLst>
                    <a:gd name="T0" fmla="*/ 24 w 24"/>
                    <a:gd name="T1" fmla="*/ 0 h 29"/>
                    <a:gd name="T2" fmla="*/ 24 w 24"/>
                    <a:gd name="T3" fmla="*/ 22 h 29"/>
                    <a:gd name="T4" fmla="*/ 16 w 24"/>
                    <a:gd name="T5" fmla="*/ 29 h 29"/>
                    <a:gd name="T6" fmla="*/ 5 w 24"/>
                    <a:gd name="T7" fmla="*/ 28 h 29"/>
                    <a:gd name="T8" fmla="*/ 3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4" y="26"/>
                        <a:pt x="20" y="29"/>
                        <a:pt x="16" y="29"/>
                      </a:cubicBezTo>
                      <a:cubicBezTo>
                        <a:pt x="5" y="28"/>
                        <a:pt x="5" y="28"/>
                        <a:pt x="5" y="28"/>
                      </a:cubicBezTo>
                      <a:cubicBezTo>
                        <a:pt x="1" y="28"/>
                        <a:pt x="0" y="25"/>
                        <a:pt x="3"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37">
                  <a:extLst>
                    <a:ext uri="{FF2B5EF4-FFF2-40B4-BE49-F238E27FC236}">
                      <a16:creationId xmlns:a16="http://schemas.microsoft.com/office/drawing/2014/main" id="{DDE1199B-C941-4A9B-9452-1120C9FC47BA}"/>
                    </a:ext>
                  </a:extLst>
                </p:cNvPr>
                <p:cNvSpPr>
                  <a:spLocks/>
                </p:cNvSpPr>
                <p:nvPr/>
              </p:nvSpPr>
              <p:spPr bwMode="auto">
                <a:xfrm>
                  <a:off x="9277349" y="2805113"/>
                  <a:ext cx="50800" cy="58737"/>
                </a:xfrm>
                <a:custGeom>
                  <a:avLst/>
                  <a:gdLst>
                    <a:gd name="T0" fmla="*/ 25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5"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38">
                  <a:extLst>
                    <a:ext uri="{FF2B5EF4-FFF2-40B4-BE49-F238E27FC236}">
                      <a16:creationId xmlns:a16="http://schemas.microsoft.com/office/drawing/2014/main" id="{DDB589C2-9D39-48F0-B106-BFA9C0CE7BE2}"/>
                    </a:ext>
                  </a:extLst>
                </p:cNvPr>
                <p:cNvSpPr>
                  <a:spLocks/>
                </p:cNvSpPr>
                <p:nvPr/>
              </p:nvSpPr>
              <p:spPr bwMode="auto">
                <a:xfrm>
                  <a:off x="9221787" y="2863850"/>
                  <a:ext cx="49212" cy="58737"/>
                </a:xfrm>
                <a:custGeom>
                  <a:avLst/>
                  <a:gdLst>
                    <a:gd name="T0" fmla="*/ 24 w 24"/>
                    <a:gd name="T1" fmla="*/ 0 h 29"/>
                    <a:gd name="T2" fmla="*/ 24 w 24"/>
                    <a:gd name="T3" fmla="*/ 22 h 29"/>
                    <a:gd name="T4" fmla="*/ 16 w 24"/>
                    <a:gd name="T5" fmla="*/ 29 h 29"/>
                    <a:gd name="T6" fmla="*/ 5 w 24"/>
                    <a:gd name="T7" fmla="*/ 28 h 29"/>
                    <a:gd name="T8" fmla="*/ 2 w 24"/>
                    <a:gd name="T9" fmla="*/ 23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4" y="22"/>
                        <a:pt x="24" y="22"/>
                        <a:pt x="24" y="22"/>
                      </a:cubicBezTo>
                      <a:cubicBezTo>
                        <a:pt x="23" y="26"/>
                        <a:pt x="20" y="29"/>
                        <a:pt x="16" y="29"/>
                      </a:cubicBezTo>
                      <a:cubicBezTo>
                        <a:pt x="5" y="28"/>
                        <a:pt x="5" y="28"/>
                        <a:pt x="5" y="28"/>
                      </a:cubicBezTo>
                      <a:cubicBezTo>
                        <a:pt x="1" y="28"/>
                        <a:pt x="0" y="25"/>
                        <a:pt x="2" y="23"/>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39">
                  <a:extLst>
                    <a:ext uri="{FF2B5EF4-FFF2-40B4-BE49-F238E27FC236}">
                      <a16:creationId xmlns:a16="http://schemas.microsoft.com/office/drawing/2014/main" id="{456FAE57-DE36-45A4-B553-E6CF8599815D}"/>
                    </a:ext>
                  </a:extLst>
                </p:cNvPr>
                <p:cNvSpPr>
                  <a:spLocks/>
                </p:cNvSpPr>
                <p:nvPr/>
              </p:nvSpPr>
              <p:spPr bwMode="auto">
                <a:xfrm>
                  <a:off x="9164637" y="2921000"/>
                  <a:ext cx="50800" cy="58737"/>
                </a:xfrm>
                <a:custGeom>
                  <a:avLst/>
                  <a:gdLst>
                    <a:gd name="T0" fmla="*/ 24 w 25"/>
                    <a:gd name="T1" fmla="*/ 1 h 29"/>
                    <a:gd name="T2" fmla="*/ 24 w 25"/>
                    <a:gd name="T3" fmla="*/ 22 h 29"/>
                    <a:gd name="T4" fmla="*/ 17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7"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40">
                  <a:extLst>
                    <a:ext uri="{FF2B5EF4-FFF2-40B4-BE49-F238E27FC236}">
                      <a16:creationId xmlns:a16="http://schemas.microsoft.com/office/drawing/2014/main" id="{0DA46099-900D-42BB-8875-7E5DC4B45172}"/>
                    </a:ext>
                  </a:extLst>
                </p:cNvPr>
                <p:cNvSpPr>
                  <a:spLocks/>
                </p:cNvSpPr>
                <p:nvPr/>
              </p:nvSpPr>
              <p:spPr bwMode="auto">
                <a:xfrm>
                  <a:off x="9110662" y="2979738"/>
                  <a:ext cx="47625" cy="58737"/>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41">
                  <a:extLst>
                    <a:ext uri="{FF2B5EF4-FFF2-40B4-BE49-F238E27FC236}">
                      <a16:creationId xmlns:a16="http://schemas.microsoft.com/office/drawing/2014/main" id="{35143DF3-FC49-4422-A22C-3A14D4510BB4}"/>
                    </a:ext>
                  </a:extLst>
                </p:cNvPr>
                <p:cNvSpPr>
                  <a:spLocks/>
                </p:cNvSpPr>
                <p:nvPr/>
              </p:nvSpPr>
              <p:spPr bwMode="auto">
                <a:xfrm>
                  <a:off x="9053512" y="3036888"/>
                  <a:ext cx="50800" cy="58737"/>
                </a:xfrm>
                <a:custGeom>
                  <a:avLst/>
                  <a:gdLst>
                    <a:gd name="T0" fmla="*/ 24 w 25"/>
                    <a:gd name="T1" fmla="*/ 1 h 29"/>
                    <a:gd name="T2" fmla="*/ 24 w 25"/>
                    <a:gd name="T3" fmla="*/ 22 h 29"/>
                    <a:gd name="T4" fmla="*/ 16 w 25"/>
                    <a:gd name="T5" fmla="*/ 29 h 29"/>
                    <a:gd name="T6" fmla="*/ 5 w 25"/>
                    <a:gd name="T7" fmla="*/ 29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1"/>
                      </a:moveTo>
                      <a:cubicBezTo>
                        <a:pt x="24" y="22"/>
                        <a:pt x="24" y="22"/>
                        <a:pt x="24" y="22"/>
                      </a:cubicBezTo>
                      <a:cubicBezTo>
                        <a:pt x="24" y="26"/>
                        <a:pt x="21" y="29"/>
                        <a:pt x="16" y="29"/>
                      </a:cubicBezTo>
                      <a:cubicBezTo>
                        <a:pt x="5" y="29"/>
                        <a:pt x="5" y="29"/>
                        <a:pt x="5" y="29"/>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42">
                  <a:extLst>
                    <a:ext uri="{FF2B5EF4-FFF2-40B4-BE49-F238E27FC236}">
                      <a16:creationId xmlns:a16="http://schemas.microsoft.com/office/drawing/2014/main" id="{7A7C1CEE-BD1B-43AC-96C5-E41A1B232006}"/>
                    </a:ext>
                  </a:extLst>
                </p:cNvPr>
                <p:cNvSpPr>
                  <a:spLocks/>
                </p:cNvSpPr>
                <p:nvPr/>
              </p:nvSpPr>
              <p:spPr bwMode="auto">
                <a:xfrm>
                  <a:off x="8997949" y="3095625"/>
                  <a:ext cx="49212" cy="60325"/>
                </a:xfrm>
                <a:custGeom>
                  <a:avLst/>
                  <a:gdLst>
                    <a:gd name="T0" fmla="*/ 24 w 24"/>
                    <a:gd name="T1" fmla="*/ 0 h 29"/>
                    <a:gd name="T2" fmla="*/ 23 w 24"/>
                    <a:gd name="T3" fmla="*/ 22 h 29"/>
                    <a:gd name="T4" fmla="*/ 16 w 24"/>
                    <a:gd name="T5" fmla="*/ 29 h 29"/>
                    <a:gd name="T6" fmla="*/ 5 w 24"/>
                    <a:gd name="T7" fmla="*/ 28 h 29"/>
                    <a:gd name="T8" fmla="*/ 2 w 24"/>
                    <a:gd name="T9" fmla="*/ 22 h 29"/>
                    <a:gd name="T10" fmla="*/ 24 w 24"/>
                    <a:gd name="T11" fmla="*/ 0 h 29"/>
                  </a:gdLst>
                  <a:ahLst/>
                  <a:cxnLst>
                    <a:cxn ang="0">
                      <a:pos x="T0" y="T1"/>
                    </a:cxn>
                    <a:cxn ang="0">
                      <a:pos x="T2" y="T3"/>
                    </a:cxn>
                    <a:cxn ang="0">
                      <a:pos x="T4" y="T5"/>
                    </a:cxn>
                    <a:cxn ang="0">
                      <a:pos x="T6" y="T7"/>
                    </a:cxn>
                    <a:cxn ang="0">
                      <a:pos x="T8" y="T9"/>
                    </a:cxn>
                    <a:cxn ang="0">
                      <a:pos x="T10" y="T11"/>
                    </a:cxn>
                  </a:cxnLst>
                  <a:rect l="0" t="0" r="r" b="b"/>
                  <a:pathLst>
                    <a:path w="24" h="29">
                      <a:moveTo>
                        <a:pt x="24" y="0"/>
                      </a:moveTo>
                      <a:cubicBezTo>
                        <a:pt x="23" y="22"/>
                        <a:pt x="23" y="22"/>
                        <a:pt x="23" y="22"/>
                      </a:cubicBezTo>
                      <a:cubicBezTo>
                        <a:pt x="23" y="26"/>
                        <a:pt x="20" y="29"/>
                        <a:pt x="16" y="29"/>
                      </a:cubicBezTo>
                      <a:cubicBezTo>
                        <a:pt x="5" y="28"/>
                        <a:pt x="5" y="28"/>
                        <a:pt x="5" y="28"/>
                      </a:cubicBezTo>
                      <a:cubicBezTo>
                        <a:pt x="1" y="28"/>
                        <a:pt x="0" y="25"/>
                        <a:pt x="2" y="22"/>
                      </a:cubicBezTo>
                      <a:cubicBezTo>
                        <a:pt x="24" y="0"/>
                        <a:pt x="24" y="0"/>
                        <a:pt x="24"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43">
                  <a:extLst>
                    <a:ext uri="{FF2B5EF4-FFF2-40B4-BE49-F238E27FC236}">
                      <a16:creationId xmlns:a16="http://schemas.microsoft.com/office/drawing/2014/main" id="{F32DFD0D-6536-43F6-AE48-242C9CEABC18}"/>
                    </a:ext>
                  </a:extLst>
                </p:cNvPr>
                <p:cNvSpPr>
                  <a:spLocks noEditPoints="1"/>
                </p:cNvSpPr>
                <p:nvPr/>
              </p:nvSpPr>
              <p:spPr bwMode="auto">
                <a:xfrm>
                  <a:off x="7907337" y="1290638"/>
                  <a:ext cx="449262" cy="449262"/>
                </a:xfrm>
                <a:custGeom>
                  <a:avLst/>
                  <a:gdLst>
                    <a:gd name="T0" fmla="*/ 108 w 220"/>
                    <a:gd name="T1" fmla="*/ 1 h 220"/>
                    <a:gd name="T2" fmla="*/ 1 w 220"/>
                    <a:gd name="T3" fmla="*/ 112 h 220"/>
                    <a:gd name="T4" fmla="*/ 112 w 220"/>
                    <a:gd name="T5" fmla="*/ 219 h 220"/>
                    <a:gd name="T6" fmla="*/ 219 w 220"/>
                    <a:gd name="T7" fmla="*/ 108 h 220"/>
                    <a:gd name="T8" fmla="*/ 108 w 220"/>
                    <a:gd name="T9" fmla="*/ 1 h 220"/>
                    <a:gd name="T10" fmla="*/ 112 w 220"/>
                    <a:gd name="T11" fmla="*/ 191 h 220"/>
                    <a:gd name="T12" fmla="*/ 29 w 220"/>
                    <a:gd name="T13" fmla="*/ 111 h 220"/>
                    <a:gd name="T14" fmla="*/ 109 w 220"/>
                    <a:gd name="T15" fmla="*/ 29 h 220"/>
                    <a:gd name="T16" fmla="*/ 191 w 220"/>
                    <a:gd name="T17" fmla="*/ 108 h 220"/>
                    <a:gd name="T18" fmla="*/ 112 w 220"/>
                    <a:gd name="T19" fmla="*/ 19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08" y="1"/>
                      </a:moveTo>
                      <a:cubicBezTo>
                        <a:pt x="48" y="2"/>
                        <a:pt x="0" y="52"/>
                        <a:pt x="1" y="112"/>
                      </a:cubicBezTo>
                      <a:cubicBezTo>
                        <a:pt x="2" y="172"/>
                        <a:pt x="52" y="220"/>
                        <a:pt x="112" y="219"/>
                      </a:cubicBezTo>
                      <a:cubicBezTo>
                        <a:pt x="172" y="218"/>
                        <a:pt x="220" y="168"/>
                        <a:pt x="219" y="108"/>
                      </a:cubicBezTo>
                      <a:cubicBezTo>
                        <a:pt x="218" y="48"/>
                        <a:pt x="168" y="0"/>
                        <a:pt x="108" y="1"/>
                      </a:cubicBezTo>
                      <a:close/>
                      <a:moveTo>
                        <a:pt x="112" y="191"/>
                      </a:moveTo>
                      <a:cubicBezTo>
                        <a:pt x="67" y="192"/>
                        <a:pt x="30" y="156"/>
                        <a:pt x="29" y="111"/>
                      </a:cubicBezTo>
                      <a:cubicBezTo>
                        <a:pt x="28" y="66"/>
                        <a:pt x="64" y="29"/>
                        <a:pt x="109" y="29"/>
                      </a:cubicBezTo>
                      <a:cubicBezTo>
                        <a:pt x="153" y="28"/>
                        <a:pt x="190" y="63"/>
                        <a:pt x="191" y="108"/>
                      </a:cubicBezTo>
                      <a:cubicBezTo>
                        <a:pt x="192" y="153"/>
                        <a:pt x="156" y="190"/>
                        <a:pt x="112" y="191"/>
                      </a:cubicBezTo>
                      <a:close/>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50">
                  <a:extLst>
                    <a:ext uri="{FF2B5EF4-FFF2-40B4-BE49-F238E27FC236}">
                      <a16:creationId xmlns:a16="http://schemas.microsoft.com/office/drawing/2014/main" id="{4D44A2C1-811E-400D-ABD8-6C864CA35B8D}"/>
                    </a:ext>
                  </a:extLst>
                </p:cNvPr>
                <p:cNvSpPr>
                  <a:spLocks/>
                </p:cNvSpPr>
                <p:nvPr/>
              </p:nvSpPr>
              <p:spPr bwMode="auto">
                <a:xfrm>
                  <a:off x="8351837" y="1630363"/>
                  <a:ext cx="374650" cy="373062"/>
                </a:xfrm>
                <a:custGeom>
                  <a:avLst/>
                  <a:gdLst>
                    <a:gd name="T0" fmla="*/ 175 w 236"/>
                    <a:gd name="T1" fmla="*/ 73 h 235"/>
                    <a:gd name="T2" fmla="*/ 12 w 236"/>
                    <a:gd name="T3" fmla="*/ 235 h 235"/>
                    <a:gd name="T4" fmla="*/ 0 w 236"/>
                    <a:gd name="T5" fmla="*/ 223 h 235"/>
                    <a:gd name="T6" fmla="*/ 163 w 236"/>
                    <a:gd name="T7" fmla="*/ 61 h 235"/>
                    <a:gd name="T8" fmla="*/ 114 w 236"/>
                    <a:gd name="T9" fmla="*/ 11 h 235"/>
                    <a:gd name="T10" fmla="*/ 124 w 236"/>
                    <a:gd name="T11" fmla="*/ 0 h 235"/>
                    <a:gd name="T12" fmla="*/ 236 w 236"/>
                    <a:gd name="T13" fmla="*/ 111 h 235"/>
                    <a:gd name="T14" fmla="*/ 224 w 236"/>
                    <a:gd name="T15" fmla="*/ 123 h 235"/>
                    <a:gd name="T16" fmla="*/ 175 w 236"/>
                    <a:gd name="T17" fmla="*/ 7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235">
                      <a:moveTo>
                        <a:pt x="175" y="73"/>
                      </a:moveTo>
                      <a:lnTo>
                        <a:pt x="12" y="235"/>
                      </a:lnTo>
                      <a:lnTo>
                        <a:pt x="0" y="223"/>
                      </a:lnTo>
                      <a:lnTo>
                        <a:pt x="163" y="61"/>
                      </a:lnTo>
                      <a:lnTo>
                        <a:pt x="114" y="11"/>
                      </a:lnTo>
                      <a:lnTo>
                        <a:pt x="124" y="0"/>
                      </a:lnTo>
                      <a:lnTo>
                        <a:pt x="236" y="111"/>
                      </a:lnTo>
                      <a:lnTo>
                        <a:pt x="224" y="123"/>
                      </a:lnTo>
                      <a:lnTo>
                        <a:pt x="175"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51">
                  <a:extLst>
                    <a:ext uri="{FF2B5EF4-FFF2-40B4-BE49-F238E27FC236}">
                      <a16:creationId xmlns:a16="http://schemas.microsoft.com/office/drawing/2014/main" id="{C614D8E9-16D3-44C8-93D6-B66E86A70506}"/>
                    </a:ext>
                  </a:extLst>
                </p:cNvPr>
                <p:cNvSpPr>
                  <a:spLocks noEditPoints="1"/>
                </p:cNvSpPr>
                <p:nvPr/>
              </p:nvSpPr>
              <p:spPr bwMode="auto">
                <a:xfrm>
                  <a:off x="8429625" y="1889125"/>
                  <a:ext cx="396875" cy="395287"/>
                </a:xfrm>
                <a:custGeom>
                  <a:avLst/>
                  <a:gdLst>
                    <a:gd name="T0" fmla="*/ 99 w 194"/>
                    <a:gd name="T1" fmla="*/ 184 h 194"/>
                    <a:gd name="T2" fmla="*/ 125 w 194"/>
                    <a:gd name="T3" fmla="*/ 126 h 194"/>
                    <a:gd name="T4" fmla="*/ 67 w 194"/>
                    <a:gd name="T5" fmla="*/ 68 h 194"/>
                    <a:gd name="T6" fmla="*/ 10 w 194"/>
                    <a:gd name="T7" fmla="*/ 94 h 194"/>
                    <a:gd name="T8" fmla="*/ 0 w 194"/>
                    <a:gd name="T9" fmla="*/ 84 h 194"/>
                    <a:gd name="T10" fmla="*/ 185 w 194"/>
                    <a:gd name="T11" fmla="*/ 0 h 194"/>
                    <a:gd name="T12" fmla="*/ 194 w 194"/>
                    <a:gd name="T13" fmla="*/ 9 h 194"/>
                    <a:gd name="T14" fmla="*/ 109 w 194"/>
                    <a:gd name="T15" fmla="*/ 194 h 194"/>
                    <a:gd name="T16" fmla="*/ 99 w 194"/>
                    <a:gd name="T17" fmla="*/ 184 h 194"/>
                    <a:gd name="T18" fmla="*/ 170 w 194"/>
                    <a:gd name="T19" fmla="*/ 30 h 194"/>
                    <a:gd name="T20" fmla="*/ 174 w 194"/>
                    <a:gd name="T21" fmla="*/ 22 h 194"/>
                    <a:gd name="T22" fmla="*/ 177 w 194"/>
                    <a:gd name="T23" fmla="*/ 16 h 194"/>
                    <a:gd name="T24" fmla="*/ 177 w 194"/>
                    <a:gd name="T25" fmla="*/ 16 h 194"/>
                    <a:gd name="T26" fmla="*/ 164 w 194"/>
                    <a:gd name="T27" fmla="*/ 23 h 194"/>
                    <a:gd name="T28" fmla="*/ 79 w 194"/>
                    <a:gd name="T29" fmla="*/ 63 h 194"/>
                    <a:gd name="T30" fmla="*/ 131 w 194"/>
                    <a:gd name="T31" fmla="*/ 115 h 194"/>
                    <a:gd name="T32" fmla="*/ 170 w 194"/>
                    <a:gd name="T3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194">
                      <a:moveTo>
                        <a:pt x="99" y="184"/>
                      </a:moveTo>
                      <a:cubicBezTo>
                        <a:pt x="125" y="126"/>
                        <a:pt x="125" y="126"/>
                        <a:pt x="125" y="126"/>
                      </a:cubicBezTo>
                      <a:cubicBezTo>
                        <a:pt x="67" y="68"/>
                        <a:pt x="67" y="68"/>
                        <a:pt x="67" y="68"/>
                      </a:cubicBezTo>
                      <a:cubicBezTo>
                        <a:pt x="10" y="94"/>
                        <a:pt x="10" y="94"/>
                        <a:pt x="10" y="94"/>
                      </a:cubicBezTo>
                      <a:cubicBezTo>
                        <a:pt x="0" y="84"/>
                        <a:pt x="0" y="84"/>
                        <a:pt x="0" y="84"/>
                      </a:cubicBezTo>
                      <a:cubicBezTo>
                        <a:pt x="185" y="0"/>
                        <a:pt x="185" y="0"/>
                        <a:pt x="185" y="0"/>
                      </a:cubicBezTo>
                      <a:cubicBezTo>
                        <a:pt x="194" y="9"/>
                        <a:pt x="194" y="9"/>
                        <a:pt x="194" y="9"/>
                      </a:cubicBezTo>
                      <a:cubicBezTo>
                        <a:pt x="109" y="194"/>
                        <a:pt x="109" y="194"/>
                        <a:pt x="109" y="194"/>
                      </a:cubicBezTo>
                      <a:lnTo>
                        <a:pt x="99" y="184"/>
                      </a:lnTo>
                      <a:close/>
                      <a:moveTo>
                        <a:pt x="170" y="30"/>
                      </a:moveTo>
                      <a:cubicBezTo>
                        <a:pt x="171" y="27"/>
                        <a:pt x="173" y="25"/>
                        <a:pt x="174" y="22"/>
                      </a:cubicBezTo>
                      <a:cubicBezTo>
                        <a:pt x="175" y="20"/>
                        <a:pt x="176" y="18"/>
                        <a:pt x="177" y="16"/>
                      </a:cubicBezTo>
                      <a:cubicBezTo>
                        <a:pt x="177" y="16"/>
                        <a:pt x="177" y="16"/>
                        <a:pt x="177" y="16"/>
                      </a:cubicBezTo>
                      <a:cubicBezTo>
                        <a:pt x="172" y="19"/>
                        <a:pt x="167" y="21"/>
                        <a:pt x="164" y="23"/>
                      </a:cubicBezTo>
                      <a:cubicBezTo>
                        <a:pt x="79" y="63"/>
                        <a:pt x="79" y="63"/>
                        <a:pt x="79" y="63"/>
                      </a:cubicBezTo>
                      <a:cubicBezTo>
                        <a:pt x="131" y="115"/>
                        <a:pt x="131" y="115"/>
                        <a:pt x="131" y="115"/>
                      </a:cubicBezTo>
                      <a:lnTo>
                        <a:pt x="17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52">
                  <a:extLst>
                    <a:ext uri="{FF2B5EF4-FFF2-40B4-BE49-F238E27FC236}">
                      <a16:creationId xmlns:a16="http://schemas.microsoft.com/office/drawing/2014/main" id="{3D3FA5C4-9A77-4100-9A53-443D29C5193E}"/>
                    </a:ext>
                  </a:extLst>
                </p:cNvPr>
                <p:cNvSpPr>
                  <a:spLocks/>
                </p:cNvSpPr>
                <p:nvPr/>
              </p:nvSpPr>
              <p:spPr bwMode="auto">
                <a:xfrm>
                  <a:off x="8742362" y="2105025"/>
                  <a:ext cx="406400" cy="396875"/>
                </a:xfrm>
                <a:custGeom>
                  <a:avLst/>
                  <a:gdLst>
                    <a:gd name="T0" fmla="*/ 82 w 199"/>
                    <a:gd name="T1" fmla="*/ 195 h 195"/>
                    <a:gd name="T2" fmla="*/ 27 w 199"/>
                    <a:gd name="T3" fmla="*/ 164 h 195"/>
                    <a:gd name="T4" fmla="*/ 1 w 199"/>
                    <a:gd name="T5" fmla="*/ 101 h 195"/>
                    <a:gd name="T6" fmla="*/ 34 w 199"/>
                    <a:gd name="T7" fmla="*/ 35 h 195"/>
                    <a:gd name="T8" fmla="*/ 103 w 199"/>
                    <a:gd name="T9" fmla="*/ 2 h 195"/>
                    <a:gd name="T10" fmla="*/ 172 w 199"/>
                    <a:gd name="T11" fmla="*/ 30 h 195"/>
                    <a:gd name="T12" fmla="*/ 199 w 199"/>
                    <a:gd name="T13" fmla="*/ 72 h 195"/>
                    <a:gd name="T14" fmla="*/ 189 w 199"/>
                    <a:gd name="T15" fmla="*/ 82 h 195"/>
                    <a:gd name="T16" fmla="*/ 162 w 199"/>
                    <a:gd name="T17" fmla="*/ 38 h 195"/>
                    <a:gd name="T18" fmla="*/ 104 w 199"/>
                    <a:gd name="T19" fmla="*/ 14 h 195"/>
                    <a:gd name="T20" fmla="*/ 44 w 199"/>
                    <a:gd name="T21" fmla="*/ 43 h 195"/>
                    <a:gd name="T22" fmla="*/ 14 w 199"/>
                    <a:gd name="T23" fmla="*/ 102 h 195"/>
                    <a:gd name="T24" fmla="*/ 37 w 199"/>
                    <a:gd name="T25" fmla="*/ 157 h 195"/>
                    <a:gd name="T26" fmla="*/ 77 w 199"/>
                    <a:gd name="T27" fmla="*/ 181 h 195"/>
                    <a:gd name="T28" fmla="*/ 122 w 199"/>
                    <a:gd name="T29" fmla="*/ 137 h 195"/>
                    <a:gd name="T30" fmla="*/ 90 w 199"/>
                    <a:gd name="T31" fmla="*/ 105 h 195"/>
                    <a:gd name="T32" fmla="*/ 98 w 199"/>
                    <a:gd name="T33" fmla="*/ 96 h 195"/>
                    <a:gd name="T34" fmla="*/ 139 w 199"/>
                    <a:gd name="T35" fmla="*/ 137 h 195"/>
                    <a:gd name="T36" fmla="*/ 82 w 199"/>
                    <a:gd name="T3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5">
                      <a:moveTo>
                        <a:pt x="82" y="195"/>
                      </a:moveTo>
                      <a:cubicBezTo>
                        <a:pt x="60" y="189"/>
                        <a:pt x="42" y="178"/>
                        <a:pt x="27" y="164"/>
                      </a:cubicBezTo>
                      <a:cubicBezTo>
                        <a:pt x="9" y="145"/>
                        <a:pt x="0" y="124"/>
                        <a:pt x="1" y="101"/>
                      </a:cubicBezTo>
                      <a:cubicBezTo>
                        <a:pt x="3" y="77"/>
                        <a:pt x="13" y="55"/>
                        <a:pt x="34" y="35"/>
                      </a:cubicBezTo>
                      <a:cubicBezTo>
                        <a:pt x="54" y="14"/>
                        <a:pt x="77" y="3"/>
                        <a:pt x="103" y="2"/>
                      </a:cubicBezTo>
                      <a:cubicBezTo>
                        <a:pt x="129" y="0"/>
                        <a:pt x="152" y="10"/>
                        <a:pt x="172" y="30"/>
                      </a:cubicBezTo>
                      <a:cubicBezTo>
                        <a:pt x="184" y="42"/>
                        <a:pt x="193" y="56"/>
                        <a:pt x="199" y="72"/>
                      </a:cubicBezTo>
                      <a:cubicBezTo>
                        <a:pt x="189" y="82"/>
                        <a:pt x="189" y="82"/>
                        <a:pt x="189" y="82"/>
                      </a:cubicBezTo>
                      <a:cubicBezTo>
                        <a:pt x="183" y="64"/>
                        <a:pt x="174" y="49"/>
                        <a:pt x="162" y="38"/>
                      </a:cubicBezTo>
                      <a:cubicBezTo>
                        <a:pt x="146" y="21"/>
                        <a:pt x="126" y="13"/>
                        <a:pt x="104" y="14"/>
                      </a:cubicBezTo>
                      <a:cubicBezTo>
                        <a:pt x="82" y="15"/>
                        <a:pt x="62" y="25"/>
                        <a:pt x="44" y="43"/>
                      </a:cubicBezTo>
                      <a:cubicBezTo>
                        <a:pt x="26" y="62"/>
                        <a:pt x="16" y="81"/>
                        <a:pt x="14" y="102"/>
                      </a:cubicBezTo>
                      <a:cubicBezTo>
                        <a:pt x="13" y="122"/>
                        <a:pt x="21" y="140"/>
                        <a:pt x="37" y="157"/>
                      </a:cubicBezTo>
                      <a:cubicBezTo>
                        <a:pt x="50" y="169"/>
                        <a:pt x="63" y="177"/>
                        <a:pt x="77" y="181"/>
                      </a:cubicBezTo>
                      <a:cubicBezTo>
                        <a:pt x="122" y="137"/>
                        <a:pt x="122" y="137"/>
                        <a:pt x="122" y="137"/>
                      </a:cubicBezTo>
                      <a:cubicBezTo>
                        <a:pt x="90" y="105"/>
                        <a:pt x="90" y="105"/>
                        <a:pt x="90" y="105"/>
                      </a:cubicBezTo>
                      <a:cubicBezTo>
                        <a:pt x="98" y="96"/>
                        <a:pt x="98" y="96"/>
                        <a:pt x="98" y="96"/>
                      </a:cubicBezTo>
                      <a:cubicBezTo>
                        <a:pt x="139" y="137"/>
                        <a:pt x="139" y="137"/>
                        <a:pt x="139" y="137"/>
                      </a:cubicBezTo>
                      <a:lnTo>
                        <a:pt x="82"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53">
                  <a:extLst>
                    <a:ext uri="{FF2B5EF4-FFF2-40B4-BE49-F238E27FC236}">
                      <a16:creationId xmlns:a16="http://schemas.microsoft.com/office/drawing/2014/main" id="{FC77588A-9153-4552-BA83-832F8C5DDA96}"/>
                    </a:ext>
                  </a:extLst>
                </p:cNvPr>
                <p:cNvSpPr>
                  <a:spLocks/>
                </p:cNvSpPr>
                <p:nvPr/>
              </p:nvSpPr>
              <p:spPr bwMode="auto">
                <a:xfrm>
                  <a:off x="8955087" y="2339975"/>
                  <a:ext cx="393700" cy="346075"/>
                </a:xfrm>
                <a:custGeom>
                  <a:avLst/>
                  <a:gdLst>
                    <a:gd name="T0" fmla="*/ 0 w 193"/>
                    <a:gd name="T1" fmla="*/ 111 h 170"/>
                    <a:gd name="T2" fmla="*/ 11 w 193"/>
                    <a:gd name="T3" fmla="*/ 101 h 170"/>
                    <a:gd name="T4" fmla="*/ 31 w 193"/>
                    <a:gd name="T5" fmla="*/ 139 h 170"/>
                    <a:gd name="T6" fmla="*/ 61 w 193"/>
                    <a:gd name="T7" fmla="*/ 157 h 170"/>
                    <a:gd name="T8" fmla="*/ 88 w 193"/>
                    <a:gd name="T9" fmla="*/ 147 h 170"/>
                    <a:gd name="T10" fmla="*/ 99 w 193"/>
                    <a:gd name="T11" fmla="*/ 125 h 170"/>
                    <a:gd name="T12" fmla="*/ 92 w 193"/>
                    <a:gd name="T13" fmla="*/ 84 h 170"/>
                    <a:gd name="T14" fmla="*/ 86 w 193"/>
                    <a:gd name="T15" fmla="*/ 38 h 170"/>
                    <a:gd name="T16" fmla="*/ 99 w 193"/>
                    <a:gd name="T17" fmla="*/ 14 h 170"/>
                    <a:gd name="T18" fmla="*/ 134 w 193"/>
                    <a:gd name="T19" fmla="*/ 1 h 170"/>
                    <a:gd name="T20" fmla="*/ 174 w 193"/>
                    <a:gd name="T21" fmla="*/ 21 h 170"/>
                    <a:gd name="T22" fmla="*/ 193 w 193"/>
                    <a:gd name="T23" fmla="*/ 49 h 170"/>
                    <a:gd name="T24" fmla="*/ 184 w 193"/>
                    <a:gd name="T25" fmla="*/ 59 h 170"/>
                    <a:gd name="T26" fmla="*/ 164 w 193"/>
                    <a:gd name="T27" fmla="*/ 28 h 170"/>
                    <a:gd name="T28" fmla="*/ 135 w 193"/>
                    <a:gd name="T29" fmla="*/ 13 h 170"/>
                    <a:gd name="T30" fmla="*/ 110 w 193"/>
                    <a:gd name="T31" fmla="*/ 23 h 170"/>
                    <a:gd name="T32" fmla="*/ 99 w 193"/>
                    <a:gd name="T33" fmla="*/ 45 h 170"/>
                    <a:gd name="T34" fmla="*/ 106 w 193"/>
                    <a:gd name="T35" fmla="*/ 85 h 170"/>
                    <a:gd name="T36" fmla="*/ 112 w 193"/>
                    <a:gd name="T37" fmla="*/ 129 h 170"/>
                    <a:gd name="T38" fmla="*/ 99 w 193"/>
                    <a:gd name="T39" fmla="*/ 155 h 170"/>
                    <a:gd name="T40" fmla="*/ 63 w 193"/>
                    <a:gd name="T41" fmla="*/ 169 h 170"/>
                    <a:gd name="T42" fmla="*/ 23 w 193"/>
                    <a:gd name="T43" fmla="*/ 148 h 170"/>
                    <a:gd name="T44" fmla="*/ 9 w 193"/>
                    <a:gd name="T45" fmla="*/ 130 h 170"/>
                    <a:gd name="T46" fmla="*/ 0 w 193"/>
                    <a:gd name="T47"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170">
                      <a:moveTo>
                        <a:pt x="0" y="111"/>
                      </a:moveTo>
                      <a:cubicBezTo>
                        <a:pt x="11" y="101"/>
                        <a:pt x="11" y="101"/>
                        <a:pt x="11" y="101"/>
                      </a:cubicBezTo>
                      <a:cubicBezTo>
                        <a:pt x="14" y="117"/>
                        <a:pt x="21" y="129"/>
                        <a:pt x="31" y="139"/>
                      </a:cubicBezTo>
                      <a:cubicBezTo>
                        <a:pt x="41" y="150"/>
                        <a:pt x="51" y="156"/>
                        <a:pt x="61" y="157"/>
                      </a:cubicBezTo>
                      <a:cubicBezTo>
                        <a:pt x="71" y="158"/>
                        <a:pt x="80" y="154"/>
                        <a:pt x="88" y="147"/>
                      </a:cubicBezTo>
                      <a:cubicBezTo>
                        <a:pt x="94" y="140"/>
                        <a:pt x="98" y="132"/>
                        <a:pt x="99" y="125"/>
                      </a:cubicBezTo>
                      <a:cubicBezTo>
                        <a:pt x="99" y="117"/>
                        <a:pt x="97" y="103"/>
                        <a:pt x="92" y="84"/>
                      </a:cubicBezTo>
                      <a:cubicBezTo>
                        <a:pt x="86" y="63"/>
                        <a:pt x="84" y="47"/>
                        <a:pt x="86" y="38"/>
                      </a:cubicBezTo>
                      <a:cubicBezTo>
                        <a:pt x="87" y="29"/>
                        <a:pt x="92" y="21"/>
                        <a:pt x="99" y="14"/>
                      </a:cubicBezTo>
                      <a:cubicBezTo>
                        <a:pt x="108" y="5"/>
                        <a:pt x="120" y="0"/>
                        <a:pt x="134" y="1"/>
                      </a:cubicBezTo>
                      <a:cubicBezTo>
                        <a:pt x="148" y="2"/>
                        <a:pt x="161" y="9"/>
                        <a:pt x="174" y="21"/>
                      </a:cubicBezTo>
                      <a:cubicBezTo>
                        <a:pt x="182" y="29"/>
                        <a:pt x="188" y="38"/>
                        <a:pt x="193" y="49"/>
                      </a:cubicBezTo>
                      <a:cubicBezTo>
                        <a:pt x="184" y="59"/>
                        <a:pt x="184" y="59"/>
                        <a:pt x="184" y="59"/>
                      </a:cubicBezTo>
                      <a:cubicBezTo>
                        <a:pt x="179" y="47"/>
                        <a:pt x="173" y="37"/>
                        <a:pt x="164" y="28"/>
                      </a:cubicBezTo>
                      <a:cubicBezTo>
                        <a:pt x="155" y="19"/>
                        <a:pt x="145" y="14"/>
                        <a:pt x="135" y="13"/>
                      </a:cubicBezTo>
                      <a:cubicBezTo>
                        <a:pt x="125" y="13"/>
                        <a:pt x="117" y="16"/>
                        <a:pt x="110" y="23"/>
                      </a:cubicBezTo>
                      <a:cubicBezTo>
                        <a:pt x="103" y="30"/>
                        <a:pt x="99" y="37"/>
                        <a:pt x="99" y="45"/>
                      </a:cubicBezTo>
                      <a:cubicBezTo>
                        <a:pt x="98" y="53"/>
                        <a:pt x="100" y="66"/>
                        <a:pt x="106" y="85"/>
                      </a:cubicBezTo>
                      <a:cubicBezTo>
                        <a:pt x="111" y="105"/>
                        <a:pt x="113" y="120"/>
                        <a:pt x="112" y="129"/>
                      </a:cubicBezTo>
                      <a:cubicBezTo>
                        <a:pt x="110" y="139"/>
                        <a:pt x="106" y="147"/>
                        <a:pt x="99" y="155"/>
                      </a:cubicBezTo>
                      <a:cubicBezTo>
                        <a:pt x="88" y="165"/>
                        <a:pt x="76" y="170"/>
                        <a:pt x="63" y="169"/>
                      </a:cubicBezTo>
                      <a:cubicBezTo>
                        <a:pt x="49" y="168"/>
                        <a:pt x="36" y="161"/>
                        <a:pt x="23" y="148"/>
                      </a:cubicBezTo>
                      <a:cubicBezTo>
                        <a:pt x="18" y="144"/>
                        <a:pt x="13" y="138"/>
                        <a:pt x="9" y="130"/>
                      </a:cubicBezTo>
                      <a:cubicBezTo>
                        <a:pt x="4" y="123"/>
                        <a:pt x="1" y="116"/>
                        <a:pt x="0"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29BEC9AF-77F3-495C-A9B9-53E6514A00E5}"/>
                    </a:ext>
                  </a:extLst>
                </p:cNvPr>
                <p:cNvSpPr>
                  <a:spLocks/>
                </p:cNvSpPr>
                <p:nvPr/>
              </p:nvSpPr>
              <p:spPr bwMode="auto">
                <a:xfrm>
                  <a:off x="9612449" y="2462704"/>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32">
                  <a:extLst>
                    <a:ext uri="{FF2B5EF4-FFF2-40B4-BE49-F238E27FC236}">
                      <a16:creationId xmlns:a16="http://schemas.microsoft.com/office/drawing/2014/main" id="{80AD87E1-6678-43DF-BB08-DDE4644DE989}"/>
                    </a:ext>
                  </a:extLst>
                </p:cNvPr>
                <p:cNvSpPr>
                  <a:spLocks/>
                </p:cNvSpPr>
                <p:nvPr/>
              </p:nvSpPr>
              <p:spPr bwMode="auto">
                <a:xfrm>
                  <a:off x="9661637" y="2411907"/>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32">
                  <a:extLst>
                    <a:ext uri="{FF2B5EF4-FFF2-40B4-BE49-F238E27FC236}">
                      <a16:creationId xmlns:a16="http://schemas.microsoft.com/office/drawing/2014/main" id="{2E451511-436E-48FF-B6A4-D360E43C6578}"/>
                    </a:ext>
                  </a:extLst>
                </p:cNvPr>
                <p:cNvSpPr>
                  <a:spLocks/>
                </p:cNvSpPr>
                <p:nvPr/>
              </p:nvSpPr>
              <p:spPr bwMode="auto">
                <a:xfrm>
                  <a:off x="9707675" y="2360508"/>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32">
                  <a:extLst>
                    <a:ext uri="{FF2B5EF4-FFF2-40B4-BE49-F238E27FC236}">
                      <a16:creationId xmlns:a16="http://schemas.microsoft.com/office/drawing/2014/main" id="{241BFDD1-E817-4220-8EE7-3DA47B951312}"/>
                    </a:ext>
                  </a:extLst>
                </p:cNvPr>
                <p:cNvSpPr>
                  <a:spLocks/>
                </p:cNvSpPr>
                <p:nvPr/>
              </p:nvSpPr>
              <p:spPr bwMode="auto">
                <a:xfrm>
                  <a:off x="9755926" y="2310606"/>
                  <a:ext cx="50800" cy="58737"/>
                </a:xfrm>
                <a:custGeom>
                  <a:avLst/>
                  <a:gdLst>
                    <a:gd name="T0" fmla="*/ 24 w 25"/>
                    <a:gd name="T1" fmla="*/ 0 h 29"/>
                    <a:gd name="T2" fmla="*/ 24 w 25"/>
                    <a:gd name="T3" fmla="*/ 22 h 29"/>
                    <a:gd name="T4" fmla="*/ 16 w 25"/>
                    <a:gd name="T5" fmla="*/ 29 h 29"/>
                    <a:gd name="T6" fmla="*/ 5 w 25"/>
                    <a:gd name="T7" fmla="*/ 28 h 29"/>
                    <a:gd name="T8" fmla="*/ 3 w 25"/>
                    <a:gd name="T9" fmla="*/ 23 h 29"/>
                    <a:gd name="T10" fmla="*/ 25 w 25"/>
                    <a:gd name="T11" fmla="*/ 0 h 29"/>
                  </a:gdLst>
                  <a:ahLst/>
                  <a:cxnLst>
                    <a:cxn ang="0">
                      <a:pos x="T0" y="T1"/>
                    </a:cxn>
                    <a:cxn ang="0">
                      <a:pos x="T2" y="T3"/>
                    </a:cxn>
                    <a:cxn ang="0">
                      <a:pos x="T4" y="T5"/>
                    </a:cxn>
                    <a:cxn ang="0">
                      <a:pos x="T6" y="T7"/>
                    </a:cxn>
                    <a:cxn ang="0">
                      <a:pos x="T8" y="T9"/>
                    </a:cxn>
                    <a:cxn ang="0">
                      <a:pos x="T10" y="T11"/>
                    </a:cxn>
                  </a:cxnLst>
                  <a:rect l="0" t="0" r="r" b="b"/>
                  <a:pathLst>
                    <a:path w="25" h="29">
                      <a:moveTo>
                        <a:pt x="24" y="0"/>
                      </a:moveTo>
                      <a:cubicBezTo>
                        <a:pt x="24" y="22"/>
                        <a:pt x="24" y="22"/>
                        <a:pt x="24" y="22"/>
                      </a:cubicBezTo>
                      <a:cubicBezTo>
                        <a:pt x="24" y="26"/>
                        <a:pt x="20" y="29"/>
                        <a:pt x="16" y="29"/>
                      </a:cubicBezTo>
                      <a:cubicBezTo>
                        <a:pt x="5" y="28"/>
                        <a:pt x="5" y="28"/>
                        <a:pt x="5" y="28"/>
                      </a:cubicBezTo>
                      <a:cubicBezTo>
                        <a:pt x="1" y="28"/>
                        <a:pt x="0" y="26"/>
                        <a:pt x="3" y="23"/>
                      </a:cubicBezTo>
                      <a:cubicBezTo>
                        <a:pt x="25" y="0"/>
                        <a:pt x="25" y="0"/>
                        <a:pt x="25" y="0"/>
                      </a:cubicBezTo>
                    </a:path>
                  </a:pathLst>
                </a:custGeom>
                <a:solidFill>
                  <a:schemeClr val="accent5">
                    <a:lumMod val="25000"/>
                    <a:lumOff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24" name="Picture 23">
                <a:extLst>
                  <a:ext uri="{FF2B5EF4-FFF2-40B4-BE49-F238E27FC236}">
                    <a16:creationId xmlns:a16="http://schemas.microsoft.com/office/drawing/2014/main" id="{DD629785-F77C-48DF-A780-76C3F1D5A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1196" y="3879050"/>
                <a:ext cx="1044116" cy="1044116"/>
              </a:xfrm>
              <a:prstGeom prst="rect">
                <a:avLst/>
              </a:prstGeom>
            </p:spPr>
          </p:pic>
          <p:pic>
            <p:nvPicPr>
              <p:cNvPr id="25" name="Picture 24">
                <a:extLst>
                  <a:ext uri="{FF2B5EF4-FFF2-40B4-BE49-F238E27FC236}">
                    <a16:creationId xmlns:a16="http://schemas.microsoft.com/office/drawing/2014/main" id="{A850A374-A7F5-49C0-8E7D-0E91F80D7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7900" y="3782494"/>
                <a:ext cx="1237228" cy="1237228"/>
              </a:xfrm>
              <a:prstGeom prst="rect">
                <a:avLst/>
              </a:prstGeom>
            </p:spPr>
          </p:pic>
        </p:grpSp>
      </p:grpSp>
    </p:spTree>
    <p:extLst>
      <p:ext uri="{BB962C8B-B14F-4D97-AF65-F5344CB8AC3E}">
        <p14:creationId xmlns:p14="http://schemas.microsoft.com/office/powerpoint/2010/main" val="653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919"/>
            <a:ext cx="11341268" cy="680196"/>
          </a:xfrm>
        </p:spPr>
        <p:txBody>
          <a:bodyPr>
            <a:normAutofit fontScale="90000"/>
          </a:bodyPr>
          <a:lstStyle/>
          <a:p>
            <a:r>
              <a:rPr lang="en-US" dirty="0"/>
              <a:t>Azure database services</a:t>
            </a:r>
          </a:p>
        </p:txBody>
      </p:sp>
      <p:grpSp>
        <p:nvGrpSpPr>
          <p:cNvPr id="16" name="Group 15" descr="Azure Cosmos DB icon.  The world with data spinning around it.">
            <a:extLst>
              <a:ext uri="{FF2B5EF4-FFF2-40B4-BE49-F238E27FC236}">
                <a16:creationId xmlns:a16="http://schemas.microsoft.com/office/drawing/2014/main" id="{BB5B7098-DCC9-43F2-B9E8-B772BF455BE5}"/>
              </a:ext>
            </a:extLst>
          </p:cNvPr>
          <p:cNvGrpSpPr/>
          <p:nvPr/>
        </p:nvGrpSpPr>
        <p:grpSpPr>
          <a:xfrm>
            <a:off x="663959" y="841384"/>
            <a:ext cx="10767968" cy="1083945"/>
            <a:chOff x="661065" y="1250959"/>
            <a:chExt cx="10770860" cy="1083945"/>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Cosmos Database </a:t>
              </a:r>
              <a:r>
                <a:rPr lang="en-US" sz="2400" dirty="0">
                  <a:gradFill>
                    <a:gsLst>
                      <a:gs pos="2917">
                        <a:schemeClr val="tx1"/>
                      </a:gs>
                      <a:gs pos="30000">
                        <a:schemeClr val="tx1"/>
                      </a:gs>
                    </a:gsLst>
                    <a:lin ang="5400000" scaled="0"/>
                  </a:gradFill>
                </a:rPr>
                <a:t>is a globally-distributed database service that elastically and independently scales throughput and storage. </a:t>
              </a:r>
            </a:p>
          </p:txBody>
        </p:sp>
      </p:grpSp>
      <p:grpSp>
        <p:nvGrpSpPr>
          <p:cNvPr id="21" name="Group 20" descr="Azure SQL database icon.  Cylinder where data can be stored with SQL written on it.">
            <a:extLst>
              <a:ext uri="{FF2B5EF4-FFF2-40B4-BE49-F238E27FC236}">
                <a16:creationId xmlns:a16="http://schemas.microsoft.com/office/drawing/2014/main" id="{2348C96D-B55F-4FD5-A584-16F21DD75CA7}"/>
              </a:ext>
            </a:extLst>
          </p:cNvPr>
          <p:cNvGrpSpPr/>
          <p:nvPr/>
        </p:nvGrpSpPr>
        <p:grpSpPr>
          <a:xfrm>
            <a:off x="663959" y="1903202"/>
            <a:ext cx="10767968" cy="1292662"/>
            <a:chOff x="661065" y="2626844"/>
            <a:chExt cx="10770860" cy="1292662"/>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26844"/>
              <a:ext cx="953262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SQL Database</a:t>
              </a:r>
              <a:r>
                <a:rPr lang="en-US" sz="2400" dirty="0">
                  <a:gradFill>
                    <a:gsLst>
                      <a:gs pos="2917">
                        <a:schemeClr val="tx1"/>
                      </a:gs>
                      <a:gs pos="30000">
                        <a:schemeClr val="tx1"/>
                      </a:gs>
                    </a:gsLst>
                    <a:lin ang="5400000" scaled="0"/>
                  </a:gradFill>
                </a:rPr>
                <a:t> is a relational database as a service (</a:t>
              </a:r>
              <a:r>
                <a:rPr lang="en-US" sz="2400" dirty="0" err="1">
                  <a:gradFill>
                    <a:gsLst>
                      <a:gs pos="2917">
                        <a:schemeClr val="tx1"/>
                      </a:gs>
                      <a:gs pos="30000">
                        <a:schemeClr val="tx1"/>
                      </a:gs>
                    </a:gsLst>
                    <a:lin ang="5400000" scaled="0"/>
                  </a:gradFill>
                </a:rPr>
                <a:t>DaaS</a:t>
              </a:r>
              <a:r>
                <a:rPr lang="en-US" sz="2400" dirty="0">
                  <a:gradFill>
                    <a:gsLst>
                      <a:gs pos="2917">
                        <a:schemeClr val="tx1"/>
                      </a:gs>
                      <a:gs pos="30000">
                        <a:schemeClr val="tx1"/>
                      </a:gs>
                    </a:gsLst>
                    <a:lin ang="5400000" scaled="0"/>
                  </a:gradFill>
                </a:rPr>
                <a:t>) based on the latest stable version of the Microsoft SQL Server database engine.</a:t>
              </a:r>
            </a:p>
          </p:txBody>
        </p:sp>
      </p:grpSp>
      <p:grpSp>
        <p:nvGrpSpPr>
          <p:cNvPr id="22" name="Group 21" descr="Azure MySQL Database icon.  Cylinder where data can be stored with MySQL written on it.">
            <a:extLst>
              <a:ext uri="{FF2B5EF4-FFF2-40B4-BE49-F238E27FC236}">
                <a16:creationId xmlns:a16="http://schemas.microsoft.com/office/drawing/2014/main" id="{D08733A0-E944-4170-A6C5-08CCB372876F}"/>
              </a:ext>
            </a:extLst>
          </p:cNvPr>
          <p:cNvGrpSpPr/>
          <p:nvPr/>
        </p:nvGrpSpPr>
        <p:grpSpPr>
          <a:xfrm>
            <a:off x="663959" y="3213064"/>
            <a:ext cx="10767968" cy="1083945"/>
            <a:chOff x="661065" y="4238593"/>
            <a:chExt cx="10770860" cy="1083945"/>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5"/>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MySQL </a:t>
              </a:r>
              <a:r>
                <a:rPr lang="en-US" sz="2400" dirty="0">
                  <a:gradFill>
                    <a:gsLst>
                      <a:gs pos="2917">
                        <a:schemeClr val="tx1"/>
                      </a:gs>
                      <a:gs pos="30000">
                        <a:schemeClr val="tx1"/>
                      </a:gs>
                    </a:gsLst>
                    <a:lin ang="5400000" scaled="0"/>
                  </a:gradFill>
                </a:rPr>
                <a:t>is a fully-managed MySQL database service for app developers.</a:t>
              </a:r>
            </a:p>
          </p:txBody>
        </p:sp>
      </p:grpSp>
      <p:grpSp>
        <p:nvGrpSpPr>
          <p:cNvPr id="23" name="Group 22" descr="Azure PostgreSQL database icon.  Cylinder where data can be stored with an elephant head on it.">
            <a:extLst>
              <a:ext uri="{FF2B5EF4-FFF2-40B4-BE49-F238E27FC236}">
                <a16:creationId xmlns:a16="http://schemas.microsoft.com/office/drawing/2014/main" id="{82D090D9-AC1B-4C70-98D1-5F92943D81C1}"/>
              </a:ext>
            </a:extLst>
          </p:cNvPr>
          <p:cNvGrpSpPr/>
          <p:nvPr/>
        </p:nvGrpSpPr>
        <p:grpSpPr>
          <a:xfrm>
            <a:off x="663958" y="4432197"/>
            <a:ext cx="10767969" cy="1083946"/>
            <a:chOff x="661064" y="5558376"/>
            <a:chExt cx="10770861" cy="108394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PostgreSQL </a:t>
              </a:r>
              <a:r>
                <a:rPr lang="en-US" sz="2400" dirty="0">
                  <a:gradFill>
                    <a:gsLst>
                      <a:gs pos="2917">
                        <a:schemeClr val="tx1"/>
                      </a:gs>
                      <a:gs pos="30000">
                        <a:schemeClr val="tx1"/>
                      </a:gs>
                    </a:gsLst>
                    <a:lin ang="5400000" scaled="0"/>
                  </a:gradFill>
                </a:rPr>
                <a:t>is a relational database service based on the open-source Postgres database engine.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3040"/>
            <a:ext cx="11341268" cy="680196"/>
          </a:xfrm>
        </p:spPr>
        <p:txBody>
          <a:bodyPr>
            <a:normAutofit fontScale="90000"/>
          </a:bodyPr>
          <a:lstStyle/>
          <a:p>
            <a:r>
              <a:rPr lang="en-US">
                <a:cs typeface="Segoe UI"/>
              </a:rPr>
              <a:t>Azure Internet of Things</a:t>
            </a:r>
            <a:endParaRPr lang="en-US"/>
          </a:p>
        </p:txBody>
      </p:sp>
      <p:sp>
        <p:nvSpPr>
          <p:cNvPr id="3" name="Content Placeholder 2">
            <a:extLst>
              <a:ext uri="{FF2B5EF4-FFF2-40B4-BE49-F238E27FC236}">
                <a16:creationId xmlns:a16="http://schemas.microsoft.com/office/drawing/2014/main" id="{FF78A544-B5ED-49D0-A8CC-69D9EF2B64FA}"/>
              </a:ext>
            </a:extLst>
          </p:cNvPr>
          <p:cNvSpPr>
            <a:spLocks noGrp="1"/>
          </p:cNvSpPr>
          <p:nvPr>
            <p:ph sz="quarter" idx="10"/>
          </p:nvPr>
        </p:nvSpPr>
        <p:spPr>
          <a:xfrm>
            <a:off x="418643" y="1034239"/>
            <a:ext cx="11340811" cy="923330"/>
          </a:xfrm>
        </p:spPr>
        <p:txBody>
          <a:bodyPr/>
          <a:lstStyle/>
          <a:p>
            <a:r>
              <a:rPr lang="en-US" sz="2400" b="1">
                <a:gradFill>
                  <a:gsLst>
                    <a:gs pos="2917">
                      <a:schemeClr val="tx1"/>
                    </a:gs>
                    <a:gs pos="30000">
                      <a:schemeClr val="tx1"/>
                    </a:gs>
                  </a:gsLst>
                  <a:lin ang="5400000" scaled="0"/>
                </a:gradFill>
                <a:latin typeface="+mj-lt"/>
              </a:rPr>
              <a:t>Internet of Things (IoT) </a:t>
            </a:r>
            <a:r>
              <a:rPr lang="en-US" sz="2400">
                <a:gradFill>
                  <a:gsLst>
                    <a:gs pos="2917">
                      <a:schemeClr val="tx1"/>
                    </a:gs>
                    <a:gs pos="30000">
                      <a:schemeClr val="tx1"/>
                    </a:gs>
                  </a:gsLst>
                  <a:lin ang="5400000" scaled="0"/>
                </a:gradFill>
              </a:rPr>
              <a:t>is the ability for devices to garner and then relay information for data analysis.</a:t>
            </a:r>
            <a:endParaRPr lang="en-US"/>
          </a:p>
        </p:txBody>
      </p:sp>
      <p:grpSp>
        <p:nvGrpSpPr>
          <p:cNvPr id="4" name="Group 3" descr="Azure IoT Central icon - Box representing and IoT device with a ring of services around it.">
            <a:extLst>
              <a:ext uri="{FF2B5EF4-FFF2-40B4-BE49-F238E27FC236}">
                <a16:creationId xmlns:a16="http://schemas.microsoft.com/office/drawing/2014/main" id="{5CC6A208-BE01-47E6-8388-83822B196C18}"/>
              </a:ext>
            </a:extLst>
          </p:cNvPr>
          <p:cNvGrpSpPr/>
          <p:nvPr/>
        </p:nvGrpSpPr>
        <p:grpSpPr>
          <a:xfrm>
            <a:off x="480511" y="2070042"/>
            <a:ext cx="10835188" cy="960263"/>
            <a:chOff x="480511" y="2327496"/>
            <a:chExt cx="10558481" cy="96026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0511" y="2337891"/>
              <a:ext cx="939474" cy="939474"/>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1419985" y="2327496"/>
              <a:ext cx="9619007"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Central </a:t>
              </a:r>
              <a:r>
                <a:rPr lang="en-US" sz="2400" b="0" i="0">
                  <a:solidFill>
                    <a:srgbClr val="171717"/>
                  </a:solidFill>
                  <a:effectLst/>
                  <a:latin typeface="Segoe UI" panose="020B0502040204020203" pitchFamily="34" charset="0"/>
                </a:rPr>
                <a:t>is a fully managed global IoT SaaS solution that makes it easy to connect, monitor, and manage IoT assets at scale.</a:t>
              </a:r>
              <a:endParaRPr lang="en-US" sz="2400" b="1">
                <a:gradFill>
                  <a:gsLst>
                    <a:gs pos="2917">
                      <a:schemeClr val="tx1"/>
                    </a:gs>
                    <a:gs pos="30000">
                      <a:schemeClr val="tx1"/>
                    </a:gs>
                  </a:gsLst>
                  <a:lin ang="5400000" scaled="0"/>
                </a:gradFill>
              </a:endParaRPr>
            </a:p>
          </p:txBody>
        </p:sp>
      </p:grpSp>
      <p:grpSp>
        <p:nvGrpSpPr>
          <p:cNvPr id="6" name="Group 5" descr="Azure IoT Hub icon.  Set of IoT devices connected for communication.">
            <a:extLst>
              <a:ext uri="{FF2B5EF4-FFF2-40B4-BE49-F238E27FC236}">
                <a16:creationId xmlns:a16="http://schemas.microsoft.com/office/drawing/2014/main" id="{EA9EBC42-F8C4-48A9-8D5C-C4FCE2ED08EB}"/>
              </a:ext>
            </a:extLst>
          </p:cNvPr>
          <p:cNvGrpSpPr/>
          <p:nvPr/>
        </p:nvGrpSpPr>
        <p:grpSpPr>
          <a:xfrm>
            <a:off x="480511" y="3087388"/>
            <a:ext cx="10835188" cy="1292662"/>
            <a:chOff x="480511" y="3611542"/>
            <a:chExt cx="10614991"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80511" y="3788136"/>
              <a:ext cx="939474" cy="939474"/>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1419985" y="3611542"/>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latin typeface="+mj-lt"/>
                </a:rPr>
                <a:t>Azure IoT Hub </a:t>
              </a:r>
              <a:r>
                <a:rPr lang="en-US" sz="2400" b="0" i="0" dirty="0">
                  <a:solidFill>
                    <a:srgbClr val="171717"/>
                  </a:solidFill>
                  <a:effectLst/>
                  <a:latin typeface="Segoe UI" panose="020B0502040204020203" pitchFamily="34" charset="0"/>
                </a:rPr>
                <a:t>is a managed service hosted in the cloud that acts as a central message hub for bi-directional communication between IoT applications and the devices it manages.</a:t>
              </a:r>
              <a:endParaRPr lang="en-US" sz="2400" b="1" dirty="0">
                <a:gradFill>
                  <a:gsLst>
                    <a:gs pos="2917">
                      <a:schemeClr val="tx1"/>
                    </a:gs>
                    <a:gs pos="30000">
                      <a:schemeClr val="tx1"/>
                    </a:gs>
                  </a:gsLst>
                  <a:lin ang="5400000" scaled="0"/>
                </a:gradFill>
              </a:endParaRPr>
            </a:p>
          </p:txBody>
        </p:sp>
      </p:grpSp>
      <p:grpSp>
        <p:nvGrpSpPr>
          <p:cNvPr id="7" name="Group 6" descr="Azure Sphere icon - circle shape with a shield on it.">
            <a:extLst>
              <a:ext uri="{FF2B5EF4-FFF2-40B4-BE49-F238E27FC236}">
                <a16:creationId xmlns:a16="http://schemas.microsoft.com/office/drawing/2014/main" id="{8E5C5A40-22F0-492C-AE9D-A53AEABF79DA}"/>
              </a:ext>
            </a:extLst>
          </p:cNvPr>
          <p:cNvGrpSpPr/>
          <p:nvPr/>
        </p:nvGrpSpPr>
        <p:grpSpPr>
          <a:xfrm>
            <a:off x="480510" y="4347133"/>
            <a:ext cx="10835189" cy="1292662"/>
            <a:chOff x="480511" y="5061787"/>
            <a:chExt cx="10614990"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511" y="5238381"/>
              <a:ext cx="939474" cy="939474"/>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1419984" y="5061787"/>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latin typeface="+mj-lt"/>
                </a:rPr>
                <a:t>Azure Sphere </a:t>
              </a:r>
              <a:r>
                <a:rPr lang="en-US" sz="2400" dirty="0">
                  <a:gradFill>
                    <a:gsLst>
                      <a:gs pos="2917">
                        <a:schemeClr val="tx1"/>
                      </a:gs>
                      <a:gs pos="30000">
                        <a:schemeClr val="tx1"/>
                      </a:gs>
                    </a:gsLst>
                    <a:lin ang="5400000" scaled="0"/>
                  </a:gradFill>
                </a:rPr>
                <a:t>i</a:t>
              </a:r>
              <a:r>
                <a:rPr lang="en-US" sz="2400" b="0" i="0" dirty="0">
                  <a:solidFill>
                    <a:srgbClr val="171717"/>
                  </a:solidFill>
                  <a:effectLst/>
                  <a:latin typeface="Segoe UI" panose="020B0502040204020203" pitchFamily="34" charset="0"/>
                </a:rPr>
                <a:t>s a secured, high-level application platform with built-in communication and security features for internet-connected devices.</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7085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Big data and analytics</a:t>
            </a:r>
          </a:p>
        </p:txBody>
      </p:sp>
      <p:grpSp>
        <p:nvGrpSpPr>
          <p:cNvPr id="29" name="Group 28" descr="Azure Synapse Analytics icon - octagon with several connected items inside of it.">
            <a:extLst>
              <a:ext uri="{FF2B5EF4-FFF2-40B4-BE49-F238E27FC236}">
                <a16:creationId xmlns:a16="http://schemas.microsoft.com/office/drawing/2014/main" id="{A1E95631-8FD8-4C88-8B85-1683646BC7EA}"/>
              </a:ext>
            </a:extLst>
          </p:cNvPr>
          <p:cNvGrpSpPr/>
          <p:nvPr/>
        </p:nvGrpSpPr>
        <p:grpSpPr>
          <a:xfrm>
            <a:off x="-21180" y="1807197"/>
            <a:ext cx="4024455" cy="3398745"/>
            <a:chOff x="-6387" y="2343782"/>
            <a:chExt cx="4024455" cy="3398745"/>
          </a:xfrm>
        </p:grpSpPr>
        <p:pic>
          <p:nvPicPr>
            <p:cNvPr id="5" name="Graphic 4">
              <a:extLst>
                <a:ext uri="{FF2B5EF4-FFF2-40B4-BE49-F238E27FC236}">
                  <a16:creationId xmlns:a16="http://schemas.microsoft.com/office/drawing/2014/main" id="{6C6B3F3E-E4C6-4607-BFDE-0366EB9F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096" y="2971646"/>
              <a:ext cx="1677488" cy="1677488"/>
            </a:xfrm>
            <a:prstGeom prst="rect">
              <a:avLst/>
            </a:prstGeom>
          </p:spPr>
        </p:pic>
        <p:sp>
          <p:nvSpPr>
            <p:cNvPr id="12" name="TextBox 11">
              <a:extLst>
                <a:ext uri="{FF2B5EF4-FFF2-40B4-BE49-F238E27FC236}">
                  <a16:creationId xmlns:a16="http://schemas.microsoft.com/office/drawing/2014/main" id="{37593259-919A-4DF1-BBB1-35EA7FBA1CAA}"/>
                </a:ext>
              </a:extLst>
            </p:cNvPr>
            <p:cNvSpPr txBox="1"/>
            <p:nvPr/>
          </p:nvSpPr>
          <p:spPr>
            <a:xfrm>
              <a:off x="107890" y="2343782"/>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Synapse Analytics</a:t>
              </a:r>
            </a:p>
          </p:txBody>
        </p:sp>
        <p:sp>
          <p:nvSpPr>
            <p:cNvPr id="21" name="TextBox 20">
              <a:extLst>
                <a:ext uri="{FF2B5EF4-FFF2-40B4-BE49-F238E27FC236}">
                  <a16:creationId xmlns:a16="http://schemas.microsoft.com/office/drawing/2014/main" id="{97F26E1A-69F1-4D89-97C5-DABB3BC5398F}"/>
                </a:ext>
              </a:extLst>
            </p:cNvPr>
            <p:cNvSpPr txBox="1"/>
            <p:nvPr/>
          </p:nvSpPr>
          <p:spPr>
            <a:xfrm>
              <a:off x="-6387" y="4782264"/>
              <a:ext cx="402445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cloud-based Enterprise Data Warehouse.</a:t>
              </a:r>
            </a:p>
          </p:txBody>
        </p:sp>
      </p:grpSp>
      <p:grpSp>
        <p:nvGrpSpPr>
          <p:cNvPr id="28" name="Group 27" descr="Azure HDInsight icon - graphic of data elements connected from many sources.">
            <a:extLst>
              <a:ext uri="{FF2B5EF4-FFF2-40B4-BE49-F238E27FC236}">
                <a16:creationId xmlns:a16="http://schemas.microsoft.com/office/drawing/2014/main" id="{A02E39F0-C23E-4307-A3CA-BCAC0AD549E4}"/>
              </a:ext>
            </a:extLst>
          </p:cNvPr>
          <p:cNvGrpSpPr/>
          <p:nvPr/>
        </p:nvGrpSpPr>
        <p:grpSpPr>
          <a:xfrm>
            <a:off x="4089512" y="1807197"/>
            <a:ext cx="4530020" cy="3731144"/>
            <a:chOff x="3824267" y="2343782"/>
            <a:chExt cx="4530020" cy="3731144"/>
          </a:xfrm>
        </p:grpSpPr>
        <p:pic>
          <p:nvPicPr>
            <p:cNvPr id="9" name="Graphic 8">
              <a:extLst>
                <a:ext uri="{FF2B5EF4-FFF2-40B4-BE49-F238E27FC236}">
                  <a16:creationId xmlns:a16="http://schemas.microsoft.com/office/drawing/2014/main" id="{3814FCC5-687F-47E8-80AA-6B79C31FEA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7257" y="2971646"/>
              <a:ext cx="1677488" cy="1677488"/>
            </a:xfrm>
            <a:prstGeom prst="rect">
              <a:avLst/>
            </a:prstGeom>
          </p:spPr>
        </p:pic>
        <p:sp>
          <p:nvSpPr>
            <p:cNvPr id="14" name="TextBox 13">
              <a:extLst>
                <a:ext uri="{FF2B5EF4-FFF2-40B4-BE49-F238E27FC236}">
                  <a16:creationId xmlns:a16="http://schemas.microsoft.com/office/drawing/2014/main" id="{FAFB1E31-732E-426D-9488-8CB1921DE98A}"/>
                </a:ext>
              </a:extLst>
            </p:cNvPr>
            <p:cNvSpPr txBox="1"/>
            <p:nvPr/>
          </p:nvSpPr>
          <p:spPr>
            <a:xfrm>
              <a:off x="4769693" y="2343782"/>
              <a:ext cx="26391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HDInsight</a:t>
              </a:r>
            </a:p>
          </p:txBody>
        </p:sp>
        <p:sp>
          <p:nvSpPr>
            <p:cNvPr id="23" name="TextBox 22">
              <a:extLst>
                <a:ext uri="{FF2B5EF4-FFF2-40B4-BE49-F238E27FC236}">
                  <a16:creationId xmlns:a16="http://schemas.microsoft.com/office/drawing/2014/main" id="{57E0E1B4-8203-4524-8032-7E9161104EBF}"/>
                </a:ext>
              </a:extLst>
            </p:cNvPr>
            <p:cNvSpPr txBox="1"/>
            <p:nvPr/>
          </p:nvSpPr>
          <p:spPr>
            <a:xfrm>
              <a:off x="3824267" y="4782264"/>
              <a:ext cx="453002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fully-managed, open-source analytics service for enterprises.</a:t>
              </a:r>
            </a:p>
          </p:txBody>
        </p:sp>
      </p:grpSp>
      <p:grpSp>
        <p:nvGrpSpPr>
          <p:cNvPr id="27" name="Group 26" descr="Azure Databricks icon - two bricks of data being connected together.">
            <a:extLst>
              <a:ext uri="{FF2B5EF4-FFF2-40B4-BE49-F238E27FC236}">
                <a16:creationId xmlns:a16="http://schemas.microsoft.com/office/drawing/2014/main" id="{F4956198-2583-4B26-8B15-3CF2D086E900}"/>
              </a:ext>
            </a:extLst>
          </p:cNvPr>
          <p:cNvGrpSpPr/>
          <p:nvPr/>
        </p:nvGrpSpPr>
        <p:grpSpPr>
          <a:xfrm>
            <a:off x="8820046" y="1807197"/>
            <a:ext cx="3217533" cy="3398744"/>
            <a:chOff x="8274763" y="2343782"/>
            <a:chExt cx="3217533" cy="3398744"/>
          </a:xfrm>
        </p:grpSpPr>
        <p:pic>
          <p:nvPicPr>
            <p:cNvPr id="11" name="Graphic 10">
              <a:extLst>
                <a:ext uri="{FF2B5EF4-FFF2-40B4-BE49-F238E27FC236}">
                  <a16:creationId xmlns:a16="http://schemas.microsoft.com/office/drawing/2014/main" id="{3862DDF7-D91F-4519-884A-D20C32E35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4785" y="2971646"/>
              <a:ext cx="1677488" cy="1677488"/>
            </a:xfrm>
            <a:prstGeom prst="rect">
              <a:avLst/>
            </a:prstGeom>
          </p:spPr>
        </p:pic>
        <p:sp>
          <p:nvSpPr>
            <p:cNvPr id="15" name="TextBox 14">
              <a:extLst>
                <a:ext uri="{FF2B5EF4-FFF2-40B4-BE49-F238E27FC236}">
                  <a16:creationId xmlns:a16="http://schemas.microsoft.com/office/drawing/2014/main" id="{D46C0A6E-EA28-48A8-9A42-677DFC81EDC3}"/>
                </a:ext>
              </a:extLst>
            </p:cNvPr>
            <p:cNvSpPr txBox="1"/>
            <p:nvPr/>
          </p:nvSpPr>
          <p:spPr>
            <a:xfrm>
              <a:off x="8274763" y="2343782"/>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Databricks</a:t>
              </a:r>
            </a:p>
          </p:txBody>
        </p:sp>
        <p:sp>
          <p:nvSpPr>
            <p:cNvPr id="22" name="TextBox 21">
              <a:extLst>
                <a:ext uri="{FF2B5EF4-FFF2-40B4-BE49-F238E27FC236}">
                  <a16:creationId xmlns:a16="http://schemas.microsoft.com/office/drawing/2014/main" id="{6B5FC3A2-739F-41C5-8006-5D3C9DE7615C}"/>
                </a:ext>
              </a:extLst>
            </p:cNvPr>
            <p:cNvSpPr txBox="1"/>
            <p:nvPr/>
          </p:nvSpPr>
          <p:spPr>
            <a:xfrm>
              <a:off x="8274763" y="4782263"/>
              <a:ext cx="3217533"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Apache Spark based analytics service.</a:t>
              </a:r>
            </a:p>
          </p:txBody>
        </p:sp>
      </p:grpSp>
      <p:pic>
        <p:nvPicPr>
          <p:cNvPr id="3" name="Picture 2">
            <a:extLst>
              <a:ext uri="{FF2B5EF4-FFF2-40B4-BE49-F238E27FC236}">
                <a16:creationId xmlns:a16="http://schemas.microsoft.com/office/drawing/2014/main" id="{E3C0EBFC-0A1F-4C7B-A22A-9CDDBA0BA71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3847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Artificial Intelligence &amp; Machine Learning</a:t>
            </a:r>
          </a:p>
        </p:txBody>
      </p:sp>
      <p:grpSp>
        <p:nvGrpSpPr>
          <p:cNvPr id="8" name="Group 7" descr="Azure Machine Learning icon - lab beaker for experimenting with.">
            <a:extLst>
              <a:ext uri="{FF2B5EF4-FFF2-40B4-BE49-F238E27FC236}">
                <a16:creationId xmlns:a16="http://schemas.microsoft.com/office/drawing/2014/main" id="{5F235B2A-66DF-49FC-BEB7-08A89BE98DD6}"/>
              </a:ext>
            </a:extLst>
          </p:cNvPr>
          <p:cNvGrpSpPr/>
          <p:nvPr/>
        </p:nvGrpSpPr>
        <p:grpSpPr>
          <a:xfrm>
            <a:off x="844812" y="1243628"/>
            <a:ext cx="9887148" cy="1182743"/>
            <a:chOff x="844812" y="1492207"/>
            <a:chExt cx="9887148" cy="1182743"/>
          </a:xfrm>
        </p:grpSpPr>
        <p:pic>
          <p:nvPicPr>
            <p:cNvPr id="9" name="Graphic 8">
              <a:extLst>
                <a:ext uri="{FF2B5EF4-FFF2-40B4-BE49-F238E27FC236}">
                  <a16:creationId xmlns:a16="http://schemas.microsoft.com/office/drawing/2014/main" id="{030000BE-9E4B-4460-A63F-3F5AC7604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44812" y="1492207"/>
              <a:ext cx="1182743" cy="1182743"/>
            </a:xfrm>
            <a:prstGeom prst="rect">
              <a:avLst/>
            </a:prstGeom>
          </p:spPr>
        </p:pic>
        <p:sp>
          <p:nvSpPr>
            <p:cNvPr id="10" name="TextBox 9">
              <a:extLst>
                <a:ext uri="{FF2B5EF4-FFF2-40B4-BE49-F238E27FC236}">
                  <a16:creationId xmlns:a16="http://schemas.microsoft.com/office/drawing/2014/main" id="{012A2B8D-C9D7-45F6-87D7-8B1D33903474}"/>
                </a:ext>
              </a:extLst>
            </p:cNvPr>
            <p:cNvSpPr txBox="1"/>
            <p:nvPr/>
          </p:nvSpPr>
          <p:spPr>
            <a:xfrm>
              <a:off x="2246517" y="1603447"/>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chemeClr val="tx1"/>
                  </a:solidFill>
                  <a:latin typeface="+mn-lt"/>
                  <a:cs typeface="Segoe UI Semilight"/>
                </a:rPr>
                <a:t>Azure Machine Learning: </a:t>
              </a:r>
              <a:r>
                <a:rPr lang="en-US" sz="2400">
                  <a:solidFill>
                    <a:schemeClr val="tx1"/>
                  </a:solidFill>
                  <a:latin typeface="+mn-lt"/>
                  <a:cs typeface="Segoe UI Semilight"/>
                </a:rPr>
                <a:t>c</a:t>
              </a:r>
              <a:r>
                <a:rPr lang="en-US" sz="2400">
                  <a:gradFill>
                    <a:gsLst>
                      <a:gs pos="2917">
                        <a:schemeClr val="tx1"/>
                      </a:gs>
                      <a:gs pos="30000">
                        <a:schemeClr val="tx1"/>
                      </a:gs>
                    </a:gsLst>
                    <a:lin ang="5400000" scaled="0"/>
                  </a:gradFill>
                </a:rPr>
                <a:t>loud-based to develop, train,  and deploy machine learning models.</a:t>
              </a:r>
            </a:p>
          </p:txBody>
        </p:sp>
      </p:grpSp>
      <p:grpSp>
        <p:nvGrpSpPr>
          <p:cNvPr id="11" name="Group 10" descr="Cognitive Services icon - digital brain in the share of a cloud.">
            <a:extLst>
              <a:ext uri="{FF2B5EF4-FFF2-40B4-BE49-F238E27FC236}">
                <a16:creationId xmlns:a16="http://schemas.microsoft.com/office/drawing/2014/main" id="{54DAB787-8206-4DCC-BC7C-A56A26517A28}"/>
              </a:ext>
            </a:extLst>
          </p:cNvPr>
          <p:cNvGrpSpPr/>
          <p:nvPr/>
        </p:nvGrpSpPr>
        <p:grpSpPr>
          <a:xfrm>
            <a:off x="844813" y="2781036"/>
            <a:ext cx="9887147" cy="1182743"/>
            <a:chOff x="844813" y="2959434"/>
            <a:chExt cx="9887147" cy="1182743"/>
          </a:xfrm>
        </p:grpSpPr>
        <p:pic>
          <p:nvPicPr>
            <p:cNvPr id="12" name="Graphic 11">
              <a:extLst>
                <a:ext uri="{FF2B5EF4-FFF2-40B4-BE49-F238E27FC236}">
                  <a16:creationId xmlns:a16="http://schemas.microsoft.com/office/drawing/2014/main" id="{425AB829-753E-4196-8BD6-C11F0EDD2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44813" y="2959434"/>
              <a:ext cx="1182743" cy="1182743"/>
            </a:xfrm>
            <a:prstGeom prst="rect">
              <a:avLst/>
            </a:prstGeom>
          </p:spPr>
        </p:pic>
        <p:sp>
          <p:nvSpPr>
            <p:cNvPr id="13" name="TextBox 12">
              <a:extLst>
                <a:ext uri="{FF2B5EF4-FFF2-40B4-BE49-F238E27FC236}">
                  <a16:creationId xmlns:a16="http://schemas.microsoft.com/office/drawing/2014/main" id="{82C23AAF-9E75-4DDD-B067-B7848A0220DC}"/>
                </a:ext>
              </a:extLst>
            </p:cNvPr>
            <p:cNvSpPr txBox="1"/>
            <p:nvPr/>
          </p:nvSpPr>
          <p:spPr>
            <a:xfrm>
              <a:off x="2246517" y="3070674"/>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Cognitive Services: </a:t>
              </a:r>
              <a:r>
                <a:rPr lang="en-US" sz="2400">
                  <a:gradFill>
                    <a:gsLst>
                      <a:gs pos="2917">
                        <a:schemeClr val="tx1"/>
                      </a:gs>
                      <a:gs pos="30000">
                        <a:schemeClr val="tx1"/>
                      </a:gs>
                    </a:gsLst>
                    <a:lin ang="5400000" scaled="0"/>
                  </a:gradFill>
                </a:rPr>
                <a:t>q</a:t>
              </a:r>
              <a:r>
                <a:rPr lang="en-US" sz="2400" b="0">
                  <a:solidFill>
                    <a:schemeClr val="tx1"/>
                  </a:solidFill>
                  <a:latin typeface="+mn-lt"/>
                  <a:cs typeface="Segoe UI Semilight"/>
                </a:rPr>
                <a:t>uickly enable apps to see, hear, speak, understand, and interpret a user’s needs. </a:t>
              </a:r>
              <a:endParaRPr lang="en-US" sz="3200">
                <a:solidFill>
                  <a:schemeClr val="tx1"/>
                </a:solidFill>
                <a:latin typeface="+mn-lt"/>
              </a:endParaRPr>
            </a:p>
          </p:txBody>
        </p:sp>
      </p:grpSp>
      <p:grpSp>
        <p:nvGrpSpPr>
          <p:cNvPr id="14" name="Group 13" descr="Azure Bot Service icon - Circle with a simple robot image inside.">
            <a:extLst>
              <a:ext uri="{FF2B5EF4-FFF2-40B4-BE49-F238E27FC236}">
                <a16:creationId xmlns:a16="http://schemas.microsoft.com/office/drawing/2014/main" id="{F7EF8FD5-B495-4EB9-B4ED-941BDF4B8961}"/>
              </a:ext>
            </a:extLst>
          </p:cNvPr>
          <p:cNvGrpSpPr/>
          <p:nvPr/>
        </p:nvGrpSpPr>
        <p:grpSpPr>
          <a:xfrm>
            <a:off x="844812" y="4318443"/>
            <a:ext cx="10111999" cy="1182743"/>
            <a:chOff x="844812" y="4567022"/>
            <a:chExt cx="10111999" cy="1182743"/>
          </a:xfrm>
        </p:grpSpPr>
        <p:pic>
          <p:nvPicPr>
            <p:cNvPr id="15" name="Graphic 14">
              <a:extLst>
                <a:ext uri="{FF2B5EF4-FFF2-40B4-BE49-F238E27FC236}">
                  <a16:creationId xmlns:a16="http://schemas.microsoft.com/office/drawing/2014/main" id="{F2FDB5EA-C923-4858-9D19-042FD1808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4812" y="4567022"/>
              <a:ext cx="1182743" cy="1182743"/>
            </a:xfrm>
            <a:prstGeom prst="rect">
              <a:avLst/>
            </a:prstGeom>
          </p:spPr>
        </p:pic>
        <p:sp>
          <p:nvSpPr>
            <p:cNvPr id="16" name="TextBox 15">
              <a:extLst>
                <a:ext uri="{FF2B5EF4-FFF2-40B4-BE49-F238E27FC236}">
                  <a16:creationId xmlns:a16="http://schemas.microsoft.com/office/drawing/2014/main" id="{6595CE81-C8C9-4E21-8597-37E38ADE3A8A}"/>
                </a:ext>
              </a:extLst>
            </p:cNvPr>
            <p:cNvSpPr txBox="1"/>
            <p:nvPr/>
          </p:nvSpPr>
          <p:spPr>
            <a:xfrm>
              <a:off x="2246517" y="4678262"/>
              <a:ext cx="8710294" cy="627864"/>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Bot Service: </a:t>
              </a:r>
              <a:r>
                <a:rPr lang="en-US" sz="2400">
                  <a:gradFill>
                    <a:gsLst>
                      <a:gs pos="2917">
                        <a:schemeClr val="tx1"/>
                      </a:gs>
                      <a:gs pos="30000">
                        <a:schemeClr val="tx1"/>
                      </a:gs>
                    </a:gsLst>
                    <a:lin ang="5400000" scaled="0"/>
                  </a:gradFill>
                </a:rPr>
                <a:t>develop intelligent, enterprise-grade bots.</a:t>
              </a:r>
            </a:p>
          </p:txBody>
        </p:sp>
      </p:grpSp>
      <p:pic>
        <p:nvPicPr>
          <p:cNvPr id="2" name="Picture 1">
            <a:extLst>
              <a:ext uri="{FF2B5EF4-FFF2-40B4-BE49-F238E27FC236}">
                <a16:creationId xmlns:a16="http://schemas.microsoft.com/office/drawing/2014/main" id="{A0FB79CA-8F73-44D7-B306-640C85B7621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6421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3494" y="-129726"/>
            <a:ext cx="4916712" cy="1773106"/>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0" y="0"/>
            <a:ext cx="9355646" cy="3215150"/>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151"/>
            <a:ext cx="2625933" cy="3642801"/>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0" y="451"/>
            <a:ext cx="8795208" cy="3215150"/>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30DF7877-AC10-4265-A588-C608D88C5B95}"/>
              </a:ext>
            </a:extLst>
          </p:cNvPr>
          <p:cNvSpPr txBox="1"/>
          <p:nvPr/>
        </p:nvSpPr>
        <p:spPr>
          <a:xfrm>
            <a:off x="997568" y="366157"/>
            <a:ext cx="7655778" cy="707886"/>
          </a:xfrm>
          <a:prstGeom prst="rect">
            <a:avLst/>
          </a:prstGeom>
          <a:noFill/>
        </p:spPr>
        <p:txBody>
          <a:bodyPr wrap="square" rtlCol="0">
            <a:spAutoFit/>
          </a:bodyPr>
          <a:lstStyle/>
          <a:p>
            <a:r>
              <a:rPr lang="en-US" sz="4000" b="1" dirty="0">
                <a:solidFill>
                  <a:schemeClr val="bg1"/>
                </a:solidFill>
              </a:rPr>
              <a:t>Azure Fundamentals</a:t>
            </a:r>
            <a:endParaRPr lang="en-US" sz="4000" dirty="0">
              <a:solidFill>
                <a:schemeClr val="bg1"/>
              </a:solidFill>
            </a:endParaRPr>
          </a:p>
        </p:txBody>
      </p:sp>
      <p:sp>
        <p:nvSpPr>
          <p:cNvPr id="51" name="TextBox 50">
            <a:extLst>
              <a:ext uri="{FF2B5EF4-FFF2-40B4-BE49-F238E27FC236}">
                <a16:creationId xmlns:a16="http://schemas.microsoft.com/office/drawing/2014/main" id="{FFAC85A5-B589-48DB-98B1-7794715A7BDB}"/>
              </a:ext>
            </a:extLst>
          </p:cNvPr>
          <p:cNvSpPr txBox="1"/>
          <p:nvPr/>
        </p:nvSpPr>
        <p:spPr>
          <a:xfrm>
            <a:off x="997567" y="1233708"/>
            <a:ext cx="6252157" cy="461665"/>
          </a:xfrm>
          <a:prstGeom prst="rect">
            <a:avLst/>
          </a:prstGeom>
          <a:noFill/>
        </p:spPr>
        <p:txBody>
          <a:bodyPr wrap="square" rtlCol="0">
            <a:spAutoFit/>
          </a:bodyPr>
          <a:lstStyle/>
          <a:p>
            <a:r>
              <a:rPr lang="en-US" sz="2400" dirty="0">
                <a:solidFill>
                  <a:schemeClr val="bg1"/>
                </a:solidFill>
              </a:rPr>
              <a:t>AZ 900  </a:t>
            </a:r>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868" y="1133574"/>
            <a:ext cx="52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A050AC-F9A8-43BA-A60A-4FF244EAE32D}"/>
              </a:ext>
            </a:extLst>
          </p:cNvPr>
          <p:cNvSpPr txBox="1"/>
          <p:nvPr/>
        </p:nvSpPr>
        <p:spPr>
          <a:xfrm>
            <a:off x="1345044" y="5101072"/>
            <a:ext cx="1715380" cy="492443"/>
          </a:xfrm>
          <a:prstGeom prst="rect">
            <a:avLst/>
          </a:prstGeom>
          <a:noFill/>
        </p:spPr>
        <p:txBody>
          <a:bodyPr wrap="square" lIns="0" tIns="0" rIns="0" bIns="0" rtlCol="0">
            <a:spAutoFit/>
          </a:bodyPr>
          <a:lstStyle/>
          <a:p>
            <a:pPr algn="ctr"/>
            <a:r>
              <a:rPr lang="en-IN" sz="3200" dirty="0">
                <a:solidFill>
                  <a:schemeClr val="accent3"/>
                </a:solidFill>
                <a:latin typeface="Calibri" panose="020F0502020204030204" pitchFamily="34" charset="0"/>
                <a:cs typeface="Calibri" panose="020F0502020204030204" pitchFamily="34" charset="0"/>
              </a:rPr>
              <a:t>Email</a:t>
            </a:r>
          </a:p>
        </p:txBody>
      </p:sp>
      <p:sp>
        <p:nvSpPr>
          <p:cNvPr id="11" name="Rectangle 10">
            <a:extLst>
              <a:ext uri="{FF2B5EF4-FFF2-40B4-BE49-F238E27FC236}">
                <a16:creationId xmlns:a16="http://schemas.microsoft.com/office/drawing/2014/main" id="{7E427ECC-ED3D-4399-B854-881F88487D39}"/>
              </a:ext>
            </a:extLst>
          </p:cNvPr>
          <p:cNvSpPr/>
          <p:nvPr/>
        </p:nvSpPr>
        <p:spPr>
          <a:xfrm>
            <a:off x="3060424" y="5101072"/>
            <a:ext cx="5427084" cy="523220"/>
          </a:xfrm>
          <a:prstGeom prst="rect">
            <a:avLst/>
          </a:prstGeom>
          <a:pattFill prst="pct50">
            <a:fgClr>
              <a:schemeClr val="accent3"/>
            </a:fgClr>
            <a:bgClr>
              <a:schemeClr val="bg1"/>
            </a:bgClr>
          </a:pattFill>
        </p:spPr>
        <p:txBody>
          <a:bodyPr wrap="square">
            <a:spAutoFit/>
          </a:bodyPr>
          <a:lstStyle/>
          <a:p>
            <a:r>
              <a:rPr lang="en-IN" sz="2800" dirty="0">
                <a:solidFill>
                  <a:schemeClr val="bg1"/>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Maruti_Makwana@hotmail.com</a:t>
            </a:r>
            <a:endParaRPr lang="en-US" sz="2800" b="1" dirty="0">
              <a:solidFill>
                <a:schemeClr val="bg1"/>
              </a:solidFill>
            </a:endParaRPr>
          </a:p>
        </p:txBody>
      </p:sp>
      <p:sp>
        <p:nvSpPr>
          <p:cNvPr id="12" name="Rectangle 11">
            <a:extLst>
              <a:ext uri="{FF2B5EF4-FFF2-40B4-BE49-F238E27FC236}">
                <a16:creationId xmlns:a16="http://schemas.microsoft.com/office/drawing/2014/main" id="{7677BA25-FC22-411C-AC00-20931596CDAA}"/>
              </a:ext>
            </a:extLst>
          </p:cNvPr>
          <p:cNvSpPr/>
          <p:nvPr/>
        </p:nvSpPr>
        <p:spPr bwMode="auto">
          <a:xfrm>
            <a:off x="1319020" y="5101072"/>
            <a:ext cx="7168488" cy="523220"/>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TextBox 2">
            <a:extLst>
              <a:ext uri="{FF2B5EF4-FFF2-40B4-BE49-F238E27FC236}">
                <a16:creationId xmlns:a16="http://schemas.microsoft.com/office/drawing/2014/main" id="{3A206630-9451-4131-8DC2-35E0A61F1E68}"/>
              </a:ext>
            </a:extLst>
          </p:cNvPr>
          <p:cNvSpPr txBox="1"/>
          <p:nvPr/>
        </p:nvSpPr>
        <p:spPr>
          <a:xfrm>
            <a:off x="1233868" y="3448920"/>
            <a:ext cx="6554774" cy="1107996"/>
          </a:xfrm>
          <a:prstGeom prst="rect">
            <a:avLst/>
          </a:prstGeom>
          <a:noFill/>
        </p:spPr>
        <p:txBody>
          <a:bodyPr wrap="square" rtlCol="0">
            <a:spAutoFit/>
          </a:bodyPr>
          <a:lstStyle/>
          <a:p>
            <a:r>
              <a:rPr lang="en-US" sz="6600" b="1" dirty="0">
                <a:solidFill>
                  <a:srgbClr val="063856"/>
                </a:solidFill>
              </a:rPr>
              <a:t>THANK YOU</a:t>
            </a:r>
            <a:endParaRPr lang="en-US" sz="6600" dirty="0">
              <a:solidFill>
                <a:srgbClr val="063856"/>
              </a:solidFill>
            </a:endParaRPr>
          </a:p>
        </p:txBody>
      </p:sp>
    </p:spTree>
    <p:extLst>
      <p:ext uri="{BB962C8B-B14F-4D97-AF65-F5344CB8AC3E}">
        <p14:creationId xmlns:p14="http://schemas.microsoft.com/office/powerpoint/2010/main" val="162134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esentation Title Rectangle"/>
          <p:cNvSpPr txBox="1">
            <a:spLocks/>
          </p:cNvSpPr>
          <p:nvPr/>
        </p:nvSpPr>
        <p:spPr>
          <a:xfrm>
            <a:off x="412483"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tx1"/>
                </a:solidFill>
              </a:rPr>
              <a:t>Azure Load Balance VM</a:t>
            </a:r>
          </a:p>
        </p:txBody>
      </p:sp>
      <p:sp>
        <p:nvSpPr>
          <p:cNvPr id="4" name="Rectangle 3">
            <a:extLst>
              <a:ext uri="{FF2B5EF4-FFF2-40B4-BE49-F238E27FC236}">
                <a16:creationId xmlns:a16="http://schemas.microsoft.com/office/drawing/2014/main" id="{3C10CCF3-F1BB-4328-84AF-DE3C38D12B59}"/>
              </a:ext>
            </a:extLst>
          </p:cNvPr>
          <p:cNvSpPr/>
          <p:nvPr/>
        </p:nvSpPr>
        <p:spPr>
          <a:xfrm>
            <a:off x="171407" y="1511026"/>
            <a:ext cx="11071923" cy="954107"/>
          </a:xfrm>
          <a:prstGeom prst="rect">
            <a:avLst/>
          </a:prstGeom>
        </p:spPr>
        <p:txBody>
          <a:bodyPr wrap="square">
            <a:spAutoFit/>
          </a:bodyPr>
          <a:lstStyle/>
          <a:p>
            <a:r>
              <a:rPr lang="en-US" sz="2800" dirty="0"/>
              <a:t>Load balancing provides a higher level of availability and scale by spreading incoming requests across multiple virtual machines.</a:t>
            </a:r>
            <a:endParaRPr lang="en-IN" sz="4400" dirty="0"/>
          </a:p>
        </p:txBody>
      </p:sp>
      <p:pic>
        <p:nvPicPr>
          <p:cNvPr id="5" name="Picture 4">
            <a:extLst>
              <a:ext uri="{FF2B5EF4-FFF2-40B4-BE49-F238E27FC236}">
                <a16:creationId xmlns:a16="http://schemas.microsoft.com/office/drawing/2014/main" id="{B0ECE012-94E5-48F2-8B83-B3C6C43B3832}"/>
              </a:ext>
            </a:extLst>
          </p:cNvPr>
          <p:cNvPicPr>
            <a:picLocks noChangeAspect="1"/>
          </p:cNvPicPr>
          <p:nvPr/>
        </p:nvPicPr>
        <p:blipFill>
          <a:blip r:embed="rId3"/>
          <a:stretch>
            <a:fillRect/>
          </a:stretch>
        </p:blipFill>
        <p:spPr>
          <a:xfrm>
            <a:off x="4767552" y="2910811"/>
            <a:ext cx="5828145" cy="3629680"/>
          </a:xfrm>
          <a:prstGeom prst="rect">
            <a:avLst/>
          </a:prstGeom>
        </p:spPr>
      </p:pic>
      <p:sp>
        <p:nvSpPr>
          <p:cNvPr id="6" name="TextBox 5">
            <a:extLst>
              <a:ext uri="{FF2B5EF4-FFF2-40B4-BE49-F238E27FC236}">
                <a16:creationId xmlns:a16="http://schemas.microsoft.com/office/drawing/2014/main" id="{ECA49692-E7DC-4543-87AC-6094C44D7899}"/>
              </a:ext>
            </a:extLst>
          </p:cNvPr>
          <p:cNvSpPr txBox="1"/>
          <p:nvPr/>
        </p:nvSpPr>
        <p:spPr>
          <a:xfrm>
            <a:off x="2703224" y="4479430"/>
            <a:ext cx="1242328" cy="492443"/>
          </a:xfrm>
          <a:prstGeom prst="rect">
            <a:avLst/>
          </a:prstGeom>
          <a:noFill/>
        </p:spPr>
        <p:txBody>
          <a:bodyPr wrap="none" lIns="0" tIns="0" rIns="0" bIns="0" rtlCol="0">
            <a:spAutoFit/>
          </a:bodyPr>
          <a:lstStyle/>
          <a:p>
            <a:r>
              <a:rPr lang="en-IN"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CLIENT</a:t>
            </a:r>
            <a:endParaRPr lang="en-US" sz="3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 name="Rectangle 6">
            <a:extLst>
              <a:ext uri="{FF2B5EF4-FFF2-40B4-BE49-F238E27FC236}">
                <a16:creationId xmlns:a16="http://schemas.microsoft.com/office/drawing/2014/main" id="{0CD05323-0955-4190-9F4A-C571F36C8276}"/>
              </a:ext>
            </a:extLst>
          </p:cNvPr>
          <p:cNvSpPr/>
          <p:nvPr/>
        </p:nvSpPr>
        <p:spPr bwMode="auto">
          <a:xfrm>
            <a:off x="8258898" y="2618509"/>
            <a:ext cx="2216727" cy="3921982"/>
          </a:xfrm>
          <a:prstGeom prst="rect">
            <a:avLst/>
          </a:prstGeom>
          <a:noFill/>
          <a:ln>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283003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7447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55C5-C21F-40D5-8041-C0856D7C62E1}"/>
              </a:ext>
            </a:extLst>
          </p:cNvPr>
          <p:cNvSpPr txBox="1">
            <a:spLocks/>
          </p:cNvSpPr>
          <p:nvPr/>
        </p:nvSpPr>
        <p:spPr>
          <a:xfrm>
            <a:off x="418643" y="440494"/>
            <a:ext cx="11341268"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921"/>
              <a:t>Availability Options</a:t>
            </a:r>
            <a:endParaRPr lang="en-US" sz="3921" dirty="0"/>
          </a:p>
        </p:txBody>
      </p:sp>
      <p:grpSp>
        <p:nvGrpSpPr>
          <p:cNvPr id="3" name="Group 2" descr="Three phase picture.  First phase on the left shows a single VM in the cloud, second phase shows several VM's running in an Availability Set, and third phase on the right showing VM's distributed across multiple regions.">
            <a:extLst>
              <a:ext uri="{FF2B5EF4-FFF2-40B4-BE49-F238E27FC236}">
                <a16:creationId xmlns:a16="http://schemas.microsoft.com/office/drawing/2014/main" id="{B6DB0F1A-46CD-4AC9-8C50-D760FA586D35}"/>
              </a:ext>
            </a:extLst>
          </p:cNvPr>
          <p:cNvGrpSpPr/>
          <p:nvPr/>
        </p:nvGrpSpPr>
        <p:grpSpPr>
          <a:xfrm>
            <a:off x="639119" y="1507893"/>
            <a:ext cx="10913762" cy="4028635"/>
            <a:chOff x="639119" y="1753697"/>
            <a:chExt cx="10913762" cy="4028635"/>
          </a:xfrm>
        </p:grpSpPr>
        <p:sp>
          <p:nvSpPr>
            <p:cNvPr id="4" name="Freeform: Shape 3">
              <a:extLst>
                <a:ext uri="{FF2B5EF4-FFF2-40B4-BE49-F238E27FC236}">
                  <a16:creationId xmlns:a16="http://schemas.microsoft.com/office/drawing/2014/main" id="{B18391DB-844A-43FE-9788-F3719FCC64EB}"/>
                </a:ext>
              </a:extLst>
            </p:cNvPr>
            <p:cNvSpPr/>
            <p:nvPr/>
          </p:nvSpPr>
          <p:spPr bwMode="auto">
            <a:xfrm>
              <a:off x="639119" y="4962069"/>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 name="Rectangle 4">
              <a:extLst>
                <a:ext uri="{FF2B5EF4-FFF2-40B4-BE49-F238E27FC236}">
                  <a16:creationId xmlns:a16="http://schemas.microsoft.com/office/drawing/2014/main" id="{9007CE7D-A41A-4FDE-9575-EC4278EDA8A8}"/>
                </a:ext>
              </a:extLst>
            </p:cNvPr>
            <p:cNvSpPr/>
            <p:nvPr/>
          </p:nvSpPr>
          <p:spPr>
            <a:xfrm>
              <a:off x="639119" y="5054435"/>
              <a:ext cx="2741089"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SINGLE VM</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Easier lift and shift</a:t>
              </a:r>
            </a:p>
          </p:txBody>
        </p:sp>
        <p:sp>
          <p:nvSpPr>
            <p:cNvPr id="6" name="Rectangle 365">
              <a:extLst>
                <a:ext uri="{FF2B5EF4-FFF2-40B4-BE49-F238E27FC236}">
                  <a16:creationId xmlns:a16="http://schemas.microsoft.com/office/drawing/2014/main" id="{94879962-5B1D-4684-8417-2ACA04527956}"/>
                </a:ext>
              </a:extLst>
            </p:cNvPr>
            <p:cNvSpPr>
              <a:spLocks noChangeArrowheads="1"/>
            </p:cNvSpPr>
            <p:nvPr/>
          </p:nvSpPr>
          <p:spPr bwMode="auto">
            <a:xfrm>
              <a:off x="683068" y="1753697"/>
              <a:ext cx="274108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VM SLA</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endParaRPr>
            </a:p>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rPr>
                <a:t>99.9% </a:t>
              </a:r>
              <a:r>
                <a:rPr kumimoji="0" lang="en-US" altLang="en-US" sz="12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rPr>
                <a:t>with Premium Storage</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endParaRPr>
            </a:p>
          </p:txBody>
        </p:sp>
        <p:sp>
          <p:nvSpPr>
            <p:cNvPr id="7" name="Freeform: Shape 6">
              <a:extLst>
                <a:ext uri="{FF2B5EF4-FFF2-40B4-BE49-F238E27FC236}">
                  <a16:creationId xmlns:a16="http://schemas.microsoft.com/office/drawing/2014/main" id="{9EC6553B-206C-4F5F-B305-B3F76DFA90F6}"/>
                </a:ext>
              </a:extLst>
            </p:cNvPr>
            <p:cNvSpPr/>
            <p:nvPr/>
          </p:nvSpPr>
          <p:spPr bwMode="auto">
            <a:xfrm flipV="1">
              <a:off x="639119" y="2299825"/>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 name="PC1_E977">
              <a:extLst>
                <a:ext uri="{FF2B5EF4-FFF2-40B4-BE49-F238E27FC236}">
                  <a16:creationId xmlns:a16="http://schemas.microsoft.com/office/drawing/2014/main" id="{B2B043DA-45D8-4981-BB62-13F1F1988D43}"/>
                </a:ext>
              </a:extLst>
            </p:cNvPr>
            <p:cNvSpPr>
              <a:spLocks noChangeAspect="1" noEditPoints="1"/>
            </p:cNvSpPr>
            <p:nvPr/>
          </p:nvSpPr>
          <p:spPr bwMode="auto">
            <a:xfrm>
              <a:off x="933694" y="2629463"/>
              <a:ext cx="2239838" cy="207616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001434BA-D415-40B9-B898-852B5666737A}"/>
                </a:ext>
              </a:extLst>
            </p:cNvPr>
            <p:cNvSpPr/>
            <p:nvPr/>
          </p:nvSpPr>
          <p:spPr bwMode="auto">
            <a:xfrm>
              <a:off x="7990882" y="4962069"/>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7711650F-D63E-4F5D-9A79-E23F9516947E}"/>
                </a:ext>
              </a:extLst>
            </p:cNvPr>
            <p:cNvSpPr/>
            <p:nvPr/>
          </p:nvSpPr>
          <p:spPr>
            <a:xfrm>
              <a:off x="7986568" y="5043668"/>
              <a:ext cx="3561999" cy="738664"/>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REGION PAIRS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Regional protection within Data Residency Boundaries</a:t>
              </a:r>
            </a:p>
          </p:txBody>
        </p:sp>
        <p:sp>
          <p:nvSpPr>
            <p:cNvPr id="11" name="Freeform: Shape 10">
              <a:extLst>
                <a:ext uri="{FF2B5EF4-FFF2-40B4-BE49-F238E27FC236}">
                  <a16:creationId xmlns:a16="http://schemas.microsoft.com/office/drawing/2014/main" id="{1553A272-80AD-403C-8CDD-FD59FC4BB896}"/>
                </a:ext>
              </a:extLst>
            </p:cNvPr>
            <p:cNvSpPr/>
            <p:nvPr/>
          </p:nvSpPr>
          <p:spPr bwMode="auto">
            <a:xfrm>
              <a:off x="7990882" y="2299825"/>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Rectangle 362">
              <a:extLst>
                <a:ext uri="{FF2B5EF4-FFF2-40B4-BE49-F238E27FC236}">
                  <a16:creationId xmlns:a16="http://schemas.microsoft.com/office/drawing/2014/main" id="{5DB80579-F88A-46BE-84A3-864A98209FEF}"/>
                </a:ext>
              </a:extLst>
            </p:cNvPr>
            <p:cNvSpPr>
              <a:spLocks noChangeArrowheads="1"/>
            </p:cNvSpPr>
            <p:nvPr/>
          </p:nvSpPr>
          <p:spPr bwMode="auto">
            <a:xfrm>
              <a:off x="7986567" y="1757900"/>
              <a:ext cx="3561999" cy="30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grpSp>
          <p:nvGrpSpPr>
            <p:cNvPr id="13" name="Group 12">
              <a:extLst>
                <a:ext uri="{FF2B5EF4-FFF2-40B4-BE49-F238E27FC236}">
                  <a16:creationId xmlns:a16="http://schemas.microsoft.com/office/drawing/2014/main" id="{978EDAF4-2911-4C5D-B9DD-66D97584D4A4}"/>
                </a:ext>
              </a:extLst>
            </p:cNvPr>
            <p:cNvGrpSpPr/>
            <p:nvPr/>
          </p:nvGrpSpPr>
          <p:grpSpPr>
            <a:xfrm>
              <a:off x="8022946" y="2672490"/>
              <a:ext cx="3525621" cy="1968572"/>
              <a:chOff x="6183185" y="2526144"/>
              <a:chExt cx="2627152" cy="1430917"/>
            </a:xfrm>
          </p:grpSpPr>
          <p:sp>
            <p:nvSpPr>
              <p:cNvPr id="29" name="Freeform 11">
                <a:extLst>
                  <a:ext uri="{FF2B5EF4-FFF2-40B4-BE49-F238E27FC236}">
                    <a16:creationId xmlns:a16="http://schemas.microsoft.com/office/drawing/2014/main" id="{82B2E32A-4DC1-484A-91FA-42A3310C1628}"/>
                  </a:ext>
                </a:extLst>
              </p:cNvPr>
              <p:cNvSpPr>
                <a:spLocks/>
              </p:cNvSpPr>
              <p:nvPr/>
            </p:nvSpPr>
            <p:spPr bwMode="auto">
              <a:xfrm>
                <a:off x="7806822"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0" name="Freeform 11">
                <a:extLst>
                  <a:ext uri="{FF2B5EF4-FFF2-40B4-BE49-F238E27FC236}">
                    <a16:creationId xmlns:a16="http://schemas.microsoft.com/office/drawing/2014/main" id="{2DD6BBB1-DA3B-4926-BDCC-5E9E2A43518F}"/>
                  </a:ext>
                </a:extLst>
              </p:cNvPr>
              <p:cNvSpPr>
                <a:spLocks/>
              </p:cNvSpPr>
              <p:nvPr/>
            </p:nvSpPr>
            <p:spPr bwMode="auto">
              <a:xfrm>
                <a:off x="6642861"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1" name="Freeform: Shape 30">
                <a:extLst>
                  <a:ext uri="{FF2B5EF4-FFF2-40B4-BE49-F238E27FC236}">
                    <a16:creationId xmlns:a16="http://schemas.microsoft.com/office/drawing/2014/main" id="{EAE2752E-2F6A-443B-BDD3-FC90AE6D0BC2}"/>
                  </a:ext>
                </a:extLst>
              </p:cNvPr>
              <p:cNvSpPr/>
              <p:nvPr/>
            </p:nvSpPr>
            <p:spPr bwMode="auto">
              <a:xfrm>
                <a:off x="7274929" y="3291031"/>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2" name="Rectangle 31">
                <a:extLst>
                  <a:ext uri="{FF2B5EF4-FFF2-40B4-BE49-F238E27FC236}">
                    <a16:creationId xmlns:a16="http://schemas.microsoft.com/office/drawing/2014/main" id="{CC899915-022D-4BC1-A98F-56B4BD0243F7}"/>
                  </a:ext>
                </a:extLst>
              </p:cNvPr>
              <p:cNvSpPr/>
              <p:nvPr/>
            </p:nvSpPr>
            <p:spPr bwMode="auto">
              <a:xfrm>
                <a:off x="6183185" y="2526144"/>
                <a:ext cx="2627152" cy="1430917"/>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 name="Rectangle 32">
                <a:extLst>
                  <a:ext uri="{FF2B5EF4-FFF2-40B4-BE49-F238E27FC236}">
                    <a16:creationId xmlns:a16="http://schemas.microsoft.com/office/drawing/2014/main" id="{E8A368AF-A04B-4E7D-AA1A-4D14CC0D1FA7}"/>
                  </a:ext>
                </a:extLst>
              </p:cNvPr>
              <p:cNvSpPr/>
              <p:nvPr/>
            </p:nvSpPr>
            <p:spPr bwMode="auto">
              <a:xfrm>
                <a:off x="6470958" y="260725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34" name="Rectangle 33">
                <a:extLst>
                  <a:ext uri="{FF2B5EF4-FFF2-40B4-BE49-F238E27FC236}">
                    <a16:creationId xmlns:a16="http://schemas.microsoft.com/office/drawing/2014/main" id="{F6E583CC-3B15-41FB-ACD7-43B0D607EE02}"/>
                  </a:ext>
                </a:extLst>
              </p:cNvPr>
              <p:cNvSpPr/>
              <p:nvPr/>
            </p:nvSpPr>
            <p:spPr bwMode="auto">
              <a:xfrm>
                <a:off x="7634919" y="259439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grpSp>
        <p:sp>
          <p:nvSpPr>
            <p:cNvPr id="14" name="Freeform: Shape 13">
              <a:extLst>
                <a:ext uri="{FF2B5EF4-FFF2-40B4-BE49-F238E27FC236}">
                  <a16:creationId xmlns:a16="http://schemas.microsoft.com/office/drawing/2014/main" id="{672402F2-D06E-471E-A130-02C12CE5F01A}"/>
                </a:ext>
              </a:extLst>
            </p:cNvPr>
            <p:cNvSpPr/>
            <p:nvPr/>
          </p:nvSpPr>
          <p:spPr bwMode="auto">
            <a:xfrm>
              <a:off x="3743817" y="4962069"/>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5" name="Rectangle 14">
              <a:extLst>
                <a:ext uri="{FF2B5EF4-FFF2-40B4-BE49-F238E27FC236}">
                  <a16:creationId xmlns:a16="http://schemas.microsoft.com/office/drawing/2014/main" id="{BD483F24-5019-465C-B519-5E68EE51277A}"/>
                </a:ext>
              </a:extLst>
            </p:cNvPr>
            <p:cNvSpPr/>
            <p:nvPr/>
          </p:nvSpPr>
          <p:spPr>
            <a:xfrm>
              <a:off x="3743817" y="5023649"/>
              <a:ext cx="3879144"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AVAILABILITY ZONES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Protection from entire datacenter failures</a:t>
              </a:r>
            </a:p>
          </p:txBody>
        </p:sp>
        <p:sp>
          <p:nvSpPr>
            <p:cNvPr id="16" name="Freeform: Shape 15">
              <a:extLst>
                <a:ext uri="{FF2B5EF4-FFF2-40B4-BE49-F238E27FC236}">
                  <a16:creationId xmlns:a16="http://schemas.microsoft.com/office/drawing/2014/main" id="{3A9D6756-6461-4D81-8E9B-472C1C2D9090}"/>
                </a:ext>
              </a:extLst>
            </p:cNvPr>
            <p:cNvSpPr/>
            <p:nvPr/>
          </p:nvSpPr>
          <p:spPr bwMode="auto">
            <a:xfrm>
              <a:off x="3743817" y="2299825"/>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7" name="Rectangle 362">
              <a:extLst>
                <a:ext uri="{FF2B5EF4-FFF2-40B4-BE49-F238E27FC236}">
                  <a16:creationId xmlns:a16="http://schemas.microsoft.com/office/drawing/2014/main" id="{D6B4B7E9-CFB6-4DF0-8E44-52A600FEE634}"/>
                </a:ext>
              </a:extLst>
            </p:cNvPr>
            <p:cNvSpPr>
              <a:spLocks noChangeArrowheads="1"/>
            </p:cNvSpPr>
            <p:nvPr/>
          </p:nvSpPr>
          <p:spPr bwMode="auto">
            <a:xfrm>
              <a:off x="3730632" y="1753697"/>
              <a:ext cx="3879143" cy="5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endParaRPr>
            </a:p>
          </p:txBody>
        </p:sp>
        <p:grpSp>
          <p:nvGrpSpPr>
            <p:cNvPr id="18" name="Group 17">
              <a:extLst>
                <a:ext uri="{FF2B5EF4-FFF2-40B4-BE49-F238E27FC236}">
                  <a16:creationId xmlns:a16="http://schemas.microsoft.com/office/drawing/2014/main" id="{4CBF51AF-C817-4837-B5C4-396ECF2B1F61}"/>
                </a:ext>
              </a:extLst>
            </p:cNvPr>
            <p:cNvGrpSpPr/>
            <p:nvPr/>
          </p:nvGrpSpPr>
          <p:grpSpPr>
            <a:xfrm>
              <a:off x="4200237" y="2576743"/>
              <a:ext cx="2939934" cy="2120031"/>
              <a:chOff x="3005784" y="2526144"/>
              <a:chExt cx="1984311" cy="1430917"/>
            </a:xfrm>
          </p:grpSpPr>
          <p:sp>
            <p:nvSpPr>
              <p:cNvPr id="19" name="Freeform 11">
                <a:extLst>
                  <a:ext uri="{FF2B5EF4-FFF2-40B4-BE49-F238E27FC236}">
                    <a16:creationId xmlns:a16="http://schemas.microsoft.com/office/drawing/2014/main" id="{6A31A30A-634A-4FCE-9888-941E757775BB}"/>
                  </a:ext>
                </a:extLst>
              </p:cNvPr>
              <p:cNvSpPr>
                <a:spLocks/>
              </p:cNvSpPr>
              <p:nvPr/>
            </p:nvSpPr>
            <p:spPr bwMode="auto">
              <a:xfrm>
                <a:off x="3005784" y="2526144"/>
                <a:ext cx="1984311" cy="143091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 name="Rectangle 19">
                <a:extLst>
                  <a:ext uri="{FF2B5EF4-FFF2-40B4-BE49-F238E27FC236}">
                    <a16:creationId xmlns:a16="http://schemas.microsoft.com/office/drawing/2014/main" id="{F7DF4689-EF5C-4F13-86EE-23955C98C439}"/>
                  </a:ext>
                </a:extLst>
              </p:cNvPr>
              <p:cNvSpPr/>
              <p:nvPr/>
            </p:nvSpPr>
            <p:spPr bwMode="auto">
              <a:xfrm rot="5400000">
                <a:off x="2880435" y="30456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 name="monitor">
                <a:extLst>
                  <a:ext uri="{FF2B5EF4-FFF2-40B4-BE49-F238E27FC236}">
                    <a16:creationId xmlns:a16="http://schemas.microsoft.com/office/drawing/2014/main" id="{A2B631C8-F7FC-46E6-ACC8-81938012666B}"/>
                  </a:ext>
                </a:extLst>
              </p:cNvPr>
              <p:cNvSpPr>
                <a:spLocks noChangeAspect="1" noEditPoints="1"/>
              </p:cNvSpPr>
              <p:nvPr/>
            </p:nvSpPr>
            <p:spPr bwMode="auto">
              <a:xfrm>
                <a:off x="3130261" y="29268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2" name="monitor">
                <a:extLst>
                  <a:ext uri="{FF2B5EF4-FFF2-40B4-BE49-F238E27FC236}">
                    <a16:creationId xmlns:a16="http://schemas.microsoft.com/office/drawing/2014/main" id="{840DF7AC-156A-4DDF-98B6-3CF0E29EDA1B}"/>
                  </a:ext>
                </a:extLst>
              </p:cNvPr>
              <p:cNvSpPr>
                <a:spLocks noChangeAspect="1" noEditPoints="1"/>
              </p:cNvSpPr>
              <p:nvPr/>
            </p:nvSpPr>
            <p:spPr bwMode="auto">
              <a:xfrm>
                <a:off x="3130261" y="32844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3" name="Rectangle 22">
                <a:extLst>
                  <a:ext uri="{FF2B5EF4-FFF2-40B4-BE49-F238E27FC236}">
                    <a16:creationId xmlns:a16="http://schemas.microsoft.com/office/drawing/2014/main" id="{20602A6B-A251-4FDD-A8E6-9AC2CF48F7ED}"/>
                  </a:ext>
                </a:extLst>
              </p:cNvPr>
              <p:cNvSpPr/>
              <p:nvPr/>
            </p:nvSpPr>
            <p:spPr bwMode="auto">
              <a:xfrm rot="5400000">
                <a:off x="3559578" y="2824992"/>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 name="monitor">
                <a:extLst>
                  <a:ext uri="{FF2B5EF4-FFF2-40B4-BE49-F238E27FC236}">
                    <a16:creationId xmlns:a16="http://schemas.microsoft.com/office/drawing/2014/main" id="{BBB03C08-181A-48E7-9BF3-09194F93334D}"/>
                  </a:ext>
                </a:extLst>
              </p:cNvPr>
              <p:cNvSpPr>
                <a:spLocks noChangeAspect="1" noEditPoints="1"/>
              </p:cNvSpPr>
              <p:nvPr/>
            </p:nvSpPr>
            <p:spPr bwMode="auto">
              <a:xfrm>
                <a:off x="3809404" y="2706190"/>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5" name="monitor">
                <a:extLst>
                  <a:ext uri="{FF2B5EF4-FFF2-40B4-BE49-F238E27FC236}">
                    <a16:creationId xmlns:a16="http://schemas.microsoft.com/office/drawing/2014/main" id="{60F8FDB6-80AF-49F5-8B88-1E3B78F30CF8}"/>
                  </a:ext>
                </a:extLst>
              </p:cNvPr>
              <p:cNvSpPr>
                <a:spLocks noChangeAspect="1" noEditPoints="1"/>
              </p:cNvSpPr>
              <p:nvPr/>
            </p:nvSpPr>
            <p:spPr bwMode="auto">
              <a:xfrm>
                <a:off x="3809404" y="3063764"/>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4590581E-9DD9-452A-B366-4268991AD845}"/>
                  </a:ext>
                </a:extLst>
              </p:cNvPr>
              <p:cNvSpPr/>
              <p:nvPr/>
            </p:nvSpPr>
            <p:spPr bwMode="auto">
              <a:xfrm rot="5400000">
                <a:off x="4310893" y="30251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7" name="monitor">
                <a:extLst>
                  <a:ext uri="{FF2B5EF4-FFF2-40B4-BE49-F238E27FC236}">
                    <a16:creationId xmlns:a16="http://schemas.microsoft.com/office/drawing/2014/main" id="{6475BD74-C844-457E-B8F1-6E11770F9B7B}"/>
                  </a:ext>
                </a:extLst>
              </p:cNvPr>
              <p:cNvSpPr>
                <a:spLocks noChangeAspect="1" noEditPoints="1"/>
              </p:cNvSpPr>
              <p:nvPr/>
            </p:nvSpPr>
            <p:spPr bwMode="auto">
              <a:xfrm>
                <a:off x="4560718" y="29063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8" name="monitor">
                <a:extLst>
                  <a:ext uri="{FF2B5EF4-FFF2-40B4-BE49-F238E27FC236}">
                    <a16:creationId xmlns:a16="http://schemas.microsoft.com/office/drawing/2014/main" id="{DB427AEE-9A27-425D-9B72-EE9DFAD13E11}"/>
                  </a:ext>
                </a:extLst>
              </p:cNvPr>
              <p:cNvSpPr>
                <a:spLocks noChangeAspect="1" noEditPoints="1"/>
              </p:cNvSpPr>
              <p:nvPr/>
            </p:nvSpPr>
            <p:spPr bwMode="auto">
              <a:xfrm>
                <a:off x="4560718" y="32639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spTree>
    <p:extLst>
      <p:ext uri="{BB962C8B-B14F-4D97-AF65-F5344CB8AC3E}">
        <p14:creationId xmlns:p14="http://schemas.microsoft.com/office/powerpoint/2010/main" val="118536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Define Availability sets</a:t>
            </a:r>
          </a:p>
        </p:txBody>
      </p:sp>
      <p:sp>
        <p:nvSpPr>
          <p:cNvPr id="6" name="Text Placeholder 5"/>
          <p:cNvSpPr>
            <a:spLocks noGrp="1"/>
          </p:cNvSpPr>
          <p:nvPr>
            <p:ph type="body" sz="quarter" idx="10"/>
          </p:nvPr>
        </p:nvSpPr>
        <p:spPr>
          <a:xfrm>
            <a:off x="582972" y="1313600"/>
            <a:ext cx="10961328" cy="861774"/>
          </a:xfrm>
        </p:spPr>
        <p:txBody>
          <a:bodyPr/>
          <a:lstStyle/>
          <a:p>
            <a:r>
              <a:rPr lang="en-US" noProof="0" dirty="0"/>
              <a:t>Keep applications online during maintenance or hardware failure.</a:t>
            </a:r>
          </a:p>
        </p:txBody>
      </p:sp>
      <p:pic>
        <p:nvPicPr>
          <p:cNvPr id="4" name="Picture 3" descr="Diagram of three fault domains, FD0, FD1 and FD1. FD0 contains one UD 0 and FD1 contains two update domains, UD1 and UD2.">
            <a:extLst>
              <a:ext uri="{FF2B5EF4-FFF2-40B4-BE49-F238E27FC236}">
                <a16:creationId xmlns:a16="http://schemas.microsoft.com/office/drawing/2014/main" id="{C00AA775-A8E8-45DA-A415-8DCE1E29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963" y="1970350"/>
            <a:ext cx="4668298" cy="2568394"/>
          </a:xfrm>
          <a:prstGeom prst="rect">
            <a:avLst/>
          </a:prstGeom>
        </p:spPr>
      </p:pic>
      <p:sp>
        <p:nvSpPr>
          <p:cNvPr id="5" name="Text Placeholder 5"/>
          <p:cNvSpPr txBox="1">
            <a:spLocks/>
          </p:cNvSpPr>
          <p:nvPr/>
        </p:nvSpPr>
        <p:spPr>
          <a:xfrm>
            <a:off x="314267" y="4768803"/>
            <a:ext cx="11587370" cy="155119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400" b="1" dirty="0"/>
              <a:t>Update domains (UD)</a:t>
            </a:r>
            <a:r>
              <a:rPr lang="en-US" sz="2400" dirty="0"/>
              <a:t>: Scheduled maintenance, performance or security updates are sequenced through update domains.</a:t>
            </a:r>
          </a:p>
          <a:p>
            <a:pPr marL="457200" indent="-457200">
              <a:buFont typeface="Arial" panose="020B0604020202020204" pitchFamily="34" charset="0"/>
              <a:buChar char="•"/>
            </a:pPr>
            <a:r>
              <a:rPr lang="en-US" sz="2400" b="1" dirty="0"/>
              <a:t>Fault domains (FD)</a:t>
            </a:r>
            <a:r>
              <a:rPr lang="en-US" sz="2400" dirty="0"/>
              <a:t>: Provide a physical separation of workloads across different hardware in a datacenter.</a:t>
            </a:r>
            <a:endParaRPr lang="en-US" sz="2400" b="1" dirty="0"/>
          </a:p>
        </p:txBody>
      </p:sp>
    </p:spTree>
    <p:extLst>
      <p:ext uri="{BB962C8B-B14F-4D97-AF65-F5344CB8AC3E}">
        <p14:creationId xmlns:p14="http://schemas.microsoft.com/office/powerpoint/2010/main" val="402970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usiness card">
      <a:dk1>
        <a:srgbClr val="26323A"/>
      </a:dk1>
      <a:lt1>
        <a:sysClr val="window" lastClr="FFFFFF"/>
      </a:lt1>
      <a:dk2>
        <a:srgbClr val="44546A"/>
      </a:dk2>
      <a:lt2>
        <a:srgbClr val="E7E6E6"/>
      </a:lt2>
      <a:accent1>
        <a:srgbClr val="FFB434"/>
      </a:accent1>
      <a:accent2>
        <a:srgbClr val="24BED8"/>
      </a:accent2>
      <a:accent3>
        <a:srgbClr val="2F3F69"/>
      </a:accent3>
      <a:accent4>
        <a:srgbClr val="FFFFFF"/>
      </a:accent4>
      <a:accent5>
        <a:srgbClr val="FFFFFF"/>
      </a:accent5>
      <a:accent6>
        <a:srgbClr val="FFFFFF"/>
      </a:accent6>
      <a:hlink>
        <a:srgbClr val="24BED8"/>
      </a:hlink>
      <a:folHlink>
        <a:srgbClr val="FFB434"/>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15229</TotalTime>
  <Words>5849</Words>
  <Application>Microsoft Office PowerPoint</Application>
  <PresentationFormat>Widescreen</PresentationFormat>
  <Paragraphs>659</Paragraphs>
  <Slides>38</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-apple-system</vt:lpstr>
      <vt:lpstr>Arial</vt:lpstr>
      <vt:lpstr>Arial,Sans-Serif</vt:lpstr>
      <vt:lpstr>Calibri</vt:lpstr>
      <vt:lpstr>Roboto</vt:lpstr>
      <vt:lpstr>Segoe UI</vt:lpstr>
      <vt:lpstr>Segoe UI Light</vt:lpstr>
      <vt:lpstr>Segoe UI Semibold</vt:lpstr>
      <vt:lpstr>Segoe UI Semilight</vt:lpstr>
      <vt:lpstr>Wingdings</vt:lpstr>
      <vt:lpstr>Office Theme</vt:lpstr>
      <vt:lpstr>PowerPoint Presentation</vt:lpstr>
      <vt:lpstr>SLAs for Azure products and services</vt:lpstr>
      <vt:lpstr>PowerPoint Presentation</vt:lpstr>
      <vt:lpstr>PowerPoint Presentation</vt:lpstr>
      <vt:lpstr>PowerPoint Presentation</vt:lpstr>
      <vt:lpstr>Regions</vt:lpstr>
      <vt:lpstr>Region Pairs</vt:lpstr>
      <vt:lpstr>PowerPoint Presentation</vt:lpstr>
      <vt:lpstr>Define Availability sets</vt:lpstr>
      <vt:lpstr>Define Availability zones</vt:lpstr>
      <vt:lpstr>Azure networking services</vt:lpstr>
      <vt:lpstr>Azure storage services</vt:lpstr>
      <vt:lpstr>Azure storage access tiers</vt:lpstr>
      <vt:lpstr>Azure compute services</vt:lpstr>
      <vt:lpstr>Azure Container Services</vt:lpstr>
      <vt:lpstr>PowerPoint Presentation</vt:lpstr>
      <vt:lpstr>PowerPoint Presentation</vt:lpstr>
      <vt:lpstr>PowerPoint Presentation</vt:lpstr>
      <vt:lpstr>Serverless Computing</vt:lpstr>
      <vt:lpstr>Develop your apps with DevOps and GitHub</vt:lpstr>
      <vt:lpstr>Azure Monitor</vt:lpstr>
      <vt:lpstr>Explore Azure Service Health</vt:lpstr>
      <vt:lpstr>PowerPoint Presentation</vt:lpstr>
      <vt:lpstr>Azure Security Center</vt:lpstr>
      <vt:lpstr>Define Shared security</vt:lpstr>
      <vt:lpstr>Compare Authentication and authorization</vt:lpstr>
      <vt:lpstr>Explore Azure Active Directory (AD)</vt:lpstr>
      <vt:lpstr>PowerPoint Presentation</vt:lpstr>
      <vt:lpstr>Explore Azure Security Center</vt:lpstr>
      <vt:lpstr>PowerPoint Presentation</vt:lpstr>
      <vt:lpstr>Define Azure Policy</vt:lpstr>
      <vt:lpstr>Implementing Azure Policy</vt:lpstr>
      <vt:lpstr>Explore Tags</vt:lpstr>
      <vt:lpstr>Azure database services</vt:lpstr>
      <vt:lpstr>Azure Internet of Things</vt:lpstr>
      <vt:lpstr>Big data and analytics</vt:lpstr>
      <vt:lpstr>Artificial Intelligence &amp; Machine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maruti makwana</cp:lastModifiedBy>
  <cp:revision>321</cp:revision>
  <dcterms:created xsi:type="dcterms:W3CDTF">2019-07-23T06:50:36Z</dcterms:created>
  <dcterms:modified xsi:type="dcterms:W3CDTF">2021-09-21T03:48:50Z</dcterms:modified>
</cp:coreProperties>
</file>