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9" r:id="rId2"/>
    <p:sldId id="860" r:id="rId3"/>
    <p:sldId id="861" r:id="rId4"/>
    <p:sldId id="329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Segoe UI Semilight" panose="020B0402040204020203" pitchFamily="34" charset="0"/>
      <p:regular r:id="rId24"/>
      <p: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6EDF6D-4462-4EF4-A7A0-7C5F30145AFD}">
          <p14:sldIdLst>
            <p14:sldId id="259"/>
            <p14:sldId id="860"/>
            <p14:sldId id="861"/>
            <p14:sldId id="329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</p14:sldIdLst>
        </p14:section>
        <p14:section name="Untitled Section" id="{219D7F87-CA80-42FC-AA54-1CD45AC617A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7D522D-C54A-4A6D-811E-4DFFDC1E792B}">
  <a:tblStyle styleId="{167D522D-C54A-4A6D-811E-4DFFDC1E79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253354-B415-4DF1-B439-53E2C0161A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87" autoAdjust="0"/>
  </p:normalViewPr>
  <p:slideViewPr>
    <p:cSldViewPr snapToGrid="0">
      <p:cViewPr varScale="1">
        <p:scale>
          <a:sx n="87" d="100"/>
          <a:sy n="87" d="100"/>
        </p:scale>
        <p:origin x="1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5e13967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5e13967d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4D8FF6B2-9E10-DCAA-3601-F867D011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E3CCA101-F104-B324-8F9A-A064D9964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3514107C-2A3B-4A03-4A59-AC1D554A8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dirty="0"/>
              <a:t>An overview of Azure VM backup</a:t>
            </a:r>
          </a:p>
          <a:p>
            <a:r>
              <a:rPr lang="en-US" sz="1050" dirty="0"/>
              <a:t>https://learn.microsoft.com/azure/backup/backup-azure-vms-introduction</a:t>
            </a:r>
          </a:p>
          <a:p>
            <a:endParaRPr lang="en-US" sz="1050" dirty="0"/>
          </a:p>
          <a:p>
            <a:r>
              <a:rPr lang="en-US" sz="1050" dirty="0"/>
              <a:t>✔️ Have you tried any of these backup methods? Do you have a backup plan?</a:t>
            </a:r>
          </a:p>
          <a:p>
            <a:endParaRPr lang="en-US" sz="1050" dirty="0"/>
          </a:p>
          <a:p>
            <a:endParaRPr lang="en-US" sz="1050" dirty="0"/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5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F0C6026C-9B2B-048F-ECD6-9DF47691B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BA1A0EA3-1D90-4A1C-EE07-C3E62E3B8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F5DBC14C-C6B7-6AF2-CB71-02B214E5D7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dirty="0"/>
              <a:t>Create a snapshot </a:t>
            </a:r>
          </a:p>
          <a:p>
            <a:r>
              <a:rPr lang="en-US" sz="1050" dirty="0"/>
              <a:t>https://learn.microsoft.com/azure/virtual-machines/windows/snapshot-copy-managed-disk</a:t>
            </a:r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1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05811E02-8137-AFCE-CA1E-DBD3125A9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78DCF7DF-6344-0608-2851-70D880AA6B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B3239FDD-B906-586B-901C-BF0A740A7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0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6652EC37-1ED8-38A7-2EAB-4A6FA4EEC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24117FDD-E970-C058-0B4D-9A7D4E9AB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DF413868-1A6D-DC74-BB59-2D1E1C81B8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50" dirty="0"/>
              <a:t>Tutorial: Back up and restore files for virtual machines in Azure https://learn.microsoft.com/azure/virtual-machines/windows/tutorial-backup-vms</a:t>
            </a:r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5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638EAF7E-9B5B-FAAF-C86E-978F8AFB1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B2E4DF7F-D33E-7C35-5B09-A282EF4CA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4941F768-DCB6-C399-72A1-4F7290DA22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47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C8016E3E-65E1-8A8B-F904-8C4A6047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644FE5AC-6591-6260-FC4E-8979A82E5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43E08E62-8BFB-92AE-16C7-E213ED2EA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dirty="0"/>
              <a:t>Azure Site Recovery documentation </a:t>
            </a:r>
          </a:p>
          <a:p>
            <a:r>
              <a:rPr lang="en-US" sz="1050" dirty="0"/>
              <a:t>https://learn.microsoft.com/azure/site-recovery/</a:t>
            </a:r>
          </a:p>
          <a:p>
            <a:endParaRPr lang="en-US" sz="1050" dirty="0"/>
          </a:p>
          <a:p>
            <a:r>
              <a:rPr lang="en-US" sz="1050" dirty="0"/>
              <a:t>Concentrate on replication within Azure and not migration scenarios from on-premises. </a:t>
            </a:r>
          </a:p>
          <a:p>
            <a:endParaRPr lang="en-US" sz="1050" dirty="0"/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0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>
          <a:extLst>
            <a:ext uri="{FF2B5EF4-FFF2-40B4-BE49-F238E27FC236}">
              <a16:creationId xmlns:a16="http://schemas.microsoft.com/office/drawing/2014/main" id="{5B4B009C-0519-1E5A-573A-BCDC76D6D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5e13967db_0_219:notes">
            <a:extLst>
              <a:ext uri="{FF2B5EF4-FFF2-40B4-BE49-F238E27FC236}">
                <a16:creationId xmlns:a16="http://schemas.microsoft.com/office/drawing/2014/main" id="{B60750BA-61DC-3F0E-DE4E-4F4F3CDE2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5e13967db_0_219:notes">
            <a:extLst>
              <a:ext uri="{FF2B5EF4-FFF2-40B4-BE49-F238E27FC236}">
                <a16:creationId xmlns:a16="http://schemas.microsoft.com/office/drawing/2014/main" id="{68316A53-45C1-BB9F-816A-1A2B5DF95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97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1AEA0AC4-DCBA-4D1C-B6DE-734FC74E9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D2298170-A0A9-FA67-385D-033355853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8D018E04-5325-0C4C-A01D-AE4090799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50" dirty="0"/>
              <a:t>Containers vs. virtual machines https://learn.microsoft.com/virtualization/windowscontainers/about/containers-vs-vm</a:t>
            </a:r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6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9FB96322-947E-0850-EC91-D0CFAE42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A141CC49-BBAE-FAF7-18FB-76A813494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4A08B35E-F3E3-D954-A9B7-73D5A1AA2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7FF4D3B5-B712-A75D-29B9-EB6A984A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7D5D143E-C3A9-89BE-5021-30B6763181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77CBCCBC-866A-FD37-DF43-00987C57A1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dirty="0"/>
              <a:t>What is Azure Container Instances? </a:t>
            </a:r>
          </a:p>
          <a:p>
            <a:r>
              <a:rPr lang="en-US" sz="1050" dirty="0"/>
              <a:t>https://learn.microsoft.com/azure/container-instances/container-instances-overview</a:t>
            </a:r>
          </a:p>
          <a:p>
            <a:endParaRPr lang="en-US" sz="1050" dirty="0"/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ECD2A23D-EDDE-4D4E-C6B4-F87DF425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9DB8030E-A2F4-89C6-D9F1-176FF4CC83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58E62C6C-8C72-69A5-E482-46FFA9DDC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050" b="0" dirty="0"/>
              <a:t>Container groups in Azure Container Instances</a:t>
            </a:r>
          </a:p>
          <a:p>
            <a:r>
              <a:rPr lang="en-US" sz="1050" b="0" dirty="0"/>
              <a:t>https://learn.microsoft.com/azure/container-instances/container-instances-container-groups</a:t>
            </a:r>
          </a:p>
          <a:p>
            <a:endParaRPr lang="en-US" sz="1050" dirty="0"/>
          </a:p>
          <a:p>
            <a:r>
              <a:rPr lang="en-US" sz="1050" b="0" dirty="0" err="1"/>
              <a:t>Quickstart</a:t>
            </a:r>
            <a:r>
              <a:rPr lang="en-US" sz="1050" b="0" dirty="0"/>
              <a:t>: Deploy a container instance in Azure using the Azure portal https://learn.microsoft.com/azure/container-instances/container-instances-quickstart-portal</a:t>
            </a:r>
          </a:p>
          <a:p>
            <a:endParaRPr lang="en-US" sz="1050" b="1" dirty="0"/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1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7E65FCDF-E5DD-2245-9943-024385A40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61816551-B339-FAFC-1F50-5A64BBEC5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44C2AA76-612B-7DC0-7EF3-056059A05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dirty="0"/>
              <a:t>Deploy microservices with Azure Container Apps - https://learn.microsoft.com/azure/architecture/example-scenario/serverless/microservices-with-container-apps</a:t>
            </a:r>
          </a:p>
          <a:p>
            <a:endParaRPr lang="en-US" sz="1050" dirty="0"/>
          </a:p>
          <a:p>
            <a:r>
              <a:rPr lang="en-US" sz="1050" dirty="0"/>
              <a:t>Azure Container Apps documentation </a:t>
            </a:r>
          </a:p>
          <a:p>
            <a:r>
              <a:rPr lang="en-US" sz="1050" dirty="0"/>
              <a:t>https://learn.microsoft.com/azure/container-apps/</a:t>
            </a:r>
          </a:p>
          <a:p>
            <a:endParaRPr lang="en-US" sz="1050" dirty="0"/>
          </a:p>
          <a:p>
            <a:endParaRPr lang="en-US" sz="1050" dirty="0"/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9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>
          <a:extLst>
            <a:ext uri="{FF2B5EF4-FFF2-40B4-BE49-F238E27FC236}">
              <a16:creationId xmlns:a16="http://schemas.microsoft.com/office/drawing/2014/main" id="{59163700-8FEA-EA2D-3707-92496ADD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35377fd5_0_4:notes">
            <a:extLst>
              <a:ext uri="{FF2B5EF4-FFF2-40B4-BE49-F238E27FC236}">
                <a16:creationId xmlns:a16="http://schemas.microsoft.com/office/drawing/2014/main" id="{825232AA-51BA-BF3A-2B5D-00FE5987F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635377fd5_0_4:notes">
            <a:extLst>
              <a:ext uri="{FF2B5EF4-FFF2-40B4-BE49-F238E27FC236}">
                <a16:creationId xmlns:a16="http://schemas.microsoft.com/office/drawing/2014/main" id="{4F897D17-EE61-ABAA-65E2-A2E6ADB8D9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050" dirty="0"/>
              <a:t>Comparing Container Apps with other Azure container options</a:t>
            </a:r>
          </a:p>
          <a:p>
            <a:r>
              <a:rPr lang="en-GB" sz="1050" dirty="0"/>
              <a:t>https://learn.microsoft.com/azure/container-apps/compare-options</a:t>
            </a:r>
          </a:p>
          <a:p>
            <a:endParaRPr lang="en-US" sz="1050" dirty="0"/>
          </a:p>
          <a:p>
            <a:pPr marL="158750" indent="0" algn="l">
              <a:buNone/>
            </a:pPr>
            <a:endParaRPr lang="en-US" sz="105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7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>
          <a:extLst>
            <a:ext uri="{FF2B5EF4-FFF2-40B4-BE49-F238E27FC236}">
              <a16:creationId xmlns:a16="http://schemas.microsoft.com/office/drawing/2014/main" id="{FA3398F5-4ED4-AC27-0E4A-10088F2F2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5e13967db_0_219:notes">
            <a:extLst>
              <a:ext uri="{FF2B5EF4-FFF2-40B4-BE49-F238E27FC236}">
                <a16:creationId xmlns:a16="http://schemas.microsoft.com/office/drawing/2014/main" id="{1DB61A67-CFAC-AEDA-A5A3-2757B04C1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5e13967db_0_219:notes">
            <a:extLst>
              <a:ext uri="{FF2B5EF4-FFF2-40B4-BE49-F238E27FC236}">
                <a16:creationId xmlns:a16="http://schemas.microsoft.com/office/drawing/2014/main" id="{6687E6A5-343D-E556-D517-30C30778F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13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-1" y="2423591"/>
            <a:ext cx="5165243" cy="2720363"/>
          </a:xfrm>
          <a:custGeom>
            <a:avLst/>
            <a:gdLst/>
            <a:ahLst/>
            <a:cxnLst/>
            <a:rect l="l" t="t" r="r" b="b"/>
            <a:pathLst>
              <a:path w="28492" h="15006" extrusionOk="0">
                <a:moveTo>
                  <a:pt x="0" y="0"/>
                </a:moveTo>
                <a:lnTo>
                  <a:pt x="0" y="14911"/>
                </a:lnTo>
                <a:lnTo>
                  <a:pt x="28491" y="15005"/>
                </a:lnTo>
                <a:cubicBezTo>
                  <a:pt x="28491" y="15005"/>
                  <a:pt x="27590" y="12277"/>
                  <a:pt x="21478" y="12277"/>
                </a:cubicBezTo>
                <a:cubicBezTo>
                  <a:pt x="20500" y="12277"/>
                  <a:pt x="19389" y="12347"/>
                  <a:pt x="18127" y="12509"/>
                </a:cubicBezTo>
                <a:cubicBezTo>
                  <a:pt x="16892" y="12668"/>
                  <a:pt x="15834" y="12743"/>
                  <a:pt x="14922" y="12743"/>
                </a:cubicBezTo>
                <a:cubicBezTo>
                  <a:pt x="9075" y="12743"/>
                  <a:pt x="9200" y="9652"/>
                  <a:pt x="6863" y="5638"/>
                </a:cubicBezTo>
                <a:cubicBezTo>
                  <a:pt x="4305" y="1246"/>
                  <a:pt x="0" y="0"/>
                  <a:pt x="0" y="0"/>
                </a:cubicBezTo>
                <a:close/>
              </a:path>
            </a:pathLst>
          </a:custGeom>
          <a:solidFill>
            <a:srgbClr val="CBC4EC">
              <a:alpha val="18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7150" y="26948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8" name="Google Shape;38;p6"/>
          <p:cNvCxnSpPr/>
          <p:nvPr/>
        </p:nvCxnSpPr>
        <p:spPr>
          <a:xfrm>
            <a:off x="0" y="5038913"/>
            <a:ext cx="9153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/>
          <p:nvPr/>
        </p:nvCxnSpPr>
        <p:spPr>
          <a:xfrm>
            <a:off x="0" y="104575"/>
            <a:ext cx="9153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431;p34">
            <a:extLst>
              <a:ext uri="{FF2B5EF4-FFF2-40B4-BE49-F238E27FC236}">
                <a16:creationId xmlns:a16="http://schemas.microsoft.com/office/drawing/2014/main" id="{7DD017A2-8A1B-AC31-39E0-A076A68A3138}"/>
              </a:ext>
            </a:extLst>
          </p:cNvPr>
          <p:cNvCxnSpPr/>
          <p:nvPr userDrawn="1"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14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5400000" flipH="1">
            <a:off x="5372208" y="-1107241"/>
            <a:ext cx="2664553" cy="4879030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CBC4EC">
              <a:alpha val="18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0" y="5038913"/>
            <a:ext cx="9153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104575"/>
            <a:ext cx="9153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5400000" flipH="1">
            <a:off x="5372208" y="-1107241"/>
            <a:ext cx="2664553" cy="4879030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CBC4EC">
              <a:alpha val="18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53825" y="1878700"/>
            <a:ext cx="32403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75775" y="2004400"/>
            <a:ext cx="1028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5038913"/>
            <a:ext cx="9153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104575"/>
            <a:ext cx="9153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64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8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arutimakwan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EC567-CA5A-138D-8F13-9F82C08D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-15980"/>
            <a:ext cx="9271000" cy="5195835"/>
          </a:xfrm>
          <a:prstGeom prst="rect">
            <a:avLst/>
          </a:prstGeom>
        </p:spPr>
      </p:pic>
      <p:sp>
        <p:nvSpPr>
          <p:cNvPr id="467" name="Google Shape;467;p36"/>
          <p:cNvSpPr txBox="1">
            <a:spLocks noGrp="1"/>
          </p:cNvSpPr>
          <p:nvPr>
            <p:ph type="title" idx="4294967295"/>
          </p:nvPr>
        </p:nvSpPr>
        <p:spPr>
          <a:xfrm>
            <a:off x="749172" y="365233"/>
            <a:ext cx="3980056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Azure Administrator</a:t>
            </a:r>
            <a:endParaRPr lang="en-US" sz="32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0" name="Google Shape;470;p36"/>
          <p:cNvCxnSpPr/>
          <p:nvPr/>
        </p:nvCxnSpPr>
        <p:spPr>
          <a:xfrm>
            <a:off x="880538" y="1986657"/>
            <a:ext cx="3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CEC899-7F54-45C5-369E-A0018CF2FEDB}"/>
              </a:ext>
            </a:extLst>
          </p:cNvPr>
          <p:cNvSpPr/>
          <p:nvPr/>
        </p:nvSpPr>
        <p:spPr>
          <a:xfrm>
            <a:off x="749172" y="3284947"/>
            <a:ext cx="5032196" cy="122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399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Maruti Makwana</a:t>
            </a:r>
          </a:p>
          <a:p>
            <a:r>
              <a:rPr lang="en-US" sz="1349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MCT Corporate Trainer</a:t>
            </a:r>
          </a:p>
          <a:p>
            <a:pPr lvl="0"/>
            <a:r>
              <a:rPr lang="en-US" sz="1200" spc="225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https://www.linkedin.com/in/marutimakwana/</a:t>
            </a:r>
            <a:endParaRPr lang="en-US" sz="1200" spc="225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200" spc="225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200" spc="225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1200" spc="225" baseline="3000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200" spc="225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200" spc="225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9292CB1D-9FAD-31DE-519F-F72CCCE33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BD6C519A-76E1-963A-E270-54D3E00600BE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747CCEA8-4741-4E42-A59B-7F79B1F92A90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/>
              <a:t>Explore options to protect virtual machine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6FAC6-648F-D375-18A9-8A06E9D2AB9C}"/>
              </a:ext>
            </a:extLst>
          </p:cNvPr>
          <p:cNvSpPr/>
          <p:nvPr/>
        </p:nvSpPr>
        <p:spPr bwMode="auto">
          <a:xfrm>
            <a:off x="717154" y="1368976"/>
            <a:ext cx="2419746" cy="577895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Snapshots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D59C1-04BA-99C1-2D01-0A6CDD7E140A}"/>
              </a:ext>
            </a:extLst>
          </p:cNvPr>
          <p:cNvSpPr/>
          <p:nvPr/>
        </p:nvSpPr>
        <p:spPr bwMode="auto">
          <a:xfrm>
            <a:off x="3312559" y="1368976"/>
            <a:ext cx="2419746" cy="57789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Backup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4F30D-30FF-D643-432E-3D0BEB48BFCA}"/>
              </a:ext>
            </a:extLst>
          </p:cNvPr>
          <p:cNvSpPr/>
          <p:nvPr/>
        </p:nvSpPr>
        <p:spPr bwMode="auto">
          <a:xfrm>
            <a:off x="5933364" y="1368976"/>
            <a:ext cx="2419746" cy="57789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Site Recovery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5665B-EF66-0C6C-6170-D7B7FE0DF0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717150" y="2356476"/>
            <a:ext cx="2419746" cy="1250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Managed snapshots provide a quick and simple option for backing up VMs that use Managed Disks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A154A-FB31-BD1A-D58B-DF99D051D5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312556" y="2356476"/>
            <a:ext cx="2419746" cy="1250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Backup supports application-consistent backups for both Windows and Linux VMs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8A7E0-D61F-D717-EBAF-3BB57450BE2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933364" y="2356476"/>
            <a:ext cx="2419746" cy="1250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Site Recovery protects your VMs from a major disaster scenario when a whole region experiences an outage</a:t>
            </a:r>
          </a:p>
        </p:txBody>
      </p:sp>
    </p:spTree>
    <p:extLst>
      <p:ext uri="{BB962C8B-B14F-4D97-AF65-F5344CB8AC3E}">
        <p14:creationId xmlns:p14="http://schemas.microsoft.com/office/powerpoint/2010/main" val="409956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E12D6B43-E65A-D126-FCD1-68E79DFB1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546D0E6E-8F5E-BBAE-8200-4196C9646E76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9E6E13B8-EE3E-058B-A349-3D347FED7BC6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/>
              <a:t>Create virtual machine snapshots in Azure Backup</a:t>
            </a:r>
          </a:p>
        </p:txBody>
      </p:sp>
      <p:pic>
        <p:nvPicPr>
          <p:cNvPr id="4" name="Picture 3" descr="A virtual machine snapshot is transferring data to an Azure Recovery Services vault">
            <a:extLst>
              <a:ext uri="{FF2B5EF4-FFF2-40B4-BE49-F238E27FC236}">
                <a16:creationId xmlns:a16="http://schemas.microsoft.com/office/drawing/2014/main" id="{5B30263A-3217-8283-21DC-39CD181A9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9" y="1056610"/>
            <a:ext cx="7640265" cy="1750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F8B627-FF48-1BB3-540C-4ADA16D1E1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717149" y="2980176"/>
            <a:ext cx="2394351" cy="1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snapshots taken as part of a backup job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5BD58-7AC6-749D-C5F4-7650ED532A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367826" y="2984968"/>
            <a:ext cx="2394351" cy="1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Reduces recovery wait times – don’t wait for data transfer to the vault to finish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33765-BA71-CF36-9E87-04F4659B8D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092379" y="2986176"/>
            <a:ext cx="2334471" cy="1106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Instant Restore retention (standard or enhanced)</a:t>
            </a:r>
          </a:p>
        </p:txBody>
      </p:sp>
    </p:spTree>
    <p:extLst>
      <p:ext uri="{BB962C8B-B14F-4D97-AF65-F5344CB8AC3E}">
        <p14:creationId xmlns:p14="http://schemas.microsoft.com/office/powerpoint/2010/main" val="242119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D48460C0-036F-FA19-C1C5-174016093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9F5BBF6E-F8B6-4257-49CF-F953CE30B5A1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D7DDDD18-B932-AFD7-749B-FD3D12E3937C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/>
              <a:t>Set up Azure Recovery Services vault backup options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40566A-3707-F794-C21A-8D3FBC611C89}"/>
              </a:ext>
            </a:extLst>
          </p:cNvPr>
          <p:cNvSpPr txBox="1">
            <a:spLocks/>
          </p:cNvSpPr>
          <p:nvPr/>
        </p:nvSpPr>
        <p:spPr>
          <a:xfrm>
            <a:off x="564229" y="978504"/>
            <a:ext cx="11568684" cy="4394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Multiple servers can be protected using the same Recovery Services vault </a:t>
            </a: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6C485E-B818-F94F-111A-34A51C791231}"/>
              </a:ext>
            </a:extLst>
          </p:cNvPr>
          <p:cNvSpPr/>
          <p:nvPr/>
        </p:nvSpPr>
        <p:spPr>
          <a:xfrm>
            <a:off x="717150" y="1380997"/>
            <a:ext cx="3138329" cy="4394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Workloads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3D243-B16A-A034-9937-9EDCC872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7151" y="1993900"/>
            <a:ext cx="3138327" cy="294640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80A294-87EB-9C87-5279-15BDF0C0B686}"/>
              </a:ext>
            </a:extLst>
          </p:cNvPr>
          <p:cNvSpPr/>
          <p:nvPr/>
        </p:nvSpPr>
        <p:spPr>
          <a:xfrm>
            <a:off x="5288520" y="1380996"/>
            <a:ext cx="3138329" cy="4394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On-Premises Workloads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980D8-2B08-5159-3D5B-B86F8233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88521" y="1993900"/>
            <a:ext cx="3138328" cy="2801491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129CB-8C26-BD93-AE21-8CD5799DF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70" y="2054064"/>
            <a:ext cx="1632529" cy="2681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3540FD-D93C-9A8B-5682-83A5145C5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13" y="2138808"/>
            <a:ext cx="2302802" cy="2656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622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270F3FAE-6E4C-70EA-5E09-D49E3FC0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79C5E895-298B-BD35-A17F-DCEEB58A7DF6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5BE1D0CD-FCC4-0441-DD1F-4E969C027E1F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/>
              <a:t>Backup Virtual Machines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6BCC17-1964-E4CB-67FE-76A3576448E6}"/>
              </a:ext>
            </a:extLst>
          </p:cNvPr>
          <p:cNvSpPr/>
          <p:nvPr/>
        </p:nvSpPr>
        <p:spPr bwMode="auto">
          <a:xfrm>
            <a:off x="1799572" y="1824014"/>
            <a:ext cx="362765" cy="362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8FD33B-B0AE-35E0-2653-8B8E30773097}"/>
              </a:ext>
            </a:extLst>
          </p:cNvPr>
          <p:cNvSpPr/>
          <p:nvPr/>
        </p:nvSpPr>
        <p:spPr bwMode="auto">
          <a:xfrm>
            <a:off x="717150" y="1189036"/>
            <a:ext cx="2524481" cy="855685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recovery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services vault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D131F4-A0EE-AFED-C9B6-E76125793D68}"/>
              </a:ext>
            </a:extLst>
          </p:cNvPr>
          <p:cNvSpPr/>
          <p:nvPr/>
        </p:nvSpPr>
        <p:spPr bwMode="auto">
          <a:xfrm>
            <a:off x="4387241" y="1856579"/>
            <a:ext cx="362765" cy="362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7A119DF-FA14-DE1B-24B4-FB6BD3679D6A}"/>
              </a:ext>
            </a:extLst>
          </p:cNvPr>
          <p:cNvSpPr/>
          <p:nvPr/>
        </p:nvSpPr>
        <p:spPr bwMode="auto">
          <a:xfrm>
            <a:off x="3309759" y="1196972"/>
            <a:ext cx="2524481" cy="855685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  <a:gd name="connsiteX10" fmla="*/ 230803 w 3751400"/>
              <a:gd name="connsiteY10" fmla="*/ 577007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lnTo>
                  <a:pt x="230803" y="577007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Portal to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define the backup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7DCCD2-6983-D25C-6F87-8332839682B2}"/>
              </a:ext>
            </a:extLst>
          </p:cNvPr>
          <p:cNvSpPr/>
          <p:nvPr/>
        </p:nvSpPr>
        <p:spPr bwMode="auto">
          <a:xfrm>
            <a:off x="6913968" y="1853384"/>
            <a:ext cx="362765" cy="3627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4E7839-3BDB-4A6C-1BB1-1F574B5A859E}"/>
              </a:ext>
            </a:extLst>
          </p:cNvPr>
          <p:cNvSpPr/>
          <p:nvPr/>
        </p:nvSpPr>
        <p:spPr bwMode="auto">
          <a:xfrm>
            <a:off x="5834240" y="1211673"/>
            <a:ext cx="2524481" cy="855685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  <a:gd name="connsiteX10" fmla="*/ 230803 w 3751400"/>
              <a:gd name="connsiteY10" fmla="*/ 577007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lnTo>
                  <a:pt x="230803" y="577007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Backup the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virtual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50726-787B-4959-21EA-9758263023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717150" y="2401011"/>
            <a:ext cx="2524481" cy="1715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 Recovery Services Vault in the region where you are performing your Virtual Machine backups and choose a replication strategy for Vault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2BA88-113C-1382-6F7C-C3892A3252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487765" y="2385138"/>
            <a:ext cx="2346475" cy="1715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snapshots (recovery points) of your data at defined intervals. These snapshots are stored in recovery services vaults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15427D-7EA7-80E0-F5CE-002EEA7FF7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080374" y="2385138"/>
            <a:ext cx="2346477" cy="1715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the Backup extension to work, the Azure VM Agent must be installed on the Azure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6791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6E8EBDCF-9626-5701-565E-3F1BE7CD4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9C87AC46-0F8C-B304-7227-0FF1C6A889D8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F03629F9-66FF-C3A5-223A-2B19DB9C4BBA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/>
              <a:t>Restore Virtual 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BF494-6BE9-8DE0-3E0C-65808BF288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717151" y="1076229"/>
            <a:ext cx="3359549" cy="12732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you trigger the restore operation, the Backup service creates a job for tracking the restore 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96A49-1FC7-6457-24C7-EFEE70DE22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717151" y="2794000"/>
            <a:ext cx="3359549" cy="12732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Backup service also creates and temporarily displays notifications, so you monitor how the backup is proceeding</a:t>
            </a:r>
          </a:p>
        </p:txBody>
      </p:sp>
      <p:pic>
        <p:nvPicPr>
          <p:cNvPr id="6" name="Picture 5" descr="Screenshot of the VM restore page. Restore points are shown">
            <a:extLst>
              <a:ext uri="{FF2B5EF4-FFF2-40B4-BE49-F238E27FC236}">
                <a16:creationId xmlns:a16="http://schemas.microsoft.com/office/drawing/2014/main" id="{1EDE5472-C241-03EF-5D56-9DD93C677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80" y="1076228"/>
            <a:ext cx="4153969" cy="27359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12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935EF6F0-59FB-5632-F4DE-1BEBB089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0F6AB70B-9D41-0229-19E6-5CBD007D67B0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E6B5F230-5845-3149-8F70-DAF62ABA7EA9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/>
              <a:t>Implement Azure Site Recovery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AF1B9-E152-99EA-53E4-C98E168548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37880" y="48305"/>
            <a:ext cx="4086520" cy="424657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31775" algn="l"/>
              </a:tabLst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Manages the orchestration of disaster recovery</a:t>
            </a:r>
          </a:p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Replicates workloads continuously from a primary location or region to a secondary location</a:t>
            </a:r>
            <a:endParaRPr lang="en-US" dirty="0">
              <a:solidFill>
                <a:srgbClr val="161616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Failover to shift to the secondary location; failback to return to the primary location</a:t>
            </a:r>
          </a:p>
        </p:txBody>
      </p:sp>
      <p:pic>
        <p:nvPicPr>
          <p:cNvPr id="5" name="Picture 3" descr="Screenshot of an Azure Site recovery architecture. Region 1 is using Traffic Manager to failover to Region 2">
            <a:extLst>
              <a:ext uri="{FF2B5EF4-FFF2-40B4-BE49-F238E27FC236}">
                <a16:creationId xmlns:a16="http://schemas.microsoft.com/office/drawing/2014/main" id="{6E857B60-4947-9D9C-7144-BCD99D314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5" y="1044980"/>
            <a:ext cx="3857915" cy="26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>
          <a:extLst>
            <a:ext uri="{FF2B5EF4-FFF2-40B4-BE49-F238E27FC236}">
              <a16:creationId xmlns:a16="http://schemas.microsoft.com/office/drawing/2014/main" id="{EBBBA1B7-9021-5661-2329-841A63546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65A4F2-33D4-03F2-8921-9AB1D78C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0"/>
            <a:ext cx="9144000" cy="5124659"/>
          </a:xfrm>
          <a:prstGeom prst="rect">
            <a:avLst/>
          </a:prstGeom>
        </p:spPr>
      </p:pic>
      <p:sp>
        <p:nvSpPr>
          <p:cNvPr id="467" name="Google Shape;467;p36">
            <a:extLst>
              <a:ext uri="{FF2B5EF4-FFF2-40B4-BE49-F238E27FC236}">
                <a16:creationId xmlns:a16="http://schemas.microsoft.com/office/drawing/2014/main" id="{46AABDB9-5C01-826A-4120-D4E181193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976" y="2008372"/>
            <a:ext cx="4103724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Configure Azure Container Instances Apps</a:t>
            </a:r>
            <a:endParaRPr lang="en-US" sz="32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0" name="Google Shape;470;p36">
            <a:extLst>
              <a:ext uri="{FF2B5EF4-FFF2-40B4-BE49-F238E27FC236}">
                <a16:creationId xmlns:a16="http://schemas.microsoft.com/office/drawing/2014/main" id="{823BB812-2595-C256-9A2C-1C6A3C73A4E0}"/>
              </a:ext>
            </a:extLst>
          </p:cNvPr>
          <p:cNvCxnSpPr/>
          <p:nvPr/>
        </p:nvCxnSpPr>
        <p:spPr>
          <a:xfrm>
            <a:off x="963576" y="3685525"/>
            <a:ext cx="3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509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CB90DC0E-CEBB-0CF0-4AF7-06D364639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7B6F6FCA-979A-F509-9733-9BBA2E82B14C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8F3781C4-E7CF-809B-94E5-9983A84A220D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spc="0" dirty="0">
                <a:solidFill>
                  <a:schemeClr val="tx1"/>
                </a:solidFill>
              </a:rPr>
              <a:t>Compare Containers to Virtual Machines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BC8BE-FCFA-E1DB-08B5-B262601703FB}"/>
              </a:ext>
            </a:extLst>
          </p:cNvPr>
          <p:cNvSpPr txBox="1"/>
          <p:nvPr/>
        </p:nvSpPr>
        <p:spPr>
          <a:xfrm>
            <a:off x="549656" y="946161"/>
            <a:ext cx="2158283" cy="217912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Isolation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Persistent storage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Fault tolerance</a:t>
            </a:r>
          </a:p>
        </p:txBody>
      </p:sp>
      <p:grpSp>
        <p:nvGrpSpPr>
          <p:cNvPr id="5" name="Group 4" descr="Diagram server, host OS, do">
            <a:extLst>
              <a:ext uri="{FF2B5EF4-FFF2-40B4-BE49-F238E27FC236}">
                <a16:creationId xmlns:a16="http://schemas.microsoft.com/office/drawing/2014/main" id="{A64F5244-AD21-F573-7E45-12411C880CC7}"/>
              </a:ext>
            </a:extLst>
          </p:cNvPr>
          <p:cNvGrpSpPr/>
          <p:nvPr/>
        </p:nvGrpSpPr>
        <p:grpSpPr>
          <a:xfrm>
            <a:off x="2943333" y="1086029"/>
            <a:ext cx="5483517" cy="2819042"/>
            <a:chOff x="3750545" y="1499313"/>
            <a:chExt cx="8334695" cy="4678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5BB894-63F6-DF66-941B-8ECA9E2F1305}"/>
                </a:ext>
              </a:extLst>
            </p:cNvPr>
            <p:cNvSpPr/>
            <p:nvPr/>
          </p:nvSpPr>
          <p:spPr bwMode="auto">
            <a:xfrm>
              <a:off x="3769756" y="5671098"/>
              <a:ext cx="8315484" cy="506776"/>
            </a:xfrm>
            <a:prstGeom prst="rect">
              <a:avLst/>
            </a:prstGeom>
            <a:solidFill>
              <a:schemeClr val="accent3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737B92-F875-0EB6-A799-91AF0D8F7B91}"/>
                </a:ext>
              </a:extLst>
            </p:cNvPr>
            <p:cNvSpPr/>
            <p:nvPr/>
          </p:nvSpPr>
          <p:spPr bwMode="auto">
            <a:xfrm>
              <a:off x="3769756" y="5063774"/>
              <a:ext cx="8315484" cy="5067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Host OS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EB443-28D0-4A5F-7A77-C0F4798AFB37}"/>
                </a:ext>
              </a:extLst>
            </p:cNvPr>
            <p:cNvSpPr/>
            <p:nvPr/>
          </p:nvSpPr>
          <p:spPr bwMode="auto">
            <a:xfrm>
              <a:off x="7861376" y="4485713"/>
              <a:ext cx="4083884" cy="5067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Hypervisor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2816B-5296-3E22-560C-6CB01F3F1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966812" y="1971615"/>
              <a:ext cx="1927952" cy="241753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A96D9E-7889-045D-F104-0785DCD3C6B7}"/>
                </a:ext>
              </a:extLst>
            </p:cNvPr>
            <p:cNvGrpSpPr/>
            <p:nvPr/>
          </p:nvGrpSpPr>
          <p:grpSpPr>
            <a:xfrm>
              <a:off x="10070373" y="2204830"/>
              <a:ext cx="1743680" cy="2008565"/>
              <a:chOff x="680034" y="1276877"/>
              <a:chExt cx="1743680" cy="2008565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3B6A1E-5488-A94C-B6D0-9A5FE6ADC240}"/>
                  </a:ext>
                </a:extLst>
              </p:cNvPr>
              <p:cNvSpPr/>
              <p:nvPr/>
            </p:nvSpPr>
            <p:spPr bwMode="auto">
              <a:xfrm>
                <a:off x="680035" y="2000992"/>
                <a:ext cx="1743678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Bins/Libs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18CE15-581E-5FBC-F4DA-BF6377F1CB04}"/>
                  </a:ext>
                </a:extLst>
              </p:cNvPr>
              <p:cNvSpPr/>
              <p:nvPr/>
            </p:nvSpPr>
            <p:spPr bwMode="auto">
              <a:xfrm>
                <a:off x="680036" y="2778666"/>
                <a:ext cx="1743678" cy="5067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Guest OS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3092787-BDA1-69D0-0407-9B121621508A}"/>
                  </a:ext>
                </a:extLst>
              </p:cNvPr>
              <p:cNvSpPr/>
              <p:nvPr/>
            </p:nvSpPr>
            <p:spPr bwMode="auto">
              <a:xfrm>
                <a:off x="680034" y="1276877"/>
                <a:ext cx="1743678" cy="5067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 B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EF1BFD-983D-2122-3CE4-07DB166B6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871646" y="1971615"/>
              <a:ext cx="1927952" cy="24101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D0FFA7-47EE-D150-38D4-2845CF079B32}"/>
                </a:ext>
              </a:extLst>
            </p:cNvPr>
            <p:cNvGrpSpPr/>
            <p:nvPr/>
          </p:nvGrpSpPr>
          <p:grpSpPr>
            <a:xfrm>
              <a:off x="7963783" y="2204830"/>
              <a:ext cx="1743680" cy="2008565"/>
              <a:chOff x="680034" y="1276877"/>
              <a:chExt cx="1743680" cy="2008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ACB77C-5400-ADCC-3C69-240E42208ED5}"/>
                  </a:ext>
                </a:extLst>
              </p:cNvPr>
              <p:cNvSpPr/>
              <p:nvPr/>
            </p:nvSpPr>
            <p:spPr bwMode="auto">
              <a:xfrm>
                <a:off x="680035" y="2000992"/>
                <a:ext cx="1743678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Bins/Libs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CF607C3-9599-51EB-50B1-81874C91DA16}"/>
                  </a:ext>
                </a:extLst>
              </p:cNvPr>
              <p:cNvSpPr/>
              <p:nvPr/>
            </p:nvSpPr>
            <p:spPr bwMode="auto">
              <a:xfrm>
                <a:off x="680036" y="2778666"/>
                <a:ext cx="1743678" cy="5067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Guest OS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FD2F2-D732-6E28-A5D9-E7A4E09D56E9}"/>
                  </a:ext>
                </a:extLst>
              </p:cNvPr>
              <p:cNvSpPr/>
              <p:nvPr/>
            </p:nvSpPr>
            <p:spPr bwMode="auto">
              <a:xfrm>
                <a:off x="680034" y="1276877"/>
                <a:ext cx="1743678" cy="5067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 A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5157F9-7E97-2771-6652-73E538656319}"/>
                </a:ext>
              </a:extLst>
            </p:cNvPr>
            <p:cNvSpPr txBox="1"/>
            <p:nvPr/>
          </p:nvSpPr>
          <p:spPr>
            <a:xfrm>
              <a:off x="10531687" y="1513669"/>
              <a:ext cx="798199" cy="4597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039522-F6A5-4E20-F599-66992C3B1CC8}"/>
                </a:ext>
              </a:extLst>
            </p:cNvPr>
            <p:cNvSpPr txBox="1"/>
            <p:nvPr/>
          </p:nvSpPr>
          <p:spPr>
            <a:xfrm>
              <a:off x="8436521" y="1499313"/>
              <a:ext cx="798199" cy="4597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VM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4C2574F-B7DD-12D3-161B-DF92E9C81932}"/>
                </a:ext>
              </a:extLst>
            </p:cNvPr>
            <p:cNvGrpSpPr/>
            <p:nvPr/>
          </p:nvGrpSpPr>
          <p:grpSpPr>
            <a:xfrm>
              <a:off x="3777167" y="1974587"/>
              <a:ext cx="1927952" cy="2410100"/>
              <a:chOff x="3852620" y="2000992"/>
              <a:chExt cx="1927952" cy="222948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345CB40-EEA8-DD63-1CB1-DD90217F0001}"/>
                  </a:ext>
                </a:extLst>
              </p:cNvPr>
              <p:cNvSpPr/>
              <p:nvPr/>
            </p:nvSpPr>
            <p:spPr bwMode="auto">
              <a:xfrm>
                <a:off x="3852620" y="2000992"/>
                <a:ext cx="1927952" cy="222948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CBCEE0-85F9-774B-606D-B4AFF9E0E3DB}"/>
                  </a:ext>
                </a:extLst>
              </p:cNvPr>
              <p:cNvSpPr/>
              <p:nvPr/>
            </p:nvSpPr>
            <p:spPr bwMode="auto">
              <a:xfrm>
                <a:off x="3966069" y="3571656"/>
                <a:ext cx="1701054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Bins/Libs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6BE8108-6A28-E143-96D5-9518B90DE0DE}"/>
                  </a:ext>
                </a:extLst>
              </p:cNvPr>
              <p:cNvSpPr/>
              <p:nvPr/>
            </p:nvSpPr>
            <p:spPr bwMode="auto">
              <a:xfrm rot="5400000">
                <a:off x="3711505" y="243225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 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194D79-329B-3BEF-7333-7B581A68778B}"/>
                  </a:ext>
                </a:extLst>
              </p:cNvPr>
              <p:cNvSpPr/>
              <p:nvPr/>
            </p:nvSpPr>
            <p:spPr bwMode="auto">
              <a:xfrm rot="5400000">
                <a:off x="4665521" y="240684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 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179817-E258-AF56-2E8D-FF58E2D34147}"/>
                </a:ext>
              </a:extLst>
            </p:cNvPr>
            <p:cNvGrpSpPr/>
            <p:nvPr/>
          </p:nvGrpSpPr>
          <p:grpSpPr>
            <a:xfrm>
              <a:off x="5818568" y="1979046"/>
              <a:ext cx="1927952" cy="2410100"/>
              <a:chOff x="3852620" y="2000992"/>
              <a:chExt cx="1927952" cy="222948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660B56-186C-E718-C1E0-D869692C6317}"/>
                  </a:ext>
                </a:extLst>
              </p:cNvPr>
              <p:cNvSpPr/>
              <p:nvPr/>
            </p:nvSpPr>
            <p:spPr bwMode="auto">
              <a:xfrm>
                <a:off x="3852620" y="2000992"/>
                <a:ext cx="1927952" cy="222948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ACDB0F-1D0C-3567-3542-71E2216B0095}"/>
                  </a:ext>
                </a:extLst>
              </p:cNvPr>
              <p:cNvSpPr/>
              <p:nvPr/>
            </p:nvSpPr>
            <p:spPr bwMode="auto">
              <a:xfrm>
                <a:off x="3966069" y="3571656"/>
                <a:ext cx="1701054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Bins/Libs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D7EAFE3-5E4F-2A31-626C-49AF22F2F2F4}"/>
                  </a:ext>
                </a:extLst>
              </p:cNvPr>
              <p:cNvSpPr/>
              <p:nvPr/>
            </p:nvSpPr>
            <p:spPr bwMode="auto">
              <a:xfrm rot="5400000">
                <a:off x="3711505" y="243225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 B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738BBB-A88A-9A03-C0A9-B3625D74AB8A}"/>
                  </a:ext>
                </a:extLst>
              </p:cNvPr>
              <p:cNvSpPr/>
              <p:nvPr/>
            </p:nvSpPr>
            <p:spPr bwMode="auto">
              <a:xfrm rot="5400000">
                <a:off x="4665521" y="240684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 B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84FB71-A979-5C2D-F382-B4E7B0005CED}"/>
                </a:ext>
              </a:extLst>
            </p:cNvPr>
            <p:cNvSpPr txBox="1"/>
            <p:nvPr/>
          </p:nvSpPr>
          <p:spPr>
            <a:xfrm>
              <a:off x="6057302" y="1513669"/>
              <a:ext cx="1701052" cy="4597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B89F6C-562C-64EB-AA6F-8B55BF88C66D}"/>
                </a:ext>
              </a:extLst>
            </p:cNvPr>
            <p:cNvSpPr txBox="1"/>
            <p:nvPr/>
          </p:nvSpPr>
          <p:spPr>
            <a:xfrm>
              <a:off x="4090566" y="1509209"/>
              <a:ext cx="1701052" cy="4597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B6892D-1172-9E3F-6F35-7E360E42215D}"/>
                </a:ext>
              </a:extLst>
            </p:cNvPr>
            <p:cNvSpPr/>
            <p:nvPr/>
          </p:nvSpPr>
          <p:spPr bwMode="auto">
            <a:xfrm>
              <a:off x="3750545" y="4473072"/>
              <a:ext cx="4083884" cy="5067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Docker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8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E6A620A4-8AD9-0744-3332-D2DB09C7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B4E11AB0-4688-5CBC-D064-23B3D1B9B9C2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FA868286-055B-21B4-196B-B2DB316EF20C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spc="0" dirty="0">
                <a:solidFill>
                  <a:schemeClr val="tx1"/>
                </a:solidFill>
                <a:cs typeface="Segoe UI" pitchFamily="34" charset="0"/>
              </a:rPr>
              <a:t>Understand</a:t>
            </a:r>
            <a:r>
              <a:rPr lang="es-ES" sz="2000" spc="0" dirty="0">
                <a:solidFill>
                  <a:schemeClr val="tx1"/>
                </a:solidFill>
                <a:cs typeface="Segoe UI" pitchFamily="34" charset="0"/>
              </a:rPr>
              <a:t> Container </a:t>
            </a:r>
            <a:r>
              <a:rPr lang="en-GB" sz="2000" spc="0" dirty="0">
                <a:solidFill>
                  <a:schemeClr val="tx1"/>
                </a:solidFill>
                <a:cs typeface="Segoe UI" pitchFamily="34" charset="0"/>
              </a:rPr>
              <a:t>Images</a:t>
            </a:r>
            <a:endParaRPr lang="en-US" sz="2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43EBB64-BA2B-0499-2E85-1B6EEF668449}"/>
              </a:ext>
            </a:extLst>
          </p:cNvPr>
          <p:cNvSpPr txBox="1">
            <a:spLocks/>
          </p:cNvSpPr>
          <p:nvPr/>
        </p:nvSpPr>
        <p:spPr>
          <a:xfrm>
            <a:off x="637879" y="1168935"/>
            <a:ext cx="2665009" cy="2805630"/>
          </a:xfrm>
          <a:prstGeom prst="rect">
            <a:avLst/>
          </a:prstGeom>
        </p:spPr>
        <p:txBody>
          <a:bodyPr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Segoe UI" panose="020B0502040204020203" pitchFamily="34" charset="0"/>
              </a:rPr>
              <a:t>A container image is a lightweight, standalone, executable package of software that encapsulates everything needed to run an application. </a:t>
            </a:r>
          </a:p>
          <a:p>
            <a:pPr marL="0" indent="0">
              <a:buNone/>
            </a:pPr>
            <a:endParaRPr lang="en-US" sz="14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400" dirty="0">
              <a:latin typeface="Segoe UI" panose="020B0502040204020203" pitchFamily="34" charset="0"/>
            </a:endParaRPr>
          </a:p>
        </p:txBody>
      </p:sp>
      <p:pic>
        <p:nvPicPr>
          <p:cNvPr id="5" name="Picture 4" descr="Image of a container image hosted in Azure Container Registry and used by various container services. ">
            <a:extLst>
              <a:ext uri="{FF2B5EF4-FFF2-40B4-BE49-F238E27FC236}">
                <a16:creationId xmlns:a16="http://schemas.microsoft.com/office/drawing/2014/main" id="{644BA321-F274-6ACE-C3F2-EAE76DECF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1" t="-822" r="267" b="739"/>
          <a:stretch/>
        </p:blipFill>
        <p:spPr>
          <a:xfrm>
            <a:off x="3302889" y="993271"/>
            <a:ext cx="5123961" cy="34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09366629-DB2F-74C8-5EF2-7AE97658C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9D824F6E-6391-58E3-A698-DBCB4EB5212A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252463C2-326D-D354-2CBF-E521C4407D0C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spc="0" dirty="0"/>
              <a:t>Review Azure Container Instances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56702-89D0-4FF3-2E22-352B4BB19530}"/>
              </a:ext>
            </a:extLst>
          </p:cNvPr>
          <p:cNvSpPr/>
          <p:nvPr/>
        </p:nvSpPr>
        <p:spPr>
          <a:xfrm>
            <a:off x="717150" y="1052500"/>
            <a:ext cx="3651650" cy="3583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PaaS Service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 startup times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IP connectivity and DNS name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 features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sizes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Persistent storage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 and Windows Containers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Co-scheduled Groups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 Deployment</a:t>
            </a:r>
          </a:p>
        </p:txBody>
      </p:sp>
      <p:pic>
        <p:nvPicPr>
          <p:cNvPr id="5" name="Picture 4" descr="A container (web server) is on a virtual machine in a virtual network. ">
            <a:extLst>
              <a:ext uri="{FF2B5EF4-FFF2-40B4-BE49-F238E27FC236}">
                <a16:creationId xmlns:a16="http://schemas.microsoft.com/office/drawing/2014/main" id="{7E69107E-49BF-04D4-796B-8B4BBD67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05" y="950900"/>
            <a:ext cx="2458848" cy="3452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68B2E9-A05C-32AA-133E-8A82AEDB33A3}"/>
              </a:ext>
            </a:extLst>
          </p:cNvPr>
          <p:cNvSpPr/>
          <p:nvPr/>
        </p:nvSpPr>
        <p:spPr bwMode="auto">
          <a:xfrm>
            <a:off x="5304705" y="4314840"/>
            <a:ext cx="2726573" cy="812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cs typeface="Segoe UI Semilight"/>
              </a:rPr>
              <a:t>Fastest way to run a container in Azure without provisioning a VM</a:t>
            </a:r>
          </a:p>
        </p:txBody>
      </p:sp>
    </p:spTree>
    <p:extLst>
      <p:ext uri="{BB962C8B-B14F-4D97-AF65-F5344CB8AC3E}">
        <p14:creationId xmlns:p14="http://schemas.microsoft.com/office/powerpoint/2010/main" val="36332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62DCC2A0-039D-07F4-68EF-84493650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D23338DA-D11F-1A70-EC6E-323B9EFAA234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CAD7D810-FF59-0186-2DB7-280E9A3EE244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spc="0" dirty="0">
                <a:solidFill>
                  <a:schemeClr val="tx1"/>
                </a:solidFill>
              </a:rPr>
              <a:t>Implement Container Groups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EB6BD-A195-E0B6-6AAA-2A41F19BBED2}"/>
              </a:ext>
            </a:extLst>
          </p:cNvPr>
          <p:cNvSpPr/>
          <p:nvPr/>
        </p:nvSpPr>
        <p:spPr>
          <a:xfrm>
            <a:off x="587080" y="1090381"/>
            <a:ext cx="3045120" cy="4271559"/>
          </a:xfrm>
          <a:prstGeom prst="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Top-level resource in Azure Container Instances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collection of containers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get scheduled 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same host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containers in the group share a lifecycle, resources, local network, and storage volumes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Container Group working with Azure files which is connected to DNS through port 80">
            <a:extLst>
              <a:ext uri="{FF2B5EF4-FFF2-40B4-BE49-F238E27FC236}">
                <a16:creationId xmlns:a16="http://schemas.microsoft.com/office/drawing/2014/main" id="{F2434F75-629A-6AF1-B51B-66DB64E46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58" y="1209635"/>
            <a:ext cx="5039229" cy="23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DE06E3B6-A4FF-0760-3489-4820B617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0F719CFC-52A5-9331-855A-9EFA5E360570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DF1CFCBD-8656-5C9F-3E18-E6B598912B3A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/>
              <a:t>Manage Containers with Azure Container Apps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10161-346D-E4AE-828C-E06049E3E5DC}"/>
              </a:ext>
            </a:extLst>
          </p:cNvPr>
          <p:cNvSpPr/>
          <p:nvPr/>
        </p:nvSpPr>
        <p:spPr>
          <a:xfrm>
            <a:off x="536280" y="1000125"/>
            <a:ext cx="3159420" cy="4690554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to Azure Kubernetes Service – manages container orchestration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Container App environment creates a secure boundary around the apps and jobs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Container App runtime manages the environment (OS upgrades, scaling, versioning, and failover) 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Diagram showing the deployment architecture for the Azure Container Apps solution.">
            <a:extLst>
              <a:ext uri="{FF2B5EF4-FFF2-40B4-BE49-F238E27FC236}">
                <a16:creationId xmlns:a16="http://schemas.microsoft.com/office/drawing/2014/main" id="{30CC00EE-CCAB-538C-DCEA-55784239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51" y="1136650"/>
            <a:ext cx="473206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7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>
          <a:extLst>
            <a:ext uri="{FF2B5EF4-FFF2-40B4-BE49-F238E27FC236}">
              <a16:creationId xmlns:a16="http://schemas.microsoft.com/office/drawing/2014/main" id="{F6BEF4A2-9D6C-3745-00A1-A8D560D1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34">
            <a:extLst>
              <a:ext uri="{FF2B5EF4-FFF2-40B4-BE49-F238E27FC236}">
                <a16:creationId xmlns:a16="http://schemas.microsoft.com/office/drawing/2014/main" id="{4413C435-B0AD-7C1A-98C6-52537B84E09B}"/>
              </a:ext>
            </a:extLst>
          </p:cNvPr>
          <p:cNvCxnSpPr/>
          <p:nvPr/>
        </p:nvCxnSpPr>
        <p:spPr>
          <a:xfrm>
            <a:off x="717150" y="848617"/>
            <a:ext cx="770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371339A1-79D1-9A19-0E18-526022C3A944}"/>
              </a:ext>
            </a:extLst>
          </p:cNvPr>
          <p:cNvSpPr txBox="1">
            <a:spLocks/>
          </p:cNvSpPr>
          <p:nvPr/>
        </p:nvSpPr>
        <p:spPr>
          <a:xfrm>
            <a:off x="637880" y="300421"/>
            <a:ext cx="798541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 sz="2000" dirty="0"/>
              <a:t>Compare container management solutions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DAC31D-3411-7BBE-DC9B-9C0998509275}"/>
              </a:ext>
            </a:extLst>
          </p:cNvPr>
          <p:cNvGraphicFramePr>
            <a:graphicFrameLocks noGrp="1"/>
          </p:cNvGraphicFramePr>
          <p:nvPr/>
        </p:nvGraphicFramePr>
        <p:xfrm>
          <a:off x="717150" y="919011"/>
          <a:ext cx="7709700" cy="40339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91554">
                  <a:extLst>
                    <a:ext uri="{9D8B030D-6E8A-4147-A177-3AD203B41FA5}">
                      <a16:colId xmlns:a16="http://schemas.microsoft.com/office/drawing/2014/main" val="2542192030"/>
                    </a:ext>
                  </a:extLst>
                </a:gridCol>
                <a:gridCol w="2958243">
                  <a:extLst>
                    <a:ext uri="{9D8B030D-6E8A-4147-A177-3AD203B41FA5}">
                      <a16:colId xmlns:a16="http://schemas.microsoft.com/office/drawing/2014/main" val="2193664712"/>
                    </a:ext>
                  </a:extLst>
                </a:gridCol>
                <a:gridCol w="3459903">
                  <a:extLst>
                    <a:ext uri="{9D8B030D-6E8A-4147-A177-3AD203B41FA5}">
                      <a16:colId xmlns:a16="http://schemas.microsoft.com/office/drawing/2014/main" val="2428338523"/>
                    </a:ext>
                  </a:extLst>
                </a:gridCol>
              </a:tblGrid>
              <a:tr h="524001">
                <a:tc>
                  <a:txBody>
                    <a:bodyPr/>
                    <a:lstStyle/>
                    <a:p>
                      <a:pPr algn="ctr"/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Container Apps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Kubernetes Service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13613"/>
                  </a:ext>
                </a:extLst>
              </a:tr>
              <a:tr h="926421">
                <a:tc>
                  <a:txBody>
                    <a:bodyPr/>
                    <a:lstStyle/>
                    <a:p>
                      <a:pPr algn="l"/>
                      <a:r>
                        <a:rPr lang="en-GB" sz="1100" b="1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Overview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Simplifies the deployment and management of microservices-based applications by abstracting away the underlying infrastructure.</a:t>
                      </a:r>
                      <a:endParaRPr lang="en-GB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Simplifies deploying a managed Kubernetes cluster in Azure by offloading the operational overhead to Azure. </a:t>
                      </a:r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19002"/>
                  </a:ext>
                </a:extLst>
              </a:tr>
              <a:tr h="286033">
                <a:tc>
                  <a:txBody>
                    <a:bodyPr/>
                    <a:lstStyle/>
                    <a:p>
                      <a:pPr algn="l"/>
                      <a:r>
                        <a:rPr lang="en-GB" sz="1100" b="1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Deployment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PaaS experience.</a:t>
                      </a:r>
                      <a:endParaRPr lang="en-GB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Offers more control and customization.</a:t>
                      </a:r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289520"/>
                  </a:ext>
                </a:extLst>
              </a:tr>
              <a:tr h="400375">
                <a:tc>
                  <a:txBody>
                    <a:bodyPr/>
                    <a:lstStyle/>
                    <a:p>
                      <a:pPr algn="l"/>
                      <a:r>
                        <a:rPr lang="en-GB" sz="1100" b="1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Management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Fully managed by Azure.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Partially managed by Azure (control plane).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76091"/>
                  </a:ext>
                </a:extLst>
              </a:tr>
              <a:tr h="499496">
                <a:tc>
                  <a:txBody>
                    <a:bodyPr/>
                    <a:lstStyle/>
                    <a:p>
                      <a:pPr algn="l"/>
                      <a:r>
                        <a:rPr lang="en-GB" sz="1100" b="1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Scalability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HTTP-based autoscaling and event-driven scaling.</a:t>
                      </a:r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Horizontal pod autoscaling and cluster autoscaling.</a:t>
                      </a:r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349919"/>
                  </a:ext>
                </a:extLst>
              </a:tr>
              <a:tr h="499496">
                <a:tc>
                  <a:txBody>
                    <a:bodyPr/>
                    <a:lstStyle/>
                    <a:p>
                      <a:pPr algn="l"/>
                      <a:r>
                        <a:rPr lang="en-GB" sz="1100" b="1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Cases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Rapid scaling and simplified management.</a:t>
                      </a:r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Complex, long-running applications that require full Kubernetes features. </a:t>
                      </a:r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081706"/>
                  </a:ext>
                </a:extLst>
              </a:tr>
              <a:tr h="898166">
                <a:tc>
                  <a:txBody>
                    <a:bodyPr/>
                    <a:lstStyle/>
                    <a:p>
                      <a:pPr algn="l"/>
                      <a:r>
                        <a:rPr lang="en-GB" sz="1100" b="1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Integration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Logic Apps, Functions, and Event Grid for event-driven architecture.</a:t>
                      </a:r>
                      <a:endParaRPr lang="en-GB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Policy for Kubernetes, Azure Monitor for containers, and Azure Defender for Kubernetes for comprehensive security and governance.</a:t>
                      </a:r>
                      <a:endParaRPr lang="en-GB" sz="1100" noProof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4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57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>
          <a:extLst>
            <a:ext uri="{FF2B5EF4-FFF2-40B4-BE49-F238E27FC236}">
              <a16:creationId xmlns:a16="http://schemas.microsoft.com/office/drawing/2014/main" id="{DDA0A0C5-6497-D016-DE99-A93268F5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A0475-4FA6-874C-7DA4-468ADD51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0"/>
            <a:ext cx="9144000" cy="5124659"/>
          </a:xfrm>
          <a:prstGeom prst="rect">
            <a:avLst/>
          </a:prstGeom>
        </p:spPr>
      </p:pic>
      <p:sp>
        <p:nvSpPr>
          <p:cNvPr id="467" name="Google Shape;467;p36">
            <a:extLst>
              <a:ext uri="{FF2B5EF4-FFF2-40B4-BE49-F238E27FC236}">
                <a16:creationId xmlns:a16="http://schemas.microsoft.com/office/drawing/2014/main" id="{9429A9EF-A716-E532-8B1A-9E4AFE69F4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976" y="2097272"/>
            <a:ext cx="4510124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Protect your virtual machines by using Azure Backup</a:t>
            </a:r>
            <a:endParaRPr lang="en-US" sz="32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0" name="Google Shape;470;p36">
            <a:extLst>
              <a:ext uri="{FF2B5EF4-FFF2-40B4-BE49-F238E27FC236}">
                <a16:creationId xmlns:a16="http://schemas.microsoft.com/office/drawing/2014/main" id="{16B06765-0E30-0E52-7BC8-90A2EA3282B0}"/>
              </a:ext>
            </a:extLst>
          </p:cNvPr>
          <p:cNvCxnSpPr/>
          <p:nvPr/>
        </p:nvCxnSpPr>
        <p:spPr>
          <a:xfrm>
            <a:off x="963576" y="3685525"/>
            <a:ext cx="32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2043770"/>
      </p:ext>
    </p:extLst>
  </p:cSld>
  <p:clrMapOvr>
    <a:masterClrMapping/>
  </p:clrMapOvr>
</p:sld>
</file>

<file path=ppt/theme/theme1.xml><?xml version="1.0" encoding="utf-8"?>
<a:theme xmlns:a="http://schemas.openxmlformats.org/drawingml/2006/main" name="Nutrition Facts Newsletter by Slides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Montserra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914</Words>
  <Application>Microsoft Office PowerPoint</Application>
  <PresentationFormat>On-screen Show (16:9)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Segoe UI</vt:lpstr>
      <vt:lpstr>Arial</vt:lpstr>
      <vt:lpstr>Segoe UI Semilight</vt:lpstr>
      <vt:lpstr>Montserrat ExtraBold</vt:lpstr>
      <vt:lpstr>Work Sans</vt:lpstr>
      <vt:lpstr>Nutrition Facts Newsletter by Slidesgo</vt:lpstr>
      <vt:lpstr> Microsoft Azure Administrator</vt:lpstr>
      <vt:lpstr>Configure Azure Container Instances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Protect your virtual machines by using Azure Backup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FACTS NEWSLETTER</dc:title>
  <dc:creator>Chetan Gohel</dc:creator>
  <cp:lastModifiedBy>maruti makwana</cp:lastModifiedBy>
  <cp:revision>592</cp:revision>
  <dcterms:modified xsi:type="dcterms:W3CDTF">2025-06-13T04:35:25Z</dcterms:modified>
</cp:coreProperties>
</file>