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5"/>
  </p:notesMasterIdLst>
  <p:handoutMasterIdLst>
    <p:handoutMasterId r:id="rId26"/>
  </p:handoutMasterIdLst>
  <p:sldIdLst>
    <p:sldId id="259" r:id="rId6"/>
    <p:sldId id="1008" r:id="rId7"/>
    <p:sldId id="1009" r:id="rId8"/>
    <p:sldId id="1011" r:id="rId9"/>
    <p:sldId id="1010" r:id="rId10"/>
    <p:sldId id="1012" r:id="rId11"/>
    <p:sldId id="1013" r:id="rId12"/>
    <p:sldId id="1014" r:id="rId13"/>
    <p:sldId id="1015" r:id="rId14"/>
    <p:sldId id="1016" r:id="rId15"/>
    <p:sldId id="1017" r:id="rId16"/>
    <p:sldId id="1018" r:id="rId17"/>
    <p:sldId id="1019" r:id="rId18"/>
    <p:sldId id="1020" r:id="rId19"/>
    <p:sldId id="1028" r:id="rId20"/>
    <p:sldId id="1021" r:id="rId21"/>
    <p:sldId id="1027" r:id="rId22"/>
    <p:sldId id="1022" r:id="rId23"/>
    <p:sldId id="1023" r:id="rId2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259"/>
            <p14:sldId id="1008"/>
            <p14:sldId id="1009"/>
            <p14:sldId id="1011"/>
            <p14:sldId id="1010"/>
            <p14:sldId id="1012"/>
            <p14:sldId id="1013"/>
            <p14:sldId id="1014"/>
            <p14:sldId id="1015"/>
            <p14:sldId id="1016"/>
            <p14:sldId id="1017"/>
            <p14:sldId id="1018"/>
            <p14:sldId id="1019"/>
            <p14:sldId id="1020"/>
            <p14:sldId id="1028"/>
            <p14:sldId id="1021"/>
            <p14:sldId id="1027"/>
            <p14:sldId id="1022"/>
            <p14:sldId id="1023"/>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500"/>
    <a:srgbClr val="797979"/>
    <a:srgbClr val="FFFFFF"/>
    <a:srgbClr val="EE8200"/>
    <a:srgbClr val="00AEEF"/>
    <a:srgbClr val="FBFBFB"/>
    <a:srgbClr val="000000"/>
    <a:srgbClr val="929292"/>
    <a:srgbClr val="4D4D4D"/>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81" d="100"/>
          <a:sy n="81" d="100"/>
        </p:scale>
        <p:origin x="845"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6/30/2021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6/30/2021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dirty="0"/>
          </a:p>
        </p:txBody>
      </p:sp>
    </p:spTree>
    <p:extLst>
      <p:ext uri="{BB962C8B-B14F-4D97-AF65-F5344CB8AC3E}">
        <p14:creationId xmlns:p14="http://schemas.microsoft.com/office/powerpoint/2010/main" val="349780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1571" y="-128799"/>
            <a:ext cx="4915432" cy="1772644"/>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1" y="893"/>
            <a:ext cx="9353210" cy="3214313"/>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207"/>
            <a:ext cx="2625249" cy="3641852"/>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1" y="1344"/>
            <a:ext cx="8792918" cy="3214313"/>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578" y="1134172"/>
            <a:ext cx="5205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ECA47F-58CB-4300-BEAD-95FF277E3590}"/>
              </a:ext>
            </a:extLst>
          </p:cNvPr>
          <p:cNvSpPr txBox="1"/>
          <p:nvPr/>
        </p:nvSpPr>
        <p:spPr>
          <a:xfrm>
            <a:off x="1219518" y="5291826"/>
            <a:ext cx="1329063" cy="492315"/>
          </a:xfrm>
          <a:prstGeom prst="rect">
            <a:avLst/>
          </a:prstGeom>
          <a:noFill/>
        </p:spPr>
        <p:txBody>
          <a:bodyPr wrap="square" lIns="0" tIns="0" rIns="0" bIns="0" rtlCol="0">
            <a:spAutoFit/>
          </a:bodyPr>
          <a:lstStyle/>
          <a:p>
            <a:pPr algn="ctr"/>
            <a:r>
              <a:rPr lang="en-IN" sz="3199" dirty="0">
                <a:solidFill>
                  <a:schemeClr val="accent3"/>
                </a:solidFill>
                <a:latin typeface="Calibri" panose="020F0502020204030204" pitchFamily="34" charset="0"/>
                <a:cs typeface="Calibri" panose="020F0502020204030204" pitchFamily="34" charset="0"/>
              </a:rPr>
              <a:t>DATE</a:t>
            </a:r>
          </a:p>
        </p:txBody>
      </p:sp>
      <p:sp>
        <p:nvSpPr>
          <p:cNvPr id="19" name="Rectangle 18">
            <a:extLst>
              <a:ext uri="{FF2B5EF4-FFF2-40B4-BE49-F238E27FC236}">
                <a16:creationId xmlns:a16="http://schemas.microsoft.com/office/drawing/2014/main" id="{EC321BC2-C660-4CC8-B3AF-BB8DB4C3837F}"/>
              </a:ext>
            </a:extLst>
          </p:cNvPr>
          <p:cNvSpPr/>
          <p:nvPr/>
        </p:nvSpPr>
        <p:spPr>
          <a:xfrm>
            <a:off x="2548581" y="5291825"/>
            <a:ext cx="3984853" cy="523084"/>
          </a:xfrm>
          <a:prstGeom prst="rect">
            <a:avLst/>
          </a:prstGeom>
          <a:pattFill prst="pct50">
            <a:fgClr>
              <a:schemeClr val="accent3"/>
            </a:fgClr>
            <a:bgClr>
              <a:schemeClr val="bg1"/>
            </a:bgClr>
          </a:pattFill>
        </p:spPr>
        <p:txBody>
          <a:bodyPr wrap="square">
            <a:spAutoFit/>
          </a:bodyPr>
          <a:lstStyle/>
          <a:p>
            <a:r>
              <a:rPr lang="en-IN" sz="2799" b="1" dirty="0">
                <a:solidFill>
                  <a:schemeClr val="bg1"/>
                </a:solidFill>
                <a:latin typeface="Calibri" panose="020F0502020204030204" pitchFamily="34" charset="0"/>
                <a:cs typeface="Calibri" panose="020F0502020204030204" pitchFamily="34" charset="0"/>
              </a:rPr>
              <a:t>  30</a:t>
            </a:r>
            <a:r>
              <a:rPr lang="en-IN" sz="2799" b="1" baseline="30000" dirty="0">
                <a:solidFill>
                  <a:schemeClr val="bg1"/>
                </a:solidFill>
                <a:latin typeface="Calibri" panose="020F0502020204030204" pitchFamily="34" charset="0"/>
                <a:cs typeface="Calibri" panose="020F0502020204030204" pitchFamily="34" charset="0"/>
              </a:rPr>
              <a:t>th</a:t>
            </a:r>
            <a:r>
              <a:rPr lang="en-IN" sz="2799" b="1" dirty="0">
                <a:solidFill>
                  <a:schemeClr val="bg1"/>
                </a:solidFill>
                <a:latin typeface="Calibri" panose="020F0502020204030204" pitchFamily="34" charset="0"/>
                <a:cs typeface="Calibri" panose="020F0502020204030204" pitchFamily="34" charset="0"/>
              </a:rPr>
              <a:t> June 2021       </a:t>
            </a:r>
            <a:endParaRPr lang="en-US" sz="2799" b="1" dirty="0">
              <a:solidFill>
                <a:schemeClr val="bg1"/>
              </a:solidFill>
            </a:endParaRPr>
          </a:p>
        </p:txBody>
      </p:sp>
      <p:sp>
        <p:nvSpPr>
          <p:cNvPr id="20" name="Rectangle 19">
            <a:extLst>
              <a:ext uri="{FF2B5EF4-FFF2-40B4-BE49-F238E27FC236}">
                <a16:creationId xmlns:a16="http://schemas.microsoft.com/office/drawing/2014/main" id="{4AF793DD-BF61-4BCE-87AA-71FB01A6F1DE}"/>
              </a:ext>
            </a:extLst>
          </p:cNvPr>
          <p:cNvSpPr/>
          <p:nvPr/>
        </p:nvSpPr>
        <p:spPr bwMode="auto">
          <a:xfrm>
            <a:off x="1193500" y="5291825"/>
            <a:ext cx="5313917" cy="523084"/>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45708" bIns="91416" numCol="1" spcCol="0" rtlCol="0" fromWordArt="0" anchor="b" anchorCtr="0" forceAA="0" compatLnSpc="1">
            <a:prstTxWarp prst="textNoShape">
              <a:avLst/>
            </a:prstTxWarp>
            <a:noAutofit/>
          </a:bodyPr>
          <a:lstStyle/>
          <a:p>
            <a:pPr algn="ctr" defTabSz="913825" fontAlgn="base">
              <a:spcBef>
                <a:spcPct val="0"/>
              </a:spcBef>
              <a:spcAft>
                <a:spcPct val="0"/>
              </a:spcAft>
            </a:pPr>
            <a:endParaRPr lang="en-US" sz="1799"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TextBox 13">
            <a:extLst>
              <a:ext uri="{FF2B5EF4-FFF2-40B4-BE49-F238E27FC236}">
                <a16:creationId xmlns:a16="http://schemas.microsoft.com/office/drawing/2014/main" id="{96A979DB-EE06-4394-A50B-65F6DBE86B1C}"/>
              </a:ext>
            </a:extLst>
          </p:cNvPr>
          <p:cNvSpPr txBox="1"/>
          <p:nvPr/>
        </p:nvSpPr>
        <p:spPr>
          <a:xfrm>
            <a:off x="997308" y="366954"/>
            <a:ext cx="6129356" cy="707758"/>
          </a:xfrm>
          <a:prstGeom prst="rect">
            <a:avLst/>
          </a:prstGeom>
          <a:noFill/>
        </p:spPr>
        <p:txBody>
          <a:bodyPr wrap="square" rtlCol="0">
            <a:spAutoFit/>
          </a:bodyPr>
          <a:lstStyle/>
          <a:p>
            <a:r>
              <a:rPr lang="en-US" sz="3999" b="1" dirty="0">
                <a:solidFill>
                  <a:schemeClr val="bg1"/>
                </a:solidFill>
              </a:rPr>
              <a:t>Angular</a:t>
            </a:r>
            <a:endParaRPr lang="en-US" sz="3999" dirty="0">
              <a:solidFill>
                <a:schemeClr val="bg1"/>
              </a:solidFill>
            </a:endParaRPr>
          </a:p>
        </p:txBody>
      </p:sp>
      <p:sp>
        <p:nvSpPr>
          <p:cNvPr id="15" name="TextBox 14">
            <a:extLst>
              <a:ext uri="{FF2B5EF4-FFF2-40B4-BE49-F238E27FC236}">
                <a16:creationId xmlns:a16="http://schemas.microsoft.com/office/drawing/2014/main" id="{E1375E31-A318-4AAA-832A-84475EEF66B9}"/>
              </a:ext>
            </a:extLst>
          </p:cNvPr>
          <p:cNvSpPr txBox="1"/>
          <p:nvPr/>
        </p:nvSpPr>
        <p:spPr>
          <a:xfrm>
            <a:off x="997307" y="1234280"/>
            <a:ext cx="6043103" cy="461545"/>
          </a:xfrm>
          <a:prstGeom prst="rect">
            <a:avLst/>
          </a:prstGeom>
          <a:noFill/>
        </p:spPr>
        <p:txBody>
          <a:bodyPr wrap="square" rtlCol="0">
            <a:spAutoFit/>
          </a:bodyPr>
          <a:lstStyle/>
          <a:p>
            <a:r>
              <a:rPr lang="en-US" sz="2399" dirty="0">
                <a:solidFill>
                  <a:schemeClr val="bg1"/>
                </a:solidFill>
              </a:rPr>
              <a:t>Developing SPA with Angular 12</a:t>
            </a:r>
          </a:p>
        </p:txBody>
      </p:sp>
      <p:pic>
        <p:nvPicPr>
          <p:cNvPr id="2" name="Picture 1">
            <a:extLst>
              <a:ext uri="{FF2B5EF4-FFF2-40B4-BE49-F238E27FC236}">
                <a16:creationId xmlns:a16="http://schemas.microsoft.com/office/drawing/2014/main" id="{AF103808-2598-41F4-87E4-5B48FF018A1B}"/>
              </a:ext>
            </a:extLst>
          </p:cNvPr>
          <p:cNvPicPr>
            <a:picLocks noChangeAspect="1"/>
          </p:cNvPicPr>
          <p:nvPr/>
        </p:nvPicPr>
        <p:blipFill>
          <a:blip r:embed="rId3"/>
          <a:stretch>
            <a:fillRect/>
          </a:stretch>
        </p:blipFill>
        <p:spPr>
          <a:xfrm>
            <a:off x="8208991" y="2967693"/>
            <a:ext cx="3554849" cy="3554849"/>
          </a:xfrm>
          <a:prstGeom prst="rect">
            <a:avLst/>
          </a:prstGeom>
        </p:spPr>
      </p:pic>
    </p:spTree>
    <p:extLst>
      <p:ext uri="{BB962C8B-B14F-4D97-AF65-F5344CB8AC3E}">
        <p14:creationId xmlns:p14="http://schemas.microsoft.com/office/powerpoint/2010/main" val="39894652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A7D6B-2C35-49F4-9812-75B8FF3FB338}"/>
              </a:ext>
            </a:extLst>
          </p:cNvPr>
          <p:cNvPicPr>
            <a:picLocks noChangeAspect="1"/>
          </p:cNvPicPr>
          <p:nvPr/>
        </p:nvPicPr>
        <p:blipFill>
          <a:blip r:embed="rId2"/>
          <a:stretch>
            <a:fillRect/>
          </a:stretch>
        </p:blipFill>
        <p:spPr>
          <a:xfrm>
            <a:off x="332800" y="389714"/>
            <a:ext cx="7886433" cy="3540260"/>
          </a:xfrm>
          <a:prstGeom prst="rect">
            <a:avLst/>
          </a:prstGeom>
        </p:spPr>
      </p:pic>
    </p:spTree>
    <p:extLst>
      <p:ext uri="{BB962C8B-B14F-4D97-AF65-F5344CB8AC3E}">
        <p14:creationId xmlns:p14="http://schemas.microsoft.com/office/powerpoint/2010/main" val="41879613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69BBF8-C803-45FA-AA87-62284EB3A171}"/>
              </a:ext>
            </a:extLst>
          </p:cNvPr>
          <p:cNvPicPr>
            <a:picLocks noChangeAspect="1"/>
          </p:cNvPicPr>
          <p:nvPr/>
        </p:nvPicPr>
        <p:blipFill>
          <a:blip r:embed="rId2"/>
          <a:stretch>
            <a:fillRect/>
          </a:stretch>
        </p:blipFill>
        <p:spPr>
          <a:xfrm>
            <a:off x="2869658" y="391930"/>
            <a:ext cx="8657617" cy="4930215"/>
          </a:xfrm>
          <a:prstGeom prst="rect">
            <a:avLst/>
          </a:prstGeom>
        </p:spPr>
      </p:pic>
      <p:pic>
        <p:nvPicPr>
          <p:cNvPr id="6" name="Picture 5">
            <a:extLst>
              <a:ext uri="{FF2B5EF4-FFF2-40B4-BE49-F238E27FC236}">
                <a16:creationId xmlns:a16="http://schemas.microsoft.com/office/drawing/2014/main" id="{FDF12122-3FB6-4F99-BC9F-4FC997149DE7}"/>
              </a:ext>
            </a:extLst>
          </p:cNvPr>
          <p:cNvPicPr>
            <a:picLocks noChangeAspect="1"/>
          </p:cNvPicPr>
          <p:nvPr/>
        </p:nvPicPr>
        <p:blipFill>
          <a:blip r:embed="rId3"/>
          <a:stretch>
            <a:fillRect/>
          </a:stretch>
        </p:blipFill>
        <p:spPr>
          <a:xfrm>
            <a:off x="180934" y="391930"/>
            <a:ext cx="2688724" cy="1877034"/>
          </a:xfrm>
          <a:prstGeom prst="rect">
            <a:avLst/>
          </a:prstGeom>
        </p:spPr>
      </p:pic>
    </p:spTree>
    <p:extLst>
      <p:ext uri="{BB962C8B-B14F-4D97-AF65-F5344CB8AC3E}">
        <p14:creationId xmlns:p14="http://schemas.microsoft.com/office/powerpoint/2010/main" val="18633424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EDD8DD-BD1F-4B7A-89F5-88C8E6215B16}"/>
              </a:ext>
            </a:extLst>
          </p:cNvPr>
          <p:cNvPicPr>
            <a:picLocks noChangeAspect="1"/>
          </p:cNvPicPr>
          <p:nvPr/>
        </p:nvPicPr>
        <p:blipFill>
          <a:blip r:embed="rId2"/>
          <a:stretch>
            <a:fillRect/>
          </a:stretch>
        </p:blipFill>
        <p:spPr>
          <a:xfrm>
            <a:off x="81241" y="363620"/>
            <a:ext cx="2524125" cy="2152650"/>
          </a:xfrm>
          <a:prstGeom prst="rect">
            <a:avLst/>
          </a:prstGeom>
        </p:spPr>
      </p:pic>
      <p:pic>
        <p:nvPicPr>
          <p:cNvPr id="5" name="Picture 4">
            <a:extLst>
              <a:ext uri="{FF2B5EF4-FFF2-40B4-BE49-F238E27FC236}">
                <a16:creationId xmlns:a16="http://schemas.microsoft.com/office/drawing/2014/main" id="{5DB00479-687E-46DA-86C2-89919F9403DB}"/>
              </a:ext>
            </a:extLst>
          </p:cNvPr>
          <p:cNvPicPr>
            <a:picLocks noChangeAspect="1"/>
          </p:cNvPicPr>
          <p:nvPr/>
        </p:nvPicPr>
        <p:blipFill>
          <a:blip r:embed="rId3"/>
          <a:stretch>
            <a:fillRect/>
          </a:stretch>
        </p:blipFill>
        <p:spPr>
          <a:xfrm>
            <a:off x="2392084" y="90243"/>
            <a:ext cx="9715500" cy="5553075"/>
          </a:xfrm>
          <a:prstGeom prst="rect">
            <a:avLst/>
          </a:prstGeom>
        </p:spPr>
      </p:pic>
      <p:sp>
        <p:nvSpPr>
          <p:cNvPr id="6" name="TextBox 5">
            <a:extLst>
              <a:ext uri="{FF2B5EF4-FFF2-40B4-BE49-F238E27FC236}">
                <a16:creationId xmlns:a16="http://schemas.microsoft.com/office/drawing/2014/main" id="{D677F588-81B3-41D2-9449-4836D62A821F}"/>
              </a:ext>
            </a:extLst>
          </p:cNvPr>
          <p:cNvSpPr txBox="1"/>
          <p:nvPr/>
        </p:nvSpPr>
        <p:spPr>
          <a:xfrm>
            <a:off x="539685" y="5916695"/>
            <a:ext cx="11290954" cy="646331"/>
          </a:xfrm>
          <a:prstGeom prst="rect">
            <a:avLst/>
          </a:prstGeom>
          <a:noFill/>
        </p:spPr>
        <p:txBody>
          <a:bodyPr wrap="square">
            <a:spAutoFit/>
          </a:bodyPr>
          <a:lstStyle/>
          <a:p>
            <a:r>
              <a:rPr lang="en-US" b="0" i="0" dirty="0">
                <a:solidFill>
                  <a:srgbClr val="222222"/>
                </a:solidFill>
                <a:effectLst/>
                <a:latin typeface="Merriweather"/>
              </a:rPr>
              <a:t>We use the JavaScript statement to check if the action type is defined in our actions file. If it does exist, it returns the state and the action payload. If not, it just returns the state.</a:t>
            </a:r>
            <a:endParaRPr lang="en-US" dirty="0"/>
          </a:p>
        </p:txBody>
      </p:sp>
    </p:spTree>
    <p:extLst>
      <p:ext uri="{BB962C8B-B14F-4D97-AF65-F5344CB8AC3E}">
        <p14:creationId xmlns:p14="http://schemas.microsoft.com/office/powerpoint/2010/main" val="29497855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7B600-BB92-423F-B7D8-39275DB60F06}"/>
              </a:ext>
            </a:extLst>
          </p:cNvPr>
          <p:cNvSpPr txBox="1"/>
          <p:nvPr/>
        </p:nvSpPr>
        <p:spPr>
          <a:xfrm>
            <a:off x="1147863" y="810104"/>
            <a:ext cx="9540543" cy="1846659"/>
          </a:xfrm>
          <a:prstGeom prst="rect">
            <a:avLst/>
          </a:prstGeom>
          <a:noFill/>
        </p:spPr>
        <p:txBody>
          <a:bodyPr wrap="square" lIns="0" tIns="0" rIns="0" bIns="0" rtlCol="0">
            <a:spAutoFit/>
          </a:bodyPr>
          <a:lstStyle/>
          <a:p>
            <a:pPr algn="ctr"/>
            <a:r>
              <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NgRx</a:t>
            </a:r>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will keep all application state in a single store so that it can be assessable from any part of the application</a:t>
            </a:r>
          </a:p>
        </p:txBody>
      </p:sp>
    </p:spTree>
    <p:extLst>
      <p:ext uri="{BB962C8B-B14F-4D97-AF65-F5344CB8AC3E}">
        <p14:creationId xmlns:p14="http://schemas.microsoft.com/office/powerpoint/2010/main" val="3544905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10B7E2-1C84-4452-917F-EF135CA0CF57}"/>
              </a:ext>
            </a:extLst>
          </p:cNvPr>
          <p:cNvPicPr>
            <a:picLocks noChangeAspect="1"/>
          </p:cNvPicPr>
          <p:nvPr/>
        </p:nvPicPr>
        <p:blipFill>
          <a:blip r:embed="rId2"/>
          <a:stretch>
            <a:fillRect/>
          </a:stretch>
        </p:blipFill>
        <p:spPr>
          <a:xfrm>
            <a:off x="0" y="213527"/>
            <a:ext cx="2733675" cy="2924175"/>
          </a:xfrm>
          <a:prstGeom prst="rect">
            <a:avLst/>
          </a:prstGeom>
        </p:spPr>
      </p:pic>
      <p:pic>
        <p:nvPicPr>
          <p:cNvPr id="9" name="Picture 8">
            <a:extLst>
              <a:ext uri="{FF2B5EF4-FFF2-40B4-BE49-F238E27FC236}">
                <a16:creationId xmlns:a16="http://schemas.microsoft.com/office/drawing/2014/main" id="{90674460-DC4C-4E28-BBAD-827CD9890A89}"/>
              </a:ext>
            </a:extLst>
          </p:cNvPr>
          <p:cNvPicPr>
            <a:picLocks noChangeAspect="1"/>
          </p:cNvPicPr>
          <p:nvPr/>
        </p:nvPicPr>
        <p:blipFill>
          <a:blip r:embed="rId3"/>
          <a:stretch>
            <a:fillRect/>
          </a:stretch>
        </p:blipFill>
        <p:spPr>
          <a:xfrm>
            <a:off x="2733675" y="213527"/>
            <a:ext cx="8914322" cy="2991586"/>
          </a:xfrm>
          <a:prstGeom prst="rect">
            <a:avLst/>
          </a:prstGeom>
        </p:spPr>
      </p:pic>
    </p:spTree>
    <p:extLst>
      <p:ext uri="{BB962C8B-B14F-4D97-AF65-F5344CB8AC3E}">
        <p14:creationId xmlns:p14="http://schemas.microsoft.com/office/powerpoint/2010/main" val="11689487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623854-CB4A-47F9-A711-97BB86A424E5}"/>
              </a:ext>
            </a:extLst>
          </p:cNvPr>
          <p:cNvPicPr>
            <a:picLocks noChangeAspect="1"/>
          </p:cNvPicPr>
          <p:nvPr/>
        </p:nvPicPr>
        <p:blipFill>
          <a:blip r:embed="rId2"/>
          <a:stretch>
            <a:fillRect/>
          </a:stretch>
        </p:blipFill>
        <p:spPr>
          <a:xfrm>
            <a:off x="751967" y="219909"/>
            <a:ext cx="8033001" cy="6294013"/>
          </a:xfrm>
          <a:prstGeom prst="rect">
            <a:avLst/>
          </a:prstGeom>
        </p:spPr>
      </p:pic>
    </p:spTree>
    <p:extLst>
      <p:ext uri="{BB962C8B-B14F-4D97-AF65-F5344CB8AC3E}">
        <p14:creationId xmlns:p14="http://schemas.microsoft.com/office/powerpoint/2010/main" val="904848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3E4D20-CEA5-47B6-9664-60C9CF3CE110}"/>
              </a:ext>
            </a:extLst>
          </p:cNvPr>
          <p:cNvPicPr>
            <a:picLocks noChangeAspect="1"/>
          </p:cNvPicPr>
          <p:nvPr/>
        </p:nvPicPr>
        <p:blipFill>
          <a:blip r:embed="rId2"/>
          <a:stretch>
            <a:fillRect/>
          </a:stretch>
        </p:blipFill>
        <p:spPr>
          <a:xfrm>
            <a:off x="1255417" y="143857"/>
            <a:ext cx="7905750" cy="6381750"/>
          </a:xfrm>
          <a:prstGeom prst="rect">
            <a:avLst/>
          </a:prstGeom>
        </p:spPr>
      </p:pic>
    </p:spTree>
    <p:extLst>
      <p:ext uri="{BB962C8B-B14F-4D97-AF65-F5344CB8AC3E}">
        <p14:creationId xmlns:p14="http://schemas.microsoft.com/office/powerpoint/2010/main" val="14534785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883C2C-C9DB-4A00-8FEF-8DE54C74F2F2}"/>
              </a:ext>
            </a:extLst>
          </p:cNvPr>
          <p:cNvPicPr>
            <a:picLocks noChangeAspect="1"/>
          </p:cNvPicPr>
          <p:nvPr/>
        </p:nvPicPr>
        <p:blipFill>
          <a:blip r:embed="rId2"/>
          <a:stretch>
            <a:fillRect/>
          </a:stretch>
        </p:blipFill>
        <p:spPr>
          <a:xfrm>
            <a:off x="155575" y="647700"/>
            <a:ext cx="11877675" cy="5562600"/>
          </a:xfrm>
          <a:prstGeom prst="rect">
            <a:avLst/>
          </a:prstGeom>
        </p:spPr>
      </p:pic>
    </p:spTree>
    <p:extLst>
      <p:ext uri="{BB962C8B-B14F-4D97-AF65-F5344CB8AC3E}">
        <p14:creationId xmlns:p14="http://schemas.microsoft.com/office/powerpoint/2010/main" val="19810243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DB5104-11BA-4B3D-847F-CE43DCB5AE31}"/>
              </a:ext>
            </a:extLst>
          </p:cNvPr>
          <p:cNvPicPr>
            <a:picLocks noChangeAspect="1"/>
          </p:cNvPicPr>
          <p:nvPr/>
        </p:nvPicPr>
        <p:blipFill>
          <a:blip r:embed="rId2"/>
          <a:stretch>
            <a:fillRect/>
          </a:stretch>
        </p:blipFill>
        <p:spPr>
          <a:xfrm>
            <a:off x="933400" y="0"/>
            <a:ext cx="8794883" cy="6858000"/>
          </a:xfrm>
          <a:prstGeom prst="rect">
            <a:avLst/>
          </a:prstGeom>
        </p:spPr>
      </p:pic>
    </p:spTree>
    <p:extLst>
      <p:ext uri="{BB962C8B-B14F-4D97-AF65-F5344CB8AC3E}">
        <p14:creationId xmlns:p14="http://schemas.microsoft.com/office/powerpoint/2010/main" val="17877346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00D7B9-7300-4E50-A7EC-16A518227AA6}"/>
              </a:ext>
            </a:extLst>
          </p:cNvPr>
          <p:cNvPicPr>
            <a:picLocks noChangeAspect="1"/>
          </p:cNvPicPr>
          <p:nvPr/>
        </p:nvPicPr>
        <p:blipFill>
          <a:blip r:embed="rId2"/>
          <a:stretch>
            <a:fillRect/>
          </a:stretch>
        </p:blipFill>
        <p:spPr>
          <a:xfrm>
            <a:off x="0" y="1141998"/>
            <a:ext cx="12188825" cy="4574004"/>
          </a:xfrm>
          <a:prstGeom prst="rect">
            <a:avLst/>
          </a:prstGeom>
        </p:spPr>
      </p:pic>
    </p:spTree>
    <p:extLst>
      <p:ext uri="{BB962C8B-B14F-4D97-AF65-F5344CB8AC3E}">
        <p14:creationId xmlns:p14="http://schemas.microsoft.com/office/powerpoint/2010/main" val="9478265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F75DA7-2166-495D-A163-BBD58DD6FE59}"/>
              </a:ext>
            </a:extLst>
          </p:cNvPr>
          <p:cNvPicPr>
            <a:picLocks noChangeAspect="1"/>
          </p:cNvPicPr>
          <p:nvPr/>
        </p:nvPicPr>
        <p:blipFill>
          <a:blip r:embed="rId2"/>
          <a:stretch>
            <a:fillRect/>
          </a:stretch>
        </p:blipFill>
        <p:spPr>
          <a:xfrm>
            <a:off x="0" y="-58918"/>
            <a:ext cx="12188825" cy="3636251"/>
          </a:xfrm>
          <a:prstGeom prst="rect">
            <a:avLst/>
          </a:prstGeom>
        </p:spPr>
      </p:pic>
      <p:sp>
        <p:nvSpPr>
          <p:cNvPr id="5" name="TextBox 4">
            <a:extLst>
              <a:ext uri="{FF2B5EF4-FFF2-40B4-BE49-F238E27FC236}">
                <a16:creationId xmlns:a16="http://schemas.microsoft.com/office/drawing/2014/main" id="{0B4F96A6-C899-493B-A66C-92040D4DBDAB}"/>
              </a:ext>
            </a:extLst>
          </p:cNvPr>
          <p:cNvSpPr txBox="1"/>
          <p:nvPr/>
        </p:nvSpPr>
        <p:spPr>
          <a:xfrm>
            <a:off x="388855" y="3694118"/>
            <a:ext cx="11140125" cy="2554545"/>
          </a:xfrm>
          <a:prstGeom prst="rect">
            <a:avLst/>
          </a:prstGeom>
          <a:noFill/>
        </p:spPr>
        <p:txBody>
          <a:bodyPr wrap="square">
            <a:spAutoFit/>
          </a:bodyPr>
          <a:lstStyle/>
          <a:p>
            <a:pPr algn="l"/>
            <a:r>
              <a:rPr lang="en-US" sz="2000" b="0" i="0" dirty="0" err="1">
                <a:effectLst/>
                <a:latin typeface="Roboto" panose="02000000000000000000" pitchFamily="2" charset="0"/>
              </a:rPr>
              <a:t>NgRx</a:t>
            </a:r>
            <a:r>
              <a:rPr lang="en-US" sz="2000" b="0" i="0" dirty="0">
                <a:effectLst/>
                <a:latin typeface="Roboto" panose="02000000000000000000" pitchFamily="2" charset="0"/>
              </a:rPr>
              <a:t> is a framework for building reactive applications in Angular. </a:t>
            </a:r>
          </a:p>
          <a:p>
            <a:pPr algn="l"/>
            <a:endParaRPr lang="en-US" sz="2000" dirty="0">
              <a:latin typeface="Roboto" panose="02000000000000000000" pitchFamily="2" charset="0"/>
            </a:endParaRPr>
          </a:p>
          <a:p>
            <a:pPr algn="l"/>
            <a:r>
              <a:rPr lang="en-US" sz="2000" b="0" i="0" dirty="0" err="1">
                <a:effectLst/>
                <a:latin typeface="Roboto" panose="02000000000000000000" pitchFamily="2" charset="0"/>
              </a:rPr>
              <a:t>NgRx</a:t>
            </a:r>
            <a:r>
              <a:rPr lang="en-US" sz="2000" b="0" i="0" dirty="0">
                <a:effectLst/>
                <a:latin typeface="Roboto" panose="02000000000000000000" pitchFamily="2" charset="0"/>
              </a:rPr>
              <a:t> provides libraries for:</a:t>
            </a:r>
          </a:p>
          <a:p>
            <a:pPr algn="l">
              <a:buFont typeface="Arial" panose="020B0604020202020204" pitchFamily="34" charset="0"/>
              <a:buChar char="•"/>
            </a:pPr>
            <a:r>
              <a:rPr lang="en-US" sz="2000" b="0" i="0" dirty="0">
                <a:effectLst/>
                <a:latin typeface="Roboto" panose="02000000000000000000" pitchFamily="2" charset="0"/>
              </a:rPr>
              <a:t>Managing global and local state.</a:t>
            </a:r>
          </a:p>
          <a:p>
            <a:pPr algn="l">
              <a:buFont typeface="Arial" panose="020B0604020202020204" pitchFamily="34" charset="0"/>
              <a:buChar char="•"/>
            </a:pPr>
            <a:r>
              <a:rPr lang="en-US" sz="2000" b="0" i="0" dirty="0">
                <a:effectLst/>
                <a:latin typeface="Roboto" panose="02000000000000000000" pitchFamily="2" charset="0"/>
              </a:rPr>
              <a:t>Entity collection management.</a:t>
            </a:r>
          </a:p>
          <a:p>
            <a:pPr algn="l">
              <a:buFont typeface="Arial" panose="020B0604020202020204" pitchFamily="34" charset="0"/>
              <a:buChar char="•"/>
            </a:pPr>
            <a:r>
              <a:rPr lang="en-US" sz="2000" b="0" i="0" dirty="0">
                <a:effectLst/>
                <a:latin typeface="Roboto" panose="02000000000000000000" pitchFamily="2" charset="0"/>
              </a:rPr>
              <a:t>Integration with the Angular Router.</a:t>
            </a:r>
          </a:p>
          <a:p>
            <a:pPr algn="l">
              <a:buFont typeface="Arial" panose="020B0604020202020204" pitchFamily="34" charset="0"/>
              <a:buChar char="•"/>
            </a:pPr>
            <a:r>
              <a:rPr lang="en-US" sz="2000" b="0" i="0" dirty="0">
                <a:effectLst/>
                <a:latin typeface="Roboto" panose="02000000000000000000" pitchFamily="2" charset="0"/>
              </a:rPr>
              <a:t>Developer tooling that enhances developer experience when building many different types of applications.</a:t>
            </a:r>
          </a:p>
        </p:txBody>
      </p:sp>
    </p:spTree>
    <p:extLst>
      <p:ext uri="{BB962C8B-B14F-4D97-AF65-F5344CB8AC3E}">
        <p14:creationId xmlns:p14="http://schemas.microsoft.com/office/powerpoint/2010/main" val="15078102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5CF964-E79B-49FF-B215-73C811E1F3C5}"/>
              </a:ext>
            </a:extLst>
          </p:cNvPr>
          <p:cNvPicPr>
            <a:picLocks noChangeAspect="1"/>
          </p:cNvPicPr>
          <p:nvPr/>
        </p:nvPicPr>
        <p:blipFill rotWithShape="1">
          <a:blip r:embed="rId2"/>
          <a:srcRect l="54911" t="26145" r="3944" b="9509"/>
          <a:stretch/>
        </p:blipFill>
        <p:spPr>
          <a:xfrm>
            <a:off x="296926" y="735291"/>
            <a:ext cx="11123148" cy="4892512"/>
          </a:xfrm>
          <a:prstGeom prst="rect">
            <a:avLst/>
          </a:prstGeom>
        </p:spPr>
      </p:pic>
    </p:spTree>
    <p:extLst>
      <p:ext uri="{BB962C8B-B14F-4D97-AF65-F5344CB8AC3E}">
        <p14:creationId xmlns:p14="http://schemas.microsoft.com/office/powerpoint/2010/main" val="12790301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C744E9-EFDB-4665-A904-4DC09BBE4182}"/>
              </a:ext>
            </a:extLst>
          </p:cNvPr>
          <p:cNvSpPr txBox="1"/>
          <p:nvPr/>
        </p:nvSpPr>
        <p:spPr>
          <a:xfrm>
            <a:off x="530259" y="649259"/>
            <a:ext cx="10979869" cy="5182701"/>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2800" dirty="0">
                <a:solidFill>
                  <a:srgbClr val="F28500"/>
                </a:solidFill>
                <a:latin typeface="Segoe UI" panose="020B0502040204020203" pitchFamily="34" charset="0"/>
                <a:cs typeface="Segoe UI" panose="020B0502040204020203" pitchFamily="34" charset="0"/>
              </a:rPr>
              <a:t>Actions</a:t>
            </a:r>
            <a:r>
              <a:rPr lang="en-US" sz="2800" dirty="0">
                <a:latin typeface="Segoe UI" panose="020B0502040204020203" pitchFamily="34" charset="0"/>
                <a:cs typeface="Segoe UI" panose="020B0502040204020203" pitchFamily="34" charset="0"/>
              </a:rPr>
              <a:t> describe unique events that are dispatched from components and services.</a:t>
            </a:r>
          </a:p>
          <a:p>
            <a:pPr marL="285750" indent="-285750">
              <a:lnSpc>
                <a:spcPct val="150000"/>
              </a:lnSpc>
              <a:buFont typeface="Wingdings" panose="05000000000000000000" pitchFamily="2" charset="2"/>
              <a:buChar char="ü"/>
            </a:pPr>
            <a:r>
              <a:rPr lang="en-US" sz="2800" dirty="0">
                <a:latin typeface="Segoe UI" panose="020B0502040204020203" pitchFamily="34" charset="0"/>
                <a:cs typeface="Segoe UI" panose="020B0502040204020203" pitchFamily="34" charset="0"/>
              </a:rPr>
              <a:t>State changes are handled by pure functions called </a:t>
            </a:r>
            <a:r>
              <a:rPr lang="en-US" sz="2800" dirty="0">
                <a:solidFill>
                  <a:srgbClr val="F28500"/>
                </a:solidFill>
                <a:latin typeface="Segoe UI" panose="020B0502040204020203" pitchFamily="34" charset="0"/>
                <a:cs typeface="Segoe UI" panose="020B0502040204020203" pitchFamily="34" charset="0"/>
              </a:rPr>
              <a:t>reducers</a:t>
            </a:r>
            <a:r>
              <a:rPr lang="en-US" sz="2800" dirty="0">
                <a:latin typeface="Segoe UI" panose="020B0502040204020203" pitchFamily="34" charset="0"/>
                <a:cs typeface="Segoe UI" panose="020B0502040204020203" pitchFamily="34" charset="0"/>
              </a:rPr>
              <a:t> that take the current state and the latest action to compute a new state.</a:t>
            </a:r>
          </a:p>
          <a:p>
            <a:pPr marL="285750" indent="-285750">
              <a:lnSpc>
                <a:spcPct val="150000"/>
              </a:lnSpc>
              <a:buFont typeface="Wingdings" panose="05000000000000000000" pitchFamily="2" charset="2"/>
              <a:buChar char="ü"/>
            </a:pPr>
            <a:r>
              <a:rPr lang="en-US" sz="2800" dirty="0">
                <a:solidFill>
                  <a:srgbClr val="F28500"/>
                </a:solidFill>
                <a:latin typeface="Segoe UI" panose="020B0502040204020203" pitchFamily="34" charset="0"/>
                <a:cs typeface="Segoe UI" panose="020B0502040204020203" pitchFamily="34" charset="0"/>
              </a:rPr>
              <a:t>Selectors</a:t>
            </a:r>
            <a:r>
              <a:rPr lang="en-US" sz="2800" dirty="0">
                <a:latin typeface="Segoe UI" panose="020B0502040204020203" pitchFamily="34" charset="0"/>
                <a:cs typeface="Segoe UI" panose="020B0502040204020203" pitchFamily="34" charset="0"/>
              </a:rPr>
              <a:t> are pure functions used to select, derive and compose pieces of state.</a:t>
            </a:r>
          </a:p>
          <a:p>
            <a:pPr marL="285750" indent="-285750">
              <a:lnSpc>
                <a:spcPct val="150000"/>
              </a:lnSpc>
              <a:buFont typeface="Wingdings" panose="05000000000000000000" pitchFamily="2" charset="2"/>
              <a:buChar char="ü"/>
            </a:pPr>
            <a:r>
              <a:rPr lang="en-US" sz="2800" dirty="0">
                <a:latin typeface="Segoe UI" panose="020B0502040204020203" pitchFamily="34" charset="0"/>
                <a:cs typeface="Segoe UI" panose="020B0502040204020203" pitchFamily="34" charset="0"/>
              </a:rPr>
              <a:t>State is accessed with the </a:t>
            </a:r>
            <a:r>
              <a:rPr lang="en-US" sz="2800" dirty="0">
                <a:solidFill>
                  <a:srgbClr val="F28500"/>
                </a:solidFill>
                <a:latin typeface="Segoe UI" panose="020B0502040204020203" pitchFamily="34" charset="0"/>
                <a:cs typeface="Segoe UI" panose="020B0502040204020203" pitchFamily="34" charset="0"/>
              </a:rPr>
              <a:t>Store</a:t>
            </a:r>
            <a:r>
              <a:rPr lang="en-US" sz="2800" dirty="0">
                <a:latin typeface="Segoe UI" panose="020B0502040204020203" pitchFamily="34" charset="0"/>
                <a:cs typeface="Segoe UI" panose="020B0502040204020203" pitchFamily="34" charset="0"/>
              </a:rPr>
              <a:t>, an observable of state and an observer of actions.</a:t>
            </a:r>
          </a:p>
        </p:txBody>
      </p:sp>
    </p:spTree>
    <p:extLst>
      <p:ext uri="{BB962C8B-B14F-4D97-AF65-F5344CB8AC3E}">
        <p14:creationId xmlns:p14="http://schemas.microsoft.com/office/powerpoint/2010/main" val="20476643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gRx State Management Lifecycle Diagram">
            <a:extLst>
              <a:ext uri="{FF2B5EF4-FFF2-40B4-BE49-F238E27FC236}">
                <a16:creationId xmlns:a16="http://schemas.microsoft.com/office/drawing/2014/main" id="{5C21DFBD-7D48-4107-BD4A-A042417E8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5384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8CE4D-84C5-4D33-9ED9-69D215D50A53}"/>
              </a:ext>
            </a:extLst>
          </p:cNvPr>
          <p:cNvSpPr txBox="1"/>
          <p:nvPr/>
        </p:nvSpPr>
        <p:spPr>
          <a:xfrm>
            <a:off x="904973" y="1260538"/>
            <a:ext cx="10510887" cy="1938992"/>
          </a:xfrm>
          <a:prstGeom prst="rect">
            <a:avLst/>
          </a:prstGeom>
          <a:noFill/>
        </p:spPr>
        <p:txBody>
          <a:bodyPr wrap="square">
            <a:spAutoFit/>
          </a:bodyPr>
          <a:lstStyle/>
          <a:p>
            <a:pPr algn="ctr"/>
            <a:r>
              <a:rPr lang="en-US" sz="4000" b="0" i="0" dirty="0">
                <a:solidFill>
                  <a:srgbClr val="F28500"/>
                </a:solidFill>
                <a:effectLst/>
                <a:latin typeface="Segoe UI" panose="020B0502040204020203" pitchFamily="34" charset="0"/>
                <a:cs typeface="Segoe UI" panose="020B0502040204020203" pitchFamily="34" charset="0"/>
              </a:rPr>
              <a:t>The state is never changed directly. Instead, the reducer always creates a new state. This is known as </a:t>
            </a:r>
            <a:r>
              <a:rPr lang="en-US" sz="4000" b="1" i="0" dirty="0">
                <a:solidFill>
                  <a:srgbClr val="F28500"/>
                </a:solidFill>
                <a:effectLst/>
                <a:latin typeface="Segoe UI" panose="020B0502040204020203" pitchFamily="34" charset="0"/>
                <a:cs typeface="Segoe UI" panose="020B0502040204020203" pitchFamily="34" charset="0"/>
              </a:rPr>
              <a:t>immutability</a:t>
            </a:r>
            <a:endParaRPr lang="en-US" sz="4000" b="1" dirty="0">
              <a:solidFill>
                <a:srgbClr val="F285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55376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72FBA9-0CDE-4513-8F3C-2612F584E378}"/>
              </a:ext>
            </a:extLst>
          </p:cNvPr>
          <p:cNvPicPr>
            <a:picLocks noChangeAspect="1"/>
          </p:cNvPicPr>
          <p:nvPr/>
        </p:nvPicPr>
        <p:blipFill>
          <a:blip r:embed="rId2"/>
          <a:stretch>
            <a:fillRect/>
          </a:stretch>
        </p:blipFill>
        <p:spPr>
          <a:xfrm>
            <a:off x="240514" y="323654"/>
            <a:ext cx="10029825" cy="2590800"/>
          </a:xfrm>
          <a:prstGeom prst="rect">
            <a:avLst/>
          </a:prstGeom>
        </p:spPr>
      </p:pic>
    </p:spTree>
    <p:extLst>
      <p:ext uri="{BB962C8B-B14F-4D97-AF65-F5344CB8AC3E}">
        <p14:creationId xmlns:p14="http://schemas.microsoft.com/office/powerpoint/2010/main" val="163012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4E28A0-8520-4D39-BCA5-9E51F568E12D}"/>
              </a:ext>
            </a:extLst>
          </p:cNvPr>
          <p:cNvPicPr>
            <a:picLocks noChangeAspect="1"/>
          </p:cNvPicPr>
          <p:nvPr/>
        </p:nvPicPr>
        <p:blipFill>
          <a:blip r:embed="rId2"/>
          <a:stretch>
            <a:fillRect/>
          </a:stretch>
        </p:blipFill>
        <p:spPr>
          <a:xfrm>
            <a:off x="133137" y="339757"/>
            <a:ext cx="11658600" cy="1295400"/>
          </a:xfrm>
          <a:prstGeom prst="rect">
            <a:avLst/>
          </a:prstGeom>
        </p:spPr>
      </p:pic>
      <p:sp>
        <p:nvSpPr>
          <p:cNvPr id="4" name="Rectangle 1">
            <a:extLst>
              <a:ext uri="{FF2B5EF4-FFF2-40B4-BE49-F238E27FC236}">
                <a16:creationId xmlns:a16="http://schemas.microsoft.com/office/drawing/2014/main" id="{97B8C4CA-869B-46E6-9798-70C8F60077FD}"/>
              </a:ext>
            </a:extLst>
          </p:cNvPr>
          <p:cNvSpPr>
            <a:spLocks noChangeArrowheads="1"/>
          </p:cNvSpPr>
          <p:nvPr/>
        </p:nvSpPr>
        <p:spPr bwMode="auto">
          <a:xfrm>
            <a:off x="424206" y="2203129"/>
            <a:ext cx="5964005" cy="600164"/>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rgbClr val="000000"/>
                </a:solidFill>
                <a:effectLst/>
                <a:latin typeface="Menlo"/>
              </a:rPr>
              <a:t>npm</a:t>
            </a:r>
            <a:r>
              <a:rPr kumimoji="0" lang="en-US" altLang="en-US" sz="3600" b="0" i="0" u="none" strike="noStrike" cap="none" normalizeH="0" baseline="0" dirty="0">
                <a:ln>
                  <a:noFill/>
                </a:ln>
                <a:solidFill>
                  <a:srgbClr val="000000"/>
                </a:solidFill>
                <a:effectLst/>
                <a:latin typeface="Menlo"/>
              </a:rPr>
              <a:t> </a:t>
            </a:r>
            <a:r>
              <a:rPr kumimoji="0" lang="en-US" altLang="en-US" sz="3600" b="0" i="0" u="none" strike="noStrike" cap="none" normalizeH="0" baseline="0" dirty="0">
                <a:ln>
                  <a:noFill/>
                </a:ln>
                <a:solidFill>
                  <a:srgbClr val="8959A8"/>
                </a:solidFill>
                <a:effectLst/>
                <a:latin typeface="Menlo"/>
              </a:rPr>
              <a:t>install</a:t>
            </a:r>
            <a:r>
              <a:rPr kumimoji="0" lang="en-US" altLang="en-US" sz="3600" b="0" i="0" u="none" strike="noStrike" cap="none" normalizeH="0" baseline="0" dirty="0">
                <a:ln>
                  <a:noFill/>
                </a:ln>
                <a:solidFill>
                  <a:srgbClr val="000000"/>
                </a:solidFill>
                <a:effectLst/>
                <a:latin typeface="Menlo"/>
              </a:rPr>
              <a:t> </a:t>
            </a:r>
            <a:r>
              <a:rPr kumimoji="0" lang="en-US" altLang="en-US" sz="3600" b="0" i="0" u="none" strike="noStrike" cap="none" normalizeH="0" baseline="0" dirty="0">
                <a:ln>
                  <a:noFill/>
                </a:ln>
                <a:solidFill>
                  <a:srgbClr val="006666"/>
                </a:solidFill>
                <a:effectLst/>
                <a:latin typeface="Menlo"/>
              </a:rPr>
              <a:t>@ngrx</a:t>
            </a:r>
            <a:r>
              <a:rPr kumimoji="0" lang="en-US" altLang="en-US" sz="3600" b="0" i="0" u="none" strike="noStrike" cap="none" normalizeH="0" baseline="0" dirty="0">
                <a:ln>
                  <a:noFill/>
                </a:ln>
                <a:solidFill>
                  <a:srgbClr val="666600"/>
                </a:solidFill>
                <a:effectLst/>
                <a:latin typeface="Menlo"/>
              </a:rPr>
              <a:t>/</a:t>
            </a:r>
            <a:r>
              <a:rPr kumimoji="0" lang="en-US" altLang="en-US" sz="3600" b="0" i="0" u="none" strike="noStrike" cap="none" normalizeH="0" baseline="0" dirty="0">
                <a:ln>
                  <a:noFill/>
                </a:ln>
                <a:solidFill>
                  <a:srgbClr val="8959A8"/>
                </a:solidFill>
                <a:effectLst/>
                <a:latin typeface="Menlo"/>
              </a:rPr>
              <a:t>store</a:t>
            </a:r>
            <a:r>
              <a:rPr kumimoji="0" lang="en-US" altLang="en-US" sz="3600" b="0" i="0" u="none" strike="noStrike" cap="none" normalizeH="0" baseline="0" dirty="0">
                <a:ln>
                  <a:noFill/>
                </a:ln>
                <a:solidFill>
                  <a:srgbClr val="000000"/>
                </a:solidFill>
                <a:effectLst/>
                <a:latin typeface="Menlo"/>
              </a:rPr>
              <a:t> </a:t>
            </a:r>
            <a:r>
              <a:rPr kumimoji="0" lang="en-US" altLang="en-US" sz="3600" b="0" i="0" u="none" strike="noStrike" cap="none" normalizeH="0" baseline="0" dirty="0">
                <a:ln>
                  <a:noFill/>
                </a:ln>
                <a:solidFill>
                  <a:srgbClr val="8E908C"/>
                </a:solidFill>
                <a:effectLst/>
                <a:latin typeface="Menlo"/>
              </a:rPr>
              <a:t>--save</a:t>
            </a:r>
            <a:r>
              <a:rPr kumimoji="0" lang="en-US" altLang="en-US" sz="16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22171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F58A9B-53BF-4086-BB2D-501D9031DE00}"/>
              </a:ext>
            </a:extLst>
          </p:cNvPr>
          <p:cNvPicPr>
            <a:picLocks noChangeAspect="1"/>
          </p:cNvPicPr>
          <p:nvPr/>
        </p:nvPicPr>
        <p:blipFill>
          <a:blip r:embed="rId2"/>
          <a:stretch>
            <a:fillRect/>
          </a:stretch>
        </p:blipFill>
        <p:spPr>
          <a:xfrm>
            <a:off x="515365" y="558193"/>
            <a:ext cx="4273591" cy="3335077"/>
          </a:xfrm>
          <a:prstGeom prst="rect">
            <a:avLst/>
          </a:prstGeom>
        </p:spPr>
      </p:pic>
      <p:sp>
        <p:nvSpPr>
          <p:cNvPr id="4" name="TextBox 3">
            <a:extLst>
              <a:ext uri="{FF2B5EF4-FFF2-40B4-BE49-F238E27FC236}">
                <a16:creationId xmlns:a16="http://schemas.microsoft.com/office/drawing/2014/main" id="{9B0F0956-E944-4EF9-A6BE-1AC2E1E63ACC}"/>
              </a:ext>
            </a:extLst>
          </p:cNvPr>
          <p:cNvSpPr txBox="1"/>
          <p:nvPr/>
        </p:nvSpPr>
        <p:spPr>
          <a:xfrm>
            <a:off x="5948314" y="1018095"/>
            <a:ext cx="5043942" cy="1846659"/>
          </a:xfrm>
          <a:prstGeom prst="rect">
            <a:avLst/>
          </a:prstGeom>
          <a:noFill/>
        </p:spPr>
        <p:txBody>
          <a:bodyPr wrap="square" lIns="0" tIns="0" rIns="0" bIns="0" rtlCol="0">
            <a:spAutoFit/>
          </a:bodyPr>
          <a:lstStyle/>
          <a:p>
            <a:r>
              <a:rPr lang="en-US"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Create store directory with following three directories in it</a:t>
            </a:r>
          </a:p>
        </p:txBody>
      </p:sp>
    </p:spTree>
    <p:extLst>
      <p:ext uri="{BB962C8B-B14F-4D97-AF65-F5344CB8AC3E}">
        <p14:creationId xmlns:p14="http://schemas.microsoft.com/office/powerpoint/2010/main" val="2725074736"/>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25354</TotalTime>
  <Words>228</Words>
  <Application>Microsoft Office PowerPoint</Application>
  <PresentationFormat>Custom</PresentationFormat>
  <Paragraphs>21</Paragraphs>
  <Slides>19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Franklin Gothic Book</vt:lpstr>
      <vt:lpstr>Menlo</vt:lpstr>
      <vt:lpstr>Merriweather</vt:lpstr>
      <vt:lpstr>Roboto</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1014</cp:revision>
  <dcterms:created xsi:type="dcterms:W3CDTF">2012-02-07T06:07:07Z</dcterms:created>
  <dcterms:modified xsi:type="dcterms:W3CDTF">2021-06-30T02:14:50Z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