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1938" r:id="rId2"/>
    <p:sldId id="777" r:id="rId3"/>
    <p:sldId id="722" r:id="rId4"/>
    <p:sldId id="758" r:id="rId5"/>
    <p:sldId id="779" r:id="rId6"/>
    <p:sldId id="483" r:id="rId7"/>
    <p:sldId id="484" r:id="rId8"/>
    <p:sldId id="759" r:id="rId9"/>
    <p:sldId id="760" r:id="rId10"/>
    <p:sldId id="761" r:id="rId11"/>
    <p:sldId id="762" r:id="rId12"/>
    <p:sldId id="485" r:id="rId13"/>
    <p:sldId id="486" r:id="rId14"/>
    <p:sldId id="487" r:id="rId15"/>
    <p:sldId id="488" r:id="rId16"/>
    <p:sldId id="496" r:id="rId17"/>
    <p:sldId id="497" r:id="rId18"/>
    <p:sldId id="498" r:id="rId19"/>
    <p:sldId id="500" r:id="rId20"/>
    <p:sldId id="723" r:id="rId21"/>
    <p:sldId id="502" r:id="rId22"/>
    <p:sldId id="504" r:id="rId23"/>
    <p:sldId id="510" r:id="rId24"/>
    <p:sldId id="511" r:id="rId25"/>
    <p:sldId id="465" r:id="rId26"/>
    <p:sldId id="763" r:id="rId27"/>
    <p:sldId id="541" r:id="rId28"/>
    <p:sldId id="542" r:id="rId29"/>
    <p:sldId id="543" r:id="rId30"/>
    <p:sldId id="7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728694"/>
    <a:srgbClr val="4F6879"/>
    <a:srgbClr val="FFB434"/>
    <a:srgbClr val="26323A"/>
    <a:srgbClr val="2F3F69"/>
    <a:srgbClr val="E9960D"/>
    <a:srgbClr val="E28C00"/>
    <a:srgbClr val="C87C00"/>
    <a:srgbClr val="FFAC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95201" autoAdjust="0"/>
  </p:normalViewPr>
  <p:slideViewPr>
    <p:cSldViewPr snapToGrid="0" showGuides="1">
      <p:cViewPr varScale="1">
        <p:scale>
          <a:sx n="86" d="100"/>
          <a:sy n="86" d="100"/>
        </p:scale>
        <p:origin x="706" y="82"/>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92821-FB7B-4FA0-A123-9445AE183CBE}" type="datetimeFigureOut">
              <a:rPr lang="en-US" smtClean="0"/>
              <a:t>7/2/2021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30D67-B4DD-4CE3-A4D8-AB2CE8A1A02E}" type="slidenum">
              <a:rPr lang="en-US" smtClean="0"/>
              <a:t>‹#›</a:t>
            </a:fld>
            <a:endParaRPr lang="en-US" dirty="0"/>
          </a:p>
        </p:txBody>
      </p:sp>
    </p:spTree>
    <p:extLst>
      <p:ext uri="{BB962C8B-B14F-4D97-AF65-F5344CB8AC3E}">
        <p14:creationId xmlns:p14="http://schemas.microsoft.com/office/powerpoint/2010/main" val="340386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dirty="0"/>
          </a:p>
        </p:txBody>
      </p:sp>
    </p:spTree>
    <p:extLst>
      <p:ext uri="{BB962C8B-B14F-4D97-AF65-F5344CB8AC3E}">
        <p14:creationId xmlns:p14="http://schemas.microsoft.com/office/powerpoint/2010/main" val="349780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2619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7DBC-6345-4CE3-BB59-5051977E84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93779-2C2D-4A91-9B92-9A4F8FE43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E76E17-0F9D-473D-B321-47872023A11D}"/>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5" name="Footer Placeholder 4">
            <a:extLst>
              <a:ext uri="{FF2B5EF4-FFF2-40B4-BE49-F238E27FC236}">
                <a16:creationId xmlns:a16="http://schemas.microsoft.com/office/drawing/2014/main" id="{2AFDEB35-7371-4086-886E-00E34AE0C7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5AB47B-AEF5-4057-9036-5B7139561662}"/>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118980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33C5-0118-4586-997F-1C3B3A6228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C3136-CFD7-4307-BC3B-C9CB427568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B4649-80DC-4DA0-B3EA-3D8ED8DF25DD}"/>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5" name="Footer Placeholder 4">
            <a:extLst>
              <a:ext uri="{FF2B5EF4-FFF2-40B4-BE49-F238E27FC236}">
                <a16:creationId xmlns:a16="http://schemas.microsoft.com/office/drawing/2014/main" id="{25283A86-1D28-4211-865A-1C204AB3A3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99F0C8-1605-4D8B-93AB-7F3B8B22BF83}"/>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59892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61BB8-AFDE-4C73-8634-BCA8CF325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A39F1-D239-45DC-B7DF-298520888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3022D-AF1A-4963-9918-9A148CAEDFD5}"/>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5" name="Footer Placeholder 4">
            <a:extLst>
              <a:ext uri="{FF2B5EF4-FFF2-40B4-BE49-F238E27FC236}">
                <a16:creationId xmlns:a16="http://schemas.microsoft.com/office/drawing/2014/main" id="{3151B3A4-83A1-47EA-8BB7-38F484D742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17F38C-25B8-4B25-A23D-8B42844FC7C1}"/>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689314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5670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1646-5504-479C-A7CC-AE03BC61A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C0413-4AC0-4212-83BC-1F2DFD439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CB180-6A96-4FE2-958A-6B788992AAD5}"/>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5" name="Footer Placeholder 4">
            <a:extLst>
              <a:ext uri="{FF2B5EF4-FFF2-40B4-BE49-F238E27FC236}">
                <a16:creationId xmlns:a16="http://schemas.microsoft.com/office/drawing/2014/main" id="{814721C5-739D-4432-818B-CD23CF555E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6DC3D9-9692-4D9D-B932-A33ECB722533}"/>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73372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D3B8-709C-4264-8F07-622830331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8CA80F-6416-4D6B-AB3F-A4869FD3B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2A33C-D3B4-4892-A689-7133C0A91E54}"/>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5" name="Footer Placeholder 4">
            <a:extLst>
              <a:ext uri="{FF2B5EF4-FFF2-40B4-BE49-F238E27FC236}">
                <a16:creationId xmlns:a16="http://schemas.microsoft.com/office/drawing/2014/main" id="{288F9D57-C582-4950-9472-8ACD4141B3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B1F202-1DAB-4318-A877-E2A676C68AA7}"/>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20640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FF68-12E7-4A35-AC0B-68E5D105E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C9BCA-3EC3-45F0-B432-7C2BF3A664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33DA92-35CD-43A4-B2CC-E0BAC6992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1EDBA-BDAB-4F5F-886D-BB4A8C7AE6EE}"/>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6" name="Footer Placeholder 5">
            <a:extLst>
              <a:ext uri="{FF2B5EF4-FFF2-40B4-BE49-F238E27FC236}">
                <a16:creationId xmlns:a16="http://schemas.microsoft.com/office/drawing/2014/main" id="{49F46C2A-48A1-45A0-A6D5-D9F64B4507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DD3869-94A6-40C5-8BBB-55F0AE863E72}"/>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399469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053D-3D09-483A-932D-735DC9841C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1999D-F185-4777-856C-7BC0ED608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562DC-B7CA-468C-8355-493D5061D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E2AD7-6AA2-4A7E-ABD3-020462BE6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31EA3-53CB-4902-A136-502F50CE5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3B2BE-62BD-4746-9527-1AF16552E3E8}"/>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8" name="Footer Placeholder 7">
            <a:extLst>
              <a:ext uri="{FF2B5EF4-FFF2-40B4-BE49-F238E27FC236}">
                <a16:creationId xmlns:a16="http://schemas.microsoft.com/office/drawing/2014/main" id="{99D0963E-9824-4B14-BCE9-BBA669F4D7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198456F-BC67-44F9-9E76-FB8C21547D55}"/>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27511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DB9D-7B27-4DD0-B5BD-5D0820C3FE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497C54-EAAE-493C-B9B0-7F3A6200A746}"/>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4" name="Footer Placeholder 3">
            <a:extLst>
              <a:ext uri="{FF2B5EF4-FFF2-40B4-BE49-F238E27FC236}">
                <a16:creationId xmlns:a16="http://schemas.microsoft.com/office/drawing/2014/main" id="{D57CADEF-B9E8-46C4-9863-2D4A9257D1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C44456F-8E3D-491A-971B-243B9575FAC9}"/>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14027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39924-CDB9-4F6F-9570-0B11E0606A5D}"/>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3" name="Footer Placeholder 2">
            <a:extLst>
              <a:ext uri="{FF2B5EF4-FFF2-40B4-BE49-F238E27FC236}">
                <a16:creationId xmlns:a16="http://schemas.microsoft.com/office/drawing/2014/main" id="{D28276B9-FF8F-428E-B3E7-98DAA5AF80A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54A4629-965D-4FAB-B365-1CD284F3D675}"/>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407553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2C53-58DA-4AFB-BC3A-BC9072CED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87694-1D36-45AE-9EFD-4F6C05E47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3AA840-00EE-4A95-A0E7-0571C6A67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DA8BA-4AD6-43D1-BE4F-030B5A0BC249}"/>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6" name="Footer Placeholder 5">
            <a:extLst>
              <a:ext uri="{FF2B5EF4-FFF2-40B4-BE49-F238E27FC236}">
                <a16:creationId xmlns:a16="http://schemas.microsoft.com/office/drawing/2014/main" id="{8B2DD0F7-7A14-4D35-8667-F723DD97A0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D249AA-22B0-4405-A445-15C57C751D8F}"/>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340140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E71B-2F60-4F4A-89CD-9BB8FE6F1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D00911-C81B-4BD2-B20B-2421026F0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8CF4AF2-012B-49AA-91BB-7D1FF20F7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F9BEB-688B-438D-B628-74E22854A44A}"/>
              </a:ext>
            </a:extLst>
          </p:cNvPr>
          <p:cNvSpPr>
            <a:spLocks noGrp="1"/>
          </p:cNvSpPr>
          <p:nvPr>
            <p:ph type="dt" sz="half" idx="10"/>
          </p:nvPr>
        </p:nvSpPr>
        <p:spPr/>
        <p:txBody>
          <a:bodyPr/>
          <a:lstStyle/>
          <a:p>
            <a:fld id="{31AB3C57-02D7-426E-AAB5-B60EBB28F7A1}" type="datetimeFigureOut">
              <a:rPr lang="en-US" smtClean="0"/>
              <a:t>7/2/2021</a:t>
            </a:fld>
            <a:endParaRPr lang="en-US" dirty="0"/>
          </a:p>
        </p:txBody>
      </p:sp>
      <p:sp>
        <p:nvSpPr>
          <p:cNvPr id="6" name="Footer Placeholder 5">
            <a:extLst>
              <a:ext uri="{FF2B5EF4-FFF2-40B4-BE49-F238E27FC236}">
                <a16:creationId xmlns:a16="http://schemas.microsoft.com/office/drawing/2014/main" id="{ABE57F42-4083-4498-95D5-F5D531AC6D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F671A7-03C5-479D-8B8C-320EED03FEE1}"/>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14363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63163-BC1D-4C6A-8360-72F36CC15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BAA5D6-7DA5-459B-A9A1-D3F0CD3DF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94223-A65D-49DC-A73E-87FB00131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B3C57-02D7-426E-AAB5-B60EBB28F7A1}" type="datetimeFigureOut">
              <a:rPr lang="en-US" smtClean="0"/>
              <a:t>7/2/2021</a:t>
            </a:fld>
            <a:endParaRPr lang="en-US" dirty="0"/>
          </a:p>
        </p:txBody>
      </p:sp>
      <p:sp>
        <p:nvSpPr>
          <p:cNvPr id="5" name="Footer Placeholder 4">
            <a:extLst>
              <a:ext uri="{FF2B5EF4-FFF2-40B4-BE49-F238E27FC236}">
                <a16:creationId xmlns:a16="http://schemas.microsoft.com/office/drawing/2014/main" id="{29E94955-800E-4AF8-A367-31EF06A18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9F73C5-DC00-499C-BC73-63A570A40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51952-0A9A-462C-A685-5F3BACCF7C13}" type="slidenum">
              <a:rPr lang="en-US" smtClean="0"/>
              <a:t>‹#›</a:t>
            </a:fld>
            <a:endParaRPr lang="en-US" dirty="0"/>
          </a:p>
        </p:txBody>
      </p:sp>
    </p:spTree>
    <p:extLst>
      <p:ext uri="{BB962C8B-B14F-4D97-AF65-F5344CB8AC3E}">
        <p14:creationId xmlns:p14="http://schemas.microsoft.com/office/powerpoint/2010/main" val="318235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3159" y="-128799"/>
            <a:ext cx="4915432" cy="1772644"/>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1587" y="894"/>
            <a:ext cx="9353210" cy="3214313"/>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590" y="3215207"/>
            <a:ext cx="2625249" cy="3641852"/>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1587" y="1345"/>
            <a:ext cx="8792918" cy="3214313"/>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3166" y="1134172"/>
            <a:ext cx="5205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ECA47F-58CB-4300-BEAD-95FF277E3590}"/>
              </a:ext>
            </a:extLst>
          </p:cNvPr>
          <p:cNvSpPr txBox="1"/>
          <p:nvPr/>
        </p:nvSpPr>
        <p:spPr>
          <a:xfrm>
            <a:off x="1221107" y="5291827"/>
            <a:ext cx="1329063" cy="492315"/>
          </a:xfrm>
          <a:prstGeom prst="rect">
            <a:avLst/>
          </a:prstGeom>
          <a:noFill/>
        </p:spPr>
        <p:txBody>
          <a:bodyPr wrap="square" lIns="0" tIns="0" rIns="0" bIns="0" rtlCol="0">
            <a:spAutoFit/>
          </a:bodyPr>
          <a:lstStyle/>
          <a:p>
            <a:pPr algn="ctr"/>
            <a:r>
              <a:rPr lang="en-IN" sz="3199" dirty="0">
                <a:solidFill>
                  <a:schemeClr val="accent3"/>
                </a:solidFill>
                <a:latin typeface="Calibri" panose="020F0502020204030204" pitchFamily="34" charset="0"/>
                <a:cs typeface="Calibri" panose="020F0502020204030204" pitchFamily="34" charset="0"/>
              </a:rPr>
              <a:t>DATE</a:t>
            </a:r>
          </a:p>
        </p:txBody>
      </p:sp>
      <p:sp>
        <p:nvSpPr>
          <p:cNvPr id="19" name="Rectangle 18">
            <a:extLst>
              <a:ext uri="{FF2B5EF4-FFF2-40B4-BE49-F238E27FC236}">
                <a16:creationId xmlns:a16="http://schemas.microsoft.com/office/drawing/2014/main" id="{EC321BC2-C660-4CC8-B3AF-BB8DB4C3837F}"/>
              </a:ext>
            </a:extLst>
          </p:cNvPr>
          <p:cNvSpPr/>
          <p:nvPr/>
        </p:nvSpPr>
        <p:spPr>
          <a:xfrm>
            <a:off x="2550170" y="5291825"/>
            <a:ext cx="3984853" cy="523084"/>
          </a:xfrm>
          <a:prstGeom prst="rect">
            <a:avLst/>
          </a:prstGeom>
          <a:pattFill prst="pct50">
            <a:fgClr>
              <a:schemeClr val="accent3"/>
            </a:fgClr>
            <a:bgClr>
              <a:schemeClr val="bg1"/>
            </a:bgClr>
          </a:pattFill>
        </p:spPr>
        <p:txBody>
          <a:bodyPr wrap="square">
            <a:spAutoFit/>
          </a:bodyPr>
          <a:lstStyle/>
          <a:p>
            <a:r>
              <a:rPr lang="en-IN" sz="2799" b="1" dirty="0">
                <a:solidFill>
                  <a:schemeClr val="bg1"/>
                </a:solidFill>
                <a:latin typeface="Calibri" panose="020F0502020204030204" pitchFamily="34" charset="0"/>
                <a:cs typeface="Calibri" panose="020F0502020204030204" pitchFamily="34" charset="0"/>
              </a:rPr>
              <a:t>  2</a:t>
            </a:r>
            <a:r>
              <a:rPr lang="en-IN" sz="2799" b="1" baseline="30000" dirty="0">
                <a:solidFill>
                  <a:schemeClr val="bg1"/>
                </a:solidFill>
                <a:latin typeface="Calibri" panose="020F0502020204030204" pitchFamily="34" charset="0"/>
                <a:cs typeface="Calibri" panose="020F0502020204030204" pitchFamily="34" charset="0"/>
              </a:rPr>
              <a:t>nd</a:t>
            </a:r>
            <a:r>
              <a:rPr lang="en-IN" sz="2799" b="1" dirty="0">
                <a:solidFill>
                  <a:schemeClr val="bg1"/>
                </a:solidFill>
                <a:latin typeface="Calibri" panose="020F0502020204030204" pitchFamily="34" charset="0"/>
                <a:cs typeface="Calibri" panose="020F0502020204030204" pitchFamily="34" charset="0"/>
              </a:rPr>
              <a:t>   July 2021       </a:t>
            </a:r>
            <a:endParaRPr lang="en-US" sz="2799" b="1" dirty="0">
              <a:solidFill>
                <a:schemeClr val="bg1"/>
              </a:solidFill>
            </a:endParaRPr>
          </a:p>
        </p:txBody>
      </p:sp>
      <p:sp>
        <p:nvSpPr>
          <p:cNvPr id="20" name="Rectangle 19">
            <a:extLst>
              <a:ext uri="{FF2B5EF4-FFF2-40B4-BE49-F238E27FC236}">
                <a16:creationId xmlns:a16="http://schemas.microsoft.com/office/drawing/2014/main" id="{4AF793DD-BF61-4BCE-87AA-71FB01A6F1DE}"/>
              </a:ext>
            </a:extLst>
          </p:cNvPr>
          <p:cNvSpPr/>
          <p:nvPr/>
        </p:nvSpPr>
        <p:spPr bwMode="auto">
          <a:xfrm>
            <a:off x="1195089" y="5291825"/>
            <a:ext cx="5313917" cy="523084"/>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TextBox 13">
            <a:extLst>
              <a:ext uri="{FF2B5EF4-FFF2-40B4-BE49-F238E27FC236}">
                <a16:creationId xmlns:a16="http://schemas.microsoft.com/office/drawing/2014/main" id="{96A979DB-EE06-4394-A50B-65F6DBE86B1C}"/>
              </a:ext>
            </a:extLst>
          </p:cNvPr>
          <p:cNvSpPr txBox="1"/>
          <p:nvPr/>
        </p:nvSpPr>
        <p:spPr>
          <a:xfrm>
            <a:off x="998896" y="366954"/>
            <a:ext cx="6129356" cy="707758"/>
          </a:xfrm>
          <a:prstGeom prst="rect">
            <a:avLst/>
          </a:prstGeom>
          <a:noFill/>
        </p:spPr>
        <p:txBody>
          <a:bodyPr wrap="square" rtlCol="0">
            <a:spAutoFit/>
          </a:bodyPr>
          <a:lstStyle/>
          <a:p>
            <a:r>
              <a:rPr lang="en-US" sz="3999" b="1" dirty="0">
                <a:solidFill>
                  <a:schemeClr val="bg1"/>
                </a:solidFill>
              </a:rPr>
              <a:t>Docker</a:t>
            </a:r>
            <a:endParaRPr lang="en-US" sz="3999" dirty="0">
              <a:solidFill>
                <a:schemeClr val="bg1"/>
              </a:solidFill>
            </a:endParaRPr>
          </a:p>
        </p:txBody>
      </p:sp>
      <p:sp>
        <p:nvSpPr>
          <p:cNvPr id="15" name="TextBox 14">
            <a:extLst>
              <a:ext uri="{FF2B5EF4-FFF2-40B4-BE49-F238E27FC236}">
                <a16:creationId xmlns:a16="http://schemas.microsoft.com/office/drawing/2014/main" id="{E1375E31-A318-4AAA-832A-84475EEF66B9}"/>
              </a:ext>
            </a:extLst>
          </p:cNvPr>
          <p:cNvSpPr txBox="1"/>
          <p:nvPr/>
        </p:nvSpPr>
        <p:spPr>
          <a:xfrm>
            <a:off x="998896" y="1234281"/>
            <a:ext cx="6043103" cy="461545"/>
          </a:xfrm>
          <a:prstGeom prst="rect">
            <a:avLst/>
          </a:prstGeom>
          <a:noFill/>
        </p:spPr>
        <p:txBody>
          <a:bodyPr wrap="square" rtlCol="0">
            <a:spAutoFit/>
          </a:bodyPr>
          <a:lstStyle/>
          <a:p>
            <a:r>
              <a:rPr lang="en-US" sz="2399" dirty="0">
                <a:solidFill>
                  <a:schemeClr val="bg1"/>
                </a:solidFill>
              </a:rPr>
              <a:t>Containerization platform</a:t>
            </a:r>
          </a:p>
        </p:txBody>
      </p:sp>
      <p:pic>
        <p:nvPicPr>
          <p:cNvPr id="2" name="Picture 1">
            <a:extLst>
              <a:ext uri="{FF2B5EF4-FFF2-40B4-BE49-F238E27FC236}">
                <a16:creationId xmlns:a16="http://schemas.microsoft.com/office/drawing/2014/main" id="{01ECC3FB-758E-4A18-82AF-B1681F3FAC6B}"/>
              </a:ext>
            </a:extLst>
          </p:cNvPr>
          <p:cNvPicPr>
            <a:picLocks noChangeAspect="1"/>
          </p:cNvPicPr>
          <p:nvPr/>
        </p:nvPicPr>
        <p:blipFill>
          <a:blip r:embed="rId3"/>
          <a:stretch>
            <a:fillRect/>
          </a:stretch>
        </p:blipFill>
        <p:spPr>
          <a:xfrm>
            <a:off x="7580766" y="2869297"/>
            <a:ext cx="4108354" cy="2945612"/>
          </a:xfrm>
          <a:prstGeom prst="rect">
            <a:avLst/>
          </a:prstGeom>
        </p:spPr>
      </p:pic>
    </p:spTree>
    <p:extLst>
      <p:ext uri="{BB962C8B-B14F-4D97-AF65-F5344CB8AC3E}">
        <p14:creationId xmlns:p14="http://schemas.microsoft.com/office/powerpoint/2010/main" val="46975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AE0BFD-4766-4212-97C5-9486F3171B83}"/>
              </a:ext>
            </a:extLst>
          </p:cNvPr>
          <p:cNvSpPr/>
          <p:nvPr/>
        </p:nvSpPr>
        <p:spPr>
          <a:xfrm>
            <a:off x="320243" y="266159"/>
            <a:ext cx="11346873" cy="6247864"/>
          </a:xfrm>
          <a:prstGeom prst="rect">
            <a:avLst/>
          </a:prstGeom>
        </p:spPr>
        <p:txBody>
          <a:bodyPr wrap="square">
            <a:spAutoFit/>
          </a:bodyPr>
          <a:lstStyle/>
          <a:p>
            <a:r>
              <a:rPr lang="en-US" sz="2000" b="1" dirty="0">
                <a:solidFill>
                  <a:srgbClr val="002060"/>
                </a:solidFill>
              </a:rPr>
              <a:t>What is the host OS?</a:t>
            </a:r>
          </a:p>
          <a:p>
            <a:r>
              <a:rPr lang="en-US" sz="2000" dirty="0">
                <a:solidFill>
                  <a:srgbClr val="002060"/>
                </a:solidFill>
              </a:rPr>
              <a:t>The host OS is the OS on which the Docker engine runs. Docker containers running on Linux share the host OS kernel and don't require a container OS as long as the binary can access the OS kernel directly.</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r>
              <a:rPr lang="en-US" sz="2000" dirty="0">
                <a:solidFill>
                  <a:srgbClr val="002060"/>
                </a:solidFill>
              </a:rPr>
              <a:t>Diagram showing a Docker image with no base OS and the dependency on the host OS Kernel.</a:t>
            </a:r>
          </a:p>
          <a:p>
            <a:endParaRPr lang="en-US" sz="2000" dirty="0">
              <a:solidFill>
                <a:srgbClr val="002060"/>
              </a:solidFill>
            </a:endParaRPr>
          </a:p>
          <a:p>
            <a:r>
              <a:rPr lang="en-US" sz="2000" dirty="0">
                <a:solidFill>
                  <a:srgbClr val="002060"/>
                </a:solidFill>
              </a:rPr>
              <a:t>However, Windows containers need a container OS. The container depends on the OS kernel to manage services such as the file system, network management, process scheduling, and memory management.</a:t>
            </a:r>
          </a:p>
        </p:txBody>
      </p:sp>
      <p:sp>
        <p:nvSpPr>
          <p:cNvPr id="5" name="AutoShape 4" descr="Diagram showing a Docker image with no base OS and the dependency on the host OS Kernel.">
            <a:extLst>
              <a:ext uri="{FF2B5EF4-FFF2-40B4-BE49-F238E27FC236}">
                <a16:creationId xmlns:a16="http://schemas.microsoft.com/office/drawing/2014/main" id="{1EECF942-5CF0-4FA4-9D91-D229B7C4D004}"/>
              </a:ext>
            </a:extLst>
          </p:cNvPr>
          <p:cNvSpPr>
            <a:spLocks noChangeAspect="1" noChangeArrowheads="1"/>
          </p:cNvSpPr>
          <p:nvPr/>
        </p:nvSpPr>
        <p:spPr bwMode="auto">
          <a:xfrm>
            <a:off x="594360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85E882D-1148-4F35-A533-92DDD0E6BEA5}"/>
              </a:ext>
            </a:extLst>
          </p:cNvPr>
          <p:cNvPicPr>
            <a:picLocks noChangeAspect="1"/>
          </p:cNvPicPr>
          <p:nvPr/>
        </p:nvPicPr>
        <p:blipFill>
          <a:blip r:embed="rId2"/>
          <a:stretch>
            <a:fillRect/>
          </a:stretch>
        </p:blipFill>
        <p:spPr>
          <a:xfrm>
            <a:off x="760414" y="1978026"/>
            <a:ext cx="6819611" cy="2597149"/>
          </a:xfrm>
          <a:prstGeom prst="rect">
            <a:avLst/>
          </a:prstGeom>
        </p:spPr>
      </p:pic>
    </p:spTree>
    <p:extLst>
      <p:ext uri="{BB962C8B-B14F-4D97-AF65-F5344CB8AC3E}">
        <p14:creationId xmlns:p14="http://schemas.microsoft.com/office/powerpoint/2010/main" val="41072540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E8149D-B7BA-40FC-B01D-ECDFB08783D9}"/>
              </a:ext>
            </a:extLst>
          </p:cNvPr>
          <p:cNvSpPr/>
          <p:nvPr/>
        </p:nvSpPr>
        <p:spPr>
          <a:xfrm>
            <a:off x="334097" y="293961"/>
            <a:ext cx="11416146" cy="6247864"/>
          </a:xfrm>
          <a:prstGeom prst="rect">
            <a:avLst/>
          </a:prstGeom>
        </p:spPr>
        <p:txBody>
          <a:bodyPr wrap="square">
            <a:spAutoFit/>
          </a:bodyPr>
          <a:lstStyle/>
          <a:p>
            <a:r>
              <a:rPr lang="en-US" sz="2000" b="1" dirty="0">
                <a:solidFill>
                  <a:srgbClr val="002060"/>
                </a:solidFill>
              </a:rPr>
              <a:t>What is the container OS?</a:t>
            </a:r>
          </a:p>
          <a:p>
            <a:r>
              <a:rPr lang="en-US" sz="2000" dirty="0">
                <a:solidFill>
                  <a:srgbClr val="002060"/>
                </a:solidFill>
              </a:rPr>
              <a:t>The container OS is the OS that is part of the packaged image. We have the flexibility to include different versions of Linux or Windows OSs in a container. This flexibility allows us to access specific OS features or install additional software our applications may use.</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r>
              <a:rPr lang="en-US" sz="2000" dirty="0">
                <a:solidFill>
                  <a:srgbClr val="002060"/>
                </a:solidFill>
              </a:rPr>
              <a:t>Diagram showing a Docker image with an Ubuntu base OS and the dependency on the host OS Kernel.</a:t>
            </a:r>
          </a:p>
          <a:p>
            <a:endParaRPr lang="en-US" sz="2000" dirty="0">
              <a:solidFill>
                <a:srgbClr val="002060"/>
              </a:solidFill>
            </a:endParaRPr>
          </a:p>
          <a:p>
            <a:r>
              <a:rPr lang="en-US" sz="2000" dirty="0">
                <a:solidFill>
                  <a:srgbClr val="002060"/>
                </a:solidFill>
              </a:rPr>
              <a:t>The container OS is isolated from the host OS and is the environment in which we deploy and run our application. Combined with the image's immutability, this isolation means the environment for our application running in development is the same as in production.</a:t>
            </a:r>
          </a:p>
        </p:txBody>
      </p:sp>
      <p:sp>
        <p:nvSpPr>
          <p:cNvPr id="3" name="AutoShape 2" descr="Diagram showing a Docker image with an Ubuntu base OS and the dependency on the host OS Kernel.">
            <a:extLst>
              <a:ext uri="{FF2B5EF4-FFF2-40B4-BE49-F238E27FC236}">
                <a16:creationId xmlns:a16="http://schemas.microsoft.com/office/drawing/2014/main" id="{B3F065D3-8A33-49B7-8EE2-E7449DF93330}"/>
              </a:ext>
            </a:extLst>
          </p:cNvPr>
          <p:cNvSpPr>
            <a:spLocks noChangeAspect="1" noChangeArrowheads="1"/>
          </p:cNvSpPr>
          <p:nvPr/>
        </p:nvSpPr>
        <p:spPr bwMode="auto">
          <a:xfrm>
            <a:off x="594360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05988D8D-681F-4EB3-87D1-2C72FEB6CD72}"/>
              </a:ext>
            </a:extLst>
          </p:cNvPr>
          <p:cNvPicPr>
            <a:picLocks noChangeAspect="1"/>
          </p:cNvPicPr>
          <p:nvPr/>
        </p:nvPicPr>
        <p:blipFill>
          <a:blip r:embed="rId2"/>
          <a:stretch>
            <a:fillRect/>
          </a:stretch>
        </p:blipFill>
        <p:spPr>
          <a:xfrm>
            <a:off x="441759" y="1746106"/>
            <a:ext cx="5501843" cy="2771199"/>
          </a:xfrm>
          <a:prstGeom prst="rect">
            <a:avLst/>
          </a:prstGeom>
        </p:spPr>
      </p:pic>
    </p:spTree>
    <p:extLst>
      <p:ext uri="{BB962C8B-B14F-4D97-AF65-F5344CB8AC3E}">
        <p14:creationId xmlns:p14="http://schemas.microsoft.com/office/powerpoint/2010/main" val="1589815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62FC50-99D8-4F9A-AA82-4B7F12742924}"/>
              </a:ext>
            </a:extLst>
          </p:cNvPr>
          <p:cNvSpPr txBox="1"/>
          <p:nvPr/>
        </p:nvSpPr>
        <p:spPr>
          <a:xfrm>
            <a:off x="511167" y="416859"/>
            <a:ext cx="11169667" cy="4308872"/>
          </a:xfrm>
          <a:prstGeom prst="rect">
            <a:avLst/>
          </a:prstGeom>
          <a:noFill/>
        </p:spPr>
        <p:txBody>
          <a:bodyPr wrap="square" lIns="0" tIns="0" rIns="0" bIns="0" rtlCol="0">
            <a:spAutoFit/>
          </a:bodyPr>
          <a:lstStyle/>
          <a:p>
            <a:pPr algn="ctr"/>
            <a:r>
              <a:rPr lang="en-IN" sz="4000" dirty="0">
                <a:solidFill>
                  <a:srgbClr val="002060"/>
                </a:solidFill>
                <a:latin typeface="Segoe UI Light" pitchFamily="34" charset="0"/>
              </a:rPr>
              <a:t>Now in real business applications we actually needs multiple containers to host our application in distributed environment across multiple clustered servers especially when we are using architecture like microservices.</a:t>
            </a:r>
          </a:p>
          <a:p>
            <a:pPr algn="ctr"/>
            <a:endParaRPr lang="en-IN" sz="4000" dirty="0">
              <a:solidFill>
                <a:srgbClr val="002060"/>
              </a:solidFill>
              <a:latin typeface="Segoe UI Light" pitchFamily="34" charset="0"/>
            </a:endParaRPr>
          </a:p>
          <a:p>
            <a:pPr algn="ctr"/>
            <a:r>
              <a:rPr lang="en-IN" sz="4000" dirty="0">
                <a:solidFill>
                  <a:srgbClr val="002060"/>
                </a:solidFill>
                <a:latin typeface="Segoe UI Light" pitchFamily="34" charset="0"/>
              </a:rPr>
              <a:t>Which introduces number of challenges like..</a:t>
            </a:r>
          </a:p>
        </p:txBody>
      </p:sp>
    </p:spTree>
    <p:extLst>
      <p:ext uri="{BB962C8B-B14F-4D97-AF65-F5344CB8AC3E}">
        <p14:creationId xmlns:p14="http://schemas.microsoft.com/office/powerpoint/2010/main" val="10882324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0F7C42-0BD7-4D20-9D50-C7089AA72B74}"/>
              </a:ext>
            </a:extLst>
          </p:cNvPr>
          <p:cNvPicPr>
            <a:picLocks noChangeAspect="1"/>
          </p:cNvPicPr>
          <p:nvPr/>
        </p:nvPicPr>
        <p:blipFill rotWithShape="1">
          <a:blip r:embed="rId2"/>
          <a:srcRect l="6093" t="10588" r="4143" b="6275"/>
          <a:stretch/>
        </p:blipFill>
        <p:spPr>
          <a:xfrm>
            <a:off x="1589" y="-1"/>
            <a:ext cx="12188825" cy="6858001"/>
          </a:xfrm>
          <a:prstGeom prst="rect">
            <a:avLst/>
          </a:prstGeom>
        </p:spPr>
      </p:pic>
    </p:spTree>
    <p:extLst>
      <p:ext uri="{BB962C8B-B14F-4D97-AF65-F5344CB8AC3E}">
        <p14:creationId xmlns:p14="http://schemas.microsoft.com/office/powerpoint/2010/main" val="26213767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9FC6C-F8B6-45F1-8495-5B63A8584E2A}"/>
              </a:ext>
            </a:extLst>
          </p:cNvPr>
          <p:cNvSpPr txBox="1"/>
          <p:nvPr/>
        </p:nvSpPr>
        <p:spPr>
          <a:xfrm>
            <a:off x="512575" y="416861"/>
            <a:ext cx="11066931" cy="4924425"/>
          </a:xfrm>
          <a:prstGeom prst="rect">
            <a:avLst/>
          </a:prstGeom>
          <a:noFill/>
        </p:spPr>
        <p:txBody>
          <a:bodyPr wrap="square" lIns="0" tIns="0" rIns="0" bIns="0" rtlCol="0">
            <a:spAutoFit/>
          </a:bodyPr>
          <a:lstStyle/>
          <a:p>
            <a:r>
              <a:rPr lang="en-IN" sz="4000" dirty="0">
                <a:solidFill>
                  <a:srgbClr val="002060"/>
                </a:solidFill>
                <a:latin typeface="Segoe UI Light" pitchFamily="34" charset="0"/>
              </a:rPr>
              <a:t>To handle these challenges orchestrator is coming in to the picture which will configure multiple nodes based on your clustered server requirements using YAML files </a:t>
            </a:r>
          </a:p>
          <a:p>
            <a:endParaRPr lang="en-IN" sz="4000" dirty="0">
              <a:solidFill>
                <a:srgbClr val="002060"/>
              </a:solidFill>
              <a:latin typeface="Segoe UI Light" pitchFamily="34" charset="0"/>
            </a:endParaRPr>
          </a:p>
          <a:p>
            <a:r>
              <a:rPr lang="en-IN" sz="4000" dirty="0">
                <a:solidFill>
                  <a:srgbClr val="002060"/>
                </a:solidFill>
                <a:latin typeface="Segoe UI Light" pitchFamily="34" charset="0"/>
              </a:rPr>
              <a:t>Some of the useful orchestrators are </a:t>
            </a:r>
          </a:p>
          <a:p>
            <a:pPr marL="571500" indent="-571500">
              <a:buFont typeface="Wingdings" panose="05000000000000000000" pitchFamily="2" charset="2"/>
              <a:buChar char="ü"/>
            </a:pPr>
            <a:r>
              <a:rPr lang="en-IN" sz="4000" dirty="0">
                <a:solidFill>
                  <a:srgbClr val="002060"/>
                </a:solidFill>
                <a:latin typeface="Segoe UI Light" pitchFamily="34" charset="0"/>
              </a:rPr>
              <a:t>Kubernetes</a:t>
            </a:r>
          </a:p>
          <a:p>
            <a:pPr marL="571500" indent="-571500">
              <a:buFont typeface="Wingdings" panose="05000000000000000000" pitchFamily="2" charset="2"/>
              <a:buChar char="ü"/>
            </a:pPr>
            <a:r>
              <a:rPr lang="en-IN" sz="4000" dirty="0">
                <a:solidFill>
                  <a:srgbClr val="002060"/>
                </a:solidFill>
                <a:latin typeface="Segoe UI Light" pitchFamily="34" charset="0"/>
              </a:rPr>
              <a:t>Service Fabric </a:t>
            </a:r>
          </a:p>
        </p:txBody>
      </p:sp>
    </p:spTree>
    <p:extLst>
      <p:ext uri="{BB962C8B-B14F-4D97-AF65-F5344CB8AC3E}">
        <p14:creationId xmlns:p14="http://schemas.microsoft.com/office/powerpoint/2010/main" val="28297130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74F27B-A779-4632-B595-3D66C759FDEA}"/>
              </a:ext>
            </a:extLst>
          </p:cNvPr>
          <p:cNvPicPr>
            <a:picLocks noChangeAspect="1"/>
          </p:cNvPicPr>
          <p:nvPr/>
        </p:nvPicPr>
        <p:blipFill rotWithShape="1">
          <a:blip r:embed="rId2"/>
          <a:srcRect l="8564" t="10784" r="3554" b="10196"/>
          <a:stretch/>
        </p:blipFill>
        <p:spPr>
          <a:xfrm>
            <a:off x="1588" y="0"/>
            <a:ext cx="12288243" cy="6858000"/>
          </a:xfrm>
          <a:prstGeom prst="rect">
            <a:avLst/>
          </a:prstGeom>
        </p:spPr>
      </p:pic>
      <p:pic>
        <p:nvPicPr>
          <p:cNvPr id="5" name="Picture 4">
            <a:extLst>
              <a:ext uri="{FF2B5EF4-FFF2-40B4-BE49-F238E27FC236}">
                <a16:creationId xmlns:a16="http://schemas.microsoft.com/office/drawing/2014/main" id="{F0E4AA96-3ED4-48C5-B62E-C9EBBE24D616}"/>
              </a:ext>
            </a:extLst>
          </p:cNvPr>
          <p:cNvPicPr>
            <a:picLocks noChangeAspect="1"/>
          </p:cNvPicPr>
          <p:nvPr/>
        </p:nvPicPr>
        <p:blipFill>
          <a:blip r:embed="rId3"/>
          <a:stretch>
            <a:fillRect/>
          </a:stretch>
        </p:blipFill>
        <p:spPr>
          <a:xfrm>
            <a:off x="8193616" y="4670954"/>
            <a:ext cx="3086100" cy="885825"/>
          </a:xfrm>
          <a:prstGeom prst="rect">
            <a:avLst/>
          </a:prstGeom>
        </p:spPr>
      </p:pic>
      <p:sp>
        <p:nvSpPr>
          <p:cNvPr id="6" name="TextBox 5">
            <a:extLst>
              <a:ext uri="{FF2B5EF4-FFF2-40B4-BE49-F238E27FC236}">
                <a16:creationId xmlns:a16="http://schemas.microsoft.com/office/drawing/2014/main" id="{D605F2B3-E6DB-4434-8E28-327E867957B6}"/>
              </a:ext>
            </a:extLst>
          </p:cNvPr>
          <p:cNvSpPr txBox="1"/>
          <p:nvPr/>
        </p:nvSpPr>
        <p:spPr>
          <a:xfrm>
            <a:off x="8193616" y="3871253"/>
            <a:ext cx="2178353" cy="1685526"/>
          </a:xfrm>
          <a:prstGeom prst="rect">
            <a:avLst/>
          </a:prstGeom>
          <a:noFill/>
        </p:spPr>
        <p:txBody>
          <a:bodyPr wrap="none" rtlCol="0">
            <a:spAutoFit/>
          </a:bodyPr>
          <a:lstStyle/>
          <a:p>
            <a:pPr>
              <a:lnSpc>
                <a:spcPct val="150000"/>
              </a:lnSpc>
            </a:pPr>
            <a:r>
              <a:rPr lang="en-US" sz="2400" b="1" dirty="0">
                <a:solidFill>
                  <a:srgbClr val="3D3D3D"/>
                </a:solidFill>
              </a:rPr>
              <a:t>OpenShift</a:t>
            </a:r>
          </a:p>
          <a:p>
            <a:pPr>
              <a:lnSpc>
                <a:spcPct val="150000"/>
              </a:lnSpc>
            </a:pPr>
            <a:r>
              <a:rPr lang="en-US" sz="2400" b="1" dirty="0">
                <a:solidFill>
                  <a:srgbClr val="3D3D3D"/>
                </a:solidFill>
              </a:rPr>
              <a:t>Kubernetes</a:t>
            </a:r>
          </a:p>
          <a:p>
            <a:pPr>
              <a:lnSpc>
                <a:spcPct val="150000"/>
              </a:lnSpc>
            </a:pPr>
            <a:r>
              <a:rPr lang="en-US" sz="2400" b="1" dirty="0">
                <a:solidFill>
                  <a:srgbClr val="3D3D3D"/>
                </a:solidFill>
              </a:rPr>
              <a:t>Service Fabric</a:t>
            </a:r>
          </a:p>
        </p:txBody>
      </p:sp>
    </p:spTree>
    <p:extLst>
      <p:ext uri="{BB962C8B-B14F-4D97-AF65-F5344CB8AC3E}">
        <p14:creationId xmlns:p14="http://schemas.microsoft.com/office/powerpoint/2010/main" val="20698715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EFD163-79FB-4B66-B9BF-577F766623ED}"/>
              </a:ext>
            </a:extLst>
          </p:cNvPr>
          <p:cNvPicPr>
            <a:picLocks noChangeAspect="1"/>
          </p:cNvPicPr>
          <p:nvPr/>
        </p:nvPicPr>
        <p:blipFill>
          <a:blip r:embed="rId2"/>
          <a:stretch>
            <a:fillRect/>
          </a:stretch>
        </p:blipFill>
        <p:spPr>
          <a:xfrm>
            <a:off x="338695" y="2046642"/>
            <a:ext cx="11007608" cy="1909483"/>
          </a:xfrm>
          <a:prstGeom prst="rect">
            <a:avLst/>
          </a:prstGeom>
        </p:spPr>
      </p:pic>
      <p:pic>
        <p:nvPicPr>
          <p:cNvPr id="3" name="Picture 2">
            <a:extLst>
              <a:ext uri="{FF2B5EF4-FFF2-40B4-BE49-F238E27FC236}">
                <a16:creationId xmlns:a16="http://schemas.microsoft.com/office/drawing/2014/main" id="{79CFFF71-2527-4326-B2F0-10CE366C3650}"/>
              </a:ext>
            </a:extLst>
          </p:cNvPr>
          <p:cNvPicPr>
            <a:picLocks noChangeAspect="1"/>
          </p:cNvPicPr>
          <p:nvPr/>
        </p:nvPicPr>
        <p:blipFill>
          <a:blip r:embed="rId3"/>
          <a:stretch>
            <a:fillRect/>
          </a:stretch>
        </p:blipFill>
        <p:spPr>
          <a:xfrm>
            <a:off x="338695" y="4160521"/>
            <a:ext cx="10805898" cy="2299447"/>
          </a:xfrm>
          <a:prstGeom prst="rect">
            <a:avLst/>
          </a:prstGeom>
        </p:spPr>
      </p:pic>
      <p:sp>
        <p:nvSpPr>
          <p:cNvPr id="4" name="TextBox 3">
            <a:extLst>
              <a:ext uri="{FF2B5EF4-FFF2-40B4-BE49-F238E27FC236}">
                <a16:creationId xmlns:a16="http://schemas.microsoft.com/office/drawing/2014/main" id="{78719B91-A232-491A-8743-081B5A0A1D8A}"/>
              </a:ext>
            </a:extLst>
          </p:cNvPr>
          <p:cNvSpPr txBox="1"/>
          <p:nvPr/>
        </p:nvSpPr>
        <p:spPr>
          <a:xfrm>
            <a:off x="338695" y="1021115"/>
            <a:ext cx="10180992" cy="615553"/>
          </a:xfrm>
          <a:prstGeom prst="rect">
            <a:avLst/>
          </a:prstGeom>
          <a:noFill/>
        </p:spPr>
        <p:txBody>
          <a:bodyPr wrap="none" lIns="0" tIns="0" rIns="0" bIns="0" rtlCol="0">
            <a:spAutoFit/>
          </a:bodyPr>
          <a:lstStyle/>
          <a:p>
            <a:r>
              <a:rPr lang="en-IN" sz="4000" dirty="0">
                <a:solidFill>
                  <a:srgbClr val="FF0000"/>
                </a:solidFill>
                <a:latin typeface="Segoe UI Light" pitchFamily="34" charset="0"/>
              </a:rPr>
              <a:t>docker run -d -p 6379:6379 --name redis1 </a:t>
            </a:r>
            <a:r>
              <a:rPr lang="en-IN" sz="4000" dirty="0" err="1">
                <a:solidFill>
                  <a:srgbClr val="FF0000"/>
                </a:solidFill>
                <a:latin typeface="Segoe UI Light" pitchFamily="34" charset="0"/>
              </a:rPr>
              <a:t>redis</a:t>
            </a:r>
            <a:endParaRPr lang="en-IN" sz="4000" dirty="0">
              <a:solidFill>
                <a:srgbClr val="FF0000"/>
              </a:solidFill>
              <a:latin typeface="Segoe UI Light" pitchFamily="34" charset="0"/>
            </a:endParaRPr>
          </a:p>
        </p:txBody>
      </p:sp>
      <p:sp>
        <p:nvSpPr>
          <p:cNvPr id="5" name="TextBox 4">
            <a:extLst>
              <a:ext uri="{FF2B5EF4-FFF2-40B4-BE49-F238E27FC236}">
                <a16:creationId xmlns:a16="http://schemas.microsoft.com/office/drawing/2014/main" id="{EC3EC944-3CD3-4917-949C-B24D5FF52553}"/>
              </a:ext>
            </a:extLst>
          </p:cNvPr>
          <p:cNvSpPr txBox="1"/>
          <p:nvPr/>
        </p:nvSpPr>
        <p:spPr>
          <a:xfrm>
            <a:off x="2326777" y="398034"/>
            <a:ext cx="729367" cy="307777"/>
          </a:xfrm>
          <a:prstGeom prst="rect">
            <a:avLst/>
          </a:prstGeom>
          <a:noFill/>
        </p:spPr>
        <p:txBody>
          <a:bodyPr wrap="none" lIns="0" tIns="0" rIns="0" bIns="0" rtlCol="0">
            <a:spAutoFit/>
          </a:bodyPr>
          <a:lstStyle/>
          <a:p>
            <a:r>
              <a:rPr lang="en-IN" sz="2000" dirty="0">
                <a:solidFill>
                  <a:schemeClr val="accent5"/>
                </a:solidFill>
                <a:latin typeface="Segoe UI Light" pitchFamily="34" charset="0"/>
              </a:rPr>
              <a:t>detach</a:t>
            </a:r>
          </a:p>
        </p:txBody>
      </p:sp>
      <p:sp>
        <p:nvSpPr>
          <p:cNvPr id="6" name="TextBox 5">
            <a:extLst>
              <a:ext uri="{FF2B5EF4-FFF2-40B4-BE49-F238E27FC236}">
                <a16:creationId xmlns:a16="http://schemas.microsoft.com/office/drawing/2014/main" id="{5ED0F8A2-6B2D-448B-A66C-3C247F8D39FB}"/>
              </a:ext>
            </a:extLst>
          </p:cNvPr>
          <p:cNvSpPr txBox="1"/>
          <p:nvPr/>
        </p:nvSpPr>
        <p:spPr>
          <a:xfrm>
            <a:off x="3511142" y="386736"/>
            <a:ext cx="2888676" cy="307777"/>
          </a:xfrm>
          <a:prstGeom prst="rect">
            <a:avLst/>
          </a:prstGeom>
          <a:noFill/>
        </p:spPr>
        <p:txBody>
          <a:bodyPr wrap="none" lIns="0" tIns="0" rIns="0" bIns="0" rtlCol="0">
            <a:spAutoFit/>
          </a:bodyPr>
          <a:lstStyle/>
          <a:p>
            <a:r>
              <a:rPr lang="en-IN" sz="2000" dirty="0">
                <a:solidFill>
                  <a:schemeClr val="accent5"/>
                </a:solidFill>
                <a:latin typeface="Segoe UI Light" pitchFamily="34" charset="0"/>
              </a:rPr>
              <a:t>Publish port </a:t>
            </a:r>
            <a:r>
              <a:rPr lang="en-IN" sz="2000" dirty="0" err="1">
                <a:solidFill>
                  <a:schemeClr val="accent5"/>
                </a:solidFill>
                <a:latin typeface="Segoe UI Light" pitchFamily="34" charset="0"/>
              </a:rPr>
              <a:t>host:container</a:t>
            </a:r>
            <a:endParaRPr lang="en-IN" sz="2000" dirty="0">
              <a:solidFill>
                <a:schemeClr val="accent5"/>
              </a:solidFill>
              <a:latin typeface="Segoe UI Light" pitchFamily="34" charset="0"/>
            </a:endParaRPr>
          </a:p>
        </p:txBody>
      </p:sp>
      <p:sp>
        <p:nvSpPr>
          <p:cNvPr id="7" name="TextBox 6">
            <a:extLst>
              <a:ext uri="{FF2B5EF4-FFF2-40B4-BE49-F238E27FC236}">
                <a16:creationId xmlns:a16="http://schemas.microsoft.com/office/drawing/2014/main" id="{D5806177-586F-4F43-89C7-99AA60B325D6}"/>
              </a:ext>
            </a:extLst>
          </p:cNvPr>
          <p:cNvSpPr txBox="1"/>
          <p:nvPr/>
        </p:nvSpPr>
        <p:spPr>
          <a:xfrm>
            <a:off x="7861074" y="437274"/>
            <a:ext cx="2806089" cy="307777"/>
          </a:xfrm>
          <a:prstGeom prst="rect">
            <a:avLst/>
          </a:prstGeom>
          <a:noFill/>
        </p:spPr>
        <p:txBody>
          <a:bodyPr wrap="none" lIns="0" tIns="0" rIns="0" bIns="0" rtlCol="0">
            <a:spAutoFit/>
          </a:bodyPr>
          <a:lstStyle/>
          <a:p>
            <a:r>
              <a:rPr lang="en-IN" sz="2000" dirty="0" err="1">
                <a:solidFill>
                  <a:schemeClr val="accent5"/>
                </a:solidFill>
                <a:latin typeface="Segoe UI Light" pitchFamily="34" charset="0"/>
              </a:rPr>
              <a:t>Containername</a:t>
            </a:r>
            <a:r>
              <a:rPr lang="en-IN" sz="2000" dirty="0">
                <a:solidFill>
                  <a:schemeClr val="accent5"/>
                </a:solidFill>
                <a:latin typeface="Segoe UI Light" pitchFamily="34" charset="0"/>
              </a:rPr>
              <a:t>  </a:t>
            </a:r>
            <a:r>
              <a:rPr lang="en-IN" sz="2000" dirty="0" err="1">
                <a:solidFill>
                  <a:schemeClr val="accent5"/>
                </a:solidFill>
                <a:latin typeface="Segoe UI Light" pitchFamily="34" charset="0"/>
              </a:rPr>
              <a:t>imagetag</a:t>
            </a:r>
            <a:endParaRPr lang="en-IN" sz="2000" dirty="0">
              <a:solidFill>
                <a:schemeClr val="accent5"/>
              </a:solidFill>
              <a:latin typeface="Segoe UI Light" pitchFamily="34" charset="0"/>
            </a:endParaRPr>
          </a:p>
        </p:txBody>
      </p:sp>
    </p:spTree>
    <p:extLst>
      <p:ext uri="{BB962C8B-B14F-4D97-AF65-F5344CB8AC3E}">
        <p14:creationId xmlns:p14="http://schemas.microsoft.com/office/powerpoint/2010/main" val="2838807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C0C20E-FA9A-4A96-9BD0-E75CF2A0E271}"/>
              </a:ext>
            </a:extLst>
          </p:cNvPr>
          <p:cNvPicPr>
            <a:picLocks noChangeAspect="1"/>
          </p:cNvPicPr>
          <p:nvPr/>
        </p:nvPicPr>
        <p:blipFill>
          <a:blip r:embed="rId2"/>
          <a:stretch>
            <a:fillRect/>
          </a:stretch>
        </p:blipFill>
        <p:spPr>
          <a:xfrm>
            <a:off x="219076" y="293033"/>
            <a:ext cx="11349477" cy="4010026"/>
          </a:xfrm>
          <a:prstGeom prst="rect">
            <a:avLst/>
          </a:prstGeom>
        </p:spPr>
      </p:pic>
      <p:cxnSp>
        <p:nvCxnSpPr>
          <p:cNvPr id="4" name="Straight Connector 3">
            <a:extLst>
              <a:ext uri="{FF2B5EF4-FFF2-40B4-BE49-F238E27FC236}">
                <a16:creationId xmlns:a16="http://schemas.microsoft.com/office/drawing/2014/main" id="{6D2FBE7F-AEF9-4F4F-B8BB-D8DEF7C9AA0E}"/>
              </a:ext>
            </a:extLst>
          </p:cNvPr>
          <p:cNvCxnSpPr/>
          <p:nvPr/>
        </p:nvCxnSpPr>
        <p:spPr>
          <a:xfrm flipH="1">
            <a:off x="4291200" y="3119718"/>
            <a:ext cx="1317812" cy="1573306"/>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503D1C3-8D9C-483E-B72D-82502E8EC7FC}"/>
              </a:ext>
            </a:extLst>
          </p:cNvPr>
          <p:cNvSpPr txBox="1"/>
          <p:nvPr/>
        </p:nvSpPr>
        <p:spPr>
          <a:xfrm>
            <a:off x="1761003" y="4787154"/>
            <a:ext cx="769601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is ID of newly created container</a:t>
            </a:r>
          </a:p>
        </p:txBody>
      </p:sp>
    </p:spTree>
    <p:extLst>
      <p:ext uri="{BB962C8B-B14F-4D97-AF65-F5344CB8AC3E}">
        <p14:creationId xmlns:p14="http://schemas.microsoft.com/office/powerpoint/2010/main" val="23845311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4CEAD2-C3F7-460D-AA87-CFCF4CE8E32D}"/>
              </a:ext>
            </a:extLst>
          </p:cNvPr>
          <p:cNvPicPr>
            <a:picLocks noChangeAspect="1"/>
          </p:cNvPicPr>
          <p:nvPr/>
        </p:nvPicPr>
        <p:blipFill>
          <a:blip r:embed="rId2"/>
          <a:stretch>
            <a:fillRect/>
          </a:stretch>
        </p:blipFill>
        <p:spPr>
          <a:xfrm>
            <a:off x="153388" y="317967"/>
            <a:ext cx="11885224" cy="1927693"/>
          </a:xfrm>
          <a:prstGeom prst="rect">
            <a:avLst/>
          </a:prstGeom>
        </p:spPr>
      </p:pic>
      <p:sp>
        <p:nvSpPr>
          <p:cNvPr id="3" name="TextBox 2">
            <a:extLst>
              <a:ext uri="{FF2B5EF4-FFF2-40B4-BE49-F238E27FC236}">
                <a16:creationId xmlns:a16="http://schemas.microsoft.com/office/drawing/2014/main" id="{320781A2-3E32-4582-B817-DCB633799FE1}"/>
              </a:ext>
            </a:extLst>
          </p:cNvPr>
          <p:cNvSpPr txBox="1"/>
          <p:nvPr/>
        </p:nvSpPr>
        <p:spPr>
          <a:xfrm>
            <a:off x="579813" y="2944906"/>
            <a:ext cx="8651727"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can run 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command to see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What containers are running currently</a:t>
            </a:r>
          </a:p>
        </p:txBody>
      </p:sp>
    </p:spTree>
    <p:extLst>
      <p:ext uri="{BB962C8B-B14F-4D97-AF65-F5344CB8AC3E}">
        <p14:creationId xmlns:p14="http://schemas.microsoft.com/office/powerpoint/2010/main" val="21734395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615CC6-D05A-4AF1-B076-225CF2EA3C7D}"/>
              </a:ext>
            </a:extLst>
          </p:cNvPr>
          <p:cNvPicPr>
            <a:picLocks noChangeAspect="1"/>
          </p:cNvPicPr>
          <p:nvPr/>
        </p:nvPicPr>
        <p:blipFill>
          <a:blip r:embed="rId2"/>
          <a:stretch>
            <a:fillRect/>
          </a:stretch>
        </p:blipFill>
        <p:spPr>
          <a:xfrm>
            <a:off x="330293" y="281828"/>
            <a:ext cx="10216026" cy="1331819"/>
          </a:xfrm>
          <a:prstGeom prst="rect">
            <a:avLst/>
          </a:prstGeom>
        </p:spPr>
      </p:pic>
      <p:sp>
        <p:nvSpPr>
          <p:cNvPr id="3" name="TextBox 2">
            <a:extLst>
              <a:ext uri="{FF2B5EF4-FFF2-40B4-BE49-F238E27FC236}">
                <a16:creationId xmlns:a16="http://schemas.microsoft.com/office/drawing/2014/main" id="{A0411884-F9D9-45FA-8F1E-E60410C301D4}"/>
              </a:ext>
            </a:extLst>
          </p:cNvPr>
          <p:cNvSpPr txBox="1"/>
          <p:nvPr/>
        </p:nvSpPr>
        <p:spPr>
          <a:xfrm>
            <a:off x="539470" y="2339789"/>
            <a:ext cx="1108636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give you list of docker images stored locally</a:t>
            </a:r>
          </a:p>
        </p:txBody>
      </p:sp>
    </p:spTree>
    <p:extLst>
      <p:ext uri="{BB962C8B-B14F-4D97-AF65-F5344CB8AC3E}">
        <p14:creationId xmlns:p14="http://schemas.microsoft.com/office/powerpoint/2010/main" val="2874922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DB300-8504-4E05-8558-C771024006A3}"/>
              </a:ext>
            </a:extLst>
          </p:cNvPr>
          <p:cNvPicPr>
            <a:picLocks noChangeAspect="1"/>
          </p:cNvPicPr>
          <p:nvPr/>
        </p:nvPicPr>
        <p:blipFill rotWithShape="1">
          <a:blip r:embed="rId2"/>
          <a:srcRect l="12596" t="22807" r="62692" b="23491"/>
          <a:stretch/>
        </p:blipFill>
        <p:spPr>
          <a:xfrm>
            <a:off x="4226657" y="1448315"/>
            <a:ext cx="7328677" cy="4477050"/>
          </a:xfrm>
          <a:prstGeom prst="rect">
            <a:avLst/>
          </a:prstGeom>
        </p:spPr>
      </p:pic>
      <p:sp>
        <p:nvSpPr>
          <p:cNvPr id="4" name="TextBox 3">
            <a:extLst>
              <a:ext uri="{FF2B5EF4-FFF2-40B4-BE49-F238E27FC236}">
                <a16:creationId xmlns:a16="http://schemas.microsoft.com/office/drawing/2014/main" id="{C225D5FB-7AE6-4307-B16B-044C9E36EA8A}"/>
              </a:ext>
            </a:extLst>
          </p:cNvPr>
          <p:cNvSpPr txBox="1"/>
          <p:nvPr/>
        </p:nvSpPr>
        <p:spPr>
          <a:xfrm>
            <a:off x="837345" y="2217712"/>
            <a:ext cx="2768235" cy="3538533"/>
          </a:xfrm>
          <a:prstGeom prst="rect">
            <a:avLst/>
          </a:prstGeom>
          <a:noFill/>
        </p:spPr>
        <p:txBody>
          <a:bodyPr wrap="square" rtlCol="0">
            <a:spAutoFit/>
          </a:bodyPr>
          <a:lstStyle/>
          <a:p>
            <a:pPr algn="ctr"/>
            <a:r>
              <a:rPr lang="en-US" sz="3199" dirty="0">
                <a:solidFill>
                  <a:srgbClr val="728694"/>
                </a:solidFill>
                <a:latin typeface="Segoe UI Semilight"/>
                <a:cs typeface="Segoe UI Semilight"/>
              </a:rPr>
              <a:t>Visual Studio 2019 with C# and dot net core</a:t>
            </a:r>
          </a:p>
          <a:p>
            <a:pPr algn="ctr"/>
            <a:r>
              <a:rPr lang="en-US" sz="3199" b="1" dirty="0">
                <a:solidFill>
                  <a:srgbClr val="728694"/>
                </a:solidFill>
                <a:latin typeface="Segoe UI Semilight"/>
                <a:cs typeface="Segoe UI Semilight"/>
              </a:rPr>
              <a:t>And </a:t>
            </a:r>
            <a:r>
              <a:rPr lang="en-US" sz="3199" b="1" dirty="0">
                <a:solidFill>
                  <a:srgbClr val="FF0000"/>
                </a:solidFill>
                <a:latin typeface="Segoe UI Semilight"/>
                <a:cs typeface="Segoe UI Semilight"/>
              </a:rPr>
              <a:t>Docker Desktop</a:t>
            </a:r>
          </a:p>
          <a:p>
            <a:pPr marL="457063" indent="-457063" algn="ctr">
              <a:buFont typeface="Arial" panose="020B0604020202020204" pitchFamily="34" charset="0"/>
              <a:buChar char="•"/>
            </a:pPr>
            <a:endParaRPr lang="en-US" sz="3199" dirty="0">
              <a:solidFill>
                <a:schemeClr val="tx1">
                  <a:lumMod val="75000"/>
                  <a:lumOff val="25000"/>
                </a:schemeClr>
              </a:solidFill>
            </a:endParaRPr>
          </a:p>
        </p:txBody>
      </p:sp>
      <p:sp>
        <p:nvSpPr>
          <p:cNvPr id="6" name="TextBox 5">
            <a:extLst>
              <a:ext uri="{FF2B5EF4-FFF2-40B4-BE49-F238E27FC236}">
                <a16:creationId xmlns:a16="http://schemas.microsoft.com/office/drawing/2014/main" id="{32B87110-E370-480E-A79E-15C84E534279}"/>
              </a:ext>
            </a:extLst>
          </p:cNvPr>
          <p:cNvSpPr txBox="1"/>
          <p:nvPr/>
        </p:nvSpPr>
        <p:spPr>
          <a:xfrm>
            <a:off x="1588" y="893"/>
            <a:ext cx="12188825" cy="707702"/>
          </a:xfrm>
          <a:prstGeom prst="rect">
            <a:avLst/>
          </a:prstGeom>
          <a:noFill/>
        </p:spPr>
        <p:txBody>
          <a:bodyPr wrap="square" rtlCol="0">
            <a:spAutoFit/>
          </a:bodyPr>
          <a:lstStyle/>
          <a:p>
            <a:pPr algn="ctr"/>
            <a:r>
              <a:rPr lang="en-US" sz="3999" b="1" dirty="0">
                <a:solidFill>
                  <a:schemeClr val="tx1">
                    <a:lumMod val="75000"/>
                    <a:lumOff val="25000"/>
                  </a:schemeClr>
                </a:solidFill>
              </a:rPr>
              <a:t>Prerequisites</a:t>
            </a:r>
          </a:p>
        </p:txBody>
      </p:sp>
      <p:cxnSp>
        <p:nvCxnSpPr>
          <p:cNvPr id="7" name="Straight Connector 6">
            <a:extLst>
              <a:ext uri="{FF2B5EF4-FFF2-40B4-BE49-F238E27FC236}">
                <a16:creationId xmlns:a16="http://schemas.microsoft.com/office/drawing/2014/main" id="{8A6778F4-D48A-4FCC-BC4E-EF11DC82EBA3}"/>
              </a:ext>
            </a:extLst>
          </p:cNvPr>
          <p:cNvCxnSpPr>
            <a:cxnSpLocks/>
          </p:cNvCxnSpPr>
          <p:nvPr/>
        </p:nvCxnSpPr>
        <p:spPr>
          <a:xfrm>
            <a:off x="5032697" y="772973"/>
            <a:ext cx="212768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413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A0B7E-F25F-4B13-AED3-FD6A9A2F655E}"/>
              </a:ext>
            </a:extLst>
          </p:cNvPr>
          <p:cNvSpPr txBox="1"/>
          <p:nvPr/>
        </p:nvSpPr>
        <p:spPr>
          <a:xfrm>
            <a:off x="821859" y="591672"/>
            <a:ext cx="9847248"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 want to execute my container with shell</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interactive mode for my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redis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image which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have created</a:t>
            </a:r>
          </a:p>
        </p:txBody>
      </p:sp>
    </p:spTree>
    <p:extLst>
      <p:ext uri="{BB962C8B-B14F-4D97-AF65-F5344CB8AC3E}">
        <p14:creationId xmlns:p14="http://schemas.microsoft.com/office/powerpoint/2010/main" val="15367769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0446A9-6BCB-417D-B718-0CB22F974E1A}"/>
              </a:ext>
            </a:extLst>
          </p:cNvPr>
          <p:cNvPicPr>
            <a:picLocks noChangeAspect="1"/>
          </p:cNvPicPr>
          <p:nvPr/>
        </p:nvPicPr>
        <p:blipFill>
          <a:blip r:embed="rId2"/>
          <a:stretch>
            <a:fillRect/>
          </a:stretch>
        </p:blipFill>
        <p:spPr>
          <a:xfrm>
            <a:off x="386338" y="2332304"/>
            <a:ext cx="9188226" cy="1738313"/>
          </a:xfrm>
          <a:prstGeom prst="rect">
            <a:avLst/>
          </a:prstGeom>
        </p:spPr>
      </p:pic>
      <p:sp>
        <p:nvSpPr>
          <p:cNvPr id="3" name="TextBox 2">
            <a:extLst>
              <a:ext uri="{FF2B5EF4-FFF2-40B4-BE49-F238E27FC236}">
                <a16:creationId xmlns:a16="http://schemas.microsoft.com/office/drawing/2014/main" id="{20B44173-D09D-4B16-B621-1A97C81F9E08}"/>
              </a:ext>
            </a:extLst>
          </p:cNvPr>
          <p:cNvSpPr txBox="1"/>
          <p:nvPr/>
        </p:nvSpPr>
        <p:spPr>
          <a:xfrm>
            <a:off x="386338" y="4398725"/>
            <a:ext cx="9652642"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Fire this command and you will enter in shell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With #</a:t>
            </a:r>
          </a:p>
        </p:txBody>
      </p:sp>
      <p:sp>
        <p:nvSpPr>
          <p:cNvPr id="4" name="TextBox 3">
            <a:extLst>
              <a:ext uri="{FF2B5EF4-FFF2-40B4-BE49-F238E27FC236}">
                <a16:creationId xmlns:a16="http://schemas.microsoft.com/office/drawing/2014/main" id="{1F8F3CF5-B905-43AE-A897-6357E481F5E4}"/>
              </a:ext>
            </a:extLst>
          </p:cNvPr>
          <p:cNvSpPr txBox="1"/>
          <p:nvPr/>
        </p:nvSpPr>
        <p:spPr>
          <a:xfrm>
            <a:off x="1124995" y="1071155"/>
            <a:ext cx="5671771" cy="615553"/>
          </a:xfrm>
          <a:prstGeom prst="rect">
            <a:avLst/>
          </a:prstGeom>
          <a:noFill/>
        </p:spPr>
        <p:txBody>
          <a:bodyPr wrap="square" lIns="0" tIns="0" rIns="0" bIns="0" rtlCol="0">
            <a:spAutoFit/>
          </a:bodyPr>
          <a:lstStyle/>
          <a:p>
            <a:r>
              <a:rPr lang="en-IN" sz="4000" dirty="0">
                <a:solidFill>
                  <a:srgbClr val="FF0000"/>
                </a:solidFill>
                <a:latin typeface="Segoe UI Light" pitchFamily="34" charset="0"/>
              </a:rPr>
              <a:t>docker exec -it redis1 </a:t>
            </a:r>
            <a:r>
              <a:rPr lang="en-IN" sz="4000" dirty="0" err="1">
                <a:solidFill>
                  <a:srgbClr val="FF0000"/>
                </a:solidFill>
                <a:latin typeface="Segoe UI Light" pitchFamily="34" charset="0"/>
              </a:rPr>
              <a:t>sh</a:t>
            </a:r>
            <a:r>
              <a:rPr lang="en-IN" sz="4000" dirty="0">
                <a:solidFill>
                  <a:srgbClr val="FF0000"/>
                </a:solidFill>
                <a:latin typeface="Segoe UI Light" pitchFamily="34" charset="0"/>
              </a:rPr>
              <a:t>     </a:t>
            </a:r>
          </a:p>
        </p:txBody>
      </p:sp>
      <p:sp>
        <p:nvSpPr>
          <p:cNvPr id="5" name="TextBox 4">
            <a:extLst>
              <a:ext uri="{FF2B5EF4-FFF2-40B4-BE49-F238E27FC236}">
                <a16:creationId xmlns:a16="http://schemas.microsoft.com/office/drawing/2014/main" id="{FD0C5B92-7391-4054-8CBC-FC492D4D8495}"/>
              </a:ext>
            </a:extLst>
          </p:cNvPr>
          <p:cNvSpPr txBox="1"/>
          <p:nvPr/>
        </p:nvSpPr>
        <p:spPr>
          <a:xfrm>
            <a:off x="3593874" y="425559"/>
            <a:ext cx="1170192" cy="307777"/>
          </a:xfrm>
          <a:prstGeom prst="rect">
            <a:avLst/>
          </a:prstGeom>
          <a:noFill/>
        </p:spPr>
        <p:txBody>
          <a:bodyPr wrap="none" lIns="0" tIns="0" rIns="0" bIns="0" rtlCol="0">
            <a:spAutoFit/>
          </a:bodyPr>
          <a:lstStyle/>
          <a:p>
            <a:r>
              <a:rPr lang="en-IN" sz="2000" dirty="0">
                <a:solidFill>
                  <a:schemeClr val="accent5"/>
                </a:solidFill>
                <a:latin typeface="Segoe UI Light" pitchFamily="34" charset="0"/>
              </a:rPr>
              <a:t>Interactive </a:t>
            </a:r>
          </a:p>
        </p:txBody>
      </p:sp>
      <p:sp>
        <p:nvSpPr>
          <p:cNvPr id="6" name="TextBox 5">
            <a:extLst>
              <a:ext uri="{FF2B5EF4-FFF2-40B4-BE49-F238E27FC236}">
                <a16:creationId xmlns:a16="http://schemas.microsoft.com/office/drawing/2014/main" id="{CDEE695D-DD4D-4759-86E2-1C7E2B0E209A}"/>
              </a:ext>
            </a:extLst>
          </p:cNvPr>
          <p:cNvSpPr txBox="1"/>
          <p:nvPr/>
        </p:nvSpPr>
        <p:spPr>
          <a:xfrm>
            <a:off x="5510904" y="425558"/>
            <a:ext cx="543418" cy="307777"/>
          </a:xfrm>
          <a:prstGeom prst="rect">
            <a:avLst/>
          </a:prstGeom>
          <a:noFill/>
        </p:spPr>
        <p:txBody>
          <a:bodyPr wrap="none" lIns="0" tIns="0" rIns="0" bIns="0" rtlCol="0">
            <a:spAutoFit/>
          </a:bodyPr>
          <a:lstStyle/>
          <a:p>
            <a:r>
              <a:rPr lang="en-IN" sz="2000" dirty="0">
                <a:solidFill>
                  <a:schemeClr val="accent5"/>
                </a:solidFill>
                <a:latin typeface="Segoe UI Light" pitchFamily="34" charset="0"/>
              </a:rPr>
              <a:t>shell </a:t>
            </a:r>
          </a:p>
        </p:txBody>
      </p:sp>
    </p:spTree>
    <p:extLst>
      <p:ext uri="{BB962C8B-B14F-4D97-AF65-F5344CB8AC3E}">
        <p14:creationId xmlns:p14="http://schemas.microsoft.com/office/powerpoint/2010/main" val="25733308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B5BAF4-A31F-4A6D-AE38-B848AE43A819}"/>
              </a:ext>
            </a:extLst>
          </p:cNvPr>
          <p:cNvPicPr>
            <a:picLocks noChangeAspect="1"/>
          </p:cNvPicPr>
          <p:nvPr/>
        </p:nvPicPr>
        <p:blipFill>
          <a:blip r:embed="rId2"/>
          <a:stretch>
            <a:fillRect/>
          </a:stretch>
        </p:blipFill>
        <p:spPr>
          <a:xfrm>
            <a:off x="1151405" y="249891"/>
            <a:ext cx="8650913" cy="6245038"/>
          </a:xfrm>
          <a:prstGeom prst="rect">
            <a:avLst/>
          </a:prstGeom>
        </p:spPr>
      </p:pic>
    </p:spTree>
    <p:extLst>
      <p:ext uri="{BB962C8B-B14F-4D97-AF65-F5344CB8AC3E}">
        <p14:creationId xmlns:p14="http://schemas.microsoft.com/office/powerpoint/2010/main" val="40475562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71566C-A5D0-437B-AABE-EAE5481103D6}"/>
              </a:ext>
            </a:extLst>
          </p:cNvPr>
          <p:cNvSpPr txBox="1"/>
          <p:nvPr/>
        </p:nvSpPr>
        <p:spPr>
          <a:xfrm>
            <a:off x="754624" y="605119"/>
            <a:ext cx="472674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To stop any container </a:t>
            </a:r>
          </a:p>
        </p:txBody>
      </p:sp>
      <p:pic>
        <p:nvPicPr>
          <p:cNvPr id="3" name="Picture 2">
            <a:extLst>
              <a:ext uri="{FF2B5EF4-FFF2-40B4-BE49-F238E27FC236}">
                <a16:creationId xmlns:a16="http://schemas.microsoft.com/office/drawing/2014/main" id="{0FCE0ADB-2630-4F3D-B07B-85D9CD11B477}"/>
              </a:ext>
            </a:extLst>
          </p:cNvPr>
          <p:cNvPicPr>
            <a:picLocks noChangeAspect="1"/>
          </p:cNvPicPr>
          <p:nvPr/>
        </p:nvPicPr>
        <p:blipFill>
          <a:blip r:embed="rId2"/>
          <a:stretch>
            <a:fillRect/>
          </a:stretch>
        </p:blipFill>
        <p:spPr>
          <a:xfrm>
            <a:off x="335616" y="1761565"/>
            <a:ext cx="11724152" cy="1210235"/>
          </a:xfrm>
          <a:prstGeom prst="rect">
            <a:avLst/>
          </a:prstGeom>
        </p:spPr>
      </p:pic>
      <p:sp>
        <p:nvSpPr>
          <p:cNvPr id="4" name="TextBox 3">
            <a:extLst>
              <a:ext uri="{FF2B5EF4-FFF2-40B4-BE49-F238E27FC236}">
                <a16:creationId xmlns:a16="http://schemas.microsoft.com/office/drawing/2014/main" id="{431C6CD4-7F65-458B-B586-205988CD9B52}"/>
              </a:ext>
            </a:extLst>
          </p:cNvPr>
          <p:cNvSpPr txBox="1"/>
          <p:nvPr/>
        </p:nvSpPr>
        <p:spPr>
          <a:xfrm>
            <a:off x="929435" y="3429001"/>
            <a:ext cx="903612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 now 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is not showing anything</a:t>
            </a:r>
          </a:p>
        </p:txBody>
      </p:sp>
    </p:spTree>
    <p:extLst>
      <p:ext uri="{BB962C8B-B14F-4D97-AF65-F5344CB8AC3E}">
        <p14:creationId xmlns:p14="http://schemas.microsoft.com/office/powerpoint/2010/main" val="33242255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3B6F3-ABD3-4E6B-ACEB-119B0F05EE75}"/>
              </a:ext>
            </a:extLst>
          </p:cNvPr>
          <p:cNvPicPr>
            <a:picLocks noChangeAspect="1"/>
          </p:cNvPicPr>
          <p:nvPr/>
        </p:nvPicPr>
        <p:blipFill>
          <a:blip r:embed="rId2"/>
          <a:stretch>
            <a:fillRect/>
          </a:stretch>
        </p:blipFill>
        <p:spPr>
          <a:xfrm>
            <a:off x="224118" y="673193"/>
            <a:ext cx="11825459" cy="1249736"/>
          </a:xfrm>
          <a:prstGeom prst="rect">
            <a:avLst/>
          </a:prstGeom>
        </p:spPr>
      </p:pic>
      <p:sp>
        <p:nvSpPr>
          <p:cNvPr id="3" name="TextBox 2">
            <a:extLst>
              <a:ext uri="{FF2B5EF4-FFF2-40B4-BE49-F238E27FC236}">
                <a16:creationId xmlns:a16="http://schemas.microsoft.com/office/drawing/2014/main" id="{47D724AC-1BCE-43AD-BD2A-79FC834C48A5}"/>
              </a:ext>
            </a:extLst>
          </p:cNvPr>
          <p:cNvSpPr txBox="1"/>
          <p:nvPr/>
        </p:nvSpPr>
        <p:spPr>
          <a:xfrm>
            <a:off x="391554" y="2501153"/>
            <a:ext cx="10600659"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show you that container and you can see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Its not running from status of it</a:t>
            </a:r>
          </a:p>
        </p:txBody>
      </p:sp>
    </p:spTree>
    <p:extLst>
      <p:ext uri="{BB962C8B-B14F-4D97-AF65-F5344CB8AC3E}">
        <p14:creationId xmlns:p14="http://schemas.microsoft.com/office/powerpoint/2010/main" val="41229224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434138-ECBC-46E9-A735-3097A38EAD4D}"/>
              </a:ext>
            </a:extLst>
          </p:cNvPr>
          <p:cNvPicPr>
            <a:picLocks noChangeAspect="1"/>
          </p:cNvPicPr>
          <p:nvPr/>
        </p:nvPicPr>
        <p:blipFill>
          <a:blip r:embed="rId2"/>
          <a:stretch>
            <a:fillRect/>
          </a:stretch>
        </p:blipFill>
        <p:spPr>
          <a:xfrm>
            <a:off x="1640540" y="1488422"/>
            <a:ext cx="381000" cy="142875"/>
          </a:xfrm>
          <a:prstGeom prst="rect">
            <a:avLst/>
          </a:prstGeom>
        </p:spPr>
      </p:pic>
      <p:pic>
        <p:nvPicPr>
          <p:cNvPr id="2" name="Picture 1">
            <a:extLst>
              <a:ext uri="{FF2B5EF4-FFF2-40B4-BE49-F238E27FC236}">
                <a16:creationId xmlns:a16="http://schemas.microsoft.com/office/drawing/2014/main" id="{B9CF684F-7BAC-4535-9A74-4FD2743B3015}"/>
              </a:ext>
            </a:extLst>
          </p:cNvPr>
          <p:cNvPicPr>
            <a:picLocks noChangeAspect="1"/>
          </p:cNvPicPr>
          <p:nvPr/>
        </p:nvPicPr>
        <p:blipFill>
          <a:blip r:embed="rId3"/>
          <a:stretch>
            <a:fillRect/>
          </a:stretch>
        </p:blipFill>
        <p:spPr>
          <a:xfrm>
            <a:off x="526594" y="574582"/>
            <a:ext cx="7759597" cy="595313"/>
          </a:xfrm>
          <a:prstGeom prst="rect">
            <a:avLst/>
          </a:prstGeom>
        </p:spPr>
      </p:pic>
      <p:pic>
        <p:nvPicPr>
          <p:cNvPr id="3" name="Picture 2">
            <a:extLst>
              <a:ext uri="{FF2B5EF4-FFF2-40B4-BE49-F238E27FC236}">
                <a16:creationId xmlns:a16="http://schemas.microsoft.com/office/drawing/2014/main" id="{FD484793-8B79-4D11-BCCE-B4688D8F3AFF}"/>
              </a:ext>
            </a:extLst>
          </p:cNvPr>
          <p:cNvPicPr>
            <a:picLocks noChangeAspect="1"/>
          </p:cNvPicPr>
          <p:nvPr/>
        </p:nvPicPr>
        <p:blipFill>
          <a:blip r:embed="rId4"/>
          <a:stretch>
            <a:fillRect/>
          </a:stretch>
        </p:blipFill>
        <p:spPr>
          <a:xfrm>
            <a:off x="526593" y="1658190"/>
            <a:ext cx="11035353" cy="721939"/>
          </a:xfrm>
          <a:prstGeom prst="rect">
            <a:avLst/>
          </a:prstGeom>
        </p:spPr>
      </p:pic>
      <p:pic>
        <p:nvPicPr>
          <p:cNvPr id="4" name="Picture 3">
            <a:extLst>
              <a:ext uri="{FF2B5EF4-FFF2-40B4-BE49-F238E27FC236}">
                <a16:creationId xmlns:a16="http://schemas.microsoft.com/office/drawing/2014/main" id="{466AB7C1-ABBE-4668-AB09-A173F1ACF388}"/>
              </a:ext>
            </a:extLst>
          </p:cNvPr>
          <p:cNvPicPr>
            <a:picLocks noChangeAspect="1"/>
          </p:cNvPicPr>
          <p:nvPr/>
        </p:nvPicPr>
        <p:blipFill>
          <a:blip r:embed="rId5"/>
          <a:stretch>
            <a:fillRect/>
          </a:stretch>
        </p:blipFill>
        <p:spPr>
          <a:xfrm>
            <a:off x="526593" y="2757487"/>
            <a:ext cx="11615473" cy="2612092"/>
          </a:xfrm>
          <a:prstGeom prst="rect">
            <a:avLst/>
          </a:prstGeom>
        </p:spPr>
      </p:pic>
    </p:spTree>
    <p:extLst>
      <p:ext uri="{BB962C8B-B14F-4D97-AF65-F5344CB8AC3E}">
        <p14:creationId xmlns:p14="http://schemas.microsoft.com/office/powerpoint/2010/main" val="28911785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6744D-A74F-4413-A15B-EDEC86A6CE45}"/>
              </a:ext>
            </a:extLst>
          </p:cNvPr>
          <p:cNvSpPr txBox="1"/>
          <p:nvPr/>
        </p:nvSpPr>
        <p:spPr>
          <a:xfrm>
            <a:off x="1096098" y="277093"/>
            <a:ext cx="7407477" cy="4924425"/>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version</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run</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images      docker image ls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stop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rm</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 rm</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5424138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A66A71-6AC3-48A3-AB5E-ACF9F555A6E0}"/>
              </a:ext>
            </a:extLst>
          </p:cNvPr>
          <p:cNvSpPr/>
          <p:nvPr/>
        </p:nvSpPr>
        <p:spPr>
          <a:xfrm>
            <a:off x="481199" y="645024"/>
            <a:ext cx="11084860" cy="646331"/>
          </a:xfrm>
          <a:prstGeom prst="rect">
            <a:avLst/>
          </a:prstGeom>
        </p:spPr>
        <p:txBody>
          <a:bodyPr wrap="square">
            <a:spAutoFit/>
          </a:bodyPr>
          <a:lstStyle/>
          <a:p>
            <a:r>
              <a:rPr lang="en-IN" dirty="0"/>
              <a:t>docker run -it --rm -p 8000:80 --name </a:t>
            </a:r>
            <a:r>
              <a:rPr lang="en-IN" dirty="0" err="1"/>
              <a:t>aspnetcore_sample</a:t>
            </a:r>
            <a:r>
              <a:rPr lang="en-IN" dirty="0"/>
              <a:t> mcr.microsoft.com/dotnet/core/</a:t>
            </a:r>
            <a:r>
              <a:rPr lang="en-IN" dirty="0" err="1"/>
              <a:t>samples:aspnetapp</a:t>
            </a:r>
            <a:endParaRPr lang="en-IN" dirty="0"/>
          </a:p>
        </p:txBody>
      </p:sp>
      <p:pic>
        <p:nvPicPr>
          <p:cNvPr id="4" name="Picture 3">
            <a:extLst>
              <a:ext uri="{FF2B5EF4-FFF2-40B4-BE49-F238E27FC236}">
                <a16:creationId xmlns:a16="http://schemas.microsoft.com/office/drawing/2014/main" id="{4D9FE191-1174-4C11-9B09-376AD82D1C26}"/>
              </a:ext>
            </a:extLst>
          </p:cNvPr>
          <p:cNvPicPr>
            <a:picLocks noChangeAspect="1"/>
          </p:cNvPicPr>
          <p:nvPr/>
        </p:nvPicPr>
        <p:blipFill>
          <a:blip r:embed="rId2"/>
          <a:stretch>
            <a:fillRect/>
          </a:stretch>
        </p:blipFill>
        <p:spPr>
          <a:xfrm>
            <a:off x="486500" y="1383247"/>
            <a:ext cx="11219000" cy="2182942"/>
          </a:xfrm>
          <a:prstGeom prst="rect">
            <a:avLst/>
          </a:prstGeom>
        </p:spPr>
      </p:pic>
    </p:spTree>
    <p:extLst>
      <p:ext uri="{BB962C8B-B14F-4D97-AF65-F5344CB8AC3E}">
        <p14:creationId xmlns:p14="http://schemas.microsoft.com/office/powerpoint/2010/main" val="6596565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492305-1811-49FA-82EA-1C52FB78B377}"/>
              </a:ext>
            </a:extLst>
          </p:cNvPr>
          <p:cNvPicPr>
            <a:picLocks noChangeAspect="1"/>
          </p:cNvPicPr>
          <p:nvPr/>
        </p:nvPicPr>
        <p:blipFill>
          <a:blip r:embed="rId2"/>
          <a:stretch>
            <a:fillRect/>
          </a:stretch>
        </p:blipFill>
        <p:spPr>
          <a:xfrm>
            <a:off x="288551" y="251012"/>
            <a:ext cx="11657759" cy="4347882"/>
          </a:xfrm>
          <a:prstGeom prst="rect">
            <a:avLst/>
          </a:prstGeom>
        </p:spPr>
      </p:pic>
    </p:spTree>
    <p:extLst>
      <p:ext uri="{BB962C8B-B14F-4D97-AF65-F5344CB8AC3E}">
        <p14:creationId xmlns:p14="http://schemas.microsoft.com/office/powerpoint/2010/main" val="23789379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B36C96-9A85-4333-9658-3275462E98A0}"/>
              </a:ext>
            </a:extLst>
          </p:cNvPr>
          <p:cNvPicPr>
            <a:picLocks noChangeAspect="1"/>
          </p:cNvPicPr>
          <p:nvPr/>
        </p:nvPicPr>
        <p:blipFill>
          <a:blip r:embed="rId2"/>
          <a:stretch>
            <a:fillRect/>
          </a:stretch>
        </p:blipFill>
        <p:spPr>
          <a:xfrm>
            <a:off x="247371" y="406213"/>
            <a:ext cx="11401425" cy="4781550"/>
          </a:xfrm>
          <a:prstGeom prst="rect">
            <a:avLst/>
          </a:prstGeom>
        </p:spPr>
      </p:pic>
    </p:spTree>
    <p:extLst>
      <p:ext uri="{BB962C8B-B14F-4D97-AF65-F5344CB8AC3E}">
        <p14:creationId xmlns:p14="http://schemas.microsoft.com/office/powerpoint/2010/main" val="4675520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1A7656-1B2C-4202-A260-5C8FDA37FC1F}"/>
              </a:ext>
            </a:extLst>
          </p:cNvPr>
          <p:cNvSpPr/>
          <p:nvPr/>
        </p:nvSpPr>
        <p:spPr>
          <a:xfrm>
            <a:off x="458789" y="418190"/>
            <a:ext cx="11000509" cy="2862322"/>
          </a:xfrm>
          <a:prstGeom prst="rect">
            <a:avLst/>
          </a:prstGeom>
        </p:spPr>
        <p:txBody>
          <a:bodyPr wrap="square">
            <a:spAutoFit/>
          </a:bodyPr>
          <a:lstStyle/>
          <a:p>
            <a:r>
              <a:rPr lang="en-US" b="1" dirty="0">
                <a:solidFill>
                  <a:srgbClr val="002060"/>
                </a:solidFill>
                <a:latin typeface="Open Sans"/>
              </a:rPr>
              <a:t>Containers</a:t>
            </a:r>
          </a:p>
          <a:p>
            <a:r>
              <a:rPr lang="en-US" dirty="0">
                <a:solidFill>
                  <a:srgbClr val="002060"/>
                </a:solidFill>
                <a:latin typeface="Open Sans"/>
              </a:rPr>
              <a:t>What is this Container-thing developers are talking about. And why should you use it? In this module you will get an overview of what containers are, and how to use them on and with Windows and Linux.</a:t>
            </a:r>
          </a:p>
          <a:p>
            <a:endParaRPr lang="en-US" dirty="0">
              <a:solidFill>
                <a:srgbClr val="002060"/>
              </a:solidFill>
              <a:latin typeface="Open Sans"/>
            </a:endParaRPr>
          </a:p>
          <a:p>
            <a:pPr marL="285750" indent="-285750">
              <a:buFont typeface="Arial" panose="020B0604020202020204" pitchFamily="34" charset="0"/>
              <a:buChar char="•"/>
            </a:pPr>
            <a:r>
              <a:rPr lang="en-US" dirty="0">
                <a:solidFill>
                  <a:srgbClr val="002060"/>
                </a:solidFill>
              </a:rPr>
              <a:t>Why Containers?</a:t>
            </a:r>
          </a:p>
          <a:p>
            <a:pPr marL="285750" indent="-285750">
              <a:buFont typeface="Arial" panose="020B0604020202020204" pitchFamily="34" charset="0"/>
              <a:buChar char="•"/>
            </a:pPr>
            <a:r>
              <a:rPr lang="en-US" dirty="0">
                <a:solidFill>
                  <a:srgbClr val="002060"/>
                </a:solidFill>
              </a:rPr>
              <a:t>Containers vs Virtual Machines</a:t>
            </a:r>
          </a:p>
          <a:p>
            <a:pPr marL="285750" indent="-285750">
              <a:buFont typeface="Arial" panose="020B0604020202020204" pitchFamily="34" charset="0"/>
              <a:buChar char="•"/>
            </a:pPr>
            <a:r>
              <a:rPr lang="en-US" dirty="0">
                <a:solidFill>
                  <a:srgbClr val="002060"/>
                </a:solidFill>
              </a:rPr>
              <a:t>Linux, Windows and Hyper-V Containers</a:t>
            </a:r>
          </a:p>
          <a:p>
            <a:pPr marL="285750" indent="-285750">
              <a:buFont typeface="Arial" panose="020B0604020202020204" pitchFamily="34" charset="0"/>
              <a:buChar char="•"/>
            </a:pPr>
            <a:r>
              <a:rPr lang="en-US" dirty="0">
                <a:solidFill>
                  <a:srgbClr val="002060"/>
                </a:solidFill>
              </a:rPr>
              <a:t>Container Orchestration</a:t>
            </a:r>
          </a:p>
          <a:p>
            <a:endParaRPr lang="en-US" dirty="0">
              <a:solidFill>
                <a:srgbClr val="002060"/>
              </a:solidFill>
              <a:latin typeface="Open Sans"/>
            </a:endParaRPr>
          </a:p>
        </p:txBody>
      </p:sp>
      <p:pic>
        <p:nvPicPr>
          <p:cNvPr id="3" name="Picture 2">
            <a:extLst>
              <a:ext uri="{FF2B5EF4-FFF2-40B4-BE49-F238E27FC236}">
                <a16:creationId xmlns:a16="http://schemas.microsoft.com/office/drawing/2014/main" id="{294DC224-DD3B-463C-9A3C-DECC0C803023}"/>
              </a:ext>
            </a:extLst>
          </p:cNvPr>
          <p:cNvPicPr>
            <a:picLocks noChangeAspect="1"/>
          </p:cNvPicPr>
          <p:nvPr/>
        </p:nvPicPr>
        <p:blipFill>
          <a:blip r:embed="rId2"/>
          <a:stretch>
            <a:fillRect/>
          </a:stretch>
        </p:blipFill>
        <p:spPr>
          <a:xfrm>
            <a:off x="590117" y="3003513"/>
            <a:ext cx="10869181" cy="3208676"/>
          </a:xfrm>
          <a:prstGeom prst="rect">
            <a:avLst/>
          </a:prstGeom>
        </p:spPr>
      </p:pic>
    </p:spTree>
    <p:extLst>
      <p:ext uri="{BB962C8B-B14F-4D97-AF65-F5344CB8AC3E}">
        <p14:creationId xmlns:p14="http://schemas.microsoft.com/office/powerpoint/2010/main" val="340280096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7E649-8107-4679-92D8-7A57751767E2}"/>
              </a:ext>
            </a:extLst>
          </p:cNvPr>
          <p:cNvSpPr txBox="1"/>
          <p:nvPr/>
        </p:nvSpPr>
        <p:spPr>
          <a:xfrm>
            <a:off x="819007" y="498764"/>
            <a:ext cx="3860159" cy="5539978"/>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run</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exec</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stop</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rm</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 rm </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9719599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7D4916-1052-4AAD-9CBC-5A4D8D418338}"/>
              </a:ext>
            </a:extLst>
          </p:cNvPr>
          <p:cNvSpPr/>
          <p:nvPr/>
        </p:nvSpPr>
        <p:spPr>
          <a:xfrm>
            <a:off x="486497" y="335294"/>
            <a:ext cx="11125200" cy="5539978"/>
          </a:xfrm>
          <a:prstGeom prst="rect">
            <a:avLst/>
          </a:prstGeom>
        </p:spPr>
        <p:txBody>
          <a:bodyPr wrap="square">
            <a:spAutoFit/>
          </a:bodyPr>
          <a:lstStyle/>
          <a:p>
            <a:r>
              <a:rPr lang="en-US" sz="2400" b="1" dirty="0">
                <a:solidFill>
                  <a:srgbClr val="002060"/>
                </a:solidFill>
                <a:latin typeface="Segoe UI" panose="020B0502040204020203" pitchFamily="34" charset="0"/>
              </a:rPr>
              <a:t>What is Docker?</a:t>
            </a:r>
          </a:p>
          <a:p>
            <a:r>
              <a:rPr lang="en-US" sz="2400" dirty="0">
                <a:solidFill>
                  <a:srgbClr val="002060"/>
                </a:solidFill>
                <a:latin typeface="Segoe UI" panose="020B0502040204020203" pitchFamily="34" charset="0"/>
              </a:rPr>
              <a:t>Docker is a containerization platform used to develop, ship, and run containers. Docker doesn't use a hypervisor, and you can run Docker on your desktop or laptop if you're developing and testing applications. The desktop version of Docker supports Linux, Windows, and macOS. For production systems, Docker is available for server environments, including many variants of Linux and Microsoft Windows Server 2016 and above. Many clouds, including Azure, supports Docker.</a:t>
            </a:r>
          </a:p>
          <a:p>
            <a:endParaRPr lang="en-US" sz="2400" dirty="0">
              <a:solidFill>
                <a:srgbClr val="002060"/>
              </a:solidFill>
              <a:latin typeface="Segoe UI" panose="020B0502040204020203" pitchFamily="34" charset="0"/>
            </a:endParaRPr>
          </a:p>
          <a:p>
            <a:r>
              <a:rPr lang="en-US" sz="2400" b="1" dirty="0">
                <a:solidFill>
                  <a:srgbClr val="002060"/>
                </a:solidFill>
              </a:rPr>
              <a:t>What is a container?</a:t>
            </a:r>
          </a:p>
          <a:p>
            <a:r>
              <a:rPr lang="en-US" sz="2400" dirty="0">
                <a:solidFill>
                  <a:srgbClr val="002060"/>
                </a:solidFill>
              </a:rPr>
              <a:t>A container is a loosely isolated environment that allows us to build and run software packages. These software packages include the code and all dependencies to run applications quickly and reliably on any computing environment. We call these packages </a:t>
            </a:r>
            <a:r>
              <a:rPr lang="en-US" sz="2400" i="1" dirty="0">
                <a:solidFill>
                  <a:srgbClr val="002060"/>
                </a:solidFill>
              </a:rPr>
              <a:t>container images</a:t>
            </a:r>
            <a:r>
              <a:rPr lang="en-US" sz="2400" dirty="0">
                <a:solidFill>
                  <a:srgbClr val="002060"/>
                </a:solidFill>
              </a:rPr>
              <a:t>.</a:t>
            </a:r>
          </a:p>
          <a:p>
            <a:r>
              <a:rPr lang="en-US" sz="2400" dirty="0">
                <a:solidFill>
                  <a:srgbClr val="002060"/>
                </a:solidFill>
              </a:rPr>
              <a:t>The container image becomes the unit we use to distribute our applications.</a:t>
            </a:r>
          </a:p>
          <a:p>
            <a:endParaRPr lang="en-US" dirty="0">
              <a:solidFill>
                <a:srgbClr val="171717"/>
              </a:solidFill>
              <a:latin typeface="Segoe UI" panose="020B0502040204020203" pitchFamily="34" charset="0"/>
            </a:endParaRPr>
          </a:p>
        </p:txBody>
      </p:sp>
    </p:spTree>
    <p:extLst>
      <p:ext uri="{BB962C8B-B14F-4D97-AF65-F5344CB8AC3E}">
        <p14:creationId xmlns:p14="http://schemas.microsoft.com/office/powerpoint/2010/main" val="809252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1588" y="893"/>
            <a:ext cx="12188825" cy="707702"/>
          </a:xfrm>
          <a:prstGeom prst="rect">
            <a:avLst/>
          </a:prstGeom>
          <a:noFill/>
        </p:spPr>
        <p:txBody>
          <a:bodyPr wrap="square" rtlCol="0">
            <a:spAutoFit/>
          </a:bodyPr>
          <a:lstStyle/>
          <a:p>
            <a:pPr algn="ctr"/>
            <a:r>
              <a:rPr lang="en-US" sz="3999" b="1" dirty="0">
                <a:solidFill>
                  <a:schemeClr val="tx1">
                    <a:lumMod val="75000"/>
                    <a:lumOff val="25000"/>
                  </a:schemeClr>
                </a:solidFill>
              </a:rPr>
              <a:t>Docker basics</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697" y="772973"/>
            <a:ext cx="212768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48AD252-E9D4-491F-BAD0-7CD061E3B745}"/>
              </a:ext>
            </a:extLst>
          </p:cNvPr>
          <p:cNvSpPr txBox="1">
            <a:spLocks/>
          </p:cNvSpPr>
          <p:nvPr/>
        </p:nvSpPr>
        <p:spPr>
          <a:xfrm>
            <a:off x="611029" y="1448317"/>
            <a:ext cx="2894846" cy="44168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a:t>Docker is a containerization platform to build and deploy containers</a:t>
            </a:r>
            <a:endParaRPr lang="en-IN" sz="2799" dirty="0"/>
          </a:p>
        </p:txBody>
      </p:sp>
      <p:grpSp>
        <p:nvGrpSpPr>
          <p:cNvPr id="8" name="Group 7" descr="Docker is illustrated as a service that runs on an operating system and can support multiple concurrent applications.">
            <a:extLst>
              <a:ext uri="{FF2B5EF4-FFF2-40B4-BE49-F238E27FC236}">
                <a16:creationId xmlns:a16="http://schemas.microsoft.com/office/drawing/2014/main" id="{370221C9-1088-4D1F-9BAC-7D1E1F865B9C}"/>
              </a:ext>
            </a:extLst>
          </p:cNvPr>
          <p:cNvGrpSpPr/>
          <p:nvPr/>
        </p:nvGrpSpPr>
        <p:grpSpPr>
          <a:xfrm>
            <a:off x="3886777" y="1295956"/>
            <a:ext cx="7878003" cy="4978578"/>
            <a:chOff x="3722665" y="1435497"/>
            <a:chExt cx="7880055" cy="4979875"/>
          </a:xfrm>
        </p:grpSpPr>
        <p:sp>
          <p:nvSpPr>
            <p:cNvPr id="10" name="Rectangle 9">
              <a:extLst>
                <a:ext uri="{FF2B5EF4-FFF2-40B4-BE49-F238E27FC236}">
                  <a16:creationId xmlns:a16="http://schemas.microsoft.com/office/drawing/2014/main" id="{8A37E420-9B8E-48A6-BEBE-6C273C2CE825}"/>
                </a:ext>
              </a:extLst>
            </p:cNvPr>
            <p:cNvSpPr/>
            <p:nvPr/>
          </p:nvSpPr>
          <p:spPr bwMode="auto">
            <a:xfrm>
              <a:off x="3722665" y="2286000"/>
              <a:ext cx="1737360" cy="411480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ctr" anchorCtr="0" forceAA="0" compatLnSpc="1">
              <a:prstTxWarp prst="textNoShape">
                <a:avLst/>
              </a:prstTxWarp>
              <a:noAutofit/>
            </a:bodyPr>
            <a:lstStyle/>
            <a:p>
              <a:pPr algn="ctr" defTabSz="932192" fontAlgn="base">
                <a:spcBef>
                  <a:spcPct val="0"/>
                </a:spcBef>
                <a:spcAft>
                  <a:spcPct val="0"/>
                </a:spcAft>
              </a:pPr>
              <a:r>
                <a:rPr lang="en-US" sz="1799"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1" name="Rectangle 10">
              <a:extLst>
                <a:ext uri="{FF2B5EF4-FFF2-40B4-BE49-F238E27FC236}">
                  <a16:creationId xmlns:a16="http://schemas.microsoft.com/office/drawing/2014/main" id="{9172C9BA-2B64-485C-B2A4-0D7A78E17FA6}"/>
                </a:ext>
              </a:extLst>
            </p:cNvPr>
            <p:cNvSpPr/>
            <p:nvPr/>
          </p:nvSpPr>
          <p:spPr bwMode="auto">
            <a:xfrm>
              <a:off x="5587350" y="2300572"/>
              <a:ext cx="1463040" cy="4114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ctr" anchorCtr="0" forceAA="0" compatLnSpc="1">
              <a:prstTxWarp prst="textNoShape">
                <a:avLst/>
              </a:prstTxWarp>
              <a:noAutofit/>
            </a:bodyPr>
            <a:lstStyle/>
            <a:p>
              <a:pPr algn="ctr" defTabSz="932192" fontAlgn="base">
                <a:spcBef>
                  <a:spcPct val="0"/>
                </a:spcBef>
                <a:spcAft>
                  <a:spcPct val="0"/>
                </a:spcAft>
              </a:pPr>
              <a:r>
                <a:rPr lang="en-US" sz="1799"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12" name="Rectangle 11">
              <a:extLst>
                <a:ext uri="{FF2B5EF4-FFF2-40B4-BE49-F238E27FC236}">
                  <a16:creationId xmlns:a16="http://schemas.microsoft.com/office/drawing/2014/main" id="{6B043AB4-D5E2-4294-AED0-1742B1D051B4}"/>
                </a:ext>
              </a:extLst>
            </p:cNvPr>
            <p:cNvSpPr/>
            <p:nvPr/>
          </p:nvSpPr>
          <p:spPr bwMode="auto">
            <a:xfrm>
              <a:off x="7177715" y="2286000"/>
              <a:ext cx="1097280" cy="4114800"/>
            </a:xfrm>
            <a:prstGeom prst="rect">
              <a:avLst/>
            </a:prstGeom>
            <a:solidFill>
              <a:srgbClr val="2C7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ctr" anchorCtr="0" forceAA="0" compatLnSpc="1">
              <a:prstTxWarp prst="textNoShape">
                <a:avLst/>
              </a:prstTxWarp>
              <a:noAutofit/>
            </a:bodyPr>
            <a:lstStyle/>
            <a:p>
              <a:pPr algn="ctr" defTabSz="932192" fontAlgn="base">
                <a:spcBef>
                  <a:spcPct val="0"/>
                </a:spcBef>
                <a:spcAft>
                  <a:spcPct val="0"/>
                </a:spcAft>
              </a:pPr>
              <a:r>
                <a:rPr lang="en-US" sz="1799" dirty="0">
                  <a:gradFill>
                    <a:gsLst>
                      <a:gs pos="0">
                        <a:srgbClr val="FFFFFF"/>
                      </a:gs>
                      <a:gs pos="100000">
                        <a:srgbClr val="FFFFFF"/>
                      </a:gs>
                    </a:gsLst>
                    <a:lin ang="5400000" scaled="0"/>
                  </a:gradFill>
                  <a:ea typeface="Segoe UI" pitchFamily="34" charset="0"/>
                  <a:cs typeface="Segoe UI" pitchFamily="34" charset="0"/>
                </a:rPr>
                <a:t>Docker</a:t>
              </a:r>
            </a:p>
          </p:txBody>
        </p:sp>
        <p:sp>
          <p:nvSpPr>
            <p:cNvPr id="13" name="Rectangle 12">
              <a:extLst>
                <a:ext uri="{FF2B5EF4-FFF2-40B4-BE49-F238E27FC236}">
                  <a16:creationId xmlns:a16="http://schemas.microsoft.com/office/drawing/2014/main" id="{DC6DFFB4-5290-441D-8B9F-62943B88675E}"/>
                </a:ext>
              </a:extLst>
            </p:cNvPr>
            <p:cNvSpPr/>
            <p:nvPr/>
          </p:nvSpPr>
          <p:spPr bwMode="auto">
            <a:xfrm>
              <a:off x="8402320" y="2315144"/>
              <a:ext cx="3200400" cy="685800"/>
            </a:xfrm>
            <a:prstGeom prst="rect">
              <a:avLst/>
            </a:prstGeom>
            <a:solidFill>
              <a:srgbClr val="FFAC2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32" tIns="146266" rIns="182832" bIns="146266" numCol="1" spcCol="0" rtlCol="0" fromWordArt="0" anchor="ctr" anchorCtr="0" forceAA="0" compatLnSpc="1">
              <a:prstTxWarp prst="textNoShape">
                <a:avLst/>
              </a:prstTxWarp>
              <a:noAutofit/>
            </a:bodyPr>
            <a:lstStyle/>
            <a:p>
              <a:pPr algn="ctr" defTabSz="932192"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14" name="Rectangle 13">
              <a:extLst>
                <a:ext uri="{FF2B5EF4-FFF2-40B4-BE49-F238E27FC236}">
                  <a16:creationId xmlns:a16="http://schemas.microsoft.com/office/drawing/2014/main" id="{51C4B68E-2183-4C26-907F-9D4571AC4C55}"/>
                </a:ext>
              </a:extLst>
            </p:cNvPr>
            <p:cNvSpPr/>
            <p:nvPr/>
          </p:nvSpPr>
          <p:spPr bwMode="auto">
            <a:xfrm>
              <a:off x="8402318" y="5715000"/>
              <a:ext cx="3200400" cy="685800"/>
            </a:xfrm>
            <a:prstGeom prst="rect">
              <a:avLst/>
            </a:prstGeom>
            <a:solidFill>
              <a:srgbClr val="FFAC2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32" tIns="146266" rIns="182832" bIns="146266" numCol="1" spcCol="0" rtlCol="0" fromWordArt="0" anchor="ctr" anchorCtr="0" forceAA="0" compatLnSpc="1">
              <a:prstTxWarp prst="textNoShape">
                <a:avLst/>
              </a:prstTxWarp>
              <a:noAutofit/>
            </a:bodyPr>
            <a:lstStyle/>
            <a:p>
              <a:pPr algn="ctr" defTabSz="932192"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Application 5</a:t>
              </a:r>
            </a:p>
          </p:txBody>
        </p:sp>
        <p:sp>
          <p:nvSpPr>
            <p:cNvPr id="15" name="Rectangle 14">
              <a:extLst>
                <a:ext uri="{FF2B5EF4-FFF2-40B4-BE49-F238E27FC236}">
                  <a16:creationId xmlns:a16="http://schemas.microsoft.com/office/drawing/2014/main" id="{85CF22D0-73A1-415F-87FA-FFF261D3E2EF}"/>
                </a:ext>
              </a:extLst>
            </p:cNvPr>
            <p:cNvSpPr/>
            <p:nvPr/>
          </p:nvSpPr>
          <p:spPr bwMode="auto">
            <a:xfrm>
              <a:off x="8402320" y="4015072"/>
              <a:ext cx="3200400" cy="685800"/>
            </a:xfrm>
            <a:prstGeom prst="rect">
              <a:avLst/>
            </a:prstGeom>
            <a:solidFill>
              <a:srgbClr val="FFAC2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32" tIns="146266" rIns="182832" bIns="146266" numCol="1" spcCol="0" rtlCol="0" fromWordArt="0" anchor="ctr" anchorCtr="0" forceAA="0" compatLnSpc="1">
              <a:prstTxWarp prst="textNoShape">
                <a:avLst/>
              </a:prstTxWarp>
              <a:noAutofit/>
            </a:bodyPr>
            <a:lstStyle/>
            <a:p>
              <a:pPr algn="ctr" defTabSz="932192"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Application 3</a:t>
              </a:r>
            </a:p>
          </p:txBody>
        </p:sp>
        <p:sp>
          <p:nvSpPr>
            <p:cNvPr id="16" name="Rectangle 15">
              <a:extLst>
                <a:ext uri="{FF2B5EF4-FFF2-40B4-BE49-F238E27FC236}">
                  <a16:creationId xmlns:a16="http://schemas.microsoft.com/office/drawing/2014/main" id="{1F94AB1F-7AEC-43D6-8BF0-25A9397A07A6}"/>
                </a:ext>
              </a:extLst>
            </p:cNvPr>
            <p:cNvSpPr/>
            <p:nvPr/>
          </p:nvSpPr>
          <p:spPr bwMode="auto">
            <a:xfrm>
              <a:off x="8402320" y="3165108"/>
              <a:ext cx="3200400" cy="685800"/>
            </a:xfrm>
            <a:prstGeom prst="rect">
              <a:avLst/>
            </a:prstGeom>
            <a:solidFill>
              <a:srgbClr val="FFAC2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32" tIns="146266" rIns="182832" bIns="146266" numCol="1" spcCol="0" rtlCol="0" fromWordArt="0" anchor="ctr" anchorCtr="0" forceAA="0" compatLnSpc="1">
              <a:prstTxWarp prst="textNoShape">
                <a:avLst/>
              </a:prstTxWarp>
              <a:noAutofit/>
            </a:bodyPr>
            <a:lstStyle/>
            <a:p>
              <a:pPr algn="ctr" defTabSz="932192"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17" name="Rectangle 16">
              <a:extLst>
                <a:ext uri="{FF2B5EF4-FFF2-40B4-BE49-F238E27FC236}">
                  <a16:creationId xmlns:a16="http://schemas.microsoft.com/office/drawing/2014/main" id="{0EA289FD-C5D0-4F83-93AF-774A053597F9}"/>
                </a:ext>
              </a:extLst>
            </p:cNvPr>
            <p:cNvSpPr/>
            <p:nvPr/>
          </p:nvSpPr>
          <p:spPr bwMode="auto">
            <a:xfrm>
              <a:off x="8402320" y="4865036"/>
              <a:ext cx="3200400" cy="685800"/>
            </a:xfrm>
            <a:prstGeom prst="rect">
              <a:avLst/>
            </a:prstGeom>
            <a:solidFill>
              <a:srgbClr val="FFAC2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32" tIns="146266" rIns="182832" bIns="146266" numCol="1" spcCol="0" rtlCol="0" fromWordArt="0" anchor="ctr" anchorCtr="0" forceAA="0" compatLnSpc="1">
              <a:prstTxWarp prst="textNoShape">
                <a:avLst/>
              </a:prstTxWarp>
              <a:noAutofit/>
            </a:bodyPr>
            <a:lstStyle/>
            <a:p>
              <a:pPr algn="ctr" defTabSz="932192"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Application 4</a:t>
              </a:r>
            </a:p>
          </p:txBody>
        </p:sp>
        <p:sp>
          <p:nvSpPr>
            <p:cNvPr id="18" name="Left Brace 17">
              <a:extLst>
                <a:ext uri="{FF2B5EF4-FFF2-40B4-BE49-F238E27FC236}">
                  <a16:creationId xmlns:a16="http://schemas.microsoft.com/office/drawing/2014/main" id="{B7655D32-C367-4E6A-B49A-FF77D9B2DF41}"/>
                </a:ext>
              </a:extLst>
            </p:cNvPr>
            <p:cNvSpPr/>
            <p:nvPr/>
          </p:nvSpPr>
          <p:spPr>
            <a:xfrm rot="5400000">
              <a:off x="9865359" y="413620"/>
              <a:ext cx="274320" cy="3200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dirty="0"/>
            </a:p>
          </p:txBody>
        </p:sp>
        <p:sp>
          <p:nvSpPr>
            <p:cNvPr id="19" name="Text Placeholder 12">
              <a:extLst>
                <a:ext uri="{FF2B5EF4-FFF2-40B4-BE49-F238E27FC236}">
                  <a16:creationId xmlns:a16="http://schemas.microsoft.com/office/drawing/2014/main" id="{BB860E7A-5093-4D58-8986-B96C363E1388}"/>
                </a:ext>
              </a:extLst>
            </p:cNvPr>
            <p:cNvSpPr txBox="1">
              <a:spLocks/>
            </p:cNvSpPr>
            <p:nvPr/>
          </p:nvSpPr>
          <p:spPr>
            <a:xfrm>
              <a:off x="8402318" y="1435497"/>
              <a:ext cx="3200401" cy="27699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799" dirty="0"/>
                <a:t>Containerized applications</a:t>
              </a:r>
            </a:p>
          </p:txBody>
        </p:sp>
      </p:grpSp>
      <p:pic>
        <p:nvPicPr>
          <p:cNvPr id="20" name="Graphic 19" descr="Docker icon.">
            <a:extLst>
              <a:ext uri="{FF2B5EF4-FFF2-40B4-BE49-F238E27FC236}">
                <a16:creationId xmlns:a16="http://schemas.microsoft.com/office/drawing/2014/main" id="{4EE5BE77-A246-4C9E-93B1-0BD353C238A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75308"/>
          <a:stretch/>
        </p:blipFill>
        <p:spPr>
          <a:xfrm>
            <a:off x="11023451" y="458278"/>
            <a:ext cx="769078" cy="548497"/>
          </a:xfrm>
          <a:prstGeom prst="rect">
            <a:avLst/>
          </a:prstGeom>
        </p:spPr>
      </p:pic>
    </p:spTree>
    <p:extLst>
      <p:ext uri="{BB962C8B-B14F-4D97-AF65-F5344CB8AC3E}">
        <p14:creationId xmlns:p14="http://schemas.microsoft.com/office/powerpoint/2010/main" val="155678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322B3F-4228-42A4-8848-86EEE50753A6}"/>
              </a:ext>
            </a:extLst>
          </p:cNvPr>
          <p:cNvPicPr>
            <a:picLocks noChangeAspect="1"/>
          </p:cNvPicPr>
          <p:nvPr/>
        </p:nvPicPr>
        <p:blipFill>
          <a:blip r:embed="rId3"/>
          <a:stretch>
            <a:fillRect/>
          </a:stretch>
        </p:blipFill>
        <p:spPr>
          <a:xfrm>
            <a:off x="-49727" y="1"/>
            <a:ext cx="12291453" cy="6696637"/>
          </a:xfrm>
          <a:prstGeom prst="rect">
            <a:avLst/>
          </a:prstGeom>
        </p:spPr>
      </p:pic>
    </p:spTree>
    <p:extLst>
      <p:ext uri="{BB962C8B-B14F-4D97-AF65-F5344CB8AC3E}">
        <p14:creationId xmlns:p14="http://schemas.microsoft.com/office/powerpoint/2010/main" val="37859419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B1B8BF-7C11-4006-906B-8BEDEC41D170}"/>
              </a:ext>
            </a:extLst>
          </p:cNvPr>
          <p:cNvPicPr>
            <a:picLocks noChangeAspect="1"/>
          </p:cNvPicPr>
          <p:nvPr/>
        </p:nvPicPr>
        <p:blipFill>
          <a:blip r:embed="rId2"/>
          <a:stretch>
            <a:fillRect/>
          </a:stretch>
        </p:blipFill>
        <p:spPr>
          <a:xfrm>
            <a:off x="1588" y="0"/>
            <a:ext cx="12188825" cy="6858000"/>
          </a:xfrm>
          <a:prstGeom prst="rect">
            <a:avLst/>
          </a:prstGeom>
        </p:spPr>
      </p:pic>
    </p:spTree>
    <p:extLst>
      <p:ext uri="{BB962C8B-B14F-4D97-AF65-F5344CB8AC3E}">
        <p14:creationId xmlns:p14="http://schemas.microsoft.com/office/powerpoint/2010/main" val="16421647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E4371F-5732-46BD-89B4-3D9723C389CA}"/>
              </a:ext>
            </a:extLst>
          </p:cNvPr>
          <p:cNvSpPr/>
          <p:nvPr/>
        </p:nvSpPr>
        <p:spPr>
          <a:xfrm>
            <a:off x="3983887" y="362590"/>
            <a:ext cx="4141518" cy="646331"/>
          </a:xfrm>
          <a:prstGeom prst="rect">
            <a:avLst/>
          </a:prstGeom>
        </p:spPr>
        <p:txBody>
          <a:bodyPr wrap="none">
            <a:spAutoFit/>
          </a:bodyPr>
          <a:lstStyle/>
          <a:p>
            <a:r>
              <a:rPr lang="en-US" sz="3600" dirty="0">
                <a:solidFill>
                  <a:srgbClr val="171717"/>
                </a:solidFill>
                <a:latin typeface="Segoe UI" panose="020B0502040204020203" pitchFamily="34" charset="0"/>
              </a:rPr>
              <a:t>Docker architecture</a:t>
            </a:r>
          </a:p>
        </p:txBody>
      </p:sp>
      <p:pic>
        <p:nvPicPr>
          <p:cNvPr id="3" name="Picture 2">
            <a:extLst>
              <a:ext uri="{FF2B5EF4-FFF2-40B4-BE49-F238E27FC236}">
                <a16:creationId xmlns:a16="http://schemas.microsoft.com/office/drawing/2014/main" id="{E4A72EED-AE07-4CAF-9D5E-90FA17D51164}"/>
              </a:ext>
            </a:extLst>
          </p:cNvPr>
          <p:cNvPicPr>
            <a:picLocks noChangeAspect="1"/>
          </p:cNvPicPr>
          <p:nvPr/>
        </p:nvPicPr>
        <p:blipFill>
          <a:blip r:embed="rId2"/>
          <a:stretch>
            <a:fillRect/>
          </a:stretch>
        </p:blipFill>
        <p:spPr>
          <a:xfrm>
            <a:off x="353307" y="1502300"/>
            <a:ext cx="11485386" cy="4321753"/>
          </a:xfrm>
          <a:prstGeom prst="rect">
            <a:avLst/>
          </a:prstGeom>
        </p:spPr>
      </p:pic>
    </p:spTree>
    <p:extLst>
      <p:ext uri="{BB962C8B-B14F-4D97-AF65-F5344CB8AC3E}">
        <p14:creationId xmlns:p14="http://schemas.microsoft.com/office/powerpoint/2010/main" val="7819133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56E6B5-5EE1-4902-B57F-DE2A19AD9F67}"/>
              </a:ext>
            </a:extLst>
          </p:cNvPr>
          <p:cNvSpPr/>
          <p:nvPr/>
        </p:nvSpPr>
        <p:spPr>
          <a:xfrm>
            <a:off x="264826" y="793092"/>
            <a:ext cx="11083636" cy="5632311"/>
          </a:xfrm>
          <a:prstGeom prst="rect">
            <a:avLst/>
          </a:prstGeom>
        </p:spPr>
        <p:txBody>
          <a:bodyPr wrap="square">
            <a:spAutoFit/>
          </a:bodyPr>
          <a:lstStyle/>
          <a:p>
            <a:r>
              <a:rPr lang="en-US" b="1" dirty="0">
                <a:solidFill>
                  <a:srgbClr val="002060"/>
                </a:solidFill>
              </a:rPr>
              <a:t>The Docker client</a:t>
            </a:r>
            <a:endParaRPr lang="en-US" dirty="0">
              <a:solidFill>
                <a:srgbClr val="002060"/>
              </a:solidFill>
            </a:endParaRPr>
          </a:p>
          <a:p>
            <a:r>
              <a:rPr lang="en-US" dirty="0">
                <a:solidFill>
                  <a:srgbClr val="002060"/>
                </a:solidFill>
              </a:rPr>
              <a:t>The Docker client is a command-line application named docker that provides us with a command line interface (CLI) to interact with a Docker server. The docker command uses the Docker REST API to send instructions to either a local or remote server and functions as the primary interface we use to manage our containers.</a:t>
            </a:r>
          </a:p>
          <a:p>
            <a:endParaRPr lang="en-US" dirty="0">
              <a:solidFill>
                <a:srgbClr val="002060"/>
              </a:solidFill>
            </a:endParaRPr>
          </a:p>
          <a:p>
            <a:r>
              <a:rPr lang="en-US" b="1" dirty="0">
                <a:solidFill>
                  <a:srgbClr val="002060"/>
                </a:solidFill>
              </a:rPr>
              <a:t>The Docker server</a:t>
            </a:r>
            <a:endParaRPr lang="en-US" dirty="0">
              <a:solidFill>
                <a:srgbClr val="002060"/>
              </a:solidFill>
            </a:endParaRPr>
          </a:p>
          <a:p>
            <a:r>
              <a:rPr lang="en-US" dirty="0">
                <a:solidFill>
                  <a:srgbClr val="002060"/>
                </a:solidFill>
              </a:rPr>
              <a:t>The Docker server is a daemon named </a:t>
            </a:r>
            <a:r>
              <a:rPr lang="en-US" dirty="0" err="1">
                <a:solidFill>
                  <a:srgbClr val="002060"/>
                </a:solidFill>
              </a:rPr>
              <a:t>dockerd</a:t>
            </a:r>
            <a:r>
              <a:rPr lang="en-US" dirty="0">
                <a:solidFill>
                  <a:srgbClr val="002060"/>
                </a:solidFill>
              </a:rPr>
              <a:t>. The </a:t>
            </a:r>
            <a:r>
              <a:rPr lang="en-US" dirty="0" err="1">
                <a:solidFill>
                  <a:srgbClr val="002060"/>
                </a:solidFill>
              </a:rPr>
              <a:t>dockerd</a:t>
            </a:r>
            <a:r>
              <a:rPr lang="en-US" dirty="0">
                <a:solidFill>
                  <a:srgbClr val="002060"/>
                </a:solidFill>
              </a:rPr>
              <a:t> daemon responds to requests from the client via the Docker REST API and can interact with other daemons. The Docker server is also responsible for tracking the lifecycle of our containers.</a:t>
            </a:r>
          </a:p>
          <a:p>
            <a:endParaRPr lang="en-US" b="1" dirty="0">
              <a:solidFill>
                <a:srgbClr val="002060"/>
              </a:solidFill>
            </a:endParaRPr>
          </a:p>
          <a:p>
            <a:r>
              <a:rPr lang="en-US" b="1" dirty="0">
                <a:solidFill>
                  <a:srgbClr val="002060"/>
                </a:solidFill>
              </a:rPr>
              <a:t>Docker objects</a:t>
            </a:r>
            <a:endParaRPr lang="en-US" dirty="0">
              <a:solidFill>
                <a:srgbClr val="002060"/>
              </a:solidFill>
            </a:endParaRPr>
          </a:p>
          <a:p>
            <a:r>
              <a:rPr lang="en-US" dirty="0">
                <a:solidFill>
                  <a:srgbClr val="002060"/>
                </a:solidFill>
              </a:rPr>
              <a:t>There are several objects that you'll create and configure to support your container deployments. These include networks, storage volumes, plugins, and other service objects. We won't cover all of these objects here, but it's good to keep in mind that these objects are items that we can create and deploy as needed.</a:t>
            </a:r>
          </a:p>
          <a:p>
            <a:endParaRPr lang="en-US" dirty="0">
              <a:solidFill>
                <a:srgbClr val="002060"/>
              </a:solidFill>
            </a:endParaRPr>
          </a:p>
          <a:p>
            <a:r>
              <a:rPr lang="en-US" b="1" dirty="0">
                <a:solidFill>
                  <a:srgbClr val="002060"/>
                </a:solidFill>
              </a:rPr>
              <a:t>Docker Hub</a:t>
            </a:r>
          </a:p>
          <a:p>
            <a:r>
              <a:rPr lang="en-US" dirty="0">
                <a:solidFill>
                  <a:srgbClr val="002060"/>
                </a:solidFill>
              </a:rPr>
              <a:t>Docker Hub is a Software-as-a-Service (SaaS) Docker container registry. Docker registries are repositories that we use to store and distribute the container images we create. Docker Hub is the default public registry Docker uses for image management.</a:t>
            </a:r>
          </a:p>
        </p:txBody>
      </p:sp>
    </p:spTree>
    <p:extLst>
      <p:ext uri="{BB962C8B-B14F-4D97-AF65-F5344CB8AC3E}">
        <p14:creationId xmlns:p14="http://schemas.microsoft.com/office/powerpoint/2010/main" val="1532467747"/>
      </p:ext>
    </p:extLst>
  </p:cSld>
  <p:clrMapOvr>
    <a:masterClrMapping/>
  </p:clrMapOvr>
  <p:transition>
    <p:fade/>
  </p:transition>
</p:sld>
</file>

<file path=ppt/theme/theme1.xml><?xml version="1.0" encoding="utf-8"?>
<a:theme xmlns:a="http://schemas.openxmlformats.org/drawingml/2006/main" name="Office Theme">
  <a:themeElements>
    <a:clrScheme name="business card">
      <a:dk1>
        <a:srgbClr val="26323A"/>
      </a:dk1>
      <a:lt1>
        <a:sysClr val="window" lastClr="FFFFFF"/>
      </a:lt1>
      <a:dk2>
        <a:srgbClr val="44546A"/>
      </a:dk2>
      <a:lt2>
        <a:srgbClr val="E7E6E6"/>
      </a:lt2>
      <a:accent1>
        <a:srgbClr val="FFB434"/>
      </a:accent1>
      <a:accent2>
        <a:srgbClr val="24BED8"/>
      </a:accent2>
      <a:accent3>
        <a:srgbClr val="2F3F69"/>
      </a:accent3>
      <a:accent4>
        <a:srgbClr val="FFFFFF"/>
      </a:accent4>
      <a:accent5>
        <a:srgbClr val="FFFFFF"/>
      </a:accent5>
      <a:accent6>
        <a:srgbClr val="FFFFFF"/>
      </a:accent6>
      <a:hlink>
        <a:srgbClr val="24BED8"/>
      </a:hlink>
      <a:folHlink>
        <a:srgbClr val="FFB434"/>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14944</TotalTime>
  <Words>956</Words>
  <Application>Microsoft Office PowerPoint</Application>
  <PresentationFormat>Widescreen</PresentationFormat>
  <Paragraphs>125</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Open Sans</vt:lpstr>
      <vt:lpstr>Segoe UI</vt:lpstr>
      <vt:lpstr>Segoe UI Light</vt:lpstr>
      <vt:lpstr>Segoe UI Semilight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maruti makwana</cp:lastModifiedBy>
  <cp:revision>306</cp:revision>
  <dcterms:created xsi:type="dcterms:W3CDTF">2019-07-23T06:50:36Z</dcterms:created>
  <dcterms:modified xsi:type="dcterms:W3CDTF">2021-07-02T00:28:47Z</dcterms:modified>
</cp:coreProperties>
</file>