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3"/>
  </p:notesMasterIdLst>
  <p:handoutMasterIdLst>
    <p:handoutMasterId r:id="rId64"/>
  </p:handoutMasterIdLst>
  <p:sldIdLst>
    <p:sldId id="259" r:id="rId6"/>
    <p:sldId id="857" r:id="rId7"/>
    <p:sldId id="712" r:id="rId8"/>
    <p:sldId id="713" r:id="rId9"/>
    <p:sldId id="714" r:id="rId10"/>
    <p:sldId id="858" r:id="rId11"/>
    <p:sldId id="859" r:id="rId12"/>
    <p:sldId id="860" r:id="rId13"/>
    <p:sldId id="717" r:id="rId14"/>
    <p:sldId id="826" r:id="rId15"/>
    <p:sldId id="870" r:id="rId16"/>
    <p:sldId id="871" r:id="rId17"/>
    <p:sldId id="872" r:id="rId18"/>
    <p:sldId id="861" r:id="rId19"/>
    <p:sldId id="862" r:id="rId20"/>
    <p:sldId id="863" r:id="rId21"/>
    <p:sldId id="864" r:id="rId22"/>
    <p:sldId id="865" r:id="rId23"/>
    <p:sldId id="866" r:id="rId24"/>
    <p:sldId id="868" r:id="rId25"/>
    <p:sldId id="873" r:id="rId26"/>
    <p:sldId id="874" r:id="rId27"/>
    <p:sldId id="875" r:id="rId28"/>
    <p:sldId id="876" r:id="rId29"/>
    <p:sldId id="877" r:id="rId30"/>
    <p:sldId id="878" r:id="rId31"/>
    <p:sldId id="879" r:id="rId32"/>
    <p:sldId id="880" r:id="rId33"/>
    <p:sldId id="881" r:id="rId34"/>
    <p:sldId id="882" r:id="rId35"/>
    <p:sldId id="884" r:id="rId36"/>
    <p:sldId id="885" r:id="rId37"/>
    <p:sldId id="892" r:id="rId38"/>
    <p:sldId id="886" r:id="rId39"/>
    <p:sldId id="887" r:id="rId40"/>
    <p:sldId id="888" r:id="rId41"/>
    <p:sldId id="889" r:id="rId42"/>
    <p:sldId id="890" r:id="rId43"/>
    <p:sldId id="891" r:id="rId44"/>
    <p:sldId id="883" r:id="rId45"/>
    <p:sldId id="893" r:id="rId46"/>
    <p:sldId id="894" r:id="rId47"/>
    <p:sldId id="900" r:id="rId48"/>
    <p:sldId id="895" r:id="rId49"/>
    <p:sldId id="896" r:id="rId50"/>
    <p:sldId id="897" r:id="rId51"/>
    <p:sldId id="898" r:id="rId52"/>
    <p:sldId id="904" r:id="rId53"/>
    <p:sldId id="905" r:id="rId54"/>
    <p:sldId id="899" r:id="rId55"/>
    <p:sldId id="901" r:id="rId56"/>
    <p:sldId id="902" r:id="rId57"/>
    <p:sldId id="903" r:id="rId58"/>
    <p:sldId id="867" r:id="rId59"/>
    <p:sldId id="906" r:id="rId60"/>
    <p:sldId id="907" r:id="rId61"/>
    <p:sldId id="908" r:id="rId6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259"/>
            <p14:sldId id="857"/>
            <p14:sldId id="712"/>
            <p14:sldId id="713"/>
            <p14:sldId id="714"/>
            <p14:sldId id="858"/>
            <p14:sldId id="859"/>
            <p14:sldId id="860"/>
            <p14:sldId id="717"/>
            <p14:sldId id="826"/>
            <p14:sldId id="870"/>
            <p14:sldId id="871"/>
            <p14:sldId id="872"/>
            <p14:sldId id="861"/>
            <p14:sldId id="862"/>
            <p14:sldId id="863"/>
            <p14:sldId id="864"/>
            <p14:sldId id="865"/>
            <p14:sldId id="866"/>
            <p14:sldId id="868"/>
            <p14:sldId id="873"/>
            <p14:sldId id="874"/>
            <p14:sldId id="875"/>
            <p14:sldId id="876"/>
            <p14:sldId id="877"/>
            <p14:sldId id="878"/>
            <p14:sldId id="879"/>
            <p14:sldId id="880"/>
            <p14:sldId id="881"/>
            <p14:sldId id="882"/>
            <p14:sldId id="884"/>
            <p14:sldId id="885"/>
            <p14:sldId id="892"/>
            <p14:sldId id="886"/>
            <p14:sldId id="887"/>
            <p14:sldId id="888"/>
            <p14:sldId id="889"/>
            <p14:sldId id="890"/>
            <p14:sldId id="891"/>
            <p14:sldId id="883"/>
            <p14:sldId id="893"/>
            <p14:sldId id="894"/>
            <p14:sldId id="900"/>
            <p14:sldId id="895"/>
            <p14:sldId id="896"/>
            <p14:sldId id="897"/>
            <p14:sldId id="898"/>
            <p14:sldId id="904"/>
            <p14:sldId id="905"/>
            <p14:sldId id="899"/>
            <p14:sldId id="901"/>
            <p14:sldId id="902"/>
            <p14:sldId id="903"/>
            <p14:sldId id="867"/>
            <p14:sldId id="906"/>
            <p14:sldId id="907"/>
            <p14:sldId id="908"/>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81" d="100"/>
          <a:sy n="81" d="100"/>
        </p:scale>
        <p:origin x="845"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6/27/2021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6/27/2021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marutivideo.azurewebsites.net/api/videos"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ECA47F-58CB-4300-BEAD-95FF277E3590}"/>
              </a:ext>
            </a:extLst>
          </p:cNvPr>
          <p:cNvSpPr txBox="1"/>
          <p:nvPr/>
        </p:nvSpPr>
        <p:spPr>
          <a:xfrm>
            <a:off x="1219518" y="5291826"/>
            <a:ext cx="1329063" cy="492315"/>
          </a:xfrm>
          <a:prstGeom prst="rect">
            <a:avLst/>
          </a:prstGeom>
          <a:noFill/>
        </p:spPr>
        <p:txBody>
          <a:bodyPr wrap="square" lIns="0" tIns="0" rIns="0" bIns="0" rtlCol="0">
            <a:spAutoFit/>
          </a:bodyPr>
          <a:lstStyle/>
          <a:p>
            <a:pPr algn="ctr"/>
            <a:r>
              <a:rPr lang="en-IN" sz="3199" dirty="0">
                <a:solidFill>
                  <a:schemeClr val="accent3"/>
                </a:solidFill>
                <a:latin typeface="Calibri" panose="020F0502020204030204" pitchFamily="34" charset="0"/>
                <a:cs typeface="Calibri" panose="020F0502020204030204" pitchFamily="34" charset="0"/>
              </a:rPr>
              <a:t>DATE</a:t>
            </a:r>
          </a:p>
        </p:txBody>
      </p:sp>
      <p:sp>
        <p:nvSpPr>
          <p:cNvPr id="19" name="Rectangle 18">
            <a:extLst>
              <a:ext uri="{FF2B5EF4-FFF2-40B4-BE49-F238E27FC236}">
                <a16:creationId xmlns:a16="http://schemas.microsoft.com/office/drawing/2014/main" id="{EC321BC2-C660-4CC8-B3AF-BB8DB4C3837F}"/>
              </a:ext>
            </a:extLst>
          </p:cNvPr>
          <p:cNvSpPr/>
          <p:nvPr/>
        </p:nvSpPr>
        <p:spPr>
          <a:xfrm>
            <a:off x="2548581" y="5291825"/>
            <a:ext cx="3984853" cy="523084"/>
          </a:xfrm>
          <a:prstGeom prst="rect">
            <a:avLst/>
          </a:prstGeom>
          <a:pattFill prst="pct50">
            <a:fgClr>
              <a:schemeClr val="accent3"/>
            </a:fgClr>
            <a:bgClr>
              <a:schemeClr val="bg1"/>
            </a:bgClr>
          </a:pattFill>
        </p:spPr>
        <p:txBody>
          <a:bodyPr wrap="square">
            <a:spAutoFit/>
          </a:bodyPr>
          <a:lstStyle/>
          <a:p>
            <a:r>
              <a:rPr lang="en-IN" sz="2799" b="1" dirty="0">
                <a:solidFill>
                  <a:schemeClr val="bg1"/>
                </a:solidFill>
                <a:latin typeface="Calibri" panose="020F0502020204030204" pitchFamily="34" charset="0"/>
                <a:cs typeface="Calibri" panose="020F0502020204030204" pitchFamily="34" charset="0"/>
              </a:rPr>
              <a:t>28</a:t>
            </a:r>
            <a:r>
              <a:rPr lang="en-IN" sz="2799" b="1" baseline="30000" dirty="0">
                <a:solidFill>
                  <a:schemeClr val="bg1"/>
                </a:solidFill>
                <a:latin typeface="Calibri" panose="020F0502020204030204" pitchFamily="34" charset="0"/>
                <a:cs typeface="Calibri" panose="020F0502020204030204" pitchFamily="34" charset="0"/>
              </a:rPr>
              <a:t>th</a:t>
            </a:r>
            <a:r>
              <a:rPr lang="en-IN" sz="2799" b="1" dirty="0">
                <a:solidFill>
                  <a:schemeClr val="bg1"/>
                </a:solidFill>
                <a:latin typeface="Calibri" panose="020F0502020204030204" pitchFamily="34" charset="0"/>
                <a:cs typeface="Calibri" panose="020F0502020204030204" pitchFamily="34" charset="0"/>
              </a:rPr>
              <a:t> June 2021       </a:t>
            </a:r>
            <a:endParaRPr lang="en-US" sz="2799" b="1" dirty="0">
              <a:solidFill>
                <a:schemeClr val="bg1"/>
              </a:solidFill>
            </a:endParaRPr>
          </a:p>
        </p:txBody>
      </p:sp>
      <p:sp>
        <p:nvSpPr>
          <p:cNvPr id="20" name="Rectangle 19">
            <a:extLst>
              <a:ext uri="{FF2B5EF4-FFF2-40B4-BE49-F238E27FC236}">
                <a16:creationId xmlns:a16="http://schemas.microsoft.com/office/drawing/2014/main" id="{4AF793DD-BF61-4BCE-87AA-71FB01A6F1DE}"/>
              </a:ext>
            </a:extLst>
          </p:cNvPr>
          <p:cNvSpPr/>
          <p:nvPr/>
        </p:nvSpPr>
        <p:spPr bwMode="auto">
          <a:xfrm>
            <a:off x="1193500" y="5291825"/>
            <a:ext cx="5313917" cy="523084"/>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96A979DB-EE06-4394-A50B-65F6DBE86B1C}"/>
              </a:ext>
            </a:extLst>
          </p:cNvPr>
          <p:cNvSpPr txBox="1"/>
          <p:nvPr/>
        </p:nvSpPr>
        <p:spPr>
          <a:xfrm>
            <a:off x="997308" y="366954"/>
            <a:ext cx="6129356" cy="707758"/>
          </a:xfrm>
          <a:prstGeom prst="rect">
            <a:avLst/>
          </a:prstGeom>
          <a:noFill/>
        </p:spPr>
        <p:txBody>
          <a:bodyPr wrap="square" rtlCol="0">
            <a:spAutoFit/>
          </a:bodyPr>
          <a:lstStyle/>
          <a:p>
            <a:r>
              <a:rPr lang="en-US" sz="3999" b="1" dirty="0">
                <a:solidFill>
                  <a:schemeClr val="bg1"/>
                </a:solidFill>
              </a:rPr>
              <a:t>Angular</a:t>
            </a:r>
            <a:endParaRPr lang="en-US" sz="3999" dirty="0">
              <a:solidFill>
                <a:schemeClr val="bg1"/>
              </a:solidFill>
            </a:endParaRPr>
          </a:p>
        </p:txBody>
      </p:sp>
      <p:sp>
        <p:nvSpPr>
          <p:cNvPr id="15" name="TextBox 14">
            <a:extLst>
              <a:ext uri="{FF2B5EF4-FFF2-40B4-BE49-F238E27FC236}">
                <a16:creationId xmlns:a16="http://schemas.microsoft.com/office/drawing/2014/main" id="{E1375E31-A318-4AAA-832A-84475EEF66B9}"/>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Developing SPA with Angular 12</a:t>
            </a:r>
          </a:p>
        </p:txBody>
      </p:sp>
      <p:pic>
        <p:nvPicPr>
          <p:cNvPr id="2" name="Picture 1">
            <a:extLst>
              <a:ext uri="{FF2B5EF4-FFF2-40B4-BE49-F238E27FC236}">
                <a16:creationId xmlns:a16="http://schemas.microsoft.com/office/drawing/2014/main" id="{AF103808-2598-41F4-87E4-5B48FF018A1B}"/>
              </a:ext>
            </a:extLst>
          </p:cNvPr>
          <p:cNvPicPr>
            <a:picLocks noChangeAspect="1"/>
          </p:cNvPicPr>
          <p:nvPr/>
        </p:nvPicPr>
        <p:blipFill>
          <a:blip r:embed="rId3"/>
          <a:stretch>
            <a:fillRect/>
          </a:stretch>
        </p:blipFill>
        <p:spPr>
          <a:xfrm>
            <a:off x="8208991" y="2967693"/>
            <a:ext cx="3554849" cy="3554849"/>
          </a:xfrm>
          <a:prstGeom prst="rect">
            <a:avLst/>
          </a:prstGeom>
        </p:spPr>
      </p:pic>
    </p:spTree>
    <p:extLst>
      <p:ext uri="{BB962C8B-B14F-4D97-AF65-F5344CB8AC3E}">
        <p14:creationId xmlns:p14="http://schemas.microsoft.com/office/powerpoint/2010/main" val="39894652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C6C32-EC2A-4FF9-85EC-50F0558E42CA}"/>
              </a:ext>
            </a:extLst>
          </p:cNvPr>
          <p:cNvSpPr txBox="1"/>
          <p:nvPr/>
        </p:nvSpPr>
        <p:spPr>
          <a:xfrm>
            <a:off x="3924245" y="1287270"/>
            <a:ext cx="2463816" cy="615553"/>
          </a:xfrm>
          <a:prstGeom prst="rect">
            <a:avLst/>
          </a:prstGeom>
          <a:noFill/>
        </p:spPr>
        <p:txBody>
          <a:bodyPr wrap="none" lIns="0" tIns="0" rIns="0" bIns="0" rtlCol="0">
            <a:spAutoFit/>
          </a:bodyPr>
          <a:lstStyle/>
          <a:p>
            <a:r>
              <a:rPr lang="en-IN" sz="4000" u="sng" dirty="0" err="1">
                <a:latin typeface="Segoe UI Light" pitchFamily="34" charset="0"/>
              </a:rPr>
              <a:t>appmodule</a:t>
            </a:r>
            <a:endParaRPr lang="en-IN" sz="4000" u="sng" dirty="0">
              <a:latin typeface="Segoe UI Light" pitchFamily="34" charset="0"/>
            </a:endParaRPr>
          </a:p>
        </p:txBody>
      </p:sp>
      <p:sp>
        <p:nvSpPr>
          <p:cNvPr id="4" name="TextBox 3">
            <a:extLst>
              <a:ext uri="{FF2B5EF4-FFF2-40B4-BE49-F238E27FC236}">
                <a16:creationId xmlns:a16="http://schemas.microsoft.com/office/drawing/2014/main" id="{1891AFAA-61EF-426D-BE99-315DD05C4BFD}"/>
              </a:ext>
            </a:extLst>
          </p:cNvPr>
          <p:cNvSpPr txBox="1"/>
          <p:nvPr/>
        </p:nvSpPr>
        <p:spPr>
          <a:xfrm>
            <a:off x="3532361" y="2563076"/>
            <a:ext cx="3405086" cy="615553"/>
          </a:xfrm>
          <a:prstGeom prst="rect">
            <a:avLst/>
          </a:prstGeom>
          <a:noFill/>
        </p:spPr>
        <p:txBody>
          <a:bodyPr wrap="square" lIns="0" tIns="0" rIns="0" bIns="0" rtlCol="0">
            <a:spAutoFit/>
          </a:bodyPr>
          <a:lstStyle/>
          <a:p>
            <a:r>
              <a:rPr lang="en-IN" sz="4000" dirty="0" err="1">
                <a:solidFill>
                  <a:schemeClr val="accent1">
                    <a:lumMod val="50000"/>
                  </a:schemeClr>
                </a:solidFill>
                <a:latin typeface="Segoe UI Light" pitchFamily="34" charset="0"/>
              </a:rPr>
              <a:t>appcomponent</a:t>
            </a:r>
            <a:endParaRPr lang="en-IN" sz="4000" dirty="0">
              <a:solidFill>
                <a:schemeClr val="accent1">
                  <a:lumMod val="50000"/>
                </a:schemeClr>
              </a:solidFill>
              <a:latin typeface="Segoe UI Light" pitchFamily="34" charset="0"/>
            </a:endParaRPr>
          </a:p>
        </p:txBody>
      </p:sp>
      <p:cxnSp>
        <p:nvCxnSpPr>
          <p:cNvPr id="6" name="Straight Arrow Connector 5">
            <a:extLst>
              <a:ext uri="{FF2B5EF4-FFF2-40B4-BE49-F238E27FC236}">
                <a16:creationId xmlns:a16="http://schemas.microsoft.com/office/drawing/2014/main" id="{FEAB2CC6-3EEA-45BD-A614-03101BDC7592}"/>
              </a:ext>
            </a:extLst>
          </p:cNvPr>
          <p:cNvCxnSpPr>
            <a:cxnSpLocks/>
            <a:stCxn id="3" idx="2"/>
          </p:cNvCxnSpPr>
          <p:nvPr/>
        </p:nvCxnSpPr>
        <p:spPr>
          <a:xfrm>
            <a:off x="5156153" y="1902823"/>
            <a:ext cx="0" cy="65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F3032D-5CF7-4157-82DE-CC67487F8652}"/>
              </a:ext>
            </a:extLst>
          </p:cNvPr>
          <p:cNvSpPr txBox="1"/>
          <p:nvPr/>
        </p:nvSpPr>
        <p:spPr>
          <a:xfrm>
            <a:off x="7733211" y="261257"/>
            <a:ext cx="1711366"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browser</a:t>
            </a:r>
          </a:p>
        </p:txBody>
      </p:sp>
      <p:cxnSp>
        <p:nvCxnSpPr>
          <p:cNvPr id="14" name="Straight Arrow Connector 13">
            <a:extLst>
              <a:ext uri="{FF2B5EF4-FFF2-40B4-BE49-F238E27FC236}">
                <a16:creationId xmlns:a16="http://schemas.microsoft.com/office/drawing/2014/main" id="{572B10D7-E18A-4FF5-9424-6A59484CD810}"/>
              </a:ext>
            </a:extLst>
          </p:cNvPr>
          <p:cNvCxnSpPr>
            <a:cxnSpLocks/>
          </p:cNvCxnSpPr>
          <p:nvPr/>
        </p:nvCxnSpPr>
        <p:spPr>
          <a:xfrm flipH="1">
            <a:off x="6004874" y="509451"/>
            <a:ext cx="1558521" cy="7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5C4FD2-BAA6-4FF1-939F-46A4A72970F6}"/>
              </a:ext>
            </a:extLst>
          </p:cNvPr>
          <p:cNvSpPr txBox="1"/>
          <p:nvPr/>
        </p:nvSpPr>
        <p:spPr>
          <a:xfrm>
            <a:off x="749520" y="261256"/>
            <a:ext cx="2368597" cy="615553"/>
          </a:xfrm>
          <a:prstGeom prst="rect">
            <a:avLst/>
          </a:prstGeom>
          <a:noFill/>
        </p:spPr>
        <p:txBody>
          <a:bodyPr wrap="none" lIns="0" tIns="0" rIns="0" bIns="0" rtlCol="0">
            <a:spAutoFit/>
          </a:bodyPr>
          <a:lstStyle/>
          <a:p>
            <a:r>
              <a:rPr lang="en-IN" sz="4000" dirty="0" err="1">
                <a:solidFill>
                  <a:srgbClr val="FF0000"/>
                </a:solidFill>
                <a:latin typeface="Segoe UI Light" pitchFamily="34" charset="0"/>
              </a:rPr>
              <a:t>approuting</a:t>
            </a:r>
            <a:endParaRPr lang="en-IN" sz="4000" dirty="0">
              <a:solidFill>
                <a:srgbClr val="FF0000"/>
              </a:solidFill>
              <a:latin typeface="Segoe UI Light" pitchFamily="34" charset="0"/>
            </a:endParaRPr>
          </a:p>
        </p:txBody>
      </p:sp>
      <p:cxnSp>
        <p:nvCxnSpPr>
          <p:cNvPr id="15" name="Straight Arrow Connector 14">
            <a:extLst>
              <a:ext uri="{FF2B5EF4-FFF2-40B4-BE49-F238E27FC236}">
                <a16:creationId xmlns:a16="http://schemas.microsoft.com/office/drawing/2014/main" id="{61B7C6DA-C62A-4146-BAD6-E89AB5F1DBE4}"/>
              </a:ext>
            </a:extLst>
          </p:cNvPr>
          <p:cNvCxnSpPr>
            <a:cxnSpLocks/>
          </p:cNvCxnSpPr>
          <p:nvPr/>
        </p:nvCxnSpPr>
        <p:spPr>
          <a:xfrm>
            <a:off x="3280528" y="635725"/>
            <a:ext cx="1272618" cy="65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575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085532" y="1467576"/>
            <a:ext cx="4966648" cy="5390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bwMode="auto">
          <a:xfrm>
            <a:off x="6960357" y="1514900"/>
            <a:ext cx="777922" cy="750627"/>
          </a:xfrm>
          <a:prstGeom prst="rect">
            <a:avLst/>
          </a:prstGeom>
          <a:noFill/>
          <a:ln w="38100">
            <a:solidFill>
              <a:schemeClr val="accent4">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 name="Straight Connector 5"/>
          <p:cNvCxnSpPr>
            <a:stCxn id="4" idx="3"/>
          </p:cNvCxnSpPr>
          <p:nvPr/>
        </p:nvCxnSpPr>
        <p:spPr>
          <a:xfrm flipV="1">
            <a:off x="7738279" y="1760561"/>
            <a:ext cx="532264" cy="12965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70543" y="1473252"/>
            <a:ext cx="2564805" cy="615553"/>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Component</a:t>
            </a:r>
          </a:p>
        </p:txBody>
      </p:sp>
      <p:sp>
        <p:nvSpPr>
          <p:cNvPr id="11" name="Rectangle 10"/>
          <p:cNvSpPr/>
          <p:nvPr/>
        </p:nvSpPr>
        <p:spPr bwMode="auto">
          <a:xfrm>
            <a:off x="3138985" y="1160060"/>
            <a:ext cx="4751694" cy="5595582"/>
          </a:xfrm>
          <a:prstGeom prst="rect">
            <a:avLst/>
          </a:prstGeom>
          <a:noFill/>
          <a:ln w="38100">
            <a:solidFill>
              <a:schemeClr val="accent4">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TextBox 11"/>
          <p:cNvSpPr txBox="1"/>
          <p:nvPr/>
        </p:nvSpPr>
        <p:spPr>
          <a:xfrm>
            <a:off x="831821" y="4560130"/>
            <a:ext cx="1827423" cy="1231106"/>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t>
            </a:r>
          </a:p>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Module</a:t>
            </a:r>
          </a:p>
        </p:txBody>
      </p:sp>
      <p:cxnSp>
        <p:nvCxnSpPr>
          <p:cNvPr id="13" name="Straight Connector 12"/>
          <p:cNvCxnSpPr/>
          <p:nvPr/>
        </p:nvCxnSpPr>
        <p:spPr>
          <a:xfrm flipV="1">
            <a:off x="2881468" y="5128365"/>
            <a:ext cx="266132" cy="648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9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52982" y="1910665"/>
            <a:ext cx="2204114" cy="214269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Box 4"/>
          <p:cNvSpPr txBox="1"/>
          <p:nvPr/>
        </p:nvSpPr>
        <p:spPr>
          <a:xfrm>
            <a:off x="928050" y="2633996"/>
            <a:ext cx="2050241" cy="492443"/>
          </a:xfrm>
          <a:prstGeom prst="rect">
            <a:avLst/>
          </a:prstGeom>
          <a:noFill/>
        </p:spPr>
        <p:txBody>
          <a:bodyPr wrap="none" lIns="0" tIns="0" rIns="0" bIns="0" rtlCol="0">
            <a:spAutoFit/>
          </a:bodyPr>
          <a:lstStyle/>
          <a:p>
            <a:r>
              <a:rPr lang="en-IN" sz="3200" dirty="0">
                <a:solidFill>
                  <a:schemeClr val="bg1"/>
                </a:solidFill>
                <a:latin typeface="Segoe UI Light" pitchFamily="34" charset="0"/>
              </a:rPr>
              <a:t>Component</a:t>
            </a:r>
            <a:endParaRPr lang="en-IN" sz="4000" dirty="0">
              <a:solidFill>
                <a:schemeClr val="bg1"/>
              </a:solidFill>
              <a:latin typeface="Segoe UI Light" pitchFamily="34" charset="0"/>
            </a:endParaRPr>
          </a:p>
        </p:txBody>
      </p:sp>
      <p:sp>
        <p:nvSpPr>
          <p:cNvPr id="9" name="Rectangle 8"/>
          <p:cNvSpPr/>
          <p:nvPr/>
        </p:nvSpPr>
        <p:spPr bwMode="auto">
          <a:xfrm>
            <a:off x="3747163" y="2347364"/>
            <a:ext cx="1834771" cy="125561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6264322" y="2006163"/>
            <a:ext cx="2156347" cy="2265550"/>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9225892" y="2394582"/>
            <a:ext cx="1883391" cy="119474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TextBox 11"/>
          <p:cNvSpPr txBox="1"/>
          <p:nvPr/>
        </p:nvSpPr>
        <p:spPr>
          <a:xfrm>
            <a:off x="3919179" y="2690848"/>
            <a:ext cx="1535292" cy="492443"/>
          </a:xfrm>
          <a:prstGeom prst="rect">
            <a:avLst/>
          </a:prstGeom>
          <a:noFill/>
        </p:spPr>
        <p:txBody>
          <a:bodyPr wrap="none" lIns="0" tIns="0" rIns="0" bIns="0" rtlCol="0">
            <a:spAutoFit/>
          </a:bodyPr>
          <a:lstStyle/>
          <a:p>
            <a:r>
              <a:rPr lang="en-IN" sz="3200" dirty="0">
                <a:solidFill>
                  <a:schemeClr val="bg1"/>
                </a:solidFill>
                <a:latin typeface="Segoe UI Light" pitchFamily="34" charset="0"/>
              </a:rPr>
              <a:t>Template</a:t>
            </a:r>
          </a:p>
        </p:txBody>
      </p:sp>
      <p:sp>
        <p:nvSpPr>
          <p:cNvPr id="13" name="TextBox 12"/>
          <p:cNvSpPr txBox="1"/>
          <p:nvPr/>
        </p:nvSpPr>
        <p:spPr>
          <a:xfrm>
            <a:off x="6828352" y="2257546"/>
            <a:ext cx="860813" cy="492443"/>
          </a:xfrm>
          <a:prstGeom prst="rect">
            <a:avLst/>
          </a:prstGeom>
          <a:noFill/>
        </p:spPr>
        <p:txBody>
          <a:bodyPr wrap="none" lIns="0" tIns="0" rIns="0" bIns="0" rtlCol="0">
            <a:spAutoFit/>
          </a:bodyPr>
          <a:lstStyle/>
          <a:p>
            <a:r>
              <a:rPr lang="en-IN" sz="3200" dirty="0">
                <a:solidFill>
                  <a:schemeClr val="bg1"/>
                </a:solidFill>
                <a:latin typeface="Segoe UI Light" pitchFamily="34" charset="0"/>
              </a:rPr>
              <a:t>Class</a:t>
            </a:r>
          </a:p>
        </p:txBody>
      </p:sp>
      <p:sp>
        <p:nvSpPr>
          <p:cNvPr id="14" name="TextBox 13"/>
          <p:cNvSpPr txBox="1"/>
          <p:nvPr/>
        </p:nvSpPr>
        <p:spPr>
          <a:xfrm>
            <a:off x="9333653" y="2713593"/>
            <a:ext cx="1631857" cy="492443"/>
          </a:xfrm>
          <a:prstGeom prst="rect">
            <a:avLst/>
          </a:prstGeom>
          <a:noFill/>
        </p:spPr>
        <p:txBody>
          <a:bodyPr wrap="none" lIns="0" tIns="0" rIns="0" bIns="0" rtlCol="0">
            <a:spAutoFit/>
          </a:bodyPr>
          <a:lstStyle/>
          <a:p>
            <a:r>
              <a:rPr lang="en-IN" sz="3200" dirty="0">
                <a:solidFill>
                  <a:schemeClr val="bg1"/>
                </a:solidFill>
                <a:latin typeface="Segoe UI Light" pitchFamily="34" charset="0"/>
              </a:rPr>
              <a:t>Metadata</a:t>
            </a:r>
          </a:p>
        </p:txBody>
      </p:sp>
      <p:sp>
        <p:nvSpPr>
          <p:cNvPr id="15" name="Cross 14"/>
          <p:cNvSpPr/>
          <p:nvPr/>
        </p:nvSpPr>
        <p:spPr bwMode="auto">
          <a:xfrm>
            <a:off x="8610321" y="2708469"/>
            <a:ext cx="464029" cy="457200"/>
          </a:xfrm>
          <a:prstGeom prst="plus">
            <a:avLst>
              <a:gd name="adj" fmla="val 38433"/>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300" y="2784681"/>
            <a:ext cx="46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Equal 15"/>
          <p:cNvSpPr/>
          <p:nvPr/>
        </p:nvSpPr>
        <p:spPr bwMode="auto">
          <a:xfrm>
            <a:off x="3072544" y="2743160"/>
            <a:ext cx="674619" cy="464024"/>
          </a:xfrm>
          <a:prstGeom prst="mathEqual">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Box 16"/>
          <p:cNvSpPr txBox="1"/>
          <p:nvPr/>
        </p:nvSpPr>
        <p:spPr>
          <a:xfrm>
            <a:off x="6514795" y="3070788"/>
            <a:ext cx="1619271"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IN" sz="2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Properties</a:t>
            </a:r>
          </a:p>
        </p:txBody>
      </p:sp>
      <p:sp>
        <p:nvSpPr>
          <p:cNvPr id="19" name="TextBox 18"/>
          <p:cNvSpPr txBox="1"/>
          <p:nvPr/>
        </p:nvSpPr>
        <p:spPr>
          <a:xfrm>
            <a:off x="6514795" y="3523444"/>
            <a:ext cx="1619271"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IN" sz="2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Methods</a:t>
            </a:r>
          </a:p>
        </p:txBody>
      </p:sp>
      <p:sp>
        <p:nvSpPr>
          <p:cNvPr id="18" name="Down Arrow 17"/>
          <p:cNvSpPr/>
          <p:nvPr/>
        </p:nvSpPr>
        <p:spPr bwMode="auto">
          <a:xfrm>
            <a:off x="4422232" y="3831221"/>
            <a:ext cx="484632" cy="978408"/>
          </a:xfrm>
          <a:prstGeom prst="down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Down Arrow 20"/>
          <p:cNvSpPr/>
          <p:nvPr/>
        </p:nvSpPr>
        <p:spPr bwMode="auto">
          <a:xfrm>
            <a:off x="7016442" y="4320425"/>
            <a:ext cx="484632" cy="978408"/>
          </a:xfrm>
          <a:prstGeom prst="down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Down Arrow 21"/>
          <p:cNvSpPr/>
          <p:nvPr/>
        </p:nvSpPr>
        <p:spPr bwMode="auto">
          <a:xfrm>
            <a:off x="9925271" y="3698871"/>
            <a:ext cx="484632" cy="978408"/>
          </a:xfrm>
          <a:prstGeom prst="down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TextBox 19"/>
          <p:cNvSpPr txBox="1"/>
          <p:nvPr/>
        </p:nvSpPr>
        <p:spPr>
          <a:xfrm>
            <a:off x="3747163" y="4827264"/>
            <a:ext cx="1483098" cy="307777"/>
          </a:xfrm>
          <a:prstGeom prst="rect">
            <a:avLst/>
          </a:prstGeom>
          <a:noFill/>
        </p:spPr>
        <p:txBody>
          <a:bodyPr wrap="none" lIns="0" tIns="0" rIns="0" bIns="0" rtlCol="0">
            <a:spAutoFit/>
          </a:bodyPr>
          <a:lstStyle/>
          <a:p>
            <a:pPr marL="285750" indent="-285750">
              <a:buFont typeface="Arial" pitchFamily="34" charset="0"/>
              <a:buChar char="•"/>
            </a:pPr>
            <a:r>
              <a:rPr lang="en-IN" sz="2000" dirty="0">
                <a:gradFill>
                  <a:gsLst>
                    <a:gs pos="0">
                      <a:schemeClr val="tx1">
                        <a:lumMod val="75000"/>
                        <a:lumOff val="25000"/>
                      </a:schemeClr>
                    </a:gs>
                    <a:gs pos="80000">
                      <a:schemeClr val="tx1">
                        <a:lumMod val="65000"/>
                        <a:lumOff val="35000"/>
                      </a:schemeClr>
                    </a:gs>
                  </a:gsLst>
                  <a:lin ang="16200000" scaled="0"/>
                </a:gradFill>
                <a:latin typeface="Calibri" pitchFamily="34" charset="0"/>
              </a:rPr>
              <a:t>HTML View</a:t>
            </a:r>
          </a:p>
        </p:txBody>
      </p:sp>
      <p:sp>
        <p:nvSpPr>
          <p:cNvPr id="24" name="TextBox 23"/>
          <p:cNvSpPr txBox="1"/>
          <p:nvPr/>
        </p:nvSpPr>
        <p:spPr>
          <a:xfrm>
            <a:off x="6774107" y="5389096"/>
            <a:ext cx="888961" cy="615553"/>
          </a:xfrm>
          <a:prstGeom prst="rect">
            <a:avLst/>
          </a:prstGeom>
          <a:noFill/>
        </p:spPr>
        <p:txBody>
          <a:bodyPr wrap="none" lIns="0" tIns="0" rIns="0" bIns="0" rtlCol="0">
            <a:spAutoFit/>
          </a:bodyPr>
          <a:lstStyle/>
          <a:p>
            <a:pPr marL="342900" indent="-342900">
              <a:buFont typeface="Arial" pitchFamily="34" charset="0"/>
              <a:buChar char="•"/>
            </a:pPr>
            <a:r>
              <a:rPr lang="en-IN" sz="2000" dirty="0">
                <a:gradFill>
                  <a:gsLst>
                    <a:gs pos="0">
                      <a:schemeClr val="tx1">
                        <a:lumMod val="75000"/>
                        <a:lumOff val="25000"/>
                      </a:schemeClr>
                    </a:gs>
                    <a:gs pos="80000">
                      <a:schemeClr val="tx1">
                        <a:lumMod val="65000"/>
                        <a:lumOff val="35000"/>
                      </a:schemeClr>
                    </a:gs>
                  </a:gsLst>
                  <a:lin ang="16200000" scaled="0"/>
                </a:gradFill>
                <a:latin typeface="Calibri" pitchFamily="34" charset="0"/>
              </a:rPr>
              <a:t>Data </a:t>
            </a:r>
          </a:p>
          <a:p>
            <a:pPr marL="342900" indent="-342900">
              <a:buFont typeface="Arial" pitchFamily="34" charset="0"/>
              <a:buChar char="•"/>
            </a:pPr>
            <a:r>
              <a:rPr lang="en-IN" sz="2000" dirty="0">
                <a:gradFill>
                  <a:gsLst>
                    <a:gs pos="0">
                      <a:schemeClr val="tx1">
                        <a:lumMod val="75000"/>
                        <a:lumOff val="25000"/>
                      </a:schemeClr>
                    </a:gs>
                    <a:gs pos="80000">
                      <a:schemeClr val="tx1">
                        <a:lumMod val="65000"/>
                        <a:lumOff val="35000"/>
                      </a:schemeClr>
                    </a:gs>
                  </a:gsLst>
                  <a:lin ang="16200000" scaled="0"/>
                </a:gradFill>
                <a:latin typeface="Calibri" pitchFamily="34" charset="0"/>
              </a:rPr>
              <a:t>Logic</a:t>
            </a:r>
          </a:p>
        </p:txBody>
      </p:sp>
      <p:sp>
        <p:nvSpPr>
          <p:cNvPr id="25" name="TextBox 24"/>
          <p:cNvSpPr txBox="1"/>
          <p:nvPr/>
        </p:nvSpPr>
        <p:spPr>
          <a:xfrm>
            <a:off x="9538368" y="4769500"/>
            <a:ext cx="1427141" cy="923330"/>
          </a:xfrm>
          <a:prstGeom prst="rect">
            <a:avLst/>
          </a:prstGeom>
          <a:noFill/>
        </p:spPr>
        <p:txBody>
          <a:bodyPr wrap="square" lIns="0" tIns="0" rIns="0" bIns="0" rtlCol="0">
            <a:spAutoFit/>
          </a:bodyPr>
          <a:lstStyle/>
          <a:p>
            <a:pPr marL="342900" indent="-342900">
              <a:buFont typeface="Arial" pitchFamily="34" charset="0"/>
              <a:buChar char="•"/>
            </a:pPr>
            <a:r>
              <a:rPr lang="en-IN" sz="2000" dirty="0">
                <a:gradFill>
                  <a:gsLst>
                    <a:gs pos="0">
                      <a:schemeClr val="tx1">
                        <a:lumMod val="75000"/>
                        <a:lumOff val="25000"/>
                      </a:schemeClr>
                    </a:gs>
                    <a:gs pos="80000">
                      <a:schemeClr val="tx1">
                        <a:lumMod val="65000"/>
                        <a:lumOff val="35000"/>
                      </a:schemeClr>
                    </a:gs>
                  </a:gsLst>
                  <a:lin ang="16200000" scaled="0"/>
                </a:gradFill>
                <a:latin typeface="Calibri" pitchFamily="34" charset="0"/>
              </a:rPr>
              <a:t>Extra data for Angular</a:t>
            </a:r>
          </a:p>
        </p:txBody>
      </p:sp>
    </p:spTree>
    <p:extLst>
      <p:ext uri="{BB962C8B-B14F-4D97-AF65-F5344CB8AC3E}">
        <p14:creationId xmlns:p14="http://schemas.microsoft.com/office/powerpoint/2010/main" val="2892396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0"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7DEAF-3DAA-4C29-A8AB-52432B769420}"/>
              </a:ext>
            </a:extLst>
          </p:cNvPr>
          <p:cNvSpPr txBox="1"/>
          <p:nvPr/>
        </p:nvSpPr>
        <p:spPr>
          <a:xfrm>
            <a:off x="4767120" y="5969912"/>
            <a:ext cx="2221762"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Index.html</a:t>
            </a:r>
          </a:p>
        </p:txBody>
      </p:sp>
      <p:sp>
        <p:nvSpPr>
          <p:cNvPr id="4" name="TextBox 3">
            <a:extLst>
              <a:ext uri="{FF2B5EF4-FFF2-40B4-BE49-F238E27FC236}">
                <a16:creationId xmlns:a16="http://schemas.microsoft.com/office/drawing/2014/main" id="{D69367B5-5CE9-4B46-8673-031E96522602}"/>
              </a:ext>
            </a:extLst>
          </p:cNvPr>
          <p:cNvSpPr txBox="1"/>
          <p:nvPr/>
        </p:nvSpPr>
        <p:spPr>
          <a:xfrm>
            <a:off x="4284617" y="457201"/>
            <a:ext cx="3186770"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App.component.html</a:t>
            </a:r>
          </a:p>
        </p:txBody>
      </p:sp>
      <p:cxnSp>
        <p:nvCxnSpPr>
          <p:cNvPr id="6" name="Straight Arrow Connector 5">
            <a:extLst>
              <a:ext uri="{FF2B5EF4-FFF2-40B4-BE49-F238E27FC236}">
                <a16:creationId xmlns:a16="http://schemas.microsoft.com/office/drawing/2014/main" id="{61904C5E-D4B8-48D2-BD8B-DABD1079B34E}"/>
              </a:ext>
            </a:extLst>
          </p:cNvPr>
          <p:cNvCxnSpPr>
            <a:cxnSpLocks/>
            <a:stCxn id="4" idx="2"/>
          </p:cNvCxnSpPr>
          <p:nvPr/>
        </p:nvCxnSpPr>
        <p:spPr>
          <a:xfrm>
            <a:off x="5878002" y="888088"/>
            <a:ext cx="0" cy="45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5A80F1-3478-4179-8442-9BCF5F5F40E0}"/>
              </a:ext>
            </a:extLst>
          </p:cNvPr>
          <p:cNvSpPr txBox="1"/>
          <p:nvPr/>
        </p:nvSpPr>
        <p:spPr>
          <a:xfrm>
            <a:off x="4501027" y="1345474"/>
            <a:ext cx="2765181" cy="430887"/>
          </a:xfrm>
          <a:prstGeom prst="rect">
            <a:avLst/>
          </a:prstGeom>
          <a:noFill/>
        </p:spPr>
        <p:txBody>
          <a:bodyPr wrap="none" lIns="0" tIns="0" rIns="0" bIns="0" rtlCol="0">
            <a:spAutoFit/>
          </a:bodyPr>
          <a:lstStyle/>
          <a:p>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App.component.ts</a:t>
            </a:r>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 name="TextBox 8">
            <a:extLst>
              <a:ext uri="{FF2B5EF4-FFF2-40B4-BE49-F238E27FC236}">
                <a16:creationId xmlns:a16="http://schemas.microsoft.com/office/drawing/2014/main" id="{0FD056F8-9896-4E21-8678-B74BCFAF0A58}"/>
              </a:ext>
            </a:extLst>
          </p:cNvPr>
          <p:cNvSpPr txBox="1"/>
          <p:nvPr/>
        </p:nvSpPr>
        <p:spPr>
          <a:xfrm>
            <a:off x="4788761" y="2324575"/>
            <a:ext cx="2178481" cy="430887"/>
          </a:xfrm>
          <a:prstGeom prst="rect">
            <a:avLst/>
          </a:prstGeom>
          <a:noFill/>
        </p:spPr>
        <p:txBody>
          <a:bodyPr wrap="none" lIns="0" tIns="0" rIns="0" bIns="0" rtlCol="0">
            <a:spAutoFit/>
          </a:bodyPr>
          <a:lstStyle/>
          <a:p>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App.module.ts</a:t>
            </a:r>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0" name="Straight Arrow Connector 9">
            <a:extLst>
              <a:ext uri="{FF2B5EF4-FFF2-40B4-BE49-F238E27FC236}">
                <a16:creationId xmlns:a16="http://schemas.microsoft.com/office/drawing/2014/main" id="{774B7A53-DDE8-4B53-BF7C-7A6E6048F483}"/>
              </a:ext>
            </a:extLst>
          </p:cNvPr>
          <p:cNvCxnSpPr>
            <a:cxnSpLocks/>
          </p:cNvCxnSpPr>
          <p:nvPr/>
        </p:nvCxnSpPr>
        <p:spPr>
          <a:xfrm>
            <a:off x="5878001" y="1867189"/>
            <a:ext cx="0" cy="45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A5B222-BF31-47E2-8C09-20E3B93132C5}"/>
              </a:ext>
            </a:extLst>
          </p:cNvPr>
          <p:cNvSpPr txBox="1"/>
          <p:nvPr/>
        </p:nvSpPr>
        <p:spPr>
          <a:xfrm>
            <a:off x="5249466" y="3394504"/>
            <a:ext cx="1065997" cy="430887"/>
          </a:xfrm>
          <a:prstGeom prst="rect">
            <a:avLst/>
          </a:prstGeom>
          <a:noFill/>
        </p:spPr>
        <p:txBody>
          <a:bodyPr wrap="none" lIns="0" tIns="0" rIns="0" bIns="0" rtlCol="0">
            <a:spAutoFit/>
          </a:bodyPr>
          <a:lstStyle/>
          <a:p>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main.ts</a:t>
            </a:r>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2" name="Straight Arrow Connector 11">
            <a:extLst>
              <a:ext uri="{FF2B5EF4-FFF2-40B4-BE49-F238E27FC236}">
                <a16:creationId xmlns:a16="http://schemas.microsoft.com/office/drawing/2014/main" id="{9E8F24A8-B111-4E4A-81FF-39A53CD57D2C}"/>
              </a:ext>
            </a:extLst>
          </p:cNvPr>
          <p:cNvCxnSpPr>
            <a:cxnSpLocks/>
          </p:cNvCxnSpPr>
          <p:nvPr/>
        </p:nvCxnSpPr>
        <p:spPr>
          <a:xfrm>
            <a:off x="5873362" y="2846290"/>
            <a:ext cx="0" cy="45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84E789-6CE6-4EB0-B781-E4C495F880C5}"/>
              </a:ext>
            </a:extLst>
          </p:cNvPr>
          <p:cNvSpPr txBox="1"/>
          <p:nvPr/>
        </p:nvSpPr>
        <p:spPr>
          <a:xfrm>
            <a:off x="8112035" y="4428309"/>
            <a:ext cx="340170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Frmwrk</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 name="TextBox 13">
            <a:extLst>
              <a:ext uri="{FF2B5EF4-FFF2-40B4-BE49-F238E27FC236}">
                <a16:creationId xmlns:a16="http://schemas.microsoft.com/office/drawing/2014/main" id="{B44B7746-DB83-483B-A3AA-9D310EE53B30}"/>
              </a:ext>
            </a:extLst>
          </p:cNvPr>
          <p:cNvSpPr txBox="1"/>
          <p:nvPr/>
        </p:nvSpPr>
        <p:spPr>
          <a:xfrm>
            <a:off x="4386118" y="4486480"/>
            <a:ext cx="2602764" cy="615553"/>
          </a:xfrm>
          <a:prstGeom prst="rect">
            <a:avLst/>
          </a:prstGeom>
          <a:noFill/>
        </p:spPr>
        <p:txBody>
          <a:bodyPr wrap="none" lIns="0" tIns="0" rIns="0" bIns="0" rtlCol="0">
            <a:spAutoFit/>
          </a:bodyPr>
          <a:lstStyle/>
          <a:p>
            <a:r>
              <a:rPr lang="en-IN" sz="4000" dirty="0" err="1">
                <a:solidFill>
                  <a:schemeClr val="accent6"/>
                </a:solidFill>
                <a:latin typeface="Segoe UI Light" pitchFamily="34" charset="0"/>
              </a:rPr>
              <a:t>Angular.json</a:t>
            </a:r>
            <a:endParaRPr lang="en-IN" sz="4000" dirty="0">
              <a:solidFill>
                <a:schemeClr val="accent6"/>
              </a:solidFill>
              <a:latin typeface="Segoe UI Light" pitchFamily="34" charset="0"/>
            </a:endParaRPr>
          </a:p>
        </p:txBody>
      </p:sp>
      <p:cxnSp>
        <p:nvCxnSpPr>
          <p:cNvPr id="16" name="Straight Arrow Connector 15">
            <a:extLst>
              <a:ext uri="{FF2B5EF4-FFF2-40B4-BE49-F238E27FC236}">
                <a16:creationId xmlns:a16="http://schemas.microsoft.com/office/drawing/2014/main" id="{E1ACBDE7-9A20-4E56-AAA5-C890F917A5D8}"/>
              </a:ext>
            </a:extLst>
          </p:cNvPr>
          <p:cNvCxnSpPr/>
          <p:nvPr/>
        </p:nvCxnSpPr>
        <p:spPr>
          <a:xfrm flipH="1">
            <a:off x="7171509" y="4899983"/>
            <a:ext cx="783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D3C16F-1FE8-4D51-81D7-F923B4551BAB}"/>
              </a:ext>
            </a:extLst>
          </p:cNvPr>
          <p:cNvCxnSpPr/>
          <p:nvPr/>
        </p:nvCxnSpPr>
        <p:spPr>
          <a:xfrm flipH="1">
            <a:off x="5782464" y="5225143"/>
            <a:ext cx="90898" cy="74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AE2DA7-106B-4110-A5A2-C0AA4E668EC4}"/>
              </a:ext>
            </a:extLst>
          </p:cNvPr>
          <p:cNvCxnSpPr/>
          <p:nvPr/>
        </p:nvCxnSpPr>
        <p:spPr>
          <a:xfrm flipH="1" flipV="1">
            <a:off x="5982789" y="3964765"/>
            <a:ext cx="666205" cy="521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99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983726-DBC9-44AC-B08F-B49D8714B808}"/>
              </a:ext>
            </a:extLst>
          </p:cNvPr>
          <p:cNvPicPr>
            <a:picLocks noChangeAspect="1"/>
          </p:cNvPicPr>
          <p:nvPr/>
        </p:nvPicPr>
        <p:blipFill>
          <a:blip r:embed="rId2"/>
          <a:stretch>
            <a:fillRect/>
          </a:stretch>
        </p:blipFill>
        <p:spPr>
          <a:xfrm>
            <a:off x="378479" y="260464"/>
            <a:ext cx="10911466" cy="5895239"/>
          </a:xfrm>
          <a:prstGeom prst="rect">
            <a:avLst/>
          </a:prstGeom>
        </p:spPr>
      </p:pic>
    </p:spTree>
    <p:extLst>
      <p:ext uri="{BB962C8B-B14F-4D97-AF65-F5344CB8AC3E}">
        <p14:creationId xmlns:p14="http://schemas.microsoft.com/office/powerpoint/2010/main" val="20678689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9B945-1194-4800-BE36-31D458330FE0}"/>
              </a:ext>
            </a:extLst>
          </p:cNvPr>
          <p:cNvPicPr>
            <a:picLocks noChangeAspect="1"/>
          </p:cNvPicPr>
          <p:nvPr/>
        </p:nvPicPr>
        <p:blipFill>
          <a:blip r:embed="rId2"/>
          <a:stretch>
            <a:fillRect/>
          </a:stretch>
        </p:blipFill>
        <p:spPr>
          <a:xfrm>
            <a:off x="1167139" y="223837"/>
            <a:ext cx="6743700" cy="6410325"/>
          </a:xfrm>
          <a:prstGeom prst="rect">
            <a:avLst/>
          </a:prstGeom>
        </p:spPr>
      </p:pic>
    </p:spTree>
    <p:extLst>
      <p:ext uri="{BB962C8B-B14F-4D97-AF65-F5344CB8AC3E}">
        <p14:creationId xmlns:p14="http://schemas.microsoft.com/office/powerpoint/2010/main" val="21654592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6AF248-3CFC-46A9-92E2-9D6513A61C59}"/>
              </a:ext>
            </a:extLst>
          </p:cNvPr>
          <p:cNvPicPr>
            <a:picLocks noChangeAspect="1"/>
          </p:cNvPicPr>
          <p:nvPr/>
        </p:nvPicPr>
        <p:blipFill>
          <a:blip r:embed="rId2"/>
          <a:stretch>
            <a:fillRect/>
          </a:stretch>
        </p:blipFill>
        <p:spPr>
          <a:xfrm>
            <a:off x="301837" y="187407"/>
            <a:ext cx="8191500" cy="6162675"/>
          </a:xfrm>
          <a:prstGeom prst="rect">
            <a:avLst/>
          </a:prstGeom>
        </p:spPr>
      </p:pic>
    </p:spTree>
    <p:extLst>
      <p:ext uri="{BB962C8B-B14F-4D97-AF65-F5344CB8AC3E}">
        <p14:creationId xmlns:p14="http://schemas.microsoft.com/office/powerpoint/2010/main" val="26076896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E0732-D0DA-405B-A1A0-7E0B7E661D14}"/>
              </a:ext>
            </a:extLst>
          </p:cNvPr>
          <p:cNvPicPr>
            <a:picLocks noChangeAspect="1"/>
          </p:cNvPicPr>
          <p:nvPr/>
        </p:nvPicPr>
        <p:blipFill>
          <a:blip r:embed="rId2"/>
          <a:stretch>
            <a:fillRect/>
          </a:stretch>
        </p:blipFill>
        <p:spPr>
          <a:xfrm>
            <a:off x="320348" y="285749"/>
            <a:ext cx="6574313" cy="5606003"/>
          </a:xfrm>
          <a:prstGeom prst="rect">
            <a:avLst/>
          </a:prstGeom>
        </p:spPr>
      </p:pic>
    </p:spTree>
    <p:extLst>
      <p:ext uri="{BB962C8B-B14F-4D97-AF65-F5344CB8AC3E}">
        <p14:creationId xmlns:p14="http://schemas.microsoft.com/office/powerpoint/2010/main" val="27992861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9C677E-91E5-43DD-9390-781DCF2C81A8}"/>
              </a:ext>
            </a:extLst>
          </p:cNvPr>
          <p:cNvPicPr>
            <a:picLocks noChangeAspect="1"/>
          </p:cNvPicPr>
          <p:nvPr/>
        </p:nvPicPr>
        <p:blipFill>
          <a:blip r:embed="rId2"/>
          <a:stretch>
            <a:fillRect/>
          </a:stretch>
        </p:blipFill>
        <p:spPr>
          <a:xfrm>
            <a:off x="278221" y="166295"/>
            <a:ext cx="7783838" cy="5829152"/>
          </a:xfrm>
          <a:prstGeom prst="rect">
            <a:avLst/>
          </a:prstGeom>
        </p:spPr>
      </p:pic>
    </p:spTree>
    <p:extLst>
      <p:ext uri="{BB962C8B-B14F-4D97-AF65-F5344CB8AC3E}">
        <p14:creationId xmlns:p14="http://schemas.microsoft.com/office/powerpoint/2010/main" val="16414328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7FCAE-24A5-434E-9362-9D166A3113E9}"/>
              </a:ext>
            </a:extLst>
          </p:cNvPr>
          <p:cNvPicPr>
            <a:picLocks noChangeAspect="1"/>
          </p:cNvPicPr>
          <p:nvPr/>
        </p:nvPicPr>
        <p:blipFill>
          <a:blip r:embed="rId2"/>
          <a:stretch>
            <a:fillRect/>
          </a:stretch>
        </p:blipFill>
        <p:spPr>
          <a:xfrm>
            <a:off x="199469" y="227373"/>
            <a:ext cx="8105545" cy="2386572"/>
          </a:xfrm>
          <a:prstGeom prst="rect">
            <a:avLst/>
          </a:prstGeom>
        </p:spPr>
      </p:pic>
    </p:spTree>
    <p:extLst>
      <p:ext uri="{BB962C8B-B14F-4D97-AF65-F5344CB8AC3E}">
        <p14:creationId xmlns:p14="http://schemas.microsoft.com/office/powerpoint/2010/main" val="20564011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85FDCD-6089-45CA-8CEE-52BD49BB9BC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3071" b="100000" l="4458" r="97518">
                        <a14:foregroundMark x1="48116" y1="52646" x2="56618" y2="46869"/>
                        <a14:foregroundMark x1="40763" y1="55677" x2="43107" y2="55677"/>
                      </a14:backgroundRemoval>
                    </a14:imgEffect>
                  </a14:imgLayer>
                </a14:imgProps>
              </a:ext>
              <a:ext uri="{28A0092B-C50C-407E-A947-70E740481C1C}">
                <a14:useLocalDpi xmlns:a14="http://schemas.microsoft.com/office/drawing/2010/main" val="0"/>
              </a:ext>
            </a:extLst>
          </a:blip>
          <a:stretch>
            <a:fillRect/>
          </a:stretch>
        </p:blipFill>
        <p:spPr>
          <a:xfrm>
            <a:off x="386886" y="218007"/>
            <a:ext cx="2358163" cy="2681591"/>
          </a:xfrm>
          <a:prstGeom prst="rect">
            <a:avLst/>
          </a:prstGeom>
        </p:spPr>
      </p:pic>
      <p:sp>
        <p:nvSpPr>
          <p:cNvPr id="5" name="Rectangle 4">
            <a:extLst>
              <a:ext uri="{FF2B5EF4-FFF2-40B4-BE49-F238E27FC236}">
                <a16:creationId xmlns:a16="http://schemas.microsoft.com/office/drawing/2014/main" id="{6263B12B-8351-483B-AEA0-CE4497E90826}"/>
              </a:ext>
            </a:extLst>
          </p:cNvPr>
          <p:cNvSpPr/>
          <p:nvPr/>
        </p:nvSpPr>
        <p:spPr>
          <a:xfrm>
            <a:off x="333833" y="218007"/>
            <a:ext cx="2464266" cy="2681591"/>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 name="Rectangle 5">
            <a:extLst>
              <a:ext uri="{FF2B5EF4-FFF2-40B4-BE49-F238E27FC236}">
                <a16:creationId xmlns:a16="http://schemas.microsoft.com/office/drawing/2014/main" id="{6A5543C6-D757-4959-8122-E22E72915514}"/>
              </a:ext>
            </a:extLst>
          </p:cNvPr>
          <p:cNvSpPr/>
          <p:nvPr/>
        </p:nvSpPr>
        <p:spPr>
          <a:xfrm>
            <a:off x="222038" y="2872687"/>
            <a:ext cx="3720285" cy="1138476"/>
          </a:xfrm>
          <a:prstGeom prst="rect">
            <a:avLst/>
          </a:prstGeom>
        </p:spPr>
        <p:txBody>
          <a:bodyPr wrap="square">
            <a:spAutoFit/>
          </a:bodyPr>
          <a:lstStyle/>
          <a:p>
            <a:pPr lvl="0"/>
            <a:r>
              <a:rPr lang="en-US" sz="3199" b="1" dirty="0">
                <a:solidFill>
                  <a:schemeClr val="tx2"/>
                </a:solidFill>
                <a:latin typeface="Calibri" panose="020F0502020204030204" pitchFamily="34" charset="0"/>
                <a:cs typeface="Calibri" panose="020F0502020204030204" pitchFamily="34" charset="0"/>
              </a:rPr>
              <a:t>Maruti Makwana</a:t>
            </a:r>
          </a:p>
          <a:p>
            <a:r>
              <a:rPr lang="en-US" sz="1799" dirty="0">
                <a:solidFill>
                  <a:schemeClr val="tx2"/>
                </a:solidFill>
                <a:latin typeface="Calibri" panose="020F0502020204030204" pitchFamily="34" charset="0"/>
                <a:cs typeface="Calibri" panose="020F0502020204030204" pitchFamily="34" charset="0"/>
              </a:rPr>
              <a:t>MICROSOFT CERTIFIED TRAINER</a:t>
            </a:r>
          </a:p>
          <a:p>
            <a:pPr lvl="0"/>
            <a:endParaRPr lang="en-US" sz="1799" spc="300" dirty="0">
              <a:solidFill>
                <a:schemeClr val="tx2"/>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C2AEAA3-80B4-4780-B3E2-DB0532A9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4565" y="218006"/>
            <a:ext cx="8552221" cy="6414166"/>
          </a:xfrm>
          <a:prstGeom prst="rect">
            <a:avLst/>
          </a:prstGeom>
        </p:spPr>
      </p:pic>
      <p:pic>
        <p:nvPicPr>
          <p:cNvPr id="8" name="Picture 7">
            <a:extLst>
              <a:ext uri="{FF2B5EF4-FFF2-40B4-BE49-F238E27FC236}">
                <a16:creationId xmlns:a16="http://schemas.microsoft.com/office/drawing/2014/main" id="{5A702D0C-FC10-4320-943A-27A256051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33" y="3770655"/>
            <a:ext cx="2895187" cy="2895187"/>
          </a:xfrm>
          <a:prstGeom prst="rect">
            <a:avLst/>
          </a:prstGeom>
        </p:spPr>
      </p:pic>
    </p:spTree>
    <p:extLst>
      <p:ext uri="{BB962C8B-B14F-4D97-AF65-F5344CB8AC3E}">
        <p14:creationId xmlns:p14="http://schemas.microsoft.com/office/powerpoint/2010/main" val="32596144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BF6AE-4822-4F08-A577-BAEA7B5C0114}"/>
              </a:ext>
            </a:extLst>
          </p:cNvPr>
          <p:cNvPicPr>
            <a:picLocks noChangeAspect="1"/>
          </p:cNvPicPr>
          <p:nvPr/>
        </p:nvPicPr>
        <p:blipFill>
          <a:blip r:embed="rId2"/>
          <a:stretch>
            <a:fillRect/>
          </a:stretch>
        </p:blipFill>
        <p:spPr>
          <a:xfrm>
            <a:off x="113449" y="145623"/>
            <a:ext cx="11195619" cy="2936941"/>
          </a:xfrm>
          <a:prstGeom prst="rect">
            <a:avLst/>
          </a:prstGeom>
        </p:spPr>
      </p:pic>
      <p:pic>
        <p:nvPicPr>
          <p:cNvPr id="4" name="Picture 3">
            <a:extLst>
              <a:ext uri="{FF2B5EF4-FFF2-40B4-BE49-F238E27FC236}">
                <a16:creationId xmlns:a16="http://schemas.microsoft.com/office/drawing/2014/main" id="{E2B5E2D8-9BDB-453C-8BF3-657B251B7EA9}"/>
              </a:ext>
            </a:extLst>
          </p:cNvPr>
          <p:cNvPicPr>
            <a:picLocks noChangeAspect="1"/>
          </p:cNvPicPr>
          <p:nvPr/>
        </p:nvPicPr>
        <p:blipFill>
          <a:blip r:embed="rId3"/>
          <a:stretch>
            <a:fillRect/>
          </a:stretch>
        </p:blipFill>
        <p:spPr>
          <a:xfrm>
            <a:off x="5482407" y="2065256"/>
            <a:ext cx="6257925" cy="4876800"/>
          </a:xfrm>
          <a:prstGeom prst="rect">
            <a:avLst/>
          </a:prstGeom>
        </p:spPr>
      </p:pic>
    </p:spTree>
    <p:extLst>
      <p:ext uri="{BB962C8B-B14F-4D97-AF65-F5344CB8AC3E}">
        <p14:creationId xmlns:p14="http://schemas.microsoft.com/office/powerpoint/2010/main" val="1437301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A46CD-82C0-49C6-96AB-11F43CEB5801}"/>
              </a:ext>
            </a:extLst>
          </p:cNvPr>
          <p:cNvPicPr>
            <a:picLocks noChangeAspect="1"/>
          </p:cNvPicPr>
          <p:nvPr/>
        </p:nvPicPr>
        <p:blipFill>
          <a:blip r:embed="rId2"/>
          <a:stretch>
            <a:fillRect/>
          </a:stretch>
        </p:blipFill>
        <p:spPr>
          <a:xfrm>
            <a:off x="651604" y="35351"/>
            <a:ext cx="4041756" cy="6858000"/>
          </a:xfrm>
          <a:prstGeom prst="rect">
            <a:avLst/>
          </a:prstGeom>
        </p:spPr>
      </p:pic>
    </p:spTree>
    <p:extLst>
      <p:ext uri="{BB962C8B-B14F-4D97-AF65-F5344CB8AC3E}">
        <p14:creationId xmlns:p14="http://schemas.microsoft.com/office/powerpoint/2010/main" val="3698826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C4C51A-4A3F-4F8D-BDF0-450192EABD6B}"/>
              </a:ext>
            </a:extLst>
          </p:cNvPr>
          <p:cNvPicPr>
            <a:picLocks noChangeAspect="1"/>
          </p:cNvPicPr>
          <p:nvPr/>
        </p:nvPicPr>
        <p:blipFill>
          <a:blip r:embed="rId2"/>
          <a:stretch>
            <a:fillRect/>
          </a:stretch>
        </p:blipFill>
        <p:spPr>
          <a:xfrm>
            <a:off x="0" y="309758"/>
            <a:ext cx="9198952" cy="3310135"/>
          </a:xfrm>
          <a:prstGeom prst="rect">
            <a:avLst/>
          </a:prstGeom>
        </p:spPr>
      </p:pic>
    </p:spTree>
    <p:extLst>
      <p:ext uri="{BB962C8B-B14F-4D97-AF65-F5344CB8AC3E}">
        <p14:creationId xmlns:p14="http://schemas.microsoft.com/office/powerpoint/2010/main" val="8272427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636AD-802C-4E4E-BAFC-5274033211E3}"/>
              </a:ext>
            </a:extLst>
          </p:cNvPr>
          <p:cNvPicPr>
            <a:picLocks noChangeAspect="1"/>
          </p:cNvPicPr>
          <p:nvPr/>
        </p:nvPicPr>
        <p:blipFill>
          <a:blip r:embed="rId2"/>
          <a:stretch>
            <a:fillRect/>
          </a:stretch>
        </p:blipFill>
        <p:spPr>
          <a:xfrm>
            <a:off x="730610" y="138112"/>
            <a:ext cx="8220075" cy="6581775"/>
          </a:xfrm>
          <a:prstGeom prst="rect">
            <a:avLst/>
          </a:prstGeom>
        </p:spPr>
      </p:pic>
    </p:spTree>
    <p:extLst>
      <p:ext uri="{BB962C8B-B14F-4D97-AF65-F5344CB8AC3E}">
        <p14:creationId xmlns:p14="http://schemas.microsoft.com/office/powerpoint/2010/main" val="10181054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71AC4-40AA-4F6E-AA28-4D57F38EE249}"/>
              </a:ext>
            </a:extLst>
          </p:cNvPr>
          <p:cNvPicPr>
            <a:picLocks noChangeAspect="1"/>
          </p:cNvPicPr>
          <p:nvPr/>
        </p:nvPicPr>
        <p:blipFill>
          <a:blip r:embed="rId2"/>
          <a:stretch>
            <a:fillRect/>
          </a:stretch>
        </p:blipFill>
        <p:spPr>
          <a:xfrm>
            <a:off x="761105" y="0"/>
            <a:ext cx="3238292" cy="6858000"/>
          </a:xfrm>
          <a:prstGeom prst="rect">
            <a:avLst/>
          </a:prstGeom>
        </p:spPr>
      </p:pic>
    </p:spTree>
    <p:extLst>
      <p:ext uri="{BB962C8B-B14F-4D97-AF65-F5344CB8AC3E}">
        <p14:creationId xmlns:p14="http://schemas.microsoft.com/office/powerpoint/2010/main" val="35181687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ED274-3DB7-44F0-9F50-087C25CD9CFA}"/>
              </a:ext>
            </a:extLst>
          </p:cNvPr>
          <p:cNvPicPr>
            <a:picLocks noChangeAspect="1"/>
          </p:cNvPicPr>
          <p:nvPr/>
        </p:nvPicPr>
        <p:blipFill>
          <a:blip r:embed="rId2"/>
          <a:stretch>
            <a:fillRect/>
          </a:stretch>
        </p:blipFill>
        <p:spPr>
          <a:xfrm>
            <a:off x="217340" y="210041"/>
            <a:ext cx="7210425" cy="4514850"/>
          </a:xfrm>
          <a:prstGeom prst="rect">
            <a:avLst/>
          </a:prstGeom>
        </p:spPr>
      </p:pic>
    </p:spTree>
    <p:extLst>
      <p:ext uri="{BB962C8B-B14F-4D97-AF65-F5344CB8AC3E}">
        <p14:creationId xmlns:p14="http://schemas.microsoft.com/office/powerpoint/2010/main" val="20077693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C0FFB2-5A8E-4F27-85AE-37FBDEBEA254}"/>
              </a:ext>
            </a:extLst>
          </p:cNvPr>
          <p:cNvPicPr>
            <a:picLocks noChangeAspect="1"/>
          </p:cNvPicPr>
          <p:nvPr/>
        </p:nvPicPr>
        <p:blipFill>
          <a:blip r:embed="rId2"/>
          <a:stretch>
            <a:fillRect/>
          </a:stretch>
        </p:blipFill>
        <p:spPr>
          <a:xfrm>
            <a:off x="277092" y="266159"/>
            <a:ext cx="7952334" cy="5163680"/>
          </a:xfrm>
          <a:prstGeom prst="rect">
            <a:avLst/>
          </a:prstGeom>
        </p:spPr>
      </p:pic>
    </p:spTree>
    <p:extLst>
      <p:ext uri="{BB962C8B-B14F-4D97-AF65-F5344CB8AC3E}">
        <p14:creationId xmlns:p14="http://schemas.microsoft.com/office/powerpoint/2010/main" val="34216591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87C44-2FFA-409B-9C6C-AF6A5662C89C}"/>
              </a:ext>
            </a:extLst>
          </p:cNvPr>
          <p:cNvPicPr>
            <a:picLocks noChangeAspect="1"/>
          </p:cNvPicPr>
          <p:nvPr/>
        </p:nvPicPr>
        <p:blipFill>
          <a:blip r:embed="rId2"/>
          <a:stretch>
            <a:fillRect/>
          </a:stretch>
        </p:blipFill>
        <p:spPr>
          <a:xfrm>
            <a:off x="94350" y="248926"/>
            <a:ext cx="6089634" cy="5732919"/>
          </a:xfrm>
          <a:prstGeom prst="rect">
            <a:avLst/>
          </a:prstGeom>
        </p:spPr>
      </p:pic>
    </p:spTree>
    <p:extLst>
      <p:ext uri="{BB962C8B-B14F-4D97-AF65-F5344CB8AC3E}">
        <p14:creationId xmlns:p14="http://schemas.microsoft.com/office/powerpoint/2010/main" val="17391514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E1581-10B0-400B-BDCA-E419DBE3983E}"/>
              </a:ext>
            </a:extLst>
          </p:cNvPr>
          <p:cNvSpPr txBox="1"/>
          <p:nvPr/>
        </p:nvSpPr>
        <p:spPr>
          <a:xfrm>
            <a:off x="914400" y="499621"/>
            <a:ext cx="4276812" cy="4924425"/>
          </a:xfrm>
          <a:prstGeom prst="rect">
            <a:avLst/>
          </a:prstGeom>
          <a:noFill/>
        </p:spPr>
        <p:txBody>
          <a:bodyPr wrap="none" lIns="0" tIns="0" rIns="0" bIns="0" rtlCol="0">
            <a:spAutoFit/>
          </a:bodyPr>
          <a:lstStyle/>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Template</a:t>
            </a:r>
          </a:p>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Component</a:t>
            </a:r>
          </a:p>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Module</a:t>
            </a:r>
          </a:p>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Bindings- 4 types</a:t>
            </a:r>
          </a:p>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Directives</a:t>
            </a:r>
          </a:p>
          <a:p>
            <a:pPr marL="571500" indent="-571500">
              <a:buFont typeface="Wingdings" panose="05000000000000000000" pitchFamily="2" charset="2"/>
              <a:buChar char="ü"/>
            </a:pP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Decorators</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694815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C353E-F1F2-4191-97B9-276B1AE98992}"/>
              </a:ext>
            </a:extLst>
          </p:cNvPr>
          <p:cNvPicPr>
            <a:picLocks noChangeAspect="1"/>
          </p:cNvPicPr>
          <p:nvPr/>
        </p:nvPicPr>
        <p:blipFill>
          <a:blip r:embed="rId2"/>
          <a:stretch>
            <a:fillRect/>
          </a:stretch>
        </p:blipFill>
        <p:spPr>
          <a:xfrm>
            <a:off x="464597" y="259286"/>
            <a:ext cx="8620125" cy="5019675"/>
          </a:xfrm>
          <a:prstGeom prst="rect">
            <a:avLst/>
          </a:prstGeom>
        </p:spPr>
      </p:pic>
    </p:spTree>
    <p:extLst>
      <p:ext uri="{BB962C8B-B14F-4D97-AF65-F5344CB8AC3E}">
        <p14:creationId xmlns:p14="http://schemas.microsoft.com/office/powerpoint/2010/main" val="3537506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8E9-0025-47E0-B4C2-BF14C97B26B9}"/>
              </a:ext>
            </a:extLst>
          </p:cNvPr>
          <p:cNvSpPr>
            <a:spLocks noGrp="1"/>
          </p:cNvSpPr>
          <p:nvPr>
            <p:ph type="title"/>
          </p:nvPr>
        </p:nvSpPr>
        <p:spPr>
          <a:xfrm>
            <a:off x="519112" y="228600"/>
            <a:ext cx="11149013" cy="2243691"/>
          </a:xfrm>
        </p:spPr>
        <p:txBody>
          <a:bodyPr/>
          <a:lstStyle/>
          <a:p>
            <a:r>
              <a:rPr lang="en-US" dirty="0"/>
              <a:t>Hope  you have installed </a:t>
            </a:r>
            <a:br>
              <a:rPr lang="en-US" dirty="0"/>
            </a:br>
            <a:br>
              <a:rPr lang="en-US" dirty="0"/>
            </a:br>
            <a:endParaRPr lang="en-US" dirty="0"/>
          </a:p>
        </p:txBody>
      </p:sp>
      <p:sp>
        <p:nvSpPr>
          <p:cNvPr id="4" name="TextBox 3">
            <a:extLst>
              <a:ext uri="{FF2B5EF4-FFF2-40B4-BE49-F238E27FC236}">
                <a16:creationId xmlns:a16="http://schemas.microsoft.com/office/drawing/2014/main" id="{20951EB8-2974-480A-B3A5-66BD35DBD4DD}"/>
              </a:ext>
            </a:extLst>
          </p:cNvPr>
          <p:cNvSpPr txBox="1"/>
          <p:nvPr/>
        </p:nvSpPr>
        <p:spPr>
          <a:xfrm>
            <a:off x="519112" y="1350445"/>
            <a:ext cx="6094428" cy="1938992"/>
          </a:xfrm>
          <a:prstGeom prst="rect">
            <a:avLst/>
          </a:prstGeom>
          <a:noFill/>
        </p:spPr>
        <p:txBody>
          <a:bodyPr wrap="square">
            <a:spAutoFit/>
          </a:bodyPr>
          <a:lstStyle/>
          <a:p>
            <a:pPr marL="285750" indent="-285750">
              <a:buFont typeface="Wingdings" panose="05000000000000000000" pitchFamily="2" charset="2"/>
              <a:buChar char="§"/>
            </a:pPr>
            <a:r>
              <a:rPr lang="en-US" sz="4000" dirty="0">
                <a:latin typeface="Segoe UI" panose="020B0502040204020203" pitchFamily="34" charset="0"/>
                <a:cs typeface="Segoe UI" panose="020B0502040204020203" pitchFamily="34" charset="0"/>
              </a:rPr>
              <a:t>NPM</a:t>
            </a:r>
          </a:p>
          <a:p>
            <a:pPr marL="285750" indent="-285750">
              <a:buFont typeface="Wingdings" panose="05000000000000000000" pitchFamily="2" charset="2"/>
              <a:buChar char="§"/>
            </a:pPr>
            <a:r>
              <a:rPr lang="en-US" sz="4000" dirty="0">
                <a:latin typeface="Segoe UI" panose="020B0502040204020203" pitchFamily="34" charset="0"/>
                <a:cs typeface="Segoe UI" panose="020B0502040204020203" pitchFamily="34" charset="0"/>
              </a:rPr>
              <a:t>Angular CLI</a:t>
            </a:r>
          </a:p>
          <a:p>
            <a:pPr marL="285750" indent="-285750">
              <a:buFont typeface="Wingdings" panose="05000000000000000000" pitchFamily="2" charset="2"/>
              <a:buChar char="§"/>
            </a:pPr>
            <a:r>
              <a:rPr lang="en-US" sz="4000" dirty="0">
                <a:latin typeface="Segoe UI" panose="020B0502040204020203" pitchFamily="34" charset="0"/>
                <a:cs typeface="Segoe UI" panose="020B0502040204020203" pitchFamily="34" charset="0"/>
              </a:rPr>
              <a:t>Visual Studio Code</a:t>
            </a:r>
          </a:p>
        </p:txBody>
      </p:sp>
    </p:spTree>
    <p:extLst>
      <p:ext uri="{BB962C8B-B14F-4D97-AF65-F5344CB8AC3E}">
        <p14:creationId xmlns:p14="http://schemas.microsoft.com/office/powerpoint/2010/main" val="6670887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ED621-28B4-412F-8BAD-B81CE66E0473}"/>
              </a:ext>
            </a:extLst>
          </p:cNvPr>
          <p:cNvPicPr>
            <a:picLocks noChangeAspect="1"/>
          </p:cNvPicPr>
          <p:nvPr/>
        </p:nvPicPr>
        <p:blipFill>
          <a:blip r:embed="rId2"/>
          <a:stretch>
            <a:fillRect/>
          </a:stretch>
        </p:blipFill>
        <p:spPr>
          <a:xfrm>
            <a:off x="463860" y="149749"/>
            <a:ext cx="5144201" cy="2913962"/>
          </a:xfrm>
          <a:prstGeom prst="rect">
            <a:avLst/>
          </a:prstGeom>
        </p:spPr>
      </p:pic>
      <p:pic>
        <p:nvPicPr>
          <p:cNvPr id="5" name="Picture 4">
            <a:extLst>
              <a:ext uri="{FF2B5EF4-FFF2-40B4-BE49-F238E27FC236}">
                <a16:creationId xmlns:a16="http://schemas.microsoft.com/office/drawing/2014/main" id="{852B9B1D-72D7-4BB3-B2B4-6613B9862F5E}"/>
              </a:ext>
            </a:extLst>
          </p:cNvPr>
          <p:cNvPicPr>
            <a:picLocks noChangeAspect="1"/>
          </p:cNvPicPr>
          <p:nvPr/>
        </p:nvPicPr>
        <p:blipFill>
          <a:blip r:embed="rId3"/>
          <a:stretch>
            <a:fillRect/>
          </a:stretch>
        </p:blipFill>
        <p:spPr>
          <a:xfrm>
            <a:off x="5315830" y="1392846"/>
            <a:ext cx="6580764" cy="4966614"/>
          </a:xfrm>
          <a:prstGeom prst="rect">
            <a:avLst/>
          </a:prstGeom>
        </p:spPr>
      </p:pic>
    </p:spTree>
    <p:extLst>
      <p:ext uri="{BB962C8B-B14F-4D97-AF65-F5344CB8AC3E}">
        <p14:creationId xmlns:p14="http://schemas.microsoft.com/office/powerpoint/2010/main" val="16772821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3DD37-B60D-4145-AE4E-5C543CE90DFA}"/>
              </a:ext>
            </a:extLst>
          </p:cNvPr>
          <p:cNvPicPr>
            <a:picLocks noChangeAspect="1"/>
          </p:cNvPicPr>
          <p:nvPr/>
        </p:nvPicPr>
        <p:blipFill>
          <a:blip r:embed="rId2"/>
          <a:stretch>
            <a:fillRect/>
          </a:stretch>
        </p:blipFill>
        <p:spPr>
          <a:xfrm>
            <a:off x="6813795" y="2882148"/>
            <a:ext cx="4914900" cy="3676650"/>
          </a:xfrm>
          <a:prstGeom prst="rect">
            <a:avLst/>
          </a:prstGeom>
        </p:spPr>
      </p:pic>
      <p:pic>
        <p:nvPicPr>
          <p:cNvPr id="5" name="Picture 4">
            <a:extLst>
              <a:ext uri="{FF2B5EF4-FFF2-40B4-BE49-F238E27FC236}">
                <a16:creationId xmlns:a16="http://schemas.microsoft.com/office/drawing/2014/main" id="{4544B5EC-C7F9-4233-9102-D19E065082CE}"/>
              </a:ext>
            </a:extLst>
          </p:cNvPr>
          <p:cNvPicPr>
            <a:picLocks noChangeAspect="1"/>
          </p:cNvPicPr>
          <p:nvPr/>
        </p:nvPicPr>
        <p:blipFill>
          <a:blip r:embed="rId3"/>
          <a:stretch>
            <a:fillRect/>
          </a:stretch>
        </p:blipFill>
        <p:spPr>
          <a:xfrm>
            <a:off x="460129" y="558047"/>
            <a:ext cx="5839189" cy="2599931"/>
          </a:xfrm>
          <a:prstGeom prst="rect">
            <a:avLst/>
          </a:prstGeom>
        </p:spPr>
      </p:pic>
    </p:spTree>
    <p:extLst>
      <p:ext uri="{BB962C8B-B14F-4D97-AF65-F5344CB8AC3E}">
        <p14:creationId xmlns:p14="http://schemas.microsoft.com/office/powerpoint/2010/main" val="26400023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12966D-D2D9-48BC-B6E6-2FBAFB2C0C90}"/>
              </a:ext>
            </a:extLst>
          </p:cNvPr>
          <p:cNvPicPr>
            <a:picLocks noChangeAspect="1"/>
          </p:cNvPicPr>
          <p:nvPr/>
        </p:nvPicPr>
        <p:blipFill>
          <a:blip r:embed="rId2"/>
          <a:stretch>
            <a:fillRect/>
          </a:stretch>
        </p:blipFill>
        <p:spPr>
          <a:xfrm>
            <a:off x="584593" y="168112"/>
            <a:ext cx="7286625" cy="5334000"/>
          </a:xfrm>
          <a:prstGeom prst="rect">
            <a:avLst/>
          </a:prstGeom>
        </p:spPr>
      </p:pic>
    </p:spTree>
    <p:extLst>
      <p:ext uri="{BB962C8B-B14F-4D97-AF65-F5344CB8AC3E}">
        <p14:creationId xmlns:p14="http://schemas.microsoft.com/office/powerpoint/2010/main" val="5959278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67163-96AA-4D3E-88F0-44AFE8FD75DF}"/>
              </a:ext>
            </a:extLst>
          </p:cNvPr>
          <p:cNvPicPr>
            <a:picLocks noChangeAspect="1"/>
          </p:cNvPicPr>
          <p:nvPr/>
        </p:nvPicPr>
        <p:blipFill>
          <a:blip r:embed="rId2"/>
          <a:stretch>
            <a:fillRect/>
          </a:stretch>
        </p:blipFill>
        <p:spPr>
          <a:xfrm>
            <a:off x="195737" y="394010"/>
            <a:ext cx="7743825" cy="2657475"/>
          </a:xfrm>
          <a:prstGeom prst="rect">
            <a:avLst/>
          </a:prstGeom>
        </p:spPr>
      </p:pic>
      <p:pic>
        <p:nvPicPr>
          <p:cNvPr id="5" name="Picture 4">
            <a:extLst>
              <a:ext uri="{FF2B5EF4-FFF2-40B4-BE49-F238E27FC236}">
                <a16:creationId xmlns:a16="http://schemas.microsoft.com/office/drawing/2014/main" id="{E10DDA5F-3B86-4F84-B881-872CEA70884E}"/>
              </a:ext>
            </a:extLst>
          </p:cNvPr>
          <p:cNvPicPr>
            <a:picLocks noChangeAspect="1"/>
          </p:cNvPicPr>
          <p:nvPr/>
        </p:nvPicPr>
        <p:blipFill>
          <a:blip r:embed="rId3"/>
          <a:stretch>
            <a:fillRect/>
          </a:stretch>
        </p:blipFill>
        <p:spPr>
          <a:xfrm>
            <a:off x="3957623" y="2667540"/>
            <a:ext cx="5191761" cy="3195933"/>
          </a:xfrm>
          <a:prstGeom prst="rect">
            <a:avLst/>
          </a:prstGeom>
        </p:spPr>
      </p:pic>
    </p:spTree>
    <p:extLst>
      <p:ext uri="{BB962C8B-B14F-4D97-AF65-F5344CB8AC3E}">
        <p14:creationId xmlns:p14="http://schemas.microsoft.com/office/powerpoint/2010/main" val="9900482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753C4-1CD0-4B75-8DDA-9590F65D1185}"/>
              </a:ext>
            </a:extLst>
          </p:cNvPr>
          <p:cNvPicPr>
            <a:picLocks noChangeAspect="1"/>
          </p:cNvPicPr>
          <p:nvPr/>
        </p:nvPicPr>
        <p:blipFill>
          <a:blip r:embed="rId2"/>
          <a:stretch>
            <a:fillRect/>
          </a:stretch>
        </p:blipFill>
        <p:spPr>
          <a:xfrm>
            <a:off x="348792" y="387160"/>
            <a:ext cx="11001048" cy="3501742"/>
          </a:xfrm>
          <a:prstGeom prst="rect">
            <a:avLst/>
          </a:prstGeom>
        </p:spPr>
      </p:pic>
    </p:spTree>
    <p:extLst>
      <p:ext uri="{BB962C8B-B14F-4D97-AF65-F5344CB8AC3E}">
        <p14:creationId xmlns:p14="http://schemas.microsoft.com/office/powerpoint/2010/main" val="26594790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2F0EC-2CB1-4485-B292-BC6783994EA7}"/>
              </a:ext>
            </a:extLst>
          </p:cNvPr>
          <p:cNvPicPr>
            <a:picLocks noChangeAspect="1"/>
          </p:cNvPicPr>
          <p:nvPr/>
        </p:nvPicPr>
        <p:blipFill>
          <a:blip r:embed="rId2"/>
          <a:stretch>
            <a:fillRect/>
          </a:stretch>
        </p:blipFill>
        <p:spPr>
          <a:xfrm>
            <a:off x="292229" y="376023"/>
            <a:ext cx="4945815" cy="4431401"/>
          </a:xfrm>
          <a:prstGeom prst="rect">
            <a:avLst/>
          </a:prstGeom>
        </p:spPr>
      </p:pic>
      <p:pic>
        <p:nvPicPr>
          <p:cNvPr id="5" name="Picture 4">
            <a:extLst>
              <a:ext uri="{FF2B5EF4-FFF2-40B4-BE49-F238E27FC236}">
                <a16:creationId xmlns:a16="http://schemas.microsoft.com/office/drawing/2014/main" id="{AE879643-D898-4B4A-B0FA-92F90406C1AC}"/>
              </a:ext>
            </a:extLst>
          </p:cNvPr>
          <p:cNvPicPr>
            <a:picLocks noChangeAspect="1"/>
          </p:cNvPicPr>
          <p:nvPr/>
        </p:nvPicPr>
        <p:blipFill>
          <a:blip r:embed="rId3"/>
          <a:stretch>
            <a:fillRect/>
          </a:stretch>
        </p:blipFill>
        <p:spPr>
          <a:xfrm>
            <a:off x="5817822" y="735290"/>
            <a:ext cx="5674022" cy="5821052"/>
          </a:xfrm>
          <a:prstGeom prst="rect">
            <a:avLst/>
          </a:prstGeom>
        </p:spPr>
      </p:pic>
    </p:spTree>
    <p:extLst>
      <p:ext uri="{BB962C8B-B14F-4D97-AF65-F5344CB8AC3E}">
        <p14:creationId xmlns:p14="http://schemas.microsoft.com/office/powerpoint/2010/main" val="5285734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01129C-7816-4227-90EE-0C2C01D0AFAB}"/>
              </a:ext>
            </a:extLst>
          </p:cNvPr>
          <p:cNvPicPr>
            <a:picLocks noChangeAspect="1"/>
          </p:cNvPicPr>
          <p:nvPr/>
        </p:nvPicPr>
        <p:blipFill>
          <a:blip r:embed="rId2"/>
          <a:stretch>
            <a:fillRect/>
          </a:stretch>
        </p:blipFill>
        <p:spPr>
          <a:xfrm>
            <a:off x="1228047" y="263949"/>
            <a:ext cx="5713105" cy="6169843"/>
          </a:xfrm>
          <a:prstGeom prst="rect">
            <a:avLst/>
          </a:prstGeom>
        </p:spPr>
      </p:pic>
    </p:spTree>
    <p:extLst>
      <p:ext uri="{BB962C8B-B14F-4D97-AF65-F5344CB8AC3E}">
        <p14:creationId xmlns:p14="http://schemas.microsoft.com/office/powerpoint/2010/main" val="8415145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C91B1A-3F59-4B74-93B4-BCA2DEA2AF56}"/>
              </a:ext>
            </a:extLst>
          </p:cNvPr>
          <p:cNvPicPr>
            <a:picLocks noChangeAspect="1"/>
          </p:cNvPicPr>
          <p:nvPr/>
        </p:nvPicPr>
        <p:blipFill>
          <a:blip r:embed="rId2"/>
          <a:stretch>
            <a:fillRect/>
          </a:stretch>
        </p:blipFill>
        <p:spPr>
          <a:xfrm>
            <a:off x="297272" y="236013"/>
            <a:ext cx="4505325" cy="2219325"/>
          </a:xfrm>
          <a:prstGeom prst="rect">
            <a:avLst/>
          </a:prstGeom>
        </p:spPr>
      </p:pic>
    </p:spTree>
    <p:extLst>
      <p:ext uri="{BB962C8B-B14F-4D97-AF65-F5344CB8AC3E}">
        <p14:creationId xmlns:p14="http://schemas.microsoft.com/office/powerpoint/2010/main" val="8727428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9E795-8943-466F-ABCE-97B27D9B4B7D}"/>
              </a:ext>
            </a:extLst>
          </p:cNvPr>
          <p:cNvPicPr>
            <a:picLocks noChangeAspect="1"/>
          </p:cNvPicPr>
          <p:nvPr/>
        </p:nvPicPr>
        <p:blipFill>
          <a:blip r:embed="rId2"/>
          <a:stretch>
            <a:fillRect/>
          </a:stretch>
        </p:blipFill>
        <p:spPr>
          <a:xfrm>
            <a:off x="279154" y="265521"/>
            <a:ext cx="8934450" cy="4724400"/>
          </a:xfrm>
          <a:prstGeom prst="rect">
            <a:avLst/>
          </a:prstGeom>
        </p:spPr>
      </p:pic>
    </p:spTree>
    <p:extLst>
      <p:ext uri="{BB962C8B-B14F-4D97-AF65-F5344CB8AC3E}">
        <p14:creationId xmlns:p14="http://schemas.microsoft.com/office/powerpoint/2010/main" val="248432028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EFB2A-AD2A-4F40-8905-656989012190}"/>
              </a:ext>
            </a:extLst>
          </p:cNvPr>
          <p:cNvPicPr>
            <a:picLocks noChangeAspect="1"/>
          </p:cNvPicPr>
          <p:nvPr/>
        </p:nvPicPr>
        <p:blipFill>
          <a:blip r:embed="rId2"/>
          <a:stretch>
            <a:fillRect/>
          </a:stretch>
        </p:blipFill>
        <p:spPr>
          <a:xfrm>
            <a:off x="524792" y="331803"/>
            <a:ext cx="5921949" cy="3947966"/>
          </a:xfrm>
          <a:prstGeom prst="rect">
            <a:avLst/>
          </a:prstGeom>
        </p:spPr>
      </p:pic>
    </p:spTree>
    <p:extLst>
      <p:ext uri="{BB962C8B-B14F-4D97-AF65-F5344CB8AC3E}">
        <p14:creationId xmlns:p14="http://schemas.microsoft.com/office/powerpoint/2010/main" val="16080127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8A43-7D62-4F02-94DB-D6694376186C}"/>
              </a:ext>
            </a:extLst>
          </p:cNvPr>
          <p:cNvSpPr>
            <a:spLocks noGrp="1"/>
          </p:cNvSpPr>
          <p:nvPr>
            <p:ph type="title"/>
          </p:nvPr>
        </p:nvSpPr>
        <p:spPr/>
        <p:txBody>
          <a:bodyPr/>
          <a:lstStyle/>
          <a:p>
            <a:r>
              <a:rPr lang="en-US" dirty="0"/>
              <a:t>Now install </a:t>
            </a:r>
            <a:r>
              <a:rPr lang="en-US" dirty="0" err="1"/>
              <a:t>angularCLI</a:t>
            </a:r>
            <a:endParaRPr lang="en-US" dirty="0"/>
          </a:p>
        </p:txBody>
      </p:sp>
      <p:pic>
        <p:nvPicPr>
          <p:cNvPr id="3" name="Picture 2">
            <a:extLst>
              <a:ext uri="{FF2B5EF4-FFF2-40B4-BE49-F238E27FC236}">
                <a16:creationId xmlns:a16="http://schemas.microsoft.com/office/drawing/2014/main" id="{0DDB6631-AD73-4DF1-A2E2-6AAE18BBAA01}"/>
              </a:ext>
            </a:extLst>
          </p:cNvPr>
          <p:cNvPicPr>
            <a:picLocks noChangeAspect="1"/>
          </p:cNvPicPr>
          <p:nvPr/>
        </p:nvPicPr>
        <p:blipFill>
          <a:blip r:embed="rId2"/>
          <a:stretch>
            <a:fillRect/>
          </a:stretch>
        </p:blipFill>
        <p:spPr>
          <a:xfrm>
            <a:off x="519112" y="1204912"/>
            <a:ext cx="10061026" cy="2452688"/>
          </a:xfrm>
          <a:prstGeom prst="rect">
            <a:avLst/>
          </a:prstGeom>
        </p:spPr>
      </p:pic>
      <p:pic>
        <p:nvPicPr>
          <p:cNvPr id="4" name="Picture 3">
            <a:extLst>
              <a:ext uri="{FF2B5EF4-FFF2-40B4-BE49-F238E27FC236}">
                <a16:creationId xmlns:a16="http://schemas.microsoft.com/office/drawing/2014/main" id="{3AAB76D2-451F-440A-9C97-EA4A2A28BB33}"/>
              </a:ext>
            </a:extLst>
          </p:cNvPr>
          <p:cNvPicPr>
            <a:picLocks noChangeAspect="1"/>
          </p:cNvPicPr>
          <p:nvPr/>
        </p:nvPicPr>
        <p:blipFill>
          <a:blip r:embed="rId3"/>
          <a:stretch>
            <a:fillRect/>
          </a:stretch>
        </p:blipFill>
        <p:spPr>
          <a:xfrm>
            <a:off x="1642341" y="3886015"/>
            <a:ext cx="9767546" cy="2512003"/>
          </a:xfrm>
          <a:prstGeom prst="rect">
            <a:avLst/>
          </a:prstGeom>
        </p:spPr>
      </p:pic>
    </p:spTree>
    <p:extLst>
      <p:ext uri="{BB962C8B-B14F-4D97-AF65-F5344CB8AC3E}">
        <p14:creationId xmlns:p14="http://schemas.microsoft.com/office/powerpoint/2010/main" val="924981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F4DA9-D1D1-4174-A887-86C66AE3C8D8}"/>
              </a:ext>
            </a:extLst>
          </p:cNvPr>
          <p:cNvPicPr>
            <a:picLocks noChangeAspect="1"/>
          </p:cNvPicPr>
          <p:nvPr/>
        </p:nvPicPr>
        <p:blipFill>
          <a:blip r:embed="rId2"/>
          <a:stretch>
            <a:fillRect/>
          </a:stretch>
        </p:blipFill>
        <p:spPr>
          <a:xfrm>
            <a:off x="341214" y="472519"/>
            <a:ext cx="9696450" cy="1143000"/>
          </a:xfrm>
          <a:prstGeom prst="rect">
            <a:avLst/>
          </a:prstGeom>
        </p:spPr>
      </p:pic>
      <p:pic>
        <p:nvPicPr>
          <p:cNvPr id="5" name="Picture 4">
            <a:extLst>
              <a:ext uri="{FF2B5EF4-FFF2-40B4-BE49-F238E27FC236}">
                <a16:creationId xmlns:a16="http://schemas.microsoft.com/office/drawing/2014/main" id="{A0891080-08D3-4C91-B68B-D8FB1C94445A}"/>
              </a:ext>
            </a:extLst>
          </p:cNvPr>
          <p:cNvPicPr>
            <a:picLocks noChangeAspect="1"/>
          </p:cNvPicPr>
          <p:nvPr/>
        </p:nvPicPr>
        <p:blipFill>
          <a:blip r:embed="rId3"/>
          <a:stretch>
            <a:fillRect/>
          </a:stretch>
        </p:blipFill>
        <p:spPr>
          <a:xfrm>
            <a:off x="498475" y="1801501"/>
            <a:ext cx="7717618" cy="4071398"/>
          </a:xfrm>
          <a:prstGeom prst="rect">
            <a:avLst/>
          </a:prstGeom>
        </p:spPr>
      </p:pic>
    </p:spTree>
    <p:extLst>
      <p:ext uri="{BB962C8B-B14F-4D97-AF65-F5344CB8AC3E}">
        <p14:creationId xmlns:p14="http://schemas.microsoft.com/office/powerpoint/2010/main" val="293783991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03AA9-E2B8-4BC3-9DE0-12EE8C9D86F2}"/>
              </a:ext>
            </a:extLst>
          </p:cNvPr>
          <p:cNvPicPr>
            <a:picLocks noChangeAspect="1"/>
          </p:cNvPicPr>
          <p:nvPr/>
        </p:nvPicPr>
        <p:blipFill>
          <a:blip r:embed="rId2"/>
          <a:stretch>
            <a:fillRect/>
          </a:stretch>
        </p:blipFill>
        <p:spPr>
          <a:xfrm>
            <a:off x="281167" y="366613"/>
            <a:ext cx="9458325" cy="657225"/>
          </a:xfrm>
          <a:prstGeom prst="rect">
            <a:avLst/>
          </a:prstGeom>
        </p:spPr>
      </p:pic>
      <p:pic>
        <p:nvPicPr>
          <p:cNvPr id="5" name="Picture 4">
            <a:extLst>
              <a:ext uri="{FF2B5EF4-FFF2-40B4-BE49-F238E27FC236}">
                <a16:creationId xmlns:a16="http://schemas.microsoft.com/office/drawing/2014/main" id="{1FF5A04E-83E4-4837-A08C-174B69A31228}"/>
              </a:ext>
            </a:extLst>
          </p:cNvPr>
          <p:cNvPicPr>
            <a:picLocks noChangeAspect="1"/>
          </p:cNvPicPr>
          <p:nvPr/>
        </p:nvPicPr>
        <p:blipFill>
          <a:blip r:embed="rId3"/>
          <a:stretch>
            <a:fillRect/>
          </a:stretch>
        </p:blipFill>
        <p:spPr>
          <a:xfrm>
            <a:off x="387954" y="1101512"/>
            <a:ext cx="7193387" cy="4300047"/>
          </a:xfrm>
          <a:prstGeom prst="rect">
            <a:avLst/>
          </a:prstGeom>
        </p:spPr>
      </p:pic>
    </p:spTree>
    <p:extLst>
      <p:ext uri="{BB962C8B-B14F-4D97-AF65-F5344CB8AC3E}">
        <p14:creationId xmlns:p14="http://schemas.microsoft.com/office/powerpoint/2010/main" val="221685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9353FD-975F-4A30-A017-304AD2F730AF}"/>
              </a:ext>
            </a:extLst>
          </p:cNvPr>
          <p:cNvPicPr>
            <a:picLocks noChangeAspect="1"/>
          </p:cNvPicPr>
          <p:nvPr/>
        </p:nvPicPr>
        <p:blipFill>
          <a:blip r:embed="rId2"/>
          <a:stretch>
            <a:fillRect/>
          </a:stretch>
        </p:blipFill>
        <p:spPr>
          <a:xfrm>
            <a:off x="1084082" y="0"/>
            <a:ext cx="4470794" cy="6858000"/>
          </a:xfrm>
          <a:prstGeom prst="rect">
            <a:avLst/>
          </a:prstGeom>
        </p:spPr>
      </p:pic>
    </p:spTree>
    <p:extLst>
      <p:ext uri="{BB962C8B-B14F-4D97-AF65-F5344CB8AC3E}">
        <p14:creationId xmlns:p14="http://schemas.microsoft.com/office/powerpoint/2010/main" val="228614635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680" y="485342"/>
            <a:ext cx="4640239" cy="2215991"/>
          </a:xfrm>
          <a:prstGeom prst="rect">
            <a:avLst/>
          </a:prstGeom>
          <a:noFill/>
        </p:spPr>
        <p:txBody>
          <a:bodyPr wrap="square" lIns="0" tIns="0" rIns="0" bIns="0" rtlCol="0">
            <a:spAutoFit/>
          </a:bodyPr>
          <a:lstStyle/>
          <a:p>
            <a:pPr algn="ctr"/>
            <a:r>
              <a:rPr lang="en-IN" sz="4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Component</a:t>
            </a:r>
          </a:p>
          <a:p>
            <a:pPr algn="ctr"/>
            <a:r>
              <a:rPr lang="en-IN" sz="4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Lifecycle</a:t>
            </a:r>
          </a:p>
          <a:p>
            <a:pPr algn="ctr"/>
            <a:r>
              <a:rPr lang="en-IN" sz="4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Hooks</a:t>
            </a:r>
          </a:p>
        </p:txBody>
      </p:sp>
      <p:pic>
        <p:nvPicPr>
          <p:cNvPr id="5" name="Picture 4">
            <a:extLst>
              <a:ext uri="{FF2B5EF4-FFF2-40B4-BE49-F238E27FC236}">
                <a16:creationId xmlns:a16="http://schemas.microsoft.com/office/drawing/2014/main" id="{CC925BCD-94C2-4724-B027-5165BEE57F9A}"/>
              </a:ext>
            </a:extLst>
          </p:cNvPr>
          <p:cNvPicPr>
            <a:picLocks noChangeAspect="1"/>
          </p:cNvPicPr>
          <p:nvPr/>
        </p:nvPicPr>
        <p:blipFill>
          <a:blip r:embed="rId2"/>
          <a:stretch>
            <a:fillRect/>
          </a:stretch>
        </p:blipFill>
        <p:spPr>
          <a:xfrm>
            <a:off x="6925124" y="485342"/>
            <a:ext cx="3990238" cy="6012440"/>
          </a:xfrm>
          <a:prstGeom prst="rect">
            <a:avLst/>
          </a:prstGeom>
        </p:spPr>
      </p:pic>
      <p:sp>
        <p:nvSpPr>
          <p:cNvPr id="6" name="Rectangle 5">
            <a:extLst>
              <a:ext uri="{FF2B5EF4-FFF2-40B4-BE49-F238E27FC236}">
                <a16:creationId xmlns:a16="http://schemas.microsoft.com/office/drawing/2014/main" id="{5E95AC19-8286-46CE-97D8-AE77CF6F3F3E}"/>
              </a:ext>
            </a:extLst>
          </p:cNvPr>
          <p:cNvSpPr/>
          <p:nvPr/>
        </p:nvSpPr>
        <p:spPr>
          <a:xfrm>
            <a:off x="777394" y="4075653"/>
            <a:ext cx="6092825" cy="646331"/>
          </a:xfrm>
          <a:prstGeom prst="rect">
            <a:avLst/>
          </a:prstGeom>
        </p:spPr>
        <p:txBody>
          <a:bodyPr>
            <a:spAutoFit/>
          </a:bodyPr>
          <a:lstStyle/>
          <a:p>
            <a:r>
              <a:rPr lang="en-US" dirty="0">
                <a:solidFill>
                  <a:srgbClr val="FF0000"/>
                </a:solidFill>
                <a:latin typeface="Roboto"/>
              </a:rPr>
              <a:t>A directive has the same set of lifecycle hooks, minus the hooks that are specific to component content and views.</a:t>
            </a:r>
            <a:endParaRPr lang="en-US" dirty="0">
              <a:solidFill>
                <a:srgbClr val="FF0000"/>
              </a:solidFill>
            </a:endParaRPr>
          </a:p>
        </p:txBody>
      </p:sp>
      <p:sp>
        <p:nvSpPr>
          <p:cNvPr id="7" name="Arrow: Right 6">
            <a:extLst>
              <a:ext uri="{FF2B5EF4-FFF2-40B4-BE49-F238E27FC236}">
                <a16:creationId xmlns:a16="http://schemas.microsoft.com/office/drawing/2014/main" id="{1E24CB44-0084-4BA3-A439-CD44EFF61132}"/>
              </a:ext>
            </a:extLst>
          </p:cNvPr>
          <p:cNvSpPr/>
          <p:nvPr/>
        </p:nvSpPr>
        <p:spPr bwMode="auto">
          <a:xfrm>
            <a:off x="4613564" y="1316182"/>
            <a:ext cx="1759527" cy="762000"/>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226931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16452-637D-433F-9D60-DD374F9352E5}"/>
              </a:ext>
            </a:extLst>
          </p:cNvPr>
          <p:cNvPicPr>
            <a:picLocks noChangeAspect="1"/>
          </p:cNvPicPr>
          <p:nvPr/>
        </p:nvPicPr>
        <p:blipFill>
          <a:blip r:embed="rId2"/>
          <a:stretch>
            <a:fillRect/>
          </a:stretch>
        </p:blipFill>
        <p:spPr>
          <a:xfrm>
            <a:off x="328350" y="160158"/>
            <a:ext cx="6705600" cy="5048250"/>
          </a:xfrm>
          <a:prstGeom prst="rect">
            <a:avLst/>
          </a:prstGeom>
        </p:spPr>
      </p:pic>
    </p:spTree>
    <p:extLst>
      <p:ext uri="{BB962C8B-B14F-4D97-AF65-F5344CB8AC3E}">
        <p14:creationId xmlns:p14="http://schemas.microsoft.com/office/powerpoint/2010/main" val="280323818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EF115-122E-4AD1-A39B-D722BF572ED2}"/>
              </a:ext>
            </a:extLst>
          </p:cNvPr>
          <p:cNvPicPr>
            <a:picLocks noChangeAspect="1"/>
          </p:cNvPicPr>
          <p:nvPr/>
        </p:nvPicPr>
        <p:blipFill>
          <a:blip r:embed="rId2"/>
          <a:stretch>
            <a:fillRect/>
          </a:stretch>
        </p:blipFill>
        <p:spPr>
          <a:xfrm>
            <a:off x="299775" y="213576"/>
            <a:ext cx="6762750" cy="5657850"/>
          </a:xfrm>
          <a:prstGeom prst="rect">
            <a:avLst/>
          </a:prstGeom>
        </p:spPr>
      </p:pic>
    </p:spTree>
    <p:extLst>
      <p:ext uri="{BB962C8B-B14F-4D97-AF65-F5344CB8AC3E}">
        <p14:creationId xmlns:p14="http://schemas.microsoft.com/office/powerpoint/2010/main" val="89836120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4147E-F98C-43EA-BDA4-FA25D1DE956B}"/>
              </a:ext>
            </a:extLst>
          </p:cNvPr>
          <p:cNvPicPr>
            <a:picLocks noChangeAspect="1"/>
          </p:cNvPicPr>
          <p:nvPr/>
        </p:nvPicPr>
        <p:blipFill>
          <a:blip r:embed="rId2"/>
          <a:stretch>
            <a:fillRect/>
          </a:stretch>
        </p:blipFill>
        <p:spPr>
          <a:xfrm>
            <a:off x="-1" y="0"/>
            <a:ext cx="12188825" cy="4483455"/>
          </a:xfrm>
          <a:prstGeom prst="rect">
            <a:avLst/>
          </a:prstGeom>
        </p:spPr>
      </p:pic>
    </p:spTree>
    <p:extLst>
      <p:ext uri="{BB962C8B-B14F-4D97-AF65-F5344CB8AC3E}">
        <p14:creationId xmlns:p14="http://schemas.microsoft.com/office/powerpoint/2010/main" val="393553042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36FBD3-97B4-40A5-9744-BD68A21D21A0}"/>
              </a:ext>
            </a:extLst>
          </p:cNvPr>
          <p:cNvSpPr txBox="1"/>
          <p:nvPr/>
        </p:nvSpPr>
        <p:spPr>
          <a:xfrm>
            <a:off x="784782" y="362088"/>
            <a:ext cx="6094428" cy="369332"/>
          </a:xfrm>
          <a:prstGeom prst="rect">
            <a:avLst/>
          </a:prstGeom>
          <a:noFill/>
        </p:spPr>
        <p:txBody>
          <a:bodyPr wrap="square">
            <a:spAutoFit/>
          </a:bodyPr>
          <a:lstStyle/>
          <a:p>
            <a:r>
              <a:rPr lang="en-US" dirty="0">
                <a:hlinkClick r:id="rId2"/>
              </a:rPr>
              <a:t>https://marutivideo.azurewebsites.net/api/videos</a:t>
            </a:r>
            <a:r>
              <a:rPr lang="en-US" dirty="0"/>
              <a:t> </a:t>
            </a:r>
          </a:p>
        </p:txBody>
      </p:sp>
      <p:pic>
        <p:nvPicPr>
          <p:cNvPr id="5" name="Picture 4">
            <a:extLst>
              <a:ext uri="{FF2B5EF4-FFF2-40B4-BE49-F238E27FC236}">
                <a16:creationId xmlns:a16="http://schemas.microsoft.com/office/drawing/2014/main" id="{F90AE6E9-0DFF-446F-8C1C-C09EBB0D45F7}"/>
              </a:ext>
            </a:extLst>
          </p:cNvPr>
          <p:cNvPicPr>
            <a:picLocks noChangeAspect="1"/>
          </p:cNvPicPr>
          <p:nvPr/>
        </p:nvPicPr>
        <p:blipFill>
          <a:blip r:embed="rId3"/>
          <a:stretch>
            <a:fillRect/>
          </a:stretch>
        </p:blipFill>
        <p:spPr>
          <a:xfrm>
            <a:off x="680097" y="892232"/>
            <a:ext cx="7402774" cy="5310686"/>
          </a:xfrm>
          <a:prstGeom prst="rect">
            <a:avLst/>
          </a:prstGeom>
        </p:spPr>
      </p:pic>
    </p:spTree>
    <p:extLst>
      <p:ext uri="{BB962C8B-B14F-4D97-AF65-F5344CB8AC3E}">
        <p14:creationId xmlns:p14="http://schemas.microsoft.com/office/powerpoint/2010/main" val="35932393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2230" y="627017"/>
            <a:ext cx="3618410" cy="615553"/>
          </a:xfrm>
          <a:prstGeom prst="rect">
            <a:avLst/>
          </a:prstGeom>
          <a:noFill/>
          <a:ln>
            <a:solidFill>
              <a:schemeClr val="tx1"/>
            </a:solidFill>
          </a:ln>
        </p:spPr>
        <p:txBody>
          <a:bodyPr wrap="square" lIns="0" tIns="0" rIns="0" bIns="0" rtlCol="0">
            <a:spAutoFit/>
          </a:bodyPr>
          <a:lstStyle/>
          <a:p>
            <a:r>
              <a:rPr lang="en-IN" sz="4000" dirty="0">
                <a:solidFill>
                  <a:schemeClr val="accent5">
                    <a:lumMod val="50000"/>
                  </a:schemeClr>
                </a:solidFill>
                <a:latin typeface="Segoe UI Light" pitchFamily="34" charset="0"/>
              </a:rPr>
              <a:t>Angular Service </a:t>
            </a:r>
          </a:p>
        </p:txBody>
      </p:sp>
      <p:sp>
        <p:nvSpPr>
          <p:cNvPr id="3" name="Arrow: Down 2"/>
          <p:cNvSpPr/>
          <p:nvPr/>
        </p:nvSpPr>
        <p:spPr bwMode="auto">
          <a:xfrm>
            <a:off x="2913017" y="1541417"/>
            <a:ext cx="574765" cy="1293223"/>
          </a:xfrm>
          <a:prstGeom prst="downArrow">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Oval 4"/>
          <p:cNvSpPr/>
          <p:nvPr/>
        </p:nvSpPr>
        <p:spPr bwMode="auto">
          <a:xfrm>
            <a:off x="2070461" y="3012724"/>
            <a:ext cx="2259875" cy="2303859"/>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TextBox 5"/>
          <p:cNvSpPr txBox="1"/>
          <p:nvPr/>
        </p:nvSpPr>
        <p:spPr>
          <a:xfrm>
            <a:off x="2377437" y="3456996"/>
            <a:ext cx="1645921" cy="1231106"/>
          </a:xfrm>
          <a:prstGeom prst="rect">
            <a:avLst/>
          </a:prstGeom>
          <a:noFill/>
        </p:spPr>
        <p:txBody>
          <a:bodyPr wrap="square" lIns="0" tIns="0" rIns="0" bIns="0" rtlCol="0">
            <a:spAutoFit/>
          </a:bodyPr>
          <a:lstStyle/>
          <a:p>
            <a:pPr algn="ctr"/>
            <a:r>
              <a:rPr lang="en-IN" sz="4000" dirty="0">
                <a:solidFill>
                  <a:schemeClr val="bg1"/>
                </a:solidFill>
                <a:latin typeface="Segoe UI Light" pitchFamily="34" charset="0"/>
              </a:rPr>
              <a:t>http</a:t>
            </a:r>
          </a:p>
          <a:p>
            <a:pPr algn="ctr"/>
            <a:r>
              <a:rPr lang="en-IN" sz="4000" dirty="0">
                <a:solidFill>
                  <a:schemeClr val="bg1"/>
                </a:solidFill>
                <a:latin typeface="Segoe UI Light" pitchFamily="34" charset="0"/>
              </a:rPr>
              <a:t>client</a:t>
            </a:r>
          </a:p>
        </p:txBody>
      </p:sp>
      <p:sp>
        <p:nvSpPr>
          <p:cNvPr id="8" name="TextBox 7"/>
          <p:cNvSpPr txBox="1"/>
          <p:nvPr/>
        </p:nvSpPr>
        <p:spPr>
          <a:xfrm>
            <a:off x="6814457" y="627016"/>
            <a:ext cx="3618410" cy="615553"/>
          </a:xfrm>
          <a:prstGeom prst="rect">
            <a:avLst/>
          </a:prstGeom>
          <a:noFill/>
          <a:ln>
            <a:solidFill>
              <a:schemeClr val="tx1"/>
            </a:solidFill>
          </a:ln>
        </p:spPr>
        <p:txBody>
          <a:bodyPr wrap="square" lIns="0" tIns="0" rIns="0" bIns="0" rtlCol="0">
            <a:spAutoFit/>
          </a:bodyPr>
          <a:lstStyle/>
          <a:p>
            <a:r>
              <a:rPr lang="en-IN" sz="4000" dirty="0">
                <a:solidFill>
                  <a:schemeClr val="accent5">
                    <a:lumMod val="50000"/>
                  </a:schemeClr>
                </a:solidFill>
                <a:latin typeface="Segoe UI Light" pitchFamily="34" charset="0"/>
              </a:rPr>
              <a:t>Reactive </a:t>
            </a:r>
            <a:r>
              <a:rPr lang="en-IN" sz="4000" dirty="0" err="1">
                <a:solidFill>
                  <a:schemeClr val="accent5">
                    <a:lumMod val="50000"/>
                  </a:schemeClr>
                </a:solidFill>
                <a:latin typeface="Segoe UI Light" pitchFamily="34" charset="0"/>
              </a:rPr>
              <a:t>Exts</a:t>
            </a:r>
            <a:endParaRPr lang="en-IN" sz="4000" dirty="0">
              <a:solidFill>
                <a:schemeClr val="accent5">
                  <a:lumMod val="50000"/>
                </a:schemeClr>
              </a:solidFill>
              <a:latin typeface="Segoe UI Light" pitchFamily="34" charset="0"/>
            </a:endParaRPr>
          </a:p>
        </p:txBody>
      </p:sp>
      <p:sp>
        <p:nvSpPr>
          <p:cNvPr id="9" name="Cross 8"/>
          <p:cNvSpPr/>
          <p:nvPr/>
        </p:nvSpPr>
        <p:spPr bwMode="auto">
          <a:xfrm>
            <a:off x="5120640" y="3309035"/>
            <a:ext cx="1162594" cy="1190319"/>
          </a:xfrm>
          <a:prstGeom prst="plus">
            <a:avLst>
              <a:gd name="adj" fmla="val 3890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Rounded Corners 11"/>
          <p:cNvSpPr/>
          <p:nvPr/>
        </p:nvSpPr>
        <p:spPr bwMode="auto">
          <a:xfrm>
            <a:off x="7210698" y="3441263"/>
            <a:ext cx="3422468" cy="1058091"/>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TextBox 12"/>
          <p:cNvSpPr txBox="1"/>
          <p:nvPr/>
        </p:nvSpPr>
        <p:spPr>
          <a:xfrm>
            <a:off x="7624353" y="3662531"/>
            <a:ext cx="2721430" cy="615553"/>
          </a:xfrm>
          <a:prstGeom prst="rect">
            <a:avLst/>
          </a:prstGeom>
          <a:noFill/>
        </p:spPr>
        <p:txBody>
          <a:bodyPr wrap="square" lIns="0" tIns="0" rIns="0" bIns="0" rtlCol="0">
            <a:spAutoFit/>
          </a:bodyPr>
          <a:lstStyle/>
          <a:p>
            <a:r>
              <a:rPr lang="en-IN" sz="4000" dirty="0">
                <a:solidFill>
                  <a:schemeClr val="bg1"/>
                </a:solidFill>
                <a:latin typeface="Segoe UI Light" pitchFamily="34" charset="0"/>
              </a:rPr>
              <a:t>observables</a:t>
            </a:r>
          </a:p>
        </p:txBody>
      </p:sp>
      <p:sp>
        <p:nvSpPr>
          <p:cNvPr id="14" name="Arrow: Down 13"/>
          <p:cNvSpPr/>
          <p:nvPr/>
        </p:nvSpPr>
        <p:spPr bwMode="auto">
          <a:xfrm>
            <a:off x="8336279" y="1541417"/>
            <a:ext cx="574765" cy="1293223"/>
          </a:xfrm>
          <a:prstGeom prst="downArrow">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929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8" grpId="0" animBg="1"/>
      <p:bldP spid="9" grpId="0" animBg="1"/>
      <p:bldP spid="12" grpId="0" animBg="1"/>
      <p:bldP spid="13" grpId="0"/>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C8E72B-C197-4C0A-9124-3E126BDE73F4}"/>
              </a:ext>
            </a:extLst>
          </p:cNvPr>
          <p:cNvSpPr/>
          <p:nvPr/>
        </p:nvSpPr>
        <p:spPr bwMode="auto">
          <a:xfrm>
            <a:off x="7210698" y="3441263"/>
            <a:ext cx="3422468" cy="1058091"/>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Box 4">
            <a:extLst>
              <a:ext uri="{FF2B5EF4-FFF2-40B4-BE49-F238E27FC236}">
                <a16:creationId xmlns:a16="http://schemas.microsoft.com/office/drawing/2014/main" id="{1D5968CA-469B-4E35-9AFA-ECEB74FE6E06}"/>
              </a:ext>
            </a:extLst>
          </p:cNvPr>
          <p:cNvSpPr txBox="1"/>
          <p:nvPr/>
        </p:nvSpPr>
        <p:spPr>
          <a:xfrm>
            <a:off x="7624353" y="3662531"/>
            <a:ext cx="2721430" cy="615553"/>
          </a:xfrm>
          <a:prstGeom prst="rect">
            <a:avLst/>
          </a:prstGeom>
          <a:noFill/>
        </p:spPr>
        <p:txBody>
          <a:bodyPr wrap="square" lIns="0" tIns="0" rIns="0" bIns="0" rtlCol="0">
            <a:spAutoFit/>
          </a:bodyPr>
          <a:lstStyle/>
          <a:p>
            <a:r>
              <a:rPr lang="en-IN" sz="4000" dirty="0">
                <a:solidFill>
                  <a:schemeClr val="bg1"/>
                </a:solidFill>
                <a:latin typeface="Segoe UI Light" pitchFamily="34" charset="0"/>
              </a:rPr>
              <a:t>observables</a:t>
            </a:r>
          </a:p>
        </p:txBody>
      </p:sp>
      <p:sp>
        <p:nvSpPr>
          <p:cNvPr id="6" name="Rectangle: Rounded Corners 5">
            <a:extLst>
              <a:ext uri="{FF2B5EF4-FFF2-40B4-BE49-F238E27FC236}">
                <a16:creationId xmlns:a16="http://schemas.microsoft.com/office/drawing/2014/main" id="{8BDAEA91-99F8-4DC8-A9DD-079FB7DC8E68}"/>
              </a:ext>
            </a:extLst>
          </p:cNvPr>
          <p:cNvSpPr/>
          <p:nvPr/>
        </p:nvSpPr>
        <p:spPr bwMode="auto">
          <a:xfrm>
            <a:off x="1815738" y="981092"/>
            <a:ext cx="3422468" cy="1058091"/>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TextBox 6">
            <a:extLst>
              <a:ext uri="{FF2B5EF4-FFF2-40B4-BE49-F238E27FC236}">
                <a16:creationId xmlns:a16="http://schemas.microsoft.com/office/drawing/2014/main" id="{82CDAE8E-7493-42E0-88B1-2B2527E3D928}"/>
              </a:ext>
            </a:extLst>
          </p:cNvPr>
          <p:cNvSpPr txBox="1"/>
          <p:nvPr/>
        </p:nvSpPr>
        <p:spPr>
          <a:xfrm>
            <a:off x="2229393" y="1202360"/>
            <a:ext cx="2721430" cy="615553"/>
          </a:xfrm>
          <a:prstGeom prst="rect">
            <a:avLst/>
          </a:prstGeom>
          <a:noFill/>
        </p:spPr>
        <p:txBody>
          <a:bodyPr wrap="square" lIns="0" tIns="0" rIns="0" bIns="0" rtlCol="0">
            <a:spAutoFit/>
          </a:bodyPr>
          <a:lstStyle/>
          <a:p>
            <a:pPr algn="ctr"/>
            <a:r>
              <a:rPr lang="en-IN" sz="4000" dirty="0">
                <a:solidFill>
                  <a:schemeClr val="bg1"/>
                </a:solidFill>
                <a:latin typeface="Segoe UI Light" pitchFamily="34" charset="0"/>
              </a:rPr>
              <a:t>subject</a:t>
            </a:r>
          </a:p>
        </p:txBody>
      </p:sp>
      <p:cxnSp>
        <p:nvCxnSpPr>
          <p:cNvPr id="9" name="Straight Arrow Connector 8">
            <a:extLst>
              <a:ext uri="{FF2B5EF4-FFF2-40B4-BE49-F238E27FC236}">
                <a16:creationId xmlns:a16="http://schemas.microsoft.com/office/drawing/2014/main" id="{8FA942C9-625C-4268-9E3A-7910E7F8A2D3}"/>
              </a:ext>
            </a:extLst>
          </p:cNvPr>
          <p:cNvCxnSpPr>
            <a:cxnSpLocks/>
          </p:cNvCxnSpPr>
          <p:nvPr/>
        </p:nvCxnSpPr>
        <p:spPr>
          <a:xfrm flipH="1" flipV="1">
            <a:off x="5551714" y="1817913"/>
            <a:ext cx="2717076" cy="12126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5A80D17-97AF-4B85-9DF5-6A95A789CD6E}"/>
              </a:ext>
            </a:extLst>
          </p:cNvPr>
          <p:cNvSpPr/>
          <p:nvPr/>
        </p:nvSpPr>
        <p:spPr bwMode="auto">
          <a:xfrm>
            <a:off x="1942012" y="5126594"/>
            <a:ext cx="3422468" cy="1058091"/>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a:extLst>
              <a:ext uri="{FF2B5EF4-FFF2-40B4-BE49-F238E27FC236}">
                <a16:creationId xmlns:a16="http://schemas.microsoft.com/office/drawing/2014/main" id="{4E5CD74D-F6E2-4C4F-8D26-6099F1E349BB}"/>
              </a:ext>
            </a:extLst>
          </p:cNvPr>
          <p:cNvSpPr txBox="1"/>
          <p:nvPr/>
        </p:nvSpPr>
        <p:spPr>
          <a:xfrm>
            <a:off x="2355667" y="5347862"/>
            <a:ext cx="2721430" cy="615553"/>
          </a:xfrm>
          <a:prstGeom prst="rect">
            <a:avLst/>
          </a:prstGeom>
          <a:noFill/>
        </p:spPr>
        <p:txBody>
          <a:bodyPr wrap="square" lIns="0" tIns="0" rIns="0" bIns="0" rtlCol="0">
            <a:spAutoFit/>
          </a:bodyPr>
          <a:lstStyle/>
          <a:p>
            <a:pPr algn="ctr"/>
            <a:r>
              <a:rPr lang="en-IN" sz="4000" dirty="0">
                <a:solidFill>
                  <a:schemeClr val="bg1"/>
                </a:solidFill>
                <a:latin typeface="Segoe UI Light" pitchFamily="34" charset="0"/>
              </a:rPr>
              <a:t>subscribers</a:t>
            </a:r>
          </a:p>
        </p:txBody>
      </p:sp>
      <p:cxnSp>
        <p:nvCxnSpPr>
          <p:cNvPr id="13" name="Straight Arrow Connector 12">
            <a:extLst>
              <a:ext uri="{FF2B5EF4-FFF2-40B4-BE49-F238E27FC236}">
                <a16:creationId xmlns:a16="http://schemas.microsoft.com/office/drawing/2014/main" id="{3BB06723-8C5C-4B32-8081-9A4D209F16AB}"/>
              </a:ext>
            </a:extLst>
          </p:cNvPr>
          <p:cNvCxnSpPr>
            <a:cxnSpLocks/>
          </p:cNvCxnSpPr>
          <p:nvPr/>
        </p:nvCxnSpPr>
        <p:spPr>
          <a:xfrm flipV="1">
            <a:off x="5551714" y="4859383"/>
            <a:ext cx="2717075" cy="8621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885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6C7A-FF45-4312-8F24-32623778D513}"/>
              </a:ext>
            </a:extLst>
          </p:cNvPr>
          <p:cNvSpPr>
            <a:spLocks noGrp="1"/>
          </p:cNvSpPr>
          <p:nvPr>
            <p:ph type="title"/>
          </p:nvPr>
        </p:nvSpPr>
        <p:spPr/>
        <p:txBody>
          <a:bodyPr/>
          <a:lstStyle/>
          <a:p>
            <a:r>
              <a:rPr lang="en-US" dirty="0"/>
              <a:t>Time to create new angular project</a:t>
            </a:r>
          </a:p>
        </p:txBody>
      </p:sp>
      <p:pic>
        <p:nvPicPr>
          <p:cNvPr id="4" name="Picture 3">
            <a:extLst>
              <a:ext uri="{FF2B5EF4-FFF2-40B4-BE49-F238E27FC236}">
                <a16:creationId xmlns:a16="http://schemas.microsoft.com/office/drawing/2014/main" id="{4FD7065B-00DB-4DD2-AAE5-87DB8D6AB072}"/>
              </a:ext>
            </a:extLst>
          </p:cNvPr>
          <p:cNvPicPr>
            <a:picLocks noChangeAspect="1"/>
          </p:cNvPicPr>
          <p:nvPr/>
        </p:nvPicPr>
        <p:blipFill>
          <a:blip r:embed="rId2"/>
          <a:stretch>
            <a:fillRect/>
          </a:stretch>
        </p:blipFill>
        <p:spPr>
          <a:xfrm>
            <a:off x="796347" y="1238682"/>
            <a:ext cx="8406189" cy="2945391"/>
          </a:xfrm>
          <a:prstGeom prst="rect">
            <a:avLst/>
          </a:prstGeom>
        </p:spPr>
      </p:pic>
    </p:spTree>
    <p:extLst>
      <p:ext uri="{BB962C8B-B14F-4D97-AF65-F5344CB8AC3E}">
        <p14:creationId xmlns:p14="http://schemas.microsoft.com/office/powerpoint/2010/main" val="115816753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A3CD0-DB90-4DA3-88E7-51D85AAE7214}"/>
              </a:ext>
            </a:extLst>
          </p:cNvPr>
          <p:cNvPicPr>
            <a:picLocks noChangeAspect="1"/>
          </p:cNvPicPr>
          <p:nvPr/>
        </p:nvPicPr>
        <p:blipFill>
          <a:blip r:embed="rId2"/>
          <a:stretch>
            <a:fillRect/>
          </a:stretch>
        </p:blipFill>
        <p:spPr>
          <a:xfrm>
            <a:off x="2139545" y="0"/>
            <a:ext cx="7909734" cy="6858000"/>
          </a:xfrm>
          <a:prstGeom prst="rect">
            <a:avLst/>
          </a:prstGeom>
        </p:spPr>
      </p:pic>
    </p:spTree>
    <p:extLst>
      <p:ext uri="{BB962C8B-B14F-4D97-AF65-F5344CB8AC3E}">
        <p14:creationId xmlns:p14="http://schemas.microsoft.com/office/powerpoint/2010/main" val="306374041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D0D037-BD64-4140-B377-ED0D1346C70B}"/>
              </a:ext>
            </a:extLst>
          </p:cNvPr>
          <p:cNvPicPr>
            <a:picLocks noChangeAspect="1"/>
          </p:cNvPicPr>
          <p:nvPr/>
        </p:nvPicPr>
        <p:blipFill>
          <a:blip r:embed="rId2"/>
          <a:stretch>
            <a:fillRect/>
          </a:stretch>
        </p:blipFill>
        <p:spPr>
          <a:xfrm>
            <a:off x="289514" y="205180"/>
            <a:ext cx="7839075" cy="4543425"/>
          </a:xfrm>
          <a:prstGeom prst="rect">
            <a:avLst/>
          </a:prstGeom>
        </p:spPr>
      </p:pic>
    </p:spTree>
    <p:extLst>
      <p:ext uri="{BB962C8B-B14F-4D97-AF65-F5344CB8AC3E}">
        <p14:creationId xmlns:p14="http://schemas.microsoft.com/office/powerpoint/2010/main" val="185520087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0E028-A892-49C5-B8E0-5C563E2A8990}"/>
              </a:ext>
            </a:extLst>
          </p:cNvPr>
          <p:cNvPicPr>
            <a:picLocks noChangeAspect="1"/>
          </p:cNvPicPr>
          <p:nvPr/>
        </p:nvPicPr>
        <p:blipFill>
          <a:blip r:embed="rId2"/>
          <a:stretch>
            <a:fillRect/>
          </a:stretch>
        </p:blipFill>
        <p:spPr>
          <a:xfrm>
            <a:off x="271446" y="292280"/>
            <a:ext cx="7686675" cy="5934075"/>
          </a:xfrm>
          <a:prstGeom prst="rect">
            <a:avLst/>
          </a:prstGeom>
        </p:spPr>
      </p:pic>
    </p:spTree>
    <p:extLst>
      <p:ext uri="{BB962C8B-B14F-4D97-AF65-F5344CB8AC3E}">
        <p14:creationId xmlns:p14="http://schemas.microsoft.com/office/powerpoint/2010/main" val="6225364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AA405-AAFE-4A56-BF13-89B620436F91}"/>
              </a:ext>
            </a:extLst>
          </p:cNvPr>
          <p:cNvPicPr>
            <a:picLocks noChangeAspect="1"/>
          </p:cNvPicPr>
          <p:nvPr/>
        </p:nvPicPr>
        <p:blipFill>
          <a:blip r:embed="rId2"/>
          <a:stretch>
            <a:fillRect/>
          </a:stretch>
        </p:blipFill>
        <p:spPr>
          <a:xfrm>
            <a:off x="298745" y="232233"/>
            <a:ext cx="7877175" cy="5695950"/>
          </a:xfrm>
          <a:prstGeom prst="rect">
            <a:avLst/>
          </a:prstGeom>
        </p:spPr>
      </p:pic>
    </p:spTree>
    <p:extLst>
      <p:ext uri="{BB962C8B-B14F-4D97-AF65-F5344CB8AC3E}">
        <p14:creationId xmlns:p14="http://schemas.microsoft.com/office/powerpoint/2010/main" val="322133945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90A9B2-0838-4927-AA81-8EEF09550F4D}"/>
              </a:ext>
            </a:extLst>
          </p:cNvPr>
          <p:cNvPicPr>
            <a:picLocks noChangeAspect="1"/>
          </p:cNvPicPr>
          <p:nvPr/>
        </p:nvPicPr>
        <p:blipFill>
          <a:blip r:embed="rId2"/>
          <a:stretch>
            <a:fillRect/>
          </a:stretch>
        </p:blipFill>
        <p:spPr>
          <a:xfrm>
            <a:off x="527050" y="876300"/>
            <a:ext cx="11134725" cy="5105400"/>
          </a:xfrm>
          <a:prstGeom prst="rect">
            <a:avLst/>
          </a:prstGeom>
        </p:spPr>
      </p:pic>
    </p:spTree>
    <p:extLst>
      <p:ext uri="{BB962C8B-B14F-4D97-AF65-F5344CB8AC3E}">
        <p14:creationId xmlns:p14="http://schemas.microsoft.com/office/powerpoint/2010/main" val="271841737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E1581-10B0-400B-BDCA-E419DBE3983E}"/>
              </a:ext>
            </a:extLst>
          </p:cNvPr>
          <p:cNvSpPr txBox="1"/>
          <p:nvPr/>
        </p:nvSpPr>
        <p:spPr>
          <a:xfrm>
            <a:off x="914400" y="499621"/>
            <a:ext cx="6089424" cy="6401753"/>
          </a:xfrm>
          <a:prstGeom prst="rect">
            <a:avLst/>
          </a:prstGeom>
          <a:noFill/>
        </p:spPr>
        <p:txBody>
          <a:bodyPr wrap="none" lIns="0" tIns="0" rIns="0" bIns="0" rtlCol="0">
            <a:spAutoFit/>
          </a:bodyPr>
          <a:lstStyle/>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Template</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Component</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Module</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Bindings- 4 types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Directives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Decorators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Hooks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Dependency injection</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Routing</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Application architecture</a:t>
            </a:r>
          </a:p>
          <a:p>
            <a:endPar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sz="3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78372508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5A8BF8-68FE-4DB9-9561-29C91B1921A6}"/>
              </a:ext>
            </a:extLst>
          </p:cNvPr>
          <p:cNvPicPr>
            <a:picLocks noChangeAspect="1"/>
          </p:cNvPicPr>
          <p:nvPr/>
        </p:nvPicPr>
        <p:blipFill>
          <a:blip r:embed="rId2"/>
          <a:stretch>
            <a:fillRect/>
          </a:stretch>
        </p:blipFill>
        <p:spPr>
          <a:xfrm>
            <a:off x="0" y="594463"/>
            <a:ext cx="12188825" cy="5669073"/>
          </a:xfrm>
          <a:prstGeom prst="rect">
            <a:avLst/>
          </a:prstGeom>
        </p:spPr>
      </p:pic>
      <p:sp>
        <p:nvSpPr>
          <p:cNvPr id="4" name="TextBox 3">
            <a:extLst>
              <a:ext uri="{FF2B5EF4-FFF2-40B4-BE49-F238E27FC236}">
                <a16:creationId xmlns:a16="http://schemas.microsoft.com/office/drawing/2014/main" id="{A10449C2-6E8F-41AF-82F3-2A950467D7C4}"/>
              </a:ext>
            </a:extLst>
          </p:cNvPr>
          <p:cNvSpPr txBox="1"/>
          <p:nvPr/>
        </p:nvSpPr>
        <p:spPr>
          <a:xfrm>
            <a:off x="7645138" y="131975"/>
            <a:ext cx="364042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devtools</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49100789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C6C32-EC2A-4FF9-85EC-50F0558E42CA}"/>
              </a:ext>
            </a:extLst>
          </p:cNvPr>
          <p:cNvSpPr txBox="1"/>
          <p:nvPr/>
        </p:nvSpPr>
        <p:spPr>
          <a:xfrm>
            <a:off x="3924245" y="1287270"/>
            <a:ext cx="2463816" cy="615553"/>
          </a:xfrm>
          <a:prstGeom prst="rect">
            <a:avLst/>
          </a:prstGeom>
          <a:noFill/>
        </p:spPr>
        <p:txBody>
          <a:bodyPr wrap="none" lIns="0" tIns="0" rIns="0" bIns="0" rtlCol="0">
            <a:spAutoFit/>
          </a:bodyPr>
          <a:lstStyle/>
          <a:p>
            <a:r>
              <a:rPr lang="en-IN" sz="4000" u="sng" dirty="0" err="1">
                <a:latin typeface="Segoe UI Light" pitchFamily="34" charset="0"/>
              </a:rPr>
              <a:t>appmodule</a:t>
            </a:r>
            <a:endParaRPr lang="en-IN" sz="4000" u="sng" dirty="0">
              <a:latin typeface="Segoe UI Light" pitchFamily="34" charset="0"/>
            </a:endParaRPr>
          </a:p>
        </p:txBody>
      </p:sp>
      <p:sp>
        <p:nvSpPr>
          <p:cNvPr id="4" name="TextBox 3">
            <a:extLst>
              <a:ext uri="{FF2B5EF4-FFF2-40B4-BE49-F238E27FC236}">
                <a16:creationId xmlns:a16="http://schemas.microsoft.com/office/drawing/2014/main" id="{1891AFAA-61EF-426D-BE99-315DD05C4BFD}"/>
              </a:ext>
            </a:extLst>
          </p:cNvPr>
          <p:cNvSpPr txBox="1"/>
          <p:nvPr/>
        </p:nvSpPr>
        <p:spPr>
          <a:xfrm>
            <a:off x="3570068" y="2862144"/>
            <a:ext cx="3405086" cy="615553"/>
          </a:xfrm>
          <a:prstGeom prst="rect">
            <a:avLst/>
          </a:prstGeom>
          <a:noFill/>
        </p:spPr>
        <p:txBody>
          <a:bodyPr wrap="square" lIns="0" tIns="0" rIns="0" bIns="0" rtlCol="0">
            <a:spAutoFit/>
          </a:bodyPr>
          <a:lstStyle/>
          <a:p>
            <a:r>
              <a:rPr lang="en-IN" sz="4000" dirty="0" err="1">
                <a:solidFill>
                  <a:schemeClr val="accent1">
                    <a:lumMod val="50000"/>
                  </a:schemeClr>
                </a:solidFill>
                <a:latin typeface="Segoe UI Light" pitchFamily="34" charset="0"/>
              </a:rPr>
              <a:t>appcomponent</a:t>
            </a:r>
            <a:endParaRPr lang="en-IN" sz="4000" dirty="0">
              <a:solidFill>
                <a:schemeClr val="accent1">
                  <a:lumMod val="50000"/>
                </a:schemeClr>
              </a:solidFill>
              <a:latin typeface="Segoe UI Light" pitchFamily="34" charset="0"/>
            </a:endParaRPr>
          </a:p>
        </p:txBody>
      </p:sp>
      <p:cxnSp>
        <p:nvCxnSpPr>
          <p:cNvPr id="6" name="Straight Arrow Connector 5">
            <a:extLst>
              <a:ext uri="{FF2B5EF4-FFF2-40B4-BE49-F238E27FC236}">
                <a16:creationId xmlns:a16="http://schemas.microsoft.com/office/drawing/2014/main" id="{FEAB2CC6-3EEA-45BD-A614-03101BDC7592}"/>
              </a:ext>
            </a:extLst>
          </p:cNvPr>
          <p:cNvCxnSpPr>
            <a:cxnSpLocks/>
            <a:stCxn id="3" idx="2"/>
          </p:cNvCxnSpPr>
          <p:nvPr/>
        </p:nvCxnSpPr>
        <p:spPr>
          <a:xfrm>
            <a:off x="5156153" y="1902823"/>
            <a:ext cx="0" cy="110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F3032D-5CF7-4157-82DE-CC67487F8652}"/>
              </a:ext>
            </a:extLst>
          </p:cNvPr>
          <p:cNvSpPr txBox="1"/>
          <p:nvPr/>
        </p:nvSpPr>
        <p:spPr>
          <a:xfrm>
            <a:off x="7563395" y="263229"/>
            <a:ext cx="1367169"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browser</a:t>
            </a:r>
          </a:p>
        </p:txBody>
      </p:sp>
      <p:cxnSp>
        <p:nvCxnSpPr>
          <p:cNvPr id="14" name="Straight Arrow Connector 13">
            <a:extLst>
              <a:ext uri="{FF2B5EF4-FFF2-40B4-BE49-F238E27FC236}">
                <a16:creationId xmlns:a16="http://schemas.microsoft.com/office/drawing/2014/main" id="{572B10D7-E18A-4FF5-9424-6A59484CD810}"/>
              </a:ext>
            </a:extLst>
          </p:cNvPr>
          <p:cNvCxnSpPr>
            <a:cxnSpLocks/>
          </p:cNvCxnSpPr>
          <p:nvPr/>
        </p:nvCxnSpPr>
        <p:spPr>
          <a:xfrm flipH="1">
            <a:off x="6004874" y="509451"/>
            <a:ext cx="1558521" cy="7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5C4FD2-BAA6-4FF1-939F-46A4A72970F6}"/>
              </a:ext>
            </a:extLst>
          </p:cNvPr>
          <p:cNvSpPr txBox="1"/>
          <p:nvPr/>
        </p:nvSpPr>
        <p:spPr>
          <a:xfrm>
            <a:off x="1384368" y="263229"/>
            <a:ext cx="1896160"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approuting</a:t>
            </a:r>
            <a:endParaRPr lang="en-IN" sz="3200" dirty="0">
              <a:solidFill>
                <a:srgbClr val="FF0000"/>
              </a:solidFill>
              <a:latin typeface="Segoe UI Light" pitchFamily="34" charset="0"/>
            </a:endParaRPr>
          </a:p>
        </p:txBody>
      </p:sp>
      <p:cxnSp>
        <p:nvCxnSpPr>
          <p:cNvPr id="15" name="Straight Arrow Connector 14">
            <a:extLst>
              <a:ext uri="{FF2B5EF4-FFF2-40B4-BE49-F238E27FC236}">
                <a16:creationId xmlns:a16="http://schemas.microsoft.com/office/drawing/2014/main" id="{61B7C6DA-C62A-4146-BAD6-E89AB5F1DBE4}"/>
              </a:ext>
            </a:extLst>
          </p:cNvPr>
          <p:cNvCxnSpPr>
            <a:cxnSpLocks/>
          </p:cNvCxnSpPr>
          <p:nvPr/>
        </p:nvCxnSpPr>
        <p:spPr>
          <a:xfrm>
            <a:off x="3280528" y="635725"/>
            <a:ext cx="1272618" cy="65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266DC0-7270-4828-B5D3-E4CEF55982EE}"/>
              </a:ext>
            </a:extLst>
          </p:cNvPr>
          <p:cNvSpPr txBox="1"/>
          <p:nvPr/>
        </p:nvSpPr>
        <p:spPr>
          <a:xfrm>
            <a:off x="436288" y="794827"/>
            <a:ext cx="975011"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forms</a:t>
            </a:r>
          </a:p>
        </p:txBody>
      </p:sp>
      <p:sp>
        <p:nvSpPr>
          <p:cNvPr id="10" name="TextBox 9">
            <a:extLst>
              <a:ext uri="{FF2B5EF4-FFF2-40B4-BE49-F238E27FC236}">
                <a16:creationId xmlns:a16="http://schemas.microsoft.com/office/drawing/2014/main" id="{732D3333-6939-4000-9FB9-AC98B40F645A}"/>
              </a:ext>
            </a:extLst>
          </p:cNvPr>
          <p:cNvSpPr txBox="1"/>
          <p:nvPr/>
        </p:nvSpPr>
        <p:spPr>
          <a:xfrm>
            <a:off x="9550409" y="548605"/>
            <a:ext cx="1593385"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httpclient</a:t>
            </a:r>
            <a:endParaRPr lang="en-IN" sz="3200" dirty="0">
              <a:solidFill>
                <a:srgbClr val="FF0000"/>
              </a:solidFill>
              <a:latin typeface="Segoe UI Light" pitchFamily="34" charset="0"/>
            </a:endParaRPr>
          </a:p>
        </p:txBody>
      </p:sp>
      <p:sp>
        <p:nvSpPr>
          <p:cNvPr id="11" name="TextBox 10">
            <a:extLst>
              <a:ext uri="{FF2B5EF4-FFF2-40B4-BE49-F238E27FC236}">
                <a16:creationId xmlns:a16="http://schemas.microsoft.com/office/drawing/2014/main" id="{1D0D7698-9085-4026-B462-D45E2C26CA06}"/>
              </a:ext>
            </a:extLst>
          </p:cNvPr>
          <p:cNvSpPr txBox="1"/>
          <p:nvPr/>
        </p:nvSpPr>
        <p:spPr>
          <a:xfrm>
            <a:off x="7839789" y="1102603"/>
            <a:ext cx="1986121"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ngbmodule</a:t>
            </a:r>
            <a:endParaRPr lang="en-IN" sz="3200" dirty="0">
              <a:solidFill>
                <a:srgbClr val="FF0000"/>
              </a:solidFill>
              <a:latin typeface="Segoe UI Light" pitchFamily="34" charset="0"/>
            </a:endParaRPr>
          </a:p>
        </p:txBody>
      </p:sp>
      <p:cxnSp>
        <p:nvCxnSpPr>
          <p:cNvPr id="16" name="Straight Arrow Connector 15">
            <a:extLst>
              <a:ext uri="{FF2B5EF4-FFF2-40B4-BE49-F238E27FC236}">
                <a16:creationId xmlns:a16="http://schemas.microsoft.com/office/drawing/2014/main" id="{58667FCB-889A-4436-8E53-F2F47E4B2352}"/>
              </a:ext>
            </a:extLst>
          </p:cNvPr>
          <p:cNvCxnSpPr>
            <a:cxnSpLocks/>
          </p:cNvCxnSpPr>
          <p:nvPr/>
        </p:nvCxnSpPr>
        <p:spPr>
          <a:xfrm flipH="1">
            <a:off x="6339791" y="864993"/>
            <a:ext cx="2999996" cy="55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49010D-A9F7-4DEB-AEC9-A269E3A75F2B}"/>
              </a:ext>
            </a:extLst>
          </p:cNvPr>
          <p:cNvCxnSpPr>
            <a:cxnSpLocks/>
          </p:cNvCxnSpPr>
          <p:nvPr/>
        </p:nvCxnSpPr>
        <p:spPr>
          <a:xfrm flipH="1">
            <a:off x="6550413" y="1439670"/>
            <a:ext cx="1127024" cy="15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F60E50-0C73-4E13-B855-693E07011C75}"/>
              </a:ext>
            </a:extLst>
          </p:cNvPr>
          <p:cNvCxnSpPr>
            <a:cxnSpLocks/>
          </p:cNvCxnSpPr>
          <p:nvPr/>
        </p:nvCxnSpPr>
        <p:spPr>
          <a:xfrm>
            <a:off x="1500854" y="1102603"/>
            <a:ext cx="2325991" cy="49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8DF4C08-E96E-4169-A7A9-055280244955}"/>
              </a:ext>
            </a:extLst>
          </p:cNvPr>
          <p:cNvSpPr txBox="1"/>
          <p:nvPr/>
        </p:nvSpPr>
        <p:spPr>
          <a:xfrm>
            <a:off x="873337" y="2270321"/>
            <a:ext cx="877730" cy="369332"/>
          </a:xfrm>
          <a:prstGeom prst="rect">
            <a:avLst/>
          </a:prstGeom>
          <a:noFill/>
        </p:spPr>
        <p:txBody>
          <a:bodyPr wrap="square" lIns="0" tIns="0" rIns="0" bIns="0" rtlCol="0">
            <a:spAutoFit/>
          </a:bodyPr>
          <a:lstStyle/>
          <a:p>
            <a:r>
              <a:rPr lang="en-IN" sz="2400" dirty="0">
                <a:solidFill>
                  <a:schemeClr val="accent1">
                    <a:lumMod val="50000"/>
                  </a:schemeClr>
                </a:solidFill>
                <a:latin typeface="Segoe UI Light" pitchFamily="34" charset="0"/>
              </a:rPr>
              <a:t>basic</a:t>
            </a:r>
          </a:p>
        </p:txBody>
      </p:sp>
      <p:sp>
        <p:nvSpPr>
          <p:cNvPr id="23" name="TextBox 22">
            <a:extLst>
              <a:ext uri="{FF2B5EF4-FFF2-40B4-BE49-F238E27FC236}">
                <a16:creationId xmlns:a16="http://schemas.microsoft.com/office/drawing/2014/main" id="{C4C8DF3B-20B9-4AFD-8C47-89CBF608AD07}"/>
              </a:ext>
            </a:extLst>
          </p:cNvPr>
          <p:cNvSpPr txBox="1"/>
          <p:nvPr/>
        </p:nvSpPr>
        <p:spPr>
          <a:xfrm>
            <a:off x="873336" y="2983808"/>
            <a:ext cx="877730" cy="369332"/>
          </a:xfrm>
          <a:prstGeom prst="rect">
            <a:avLst/>
          </a:prstGeom>
          <a:noFill/>
        </p:spPr>
        <p:txBody>
          <a:bodyPr wrap="square" lIns="0" tIns="0" rIns="0" bIns="0" rtlCol="0">
            <a:spAutoFit/>
          </a:bodyPr>
          <a:lstStyle/>
          <a:p>
            <a:r>
              <a:rPr lang="en-IN" sz="2400" dirty="0">
                <a:solidFill>
                  <a:schemeClr val="accent1">
                    <a:lumMod val="50000"/>
                  </a:schemeClr>
                </a:solidFill>
                <a:latin typeface="Segoe UI Light" pitchFamily="34" charset="0"/>
              </a:rPr>
              <a:t>Home</a:t>
            </a:r>
          </a:p>
        </p:txBody>
      </p:sp>
      <p:sp>
        <p:nvSpPr>
          <p:cNvPr id="24" name="TextBox 23">
            <a:extLst>
              <a:ext uri="{FF2B5EF4-FFF2-40B4-BE49-F238E27FC236}">
                <a16:creationId xmlns:a16="http://schemas.microsoft.com/office/drawing/2014/main" id="{04612CED-37A7-4BAA-9A8F-C15F7512B4D6}"/>
              </a:ext>
            </a:extLst>
          </p:cNvPr>
          <p:cNvSpPr txBox="1"/>
          <p:nvPr/>
        </p:nvSpPr>
        <p:spPr>
          <a:xfrm>
            <a:off x="883527" y="3622704"/>
            <a:ext cx="1055544" cy="369332"/>
          </a:xfrm>
          <a:prstGeom prst="rect">
            <a:avLst/>
          </a:prstGeom>
          <a:noFill/>
        </p:spPr>
        <p:txBody>
          <a:bodyPr wrap="square" lIns="0" tIns="0" rIns="0" bIns="0" rtlCol="0">
            <a:spAutoFit/>
          </a:bodyPr>
          <a:lstStyle/>
          <a:p>
            <a:r>
              <a:rPr lang="en-IN" sz="2400" dirty="0" err="1">
                <a:solidFill>
                  <a:schemeClr val="accent1">
                    <a:lumMod val="50000"/>
                  </a:schemeClr>
                </a:solidFill>
                <a:latin typeface="Segoe UI Light" pitchFamily="34" charset="0"/>
              </a:rPr>
              <a:t>videolist</a:t>
            </a:r>
            <a:endParaRPr lang="en-IN" sz="2400" dirty="0">
              <a:solidFill>
                <a:schemeClr val="accent1">
                  <a:lumMod val="50000"/>
                </a:schemeClr>
              </a:solidFill>
              <a:latin typeface="Segoe UI Light" pitchFamily="34" charset="0"/>
            </a:endParaRPr>
          </a:p>
        </p:txBody>
      </p:sp>
      <p:sp>
        <p:nvSpPr>
          <p:cNvPr id="25" name="TextBox 24">
            <a:extLst>
              <a:ext uri="{FF2B5EF4-FFF2-40B4-BE49-F238E27FC236}">
                <a16:creationId xmlns:a16="http://schemas.microsoft.com/office/drawing/2014/main" id="{3AFCB691-F57F-410D-BD54-99B10090DD76}"/>
              </a:ext>
            </a:extLst>
          </p:cNvPr>
          <p:cNvSpPr txBox="1"/>
          <p:nvPr/>
        </p:nvSpPr>
        <p:spPr>
          <a:xfrm>
            <a:off x="531814" y="5322019"/>
            <a:ext cx="2303825" cy="369332"/>
          </a:xfrm>
          <a:prstGeom prst="rect">
            <a:avLst/>
          </a:prstGeom>
          <a:noFill/>
        </p:spPr>
        <p:txBody>
          <a:bodyPr wrap="square" lIns="0" tIns="0" rIns="0" bIns="0" rtlCol="0">
            <a:spAutoFit/>
          </a:bodyPr>
          <a:lstStyle/>
          <a:p>
            <a:r>
              <a:rPr lang="en-IN" sz="2400" b="1" dirty="0" err="1">
                <a:solidFill>
                  <a:schemeClr val="accent2"/>
                </a:solidFill>
                <a:latin typeface="Segoe UI Light" pitchFamily="34" charset="0"/>
              </a:rPr>
              <a:t>videodataservice</a:t>
            </a:r>
            <a:endParaRPr lang="en-IN" sz="2400" b="1" dirty="0">
              <a:solidFill>
                <a:schemeClr val="accent2"/>
              </a:solidFill>
              <a:latin typeface="Segoe UI Light" pitchFamily="34" charset="0"/>
            </a:endParaRPr>
          </a:p>
        </p:txBody>
      </p:sp>
      <p:cxnSp>
        <p:nvCxnSpPr>
          <p:cNvPr id="26" name="Straight Arrow Connector 25">
            <a:extLst>
              <a:ext uri="{FF2B5EF4-FFF2-40B4-BE49-F238E27FC236}">
                <a16:creationId xmlns:a16="http://schemas.microsoft.com/office/drawing/2014/main" id="{31E8F320-FD7B-482F-8E68-563AA7AA9502}"/>
              </a:ext>
            </a:extLst>
          </p:cNvPr>
          <p:cNvCxnSpPr>
            <a:cxnSpLocks/>
            <a:stCxn id="22" idx="3"/>
          </p:cNvCxnSpPr>
          <p:nvPr/>
        </p:nvCxnSpPr>
        <p:spPr>
          <a:xfrm flipV="1">
            <a:off x="1751067" y="1833099"/>
            <a:ext cx="2010826" cy="621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02B81C-F4AC-4882-BC9E-E212B07D41C6}"/>
              </a:ext>
            </a:extLst>
          </p:cNvPr>
          <p:cNvCxnSpPr>
            <a:cxnSpLocks/>
            <a:stCxn id="23" idx="3"/>
          </p:cNvCxnSpPr>
          <p:nvPr/>
        </p:nvCxnSpPr>
        <p:spPr>
          <a:xfrm flipV="1">
            <a:off x="1751066" y="1873912"/>
            <a:ext cx="2173777" cy="129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6E9DEF-A830-4026-B26F-7B8BE546576D}"/>
              </a:ext>
            </a:extLst>
          </p:cNvPr>
          <p:cNvCxnSpPr>
            <a:cxnSpLocks/>
          </p:cNvCxnSpPr>
          <p:nvPr/>
        </p:nvCxnSpPr>
        <p:spPr>
          <a:xfrm flipV="1">
            <a:off x="2034457" y="1963991"/>
            <a:ext cx="1889788" cy="184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5E59C6-9E6A-4758-9087-0B7E9B316560}"/>
              </a:ext>
            </a:extLst>
          </p:cNvPr>
          <p:cNvCxnSpPr>
            <a:cxnSpLocks/>
          </p:cNvCxnSpPr>
          <p:nvPr/>
        </p:nvCxnSpPr>
        <p:spPr>
          <a:xfrm flipV="1">
            <a:off x="1422127" y="4081806"/>
            <a:ext cx="0" cy="1310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278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4616-B988-42BE-B7B0-250DD81448A4}"/>
              </a:ext>
            </a:extLst>
          </p:cNvPr>
          <p:cNvSpPr>
            <a:spLocks noGrp="1"/>
          </p:cNvSpPr>
          <p:nvPr>
            <p:ph type="title"/>
          </p:nvPr>
        </p:nvSpPr>
        <p:spPr/>
        <p:txBody>
          <a:bodyPr/>
          <a:lstStyle/>
          <a:p>
            <a:r>
              <a:rPr lang="en-US" dirty="0"/>
              <a:t>Cd video</a:t>
            </a:r>
          </a:p>
        </p:txBody>
      </p:sp>
      <p:pic>
        <p:nvPicPr>
          <p:cNvPr id="4" name="Picture 3">
            <a:extLst>
              <a:ext uri="{FF2B5EF4-FFF2-40B4-BE49-F238E27FC236}">
                <a16:creationId xmlns:a16="http://schemas.microsoft.com/office/drawing/2014/main" id="{3CEAE750-06F4-40D9-881F-E29F840B9D42}"/>
              </a:ext>
            </a:extLst>
          </p:cNvPr>
          <p:cNvPicPr>
            <a:picLocks noChangeAspect="1"/>
          </p:cNvPicPr>
          <p:nvPr/>
        </p:nvPicPr>
        <p:blipFill>
          <a:blip r:embed="rId2"/>
          <a:stretch>
            <a:fillRect/>
          </a:stretch>
        </p:blipFill>
        <p:spPr>
          <a:xfrm>
            <a:off x="519112" y="228600"/>
            <a:ext cx="9764052" cy="2580588"/>
          </a:xfrm>
          <a:prstGeom prst="rect">
            <a:avLst/>
          </a:prstGeom>
        </p:spPr>
      </p:pic>
    </p:spTree>
    <p:extLst>
      <p:ext uri="{BB962C8B-B14F-4D97-AF65-F5344CB8AC3E}">
        <p14:creationId xmlns:p14="http://schemas.microsoft.com/office/powerpoint/2010/main" val="1289958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07A0-15D7-4901-B27D-A39158FD83C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CE36F8D-195A-43A9-81A5-271B1A59B17C}"/>
              </a:ext>
            </a:extLst>
          </p:cNvPr>
          <p:cNvPicPr>
            <a:picLocks noChangeAspect="1"/>
          </p:cNvPicPr>
          <p:nvPr/>
        </p:nvPicPr>
        <p:blipFill>
          <a:blip r:embed="rId2"/>
          <a:stretch>
            <a:fillRect/>
          </a:stretch>
        </p:blipFill>
        <p:spPr>
          <a:xfrm>
            <a:off x="392766" y="0"/>
            <a:ext cx="10762268" cy="6858000"/>
          </a:xfrm>
          <a:prstGeom prst="rect">
            <a:avLst/>
          </a:prstGeom>
        </p:spPr>
      </p:pic>
    </p:spTree>
    <p:extLst>
      <p:ext uri="{BB962C8B-B14F-4D97-AF65-F5344CB8AC3E}">
        <p14:creationId xmlns:p14="http://schemas.microsoft.com/office/powerpoint/2010/main" val="1411004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534F-BD86-4581-80CB-3AA187FA243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38E1D31-CC1F-4334-AF1C-57A6272E9EFA}"/>
              </a:ext>
            </a:extLst>
          </p:cNvPr>
          <p:cNvPicPr>
            <a:picLocks noChangeAspect="1"/>
          </p:cNvPicPr>
          <p:nvPr/>
        </p:nvPicPr>
        <p:blipFill>
          <a:blip r:embed="rId2"/>
          <a:stretch>
            <a:fillRect/>
          </a:stretch>
        </p:blipFill>
        <p:spPr>
          <a:xfrm>
            <a:off x="0" y="155721"/>
            <a:ext cx="12188825" cy="6546558"/>
          </a:xfrm>
          <a:prstGeom prst="rect">
            <a:avLst/>
          </a:prstGeom>
        </p:spPr>
      </p:pic>
    </p:spTree>
    <p:extLst>
      <p:ext uri="{BB962C8B-B14F-4D97-AF65-F5344CB8AC3E}">
        <p14:creationId xmlns:p14="http://schemas.microsoft.com/office/powerpoint/2010/main" val="36074131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9F30-3F62-4C87-B0BB-B743EC027CDA}"/>
              </a:ext>
            </a:extLst>
          </p:cNvPr>
          <p:cNvSpPr>
            <a:spLocks noGrp="1"/>
          </p:cNvSpPr>
          <p:nvPr>
            <p:ph type="title"/>
          </p:nvPr>
        </p:nvSpPr>
        <p:spPr/>
        <p:txBody>
          <a:bodyPr/>
          <a:lstStyle/>
          <a:p>
            <a:r>
              <a:rPr lang="en-US" dirty="0"/>
              <a:t>Open app in VS Code</a:t>
            </a:r>
          </a:p>
        </p:txBody>
      </p:sp>
      <p:pic>
        <p:nvPicPr>
          <p:cNvPr id="5" name="Picture 4">
            <a:extLst>
              <a:ext uri="{FF2B5EF4-FFF2-40B4-BE49-F238E27FC236}">
                <a16:creationId xmlns:a16="http://schemas.microsoft.com/office/drawing/2014/main" id="{411CCA08-29C0-474F-887C-E0058D91164C}"/>
              </a:ext>
            </a:extLst>
          </p:cNvPr>
          <p:cNvPicPr>
            <a:picLocks noChangeAspect="1"/>
          </p:cNvPicPr>
          <p:nvPr/>
        </p:nvPicPr>
        <p:blipFill>
          <a:blip r:embed="rId2"/>
          <a:stretch>
            <a:fillRect/>
          </a:stretch>
        </p:blipFill>
        <p:spPr>
          <a:xfrm>
            <a:off x="7319658" y="0"/>
            <a:ext cx="2545714" cy="6858000"/>
          </a:xfrm>
          <a:prstGeom prst="rect">
            <a:avLst/>
          </a:prstGeom>
        </p:spPr>
      </p:pic>
    </p:spTree>
    <p:extLst>
      <p:ext uri="{BB962C8B-B14F-4D97-AF65-F5344CB8AC3E}">
        <p14:creationId xmlns:p14="http://schemas.microsoft.com/office/powerpoint/2010/main" val="2585509349"/>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23530</TotalTime>
  <Words>174</Words>
  <Application>Microsoft Office PowerPoint</Application>
  <PresentationFormat>Custom</PresentationFormat>
  <Paragraphs>81</Paragraphs>
  <Slides>57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Calibri</vt:lpstr>
      <vt:lpstr>Franklin Gothic Book</vt:lpstr>
      <vt:lpstr>Roboto</vt:lpstr>
      <vt:lpstr>Segoe UI</vt:lpstr>
      <vt:lpstr>Segoe UI Light</vt:lpstr>
      <vt:lpstr>Wingdings</vt:lpstr>
      <vt:lpstr>TechDays 2012 Devs v1</vt:lpstr>
      <vt:lpstr>Metro Template Colored Titles Segoe UI 16x9</vt:lpstr>
      <vt:lpstr>PowerPoint Presentation</vt:lpstr>
      <vt:lpstr>PowerPoint Presentation</vt:lpstr>
      <vt:lpstr>Hope  you have installed   </vt:lpstr>
      <vt:lpstr>Now install angularCLI</vt:lpstr>
      <vt:lpstr>Time to create new angular project</vt:lpstr>
      <vt:lpstr>Cd video</vt:lpstr>
      <vt:lpstr>PowerPoint Presentation</vt:lpstr>
      <vt:lpstr>PowerPoint Presentation</vt:lpstr>
      <vt:lpstr>Open app in VS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923</cp:revision>
  <dcterms:created xsi:type="dcterms:W3CDTF">2012-02-07T06:07:07Z</dcterms:created>
  <dcterms:modified xsi:type="dcterms:W3CDTF">2021-06-27T10:42:10Z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