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304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675B-A319-07C3-1D88-02DF8A2C1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FC2ED-0FF7-6448-8CAF-6C39F2930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8AEBE-FF38-1512-4897-212C3931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DA44-9370-46CC-AA0D-37C6508FB51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990CC-A6A2-0807-4C0A-62658766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81749-42D7-643C-5335-214CA432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4290-F23C-4B80-8546-0F3493BD7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69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6EEC-FE43-B968-E858-F859CADC7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7D6F6-7DF2-4EB0-5E08-8B93858F2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8706E-773B-4589-DB72-E1E9B502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DA44-9370-46CC-AA0D-37C6508FB51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F9BEA-2633-2A3D-65A8-F035C5C1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D5DF-E557-81FA-C2B9-562E9B3F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4290-F23C-4B80-8546-0F3493BD7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80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66360C-F0DA-C3EE-9F56-0EB274A27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64A38-118A-45FD-6B0D-38E060686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5EE12-852C-6A5D-5F12-7795DC06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DA44-9370-46CC-AA0D-37C6508FB51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5BE0E-DD18-4CE9-353C-1D102965B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A998F-EB68-EE6A-73F3-CCFA5D54E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4290-F23C-4B80-8546-0F3493BD7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28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16FC-4C7E-8C96-79CC-BF9E66F4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31FD3-5A3B-2DC0-EEFA-FB3EC6A69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5140E-1076-0B8E-F687-6B26E18F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DA44-9370-46CC-AA0D-37C6508FB51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42FEB-5AA3-4915-74FC-6042790D5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5E321-6CAF-9277-33A3-CCFA6599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4290-F23C-4B80-8546-0F3493BD7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33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5841-DA64-D7A4-6290-FA3AA256D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EA4ED-B74D-5864-9313-61FA77F9C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7DDEA-1FAF-EDC8-8A18-368E6CF7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DA44-9370-46CC-AA0D-37C6508FB51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DB924-3924-CBC2-D92B-F50892F09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3A87D-3B07-DFC6-BA4A-BCE2D32E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4290-F23C-4B80-8546-0F3493BD7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46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87BA-3220-E66A-198B-14C99022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2E199-FCE5-DD67-E0F3-C79BB6429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8D795-AF0D-E905-0B1C-FC6C79CE8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C3693-6D2A-26DB-F4F9-460213D3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DA44-9370-46CC-AA0D-37C6508FB51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DC19D-757C-4471-42AA-0DF65CB58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05927-C1D6-5E87-C4C2-CD669DFA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4290-F23C-4B80-8546-0F3493BD7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02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D45C9-D683-2550-941A-87F16A1ED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B2B86-DC7E-87C9-A8E0-FA1D00E11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D4DAE-9ED2-89E7-442B-55F05ABFD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9C4780-8841-BC7D-30E4-B90A84304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D3643-666E-E396-0017-0E08EB3CB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CE1293-ECFD-63A3-4F56-3968BD48E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DA44-9370-46CC-AA0D-37C6508FB51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39BB5-EB75-7D3F-C7F8-CAF7C59C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25A9F-8E49-7070-EBA3-EACAF9A5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4290-F23C-4B80-8546-0F3493BD7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6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A1A54-AEAF-FF53-AC67-44EB8F943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87CD25-E9E0-84F9-3436-85F62AD9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DA44-9370-46CC-AA0D-37C6508FB51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2506A-33DA-DA2E-485D-3F5BDAC2D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B0B45-E4CC-23DB-7D3F-1AD4D760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4290-F23C-4B80-8546-0F3493BD7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01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9DDA16-DAB1-6F83-FE76-424151F3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DA44-9370-46CC-AA0D-37C6508FB51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124C3-E506-D02B-AE99-5FB625D8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66C41-65C9-A4F0-9779-956F0C22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4290-F23C-4B80-8546-0F3493BD7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89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7E87-2E35-9F2B-302F-B5030E77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C526-039B-6320-6F3B-CB154ECED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EC8AA-D6E8-69E5-C674-E88351F87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3842C-9ED2-5BAA-3D13-077A4AC7C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DA44-9370-46CC-AA0D-37C6508FB51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D61B0-8980-AB77-297A-E46D02E15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E0430-7BB5-B9BF-440E-1EE1D164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4290-F23C-4B80-8546-0F3493BD7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17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490E-8EAC-109A-56D1-E4DA2315A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464C06-6246-18F2-5396-39C092977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6F3D6-63B4-1764-02EB-2D328BAA4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54193-BA8D-4F5C-0499-2C2AB775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DA44-9370-46CC-AA0D-37C6508FB51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B082B-DAC8-0208-6148-ABDE3058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9FB75-BAB8-3D65-53A1-4FC77032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4290-F23C-4B80-8546-0F3493BD7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16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71E230-47A3-D7A6-2BDA-14BE8C57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F22F6-C8D3-446A-37B8-7C01ED2B6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1CB3E-C578-188B-B2A5-E2B4EF72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9DA44-9370-46CC-AA0D-37C6508FB51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47560-61D3-36E1-C649-783F57414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08475-EF20-DD82-5B6D-5D77907DC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F4290-F23C-4B80-8546-0F3493BD7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88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971AC3-75B0-66CB-9E79-8079A5E51DE9}"/>
              </a:ext>
            </a:extLst>
          </p:cNvPr>
          <p:cNvSpPr txBox="1"/>
          <p:nvPr/>
        </p:nvSpPr>
        <p:spPr>
          <a:xfrm>
            <a:off x="1038520" y="522344"/>
            <a:ext cx="101149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0" b="0" i="0" dirty="0">
                <a:solidFill>
                  <a:srgbClr val="222222"/>
                </a:solidFill>
                <a:effectLst/>
                <a:latin typeface="segoe-ui_light"/>
              </a:rPr>
              <a:t>Use Delta Lake in Azure Databricks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4B7165-2440-4C71-957D-F17E998F4799}"/>
              </a:ext>
            </a:extLst>
          </p:cNvPr>
          <p:cNvSpPr txBox="1"/>
          <p:nvPr/>
        </p:nvSpPr>
        <p:spPr>
          <a:xfrm>
            <a:off x="3047215" y="2969691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https://microsoftlearning.github.io/mslearn-databricks/Instructions/Exercises/LA-04-Explore-Delta-Lake.html</a:t>
            </a:r>
          </a:p>
        </p:txBody>
      </p:sp>
    </p:spTree>
    <p:extLst>
      <p:ext uri="{BB962C8B-B14F-4D97-AF65-F5344CB8AC3E}">
        <p14:creationId xmlns:p14="http://schemas.microsoft.com/office/powerpoint/2010/main" val="3165675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3DA65F-FC1E-CE78-1977-0BB2FDC9E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73" y="202673"/>
            <a:ext cx="8500915" cy="604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09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55C916-D267-0870-D066-9F1F0DA535F6}"/>
              </a:ext>
            </a:extLst>
          </p:cNvPr>
          <p:cNvSpPr txBox="1"/>
          <p:nvPr/>
        </p:nvSpPr>
        <p:spPr>
          <a:xfrm>
            <a:off x="690513" y="512917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0" i="0" dirty="0">
                <a:solidFill>
                  <a:srgbClr val="222222"/>
                </a:solidFill>
                <a:effectLst/>
                <a:latin typeface="segoe-ui_light"/>
              </a:rPr>
              <a:t>Explore logging and </a:t>
            </a:r>
            <a:r>
              <a:rPr lang="en-IN" sz="2800" b="0" i="1" dirty="0">
                <a:solidFill>
                  <a:srgbClr val="222222"/>
                </a:solidFill>
                <a:effectLst/>
                <a:latin typeface="segoe-ui_light"/>
              </a:rPr>
              <a:t>time-travel</a:t>
            </a:r>
            <a:endParaRPr lang="en-IN" sz="2800" b="0" i="0" dirty="0">
              <a:solidFill>
                <a:srgbClr val="222222"/>
              </a:solidFill>
              <a:effectLst/>
              <a:latin typeface="segoe-ui_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7DB9F1-9C78-176A-53C9-491E8C923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58" y="1214358"/>
            <a:ext cx="8546340" cy="527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89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4E701A-0FB1-343A-D6C8-967C601E9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51" y="251041"/>
            <a:ext cx="11058554" cy="557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58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0F8071-C473-F7EA-8347-EF3397CF9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41" y="97195"/>
            <a:ext cx="10517492" cy="586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00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4576EF-0A08-FF22-43B9-8495BDF3893F}"/>
              </a:ext>
            </a:extLst>
          </p:cNvPr>
          <p:cNvSpPr txBox="1"/>
          <p:nvPr/>
        </p:nvSpPr>
        <p:spPr>
          <a:xfrm>
            <a:off x="501978" y="333808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0" i="0" dirty="0">
                <a:solidFill>
                  <a:srgbClr val="222222"/>
                </a:solidFill>
                <a:effectLst/>
                <a:latin typeface="segoe-ui_light"/>
              </a:rPr>
              <a:t>Create 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segoe-ui_light"/>
              </a:rPr>
              <a:t>catalog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segoe-ui_light"/>
              </a:rPr>
              <a:t> tables</a:t>
            </a:r>
          </a:p>
        </p:txBody>
      </p:sp>
    </p:spTree>
    <p:extLst>
      <p:ext uri="{BB962C8B-B14F-4D97-AF65-F5344CB8AC3E}">
        <p14:creationId xmlns:p14="http://schemas.microsoft.com/office/powerpoint/2010/main" val="2527581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C35F67-EDF6-4B53-9772-637E80E8F298}"/>
              </a:ext>
            </a:extLst>
          </p:cNvPr>
          <p:cNvSpPr txBox="1"/>
          <p:nvPr/>
        </p:nvSpPr>
        <p:spPr>
          <a:xfrm>
            <a:off x="530259" y="560050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0" i="0" dirty="0">
                <a:solidFill>
                  <a:srgbClr val="222222"/>
                </a:solidFill>
                <a:effectLst/>
                <a:latin typeface="segoe-ui_semibold"/>
              </a:rPr>
              <a:t>Create an external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F3E4C7-0A4C-D5B3-B5D7-8F72F0E82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94" y="1021715"/>
            <a:ext cx="10557927" cy="498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06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78DC23-D633-A81A-8167-FD1729A30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85" y="416842"/>
            <a:ext cx="9210197" cy="483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7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DC47AF-1B3F-85EF-9D45-53F14E829B3C}"/>
              </a:ext>
            </a:extLst>
          </p:cNvPr>
          <p:cNvSpPr txBox="1"/>
          <p:nvPr/>
        </p:nvSpPr>
        <p:spPr>
          <a:xfrm>
            <a:off x="567966" y="47521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222222"/>
                </a:solidFill>
                <a:effectLst/>
                <a:latin typeface="segoe-ui_semibold"/>
              </a:rPr>
              <a:t>Create a managed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B3352B-DCB1-F550-60F8-E6669ABFD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54" y="916906"/>
            <a:ext cx="8551574" cy="529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60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6AB1D3-E813-D369-8134-69C6B143D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54" y="124882"/>
            <a:ext cx="8215170" cy="60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45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3C0CE5-91E0-33BB-E3BC-329431AC4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79" y="224694"/>
            <a:ext cx="5208238" cy="431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5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F38799-59EC-DAE3-3CD1-A62BB702F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22" y="202774"/>
            <a:ext cx="8679673" cy="483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64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C5BF68-AB2E-D8C1-D5FF-9C63A6C6BE0B}"/>
              </a:ext>
            </a:extLst>
          </p:cNvPr>
          <p:cNvSpPr txBox="1"/>
          <p:nvPr/>
        </p:nvSpPr>
        <p:spPr>
          <a:xfrm>
            <a:off x="520830" y="424454"/>
            <a:ext cx="871743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222222"/>
                </a:solidFill>
                <a:effectLst/>
                <a:latin typeface="segoe-ui_semibold"/>
              </a:rPr>
              <a:t>Compare external and managed tables</a:t>
            </a:r>
          </a:p>
          <a:p>
            <a:br>
              <a:rPr lang="en-US" sz="2800" b="0" i="0" dirty="0">
                <a:solidFill>
                  <a:srgbClr val="222222"/>
                </a:solidFill>
                <a:effectLst/>
                <a:latin typeface="segoe-ui_normal"/>
              </a:rPr>
            </a:b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FD75A-B9D8-4892-976A-D85214231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30" y="972009"/>
            <a:ext cx="8150655" cy="520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18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E9DD85-31EF-4F2B-82BA-F8B6941C4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03" y="324159"/>
            <a:ext cx="10575155" cy="501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166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05B4D7-3FAF-EF79-6DEE-9DFA569D0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30" y="357857"/>
            <a:ext cx="10156192" cy="467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55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EC8565-5634-8B8F-176B-6761D3936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9" y="1270168"/>
            <a:ext cx="9999497" cy="43176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9326EA-3EAF-5717-BDBE-C233D1F47845}"/>
              </a:ext>
            </a:extLst>
          </p:cNvPr>
          <p:cNvSpPr txBox="1"/>
          <p:nvPr/>
        </p:nvSpPr>
        <p:spPr>
          <a:xfrm>
            <a:off x="577391" y="402698"/>
            <a:ext cx="88305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segoe-ui_normal"/>
              </a:rPr>
              <a:t>Now rerun the cell containing the following code to view the contents of the delta folders: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652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41F238-6E00-000D-1230-E9DFD761C543}"/>
              </a:ext>
            </a:extLst>
          </p:cNvPr>
          <p:cNvSpPr txBox="1"/>
          <p:nvPr/>
        </p:nvSpPr>
        <p:spPr>
          <a:xfrm>
            <a:off x="351149" y="433881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segoe-ui_normal"/>
              </a:rPr>
              <a:t>Use the following code to create a new table in the database that is based on the delta files in the </a:t>
            </a:r>
            <a:r>
              <a:rPr lang="en-US" b="1" i="0" dirty="0">
                <a:solidFill>
                  <a:srgbClr val="222222"/>
                </a:solidFill>
                <a:effectLst/>
                <a:latin typeface="segoe-ui_normal"/>
              </a:rPr>
              <a:t>products-delta</a:t>
            </a:r>
            <a:r>
              <a:rPr lang="en-US" b="0" i="0" dirty="0">
                <a:solidFill>
                  <a:srgbClr val="222222"/>
                </a:solidFill>
                <a:effectLst/>
                <a:latin typeface="segoe-ui_normal"/>
              </a:rPr>
              <a:t> folder: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A23736-AEF3-5785-70E8-D007C4A8E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21" y="1619638"/>
            <a:ext cx="7943745" cy="438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86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9493C5-B86B-B25B-9835-923B7EEB9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84" y="192675"/>
            <a:ext cx="7357917" cy="545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70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57FBCF-DB66-2FAE-2629-E00A12B5369C}"/>
              </a:ext>
            </a:extLst>
          </p:cNvPr>
          <p:cNvSpPr txBox="1"/>
          <p:nvPr/>
        </p:nvSpPr>
        <p:spPr>
          <a:xfrm>
            <a:off x="492551" y="395804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0" i="0" dirty="0">
                <a:solidFill>
                  <a:srgbClr val="222222"/>
                </a:solidFill>
                <a:effectLst/>
                <a:latin typeface="segoe-ui_light"/>
              </a:rPr>
              <a:t>Optimize table layout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26846-11F1-DF1E-B260-E6A0D1C55BBB}"/>
              </a:ext>
            </a:extLst>
          </p:cNvPr>
          <p:cNvSpPr txBox="1"/>
          <p:nvPr/>
        </p:nvSpPr>
        <p:spPr>
          <a:xfrm>
            <a:off x="492551" y="1147415"/>
            <a:ext cx="98863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22222"/>
                </a:solidFill>
                <a:effectLst/>
                <a:latin typeface="segoe-ui_normal"/>
              </a:rPr>
              <a:t>the following code to optimize the layout and clean up old versions of data files in the delta table</a:t>
            </a:r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04D0EA-83BC-CDCE-C4A8-639ACCC68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51" y="1906752"/>
            <a:ext cx="10186841" cy="23541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A647B9-95DF-4E73-BBC6-9F596B68A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73" y="4550861"/>
            <a:ext cx="10475230" cy="12277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63E386-AD1C-23EB-F825-8B8B5646E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58" y="5882326"/>
            <a:ext cx="10241633" cy="6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59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C517FA-BA50-2527-2CAA-8C3D2DD62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31" y="344747"/>
            <a:ext cx="9267608" cy="250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77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FD0131-6722-954B-B80E-88661EA1DC82}"/>
              </a:ext>
            </a:extLst>
          </p:cNvPr>
          <p:cNvSpPr txBox="1"/>
          <p:nvPr/>
        </p:nvSpPr>
        <p:spPr>
          <a:xfrm>
            <a:off x="341721" y="440405"/>
            <a:ext cx="105933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222222"/>
                </a:solidFill>
                <a:effectLst/>
                <a:latin typeface="segoe-ui_light"/>
              </a:rPr>
              <a:t>Real-time Ingestion and Processing with Spark Structured Streaming and Delta Lake with Azure Databricks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3C9EA-12B0-8D5A-CB23-B05509B5955F}"/>
              </a:ext>
            </a:extLst>
          </p:cNvPr>
          <p:cNvSpPr txBox="1"/>
          <p:nvPr/>
        </p:nvSpPr>
        <p:spPr>
          <a:xfrm>
            <a:off x="1001598" y="1876182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https://microsoftlearning.github.io/mslearn-databricks/Instructions/Exercises/DE-01-Real-time-ingestion.html</a:t>
            </a:r>
          </a:p>
        </p:txBody>
      </p:sp>
    </p:spTree>
    <p:extLst>
      <p:ext uri="{BB962C8B-B14F-4D97-AF65-F5344CB8AC3E}">
        <p14:creationId xmlns:p14="http://schemas.microsoft.com/office/powerpoint/2010/main" val="738556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44ABC3-E374-CA75-0A30-202C70E24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47" y="210815"/>
            <a:ext cx="6807755" cy="392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8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00F22E-9EEA-FBCD-9F53-2920B880B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10" y="425675"/>
            <a:ext cx="11162418" cy="456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18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096B76-47A7-E6D7-8F17-F7A01F946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57" y="220702"/>
            <a:ext cx="11103995" cy="41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54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4FD82D-0825-D36A-E148-849A77ECE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90" y="228323"/>
            <a:ext cx="8336921" cy="596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51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BDED72-C3B1-507C-C8BA-C90688FAD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40" y="256166"/>
            <a:ext cx="10654300" cy="464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583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F11D87-C0FD-7DF1-892F-D0A260B48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88" y="488146"/>
            <a:ext cx="11499003" cy="51585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5A4137-0CEB-06D7-14CF-8E7817E2D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85" y="2107852"/>
            <a:ext cx="11385184" cy="344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998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6A6B3E-78F3-0B70-00E6-FCBCF6C55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60" y="306698"/>
            <a:ext cx="5986188" cy="608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447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289D55-07A8-BC31-D144-9C7F9E6A8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46" y="109074"/>
            <a:ext cx="9554908" cy="663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622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351792-1D26-1724-8993-EB80A6493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71" y="711208"/>
            <a:ext cx="11441122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815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6D4638-5BEA-0401-990C-1901F1FAA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9856"/>
            <a:ext cx="12192000" cy="505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99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B2113E-1FF5-629C-9AC8-BFC5B56CB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40" y="18574"/>
            <a:ext cx="9993120" cy="682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469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6855BA-6BF6-47ED-C382-BCE650605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93" y="394514"/>
            <a:ext cx="7676111" cy="249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30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6B6B62-F146-0C74-6C02-76F036CEA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07" y="495346"/>
            <a:ext cx="9130530" cy="516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302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26292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9631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1361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6301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32603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4275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01832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28484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03726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465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0C8F20-4734-B825-03F5-839E5F7A6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01" y="144495"/>
            <a:ext cx="9204622" cy="546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68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4700A2-C5F7-A196-4B53-6D80969624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8573"/>
          <a:stretch/>
        </p:blipFill>
        <p:spPr>
          <a:xfrm>
            <a:off x="294487" y="809396"/>
            <a:ext cx="8832340" cy="261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45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7C3B26-B197-9F52-6F6C-333B4E0E3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03" y="275717"/>
            <a:ext cx="9567282" cy="2458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9B596F-0D37-4F49-0080-E0C6DB635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311" y="3094404"/>
            <a:ext cx="5668838" cy="311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47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BDC80B-AE8A-8CD3-C314-28A8C97E6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04" y="426419"/>
            <a:ext cx="9556867" cy="492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64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970DDE-8FE7-6EEB-29B5-4D88CD5F8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40" y="114241"/>
            <a:ext cx="5723565" cy="630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138</Words>
  <Application>Microsoft Office PowerPoint</Application>
  <PresentationFormat>Widescreen</PresentationFormat>
  <Paragraphs>14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Calibri Light</vt:lpstr>
      <vt:lpstr>segoe-ui_light</vt:lpstr>
      <vt:lpstr>segoe-ui_normal</vt:lpstr>
      <vt:lpstr>segoe-ui_semibold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maruti makwana</dc:creator>
  <cp:lastModifiedBy>maruti makwana</cp:lastModifiedBy>
  <cp:revision>9</cp:revision>
  <dcterms:created xsi:type="dcterms:W3CDTF">2024-10-19T05:47:20Z</dcterms:created>
  <dcterms:modified xsi:type="dcterms:W3CDTF">2024-10-23T04:13:43Z</dcterms:modified>
</cp:coreProperties>
</file>