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 id="290"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69027" autoAdjust="0"/>
  </p:normalViewPr>
  <p:slideViewPr>
    <p:cSldViewPr snapToGrid="0">
      <p:cViewPr varScale="1">
        <p:scale>
          <a:sx n="78" d="100"/>
          <a:sy n="78" d="100"/>
        </p:scale>
        <p:origin x="18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57603-3DE5-472D-A01F-5BB33236156E}"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88324-2CC5-48F5-BCF7-2E40492A44D7}" type="slidenum">
              <a:rPr lang="en-IN" smtClean="0"/>
              <a:t>‹#›</a:t>
            </a:fld>
            <a:endParaRPr lang="en-IN"/>
          </a:p>
        </p:txBody>
      </p:sp>
    </p:spTree>
    <p:extLst>
      <p:ext uri="{BB962C8B-B14F-4D97-AF65-F5344CB8AC3E}">
        <p14:creationId xmlns:p14="http://schemas.microsoft.com/office/powerpoint/2010/main" val="111672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newly created </a:t>
            </a:r>
            <a:r>
              <a:rPr lang="en-IN" dirty="0" err="1"/>
              <a:t>databricks</a:t>
            </a:r>
            <a:r>
              <a:rPr lang="en-IN" dirty="0"/>
              <a:t> service</a:t>
            </a:r>
          </a:p>
        </p:txBody>
      </p:sp>
      <p:sp>
        <p:nvSpPr>
          <p:cNvPr id="4" name="Slide Number Placeholder 3"/>
          <p:cNvSpPr>
            <a:spLocks noGrp="1"/>
          </p:cNvSpPr>
          <p:nvPr>
            <p:ph type="sldNum" sz="quarter" idx="5"/>
          </p:nvPr>
        </p:nvSpPr>
        <p:spPr/>
        <p:txBody>
          <a:bodyPr/>
          <a:lstStyle/>
          <a:p>
            <a:fld id="{A3288324-2CC5-48F5-BCF7-2E40492A44D7}" type="slidenum">
              <a:rPr lang="en-IN" smtClean="0"/>
              <a:t>2</a:t>
            </a:fld>
            <a:endParaRPr lang="en-IN"/>
          </a:p>
        </p:txBody>
      </p:sp>
    </p:spTree>
    <p:extLst>
      <p:ext uri="{BB962C8B-B14F-4D97-AF65-F5344CB8AC3E}">
        <p14:creationId xmlns:p14="http://schemas.microsoft.com/office/powerpoint/2010/main" val="369167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are other resources </a:t>
            </a:r>
          </a:p>
        </p:txBody>
      </p:sp>
      <p:sp>
        <p:nvSpPr>
          <p:cNvPr id="4" name="Slide Number Placeholder 3"/>
          <p:cNvSpPr>
            <a:spLocks noGrp="1"/>
          </p:cNvSpPr>
          <p:nvPr>
            <p:ph type="sldNum" sz="quarter" idx="5"/>
          </p:nvPr>
        </p:nvSpPr>
        <p:spPr/>
        <p:txBody>
          <a:bodyPr/>
          <a:lstStyle/>
          <a:p>
            <a:fld id="{A3288324-2CC5-48F5-BCF7-2E40492A44D7}" type="slidenum">
              <a:rPr lang="en-IN" smtClean="0"/>
              <a:t>3</a:t>
            </a:fld>
            <a:endParaRPr lang="en-IN"/>
          </a:p>
        </p:txBody>
      </p:sp>
    </p:spTree>
    <p:extLst>
      <p:ext uri="{BB962C8B-B14F-4D97-AF65-F5344CB8AC3E}">
        <p14:creationId xmlns:p14="http://schemas.microsoft.com/office/powerpoint/2010/main" val="1576149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288324-2CC5-48F5-BCF7-2E40492A44D7}" type="slidenum">
              <a:rPr lang="en-IN" smtClean="0"/>
              <a:t>17</a:t>
            </a:fld>
            <a:endParaRPr lang="en-IN"/>
          </a:p>
        </p:txBody>
      </p:sp>
    </p:spTree>
    <p:extLst>
      <p:ext uri="{BB962C8B-B14F-4D97-AF65-F5344CB8AC3E}">
        <p14:creationId xmlns:p14="http://schemas.microsoft.com/office/powerpoint/2010/main" val="2235150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288324-2CC5-48F5-BCF7-2E40492A44D7}" type="slidenum">
              <a:rPr lang="en-IN" smtClean="0"/>
              <a:t>29</a:t>
            </a:fld>
            <a:endParaRPr lang="en-IN"/>
          </a:p>
        </p:txBody>
      </p:sp>
    </p:spTree>
    <p:extLst>
      <p:ext uri="{BB962C8B-B14F-4D97-AF65-F5344CB8AC3E}">
        <p14:creationId xmlns:p14="http://schemas.microsoft.com/office/powerpoint/2010/main" val="117157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288324-2CC5-48F5-BCF7-2E40492A44D7}" type="slidenum">
              <a:rPr lang="en-IN" smtClean="0"/>
              <a:t>36</a:t>
            </a:fld>
            <a:endParaRPr lang="en-IN"/>
          </a:p>
        </p:txBody>
      </p:sp>
    </p:spTree>
    <p:extLst>
      <p:ext uri="{BB962C8B-B14F-4D97-AF65-F5344CB8AC3E}">
        <p14:creationId xmlns:p14="http://schemas.microsoft.com/office/powerpoint/2010/main" val="299544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062C-B438-2012-7236-1F7AE8DA3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B7D218-BECB-AE9E-47D5-E33DDFC27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13CB5E-CF61-65AB-F589-5958E950E760}"/>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5" name="Footer Placeholder 4">
            <a:extLst>
              <a:ext uri="{FF2B5EF4-FFF2-40B4-BE49-F238E27FC236}">
                <a16:creationId xmlns:a16="http://schemas.microsoft.com/office/drawing/2014/main" id="{B50249B3-8780-C86E-4065-F3F72730F4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1310F-0C70-428B-C986-62377B35FC68}"/>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121445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6ADB-E4AB-3E51-E5ED-82C4DA76D6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8A62FE-4D5F-DF69-A155-892BBF1E6E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4731D-EA6D-3C83-D816-13A43F37441A}"/>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5" name="Footer Placeholder 4">
            <a:extLst>
              <a:ext uri="{FF2B5EF4-FFF2-40B4-BE49-F238E27FC236}">
                <a16:creationId xmlns:a16="http://schemas.microsoft.com/office/drawing/2014/main" id="{0DD6125A-D0F2-0404-B972-F938D720E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6FF867-130C-1082-318D-C100BEBC4B7E}"/>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193634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79C64-49AE-E3C9-C105-5B91221648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D9D2F4-B86A-4735-13B6-0F7110477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6CFA2-67E3-37E6-3547-E7ED1DA85FDF}"/>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5" name="Footer Placeholder 4">
            <a:extLst>
              <a:ext uri="{FF2B5EF4-FFF2-40B4-BE49-F238E27FC236}">
                <a16:creationId xmlns:a16="http://schemas.microsoft.com/office/drawing/2014/main" id="{3D08F085-A5BA-BD67-BCA5-D28AEBA6B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F6402-4E4C-D276-AB73-063AC4FB105E}"/>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332904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997A-8A3E-B9BE-C5D6-6A3C5FB138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5A2B03-48E4-9131-126C-84FA056D33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8BB73-2DEB-CF25-1955-963A0E5CAD69}"/>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5" name="Footer Placeholder 4">
            <a:extLst>
              <a:ext uri="{FF2B5EF4-FFF2-40B4-BE49-F238E27FC236}">
                <a16:creationId xmlns:a16="http://schemas.microsoft.com/office/drawing/2014/main" id="{DC9C6C70-8D8E-872A-A7F0-660B8EB58E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D1A40-41C0-4324-900C-470D502E0F4C}"/>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296045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EA4C-CFD2-7EB7-A490-EA3DEF6C23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0C6000-9EF3-F0AB-E95F-D7D8F4172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CF80CB-4DB2-18DE-F56C-0C61166BA079}"/>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5" name="Footer Placeholder 4">
            <a:extLst>
              <a:ext uri="{FF2B5EF4-FFF2-40B4-BE49-F238E27FC236}">
                <a16:creationId xmlns:a16="http://schemas.microsoft.com/office/drawing/2014/main" id="{B0A6DE33-F1FB-5CB5-A2C6-649053991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1240B0-D9DF-E657-8810-062C7E69C68C}"/>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223857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A869-BE22-D142-AABC-499EDC9A0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90F108-B9FE-DC1C-3E52-4E2C06DBE0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195A24-0E86-08AB-435A-F9D0501E9F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68A0E5-58D5-0682-E79D-96AFF0E1997C}"/>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6" name="Footer Placeholder 5">
            <a:extLst>
              <a:ext uri="{FF2B5EF4-FFF2-40B4-BE49-F238E27FC236}">
                <a16:creationId xmlns:a16="http://schemas.microsoft.com/office/drawing/2014/main" id="{0CB0176E-0558-179E-D63D-4DF43E7E81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286C09-BCCC-072B-CB2D-BD55B832081A}"/>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319957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1B1-406E-CCAA-B19F-C975867327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948C70-EB71-A566-AC8B-8BA4E6A93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79D0E-D7D1-18EF-7755-B42D761193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FF20C3-EDF3-CCEB-887B-07FB55551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4D2DA-807D-47B4-3DFF-F4DCBCA4FD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C3A81D-17C1-4EBC-10BD-6E0CE39597F0}"/>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8" name="Footer Placeholder 7">
            <a:extLst>
              <a:ext uri="{FF2B5EF4-FFF2-40B4-BE49-F238E27FC236}">
                <a16:creationId xmlns:a16="http://schemas.microsoft.com/office/drawing/2014/main" id="{3E7919E5-1BAD-BCFC-E264-284D5363FE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C59CA1-A895-EFEB-D85B-5C345B9692EA}"/>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379107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C7A3-6874-8941-C8EF-B7EE7C09F5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F4B584-E1B4-56AF-A60A-8D7F2439276D}"/>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4" name="Footer Placeholder 3">
            <a:extLst>
              <a:ext uri="{FF2B5EF4-FFF2-40B4-BE49-F238E27FC236}">
                <a16:creationId xmlns:a16="http://schemas.microsoft.com/office/drawing/2014/main" id="{CDD5B96C-5C6A-98A4-7C0E-17FA839A7B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184A6A-3195-3B12-F3C0-5735D2AE7034}"/>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5168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88E8C-2C80-1ECE-3A34-6AF26A3A1DC9}"/>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3" name="Footer Placeholder 2">
            <a:extLst>
              <a:ext uri="{FF2B5EF4-FFF2-40B4-BE49-F238E27FC236}">
                <a16:creationId xmlns:a16="http://schemas.microsoft.com/office/drawing/2014/main" id="{22EE9AD8-2334-83D0-CEC1-2B354A976B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29F32C-4755-4D47-14E2-A39757E150DA}"/>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411938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2C85-CF49-7F93-5909-4CA022885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676AAE-13C8-F3AD-9A95-307097136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9E39FF-4D3F-D1B1-AA2D-7A74FA6CD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37278F-DA5B-0E86-C57F-EA3881334056}"/>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6" name="Footer Placeholder 5">
            <a:extLst>
              <a:ext uri="{FF2B5EF4-FFF2-40B4-BE49-F238E27FC236}">
                <a16:creationId xmlns:a16="http://schemas.microsoft.com/office/drawing/2014/main" id="{94CD8A4D-A988-8C4D-C636-668D18DA2A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7B0B3-2278-5334-560E-3A94CFD42B70}"/>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53413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2269-EFBF-351B-51A7-A79125C84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1E276C-CE3A-C4BB-E709-55A49B33A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94D2B7-884D-72CB-1B62-7E8C1C3F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FC34F-AF24-D589-A077-21862AD55CC1}"/>
              </a:ext>
            </a:extLst>
          </p:cNvPr>
          <p:cNvSpPr>
            <a:spLocks noGrp="1"/>
          </p:cNvSpPr>
          <p:nvPr>
            <p:ph type="dt" sz="half" idx="10"/>
          </p:nvPr>
        </p:nvSpPr>
        <p:spPr/>
        <p:txBody>
          <a:bodyPr/>
          <a:lstStyle/>
          <a:p>
            <a:fld id="{BBF6053C-0547-4415-B384-A7A2B66A169A}" type="datetimeFigureOut">
              <a:rPr lang="en-IN" smtClean="0"/>
              <a:t>21-10-2024</a:t>
            </a:fld>
            <a:endParaRPr lang="en-IN"/>
          </a:p>
        </p:txBody>
      </p:sp>
      <p:sp>
        <p:nvSpPr>
          <p:cNvPr id="6" name="Footer Placeholder 5">
            <a:extLst>
              <a:ext uri="{FF2B5EF4-FFF2-40B4-BE49-F238E27FC236}">
                <a16:creationId xmlns:a16="http://schemas.microsoft.com/office/drawing/2014/main" id="{17ABDBB5-6D83-879F-C124-AD44CF14AF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E21B27-082D-60E9-04A3-7C32BE5B1180}"/>
              </a:ext>
            </a:extLst>
          </p:cNvPr>
          <p:cNvSpPr>
            <a:spLocks noGrp="1"/>
          </p:cNvSpPr>
          <p:nvPr>
            <p:ph type="sldNum" sz="quarter" idx="12"/>
          </p:nvPr>
        </p:nvSpPr>
        <p:spPr/>
        <p:txBody>
          <a:bodyPr/>
          <a:lstStyle/>
          <a:p>
            <a:fld id="{E89E3798-BE25-4BE8-9ABB-1AABF2C07B53}" type="slidenum">
              <a:rPr lang="en-IN" smtClean="0"/>
              <a:t>‹#›</a:t>
            </a:fld>
            <a:endParaRPr lang="en-IN"/>
          </a:p>
        </p:txBody>
      </p:sp>
    </p:spTree>
    <p:extLst>
      <p:ext uri="{BB962C8B-B14F-4D97-AF65-F5344CB8AC3E}">
        <p14:creationId xmlns:p14="http://schemas.microsoft.com/office/powerpoint/2010/main" val="226803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538F-71CD-7D41-7B10-E43998810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6421E-91F0-C6FE-BB63-DE2AB58E7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4DC4C-A1F8-771C-168D-10A927229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6053C-0547-4415-B384-A7A2B66A169A}" type="datetimeFigureOut">
              <a:rPr lang="en-IN" smtClean="0"/>
              <a:t>21-10-2024</a:t>
            </a:fld>
            <a:endParaRPr lang="en-IN"/>
          </a:p>
        </p:txBody>
      </p:sp>
      <p:sp>
        <p:nvSpPr>
          <p:cNvPr id="5" name="Footer Placeholder 4">
            <a:extLst>
              <a:ext uri="{FF2B5EF4-FFF2-40B4-BE49-F238E27FC236}">
                <a16:creationId xmlns:a16="http://schemas.microsoft.com/office/drawing/2014/main" id="{8CD0F464-39FB-D066-1D0B-FB025019E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ADC51B-9808-52EF-BD79-071B978150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E3798-BE25-4BE8-9ABB-1AABF2C07B53}" type="slidenum">
              <a:rPr lang="en-IN" smtClean="0"/>
              <a:t>‹#›</a:t>
            </a:fld>
            <a:endParaRPr lang="en-IN"/>
          </a:p>
        </p:txBody>
      </p:sp>
    </p:spTree>
    <p:extLst>
      <p:ext uri="{BB962C8B-B14F-4D97-AF65-F5344CB8AC3E}">
        <p14:creationId xmlns:p14="http://schemas.microsoft.com/office/powerpoint/2010/main" val="237779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3B9AD3-1C74-ADBA-9D9D-EBB70BC16E09}"/>
              </a:ext>
            </a:extLst>
          </p:cNvPr>
          <p:cNvSpPr txBox="1"/>
          <p:nvPr/>
        </p:nvSpPr>
        <p:spPr>
          <a:xfrm>
            <a:off x="1124147" y="1073466"/>
            <a:ext cx="6094428" cy="2585323"/>
          </a:xfrm>
          <a:prstGeom prst="rect">
            <a:avLst/>
          </a:prstGeom>
          <a:noFill/>
        </p:spPr>
        <p:txBody>
          <a:bodyPr wrap="square">
            <a:spAutoFit/>
          </a:bodyPr>
          <a:lstStyle/>
          <a:p>
            <a:r>
              <a:rPr lang="en-IN" dirty="0"/>
              <a:t>https://microsoftlearning.github.io/mslearn-databricks/Instructions/Exercises/LA-01-Explore-Azure-Databricks.html</a:t>
            </a:r>
          </a:p>
          <a:p>
            <a:endParaRPr lang="en-IN" dirty="0"/>
          </a:p>
          <a:p>
            <a:r>
              <a:rPr lang="en-IN" dirty="0"/>
              <a:t> rm -r </a:t>
            </a:r>
            <a:r>
              <a:rPr lang="en-IN" dirty="0" err="1"/>
              <a:t>mslearn-databricks</a:t>
            </a:r>
            <a:r>
              <a:rPr lang="en-IN" dirty="0"/>
              <a:t> -f</a:t>
            </a:r>
          </a:p>
          <a:p>
            <a:r>
              <a:rPr lang="en-IN" dirty="0"/>
              <a:t> git clone https://github.com/MicrosoftLearning/mslearn-databricks</a:t>
            </a:r>
          </a:p>
          <a:p>
            <a:endParaRPr lang="en-IN" dirty="0"/>
          </a:p>
          <a:p>
            <a:r>
              <a:rPr lang="en-IN" dirty="0"/>
              <a:t> ./</a:t>
            </a:r>
            <a:r>
              <a:rPr lang="en-IN" dirty="0" err="1"/>
              <a:t>mslearn-databricks</a:t>
            </a:r>
            <a:r>
              <a:rPr lang="en-IN" dirty="0"/>
              <a:t>/setup.ps1</a:t>
            </a:r>
          </a:p>
        </p:txBody>
      </p:sp>
    </p:spTree>
    <p:extLst>
      <p:ext uri="{BB962C8B-B14F-4D97-AF65-F5344CB8AC3E}">
        <p14:creationId xmlns:p14="http://schemas.microsoft.com/office/powerpoint/2010/main" val="261462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E22416-0A1C-FEF8-ED0E-0C9D9FDB44BB}"/>
              </a:ext>
            </a:extLst>
          </p:cNvPr>
          <p:cNvPicPr>
            <a:picLocks noChangeAspect="1"/>
          </p:cNvPicPr>
          <p:nvPr/>
        </p:nvPicPr>
        <p:blipFill>
          <a:blip r:embed="rId2"/>
          <a:stretch>
            <a:fillRect/>
          </a:stretch>
        </p:blipFill>
        <p:spPr>
          <a:xfrm>
            <a:off x="233699" y="234391"/>
            <a:ext cx="9572522" cy="5487140"/>
          </a:xfrm>
          <a:prstGeom prst="rect">
            <a:avLst/>
          </a:prstGeom>
        </p:spPr>
      </p:pic>
    </p:spTree>
    <p:extLst>
      <p:ext uri="{BB962C8B-B14F-4D97-AF65-F5344CB8AC3E}">
        <p14:creationId xmlns:p14="http://schemas.microsoft.com/office/powerpoint/2010/main" val="314206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E51845-8C2E-ED97-B833-A454BB9DA46A}"/>
              </a:ext>
            </a:extLst>
          </p:cNvPr>
          <p:cNvPicPr>
            <a:picLocks noChangeAspect="1"/>
          </p:cNvPicPr>
          <p:nvPr/>
        </p:nvPicPr>
        <p:blipFill>
          <a:blip r:embed="rId2"/>
          <a:stretch>
            <a:fillRect/>
          </a:stretch>
        </p:blipFill>
        <p:spPr>
          <a:xfrm>
            <a:off x="182446" y="319818"/>
            <a:ext cx="11464333" cy="5871976"/>
          </a:xfrm>
          <a:prstGeom prst="rect">
            <a:avLst/>
          </a:prstGeom>
        </p:spPr>
      </p:pic>
    </p:spTree>
    <p:extLst>
      <p:ext uri="{BB962C8B-B14F-4D97-AF65-F5344CB8AC3E}">
        <p14:creationId xmlns:p14="http://schemas.microsoft.com/office/powerpoint/2010/main" val="419763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3C1D6C-02FA-23F4-6955-582874131B57}"/>
              </a:ext>
            </a:extLst>
          </p:cNvPr>
          <p:cNvSpPr txBox="1"/>
          <p:nvPr/>
        </p:nvSpPr>
        <p:spPr>
          <a:xfrm>
            <a:off x="852352" y="488071"/>
            <a:ext cx="8905602" cy="707886"/>
          </a:xfrm>
          <a:prstGeom prst="rect">
            <a:avLst/>
          </a:prstGeom>
          <a:noFill/>
        </p:spPr>
        <p:txBody>
          <a:bodyPr wrap="square">
            <a:spAutoFit/>
          </a:bodyPr>
          <a:lstStyle/>
          <a:p>
            <a:pPr algn="l"/>
            <a:r>
              <a:rPr lang="en-US" sz="4000" b="0" i="0" dirty="0">
                <a:solidFill>
                  <a:srgbClr val="222222"/>
                </a:solidFill>
                <a:effectLst/>
                <a:latin typeface="segoe-ui_light"/>
              </a:rPr>
              <a:t>Analyze data with a </a:t>
            </a:r>
            <a:r>
              <a:rPr lang="en-US" sz="4000" b="0" i="0" dirty="0" err="1">
                <a:solidFill>
                  <a:srgbClr val="222222"/>
                </a:solidFill>
                <a:effectLst/>
                <a:latin typeface="segoe-ui_light"/>
              </a:rPr>
              <a:t>dataframe</a:t>
            </a:r>
            <a:endParaRPr lang="en-US" sz="4000" b="0" i="0" dirty="0">
              <a:solidFill>
                <a:srgbClr val="222222"/>
              </a:solidFill>
              <a:effectLst/>
              <a:latin typeface="segoe-ui_light"/>
            </a:endParaRPr>
          </a:p>
        </p:txBody>
      </p:sp>
      <p:pic>
        <p:nvPicPr>
          <p:cNvPr id="5" name="Picture 4">
            <a:extLst>
              <a:ext uri="{FF2B5EF4-FFF2-40B4-BE49-F238E27FC236}">
                <a16:creationId xmlns:a16="http://schemas.microsoft.com/office/drawing/2014/main" id="{74FAEEBF-848A-1D9A-DE25-1511998B9A60}"/>
              </a:ext>
            </a:extLst>
          </p:cNvPr>
          <p:cNvPicPr>
            <a:picLocks noChangeAspect="1"/>
          </p:cNvPicPr>
          <p:nvPr/>
        </p:nvPicPr>
        <p:blipFill>
          <a:blip r:embed="rId2"/>
          <a:stretch>
            <a:fillRect/>
          </a:stretch>
        </p:blipFill>
        <p:spPr>
          <a:xfrm>
            <a:off x="852352" y="1352386"/>
            <a:ext cx="8127007" cy="5017543"/>
          </a:xfrm>
          <a:prstGeom prst="rect">
            <a:avLst/>
          </a:prstGeom>
        </p:spPr>
      </p:pic>
    </p:spTree>
    <p:extLst>
      <p:ext uri="{BB962C8B-B14F-4D97-AF65-F5344CB8AC3E}">
        <p14:creationId xmlns:p14="http://schemas.microsoft.com/office/powerpoint/2010/main" val="215528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CD236D-43E8-54D5-830D-FD23BD2AE05F}"/>
              </a:ext>
            </a:extLst>
          </p:cNvPr>
          <p:cNvSpPr txBox="1"/>
          <p:nvPr/>
        </p:nvSpPr>
        <p:spPr>
          <a:xfrm>
            <a:off x="617220" y="475008"/>
            <a:ext cx="8683533" cy="646331"/>
          </a:xfrm>
          <a:prstGeom prst="rect">
            <a:avLst/>
          </a:prstGeom>
          <a:noFill/>
        </p:spPr>
        <p:txBody>
          <a:bodyPr wrap="square">
            <a:spAutoFit/>
          </a:bodyPr>
          <a:lstStyle/>
          <a:p>
            <a:pPr algn="l"/>
            <a:r>
              <a:rPr lang="en-US" sz="3600" b="0" i="0" dirty="0">
                <a:solidFill>
                  <a:srgbClr val="222222"/>
                </a:solidFill>
                <a:effectLst/>
                <a:latin typeface="segoe-ui_light"/>
              </a:rPr>
              <a:t>Explore data with Azure Databricks</a:t>
            </a:r>
          </a:p>
        </p:txBody>
      </p:sp>
      <p:pic>
        <p:nvPicPr>
          <p:cNvPr id="5" name="Picture 4">
            <a:extLst>
              <a:ext uri="{FF2B5EF4-FFF2-40B4-BE49-F238E27FC236}">
                <a16:creationId xmlns:a16="http://schemas.microsoft.com/office/drawing/2014/main" id="{3F444313-8E6C-4D97-4C67-26660D72385D}"/>
              </a:ext>
            </a:extLst>
          </p:cNvPr>
          <p:cNvPicPr>
            <a:picLocks noChangeAspect="1"/>
          </p:cNvPicPr>
          <p:nvPr/>
        </p:nvPicPr>
        <p:blipFill>
          <a:blip r:embed="rId2"/>
          <a:stretch>
            <a:fillRect/>
          </a:stretch>
        </p:blipFill>
        <p:spPr>
          <a:xfrm>
            <a:off x="805947" y="1535852"/>
            <a:ext cx="5062955" cy="4407748"/>
          </a:xfrm>
          <a:prstGeom prst="rect">
            <a:avLst/>
          </a:prstGeom>
        </p:spPr>
      </p:pic>
    </p:spTree>
    <p:extLst>
      <p:ext uri="{BB962C8B-B14F-4D97-AF65-F5344CB8AC3E}">
        <p14:creationId xmlns:p14="http://schemas.microsoft.com/office/powerpoint/2010/main" val="326687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BAF009-2207-1421-1ECA-49AD264FD511}"/>
              </a:ext>
            </a:extLst>
          </p:cNvPr>
          <p:cNvPicPr>
            <a:picLocks noChangeAspect="1"/>
          </p:cNvPicPr>
          <p:nvPr/>
        </p:nvPicPr>
        <p:blipFill>
          <a:blip r:embed="rId2"/>
          <a:stretch>
            <a:fillRect/>
          </a:stretch>
        </p:blipFill>
        <p:spPr>
          <a:xfrm>
            <a:off x="663846" y="671549"/>
            <a:ext cx="6366537" cy="3508565"/>
          </a:xfrm>
          <a:prstGeom prst="rect">
            <a:avLst/>
          </a:prstGeom>
        </p:spPr>
      </p:pic>
      <p:sp>
        <p:nvSpPr>
          <p:cNvPr id="4" name="TextBox 3">
            <a:extLst>
              <a:ext uri="{FF2B5EF4-FFF2-40B4-BE49-F238E27FC236}">
                <a16:creationId xmlns:a16="http://schemas.microsoft.com/office/drawing/2014/main" id="{07EB8CB1-721B-AAC8-7A58-BEE1710949C9}"/>
              </a:ext>
            </a:extLst>
          </p:cNvPr>
          <p:cNvSpPr txBox="1"/>
          <p:nvPr/>
        </p:nvSpPr>
        <p:spPr>
          <a:xfrm>
            <a:off x="1841863" y="4389121"/>
            <a:ext cx="4751429" cy="369332"/>
          </a:xfrm>
          <a:prstGeom prst="rect">
            <a:avLst/>
          </a:prstGeom>
          <a:noFill/>
        </p:spPr>
        <p:txBody>
          <a:bodyPr wrap="none" rtlCol="0">
            <a:spAutoFit/>
          </a:bodyPr>
          <a:lstStyle/>
          <a:p>
            <a:r>
              <a:rPr lang="en-IN" dirty="0"/>
              <a:t>Rename notebook and connect with your cluster</a:t>
            </a:r>
          </a:p>
        </p:txBody>
      </p:sp>
    </p:spTree>
    <p:extLst>
      <p:ext uri="{BB962C8B-B14F-4D97-AF65-F5344CB8AC3E}">
        <p14:creationId xmlns:p14="http://schemas.microsoft.com/office/powerpoint/2010/main" val="194594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123288-B8D1-8BB8-E531-85103FFBAFCA}"/>
              </a:ext>
            </a:extLst>
          </p:cNvPr>
          <p:cNvPicPr>
            <a:picLocks noChangeAspect="1"/>
          </p:cNvPicPr>
          <p:nvPr/>
        </p:nvPicPr>
        <p:blipFill>
          <a:blip r:embed="rId2"/>
          <a:stretch>
            <a:fillRect/>
          </a:stretch>
        </p:blipFill>
        <p:spPr>
          <a:xfrm>
            <a:off x="110762" y="524616"/>
            <a:ext cx="11970476" cy="2466777"/>
          </a:xfrm>
          <a:prstGeom prst="rect">
            <a:avLst/>
          </a:prstGeom>
        </p:spPr>
      </p:pic>
    </p:spTree>
    <p:extLst>
      <p:ext uri="{BB962C8B-B14F-4D97-AF65-F5344CB8AC3E}">
        <p14:creationId xmlns:p14="http://schemas.microsoft.com/office/powerpoint/2010/main" val="20226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B36507-0137-DFEB-9FF3-2A375008C455}"/>
              </a:ext>
            </a:extLst>
          </p:cNvPr>
          <p:cNvPicPr>
            <a:picLocks noChangeAspect="1"/>
          </p:cNvPicPr>
          <p:nvPr/>
        </p:nvPicPr>
        <p:blipFill>
          <a:blip r:embed="rId2"/>
          <a:stretch>
            <a:fillRect/>
          </a:stretch>
        </p:blipFill>
        <p:spPr>
          <a:xfrm>
            <a:off x="239077" y="608373"/>
            <a:ext cx="11643765" cy="3950563"/>
          </a:xfrm>
          <a:prstGeom prst="rect">
            <a:avLst/>
          </a:prstGeom>
        </p:spPr>
      </p:pic>
    </p:spTree>
    <p:extLst>
      <p:ext uri="{BB962C8B-B14F-4D97-AF65-F5344CB8AC3E}">
        <p14:creationId xmlns:p14="http://schemas.microsoft.com/office/powerpoint/2010/main" val="387627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A019A6-B85A-787F-FAA4-50DA6DECCC36}"/>
              </a:ext>
            </a:extLst>
          </p:cNvPr>
          <p:cNvPicPr>
            <a:picLocks noChangeAspect="1"/>
          </p:cNvPicPr>
          <p:nvPr/>
        </p:nvPicPr>
        <p:blipFill>
          <a:blip r:embed="rId3"/>
          <a:stretch>
            <a:fillRect/>
          </a:stretch>
        </p:blipFill>
        <p:spPr>
          <a:xfrm>
            <a:off x="233778" y="366723"/>
            <a:ext cx="10804186" cy="5171928"/>
          </a:xfrm>
          <a:prstGeom prst="rect">
            <a:avLst/>
          </a:prstGeom>
        </p:spPr>
      </p:pic>
    </p:spTree>
    <p:extLst>
      <p:ext uri="{BB962C8B-B14F-4D97-AF65-F5344CB8AC3E}">
        <p14:creationId xmlns:p14="http://schemas.microsoft.com/office/powerpoint/2010/main" val="414023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EECEE-7E5F-19F1-727F-E4712D2358E3}"/>
              </a:ext>
            </a:extLst>
          </p:cNvPr>
          <p:cNvPicPr>
            <a:picLocks noChangeAspect="1"/>
          </p:cNvPicPr>
          <p:nvPr/>
        </p:nvPicPr>
        <p:blipFill>
          <a:blip r:embed="rId2"/>
          <a:stretch>
            <a:fillRect/>
          </a:stretch>
        </p:blipFill>
        <p:spPr>
          <a:xfrm>
            <a:off x="1005399" y="1942971"/>
            <a:ext cx="10181202" cy="2972058"/>
          </a:xfrm>
          <a:prstGeom prst="rect">
            <a:avLst/>
          </a:prstGeom>
        </p:spPr>
      </p:pic>
      <p:sp>
        <p:nvSpPr>
          <p:cNvPr id="5" name="TextBox 4">
            <a:extLst>
              <a:ext uri="{FF2B5EF4-FFF2-40B4-BE49-F238E27FC236}">
                <a16:creationId xmlns:a16="http://schemas.microsoft.com/office/drawing/2014/main" id="{890B33D0-AE52-D757-065A-C0E7AECD6F81}"/>
              </a:ext>
            </a:extLst>
          </p:cNvPr>
          <p:cNvSpPr txBox="1"/>
          <p:nvPr/>
        </p:nvSpPr>
        <p:spPr>
          <a:xfrm>
            <a:off x="1005398" y="571641"/>
            <a:ext cx="7955721" cy="369332"/>
          </a:xfrm>
          <a:prstGeom prst="rect">
            <a:avLst/>
          </a:prstGeom>
          <a:noFill/>
        </p:spPr>
        <p:txBody>
          <a:bodyPr wrap="square">
            <a:spAutoFit/>
          </a:bodyPr>
          <a:lstStyle/>
          <a:p>
            <a:r>
              <a:rPr lang="en-US" b="0" i="0" dirty="0">
                <a:solidFill>
                  <a:srgbClr val="222222"/>
                </a:solidFill>
                <a:effectLst/>
                <a:latin typeface="segoe-ui_normal"/>
              </a:rPr>
              <a:t>Observe that this time, the </a:t>
            </a:r>
            <a:r>
              <a:rPr lang="en-US" b="0" i="0" dirty="0" err="1">
                <a:solidFill>
                  <a:srgbClr val="222222"/>
                </a:solidFill>
                <a:effectLst/>
                <a:latin typeface="segoe-ui_normal"/>
              </a:rPr>
              <a:t>dataframe</a:t>
            </a:r>
            <a:r>
              <a:rPr lang="en-US" b="0" i="0" dirty="0">
                <a:solidFill>
                  <a:srgbClr val="222222"/>
                </a:solidFill>
                <a:effectLst/>
                <a:latin typeface="segoe-ui_normal"/>
              </a:rPr>
              <a:t> includes column headers.</a:t>
            </a:r>
            <a:endParaRPr lang="en-IN" dirty="0"/>
          </a:p>
        </p:txBody>
      </p:sp>
    </p:spTree>
    <p:extLst>
      <p:ext uri="{BB962C8B-B14F-4D97-AF65-F5344CB8AC3E}">
        <p14:creationId xmlns:p14="http://schemas.microsoft.com/office/powerpoint/2010/main" val="2776076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2C3B2-DD79-8804-56D6-EE293D4B6321}"/>
              </a:ext>
            </a:extLst>
          </p:cNvPr>
          <p:cNvPicPr>
            <a:picLocks noChangeAspect="1"/>
          </p:cNvPicPr>
          <p:nvPr/>
        </p:nvPicPr>
        <p:blipFill>
          <a:blip r:embed="rId2"/>
          <a:stretch>
            <a:fillRect/>
          </a:stretch>
        </p:blipFill>
        <p:spPr>
          <a:xfrm>
            <a:off x="454264" y="355306"/>
            <a:ext cx="9104500" cy="4713083"/>
          </a:xfrm>
          <a:prstGeom prst="rect">
            <a:avLst/>
          </a:prstGeom>
        </p:spPr>
      </p:pic>
    </p:spTree>
    <p:extLst>
      <p:ext uri="{BB962C8B-B14F-4D97-AF65-F5344CB8AC3E}">
        <p14:creationId xmlns:p14="http://schemas.microsoft.com/office/powerpoint/2010/main" val="177447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AD8D9C-6FBF-C8E0-EA67-3A5D0A98BFA5}"/>
              </a:ext>
            </a:extLst>
          </p:cNvPr>
          <p:cNvPicPr>
            <a:picLocks noChangeAspect="1"/>
          </p:cNvPicPr>
          <p:nvPr/>
        </p:nvPicPr>
        <p:blipFill>
          <a:blip r:embed="rId3"/>
          <a:stretch>
            <a:fillRect/>
          </a:stretch>
        </p:blipFill>
        <p:spPr>
          <a:xfrm>
            <a:off x="311919" y="235943"/>
            <a:ext cx="11568162" cy="6386113"/>
          </a:xfrm>
          <a:prstGeom prst="rect">
            <a:avLst/>
          </a:prstGeom>
        </p:spPr>
      </p:pic>
    </p:spTree>
    <p:extLst>
      <p:ext uri="{BB962C8B-B14F-4D97-AF65-F5344CB8AC3E}">
        <p14:creationId xmlns:p14="http://schemas.microsoft.com/office/powerpoint/2010/main" val="687805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21BF70-E40A-FB64-7DFE-E1D27A99D1BC}"/>
              </a:ext>
            </a:extLst>
          </p:cNvPr>
          <p:cNvSpPr txBox="1"/>
          <p:nvPr/>
        </p:nvSpPr>
        <p:spPr>
          <a:xfrm>
            <a:off x="551906" y="292129"/>
            <a:ext cx="6093822" cy="584775"/>
          </a:xfrm>
          <a:prstGeom prst="rect">
            <a:avLst/>
          </a:prstGeom>
          <a:noFill/>
        </p:spPr>
        <p:txBody>
          <a:bodyPr wrap="square">
            <a:spAutoFit/>
          </a:bodyPr>
          <a:lstStyle/>
          <a:p>
            <a:pPr algn="l"/>
            <a:r>
              <a:rPr lang="en-US" sz="3200" b="0" i="0" dirty="0">
                <a:solidFill>
                  <a:srgbClr val="222222"/>
                </a:solidFill>
                <a:effectLst/>
                <a:latin typeface="segoe-ui_light"/>
              </a:rPr>
              <a:t>Query data using Spark SQL</a:t>
            </a:r>
          </a:p>
        </p:txBody>
      </p:sp>
      <p:pic>
        <p:nvPicPr>
          <p:cNvPr id="5" name="Picture 4">
            <a:extLst>
              <a:ext uri="{FF2B5EF4-FFF2-40B4-BE49-F238E27FC236}">
                <a16:creationId xmlns:a16="http://schemas.microsoft.com/office/drawing/2014/main" id="{7DE929BB-DFA9-3A93-7B3B-A4BCAB1BC043}"/>
              </a:ext>
            </a:extLst>
          </p:cNvPr>
          <p:cNvPicPr>
            <a:picLocks noChangeAspect="1"/>
          </p:cNvPicPr>
          <p:nvPr/>
        </p:nvPicPr>
        <p:blipFill>
          <a:blip r:embed="rId2"/>
          <a:stretch>
            <a:fillRect/>
          </a:stretch>
        </p:blipFill>
        <p:spPr>
          <a:xfrm>
            <a:off x="551906" y="1186497"/>
            <a:ext cx="10719023" cy="2640919"/>
          </a:xfrm>
          <a:prstGeom prst="rect">
            <a:avLst/>
          </a:prstGeom>
        </p:spPr>
      </p:pic>
    </p:spTree>
    <p:extLst>
      <p:ext uri="{BB962C8B-B14F-4D97-AF65-F5344CB8AC3E}">
        <p14:creationId xmlns:p14="http://schemas.microsoft.com/office/powerpoint/2010/main" val="353179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37315-59DD-4653-5B5E-3E2D694DB02A}"/>
              </a:ext>
            </a:extLst>
          </p:cNvPr>
          <p:cNvPicPr>
            <a:picLocks noChangeAspect="1"/>
          </p:cNvPicPr>
          <p:nvPr/>
        </p:nvPicPr>
        <p:blipFill>
          <a:blip r:embed="rId2"/>
          <a:stretch>
            <a:fillRect/>
          </a:stretch>
        </p:blipFill>
        <p:spPr>
          <a:xfrm>
            <a:off x="948244" y="1992505"/>
            <a:ext cx="10295512" cy="2872989"/>
          </a:xfrm>
          <a:prstGeom prst="rect">
            <a:avLst/>
          </a:prstGeom>
        </p:spPr>
      </p:pic>
      <p:sp>
        <p:nvSpPr>
          <p:cNvPr id="5" name="TextBox 4">
            <a:extLst>
              <a:ext uri="{FF2B5EF4-FFF2-40B4-BE49-F238E27FC236}">
                <a16:creationId xmlns:a16="http://schemas.microsoft.com/office/drawing/2014/main" id="{8012C23C-8E97-E5A1-D0AE-FAB66F55D3E4}"/>
              </a:ext>
            </a:extLst>
          </p:cNvPr>
          <p:cNvSpPr txBox="1"/>
          <p:nvPr/>
        </p:nvSpPr>
        <p:spPr>
          <a:xfrm>
            <a:off x="760911" y="320768"/>
            <a:ext cx="10747465" cy="923330"/>
          </a:xfrm>
          <a:prstGeom prst="rect">
            <a:avLst/>
          </a:prstGeom>
          <a:noFill/>
        </p:spPr>
        <p:txBody>
          <a:bodyPr wrap="square">
            <a:spAutoFit/>
          </a:bodyPr>
          <a:lstStyle/>
          <a:p>
            <a:r>
              <a:rPr lang="en-US" b="0" i="0" dirty="0">
                <a:solidFill>
                  <a:srgbClr val="222222"/>
                </a:solidFill>
                <a:effectLst/>
                <a:latin typeface="segoe-ui_normal"/>
              </a:rPr>
              <a:t>The code you just ran creates a relational </a:t>
            </a:r>
            <a:r>
              <a:rPr lang="en-US" b="0" i="1" dirty="0">
                <a:solidFill>
                  <a:srgbClr val="222222"/>
                </a:solidFill>
                <a:effectLst/>
                <a:latin typeface="segoe-ui_normal"/>
              </a:rPr>
              <a:t>view</a:t>
            </a:r>
            <a:r>
              <a:rPr lang="en-US" b="0" i="0" dirty="0">
                <a:solidFill>
                  <a:srgbClr val="222222"/>
                </a:solidFill>
                <a:effectLst/>
                <a:latin typeface="segoe-ui_normal"/>
              </a:rPr>
              <a:t> of the data in a </a:t>
            </a:r>
            <a:r>
              <a:rPr lang="en-US" b="0" i="0" dirty="0" err="1">
                <a:solidFill>
                  <a:srgbClr val="222222"/>
                </a:solidFill>
                <a:effectLst/>
                <a:latin typeface="segoe-ui_normal"/>
              </a:rPr>
              <a:t>dataframe</a:t>
            </a:r>
            <a:r>
              <a:rPr lang="en-US" b="0" i="0" dirty="0">
                <a:solidFill>
                  <a:srgbClr val="222222"/>
                </a:solidFill>
                <a:effectLst/>
                <a:latin typeface="segoe-ui_normal"/>
              </a:rPr>
              <a:t>, and then uses the </a:t>
            </a:r>
            <a:r>
              <a:rPr lang="en-US" b="1" i="0" dirty="0" err="1">
                <a:solidFill>
                  <a:srgbClr val="222222"/>
                </a:solidFill>
                <a:effectLst/>
                <a:latin typeface="segoe-ui_normal"/>
              </a:rPr>
              <a:t>spark.sql</a:t>
            </a:r>
            <a:r>
              <a:rPr lang="en-US" b="0" i="0" dirty="0">
                <a:solidFill>
                  <a:srgbClr val="222222"/>
                </a:solidFill>
                <a:effectLst/>
                <a:latin typeface="segoe-ui_normal"/>
              </a:rPr>
              <a:t> library to embed Spark SQL syntax within your Python code and query the view and return the results as a </a:t>
            </a:r>
            <a:r>
              <a:rPr lang="en-US" b="0" i="0" dirty="0" err="1">
                <a:solidFill>
                  <a:srgbClr val="222222"/>
                </a:solidFill>
                <a:effectLst/>
                <a:latin typeface="segoe-ui_normal"/>
              </a:rPr>
              <a:t>dataframe</a:t>
            </a:r>
            <a:r>
              <a:rPr lang="en-US" b="0" i="0" dirty="0">
                <a:solidFill>
                  <a:srgbClr val="222222"/>
                </a:solidFill>
                <a:effectLst/>
                <a:latin typeface="segoe-ui_normal"/>
              </a:rPr>
              <a:t>.</a:t>
            </a:r>
            <a:endParaRPr lang="en-IN" dirty="0"/>
          </a:p>
        </p:txBody>
      </p:sp>
    </p:spTree>
    <p:extLst>
      <p:ext uri="{BB962C8B-B14F-4D97-AF65-F5344CB8AC3E}">
        <p14:creationId xmlns:p14="http://schemas.microsoft.com/office/powerpoint/2010/main" val="2693907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8157DD-CCBF-D28A-78A7-0D5401BB310B}"/>
              </a:ext>
            </a:extLst>
          </p:cNvPr>
          <p:cNvPicPr>
            <a:picLocks noChangeAspect="1"/>
          </p:cNvPicPr>
          <p:nvPr/>
        </p:nvPicPr>
        <p:blipFill>
          <a:blip r:embed="rId2"/>
          <a:stretch>
            <a:fillRect/>
          </a:stretch>
        </p:blipFill>
        <p:spPr>
          <a:xfrm>
            <a:off x="837744" y="1493352"/>
            <a:ext cx="10516511" cy="3871295"/>
          </a:xfrm>
          <a:prstGeom prst="rect">
            <a:avLst/>
          </a:prstGeom>
        </p:spPr>
      </p:pic>
    </p:spTree>
    <p:extLst>
      <p:ext uri="{BB962C8B-B14F-4D97-AF65-F5344CB8AC3E}">
        <p14:creationId xmlns:p14="http://schemas.microsoft.com/office/powerpoint/2010/main" val="331936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E03BD9-EC2A-1DC0-EC36-C44BA906DD7A}"/>
              </a:ext>
            </a:extLst>
          </p:cNvPr>
          <p:cNvSpPr txBox="1"/>
          <p:nvPr/>
        </p:nvSpPr>
        <p:spPr>
          <a:xfrm>
            <a:off x="538843" y="383569"/>
            <a:ext cx="6093822" cy="584775"/>
          </a:xfrm>
          <a:prstGeom prst="rect">
            <a:avLst/>
          </a:prstGeom>
          <a:noFill/>
        </p:spPr>
        <p:txBody>
          <a:bodyPr wrap="square">
            <a:spAutoFit/>
          </a:bodyPr>
          <a:lstStyle/>
          <a:p>
            <a:pPr algn="l"/>
            <a:r>
              <a:rPr lang="en-IN" sz="3200" b="0" i="0" dirty="0">
                <a:solidFill>
                  <a:srgbClr val="222222"/>
                </a:solidFill>
                <a:effectLst/>
                <a:latin typeface="segoe-ui_light"/>
              </a:rPr>
              <a:t>Get started with matplotlib</a:t>
            </a:r>
          </a:p>
        </p:txBody>
      </p:sp>
      <p:pic>
        <p:nvPicPr>
          <p:cNvPr id="5" name="Picture 4">
            <a:extLst>
              <a:ext uri="{FF2B5EF4-FFF2-40B4-BE49-F238E27FC236}">
                <a16:creationId xmlns:a16="http://schemas.microsoft.com/office/drawing/2014/main" id="{1AB61451-0B54-FC8E-2381-7163D1A6E55F}"/>
              </a:ext>
            </a:extLst>
          </p:cNvPr>
          <p:cNvPicPr>
            <a:picLocks noChangeAspect="1"/>
          </p:cNvPicPr>
          <p:nvPr/>
        </p:nvPicPr>
        <p:blipFill>
          <a:blip r:embed="rId2"/>
          <a:stretch>
            <a:fillRect/>
          </a:stretch>
        </p:blipFill>
        <p:spPr>
          <a:xfrm>
            <a:off x="329838" y="1175034"/>
            <a:ext cx="10299145" cy="3723537"/>
          </a:xfrm>
          <a:prstGeom prst="rect">
            <a:avLst/>
          </a:prstGeom>
        </p:spPr>
      </p:pic>
    </p:spTree>
    <p:extLst>
      <p:ext uri="{BB962C8B-B14F-4D97-AF65-F5344CB8AC3E}">
        <p14:creationId xmlns:p14="http://schemas.microsoft.com/office/powerpoint/2010/main" val="1356927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E0012-EA1F-A330-727B-9F2CF08B0957}"/>
              </a:ext>
            </a:extLst>
          </p:cNvPr>
          <p:cNvPicPr>
            <a:picLocks noChangeAspect="1"/>
          </p:cNvPicPr>
          <p:nvPr/>
        </p:nvPicPr>
        <p:blipFill>
          <a:blip r:embed="rId2"/>
          <a:stretch>
            <a:fillRect/>
          </a:stretch>
        </p:blipFill>
        <p:spPr>
          <a:xfrm>
            <a:off x="450984" y="544143"/>
            <a:ext cx="8615674" cy="5321080"/>
          </a:xfrm>
          <a:prstGeom prst="rect">
            <a:avLst/>
          </a:prstGeom>
        </p:spPr>
      </p:pic>
    </p:spTree>
    <p:extLst>
      <p:ext uri="{BB962C8B-B14F-4D97-AF65-F5344CB8AC3E}">
        <p14:creationId xmlns:p14="http://schemas.microsoft.com/office/powerpoint/2010/main" val="174486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B573CA-2BF3-18F2-1BF8-9CC413CFC244}"/>
              </a:ext>
            </a:extLst>
          </p:cNvPr>
          <p:cNvPicPr>
            <a:picLocks noChangeAspect="1"/>
          </p:cNvPicPr>
          <p:nvPr/>
        </p:nvPicPr>
        <p:blipFill>
          <a:blip r:embed="rId2"/>
          <a:stretch>
            <a:fillRect/>
          </a:stretch>
        </p:blipFill>
        <p:spPr>
          <a:xfrm>
            <a:off x="811778" y="473847"/>
            <a:ext cx="6858594" cy="5204911"/>
          </a:xfrm>
          <a:prstGeom prst="rect">
            <a:avLst/>
          </a:prstGeom>
        </p:spPr>
      </p:pic>
      <p:sp>
        <p:nvSpPr>
          <p:cNvPr id="5" name="TextBox 4">
            <a:extLst>
              <a:ext uri="{FF2B5EF4-FFF2-40B4-BE49-F238E27FC236}">
                <a16:creationId xmlns:a16="http://schemas.microsoft.com/office/drawing/2014/main" id="{80EAF099-D2EA-C857-7E7C-7FFA932920D3}"/>
              </a:ext>
            </a:extLst>
          </p:cNvPr>
          <p:cNvSpPr txBox="1"/>
          <p:nvPr/>
        </p:nvSpPr>
        <p:spPr>
          <a:xfrm>
            <a:off x="8196151" y="1091143"/>
            <a:ext cx="3184071" cy="4524315"/>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latin typeface="segoe-ui_normal"/>
              </a:rPr>
              <a:t>Note the following features of the code used to produce this chart:</a:t>
            </a:r>
          </a:p>
          <a:p>
            <a:pPr algn="l">
              <a:buFont typeface="Arial" panose="020B0604020202020204" pitchFamily="34" charset="0"/>
              <a:buChar char="•"/>
            </a:pPr>
            <a:endParaRPr lang="en-US" dirty="0">
              <a:solidFill>
                <a:srgbClr val="222222"/>
              </a:solidFill>
              <a:latin typeface="segoe-ui_normal"/>
            </a:endParaRPr>
          </a:p>
          <a:p>
            <a:pPr algn="l">
              <a:buFont typeface="Arial" panose="020B0604020202020204" pitchFamily="34" charset="0"/>
              <a:buChar char="•"/>
            </a:pPr>
            <a:r>
              <a:rPr lang="en-US" b="0" i="0" dirty="0">
                <a:solidFill>
                  <a:srgbClr val="222222"/>
                </a:solidFill>
                <a:effectLst/>
                <a:latin typeface="segoe-ui_normal"/>
              </a:rPr>
              <a:t>The </a:t>
            </a:r>
            <a:r>
              <a:rPr lang="en-US" b="1" i="0" dirty="0">
                <a:solidFill>
                  <a:srgbClr val="222222"/>
                </a:solidFill>
                <a:effectLst/>
                <a:latin typeface="segoe-ui_normal"/>
              </a:rPr>
              <a:t>matplotlib</a:t>
            </a:r>
            <a:r>
              <a:rPr lang="en-US" b="0" i="0" dirty="0">
                <a:solidFill>
                  <a:srgbClr val="222222"/>
                </a:solidFill>
                <a:effectLst/>
                <a:latin typeface="segoe-ui_normal"/>
              </a:rPr>
              <a:t> library requires a Pandas </a:t>
            </a:r>
            <a:r>
              <a:rPr lang="en-US" b="0" i="0" dirty="0" err="1">
                <a:solidFill>
                  <a:srgbClr val="222222"/>
                </a:solidFill>
                <a:effectLst/>
                <a:latin typeface="segoe-ui_normal"/>
              </a:rPr>
              <a:t>dataframe</a:t>
            </a:r>
            <a:r>
              <a:rPr lang="en-US" b="0" i="0" dirty="0">
                <a:solidFill>
                  <a:srgbClr val="222222"/>
                </a:solidFill>
                <a:effectLst/>
                <a:latin typeface="segoe-ui_normal"/>
              </a:rPr>
              <a:t>, so you need to convert the Spark </a:t>
            </a:r>
            <a:r>
              <a:rPr lang="en-US" b="0" i="0" dirty="0" err="1">
                <a:solidFill>
                  <a:srgbClr val="222222"/>
                </a:solidFill>
                <a:effectLst/>
                <a:latin typeface="segoe-ui_normal"/>
              </a:rPr>
              <a:t>dataframe</a:t>
            </a:r>
            <a:r>
              <a:rPr lang="en-US" b="0" i="0" dirty="0">
                <a:solidFill>
                  <a:srgbClr val="222222"/>
                </a:solidFill>
                <a:effectLst/>
                <a:latin typeface="segoe-ui_normal"/>
              </a:rPr>
              <a:t> returned by the Spark SQL query to this format.</a:t>
            </a:r>
          </a:p>
          <a:p>
            <a:pPr algn="l">
              <a:buFont typeface="Arial" panose="020B0604020202020204" pitchFamily="34" charset="0"/>
              <a:buChar char="•"/>
            </a:pPr>
            <a:endParaRPr lang="en-US" b="0" i="0" dirty="0">
              <a:solidFill>
                <a:srgbClr val="222222"/>
              </a:solidFill>
              <a:effectLst/>
              <a:latin typeface="segoe-ui_normal"/>
            </a:endParaRPr>
          </a:p>
          <a:p>
            <a:pPr algn="l">
              <a:buFont typeface="Arial" panose="020B0604020202020204" pitchFamily="34" charset="0"/>
              <a:buChar char="•"/>
            </a:pPr>
            <a:r>
              <a:rPr lang="en-US" b="0" i="0" dirty="0">
                <a:solidFill>
                  <a:srgbClr val="222222"/>
                </a:solidFill>
                <a:effectLst/>
                <a:latin typeface="segoe-ui_normal"/>
              </a:rPr>
              <a:t>At the core of the </a:t>
            </a:r>
            <a:r>
              <a:rPr lang="en-US" b="1" i="0" dirty="0">
                <a:solidFill>
                  <a:srgbClr val="222222"/>
                </a:solidFill>
                <a:effectLst/>
                <a:latin typeface="segoe-ui_normal"/>
              </a:rPr>
              <a:t>matplotlib</a:t>
            </a:r>
            <a:r>
              <a:rPr lang="en-US" b="0" i="0" dirty="0">
                <a:solidFill>
                  <a:srgbClr val="222222"/>
                </a:solidFill>
                <a:effectLst/>
                <a:latin typeface="segoe-ui_normal"/>
              </a:rPr>
              <a:t> library is the </a:t>
            </a:r>
            <a:r>
              <a:rPr lang="en-US" b="1" i="0" dirty="0" err="1">
                <a:solidFill>
                  <a:srgbClr val="222222"/>
                </a:solidFill>
                <a:effectLst/>
                <a:latin typeface="segoe-ui_normal"/>
              </a:rPr>
              <a:t>pyplot</a:t>
            </a:r>
            <a:r>
              <a:rPr lang="en-US" b="0" i="0" dirty="0">
                <a:solidFill>
                  <a:srgbClr val="222222"/>
                </a:solidFill>
                <a:effectLst/>
                <a:latin typeface="segoe-ui_normal"/>
              </a:rPr>
              <a:t> object. This is the foundation for most plotting functionality.</a:t>
            </a:r>
          </a:p>
        </p:txBody>
      </p:sp>
    </p:spTree>
    <p:extLst>
      <p:ext uri="{BB962C8B-B14F-4D97-AF65-F5344CB8AC3E}">
        <p14:creationId xmlns:p14="http://schemas.microsoft.com/office/powerpoint/2010/main" val="1882949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9D532-ED3C-5F3D-BA62-5B59CFA58658}"/>
              </a:ext>
            </a:extLst>
          </p:cNvPr>
          <p:cNvPicPr>
            <a:picLocks noChangeAspect="1"/>
          </p:cNvPicPr>
          <p:nvPr/>
        </p:nvPicPr>
        <p:blipFill>
          <a:blip r:embed="rId2"/>
          <a:stretch>
            <a:fillRect/>
          </a:stretch>
        </p:blipFill>
        <p:spPr>
          <a:xfrm>
            <a:off x="369303" y="243580"/>
            <a:ext cx="6149873" cy="6005080"/>
          </a:xfrm>
          <a:prstGeom prst="rect">
            <a:avLst/>
          </a:prstGeom>
        </p:spPr>
      </p:pic>
    </p:spTree>
    <p:extLst>
      <p:ext uri="{BB962C8B-B14F-4D97-AF65-F5344CB8AC3E}">
        <p14:creationId xmlns:p14="http://schemas.microsoft.com/office/powerpoint/2010/main" val="1459892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E17ECB-90B1-9B96-D550-17BDEFC11DEA}"/>
              </a:ext>
            </a:extLst>
          </p:cNvPr>
          <p:cNvPicPr>
            <a:picLocks noChangeAspect="1"/>
          </p:cNvPicPr>
          <p:nvPr/>
        </p:nvPicPr>
        <p:blipFill>
          <a:blip r:embed="rId2"/>
          <a:stretch>
            <a:fillRect/>
          </a:stretch>
        </p:blipFill>
        <p:spPr>
          <a:xfrm>
            <a:off x="407367" y="253950"/>
            <a:ext cx="8409916" cy="6447296"/>
          </a:xfrm>
          <a:prstGeom prst="rect">
            <a:avLst/>
          </a:prstGeom>
        </p:spPr>
      </p:pic>
    </p:spTree>
    <p:extLst>
      <p:ext uri="{BB962C8B-B14F-4D97-AF65-F5344CB8AC3E}">
        <p14:creationId xmlns:p14="http://schemas.microsoft.com/office/powerpoint/2010/main" val="866924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CD11A5-35E3-8E98-FC7B-0AF221843C7E}"/>
              </a:ext>
            </a:extLst>
          </p:cNvPr>
          <p:cNvPicPr>
            <a:picLocks noChangeAspect="1"/>
          </p:cNvPicPr>
          <p:nvPr/>
        </p:nvPicPr>
        <p:blipFill>
          <a:blip r:embed="rId2"/>
          <a:stretch>
            <a:fillRect/>
          </a:stretch>
        </p:blipFill>
        <p:spPr>
          <a:xfrm>
            <a:off x="510214" y="259359"/>
            <a:ext cx="7513971" cy="6104149"/>
          </a:xfrm>
          <a:prstGeom prst="rect">
            <a:avLst/>
          </a:prstGeom>
        </p:spPr>
      </p:pic>
    </p:spTree>
    <p:extLst>
      <p:ext uri="{BB962C8B-B14F-4D97-AF65-F5344CB8AC3E}">
        <p14:creationId xmlns:p14="http://schemas.microsoft.com/office/powerpoint/2010/main" val="2551431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E273F-CCBA-AAF3-4CB0-87270EF0EB52}"/>
              </a:ext>
            </a:extLst>
          </p:cNvPr>
          <p:cNvSpPr txBox="1"/>
          <p:nvPr/>
        </p:nvSpPr>
        <p:spPr>
          <a:xfrm>
            <a:off x="551906" y="357443"/>
            <a:ext cx="6093822" cy="646331"/>
          </a:xfrm>
          <a:prstGeom prst="rect">
            <a:avLst/>
          </a:prstGeom>
          <a:noFill/>
        </p:spPr>
        <p:txBody>
          <a:bodyPr wrap="square">
            <a:spAutoFit/>
          </a:bodyPr>
          <a:lstStyle/>
          <a:p>
            <a:pPr algn="l"/>
            <a:r>
              <a:rPr lang="en-IN" sz="3600" b="0" i="0" dirty="0">
                <a:solidFill>
                  <a:srgbClr val="222222"/>
                </a:solidFill>
                <a:effectLst/>
                <a:latin typeface="segoe-ui_light"/>
              </a:rPr>
              <a:t>Use the seaborn library</a:t>
            </a:r>
          </a:p>
        </p:txBody>
      </p:sp>
      <p:sp>
        <p:nvSpPr>
          <p:cNvPr id="5" name="TextBox 4">
            <a:extLst>
              <a:ext uri="{FF2B5EF4-FFF2-40B4-BE49-F238E27FC236}">
                <a16:creationId xmlns:a16="http://schemas.microsoft.com/office/drawing/2014/main" id="{CC0EB3BB-F5DF-3A45-2CF0-0A5E8F832448}"/>
              </a:ext>
            </a:extLst>
          </p:cNvPr>
          <p:cNvSpPr txBox="1"/>
          <p:nvPr/>
        </p:nvSpPr>
        <p:spPr>
          <a:xfrm>
            <a:off x="551905" y="1219591"/>
            <a:ext cx="10433957" cy="461665"/>
          </a:xfrm>
          <a:prstGeom prst="rect">
            <a:avLst/>
          </a:prstGeom>
          <a:noFill/>
        </p:spPr>
        <p:txBody>
          <a:bodyPr wrap="square">
            <a:spAutoFit/>
          </a:bodyPr>
          <a:lstStyle/>
          <a:p>
            <a:pPr algn="l"/>
            <a:r>
              <a:rPr lang="en-IN" sz="2400" b="0" i="0" dirty="0">
                <a:solidFill>
                  <a:srgbClr val="222222"/>
                </a:solidFill>
                <a:effectLst/>
                <a:latin typeface="segoe-ui_light"/>
              </a:rPr>
              <a:t>seaborn library </a:t>
            </a:r>
            <a:r>
              <a:rPr lang="en-IN" sz="2400" b="0" i="0" dirty="0" err="1">
                <a:solidFill>
                  <a:srgbClr val="222222"/>
                </a:solidFill>
                <a:effectLst/>
                <a:latin typeface="segoe-ui_light"/>
              </a:rPr>
              <a:t>i</a:t>
            </a:r>
            <a:r>
              <a:rPr lang="en-US" sz="2400" b="0" i="0" dirty="0">
                <a:solidFill>
                  <a:srgbClr val="222222"/>
                </a:solidFill>
                <a:effectLst/>
                <a:latin typeface="segoe-ui_normal"/>
              </a:rPr>
              <a:t>s built on matplotlib and abstracts some of its complexity</a:t>
            </a:r>
            <a:endParaRPr lang="en-IN" sz="2400" b="0" i="0" dirty="0">
              <a:solidFill>
                <a:srgbClr val="222222"/>
              </a:solidFill>
              <a:effectLst/>
              <a:latin typeface="segoe-ui_light"/>
            </a:endParaRPr>
          </a:p>
        </p:txBody>
      </p:sp>
      <p:pic>
        <p:nvPicPr>
          <p:cNvPr id="4" name="Picture 3">
            <a:extLst>
              <a:ext uri="{FF2B5EF4-FFF2-40B4-BE49-F238E27FC236}">
                <a16:creationId xmlns:a16="http://schemas.microsoft.com/office/drawing/2014/main" id="{F300B37E-B67F-32C8-1D90-5C1A7A647554}"/>
              </a:ext>
            </a:extLst>
          </p:cNvPr>
          <p:cNvPicPr>
            <a:picLocks noChangeAspect="1"/>
          </p:cNvPicPr>
          <p:nvPr/>
        </p:nvPicPr>
        <p:blipFill>
          <a:blip r:embed="rId3"/>
          <a:stretch>
            <a:fillRect/>
          </a:stretch>
        </p:blipFill>
        <p:spPr>
          <a:xfrm>
            <a:off x="1793041" y="1681256"/>
            <a:ext cx="6340389" cy="5037257"/>
          </a:xfrm>
          <a:prstGeom prst="rect">
            <a:avLst/>
          </a:prstGeom>
        </p:spPr>
      </p:pic>
    </p:spTree>
    <p:extLst>
      <p:ext uri="{BB962C8B-B14F-4D97-AF65-F5344CB8AC3E}">
        <p14:creationId xmlns:p14="http://schemas.microsoft.com/office/powerpoint/2010/main" val="232141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FE7BDB-9A40-6D14-90BE-A3E7CABDCFEC}"/>
              </a:ext>
            </a:extLst>
          </p:cNvPr>
          <p:cNvPicPr>
            <a:picLocks noChangeAspect="1"/>
          </p:cNvPicPr>
          <p:nvPr/>
        </p:nvPicPr>
        <p:blipFill>
          <a:blip r:embed="rId3"/>
          <a:stretch>
            <a:fillRect/>
          </a:stretch>
        </p:blipFill>
        <p:spPr>
          <a:xfrm>
            <a:off x="1390242" y="521718"/>
            <a:ext cx="9411516" cy="5814564"/>
          </a:xfrm>
          <a:prstGeom prst="rect">
            <a:avLst/>
          </a:prstGeom>
        </p:spPr>
      </p:pic>
    </p:spTree>
    <p:extLst>
      <p:ext uri="{BB962C8B-B14F-4D97-AF65-F5344CB8AC3E}">
        <p14:creationId xmlns:p14="http://schemas.microsoft.com/office/powerpoint/2010/main" val="4090618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5BAEA-D494-7542-39F2-2D062830ECA3}"/>
              </a:ext>
            </a:extLst>
          </p:cNvPr>
          <p:cNvSpPr txBox="1"/>
          <p:nvPr/>
        </p:nvSpPr>
        <p:spPr>
          <a:xfrm>
            <a:off x="499654" y="511518"/>
            <a:ext cx="10590711" cy="646331"/>
          </a:xfrm>
          <a:prstGeom prst="rect">
            <a:avLst/>
          </a:prstGeom>
          <a:noFill/>
        </p:spPr>
        <p:txBody>
          <a:bodyPr wrap="square">
            <a:spAutoFit/>
          </a:bodyPr>
          <a:lstStyle/>
          <a:p>
            <a:r>
              <a:rPr lang="en-US" b="0" i="0" dirty="0">
                <a:solidFill>
                  <a:srgbClr val="222222"/>
                </a:solidFill>
                <a:effectLst/>
                <a:latin typeface="segoe-ui_normal"/>
              </a:rPr>
              <a:t>The </a:t>
            </a:r>
            <a:r>
              <a:rPr lang="en-US" b="1" i="0" dirty="0">
                <a:solidFill>
                  <a:srgbClr val="222222"/>
                </a:solidFill>
                <a:effectLst/>
                <a:latin typeface="segoe-ui_normal"/>
              </a:rPr>
              <a:t>seaborn</a:t>
            </a:r>
            <a:r>
              <a:rPr lang="en-US" b="0" i="0" dirty="0">
                <a:solidFill>
                  <a:srgbClr val="222222"/>
                </a:solidFill>
                <a:effectLst/>
                <a:latin typeface="segoe-ui_normal"/>
              </a:rPr>
              <a:t> library makes it simpler to create complex plots of statistical data, and enables you to control the visual theme for consistent data visualizations</a:t>
            </a:r>
            <a:endParaRPr lang="en-IN" dirty="0"/>
          </a:p>
        </p:txBody>
      </p:sp>
      <p:pic>
        <p:nvPicPr>
          <p:cNvPr id="4" name="Picture 3">
            <a:extLst>
              <a:ext uri="{FF2B5EF4-FFF2-40B4-BE49-F238E27FC236}">
                <a16:creationId xmlns:a16="http://schemas.microsoft.com/office/drawing/2014/main" id="{755DF148-2511-30F3-206F-D2968DD281C3}"/>
              </a:ext>
            </a:extLst>
          </p:cNvPr>
          <p:cNvPicPr>
            <a:picLocks noChangeAspect="1"/>
          </p:cNvPicPr>
          <p:nvPr/>
        </p:nvPicPr>
        <p:blipFill>
          <a:blip r:embed="rId2"/>
          <a:stretch>
            <a:fillRect/>
          </a:stretch>
        </p:blipFill>
        <p:spPr>
          <a:xfrm>
            <a:off x="746296" y="1157849"/>
            <a:ext cx="5349704" cy="5311600"/>
          </a:xfrm>
          <a:prstGeom prst="rect">
            <a:avLst/>
          </a:prstGeom>
        </p:spPr>
      </p:pic>
    </p:spTree>
    <p:extLst>
      <p:ext uri="{BB962C8B-B14F-4D97-AF65-F5344CB8AC3E}">
        <p14:creationId xmlns:p14="http://schemas.microsoft.com/office/powerpoint/2010/main" val="1106809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3FABB5-ACD2-DC66-1857-79FBBF267C75}"/>
              </a:ext>
            </a:extLst>
          </p:cNvPr>
          <p:cNvSpPr txBox="1"/>
          <p:nvPr/>
        </p:nvSpPr>
        <p:spPr>
          <a:xfrm>
            <a:off x="551906" y="663080"/>
            <a:ext cx="9806940" cy="646331"/>
          </a:xfrm>
          <a:prstGeom prst="rect">
            <a:avLst/>
          </a:prstGeom>
          <a:noFill/>
        </p:spPr>
        <p:txBody>
          <a:bodyPr wrap="square">
            <a:spAutoFit/>
          </a:bodyPr>
          <a:lstStyle/>
          <a:p>
            <a:r>
              <a:rPr lang="en-US" b="0" i="0" dirty="0">
                <a:solidFill>
                  <a:srgbClr val="222222"/>
                </a:solidFill>
                <a:effectLst/>
                <a:latin typeface="segoe-ui_normal"/>
              </a:rPr>
              <a:t>Like matplotlib. seaborn supports multiple chart types. Run the following code to create a line chart:</a:t>
            </a:r>
            <a:endParaRPr lang="en-IN" dirty="0"/>
          </a:p>
        </p:txBody>
      </p:sp>
      <p:pic>
        <p:nvPicPr>
          <p:cNvPr id="4" name="Picture 3">
            <a:extLst>
              <a:ext uri="{FF2B5EF4-FFF2-40B4-BE49-F238E27FC236}">
                <a16:creationId xmlns:a16="http://schemas.microsoft.com/office/drawing/2014/main" id="{69081708-06E1-CC7D-85FF-A50D7E531405}"/>
              </a:ext>
            </a:extLst>
          </p:cNvPr>
          <p:cNvPicPr>
            <a:picLocks noChangeAspect="1"/>
          </p:cNvPicPr>
          <p:nvPr/>
        </p:nvPicPr>
        <p:blipFill>
          <a:blip r:embed="rId2"/>
          <a:stretch>
            <a:fillRect/>
          </a:stretch>
        </p:blipFill>
        <p:spPr>
          <a:xfrm>
            <a:off x="1107921" y="1309411"/>
            <a:ext cx="5639289" cy="4976291"/>
          </a:xfrm>
          <a:prstGeom prst="rect">
            <a:avLst/>
          </a:prstGeom>
        </p:spPr>
      </p:pic>
    </p:spTree>
    <p:extLst>
      <p:ext uri="{BB962C8B-B14F-4D97-AF65-F5344CB8AC3E}">
        <p14:creationId xmlns:p14="http://schemas.microsoft.com/office/powerpoint/2010/main" val="2110016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8F6D49-9C37-5813-5368-32218B35CD74}"/>
              </a:ext>
            </a:extLst>
          </p:cNvPr>
          <p:cNvPicPr>
            <a:picLocks noChangeAspect="1"/>
          </p:cNvPicPr>
          <p:nvPr/>
        </p:nvPicPr>
        <p:blipFill>
          <a:blip r:embed="rId2"/>
          <a:stretch>
            <a:fillRect/>
          </a:stretch>
        </p:blipFill>
        <p:spPr>
          <a:xfrm>
            <a:off x="516393" y="337855"/>
            <a:ext cx="3086367" cy="3360711"/>
          </a:xfrm>
          <a:prstGeom prst="rect">
            <a:avLst/>
          </a:prstGeom>
        </p:spPr>
      </p:pic>
      <p:pic>
        <p:nvPicPr>
          <p:cNvPr id="5" name="Picture 4">
            <a:extLst>
              <a:ext uri="{FF2B5EF4-FFF2-40B4-BE49-F238E27FC236}">
                <a16:creationId xmlns:a16="http://schemas.microsoft.com/office/drawing/2014/main" id="{673ABB65-DF3C-798B-0EBF-E045374742A0}"/>
              </a:ext>
            </a:extLst>
          </p:cNvPr>
          <p:cNvPicPr>
            <a:picLocks noChangeAspect="1"/>
          </p:cNvPicPr>
          <p:nvPr/>
        </p:nvPicPr>
        <p:blipFill>
          <a:blip r:embed="rId3"/>
          <a:stretch>
            <a:fillRect/>
          </a:stretch>
        </p:blipFill>
        <p:spPr>
          <a:xfrm>
            <a:off x="4521225" y="1686110"/>
            <a:ext cx="5516244" cy="3042644"/>
          </a:xfrm>
          <a:prstGeom prst="rect">
            <a:avLst/>
          </a:prstGeom>
        </p:spPr>
      </p:pic>
    </p:spTree>
    <p:extLst>
      <p:ext uri="{BB962C8B-B14F-4D97-AF65-F5344CB8AC3E}">
        <p14:creationId xmlns:p14="http://schemas.microsoft.com/office/powerpoint/2010/main" val="260998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1019F8-FF43-D360-9B57-0664CBFD963F}"/>
              </a:ext>
            </a:extLst>
          </p:cNvPr>
          <p:cNvPicPr>
            <a:picLocks noChangeAspect="1"/>
          </p:cNvPicPr>
          <p:nvPr/>
        </p:nvPicPr>
        <p:blipFill>
          <a:blip r:embed="rId2"/>
          <a:stretch>
            <a:fillRect/>
          </a:stretch>
        </p:blipFill>
        <p:spPr>
          <a:xfrm>
            <a:off x="192285" y="678084"/>
            <a:ext cx="11918078" cy="2914202"/>
          </a:xfrm>
          <a:prstGeom prst="rect">
            <a:avLst/>
          </a:prstGeom>
        </p:spPr>
      </p:pic>
    </p:spTree>
    <p:extLst>
      <p:ext uri="{BB962C8B-B14F-4D97-AF65-F5344CB8AC3E}">
        <p14:creationId xmlns:p14="http://schemas.microsoft.com/office/powerpoint/2010/main" val="2707135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CD46A5-1D91-3A95-D446-F185296FE60C}"/>
              </a:ext>
            </a:extLst>
          </p:cNvPr>
          <p:cNvPicPr>
            <a:picLocks noChangeAspect="1"/>
          </p:cNvPicPr>
          <p:nvPr/>
        </p:nvPicPr>
        <p:blipFill>
          <a:blip r:embed="rId2"/>
          <a:stretch>
            <a:fillRect/>
          </a:stretch>
        </p:blipFill>
        <p:spPr>
          <a:xfrm>
            <a:off x="208660" y="266426"/>
            <a:ext cx="11400674" cy="4514580"/>
          </a:xfrm>
          <a:prstGeom prst="rect">
            <a:avLst/>
          </a:prstGeom>
        </p:spPr>
      </p:pic>
    </p:spTree>
    <p:extLst>
      <p:ext uri="{BB962C8B-B14F-4D97-AF65-F5344CB8AC3E}">
        <p14:creationId xmlns:p14="http://schemas.microsoft.com/office/powerpoint/2010/main" val="3505742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92C19-576E-7721-0BD7-527ED2FF7F4D}"/>
              </a:ext>
            </a:extLst>
          </p:cNvPr>
          <p:cNvSpPr txBox="1"/>
          <p:nvPr/>
        </p:nvSpPr>
        <p:spPr>
          <a:xfrm>
            <a:off x="473529" y="475008"/>
            <a:ext cx="6093822" cy="646331"/>
          </a:xfrm>
          <a:prstGeom prst="rect">
            <a:avLst/>
          </a:prstGeom>
          <a:noFill/>
        </p:spPr>
        <p:txBody>
          <a:bodyPr wrap="square">
            <a:spAutoFit/>
          </a:bodyPr>
          <a:lstStyle/>
          <a:p>
            <a:pPr algn="l"/>
            <a:r>
              <a:rPr lang="en-IN" sz="3600" b="0" i="0" dirty="0">
                <a:solidFill>
                  <a:srgbClr val="222222"/>
                </a:solidFill>
                <a:effectLst/>
                <a:latin typeface="segoe-ui_light"/>
              </a:rPr>
              <a:t>Clean the data</a:t>
            </a:r>
          </a:p>
        </p:txBody>
      </p:sp>
    </p:spTree>
    <p:extLst>
      <p:ext uri="{BB962C8B-B14F-4D97-AF65-F5344CB8AC3E}">
        <p14:creationId xmlns:p14="http://schemas.microsoft.com/office/powerpoint/2010/main" val="3352059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20E337-2783-AE42-8DAD-EEAAB0EC4CC8}"/>
              </a:ext>
            </a:extLst>
          </p:cNvPr>
          <p:cNvSpPr txBox="1"/>
          <p:nvPr/>
        </p:nvSpPr>
        <p:spPr>
          <a:xfrm>
            <a:off x="238397" y="373019"/>
            <a:ext cx="11570426" cy="646331"/>
          </a:xfrm>
          <a:prstGeom prst="rect">
            <a:avLst/>
          </a:prstGeom>
          <a:noFill/>
        </p:spPr>
        <p:txBody>
          <a:bodyPr wrap="square">
            <a:spAutoFit/>
          </a:bodyPr>
          <a:lstStyle/>
          <a:p>
            <a:r>
              <a:rPr lang="en-US" dirty="0"/>
              <a:t>Observe that this dataset has some duplicated rows and null values in the Tax column. Therefore, a cleaning step is required before any further processing and analysis is done with the data.</a:t>
            </a:r>
            <a:endParaRPr lang="en-IN" dirty="0"/>
          </a:p>
        </p:txBody>
      </p:sp>
      <p:pic>
        <p:nvPicPr>
          <p:cNvPr id="6" name="Picture 5">
            <a:extLst>
              <a:ext uri="{FF2B5EF4-FFF2-40B4-BE49-F238E27FC236}">
                <a16:creationId xmlns:a16="http://schemas.microsoft.com/office/drawing/2014/main" id="{B286A90B-3FEB-2AFA-CC57-841AF837C16D}"/>
              </a:ext>
            </a:extLst>
          </p:cNvPr>
          <p:cNvPicPr>
            <a:picLocks noChangeAspect="1"/>
          </p:cNvPicPr>
          <p:nvPr/>
        </p:nvPicPr>
        <p:blipFill>
          <a:blip r:embed="rId3"/>
          <a:stretch>
            <a:fillRect/>
          </a:stretch>
        </p:blipFill>
        <p:spPr>
          <a:xfrm>
            <a:off x="238396" y="1178227"/>
            <a:ext cx="8513717" cy="4791587"/>
          </a:xfrm>
          <a:prstGeom prst="rect">
            <a:avLst/>
          </a:prstGeom>
        </p:spPr>
      </p:pic>
    </p:spTree>
    <p:extLst>
      <p:ext uri="{BB962C8B-B14F-4D97-AF65-F5344CB8AC3E}">
        <p14:creationId xmlns:p14="http://schemas.microsoft.com/office/powerpoint/2010/main" val="3847211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A5F9D-C140-5A23-1D6B-8878AAF2CC08}"/>
              </a:ext>
            </a:extLst>
          </p:cNvPr>
          <p:cNvPicPr>
            <a:picLocks noChangeAspect="1"/>
          </p:cNvPicPr>
          <p:nvPr/>
        </p:nvPicPr>
        <p:blipFill>
          <a:blip r:embed="rId2"/>
          <a:stretch>
            <a:fillRect/>
          </a:stretch>
        </p:blipFill>
        <p:spPr>
          <a:xfrm>
            <a:off x="766728" y="430957"/>
            <a:ext cx="7118828" cy="4754995"/>
          </a:xfrm>
          <a:prstGeom prst="rect">
            <a:avLst/>
          </a:prstGeom>
        </p:spPr>
      </p:pic>
      <p:sp>
        <p:nvSpPr>
          <p:cNvPr id="6" name="TextBox 5">
            <a:extLst>
              <a:ext uri="{FF2B5EF4-FFF2-40B4-BE49-F238E27FC236}">
                <a16:creationId xmlns:a16="http://schemas.microsoft.com/office/drawing/2014/main" id="{B7CDD1A2-32FE-497A-46FE-515CF952706E}"/>
              </a:ext>
            </a:extLst>
          </p:cNvPr>
          <p:cNvSpPr txBox="1"/>
          <p:nvPr/>
        </p:nvSpPr>
        <p:spPr>
          <a:xfrm>
            <a:off x="1009107" y="5185952"/>
            <a:ext cx="9467304" cy="923330"/>
          </a:xfrm>
          <a:prstGeom prst="rect">
            <a:avLst/>
          </a:prstGeom>
          <a:noFill/>
        </p:spPr>
        <p:txBody>
          <a:bodyPr wrap="square">
            <a:spAutoFit/>
          </a:bodyPr>
          <a:lstStyle/>
          <a:p>
            <a:r>
              <a:rPr lang="en-US" dirty="0"/>
              <a:t>Observe that after updating the values in the Tax column, its data type is set to float again. This is due to its data type changing to double after the calculation is performed. Since double has a higher memory usage than float, it is better for performance to type cast the column back to float.</a:t>
            </a:r>
            <a:endParaRPr lang="en-IN" dirty="0"/>
          </a:p>
        </p:txBody>
      </p:sp>
    </p:spTree>
    <p:extLst>
      <p:ext uri="{BB962C8B-B14F-4D97-AF65-F5344CB8AC3E}">
        <p14:creationId xmlns:p14="http://schemas.microsoft.com/office/powerpoint/2010/main" val="1036442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E398C6-BACC-B6A1-9DB2-2B35FD1E17DA}"/>
              </a:ext>
            </a:extLst>
          </p:cNvPr>
          <p:cNvSpPr txBox="1"/>
          <p:nvPr/>
        </p:nvSpPr>
        <p:spPr>
          <a:xfrm>
            <a:off x="617220" y="354764"/>
            <a:ext cx="6093822" cy="1569660"/>
          </a:xfrm>
          <a:prstGeom prst="rect">
            <a:avLst/>
          </a:prstGeom>
          <a:noFill/>
        </p:spPr>
        <p:txBody>
          <a:bodyPr wrap="square">
            <a:spAutoFit/>
          </a:bodyPr>
          <a:lstStyle/>
          <a:p>
            <a:pPr algn="l"/>
            <a:r>
              <a:rPr lang="en-IN" sz="3200" b="0" i="0" dirty="0">
                <a:solidFill>
                  <a:srgbClr val="222222"/>
                </a:solidFill>
                <a:effectLst/>
                <a:latin typeface="segoe-ui_light"/>
              </a:rPr>
              <a:t>Filter a </a:t>
            </a:r>
            <a:r>
              <a:rPr lang="en-IN" sz="3200" b="0" i="0" dirty="0" err="1">
                <a:solidFill>
                  <a:srgbClr val="222222"/>
                </a:solidFill>
                <a:effectLst/>
                <a:latin typeface="segoe-ui_light"/>
              </a:rPr>
              <a:t>dataframe</a:t>
            </a:r>
            <a:endParaRPr lang="en-IN" sz="3200" b="0" i="0" dirty="0">
              <a:solidFill>
                <a:srgbClr val="222222"/>
              </a:solidFill>
              <a:effectLst/>
              <a:latin typeface="segoe-ui_light"/>
            </a:endParaRPr>
          </a:p>
          <a:p>
            <a:br>
              <a:rPr lang="en-IN" sz="3200" b="0" i="0" dirty="0">
                <a:solidFill>
                  <a:srgbClr val="222222"/>
                </a:solidFill>
                <a:effectLst/>
                <a:latin typeface="segoe-ui_normal"/>
              </a:rPr>
            </a:br>
            <a:endParaRPr lang="en-IN" sz="3200" dirty="0"/>
          </a:p>
        </p:txBody>
      </p:sp>
      <p:pic>
        <p:nvPicPr>
          <p:cNvPr id="5" name="Picture 4">
            <a:extLst>
              <a:ext uri="{FF2B5EF4-FFF2-40B4-BE49-F238E27FC236}">
                <a16:creationId xmlns:a16="http://schemas.microsoft.com/office/drawing/2014/main" id="{AB32D630-DA09-C40B-552B-2DA4548DCA27}"/>
              </a:ext>
            </a:extLst>
          </p:cNvPr>
          <p:cNvPicPr>
            <a:picLocks noChangeAspect="1"/>
          </p:cNvPicPr>
          <p:nvPr/>
        </p:nvPicPr>
        <p:blipFill>
          <a:blip r:embed="rId2"/>
          <a:stretch>
            <a:fillRect/>
          </a:stretch>
        </p:blipFill>
        <p:spPr>
          <a:xfrm>
            <a:off x="343288" y="1614293"/>
            <a:ext cx="9658243" cy="3650038"/>
          </a:xfrm>
          <a:prstGeom prst="rect">
            <a:avLst/>
          </a:prstGeom>
        </p:spPr>
      </p:pic>
    </p:spTree>
    <p:extLst>
      <p:ext uri="{BB962C8B-B14F-4D97-AF65-F5344CB8AC3E}">
        <p14:creationId xmlns:p14="http://schemas.microsoft.com/office/powerpoint/2010/main" val="674422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D5E001-76FD-92E2-D6B5-0774F57EA75C}"/>
              </a:ext>
            </a:extLst>
          </p:cNvPr>
          <p:cNvPicPr>
            <a:picLocks noChangeAspect="1"/>
          </p:cNvPicPr>
          <p:nvPr/>
        </p:nvPicPr>
        <p:blipFill>
          <a:blip r:embed="rId2"/>
          <a:stretch>
            <a:fillRect/>
          </a:stretch>
        </p:blipFill>
        <p:spPr>
          <a:xfrm>
            <a:off x="696685" y="186860"/>
            <a:ext cx="8443692" cy="2209992"/>
          </a:xfrm>
          <a:prstGeom prst="rect">
            <a:avLst/>
          </a:prstGeom>
        </p:spPr>
      </p:pic>
      <p:pic>
        <p:nvPicPr>
          <p:cNvPr id="5" name="Picture 4">
            <a:extLst>
              <a:ext uri="{FF2B5EF4-FFF2-40B4-BE49-F238E27FC236}">
                <a16:creationId xmlns:a16="http://schemas.microsoft.com/office/drawing/2014/main" id="{60F9AD75-ABE8-BF3C-D738-E5432C8B0A46}"/>
              </a:ext>
            </a:extLst>
          </p:cNvPr>
          <p:cNvPicPr>
            <a:picLocks noChangeAspect="1"/>
          </p:cNvPicPr>
          <p:nvPr/>
        </p:nvPicPr>
        <p:blipFill>
          <a:blip r:embed="rId3"/>
          <a:stretch>
            <a:fillRect/>
          </a:stretch>
        </p:blipFill>
        <p:spPr>
          <a:xfrm>
            <a:off x="5640234" y="2198540"/>
            <a:ext cx="4595258" cy="4313294"/>
          </a:xfrm>
          <a:prstGeom prst="rect">
            <a:avLst/>
          </a:prstGeom>
        </p:spPr>
      </p:pic>
    </p:spTree>
    <p:extLst>
      <p:ext uri="{BB962C8B-B14F-4D97-AF65-F5344CB8AC3E}">
        <p14:creationId xmlns:p14="http://schemas.microsoft.com/office/powerpoint/2010/main" val="3926421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66E7F-0931-E704-202E-24B2903EB04B}"/>
              </a:ext>
            </a:extLst>
          </p:cNvPr>
          <p:cNvPicPr>
            <a:picLocks noChangeAspect="1"/>
          </p:cNvPicPr>
          <p:nvPr/>
        </p:nvPicPr>
        <p:blipFill>
          <a:blip r:embed="rId2"/>
          <a:stretch>
            <a:fillRect/>
          </a:stretch>
        </p:blipFill>
        <p:spPr>
          <a:xfrm>
            <a:off x="111341" y="385212"/>
            <a:ext cx="5464013" cy="3292125"/>
          </a:xfrm>
          <a:prstGeom prst="rect">
            <a:avLst/>
          </a:prstGeom>
        </p:spPr>
      </p:pic>
      <p:pic>
        <p:nvPicPr>
          <p:cNvPr id="5" name="Picture 4">
            <a:extLst>
              <a:ext uri="{FF2B5EF4-FFF2-40B4-BE49-F238E27FC236}">
                <a16:creationId xmlns:a16="http://schemas.microsoft.com/office/drawing/2014/main" id="{BB47C343-74B8-3B0B-3A9A-33F16E507E2C}"/>
              </a:ext>
            </a:extLst>
          </p:cNvPr>
          <p:cNvPicPr>
            <a:picLocks noChangeAspect="1"/>
          </p:cNvPicPr>
          <p:nvPr/>
        </p:nvPicPr>
        <p:blipFill>
          <a:blip r:embed="rId3"/>
          <a:stretch>
            <a:fillRect/>
          </a:stretch>
        </p:blipFill>
        <p:spPr>
          <a:xfrm>
            <a:off x="5056698" y="3429000"/>
            <a:ext cx="5997460" cy="2682472"/>
          </a:xfrm>
          <a:prstGeom prst="rect">
            <a:avLst/>
          </a:prstGeom>
        </p:spPr>
      </p:pic>
    </p:spTree>
    <p:extLst>
      <p:ext uri="{BB962C8B-B14F-4D97-AF65-F5344CB8AC3E}">
        <p14:creationId xmlns:p14="http://schemas.microsoft.com/office/powerpoint/2010/main" val="3103603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B9B6FE-2409-885C-99ED-FB495780231B}"/>
              </a:ext>
            </a:extLst>
          </p:cNvPr>
          <p:cNvSpPr txBox="1"/>
          <p:nvPr/>
        </p:nvSpPr>
        <p:spPr>
          <a:xfrm>
            <a:off x="460466" y="393952"/>
            <a:ext cx="10969534" cy="646331"/>
          </a:xfrm>
          <a:prstGeom prst="rect">
            <a:avLst/>
          </a:prstGeom>
          <a:noFill/>
        </p:spPr>
        <p:txBody>
          <a:bodyPr wrap="square">
            <a:spAutoFit/>
          </a:bodyPr>
          <a:lstStyle/>
          <a:p>
            <a:r>
              <a:rPr lang="en-US" b="0" i="0" dirty="0">
                <a:solidFill>
                  <a:srgbClr val="222222"/>
                </a:solidFill>
                <a:effectLst/>
                <a:latin typeface="segoe-ui_normal"/>
              </a:rPr>
              <a:t>Now let’s apply a filter to include only the customers who have placed an order for a specific product by running the following code in a new code cell:</a:t>
            </a:r>
            <a:endParaRPr lang="en-IN" dirty="0"/>
          </a:p>
        </p:txBody>
      </p:sp>
      <p:pic>
        <p:nvPicPr>
          <p:cNvPr id="5" name="Picture 4">
            <a:extLst>
              <a:ext uri="{FF2B5EF4-FFF2-40B4-BE49-F238E27FC236}">
                <a16:creationId xmlns:a16="http://schemas.microsoft.com/office/drawing/2014/main" id="{746C0202-9561-0632-302E-D7607E1766F1}"/>
              </a:ext>
            </a:extLst>
          </p:cNvPr>
          <p:cNvPicPr>
            <a:picLocks noChangeAspect="1"/>
          </p:cNvPicPr>
          <p:nvPr/>
        </p:nvPicPr>
        <p:blipFill>
          <a:blip r:embed="rId2"/>
          <a:stretch>
            <a:fillRect/>
          </a:stretch>
        </p:blipFill>
        <p:spPr>
          <a:xfrm>
            <a:off x="460466" y="1266934"/>
            <a:ext cx="7860856" cy="5042426"/>
          </a:xfrm>
          <a:prstGeom prst="rect">
            <a:avLst/>
          </a:prstGeom>
        </p:spPr>
      </p:pic>
    </p:spTree>
    <p:extLst>
      <p:ext uri="{BB962C8B-B14F-4D97-AF65-F5344CB8AC3E}">
        <p14:creationId xmlns:p14="http://schemas.microsoft.com/office/powerpoint/2010/main" val="3136366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313A8-019D-79C9-CD01-60059801CFEE}"/>
              </a:ext>
            </a:extLst>
          </p:cNvPr>
          <p:cNvSpPr txBox="1"/>
          <p:nvPr/>
        </p:nvSpPr>
        <p:spPr>
          <a:xfrm>
            <a:off x="564969" y="488072"/>
            <a:ext cx="8043454" cy="584775"/>
          </a:xfrm>
          <a:prstGeom prst="rect">
            <a:avLst/>
          </a:prstGeom>
          <a:noFill/>
        </p:spPr>
        <p:txBody>
          <a:bodyPr wrap="square">
            <a:spAutoFit/>
          </a:bodyPr>
          <a:lstStyle/>
          <a:p>
            <a:r>
              <a:rPr lang="en-US" sz="3200" dirty="0"/>
              <a:t>Aggregate and group data in a </a:t>
            </a:r>
            <a:r>
              <a:rPr lang="en-US" sz="3200" dirty="0" err="1"/>
              <a:t>dataframe</a:t>
            </a:r>
            <a:endParaRPr lang="en-IN" sz="3200" dirty="0"/>
          </a:p>
        </p:txBody>
      </p:sp>
      <p:pic>
        <p:nvPicPr>
          <p:cNvPr id="5" name="Picture 4">
            <a:extLst>
              <a:ext uri="{FF2B5EF4-FFF2-40B4-BE49-F238E27FC236}">
                <a16:creationId xmlns:a16="http://schemas.microsoft.com/office/drawing/2014/main" id="{A4AD2B56-397A-2642-6DE9-33F89471D976}"/>
              </a:ext>
            </a:extLst>
          </p:cNvPr>
          <p:cNvPicPr>
            <a:picLocks noChangeAspect="1"/>
          </p:cNvPicPr>
          <p:nvPr/>
        </p:nvPicPr>
        <p:blipFill>
          <a:blip r:embed="rId2"/>
          <a:stretch>
            <a:fillRect/>
          </a:stretch>
        </p:blipFill>
        <p:spPr>
          <a:xfrm>
            <a:off x="564969" y="1345781"/>
            <a:ext cx="6951575" cy="4988011"/>
          </a:xfrm>
          <a:prstGeom prst="rect">
            <a:avLst/>
          </a:prstGeom>
        </p:spPr>
      </p:pic>
    </p:spTree>
    <p:extLst>
      <p:ext uri="{BB962C8B-B14F-4D97-AF65-F5344CB8AC3E}">
        <p14:creationId xmlns:p14="http://schemas.microsoft.com/office/powerpoint/2010/main" val="424598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F9FB08-8055-FB96-1E15-C1E1597711E4}"/>
              </a:ext>
            </a:extLst>
          </p:cNvPr>
          <p:cNvPicPr>
            <a:picLocks noChangeAspect="1"/>
          </p:cNvPicPr>
          <p:nvPr/>
        </p:nvPicPr>
        <p:blipFill>
          <a:blip r:embed="rId2"/>
          <a:stretch>
            <a:fillRect/>
          </a:stretch>
        </p:blipFill>
        <p:spPr>
          <a:xfrm>
            <a:off x="213080" y="609356"/>
            <a:ext cx="11327352" cy="4942358"/>
          </a:xfrm>
          <a:prstGeom prst="rect">
            <a:avLst/>
          </a:prstGeom>
        </p:spPr>
      </p:pic>
    </p:spTree>
    <p:extLst>
      <p:ext uri="{BB962C8B-B14F-4D97-AF65-F5344CB8AC3E}">
        <p14:creationId xmlns:p14="http://schemas.microsoft.com/office/powerpoint/2010/main" val="1837029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17AB2-5A8F-B18E-2976-909B660A39B4}"/>
              </a:ext>
            </a:extLst>
          </p:cNvPr>
          <p:cNvSpPr txBox="1"/>
          <p:nvPr/>
        </p:nvSpPr>
        <p:spPr>
          <a:xfrm>
            <a:off x="421277" y="553386"/>
            <a:ext cx="6093822" cy="523220"/>
          </a:xfrm>
          <a:prstGeom prst="rect">
            <a:avLst/>
          </a:prstGeom>
          <a:noFill/>
        </p:spPr>
        <p:txBody>
          <a:bodyPr wrap="square">
            <a:spAutoFit/>
          </a:bodyPr>
          <a:lstStyle/>
          <a:p>
            <a:pPr algn="l"/>
            <a:r>
              <a:rPr lang="en-IN" sz="2800" b="0" i="0" dirty="0">
                <a:solidFill>
                  <a:srgbClr val="222222"/>
                </a:solidFill>
                <a:effectLst/>
                <a:latin typeface="segoe-ui_light"/>
              </a:rPr>
              <a:t>Run SQL code in a cell</a:t>
            </a:r>
          </a:p>
        </p:txBody>
      </p:sp>
      <p:sp>
        <p:nvSpPr>
          <p:cNvPr id="5" name="TextBox 4">
            <a:extLst>
              <a:ext uri="{FF2B5EF4-FFF2-40B4-BE49-F238E27FC236}">
                <a16:creationId xmlns:a16="http://schemas.microsoft.com/office/drawing/2014/main" id="{219D2718-F212-105E-5315-E7120D43A82E}"/>
              </a:ext>
            </a:extLst>
          </p:cNvPr>
          <p:cNvSpPr txBox="1"/>
          <p:nvPr/>
        </p:nvSpPr>
        <p:spPr>
          <a:xfrm>
            <a:off x="421277" y="5026074"/>
            <a:ext cx="9676312" cy="369332"/>
          </a:xfrm>
          <a:prstGeom prst="rect">
            <a:avLst/>
          </a:prstGeom>
          <a:noFill/>
        </p:spPr>
        <p:txBody>
          <a:bodyPr wrap="square">
            <a:spAutoFit/>
          </a:bodyPr>
          <a:lstStyle/>
          <a:p>
            <a:r>
              <a:rPr lang="en-US" b="0" i="0" dirty="0">
                <a:solidFill>
                  <a:srgbClr val="222222"/>
                </a:solidFill>
                <a:effectLst/>
                <a:latin typeface="segoe-ui_normal"/>
              </a:rPr>
              <a:t>This code line will create a temporary view that can then be used directly with SQL statements.</a:t>
            </a:r>
            <a:endParaRPr lang="en-IN" dirty="0"/>
          </a:p>
        </p:txBody>
      </p:sp>
      <p:pic>
        <p:nvPicPr>
          <p:cNvPr id="7" name="Picture 6">
            <a:extLst>
              <a:ext uri="{FF2B5EF4-FFF2-40B4-BE49-F238E27FC236}">
                <a16:creationId xmlns:a16="http://schemas.microsoft.com/office/drawing/2014/main" id="{8C813368-5BFD-26FE-FF95-E8F36279BB6A}"/>
              </a:ext>
            </a:extLst>
          </p:cNvPr>
          <p:cNvPicPr>
            <a:picLocks noChangeAspect="1"/>
          </p:cNvPicPr>
          <p:nvPr/>
        </p:nvPicPr>
        <p:blipFill>
          <a:blip r:embed="rId2"/>
          <a:stretch>
            <a:fillRect/>
          </a:stretch>
        </p:blipFill>
        <p:spPr>
          <a:xfrm>
            <a:off x="207917" y="1462594"/>
            <a:ext cx="9178954" cy="2404012"/>
          </a:xfrm>
          <a:prstGeom prst="rect">
            <a:avLst/>
          </a:prstGeom>
        </p:spPr>
      </p:pic>
    </p:spTree>
    <p:extLst>
      <p:ext uri="{BB962C8B-B14F-4D97-AF65-F5344CB8AC3E}">
        <p14:creationId xmlns:p14="http://schemas.microsoft.com/office/powerpoint/2010/main" val="2169460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E0B619-0D37-D1E6-7D43-915EC6ADFD14}"/>
              </a:ext>
            </a:extLst>
          </p:cNvPr>
          <p:cNvPicPr>
            <a:picLocks noChangeAspect="1"/>
          </p:cNvPicPr>
          <p:nvPr/>
        </p:nvPicPr>
        <p:blipFill>
          <a:blip r:embed="rId2"/>
          <a:stretch>
            <a:fillRect/>
          </a:stretch>
        </p:blipFill>
        <p:spPr>
          <a:xfrm>
            <a:off x="380781" y="304085"/>
            <a:ext cx="7327783" cy="5717891"/>
          </a:xfrm>
          <a:prstGeom prst="rect">
            <a:avLst/>
          </a:prstGeom>
        </p:spPr>
      </p:pic>
    </p:spTree>
    <p:extLst>
      <p:ext uri="{BB962C8B-B14F-4D97-AF65-F5344CB8AC3E}">
        <p14:creationId xmlns:p14="http://schemas.microsoft.com/office/powerpoint/2010/main" val="3307207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79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135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88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711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278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F5FD7F-1C81-7A35-FEE0-4AE910F83986}"/>
              </a:ext>
            </a:extLst>
          </p:cNvPr>
          <p:cNvPicPr>
            <a:picLocks noChangeAspect="1"/>
          </p:cNvPicPr>
          <p:nvPr/>
        </p:nvPicPr>
        <p:blipFill>
          <a:blip r:embed="rId2"/>
          <a:stretch>
            <a:fillRect/>
          </a:stretch>
        </p:blipFill>
        <p:spPr>
          <a:xfrm>
            <a:off x="717778" y="591548"/>
            <a:ext cx="5388410" cy="3640818"/>
          </a:xfrm>
          <a:prstGeom prst="rect">
            <a:avLst/>
          </a:prstGeom>
        </p:spPr>
      </p:pic>
    </p:spTree>
    <p:extLst>
      <p:ext uri="{BB962C8B-B14F-4D97-AF65-F5344CB8AC3E}">
        <p14:creationId xmlns:p14="http://schemas.microsoft.com/office/powerpoint/2010/main" val="2660198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367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BEDB28-0BD4-5EC6-B851-CBDE03BAF4CD}"/>
              </a:ext>
            </a:extLst>
          </p:cNvPr>
          <p:cNvPicPr>
            <a:picLocks noChangeAspect="1"/>
          </p:cNvPicPr>
          <p:nvPr/>
        </p:nvPicPr>
        <p:blipFill>
          <a:blip r:embed="rId2"/>
          <a:stretch>
            <a:fillRect/>
          </a:stretch>
        </p:blipFill>
        <p:spPr>
          <a:xfrm>
            <a:off x="538139" y="463018"/>
            <a:ext cx="5235644" cy="5516317"/>
          </a:xfrm>
          <a:prstGeom prst="rect">
            <a:avLst/>
          </a:prstGeom>
        </p:spPr>
      </p:pic>
    </p:spTree>
    <p:extLst>
      <p:ext uri="{BB962C8B-B14F-4D97-AF65-F5344CB8AC3E}">
        <p14:creationId xmlns:p14="http://schemas.microsoft.com/office/powerpoint/2010/main" val="331468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1962D-838A-C725-89C0-C39E8A556F2F}"/>
              </a:ext>
            </a:extLst>
          </p:cNvPr>
          <p:cNvPicPr>
            <a:picLocks noChangeAspect="1"/>
          </p:cNvPicPr>
          <p:nvPr/>
        </p:nvPicPr>
        <p:blipFill>
          <a:blip r:embed="rId2"/>
          <a:stretch>
            <a:fillRect/>
          </a:stretch>
        </p:blipFill>
        <p:spPr>
          <a:xfrm>
            <a:off x="0" y="703558"/>
            <a:ext cx="12192000" cy="5450883"/>
          </a:xfrm>
          <a:prstGeom prst="rect">
            <a:avLst/>
          </a:prstGeom>
        </p:spPr>
      </p:pic>
    </p:spTree>
    <p:extLst>
      <p:ext uri="{BB962C8B-B14F-4D97-AF65-F5344CB8AC3E}">
        <p14:creationId xmlns:p14="http://schemas.microsoft.com/office/powerpoint/2010/main" val="398355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DCCC7E-3B7F-0B98-533D-1E0EFA77DD7E}"/>
              </a:ext>
            </a:extLst>
          </p:cNvPr>
          <p:cNvPicPr>
            <a:picLocks noChangeAspect="1"/>
          </p:cNvPicPr>
          <p:nvPr/>
        </p:nvPicPr>
        <p:blipFill>
          <a:blip r:embed="rId2"/>
          <a:stretch>
            <a:fillRect/>
          </a:stretch>
        </p:blipFill>
        <p:spPr>
          <a:xfrm>
            <a:off x="0" y="1705918"/>
            <a:ext cx="12192000" cy="4752450"/>
          </a:xfrm>
          <a:prstGeom prst="rect">
            <a:avLst/>
          </a:prstGeom>
        </p:spPr>
      </p:pic>
      <p:sp>
        <p:nvSpPr>
          <p:cNvPr id="4" name="TextBox 3">
            <a:extLst>
              <a:ext uri="{FF2B5EF4-FFF2-40B4-BE49-F238E27FC236}">
                <a16:creationId xmlns:a16="http://schemas.microsoft.com/office/drawing/2014/main" id="{68661116-D254-9186-76F7-0C20542CE43E}"/>
              </a:ext>
            </a:extLst>
          </p:cNvPr>
          <p:cNvSpPr txBox="1"/>
          <p:nvPr/>
        </p:nvSpPr>
        <p:spPr>
          <a:xfrm>
            <a:off x="418011" y="744583"/>
            <a:ext cx="5881482" cy="369332"/>
          </a:xfrm>
          <a:prstGeom prst="rect">
            <a:avLst/>
          </a:prstGeom>
          <a:noFill/>
        </p:spPr>
        <p:txBody>
          <a:bodyPr wrap="none" rtlCol="0">
            <a:spAutoFit/>
          </a:bodyPr>
          <a:lstStyle/>
          <a:p>
            <a:r>
              <a:rPr lang="en-IN" dirty="0"/>
              <a:t>Once products table is created then click on create notebook</a:t>
            </a:r>
          </a:p>
        </p:txBody>
      </p:sp>
    </p:spTree>
    <p:extLst>
      <p:ext uri="{BB962C8B-B14F-4D97-AF65-F5344CB8AC3E}">
        <p14:creationId xmlns:p14="http://schemas.microsoft.com/office/powerpoint/2010/main" val="177027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2D6DA3-0D30-4B0A-6D55-B4A178735236}"/>
              </a:ext>
            </a:extLst>
          </p:cNvPr>
          <p:cNvPicPr>
            <a:picLocks noChangeAspect="1"/>
          </p:cNvPicPr>
          <p:nvPr/>
        </p:nvPicPr>
        <p:blipFill>
          <a:blip r:embed="rId2"/>
          <a:stretch>
            <a:fillRect/>
          </a:stretch>
        </p:blipFill>
        <p:spPr>
          <a:xfrm>
            <a:off x="198765" y="325276"/>
            <a:ext cx="10226926" cy="4770533"/>
          </a:xfrm>
          <a:prstGeom prst="rect">
            <a:avLst/>
          </a:prstGeom>
        </p:spPr>
      </p:pic>
      <p:sp>
        <p:nvSpPr>
          <p:cNvPr id="4" name="TextBox 3">
            <a:extLst>
              <a:ext uri="{FF2B5EF4-FFF2-40B4-BE49-F238E27FC236}">
                <a16:creationId xmlns:a16="http://schemas.microsoft.com/office/drawing/2014/main" id="{1AFFFB26-EA9A-421A-F30A-21EA8BBF3D6A}"/>
              </a:ext>
            </a:extLst>
          </p:cNvPr>
          <p:cNvSpPr txBox="1"/>
          <p:nvPr/>
        </p:nvSpPr>
        <p:spPr>
          <a:xfrm>
            <a:off x="2063931" y="5303520"/>
            <a:ext cx="2524153" cy="369332"/>
          </a:xfrm>
          <a:prstGeom prst="rect">
            <a:avLst/>
          </a:prstGeom>
          <a:noFill/>
        </p:spPr>
        <p:txBody>
          <a:bodyPr wrap="none" rtlCol="0">
            <a:spAutoFit/>
          </a:bodyPr>
          <a:lstStyle/>
          <a:p>
            <a:r>
              <a:rPr lang="en-IN" dirty="0"/>
              <a:t>You will get code like this</a:t>
            </a:r>
          </a:p>
        </p:txBody>
      </p:sp>
    </p:spTree>
    <p:extLst>
      <p:ext uri="{BB962C8B-B14F-4D97-AF65-F5344CB8AC3E}">
        <p14:creationId xmlns:p14="http://schemas.microsoft.com/office/powerpoint/2010/main" val="3795542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441</Words>
  <Application>Microsoft Office PowerPoint</Application>
  <PresentationFormat>Widescreen</PresentationFormat>
  <Paragraphs>40</Paragraphs>
  <Slides>50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segoe-ui_light</vt:lpstr>
      <vt:lpstr>segoe-ui_normal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maruti makwana</dc:creator>
  <cp:lastModifiedBy>maruti makwana</cp:lastModifiedBy>
  <cp:revision>15</cp:revision>
  <dcterms:created xsi:type="dcterms:W3CDTF">2024-10-18T07:58:49Z</dcterms:created>
  <dcterms:modified xsi:type="dcterms:W3CDTF">2024-10-21T16:22:31Z</dcterms:modified>
</cp:coreProperties>
</file>