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1" r:id="rId28"/>
    <p:sldId id="282" r:id="rId29"/>
    <p:sldId id="283" r:id="rId30"/>
    <p:sldId id="284" r:id="rId31"/>
    <p:sldId id="286" r:id="rId32"/>
    <p:sldId id="285"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EA83-3CD1-6A5D-5833-3EEC1AB46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E78BB1-FA3F-9C48-4860-0776E35D0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195B12-5E6B-BFFC-9855-882FC634495F}"/>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A21AAA7F-665D-8640-6805-B17B3D16D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12432-AAEB-850D-E2CE-91435B0DF9A7}"/>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26313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EA10-E513-5E79-202A-374876388B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3E9A1E-33AB-384F-E9CE-04D50B86E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5A21E-4F8B-AAD2-AF92-F82ADFF06D3E}"/>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68B4C0FD-26EF-8904-C10C-A40EF928F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07EB8-978C-07A0-FAF6-D17CCD086F0A}"/>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348122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14B13-7F76-EC4E-C820-04A04FC2F2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887415-7EB0-D106-3C27-CEA5F252D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12FCE-9D36-058D-7939-150C29702ED7}"/>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72E0FE86-A8DF-AA4D-7545-60660E9D7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C8AFB-A2EF-0DFD-2CC7-F67C8A38F517}"/>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108876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FD5D-E8CB-BD57-1208-7D27827A4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8705D-8582-DA7E-FA90-EEF8AB94C3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926F9D-0EEE-2EC2-359F-E17080CA77BA}"/>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BB7BBE8D-E0AD-22B2-B3B4-015523AFA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561D-0120-5CFD-76D6-EB6BDCE27041}"/>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359267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706A-F694-97E0-BFD7-1A78DE057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031CE-3781-8706-2D87-96B6529D24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DD97DE-9679-410C-AD10-3832323D11D0}"/>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D7B2894E-F069-F48E-071C-0A0B57A37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4C8C6-44EC-FB52-A69C-8BC207ABABC8}"/>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343456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F521-8146-2967-F172-AC1B3C2F18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93E92-B784-BCD8-E978-139EE30AE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0A1F46-5A2E-8C25-6E9C-D10A7A59C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A4385-1405-D83D-F4F1-130383AD3016}"/>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6" name="Footer Placeholder 5">
            <a:extLst>
              <a:ext uri="{FF2B5EF4-FFF2-40B4-BE49-F238E27FC236}">
                <a16:creationId xmlns:a16="http://schemas.microsoft.com/office/drawing/2014/main" id="{A0314EF8-C148-CEA5-2CFC-89846BEAE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76978-BF40-E488-D5F2-A54A1A3F4C90}"/>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179463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AA4D-6E60-59CD-B3BF-EEC21C830C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FACBFD-02C2-927A-0A20-54865702D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B7B07-EF43-24CA-3011-E4EF2CBF3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CFC61C-E0EB-357C-E828-A7DCF31B0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AA9DD-FC90-2855-7732-88974E400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B660CB-EC13-7C96-7F29-D52FE3D43DEB}"/>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8" name="Footer Placeholder 7">
            <a:extLst>
              <a:ext uri="{FF2B5EF4-FFF2-40B4-BE49-F238E27FC236}">
                <a16:creationId xmlns:a16="http://schemas.microsoft.com/office/drawing/2014/main" id="{B8806661-CC86-7AF4-165E-2671BE61F4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E9ED6E-4F57-F83A-A44C-2B299E1E6831}"/>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247454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3718-6D85-4B02-6E1F-2006042E4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A6CC5E-7FE3-5CC2-9305-061D9D785B5E}"/>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4" name="Footer Placeholder 3">
            <a:extLst>
              <a:ext uri="{FF2B5EF4-FFF2-40B4-BE49-F238E27FC236}">
                <a16:creationId xmlns:a16="http://schemas.microsoft.com/office/drawing/2014/main" id="{84036FC2-805A-3060-FD26-C91406C5E4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3FAA20-53CC-5C57-F967-08A91F94953F}"/>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171602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55CF0-F328-441F-3294-FFBF3AC1CF7C}"/>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3" name="Footer Placeholder 2">
            <a:extLst>
              <a:ext uri="{FF2B5EF4-FFF2-40B4-BE49-F238E27FC236}">
                <a16:creationId xmlns:a16="http://schemas.microsoft.com/office/drawing/2014/main" id="{BF88AA0D-3832-58E6-DAB7-0389341F53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811904-DE6D-0750-7F62-5BF5A66CB568}"/>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4414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09BB-83D4-5A45-A40A-6C88E6615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AEC5DC-8493-00FF-1184-3E3C3A95F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578870-4DBD-7FEF-7F09-6158D2855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B6988-E710-537E-18AE-E6930EC282FA}"/>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6" name="Footer Placeholder 5">
            <a:extLst>
              <a:ext uri="{FF2B5EF4-FFF2-40B4-BE49-F238E27FC236}">
                <a16:creationId xmlns:a16="http://schemas.microsoft.com/office/drawing/2014/main" id="{08DCE8BE-F4FA-9A27-59CC-E0CAE5076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56277-5983-6CEB-4E2C-1B65B049EF7A}"/>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117214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8306-003B-FCA1-B3BA-FF48A3E85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87AA74-DFC6-F447-22B0-21C731CCF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46BC61-B075-FFF3-F258-8C71DC73E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35855-F053-3112-1771-4E1E8C76D837}"/>
              </a:ext>
            </a:extLst>
          </p:cNvPr>
          <p:cNvSpPr>
            <a:spLocks noGrp="1"/>
          </p:cNvSpPr>
          <p:nvPr>
            <p:ph type="dt" sz="half" idx="10"/>
          </p:nvPr>
        </p:nvSpPr>
        <p:spPr/>
        <p:txBody>
          <a:bodyPr/>
          <a:lstStyle/>
          <a:p>
            <a:fld id="{00A5C93D-B1BE-44C5-B402-E2797D992A56}" type="datetimeFigureOut">
              <a:rPr lang="en-IN" smtClean="0"/>
              <a:t>21-10-2024</a:t>
            </a:fld>
            <a:endParaRPr lang="en-IN"/>
          </a:p>
        </p:txBody>
      </p:sp>
      <p:sp>
        <p:nvSpPr>
          <p:cNvPr id="6" name="Footer Placeholder 5">
            <a:extLst>
              <a:ext uri="{FF2B5EF4-FFF2-40B4-BE49-F238E27FC236}">
                <a16:creationId xmlns:a16="http://schemas.microsoft.com/office/drawing/2014/main" id="{A8654D2E-EF3B-8883-826F-E1A0F6EE1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498D0-50BA-7924-95F8-DF4F864F6E86}"/>
              </a:ext>
            </a:extLst>
          </p:cNvPr>
          <p:cNvSpPr>
            <a:spLocks noGrp="1"/>
          </p:cNvSpPr>
          <p:nvPr>
            <p:ph type="sldNum" sz="quarter" idx="12"/>
          </p:nvPr>
        </p:nvSpPr>
        <p:spPr/>
        <p:txBody>
          <a:bodyPr/>
          <a:lstStyle/>
          <a:p>
            <a:fld id="{AA294573-FAFA-4E09-A91A-C429225A4433}" type="slidenum">
              <a:rPr lang="en-IN" smtClean="0"/>
              <a:t>‹#›</a:t>
            </a:fld>
            <a:endParaRPr lang="en-IN"/>
          </a:p>
        </p:txBody>
      </p:sp>
    </p:spTree>
    <p:extLst>
      <p:ext uri="{BB962C8B-B14F-4D97-AF65-F5344CB8AC3E}">
        <p14:creationId xmlns:p14="http://schemas.microsoft.com/office/powerpoint/2010/main" val="107043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66B21-CB31-5B00-9D79-F3027E29A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9C711-25A3-686E-0475-2A80ACDFE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B9876-2373-A36F-A7D3-08C11299A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C93D-B1BE-44C5-B402-E2797D992A56}" type="datetimeFigureOut">
              <a:rPr lang="en-IN" smtClean="0"/>
              <a:t>21-10-2024</a:t>
            </a:fld>
            <a:endParaRPr lang="en-IN"/>
          </a:p>
        </p:txBody>
      </p:sp>
      <p:sp>
        <p:nvSpPr>
          <p:cNvPr id="5" name="Footer Placeholder 4">
            <a:extLst>
              <a:ext uri="{FF2B5EF4-FFF2-40B4-BE49-F238E27FC236}">
                <a16:creationId xmlns:a16="http://schemas.microsoft.com/office/drawing/2014/main" id="{BF8E63BB-579E-5886-FC51-EFF46E44E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E0DD31-14FE-D8C9-3875-B5505D281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94573-FAFA-4E09-A91A-C429225A4433}" type="slidenum">
              <a:rPr lang="en-IN" smtClean="0"/>
              <a:t>‹#›</a:t>
            </a:fld>
            <a:endParaRPr lang="en-IN"/>
          </a:p>
        </p:txBody>
      </p:sp>
    </p:spTree>
    <p:extLst>
      <p:ext uri="{BB962C8B-B14F-4D97-AF65-F5344CB8AC3E}">
        <p14:creationId xmlns:p14="http://schemas.microsoft.com/office/powerpoint/2010/main" val="82895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8368-A817-00B0-3DA2-C35BE5D19927}"/>
              </a:ext>
            </a:extLst>
          </p:cNvPr>
          <p:cNvSpPr>
            <a:spLocks noGrp="1"/>
          </p:cNvSpPr>
          <p:nvPr>
            <p:ph type="ctrTitle"/>
          </p:nvPr>
        </p:nvSpPr>
        <p:spPr/>
        <p:txBody>
          <a:bodyPr>
            <a:normAutofit fontScale="90000"/>
          </a:bodyPr>
          <a:lstStyle/>
          <a:p>
            <a:r>
              <a:rPr lang="en-US" b="0" i="0" dirty="0">
                <a:solidFill>
                  <a:srgbClr val="222222"/>
                </a:solidFill>
                <a:effectLst/>
                <a:latin typeface="segoe-ui_light"/>
              </a:rPr>
              <a:t>Deploy workloads with Azure Databricks Workflows</a:t>
            </a:r>
            <a:br>
              <a:rPr lang="en-US" b="0" i="0" dirty="0">
                <a:solidFill>
                  <a:srgbClr val="222222"/>
                </a:solidFill>
                <a:effectLst/>
                <a:latin typeface="segoe-ui_light"/>
              </a:rPr>
            </a:br>
            <a:endParaRPr lang="en-IN" dirty="0"/>
          </a:p>
        </p:txBody>
      </p:sp>
    </p:spTree>
    <p:extLst>
      <p:ext uri="{BB962C8B-B14F-4D97-AF65-F5344CB8AC3E}">
        <p14:creationId xmlns:p14="http://schemas.microsoft.com/office/powerpoint/2010/main" val="1783003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1D18C-B93B-A403-0A5E-FAEA9EAAD58F}"/>
              </a:ext>
            </a:extLst>
          </p:cNvPr>
          <p:cNvSpPr txBox="1"/>
          <p:nvPr/>
        </p:nvSpPr>
        <p:spPr>
          <a:xfrm>
            <a:off x="475128" y="253751"/>
            <a:ext cx="10623177" cy="2616101"/>
          </a:xfrm>
          <a:prstGeom prst="rect">
            <a:avLst/>
          </a:prstGeom>
          <a:noFill/>
        </p:spPr>
        <p:txBody>
          <a:bodyPr wrap="square">
            <a:spAutoFit/>
          </a:bodyPr>
          <a:lstStyle/>
          <a:p>
            <a:pPr algn="l"/>
            <a:r>
              <a:rPr lang="en-US" sz="2400" b="0" i="0" dirty="0">
                <a:solidFill>
                  <a:srgbClr val="222222"/>
                </a:solidFill>
                <a:effectLst/>
                <a:latin typeface="segoe-ui_light"/>
              </a:rPr>
              <a:t>Build the Workflow</a:t>
            </a:r>
          </a:p>
          <a:p>
            <a:pPr algn="l"/>
            <a:endParaRPr lang="en-US" sz="2400" b="0" i="0" dirty="0">
              <a:solidFill>
                <a:srgbClr val="222222"/>
              </a:solidFill>
              <a:effectLst/>
              <a:latin typeface="segoe-ui_light"/>
            </a:endParaRPr>
          </a:p>
          <a:p>
            <a:pPr algn="l"/>
            <a:r>
              <a:rPr lang="en-US" sz="2000" b="0" i="0" dirty="0">
                <a:solidFill>
                  <a:srgbClr val="222222"/>
                </a:solidFill>
                <a:effectLst/>
                <a:latin typeface="segoe-ui_normal"/>
              </a:rPr>
              <a:t>Azure Databricks manages the task orchestration, cluster management, monitoring, and error reporting for all of your jobs. You can run your jobs immediately, periodically through an easy-to-use scheduling system, whenever new files arrive in an external location, or continuously to ensure an instance of the job is always running.</a:t>
            </a:r>
          </a:p>
          <a:p>
            <a:br>
              <a:rPr lang="en-US" b="0" i="0" dirty="0">
                <a:solidFill>
                  <a:srgbClr val="222222"/>
                </a:solidFill>
                <a:effectLst/>
                <a:latin typeface="segoe-ui_normal"/>
              </a:rPr>
            </a:br>
            <a:endParaRPr lang="en-IN" dirty="0"/>
          </a:p>
        </p:txBody>
      </p:sp>
    </p:spTree>
    <p:extLst>
      <p:ext uri="{BB962C8B-B14F-4D97-AF65-F5344CB8AC3E}">
        <p14:creationId xmlns:p14="http://schemas.microsoft.com/office/powerpoint/2010/main" val="279985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AB89F3-CB99-ECBB-E7FD-BBDA8A95F285}"/>
              </a:ext>
            </a:extLst>
          </p:cNvPr>
          <p:cNvPicPr>
            <a:picLocks noChangeAspect="1"/>
          </p:cNvPicPr>
          <p:nvPr/>
        </p:nvPicPr>
        <p:blipFill>
          <a:blip r:embed="rId2"/>
          <a:stretch>
            <a:fillRect/>
          </a:stretch>
        </p:blipFill>
        <p:spPr>
          <a:xfrm>
            <a:off x="1184817" y="0"/>
            <a:ext cx="9822366" cy="6858000"/>
          </a:xfrm>
          <a:prstGeom prst="rect">
            <a:avLst/>
          </a:prstGeom>
        </p:spPr>
      </p:pic>
    </p:spTree>
    <p:extLst>
      <p:ext uri="{BB962C8B-B14F-4D97-AF65-F5344CB8AC3E}">
        <p14:creationId xmlns:p14="http://schemas.microsoft.com/office/powerpoint/2010/main" val="425285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DDF8D0-31B0-1CA4-2D4A-084BAB96E456}"/>
              </a:ext>
            </a:extLst>
          </p:cNvPr>
          <p:cNvPicPr>
            <a:picLocks noChangeAspect="1"/>
          </p:cNvPicPr>
          <p:nvPr/>
        </p:nvPicPr>
        <p:blipFill>
          <a:blip r:embed="rId2"/>
          <a:stretch>
            <a:fillRect/>
          </a:stretch>
        </p:blipFill>
        <p:spPr>
          <a:xfrm>
            <a:off x="1366837" y="0"/>
            <a:ext cx="9458325" cy="6858000"/>
          </a:xfrm>
          <a:prstGeom prst="rect">
            <a:avLst/>
          </a:prstGeom>
        </p:spPr>
      </p:pic>
    </p:spTree>
    <p:extLst>
      <p:ext uri="{BB962C8B-B14F-4D97-AF65-F5344CB8AC3E}">
        <p14:creationId xmlns:p14="http://schemas.microsoft.com/office/powerpoint/2010/main" val="65037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ED555-09FA-A8EB-F23C-DF3358B63700}"/>
              </a:ext>
            </a:extLst>
          </p:cNvPr>
          <p:cNvPicPr>
            <a:picLocks noChangeAspect="1"/>
          </p:cNvPicPr>
          <p:nvPr/>
        </p:nvPicPr>
        <p:blipFill>
          <a:blip r:embed="rId2"/>
          <a:stretch>
            <a:fillRect/>
          </a:stretch>
        </p:blipFill>
        <p:spPr>
          <a:xfrm>
            <a:off x="385697" y="562867"/>
            <a:ext cx="8964276" cy="3258005"/>
          </a:xfrm>
          <a:prstGeom prst="rect">
            <a:avLst/>
          </a:prstGeom>
        </p:spPr>
      </p:pic>
      <p:sp>
        <p:nvSpPr>
          <p:cNvPr id="4" name="TextBox 3">
            <a:extLst>
              <a:ext uri="{FF2B5EF4-FFF2-40B4-BE49-F238E27FC236}">
                <a16:creationId xmlns:a16="http://schemas.microsoft.com/office/drawing/2014/main" id="{9AB86F6C-5BF8-6812-6053-57BCAD55CF99}"/>
              </a:ext>
            </a:extLst>
          </p:cNvPr>
          <p:cNvSpPr txBox="1"/>
          <p:nvPr/>
        </p:nvSpPr>
        <p:spPr>
          <a:xfrm>
            <a:off x="9349973" y="1963270"/>
            <a:ext cx="1515036" cy="1200329"/>
          </a:xfrm>
          <a:prstGeom prst="rect">
            <a:avLst/>
          </a:prstGeom>
          <a:noFill/>
        </p:spPr>
        <p:txBody>
          <a:bodyPr wrap="square" rtlCol="0">
            <a:spAutoFit/>
          </a:bodyPr>
          <a:lstStyle/>
          <a:p>
            <a:r>
              <a:rPr lang="en-IN" dirty="0"/>
              <a:t>Choose</a:t>
            </a:r>
          </a:p>
          <a:p>
            <a:r>
              <a:rPr lang="en-IN" dirty="0"/>
              <a:t>According to your subscription</a:t>
            </a:r>
          </a:p>
        </p:txBody>
      </p:sp>
    </p:spTree>
    <p:extLst>
      <p:ext uri="{BB962C8B-B14F-4D97-AF65-F5344CB8AC3E}">
        <p14:creationId xmlns:p14="http://schemas.microsoft.com/office/powerpoint/2010/main" val="232194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32225-1569-15DD-4FB6-8923127AF49D}"/>
              </a:ext>
            </a:extLst>
          </p:cNvPr>
          <p:cNvPicPr>
            <a:picLocks noChangeAspect="1"/>
          </p:cNvPicPr>
          <p:nvPr/>
        </p:nvPicPr>
        <p:blipFill>
          <a:blip r:embed="rId2"/>
          <a:stretch>
            <a:fillRect/>
          </a:stretch>
        </p:blipFill>
        <p:spPr>
          <a:xfrm>
            <a:off x="790637" y="238269"/>
            <a:ext cx="3134162" cy="1952898"/>
          </a:xfrm>
          <a:prstGeom prst="rect">
            <a:avLst/>
          </a:prstGeom>
        </p:spPr>
      </p:pic>
      <p:pic>
        <p:nvPicPr>
          <p:cNvPr id="5" name="Picture 4">
            <a:extLst>
              <a:ext uri="{FF2B5EF4-FFF2-40B4-BE49-F238E27FC236}">
                <a16:creationId xmlns:a16="http://schemas.microsoft.com/office/drawing/2014/main" id="{993BA874-21E7-4676-5DFC-6EAE1FA0AD58}"/>
              </a:ext>
            </a:extLst>
          </p:cNvPr>
          <p:cNvPicPr>
            <a:picLocks noChangeAspect="1"/>
          </p:cNvPicPr>
          <p:nvPr/>
        </p:nvPicPr>
        <p:blipFill>
          <a:blip r:embed="rId3"/>
          <a:stretch>
            <a:fillRect/>
          </a:stretch>
        </p:blipFill>
        <p:spPr>
          <a:xfrm>
            <a:off x="2453929" y="2809410"/>
            <a:ext cx="7642696" cy="3170048"/>
          </a:xfrm>
          <a:prstGeom prst="rect">
            <a:avLst/>
          </a:prstGeom>
        </p:spPr>
      </p:pic>
    </p:spTree>
    <p:extLst>
      <p:ext uri="{BB962C8B-B14F-4D97-AF65-F5344CB8AC3E}">
        <p14:creationId xmlns:p14="http://schemas.microsoft.com/office/powerpoint/2010/main" val="183992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E8F03-2EE4-1B09-C483-DB043C69B2A0}"/>
              </a:ext>
            </a:extLst>
          </p:cNvPr>
          <p:cNvPicPr>
            <a:picLocks noChangeAspect="1"/>
          </p:cNvPicPr>
          <p:nvPr/>
        </p:nvPicPr>
        <p:blipFill>
          <a:blip r:embed="rId2"/>
          <a:stretch>
            <a:fillRect/>
          </a:stretch>
        </p:blipFill>
        <p:spPr>
          <a:xfrm>
            <a:off x="427834" y="109074"/>
            <a:ext cx="11336332" cy="6639852"/>
          </a:xfrm>
          <a:prstGeom prst="rect">
            <a:avLst/>
          </a:prstGeom>
        </p:spPr>
      </p:pic>
    </p:spTree>
    <p:extLst>
      <p:ext uri="{BB962C8B-B14F-4D97-AF65-F5344CB8AC3E}">
        <p14:creationId xmlns:p14="http://schemas.microsoft.com/office/powerpoint/2010/main" val="70641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D3937-2B85-92B8-2819-CFD5466EF15E}"/>
              </a:ext>
            </a:extLst>
          </p:cNvPr>
          <p:cNvPicPr>
            <a:picLocks noChangeAspect="1"/>
          </p:cNvPicPr>
          <p:nvPr/>
        </p:nvPicPr>
        <p:blipFill>
          <a:blip r:embed="rId2"/>
          <a:stretch>
            <a:fillRect/>
          </a:stretch>
        </p:blipFill>
        <p:spPr>
          <a:xfrm>
            <a:off x="0" y="57396"/>
            <a:ext cx="12192000" cy="6743208"/>
          </a:xfrm>
          <a:prstGeom prst="rect">
            <a:avLst/>
          </a:prstGeom>
        </p:spPr>
      </p:pic>
    </p:spTree>
    <p:extLst>
      <p:ext uri="{BB962C8B-B14F-4D97-AF65-F5344CB8AC3E}">
        <p14:creationId xmlns:p14="http://schemas.microsoft.com/office/powerpoint/2010/main" val="51047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01697-BF8F-1836-E502-73FC03DBAB4B}"/>
              </a:ext>
            </a:extLst>
          </p:cNvPr>
          <p:cNvSpPr txBox="1"/>
          <p:nvPr/>
        </p:nvSpPr>
        <p:spPr>
          <a:xfrm>
            <a:off x="502024" y="541929"/>
            <a:ext cx="11053482" cy="2585323"/>
          </a:xfrm>
          <a:prstGeom prst="rect">
            <a:avLst/>
          </a:prstGeom>
          <a:noFill/>
        </p:spPr>
        <p:txBody>
          <a:bodyPr wrap="square">
            <a:spAutoFit/>
          </a:bodyPr>
          <a:lstStyle/>
          <a:p>
            <a:pPr algn="ctr"/>
            <a:r>
              <a:rPr lang="en-US" sz="5400" b="0" i="0" dirty="0">
                <a:solidFill>
                  <a:srgbClr val="222222"/>
                </a:solidFill>
                <a:effectLst/>
                <a:latin typeface="segoe-ui_light"/>
              </a:rPr>
              <a:t>End-to-End Streaming Pipeline with Delta Live Tables in Azure Databricks</a:t>
            </a:r>
          </a:p>
        </p:txBody>
      </p:sp>
    </p:spTree>
    <p:extLst>
      <p:ext uri="{BB962C8B-B14F-4D97-AF65-F5344CB8AC3E}">
        <p14:creationId xmlns:p14="http://schemas.microsoft.com/office/powerpoint/2010/main" val="18455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65F7DD-72AF-A87A-0D2C-F27FDF9B801F}"/>
              </a:ext>
            </a:extLst>
          </p:cNvPr>
          <p:cNvPicPr>
            <a:picLocks noChangeAspect="1"/>
          </p:cNvPicPr>
          <p:nvPr/>
        </p:nvPicPr>
        <p:blipFill>
          <a:blip r:embed="rId2"/>
          <a:stretch>
            <a:fillRect/>
          </a:stretch>
        </p:blipFill>
        <p:spPr>
          <a:xfrm>
            <a:off x="330564" y="332943"/>
            <a:ext cx="5901793" cy="4409386"/>
          </a:xfrm>
          <a:prstGeom prst="rect">
            <a:avLst/>
          </a:prstGeom>
        </p:spPr>
      </p:pic>
    </p:spTree>
    <p:extLst>
      <p:ext uri="{BB962C8B-B14F-4D97-AF65-F5344CB8AC3E}">
        <p14:creationId xmlns:p14="http://schemas.microsoft.com/office/powerpoint/2010/main" val="178500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07F95-8E4F-CD55-8D75-B0EC1479C8CA}"/>
              </a:ext>
            </a:extLst>
          </p:cNvPr>
          <p:cNvSpPr txBox="1"/>
          <p:nvPr/>
        </p:nvSpPr>
        <p:spPr>
          <a:xfrm>
            <a:off x="403412" y="429416"/>
            <a:ext cx="6096000" cy="523220"/>
          </a:xfrm>
          <a:prstGeom prst="rect">
            <a:avLst/>
          </a:prstGeom>
          <a:noFill/>
        </p:spPr>
        <p:txBody>
          <a:bodyPr wrap="square">
            <a:spAutoFit/>
          </a:bodyPr>
          <a:lstStyle/>
          <a:p>
            <a:pPr algn="l"/>
            <a:r>
              <a:rPr lang="en-IN" sz="2800" b="0" i="0" dirty="0">
                <a:solidFill>
                  <a:srgbClr val="222222"/>
                </a:solidFill>
                <a:effectLst/>
                <a:latin typeface="segoe-ui_light"/>
              </a:rPr>
              <a:t>Use delta tables for streaming data</a:t>
            </a:r>
          </a:p>
        </p:txBody>
      </p:sp>
      <p:sp>
        <p:nvSpPr>
          <p:cNvPr id="5" name="TextBox 4">
            <a:extLst>
              <a:ext uri="{FF2B5EF4-FFF2-40B4-BE49-F238E27FC236}">
                <a16:creationId xmlns:a16="http://schemas.microsoft.com/office/drawing/2014/main" id="{0976E108-1017-B353-7C34-C8F0DAD62609}"/>
              </a:ext>
            </a:extLst>
          </p:cNvPr>
          <p:cNvSpPr txBox="1"/>
          <p:nvPr/>
        </p:nvSpPr>
        <p:spPr>
          <a:xfrm>
            <a:off x="403412" y="1274821"/>
            <a:ext cx="8937812" cy="2308324"/>
          </a:xfrm>
          <a:prstGeom prst="rect">
            <a:avLst/>
          </a:prstGeom>
          <a:noFill/>
        </p:spPr>
        <p:txBody>
          <a:bodyPr wrap="square">
            <a:spAutoFit/>
          </a:bodyPr>
          <a:lstStyle/>
          <a:p>
            <a:r>
              <a:rPr lang="en-US" sz="2400" b="0" i="0" dirty="0">
                <a:solidFill>
                  <a:srgbClr val="222222"/>
                </a:solidFill>
                <a:effectLst/>
                <a:latin typeface="segoe-ui_normal"/>
              </a:rPr>
              <a:t>Delta lake supports </a:t>
            </a:r>
            <a:r>
              <a:rPr lang="en-US" sz="2400" b="0" i="1" dirty="0">
                <a:solidFill>
                  <a:srgbClr val="222222"/>
                </a:solidFill>
                <a:effectLst/>
                <a:latin typeface="segoe-ui_normal"/>
              </a:rPr>
              <a:t>streaming</a:t>
            </a:r>
            <a:r>
              <a:rPr lang="en-US" sz="2400" b="0" i="0" dirty="0">
                <a:solidFill>
                  <a:srgbClr val="222222"/>
                </a:solidFill>
                <a:effectLst/>
                <a:latin typeface="segoe-ui_normal"/>
              </a:rPr>
              <a:t> data. Delta tables can be a </a:t>
            </a:r>
            <a:r>
              <a:rPr lang="en-US" sz="2400" b="0" i="1" dirty="0">
                <a:solidFill>
                  <a:srgbClr val="222222"/>
                </a:solidFill>
                <a:effectLst/>
                <a:latin typeface="segoe-ui_normal"/>
              </a:rPr>
              <a:t>sink</a:t>
            </a:r>
            <a:r>
              <a:rPr lang="en-US" sz="2400" b="0" i="0" dirty="0">
                <a:solidFill>
                  <a:srgbClr val="222222"/>
                </a:solidFill>
                <a:effectLst/>
                <a:latin typeface="segoe-ui_normal"/>
              </a:rPr>
              <a:t> or a </a:t>
            </a:r>
            <a:r>
              <a:rPr lang="en-US" sz="2400" b="0" i="1" dirty="0">
                <a:solidFill>
                  <a:srgbClr val="222222"/>
                </a:solidFill>
                <a:effectLst/>
                <a:latin typeface="segoe-ui_normal"/>
              </a:rPr>
              <a:t>source</a:t>
            </a:r>
            <a:r>
              <a:rPr lang="en-US" sz="2400" b="0" i="0" dirty="0">
                <a:solidFill>
                  <a:srgbClr val="222222"/>
                </a:solidFill>
                <a:effectLst/>
                <a:latin typeface="segoe-ui_normal"/>
              </a:rPr>
              <a:t> for data streams created using the Spark Structured Streaming API. In this example, you’ll use a delta table as a sink for some streaming data in a simulated internet of things (IoT) scenario. In the next task, this delta table will work as a source for data transformation in real time.</a:t>
            </a:r>
            <a:endParaRPr lang="en-IN" sz="2400" dirty="0"/>
          </a:p>
        </p:txBody>
      </p:sp>
    </p:spTree>
    <p:extLst>
      <p:ext uri="{BB962C8B-B14F-4D97-AF65-F5344CB8AC3E}">
        <p14:creationId xmlns:p14="http://schemas.microsoft.com/office/powerpoint/2010/main" val="400908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8DEFBD-67E0-FA58-7EDC-1D18F4AE2500}"/>
              </a:ext>
            </a:extLst>
          </p:cNvPr>
          <p:cNvPicPr>
            <a:picLocks noChangeAspect="1"/>
          </p:cNvPicPr>
          <p:nvPr/>
        </p:nvPicPr>
        <p:blipFill>
          <a:blip r:embed="rId2"/>
          <a:stretch>
            <a:fillRect/>
          </a:stretch>
        </p:blipFill>
        <p:spPr>
          <a:xfrm>
            <a:off x="456838" y="350544"/>
            <a:ext cx="8776571" cy="4840021"/>
          </a:xfrm>
          <a:prstGeom prst="rect">
            <a:avLst/>
          </a:prstGeom>
        </p:spPr>
      </p:pic>
    </p:spTree>
    <p:extLst>
      <p:ext uri="{BB962C8B-B14F-4D97-AF65-F5344CB8AC3E}">
        <p14:creationId xmlns:p14="http://schemas.microsoft.com/office/powerpoint/2010/main" val="1453755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BE23E-C303-9787-7FE3-EAFB30D3087D}"/>
              </a:ext>
            </a:extLst>
          </p:cNvPr>
          <p:cNvPicPr>
            <a:picLocks noChangeAspect="1"/>
          </p:cNvPicPr>
          <p:nvPr/>
        </p:nvPicPr>
        <p:blipFill>
          <a:blip r:embed="rId2"/>
          <a:stretch>
            <a:fillRect/>
          </a:stretch>
        </p:blipFill>
        <p:spPr>
          <a:xfrm>
            <a:off x="1075624" y="232916"/>
            <a:ext cx="10040751" cy="6392167"/>
          </a:xfrm>
          <a:prstGeom prst="rect">
            <a:avLst/>
          </a:prstGeom>
        </p:spPr>
      </p:pic>
    </p:spTree>
    <p:extLst>
      <p:ext uri="{BB962C8B-B14F-4D97-AF65-F5344CB8AC3E}">
        <p14:creationId xmlns:p14="http://schemas.microsoft.com/office/powerpoint/2010/main" val="6916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EACE9-4DB8-ED01-EB4F-65967283DC5D}"/>
              </a:ext>
            </a:extLst>
          </p:cNvPr>
          <p:cNvSpPr txBox="1"/>
          <p:nvPr/>
        </p:nvSpPr>
        <p:spPr>
          <a:xfrm>
            <a:off x="493057" y="452282"/>
            <a:ext cx="8991601" cy="369332"/>
          </a:xfrm>
          <a:prstGeom prst="rect">
            <a:avLst/>
          </a:prstGeom>
          <a:noFill/>
        </p:spPr>
        <p:txBody>
          <a:bodyPr wrap="square">
            <a:spAutoFit/>
          </a:bodyPr>
          <a:lstStyle/>
          <a:p>
            <a:r>
              <a:rPr lang="en-US" b="0" i="0" dirty="0">
                <a:solidFill>
                  <a:srgbClr val="222222"/>
                </a:solidFill>
                <a:effectLst/>
                <a:latin typeface="segoe-ui_normal"/>
              </a:rPr>
              <a:t>This delta table will now become the source for data transformation in real time.</a:t>
            </a:r>
            <a:endParaRPr lang="en-IN" dirty="0"/>
          </a:p>
        </p:txBody>
      </p:sp>
    </p:spTree>
    <p:extLst>
      <p:ext uri="{BB962C8B-B14F-4D97-AF65-F5344CB8AC3E}">
        <p14:creationId xmlns:p14="http://schemas.microsoft.com/office/powerpoint/2010/main" val="2695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D1008-A083-C4AB-5770-C31B8161EA64}"/>
              </a:ext>
            </a:extLst>
          </p:cNvPr>
          <p:cNvSpPr txBox="1"/>
          <p:nvPr/>
        </p:nvSpPr>
        <p:spPr>
          <a:xfrm>
            <a:off x="537882" y="510098"/>
            <a:ext cx="6096000" cy="461665"/>
          </a:xfrm>
          <a:prstGeom prst="rect">
            <a:avLst/>
          </a:prstGeom>
          <a:noFill/>
        </p:spPr>
        <p:txBody>
          <a:bodyPr wrap="square">
            <a:spAutoFit/>
          </a:bodyPr>
          <a:lstStyle/>
          <a:p>
            <a:pPr algn="l"/>
            <a:r>
              <a:rPr lang="en-US" sz="2400" b="0" i="0" dirty="0">
                <a:solidFill>
                  <a:srgbClr val="222222"/>
                </a:solidFill>
                <a:effectLst/>
                <a:latin typeface="segoe-ui_light"/>
              </a:rPr>
              <a:t>Create a Delta Live Table Pipeline</a:t>
            </a:r>
          </a:p>
        </p:txBody>
      </p:sp>
      <p:sp>
        <p:nvSpPr>
          <p:cNvPr id="5" name="TextBox 4">
            <a:extLst>
              <a:ext uri="{FF2B5EF4-FFF2-40B4-BE49-F238E27FC236}">
                <a16:creationId xmlns:a16="http://schemas.microsoft.com/office/drawing/2014/main" id="{C48B7C28-B4DB-E9A6-1619-63A444E539EA}"/>
              </a:ext>
            </a:extLst>
          </p:cNvPr>
          <p:cNvSpPr txBox="1"/>
          <p:nvPr/>
        </p:nvSpPr>
        <p:spPr>
          <a:xfrm>
            <a:off x="690281" y="1242083"/>
            <a:ext cx="10721789" cy="923330"/>
          </a:xfrm>
          <a:prstGeom prst="rect">
            <a:avLst/>
          </a:prstGeom>
          <a:noFill/>
        </p:spPr>
        <p:txBody>
          <a:bodyPr wrap="square">
            <a:spAutoFit/>
          </a:bodyPr>
          <a:lstStyle/>
          <a:p>
            <a:r>
              <a:rPr lang="en-US" b="0" i="0" dirty="0">
                <a:solidFill>
                  <a:srgbClr val="222222"/>
                </a:solidFill>
                <a:effectLst/>
                <a:latin typeface="segoe-ui_normal"/>
              </a:rPr>
              <a:t>A pipeline is the main unit for configuring and running data processing workflows with Delta Live Tables. It links data sources to target datasets through a Directed Acyclic Graph (DAG) declared in Python or SQL.</a:t>
            </a:r>
            <a:endParaRPr lang="en-IN" dirty="0"/>
          </a:p>
        </p:txBody>
      </p:sp>
    </p:spTree>
    <p:extLst>
      <p:ext uri="{BB962C8B-B14F-4D97-AF65-F5344CB8AC3E}">
        <p14:creationId xmlns:p14="http://schemas.microsoft.com/office/powerpoint/2010/main" val="307501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203D0-C9EF-C23B-4338-FECDC347A337}"/>
              </a:ext>
            </a:extLst>
          </p:cNvPr>
          <p:cNvPicPr>
            <a:picLocks noChangeAspect="1"/>
          </p:cNvPicPr>
          <p:nvPr/>
        </p:nvPicPr>
        <p:blipFill>
          <a:blip r:embed="rId2"/>
          <a:stretch>
            <a:fillRect/>
          </a:stretch>
        </p:blipFill>
        <p:spPr>
          <a:xfrm>
            <a:off x="132669" y="0"/>
            <a:ext cx="8842803" cy="6858000"/>
          </a:xfrm>
          <a:prstGeom prst="rect">
            <a:avLst/>
          </a:prstGeom>
        </p:spPr>
      </p:pic>
    </p:spTree>
    <p:extLst>
      <p:ext uri="{BB962C8B-B14F-4D97-AF65-F5344CB8AC3E}">
        <p14:creationId xmlns:p14="http://schemas.microsoft.com/office/powerpoint/2010/main" val="372605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7D0BF-3F4B-B7E8-765A-5E177C47E427}"/>
              </a:ext>
            </a:extLst>
          </p:cNvPr>
          <p:cNvPicPr>
            <a:picLocks noChangeAspect="1"/>
          </p:cNvPicPr>
          <p:nvPr/>
        </p:nvPicPr>
        <p:blipFill>
          <a:blip r:embed="rId2"/>
          <a:stretch>
            <a:fillRect/>
          </a:stretch>
        </p:blipFill>
        <p:spPr>
          <a:xfrm>
            <a:off x="887725" y="0"/>
            <a:ext cx="8946338" cy="6858000"/>
          </a:xfrm>
          <a:prstGeom prst="rect">
            <a:avLst/>
          </a:prstGeom>
        </p:spPr>
      </p:pic>
    </p:spTree>
    <p:extLst>
      <p:ext uri="{BB962C8B-B14F-4D97-AF65-F5344CB8AC3E}">
        <p14:creationId xmlns:p14="http://schemas.microsoft.com/office/powerpoint/2010/main" val="16292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C7418-DFD2-729C-8932-4FC636907F58}"/>
              </a:ext>
            </a:extLst>
          </p:cNvPr>
          <p:cNvPicPr>
            <a:picLocks noChangeAspect="1"/>
          </p:cNvPicPr>
          <p:nvPr/>
        </p:nvPicPr>
        <p:blipFill>
          <a:blip r:embed="rId2"/>
          <a:stretch>
            <a:fillRect/>
          </a:stretch>
        </p:blipFill>
        <p:spPr>
          <a:xfrm>
            <a:off x="475487" y="1033085"/>
            <a:ext cx="10936226" cy="5401429"/>
          </a:xfrm>
          <a:prstGeom prst="rect">
            <a:avLst/>
          </a:prstGeom>
        </p:spPr>
      </p:pic>
      <p:sp>
        <p:nvSpPr>
          <p:cNvPr id="4" name="TextBox 3">
            <a:extLst>
              <a:ext uri="{FF2B5EF4-FFF2-40B4-BE49-F238E27FC236}">
                <a16:creationId xmlns:a16="http://schemas.microsoft.com/office/drawing/2014/main" id="{C2D54645-506E-6095-BD73-A22476D6C43B}"/>
              </a:ext>
            </a:extLst>
          </p:cNvPr>
          <p:cNvSpPr txBox="1"/>
          <p:nvPr/>
        </p:nvSpPr>
        <p:spPr>
          <a:xfrm>
            <a:off x="1084729" y="564776"/>
            <a:ext cx="7051546" cy="369332"/>
          </a:xfrm>
          <a:prstGeom prst="rect">
            <a:avLst/>
          </a:prstGeom>
          <a:noFill/>
        </p:spPr>
        <p:txBody>
          <a:bodyPr wrap="none" rtlCol="0">
            <a:spAutoFit/>
          </a:bodyPr>
          <a:lstStyle/>
          <a:p>
            <a:r>
              <a:rPr lang="en-IN" dirty="0">
                <a:solidFill>
                  <a:srgbClr val="FF0000"/>
                </a:solidFill>
              </a:rPr>
              <a:t>If above is not working then try to change worker and driver type like this</a:t>
            </a:r>
          </a:p>
        </p:txBody>
      </p:sp>
    </p:spTree>
    <p:extLst>
      <p:ext uri="{BB962C8B-B14F-4D97-AF65-F5344CB8AC3E}">
        <p14:creationId xmlns:p14="http://schemas.microsoft.com/office/powerpoint/2010/main" val="266525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16673-AB05-880B-521B-83BD1BEC99E6}"/>
              </a:ext>
            </a:extLst>
          </p:cNvPr>
          <p:cNvSpPr txBox="1"/>
          <p:nvPr/>
        </p:nvSpPr>
        <p:spPr>
          <a:xfrm>
            <a:off x="331694" y="246094"/>
            <a:ext cx="9753600" cy="646331"/>
          </a:xfrm>
          <a:prstGeom prst="rect">
            <a:avLst/>
          </a:prstGeom>
          <a:noFill/>
        </p:spPr>
        <p:txBody>
          <a:bodyPr wrap="square">
            <a:spAutoFit/>
          </a:bodyPr>
          <a:lstStyle/>
          <a:p>
            <a:r>
              <a:rPr lang="en-US" b="0" i="0" dirty="0">
                <a:solidFill>
                  <a:srgbClr val="222222"/>
                </a:solidFill>
                <a:effectLst/>
                <a:latin typeface="segoe-ui_normal"/>
              </a:rPr>
              <a:t>Once the pipeline is created, open the link to the blank notebook under </a:t>
            </a:r>
            <a:r>
              <a:rPr lang="en-US" b="1" i="0" dirty="0">
                <a:solidFill>
                  <a:srgbClr val="222222"/>
                </a:solidFill>
                <a:effectLst/>
                <a:latin typeface="segoe-ui_normal"/>
              </a:rPr>
              <a:t>Source code</a:t>
            </a:r>
            <a:r>
              <a:rPr lang="en-US" b="0" i="0" dirty="0">
                <a:solidFill>
                  <a:srgbClr val="222222"/>
                </a:solidFill>
                <a:effectLst/>
                <a:latin typeface="segoe-ui_normal"/>
              </a:rPr>
              <a:t> in the right-side panel:</a:t>
            </a:r>
            <a:endParaRPr lang="en-IN" dirty="0"/>
          </a:p>
        </p:txBody>
      </p:sp>
      <p:pic>
        <p:nvPicPr>
          <p:cNvPr id="5" name="Picture 4">
            <a:extLst>
              <a:ext uri="{FF2B5EF4-FFF2-40B4-BE49-F238E27FC236}">
                <a16:creationId xmlns:a16="http://schemas.microsoft.com/office/drawing/2014/main" id="{6490FD94-1E4B-068A-5762-D40E6697F099}"/>
              </a:ext>
            </a:extLst>
          </p:cNvPr>
          <p:cNvPicPr>
            <a:picLocks noChangeAspect="1"/>
          </p:cNvPicPr>
          <p:nvPr/>
        </p:nvPicPr>
        <p:blipFill>
          <a:blip r:embed="rId2"/>
          <a:stretch>
            <a:fillRect/>
          </a:stretch>
        </p:blipFill>
        <p:spPr>
          <a:xfrm>
            <a:off x="0" y="1517023"/>
            <a:ext cx="12192000" cy="3823953"/>
          </a:xfrm>
          <a:prstGeom prst="rect">
            <a:avLst/>
          </a:prstGeom>
        </p:spPr>
      </p:pic>
    </p:spTree>
    <p:extLst>
      <p:ext uri="{BB962C8B-B14F-4D97-AF65-F5344CB8AC3E}">
        <p14:creationId xmlns:p14="http://schemas.microsoft.com/office/powerpoint/2010/main" val="3437416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1F081-B51E-2158-B653-D7EBF302F090}"/>
              </a:ext>
            </a:extLst>
          </p:cNvPr>
          <p:cNvPicPr>
            <a:picLocks noChangeAspect="1"/>
          </p:cNvPicPr>
          <p:nvPr/>
        </p:nvPicPr>
        <p:blipFill>
          <a:blip r:embed="rId2"/>
          <a:stretch>
            <a:fillRect/>
          </a:stretch>
        </p:blipFill>
        <p:spPr>
          <a:xfrm>
            <a:off x="318053" y="737790"/>
            <a:ext cx="10802858" cy="5687219"/>
          </a:xfrm>
          <a:prstGeom prst="rect">
            <a:avLst/>
          </a:prstGeom>
        </p:spPr>
      </p:pic>
      <p:sp>
        <p:nvSpPr>
          <p:cNvPr id="5" name="TextBox 4">
            <a:extLst>
              <a:ext uri="{FF2B5EF4-FFF2-40B4-BE49-F238E27FC236}">
                <a16:creationId xmlns:a16="http://schemas.microsoft.com/office/drawing/2014/main" id="{5793D0EC-BB85-9904-EC75-CA63441EB6D5}"/>
              </a:ext>
            </a:extLst>
          </p:cNvPr>
          <p:cNvSpPr txBox="1"/>
          <p:nvPr/>
        </p:nvSpPr>
        <p:spPr>
          <a:xfrm>
            <a:off x="242047" y="362178"/>
            <a:ext cx="11528611" cy="369332"/>
          </a:xfrm>
          <a:prstGeom prst="rect">
            <a:avLst/>
          </a:prstGeom>
          <a:noFill/>
        </p:spPr>
        <p:txBody>
          <a:bodyPr wrap="square">
            <a:spAutoFit/>
          </a:bodyPr>
          <a:lstStyle/>
          <a:p>
            <a:r>
              <a:rPr lang="en-US" b="0" i="0" dirty="0">
                <a:solidFill>
                  <a:srgbClr val="222222"/>
                </a:solidFill>
                <a:effectLst/>
                <a:latin typeface="segoe-ui_normal"/>
              </a:rPr>
              <a:t>In the first cell of the notebook, enter the following code to create Delta Live Tables and transform the data:</a:t>
            </a:r>
            <a:endParaRPr lang="en-IN" dirty="0"/>
          </a:p>
        </p:txBody>
      </p:sp>
    </p:spTree>
    <p:extLst>
      <p:ext uri="{BB962C8B-B14F-4D97-AF65-F5344CB8AC3E}">
        <p14:creationId xmlns:p14="http://schemas.microsoft.com/office/powerpoint/2010/main" val="3103332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C6313B-AFB1-8F66-19DE-D5902798DCCC}"/>
              </a:ext>
            </a:extLst>
          </p:cNvPr>
          <p:cNvPicPr>
            <a:picLocks noChangeAspect="1"/>
          </p:cNvPicPr>
          <p:nvPr/>
        </p:nvPicPr>
        <p:blipFill>
          <a:blip r:embed="rId2"/>
          <a:stretch>
            <a:fillRect/>
          </a:stretch>
        </p:blipFill>
        <p:spPr>
          <a:xfrm>
            <a:off x="0" y="534096"/>
            <a:ext cx="12192000" cy="5789808"/>
          </a:xfrm>
          <a:prstGeom prst="rect">
            <a:avLst/>
          </a:prstGeom>
        </p:spPr>
      </p:pic>
      <p:sp>
        <p:nvSpPr>
          <p:cNvPr id="4" name="TextBox 3">
            <a:extLst>
              <a:ext uri="{FF2B5EF4-FFF2-40B4-BE49-F238E27FC236}">
                <a16:creationId xmlns:a16="http://schemas.microsoft.com/office/drawing/2014/main" id="{4F862146-E6D1-94EC-7170-2072D03C7EBA}"/>
              </a:ext>
            </a:extLst>
          </p:cNvPr>
          <p:cNvSpPr txBox="1"/>
          <p:nvPr/>
        </p:nvSpPr>
        <p:spPr>
          <a:xfrm>
            <a:off x="6472518" y="1900518"/>
            <a:ext cx="1953355" cy="369332"/>
          </a:xfrm>
          <a:prstGeom prst="rect">
            <a:avLst/>
          </a:prstGeom>
          <a:noFill/>
        </p:spPr>
        <p:txBody>
          <a:bodyPr wrap="none" rtlCol="0">
            <a:spAutoFit/>
          </a:bodyPr>
          <a:lstStyle/>
          <a:p>
            <a:r>
              <a:rPr lang="en-IN" dirty="0"/>
              <a:t>START this pipeline</a:t>
            </a:r>
          </a:p>
        </p:txBody>
      </p:sp>
    </p:spTree>
    <p:extLst>
      <p:ext uri="{BB962C8B-B14F-4D97-AF65-F5344CB8AC3E}">
        <p14:creationId xmlns:p14="http://schemas.microsoft.com/office/powerpoint/2010/main" val="3867502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E6EFD-4AF1-9AC0-A134-EE971142938D}"/>
              </a:ext>
            </a:extLst>
          </p:cNvPr>
          <p:cNvPicPr>
            <a:picLocks noChangeAspect="1"/>
          </p:cNvPicPr>
          <p:nvPr/>
        </p:nvPicPr>
        <p:blipFill>
          <a:blip r:embed="rId2"/>
          <a:stretch>
            <a:fillRect/>
          </a:stretch>
        </p:blipFill>
        <p:spPr>
          <a:xfrm>
            <a:off x="0" y="181798"/>
            <a:ext cx="12192000" cy="6494404"/>
          </a:xfrm>
          <a:prstGeom prst="rect">
            <a:avLst/>
          </a:prstGeom>
        </p:spPr>
      </p:pic>
    </p:spTree>
    <p:extLst>
      <p:ext uri="{BB962C8B-B14F-4D97-AF65-F5344CB8AC3E}">
        <p14:creationId xmlns:p14="http://schemas.microsoft.com/office/powerpoint/2010/main" val="239878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1B067-6A1B-AE64-3EAF-21950B1B864F}"/>
              </a:ext>
            </a:extLst>
          </p:cNvPr>
          <p:cNvPicPr>
            <a:picLocks noChangeAspect="1"/>
          </p:cNvPicPr>
          <p:nvPr/>
        </p:nvPicPr>
        <p:blipFill>
          <a:blip r:embed="rId2"/>
          <a:stretch>
            <a:fillRect/>
          </a:stretch>
        </p:blipFill>
        <p:spPr>
          <a:xfrm>
            <a:off x="464297" y="537431"/>
            <a:ext cx="10707594" cy="2448267"/>
          </a:xfrm>
          <a:prstGeom prst="rect">
            <a:avLst/>
          </a:prstGeom>
        </p:spPr>
      </p:pic>
      <p:pic>
        <p:nvPicPr>
          <p:cNvPr id="5" name="Picture 4">
            <a:extLst>
              <a:ext uri="{FF2B5EF4-FFF2-40B4-BE49-F238E27FC236}">
                <a16:creationId xmlns:a16="http://schemas.microsoft.com/office/drawing/2014/main" id="{FE49B563-092E-35F9-E788-643490F0F4DF}"/>
              </a:ext>
            </a:extLst>
          </p:cNvPr>
          <p:cNvPicPr>
            <a:picLocks noChangeAspect="1"/>
          </p:cNvPicPr>
          <p:nvPr/>
        </p:nvPicPr>
        <p:blipFill>
          <a:blip r:embed="rId3"/>
          <a:stretch>
            <a:fillRect/>
          </a:stretch>
        </p:blipFill>
        <p:spPr>
          <a:xfrm>
            <a:off x="0" y="563359"/>
            <a:ext cx="12192000" cy="5731281"/>
          </a:xfrm>
          <a:prstGeom prst="rect">
            <a:avLst/>
          </a:prstGeom>
        </p:spPr>
      </p:pic>
    </p:spTree>
    <p:extLst>
      <p:ext uri="{BB962C8B-B14F-4D97-AF65-F5344CB8AC3E}">
        <p14:creationId xmlns:p14="http://schemas.microsoft.com/office/powerpoint/2010/main" val="1356265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4B819-A558-E23A-367F-2D07D2E8E36C}"/>
              </a:ext>
            </a:extLst>
          </p:cNvPr>
          <p:cNvSpPr txBox="1"/>
          <p:nvPr/>
        </p:nvSpPr>
        <p:spPr>
          <a:xfrm>
            <a:off x="797858" y="506978"/>
            <a:ext cx="9108141" cy="923330"/>
          </a:xfrm>
          <a:prstGeom prst="rect">
            <a:avLst/>
          </a:prstGeom>
          <a:noFill/>
        </p:spPr>
        <p:txBody>
          <a:bodyPr wrap="square">
            <a:spAutoFit/>
          </a:bodyPr>
          <a:lstStyle/>
          <a:p>
            <a:r>
              <a:rPr lang="en-US" b="0" i="0" dirty="0">
                <a:solidFill>
                  <a:srgbClr val="222222"/>
                </a:solidFill>
                <a:effectLst/>
                <a:latin typeface="segoe-ui_normal"/>
              </a:rPr>
              <a:t>Once the pipeline is successfully executed, go back to the </a:t>
            </a:r>
            <a:r>
              <a:rPr lang="en-US" b="0" i="0" dirty="0">
                <a:solidFill>
                  <a:srgbClr val="FF0000"/>
                </a:solidFill>
                <a:effectLst/>
                <a:latin typeface="segoe-ui_normal"/>
              </a:rPr>
              <a:t>first notebook </a:t>
            </a:r>
            <a:r>
              <a:rPr lang="en-US" b="0" i="0" dirty="0">
                <a:solidFill>
                  <a:srgbClr val="222222"/>
                </a:solidFill>
                <a:effectLst/>
                <a:latin typeface="segoe-ui_normal"/>
              </a:rPr>
              <a:t>and verify that the new tables have been created in the specified storage location with the following code:</a:t>
            </a:r>
            <a:endParaRPr lang="en-IN" dirty="0"/>
          </a:p>
        </p:txBody>
      </p:sp>
      <p:pic>
        <p:nvPicPr>
          <p:cNvPr id="5" name="Picture 4">
            <a:extLst>
              <a:ext uri="{FF2B5EF4-FFF2-40B4-BE49-F238E27FC236}">
                <a16:creationId xmlns:a16="http://schemas.microsoft.com/office/drawing/2014/main" id="{3B8C5E57-BFF1-3EC5-C23A-28D67B62C0C0}"/>
              </a:ext>
            </a:extLst>
          </p:cNvPr>
          <p:cNvPicPr>
            <a:picLocks noChangeAspect="1"/>
          </p:cNvPicPr>
          <p:nvPr/>
        </p:nvPicPr>
        <p:blipFill>
          <a:blip r:embed="rId2"/>
          <a:stretch>
            <a:fillRect/>
          </a:stretch>
        </p:blipFill>
        <p:spPr>
          <a:xfrm>
            <a:off x="887507" y="1486712"/>
            <a:ext cx="9262720" cy="4864310"/>
          </a:xfrm>
          <a:prstGeom prst="rect">
            <a:avLst/>
          </a:prstGeom>
        </p:spPr>
      </p:pic>
    </p:spTree>
    <p:extLst>
      <p:ext uri="{BB962C8B-B14F-4D97-AF65-F5344CB8AC3E}">
        <p14:creationId xmlns:p14="http://schemas.microsoft.com/office/powerpoint/2010/main" val="72752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06FC7-BC47-BE9C-0E78-B1BC83669248}"/>
              </a:ext>
            </a:extLst>
          </p:cNvPr>
          <p:cNvPicPr>
            <a:picLocks noChangeAspect="1"/>
          </p:cNvPicPr>
          <p:nvPr/>
        </p:nvPicPr>
        <p:blipFill>
          <a:blip r:embed="rId2"/>
          <a:stretch>
            <a:fillRect/>
          </a:stretch>
        </p:blipFill>
        <p:spPr>
          <a:xfrm>
            <a:off x="1399519" y="275785"/>
            <a:ext cx="9392961" cy="6306430"/>
          </a:xfrm>
          <a:prstGeom prst="rect">
            <a:avLst/>
          </a:prstGeom>
        </p:spPr>
      </p:pic>
    </p:spTree>
    <p:extLst>
      <p:ext uri="{BB962C8B-B14F-4D97-AF65-F5344CB8AC3E}">
        <p14:creationId xmlns:p14="http://schemas.microsoft.com/office/powerpoint/2010/main" val="248659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C2E94-4C9E-09B8-B1F8-6BCE230455C3}"/>
              </a:ext>
            </a:extLst>
          </p:cNvPr>
          <p:cNvSpPr txBox="1"/>
          <p:nvPr/>
        </p:nvSpPr>
        <p:spPr>
          <a:xfrm>
            <a:off x="403412" y="321839"/>
            <a:ext cx="6096000" cy="461665"/>
          </a:xfrm>
          <a:prstGeom prst="rect">
            <a:avLst/>
          </a:prstGeom>
          <a:noFill/>
        </p:spPr>
        <p:txBody>
          <a:bodyPr wrap="square">
            <a:spAutoFit/>
          </a:bodyPr>
          <a:lstStyle/>
          <a:p>
            <a:pPr algn="l"/>
            <a:r>
              <a:rPr lang="en-US" sz="2400" b="0" i="0" dirty="0">
                <a:solidFill>
                  <a:srgbClr val="222222"/>
                </a:solidFill>
                <a:effectLst/>
                <a:latin typeface="segoe-ui_light"/>
              </a:rPr>
              <a:t>View results as a visualization</a:t>
            </a:r>
          </a:p>
        </p:txBody>
      </p:sp>
      <p:pic>
        <p:nvPicPr>
          <p:cNvPr id="5" name="Picture 4">
            <a:extLst>
              <a:ext uri="{FF2B5EF4-FFF2-40B4-BE49-F238E27FC236}">
                <a16:creationId xmlns:a16="http://schemas.microsoft.com/office/drawing/2014/main" id="{A436247C-E0C3-998C-1A03-521718ED9638}"/>
              </a:ext>
            </a:extLst>
          </p:cNvPr>
          <p:cNvPicPr>
            <a:picLocks noChangeAspect="1"/>
          </p:cNvPicPr>
          <p:nvPr/>
        </p:nvPicPr>
        <p:blipFill>
          <a:blip r:embed="rId2"/>
          <a:stretch>
            <a:fillRect/>
          </a:stretch>
        </p:blipFill>
        <p:spPr>
          <a:xfrm>
            <a:off x="134470" y="783504"/>
            <a:ext cx="12192000" cy="6044339"/>
          </a:xfrm>
          <a:prstGeom prst="rect">
            <a:avLst/>
          </a:prstGeom>
        </p:spPr>
      </p:pic>
    </p:spTree>
    <p:extLst>
      <p:ext uri="{BB962C8B-B14F-4D97-AF65-F5344CB8AC3E}">
        <p14:creationId xmlns:p14="http://schemas.microsoft.com/office/powerpoint/2010/main" val="74092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4273F2-4021-3BCC-A6BF-969DB95E7BD8}"/>
              </a:ext>
            </a:extLst>
          </p:cNvPr>
          <p:cNvPicPr>
            <a:picLocks noChangeAspect="1"/>
          </p:cNvPicPr>
          <p:nvPr/>
        </p:nvPicPr>
        <p:blipFill>
          <a:blip r:embed="rId2"/>
          <a:stretch>
            <a:fillRect/>
          </a:stretch>
        </p:blipFill>
        <p:spPr>
          <a:xfrm>
            <a:off x="1280440" y="356759"/>
            <a:ext cx="9631119" cy="6144482"/>
          </a:xfrm>
          <a:prstGeom prst="rect">
            <a:avLst/>
          </a:prstGeom>
        </p:spPr>
      </p:pic>
    </p:spTree>
    <p:extLst>
      <p:ext uri="{BB962C8B-B14F-4D97-AF65-F5344CB8AC3E}">
        <p14:creationId xmlns:p14="http://schemas.microsoft.com/office/powerpoint/2010/main" val="218946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BD018-E198-18A4-EB26-6FAAB8F186AC}"/>
              </a:ext>
            </a:extLst>
          </p:cNvPr>
          <p:cNvSpPr txBox="1"/>
          <p:nvPr/>
        </p:nvSpPr>
        <p:spPr>
          <a:xfrm>
            <a:off x="251010" y="425388"/>
            <a:ext cx="10972801" cy="1200329"/>
          </a:xfrm>
          <a:prstGeom prst="rect">
            <a:avLst/>
          </a:prstGeom>
          <a:noFill/>
        </p:spPr>
        <p:txBody>
          <a:bodyPr wrap="square">
            <a:spAutoFit/>
          </a:bodyPr>
          <a:lstStyle/>
          <a:p>
            <a:pPr algn="ctr"/>
            <a:r>
              <a:rPr lang="en-IN" sz="3600" b="0" i="0" dirty="0">
                <a:solidFill>
                  <a:srgbClr val="222222"/>
                </a:solidFill>
                <a:effectLst/>
                <a:latin typeface="segoe-ui_light"/>
              </a:rPr>
              <a:t>Optimize Data Pipelines for Better Performance in Azure Databricks</a:t>
            </a:r>
          </a:p>
        </p:txBody>
      </p:sp>
      <p:sp>
        <p:nvSpPr>
          <p:cNvPr id="5" name="TextBox 4">
            <a:extLst>
              <a:ext uri="{FF2B5EF4-FFF2-40B4-BE49-F238E27FC236}">
                <a16:creationId xmlns:a16="http://schemas.microsoft.com/office/drawing/2014/main" id="{3B3F85CB-22CE-D997-FCA6-F3D3C4AB7456}"/>
              </a:ext>
            </a:extLst>
          </p:cNvPr>
          <p:cNvSpPr txBox="1"/>
          <p:nvPr/>
        </p:nvSpPr>
        <p:spPr>
          <a:xfrm>
            <a:off x="3048000" y="2967335"/>
            <a:ext cx="6096000" cy="923330"/>
          </a:xfrm>
          <a:prstGeom prst="rect">
            <a:avLst/>
          </a:prstGeom>
          <a:noFill/>
        </p:spPr>
        <p:txBody>
          <a:bodyPr wrap="square">
            <a:spAutoFit/>
          </a:bodyPr>
          <a:lstStyle/>
          <a:p>
            <a:r>
              <a:rPr lang="en-IN" dirty="0"/>
              <a:t>https://microsoftlearning.github.io/mslearn-databricks/Instructions/Exercises/DE-03-Optimize-data-pipelines.html</a:t>
            </a:r>
          </a:p>
        </p:txBody>
      </p:sp>
    </p:spTree>
    <p:extLst>
      <p:ext uri="{BB962C8B-B14F-4D97-AF65-F5344CB8AC3E}">
        <p14:creationId xmlns:p14="http://schemas.microsoft.com/office/powerpoint/2010/main" val="511299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59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92D1D-7E49-B79B-B78E-06C61745C1A2}"/>
              </a:ext>
            </a:extLst>
          </p:cNvPr>
          <p:cNvSpPr txBox="1"/>
          <p:nvPr/>
        </p:nvSpPr>
        <p:spPr>
          <a:xfrm>
            <a:off x="762000" y="572851"/>
            <a:ext cx="6096000" cy="523220"/>
          </a:xfrm>
          <a:prstGeom prst="rect">
            <a:avLst/>
          </a:prstGeom>
          <a:noFill/>
        </p:spPr>
        <p:txBody>
          <a:bodyPr wrap="square">
            <a:spAutoFit/>
          </a:bodyPr>
          <a:lstStyle/>
          <a:p>
            <a:pPr algn="l"/>
            <a:r>
              <a:rPr lang="en-IN" sz="2800" b="0" i="0" dirty="0">
                <a:solidFill>
                  <a:srgbClr val="222222"/>
                </a:solidFill>
                <a:effectLst/>
                <a:latin typeface="segoe-ui_light"/>
              </a:rPr>
              <a:t>Create a job task</a:t>
            </a:r>
          </a:p>
        </p:txBody>
      </p:sp>
      <p:sp>
        <p:nvSpPr>
          <p:cNvPr id="5" name="TextBox 4">
            <a:extLst>
              <a:ext uri="{FF2B5EF4-FFF2-40B4-BE49-F238E27FC236}">
                <a16:creationId xmlns:a16="http://schemas.microsoft.com/office/drawing/2014/main" id="{E3CF3C88-95E9-593D-9EF9-EB86B4CC740A}"/>
              </a:ext>
            </a:extLst>
          </p:cNvPr>
          <p:cNvSpPr txBox="1"/>
          <p:nvPr/>
        </p:nvSpPr>
        <p:spPr>
          <a:xfrm>
            <a:off x="762000" y="1397675"/>
            <a:ext cx="9879106" cy="2308324"/>
          </a:xfrm>
          <a:prstGeom prst="rect">
            <a:avLst/>
          </a:prstGeom>
          <a:noFill/>
        </p:spPr>
        <p:txBody>
          <a:bodyPr wrap="square">
            <a:spAutoFit/>
          </a:bodyPr>
          <a:lstStyle/>
          <a:p>
            <a:r>
              <a:rPr lang="en-US" sz="2400" b="0" i="0" dirty="0">
                <a:solidFill>
                  <a:srgbClr val="222222"/>
                </a:solidFill>
                <a:effectLst/>
                <a:latin typeface="segoe-ui_normal"/>
              </a:rPr>
              <a:t>You implement your data processing and analysis workflow using tasks. A job is composed of one or more tasks. You can create job tasks that run notebooks, JARS, Delta Live Tables pipelines, or Python, Scala, Spark submit, and Java applications. In this exercise, you will create a task as a notebook that extracts, transforms, and loads data into visualization charts.</a:t>
            </a:r>
            <a:endParaRPr lang="en-IN" sz="2400" dirty="0"/>
          </a:p>
        </p:txBody>
      </p:sp>
    </p:spTree>
    <p:extLst>
      <p:ext uri="{BB962C8B-B14F-4D97-AF65-F5344CB8AC3E}">
        <p14:creationId xmlns:p14="http://schemas.microsoft.com/office/powerpoint/2010/main" val="246931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511FF-B918-1EF2-9DE9-9FD3FBF1CABB}"/>
              </a:ext>
            </a:extLst>
          </p:cNvPr>
          <p:cNvPicPr>
            <a:picLocks noChangeAspect="1"/>
          </p:cNvPicPr>
          <p:nvPr/>
        </p:nvPicPr>
        <p:blipFill>
          <a:blip r:embed="rId2"/>
          <a:stretch>
            <a:fillRect/>
          </a:stretch>
        </p:blipFill>
        <p:spPr>
          <a:xfrm>
            <a:off x="398976" y="264267"/>
            <a:ext cx="5326530" cy="4370486"/>
          </a:xfrm>
          <a:prstGeom prst="rect">
            <a:avLst/>
          </a:prstGeom>
        </p:spPr>
      </p:pic>
    </p:spTree>
    <p:extLst>
      <p:ext uri="{BB962C8B-B14F-4D97-AF65-F5344CB8AC3E}">
        <p14:creationId xmlns:p14="http://schemas.microsoft.com/office/powerpoint/2010/main" val="205493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D62A0-E2EF-FDB7-F135-C01668845B09}"/>
              </a:ext>
            </a:extLst>
          </p:cNvPr>
          <p:cNvPicPr>
            <a:picLocks noChangeAspect="1"/>
          </p:cNvPicPr>
          <p:nvPr/>
        </p:nvPicPr>
        <p:blipFill>
          <a:blip r:embed="rId2"/>
          <a:stretch>
            <a:fillRect/>
          </a:stretch>
        </p:blipFill>
        <p:spPr>
          <a:xfrm>
            <a:off x="0" y="214961"/>
            <a:ext cx="12192000" cy="6428078"/>
          </a:xfrm>
          <a:prstGeom prst="rect">
            <a:avLst/>
          </a:prstGeom>
        </p:spPr>
      </p:pic>
    </p:spTree>
    <p:extLst>
      <p:ext uri="{BB962C8B-B14F-4D97-AF65-F5344CB8AC3E}">
        <p14:creationId xmlns:p14="http://schemas.microsoft.com/office/powerpoint/2010/main" val="860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EABE0-6867-3190-41D8-45891C5B08EB}"/>
              </a:ext>
            </a:extLst>
          </p:cNvPr>
          <p:cNvPicPr>
            <a:picLocks noChangeAspect="1"/>
          </p:cNvPicPr>
          <p:nvPr/>
        </p:nvPicPr>
        <p:blipFill>
          <a:blip r:embed="rId2"/>
          <a:stretch>
            <a:fillRect/>
          </a:stretch>
        </p:blipFill>
        <p:spPr>
          <a:xfrm>
            <a:off x="363984" y="239534"/>
            <a:ext cx="9320325" cy="5202041"/>
          </a:xfrm>
          <a:prstGeom prst="rect">
            <a:avLst/>
          </a:prstGeom>
        </p:spPr>
      </p:pic>
    </p:spTree>
    <p:extLst>
      <p:ext uri="{BB962C8B-B14F-4D97-AF65-F5344CB8AC3E}">
        <p14:creationId xmlns:p14="http://schemas.microsoft.com/office/powerpoint/2010/main" val="277660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96D7AD-AD52-B040-6223-98612D1DB090}"/>
              </a:ext>
            </a:extLst>
          </p:cNvPr>
          <p:cNvPicPr>
            <a:picLocks noChangeAspect="1"/>
          </p:cNvPicPr>
          <p:nvPr/>
        </p:nvPicPr>
        <p:blipFill>
          <a:blip r:embed="rId2"/>
          <a:stretch>
            <a:fillRect/>
          </a:stretch>
        </p:blipFill>
        <p:spPr>
          <a:xfrm>
            <a:off x="209815" y="389396"/>
            <a:ext cx="8240275" cy="4124901"/>
          </a:xfrm>
          <a:prstGeom prst="rect">
            <a:avLst/>
          </a:prstGeom>
        </p:spPr>
      </p:pic>
    </p:spTree>
    <p:extLst>
      <p:ext uri="{BB962C8B-B14F-4D97-AF65-F5344CB8AC3E}">
        <p14:creationId xmlns:p14="http://schemas.microsoft.com/office/powerpoint/2010/main" val="11133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3D5A9-649F-C75D-B79E-025D0E719CBF}"/>
              </a:ext>
            </a:extLst>
          </p:cNvPr>
          <p:cNvPicPr>
            <a:picLocks noChangeAspect="1"/>
          </p:cNvPicPr>
          <p:nvPr/>
        </p:nvPicPr>
        <p:blipFill>
          <a:blip r:embed="rId2"/>
          <a:stretch>
            <a:fillRect/>
          </a:stretch>
        </p:blipFill>
        <p:spPr>
          <a:xfrm>
            <a:off x="1218519" y="490127"/>
            <a:ext cx="9754961" cy="5877745"/>
          </a:xfrm>
          <a:prstGeom prst="rect">
            <a:avLst/>
          </a:prstGeom>
        </p:spPr>
      </p:pic>
    </p:spTree>
    <p:extLst>
      <p:ext uri="{BB962C8B-B14F-4D97-AF65-F5344CB8AC3E}">
        <p14:creationId xmlns:p14="http://schemas.microsoft.com/office/powerpoint/2010/main" val="128483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423</Words>
  <Application>Microsoft Office PowerPoint</Application>
  <PresentationFormat>Widescreen</PresentationFormat>
  <Paragraphs>23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segoe-ui_light</vt:lpstr>
      <vt:lpstr>segoe-ui_normal</vt:lpstr>
      <vt:lpstr>Office Theme</vt:lpstr>
      <vt:lpstr>Deploy workloads with Azure Databricks Workflows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maruti makwana</dc:creator>
  <cp:lastModifiedBy>maruti makwana</cp:lastModifiedBy>
  <cp:revision>17</cp:revision>
  <dcterms:created xsi:type="dcterms:W3CDTF">2024-10-20T06:45:49Z</dcterms:created>
  <dcterms:modified xsi:type="dcterms:W3CDTF">2024-10-21T08:18:57Z</dcterms:modified>
</cp:coreProperties>
</file>