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53"/>
  </p:notesMasterIdLst>
  <p:handoutMasterIdLst>
    <p:handoutMasterId r:id="rId54"/>
  </p:handoutMasterIdLst>
  <p:sldIdLst>
    <p:sldId id="516" r:id="rId6"/>
    <p:sldId id="776" r:id="rId7"/>
    <p:sldId id="264" r:id="rId8"/>
    <p:sldId id="501" r:id="rId9"/>
    <p:sldId id="777" r:id="rId10"/>
    <p:sldId id="780" r:id="rId11"/>
    <p:sldId id="779" r:id="rId12"/>
    <p:sldId id="786" r:id="rId13"/>
    <p:sldId id="787" r:id="rId14"/>
    <p:sldId id="782" r:id="rId15"/>
    <p:sldId id="823" r:id="rId16"/>
    <p:sldId id="825" r:id="rId17"/>
    <p:sldId id="824" r:id="rId18"/>
    <p:sldId id="778" r:id="rId19"/>
    <p:sldId id="503" r:id="rId20"/>
    <p:sldId id="788" r:id="rId21"/>
    <p:sldId id="781" r:id="rId22"/>
    <p:sldId id="807" r:id="rId23"/>
    <p:sldId id="808" r:id="rId24"/>
    <p:sldId id="809" r:id="rId25"/>
    <p:sldId id="810" r:id="rId26"/>
    <p:sldId id="811" r:id="rId27"/>
    <p:sldId id="812" r:id="rId28"/>
    <p:sldId id="813" r:id="rId29"/>
    <p:sldId id="790" r:id="rId30"/>
    <p:sldId id="791" r:id="rId31"/>
    <p:sldId id="794" r:id="rId32"/>
    <p:sldId id="795" r:id="rId33"/>
    <p:sldId id="796" r:id="rId34"/>
    <p:sldId id="797" r:id="rId35"/>
    <p:sldId id="798" r:id="rId36"/>
    <p:sldId id="799" r:id="rId37"/>
    <p:sldId id="800" r:id="rId38"/>
    <p:sldId id="801" r:id="rId39"/>
    <p:sldId id="802" r:id="rId40"/>
    <p:sldId id="803" r:id="rId41"/>
    <p:sldId id="804" r:id="rId42"/>
    <p:sldId id="805" r:id="rId43"/>
    <p:sldId id="822" r:id="rId44"/>
    <p:sldId id="806" r:id="rId45"/>
    <p:sldId id="814" r:id="rId46"/>
    <p:sldId id="815" r:id="rId47"/>
    <p:sldId id="816" r:id="rId48"/>
    <p:sldId id="817" r:id="rId49"/>
    <p:sldId id="818" r:id="rId50"/>
    <p:sldId id="819" r:id="rId51"/>
    <p:sldId id="820" r:id="rId5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500"/>
    <a:srgbClr val="FFFFFF"/>
    <a:srgbClr val="F47083"/>
    <a:srgbClr val="797979"/>
    <a:srgbClr val="EE8200"/>
    <a:srgbClr val="00AEEF"/>
    <a:srgbClr val="FBFBFB"/>
    <a:srgbClr val="000000"/>
    <a:srgbClr val="929292"/>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91" autoAdjust="0"/>
    <p:restoredTop sz="94582" autoAdjust="0"/>
  </p:normalViewPr>
  <p:slideViewPr>
    <p:cSldViewPr snapToGrid="0">
      <p:cViewPr varScale="1">
        <p:scale>
          <a:sx n="113" d="100"/>
          <a:sy n="113" d="100"/>
        </p:scale>
        <p:origin x="846" y="138"/>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F99D34-51F0-4798-8430-02E30D531F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D24139C-CEEE-42A1-BDEC-C385B7FB77D4}">
      <dgm:prSet custT="1"/>
      <dgm:spPr>
        <a:solidFill>
          <a:schemeClr val="accent3">
            <a:lumMod val="60000"/>
            <a:lumOff val="40000"/>
          </a:schemeClr>
        </a:solidFill>
      </dgm:spPr>
      <dgm:t>
        <a:bodyPr/>
        <a:lstStyle/>
        <a:p>
          <a:r>
            <a:rPr lang="en-US" sz="2400" b="1" baseline="0" dirty="0"/>
            <a:t>Public cloud:</a:t>
          </a:r>
          <a:endParaRPr lang="en-US" sz="2400" dirty="0"/>
        </a:p>
      </dgm:t>
    </dgm:pt>
    <dgm:pt modelId="{3FFE54A7-CF40-410E-8C0E-4DAB2D51D950}" type="parTrans" cxnId="{5FD5BB0F-D127-4B0C-87E2-F8FF6836ED8D}">
      <dgm:prSet/>
      <dgm:spPr/>
      <dgm:t>
        <a:bodyPr/>
        <a:lstStyle/>
        <a:p>
          <a:endParaRPr lang="en-US"/>
        </a:p>
      </dgm:t>
    </dgm:pt>
    <dgm:pt modelId="{2CAD3CFA-3463-480F-A90F-52FFF18664E7}" type="sibTrans" cxnId="{5FD5BB0F-D127-4B0C-87E2-F8FF6836ED8D}">
      <dgm:prSet/>
      <dgm:spPr/>
      <dgm:t>
        <a:bodyPr/>
        <a:lstStyle/>
        <a:p>
          <a:endParaRPr lang="en-US"/>
        </a:p>
      </dgm:t>
    </dgm:pt>
    <dgm:pt modelId="{B9510B96-77C1-41E2-8475-FB8F07606050}">
      <dgm:prSet/>
      <dgm:spPr>
        <a:solidFill>
          <a:srgbClr val="D0DAF1"/>
        </a:solidFill>
      </dgm:spPr>
      <dgm:t>
        <a:bodyPr/>
        <a:lstStyle/>
        <a:p>
          <a:r>
            <a:rPr lang="en-IE" baseline="0" dirty="0"/>
            <a:t>No capital expenditures to scale up.</a:t>
          </a:r>
          <a:endParaRPr lang="en-US" dirty="0"/>
        </a:p>
      </dgm:t>
    </dgm:pt>
    <dgm:pt modelId="{255DB6B4-7742-4771-9D23-275DEFCA08BC}" type="parTrans" cxnId="{86A39CA4-43DF-444E-9398-8CEEF6CC5DA9}">
      <dgm:prSet/>
      <dgm:spPr/>
      <dgm:t>
        <a:bodyPr/>
        <a:lstStyle/>
        <a:p>
          <a:endParaRPr lang="en-US"/>
        </a:p>
      </dgm:t>
    </dgm:pt>
    <dgm:pt modelId="{D54D47AC-F6BB-4B0E-9516-DA16DAF781F6}" type="sibTrans" cxnId="{86A39CA4-43DF-444E-9398-8CEEF6CC5DA9}">
      <dgm:prSet/>
      <dgm:spPr/>
      <dgm:t>
        <a:bodyPr/>
        <a:lstStyle/>
        <a:p>
          <a:endParaRPr lang="en-US"/>
        </a:p>
      </dgm:t>
    </dgm:pt>
    <dgm:pt modelId="{D8518855-7F36-46C3-91EE-77193D086672}">
      <dgm:prSet/>
      <dgm:spPr>
        <a:solidFill>
          <a:srgbClr val="D0DAF1"/>
        </a:solidFill>
      </dgm:spPr>
      <dgm:t>
        <a:bodyPr/>
        <a:lstStyle/>
        <a:p>
          <a:r>
            <a:rPr lang="en-IE" baseline="0" dirty="0"/>
            <a:t>Applications can be quickly provisioned and deprovisioned.</a:t>
          </a:r>
          <a:endParaRPr lang="en-US" dirty="0"/>
        </a:p>
      </dgm:t>
    </dgm:pt>
    <dgm:pt modelId="{B8253246-4341-43C5-AB1F-3FC9A45E05D7}" type="parTrans" cxnId="{BF18A182-0406-429D-9168-FFF61E92AB95}">
      <dgm:prSet/>
      <dgm:spPr/>
      <dgm:t>
        <a:bodyPr/>
        <a:lstStyle/>
        <a:p>
          <a:endParaRPr lang="en-US"/>
        </a:p>
      </dgm:t>
    </dgm:pt>
    <dgm:pt modelId="{68AFF5A8-0974-4EBA-A30D-B402F27F18E0}" type="sibTrans" cxnId="{BF18A182-0406-429D-9168-FFF61E92AB95}">
      <dgm:prSet/>
      <dgm:spPr/>
      <dgm:t>
        <a:bodyPr/>
        <a:lstStyle/>
        <a:p>
          <a:endParaRPr lang="en-US"/>
        </a:p>
      </dgm:t>
    </dgm:pt>
    <dgm:pt modelId="{749A7044-1884-4BEC-BFEA-6FCD30DB0F7D}">
      <dgm:prSet/>
      <dgm:spPr>
        <a:solidFill>
          <a:srgbClr val="D0DAF1"/>
        </a:solidFill>
      </dgm:spPr>
      <dgm:t>
        <a:bodyPr/>
        <a:lstStyle/>
        <a:p>
          <a:r>
            <a:rPr lang="en-IE" baseline="0" dirty="0"/>
            <a:t>Organizations pay only for what they use.</a:t>
          </a:r>
          <a:endParaRPr lang="en-US" dirty="0"/>
        </a:p>
      </dgm:t>
    </dgm:pt>
    <dgm:pt modelId="{97ECD0DB-58C4-44E9-B766-6BE4A81633B4}" type="parTrans" cxnId="{72BDEB78-F154-4A19-A52D-910090EFBF81}">
      <dgm:prSet/>
      <dgm:spPr/>
      <dgm:t>
        <a:bodyPr/>
        <a:lstStyle/>
        <a:p>
          <a:endParaRPr lang="en-US"/>
        </a:p>
      </dgm:t>
    </dgm:pt>
    <dgm:pt modelId="{404CCE4D-B844-4388-99F2-AB60FD88E284}" type="sibTrans" cxnId="{72BDEB78-F154-4A19-A52D-910090EFBF81}">
      <dgm:prSet/>
      <dgm:spPr/>
      <dgm:t>
        <a:bodyPr/>
        <a:lstStyle/>
        <a:p>
          <a:endParaRPr lang="en-US"/>
        </a:p>
      </dgm:t>
    </dgm:pt>
    <dgm:pt modelId="{AFD8BE25-36B2-4A8F-8024-4BC6DBCEF904}">
      <dgm:prSet custT="1"/>
      <dgm:spPr>
        <a:solidFill>
          <a:schemeClr val="accent2"/>
        </a:solidFill>
      </dgm:spPr>
      <dgm:t>
        <a:bodyPr/>
        <a:lstStyle/>
        <a:p>
          <a:r>
            <a:rPr lang="en-US" sz="2400" b="1" baseline="0" dirty="0"/>
            <a:t>Private cloud:</a:t>
          </a:r>
          <a:endParaRPr lang="en-US" sz="2400" dirty="0"/>
        </a:p>
      </dgm:t>
    </dgm:pt>
    <dgm:pt modelId="{43E0EA4F-F5C5-4469-BE5E-C2B379E90650}" type="parTrans" cxnId="{E3562B04-215E-4916-9171-9ABFC13A91AB}">
      <dgm:prSet/>
      <dgm:spPr/>
      <dgm:t>
        <a:bodyPr/>
        <a:lstStyle/>
        <a:p>
          <a:endParaRPr lang="en-US"/>
        </a:p>
      </dgm:t>
    </dgm:pt>
    <dgm:pt modelId="{FB311F2C-25E2-461E-9177-88240B2BE351}" type="sibTrans" cxnId="{E3562B04-215E-4916-9171-9ABFC13A91AB}">
      <dgm:prSet/>
      <dgm:spPr/>
      <dgm:t>
        <a:bodyPr/>
        <a:lstStyle/>
        <a:p>
          <a:endParaRPr lang="en-US"/>
        </a:p>
      </dgm:t>
    </dgm:pt>
    <dgm:pt modelId="{D0A2391C-D997-4435-98FB-B671819DE333}">
      <dgm:prSet/>
      <dgm:spPr>
        <a:solidFill>
          <a:schemeClr val="accent2">
            <a:lumMod val="40000"/>
            <a:lumOff val="60000"/>
            <a:alpha val="90000"/>
          </a:schemeClr>
        </a:solidFill>
      </dgm:spPr>
      <dgm:t>
        <a:bodyPr/>
        <a:lstStyle/>
        <a:p>
          <a:r>
            <a:rPr lang="en-IE" baseline="0" dirty="0"/>
            <a:t>Organizations have complete control over resources.</a:t>
          </a:r>
          <a:endParaRPr lang="en-US" dirty="0"/>
        </a:p>
      </dgm:t>
    </dgm:pt>
    <dgm:pt modelId="{E41FCAE7-0A6F-4A5A-B513-74BE8CAFA85F}" type="parTrans" cxnId="{BA0D2465-CF0D-4426-B8AE-38C804544BFA}">
      <dgm:prSet/>
      <dgm:spPr/>
      <dgm:t>
        <a:bodyPr/>
        <a:lstStyle/>
        <a:p>
          <a:endParaRPr lang="en-US"/>
        </a:p>
      </dgm:t>
    </dgm:pt>
    <dgm:pt modelId="{5E5D6CE6-ADCE-4B29-9AAE-8241E5EB3C50}" type="sibTrans" cxnId="{BA0D2465-CF0D-4426-B8AE-38C804544BFA}">
      <dgm:prSet/>
      <dgm:spPr/>
      <dgm:t>
        <a:bodyPr/>
        <a:lstStyle/>
        <a:p>
          <a:endParaRPr lang="en-US"/>
        </a:p>
      </dgm:t>
    </dgm:pt>
    <dgm:pt modelId="{CCCBC79A-FD2C-4B7A-91D2-BA01A523EE77}">
      <dgm:prSet/>
      <dgm:spPr>
        <a:solidFill>
          <a:schemeClr val="accent2">
            <a:lumMod val="40000"/>
            <a:lumOff val="60000"/>
            <a:alpha val="90000"/>
          </a:schemeClr>
        </a:solidFill>
      </dgm:spPr>
      <dgm:t>
        <a:bodyPr/>
        <a:lstStyle/>
        <a:p>
          <a:r>
            <a:rPr lang="en-IE" baseline="0" dirty="0"/>
            <a:t>Organizations have complete control over security.</a:t>
          </a:r>
          <a:endParaRPr lang="en-US" dirty="0"/>
        </a:p>
      </dgm:t>
    </dgm:pt>
    <dgm:pt modelId="{A0DE7733-1EE6-4C32-86D9-1FA69AE7D128}" type="parTrans" cxnId="{7C4BBC24-4721-4CCF-B57F-4D237118BEAF}">
      <dgm:prSet/>
      <dgm:spPr/>
      <dgm:t>
        <a:bodyPr/>
        <a:lstStyle/>
        <a:p>
          <a:endParaRPr lang="en-US"/>
        </a:p>
      </dgm:t>
    </dgm:pt>
    <dgm:pt modelId="{6170BA71-5F62-4691-BD1F-62858067738F}" type="sibTrans" cxnId="{7C4BBC24-4721-4CCF-B57F-4D237118BEAF}">
      <dgm:prSet/>
      <dgm:spPr/>
      <dgm:t>
        <a:bodyPr/>
        <a:lstStyle/>
        <a:p>
          <a:endParaRPr lang="en-US"/>
        </a:p>
      </dgm:t>
    </dgm:pt>
    <dgm:pt modelId="{F14B8414-E6F8-4C9C-938D-97FE0E934240}">
      <dgm:prSet custT="1"/>
      <dgm:spPr>
        <a:solidFill>
          <a:schemeClr val="accent1"/>
        </a:solidFill>
      </dgm:spPr>
      <dgm:t>
        <a:bodyPr/>
        <a:lstStyle/>
        <a:p>
          <a:r>
            <a:rPr lang="en-US" sz="2400" b="1" baseline="0"/>
            <a:t>Hybrid cloud:</a:t>
          </a:r>
          <a:endParaRPr lang="en-US" sz="2400"/>
        </a:p>
      </dgm:t>
    </dgm:pt>
    <dgm:pt modelId="{5E19C2A7-3537-43F5-B996-901F156598E0}" type="parTrans" cxnId="{0BED869B-795F-4768-B839-545512F1ACAB}">
      <dgm:prSet/>
      <dgm:spPr/>
      <dgm:t>
        <a:bodyPr/>
        <a:lstStyle/>
        <a:p>
          <a:endParaRPr lang="en-US"/>
        </a:p>
      </dgm:t>
    </dgm:pt>
    <dgm:pt modelId="{C2309786-3B5D-4C4B-8C07-4713E64388A8}" type="sibTrans" cxnId="{0BED869B-795F-4768-B839-545512F1ACAB}">
      <dgm:prSet/>
      <dgm:spPr/>
      <dgm:t>
        <a:bodyPr/>
        <a:lstStyle/>
        <a:p>
          <a:endParaRPr lang="en-US"/>
        </a:p>
      </dgm:t>
    </dgm:pt>
    <dgm:pt modelId="{C0A128CB-4779-43BC-9AA8-59A21FE7AE0D}">
      <dgm:prSet/>
      <dgm:spPr/>
      <dgm:t>
        <a:bodyPr/>
        <a:lstStyle/>
        <a:p>
          <a:r>
            <a:rPr lang="en-IE" baseline="0" dirty="0"/>
            <a:t>Most flexibility.</a:t>
          </a:r>
          <a:endParaRPr lang="en-US" dirty="0"/>
        </a:p>
      </dgm:t>
    </dgm:pt>
    <dgm:pt modelId="{BC31AB42-D75B-403E-9280-68A5943F75FC}" type="parTrans" cxnId="{0A2AE3CF-33BB-4B52-B1BC-01327591DE96}">
      <dgm:prSet/>
      <dgm:spPr/>
      <dgm:t>
        <a:bodyPr/>
        <a:lstStyle/>
        <a:p>
          <a:endParaRPr lang="en-US"/>
        </a:p>
      </dgm:t>
    </dgm:pt>
    <dgm:pt modelId="{A96807AF-5506-475B-A77A-FB17C3F8E20D}" type="sibTrans" cxnId="{0A2AE3CF-33BB-4B52-B1BC-01327591DE96}">
      <dgm:prSet/>
      <dgm:spPr/>
      <dgm:t>
        <a:bodyPr/>
        <a:lstStyle/>
        <a:p>
          <a:endParaRPr lang="en-US"/>
        </a:p>
      </dgm:t>
    </dgm:pt>
    <dgm:pt modelId="{1EA2B227-F0E1-455C-8195-845310FD6821}">
      <dgm:prSet/>
      <dgm:spPr/>
      <dgm:t>
        <a:bodyPr/>
        <a:lstStyle/>
        <a:p>
          <a:r>
            <a:rPr lang="en-IE" baseline="0" dirty="0"/>
            <a:t>Organizations determine where to run their applications.</a:t>
          </a:r>
          <a:endParaRPr lang="en-US" dirty="0"/>
        </a:p>
      </dgm:t>
    </dgm:pt>
    <dgm:pt modelId="{F47FCB7F-6402-4439-A5EF-FF2C17ACA17E}" type="parTrans" cxnId="{1792BCCB-F6BD-4D30-988A-D5448C1C82A5}">
      <dgm:prSet/>
      <dgm:spPr/>
      <dgm:t>
        <a:bodyPr/>
        <a:lstStyle/>
        <a:p>
          <a:endParaRPr lang="en-US"/>
        </a:p>
      </dgm:t>
    </dgm:pt>
    <dgm:pt modelId="{646661FA-1C08-4282-AD02-1828CC545E54}" type="sibTrans" cxnId="{1792BCCB-F6BD-4D30-988A-D5448C1C82A5}">
      <dgm:prSet/>
      <dgm:spPr/>
      <dgm:t>
        <a:bodyPr/>
        <a:lstStyle/>
        <a:p>
          <a:endParaRPr lang="en-US"/>
        </a:p>
      </dgm:t>
    </dgm:pt>
    <dgm:pt modelId="{FD149B5B-EAE1-4878-B92C-60E57E6DD9E8}">
      <dgm:prSet/>
      <dgm:spPr/>
      <dgm:t>
        <a:bodyPr/>
        <a:lstStyle/>
        <a:p>
          <a:r>
            <a:rPr lang="en-IE" baseline="0" dirty="0"/>
            <a:t>Organizations control security, compliance, or legal requirements.</a:t>
          </a:r>
          <a:endParaRPr lang="en-US" dirty="0"/>
        </a:p>
      </dgm:t>
    </dgm:pt>
    <dgm:pt modelId="{0A54BA5A-5D2C-413A-9E0B-0D3465A4F004}" type="parTrans" cxnId="{666E8609-1899-44A1-BE95-09AE7DB7D3FC}">
      <dgm:prSet/>
      <dgm:spPr/>
      <dgm:t>
        <a:bodyPr/>
        <a:lstStyle/>
        <a:p>
          <a:endParaRPr lang="en-US"/>
        </a:p>
      </dgm:t>
    </dgm:pt>
    <dgm:pt modelId="{45048287-439A-4805-A0DB-9A7EB6D9782E}" type="sibTrans" cxnId="{666E8609-1899-44A1-BE95-09AE7DB7D3FC}">
      <dgm:prSet/>
      <dgm:spPr/>
      <dgm:t>
        <a:bodyPr/>
        <a:lstStyle/>
        <a:p>
          <a:endParaRPr lang="en-US"/>
        </a:p>
      </dgm:t>
    </dgm:pt>
    <dgm:pt modelId="{A1CFF2E3-143F-4AD7-92DD-EC57C49BAF22}" type="pres">
      <dgm:prSet presAssocID="{E0F99D34-51F0-4798-8430-02E30D531FB3}" presName="Name0" presStyleCnt="0">
        <dgm:presLayoutVars>
          <dgm:dir/>
          <dgm:animLvl val="lvl"/>
          <dgm:resizeHandles val="exact"/>
        </dgm:presLayoutVars>
      </dgm:prSet>
      <dgm:spPr/>
    </dgm:pt>
    <dgm:pt modelId="{7CEBC753-E49B-4667-B77A-B2FF08AE9987}" type="pres">
      <dgm:prSet presAssocID="{1D24139C-CEEE-42A1-BDEC-C385B7FB77D4}" presName="linNode" presStyleCnt="0"/>
      <dgm:spPr/>
    </dgm:pt>
    <dgm:pt modelId="{87D7F6FB-8BB4-4412-B1CB-3F27C99E286F}" type="pres">
      <dgm:prSet presAssocID="{1D24139C-CEEE-42A1-BDEC-C385B7FB77D4}" presName="parentText" presStyleLbl="node1" presStyleIdx="0" presStyleCnt="3" custScaleX="58663" custScaleY="83739">
        <dgm:presLayoutVars>
          <dgm:chMax val="1"/>
          <dgm:bulletEnabled val="1"/>
        </dgm:presLayoutVars>
      </dgm:prSet>
      <dgm:spPr/>
    </dgm:pt>
    <dgm:pt modelId="{72A4BA5A-24BC-443A-8DE3-AB17A696EA4F}" type="pres">
      <dgm:prSet presAssocID="{1D24139C-CEEE-42A1-BDEC-C385B7FB77D4}" presName="descendantText" presStyleLbl="alignAccFollowNode1" presStyleIdx="0" presStyleCnt="3">
        <dgm:presLayoutVars>
          <dgm:bulletEnabled val="1"/>
        </dgm:presLayoutVars>
      </dgm:prSet>
      <dgm:spPr/>
    </dgm:pt>
    <dgm:pt modelId="{5E78DCF6-61F5-4196-8519-4AA11AA43C53}" type="pres">
      <dgm:prSet presAssocID="{2CAD3CFA-3463-480F-A90F-52FFF18664E7}" presName="sp" presStyleCnt="0"/>
      <dgm:spPr/>
    </dgm:pt>
    <dgm:pt modelId="{A7218273-7E75-4B4E-B6F6-C946F70FDC71}" type="pres">
      <dgm:prSet presAssocID="{AFD8BE25-36B2-4A8F-8024-4BC6DBCEF904}" presName="linNode" presStyleCnt="0"/>
      <dgm:spPr/>
    </dgm:pt>
    <dgm:pt modelId="{88A535B2-B90A-407F-9D42-7CB13AD4D25F}" type="pres">
      <dgm:prSet presAssocID="{AFD8BE25-36B2-4A8F-8024-4BC6DBCEF904}" presName="parentText" presStyleLbl="node1" presStyleIdx="1" presStyleCnt="3" custScaleX="58663" custScaleY="83739">
        <dgm:presLayoutVars>
          <dgm:chMax val="1"/>
          <dgm:bulletEnabled val="1"/>
        </dgm:presLayoutVars>
      </dgm:prSet>
      <dgm:spPr/>
    </dgm:pt>
    <dgm:pt modelId="{84CB07D2-0664-4559-B012-69025530A126}" type="pres">
      <dgm:prSet presAssocID="{AFD8BE25-36B2-4A8F-8024-4BC6DBCEF904}" presName="descendantText" presStyleLbl="alignAccFollowNode1" presStyleIdx="1" presStyleCnt="3">
        <dgm:presLayoutVars>
          <dgm:bulletEnabled val="1"/>
        </dgm:presLayoutVars>
      </dgm:prSet>
      <dgm:spPr/>
    </dgm:pt>
    <dgm:pt modelId="{64F77CC0-4BD0-46F4-8465-0CD227BD9AEA}" type="pres">
      <dgm:prSet presAssocID="{FB311F2C-25E2-461E-9177-88240B2BE351}" presName="sp" presStyleCnt="0"/>
      <dgm:spPr/>
    </dgm:pt>
    <dgm:pt modelId="{6B5F2175-893F-4D10-85EF-B7BDD479DEB2}" type="pres">
      <dgm:prSet presAssocID="{F14B8414-E6F8-4C9C-938D-97FE0E934240}" presName="linNode" presStyleCnt="0"/>
      <dgm:spPr/>
    </dgm:pt>
    <dgm:pt modelId="{0770343A-9F42-477D-A5E8-D86A57CFBD7B}" type="pres">
      <dgm:prSet presAssocID="{F14B8414-E6F8-4C9C-938D-97FE0E934240}" presName="parentText" presStyleLbl="node1" presStyleIdx="2" presStyleCnt="3" custScaleX="58663" custScaleY="83739">
        <dgm:presLayoutVars>
          <dgm:chMax val="1"/>
          <dgm:bulletEnabled val="1"/>
        </dgm:presLayoutVars>
      </dgm:prSet>
      <dgm:spPr/>
    </dgm:pt>
    <dgm:pt modelId="{94417450-2E19-46E4-8DA8-E9C6F290F663}" type="pres">
      <dgm:prSet presAssocID="{F14B8414-E6F8-4C9C-938D-97FE0E934240}" presName="descendantText" presStyleLbl="alignAccFollowNode1" presStyleIdx="2" presStyleCnt="3">
        <dgm:presLayoutVars>
          <dgm:bulletEnabled val="1"/>
        </dgm:presLayoutVars>
      </dgm:prSet>
      <dgm:spPr/>
    </dgm:pt>
  </dgm:ptLst>
  <dgm:cxnLst>
    <dgm:cxn modelId="{2190D400-6F68-406E-B6F9-0B1BEBA422B3}" type="presOf" srcId="{1EA2B227-F0E1-455C-8195-845310FD6821}" destId="{94417450-2E19-46E4-8DA8-E9C6F290F663}" srcOrd="0" destOrd="1" presId="urn:microsoft.com/office/officeart/2005/8/layout/vList5"/>
    <dgm:cxn modelId="{E3562B04-215E-4916-9171-9ABFC13A91AB}" srcId="{E0F99D34-51F0-4798-8430-02E30D531FB3}" destId="{AFD8BE25-36B2-4A8F-8024-4BC6DBCEF904}" srcOrd="1" destOrd="0" parTransId="{43E0EA4F-F5C5-4469-BE5E-C2B379E90650}" sibTransId="{FB311F2C-25E2-461E-9177-88240B2BE351}"/>
    <dgm:cxn modelId="{F8DCB906-938F-4250-A59B-FFCF805BA02C}" type="presOf" srcId="{C0A128CB-4779-43BC-9AA8-59A21FE7AE0D}" destId="{94417450-2E19-46E4-8DA8-E9C6F290F663}" srcOrd="0" destOrd="0" presId="urn:microsoft.com/office/officeart/2005/8/layout/vList5"/>
    <dgm:cxn modelId="{EF843208-F5F4-4B51-A659-441A566DA77D}" type="presOf" srcId="{1D24139C-CEEE-42A1-BDEC-C385B7FB77D4}" destId="{87D7F6FB-8BB4-4412-B1CB-3F27C99E286F}" srcOrd="0" destOrd="0" presId="urn:microsoft.com/office/officeart/2005/8/layout/vList5"/>
    <dgm:cxn modelId="{666E8609-1899-44A1-BE95-09AE7DB7D3FC}" srcId="{F14B8414-E6F8-4C9C-938D-97FE0E934240}" destId="{FD149B5B-EAE1-4878-B92C-60E57E6DD9E8}" srcOrd="2" destOrd="0" parTransId="{0A54BA5A-5D2C-413A-9E0B-0D3465A4F004}" sibTransId="{45048287-439A-4805-A0DB-9A7EB6D9782E}"/>
    <dgm:cxn modelId="{91C6350D-939F-411D-A4A6-312C54D83B43}" type="presOf" srcId="{D8518855-7F36-46C3-91EE-77193D086672}" destId="{72A4BA5A-24BC-443A-8DE3-AB17A696EA4F}" srcOrd="0" destOrd="1" presId="urn:microsoft.com/office/officeart/2005/8/layout/vList5"/>
    <dgm:cxn modelId="{B99B080E-1962-46BD-B272-D129D195FA06}" type="presOf" srcId="{FD149B5B-EAE1-4878-B92C-60E57E6DD9E8}" destId="{94417450-2E19-46E4-8DA8-E9C6F290F663}" srcOrd="0" destOrd="2" presId="urn:microsoft.com/office/officeart/2005/8/layout/vList5"/>
    <dgm:cxn modelId="{5FD5BB0F-D127-4B0C-87E2-F8FF6836ED8D}" srcId="{E0F99D34-51F0-4798-8430-02E30D531FB3}" destId="{1D24139C-CEEE-42A1-BDEC-C385B7FB77D4}" srcOrd="0" destOrd="0" parTransId="{3FFE54A7-CF40-410E-8C0E-4DAB2D51D950}" sibTransId="{2CAD3CFA-3463-480F-A90F-52FFF18664E7}"/>
    <dgm:cxn modelId="{757C9C11-A40E-4ED5-841C-1568647366B0}" type="presOf" srcId="{AFD8BE25-36B2-4A8F-8024-4BC6DBCEF904}" destId="{88A535B2-B90A-407F-9D42-7CB13AD4D25F}" srcOrd="0" destOrd="0" presId="urn:microsoft.com/office/officeart/2005/8/layout/vList5"/>
    <dgm:cxn modelId="{645B1622-A063-4593-B00C-C82EA5C1D7C7}" type="presOf" srcId="{CCCBC79A-FD2C-4B7A-91D2-BA01A523EE77}" destId="{84CB07D2-0664-4559-B012-69025530A126}" srcOrd="0" destOrd="1" presId="urn:microsoft.com/office/officeart/2005/8/layout/vList5"/>
    <dgm:cxn modelId="{7C4BBC24-4721-4CCF-B57F-4D237118BEAF}" srcId="{AFD8BE25-36B2-4A8F-8024-4BC6DBCEF904}" destId="{CCCBC79A-FD2C-4B7A-91D2-BA01A523EE77}" srcOrd="1" destOrd="0" parTransId="{A0DE7733-1EE6-4C32-86D9-1FA69AE7D128}" sibTransId="{6170BA71-5F62-4691-BD1F-62858067738F}"/>
    <dgm:cxn modelId="{D87BB32C-26A7-4D42-9621-2CE6FA4DA2D3}" type="presOf" srcId="{E0F99D34-51F0-4798-8430-02E30D531FB3}" destId="{A1CFF2E3-143F-4AD7-92DD-EC57C49BAF22}" srcOrd="0" destOrd="0" presId="urn:microsoft.com/office/officeart/2005/8/layout/vList5"/>
    <dgm:cxn modelId="{7BB1425B-64CE-4077-B272-C8BC97BF7BAC}" type="presOf" srcId="{D0A2391C-D997-4435-98FB-B671819DE333}" destId="{84CB07D2-0664-4559-B012-69025530A126}" srcOrd="0" destOrd="0" presId="urn:microsoft.com/office/officeart/2005/8/layout/vList5"/>
    <dgm:cxn modelId="{BA0D2465-CF0D-4426-B8AE-38C804544BFA}" srcId="{AFD8BE25-36B2-4A8F-8024-4BC6DBCEF904}" destId="{D0A2391C-D997-4435-98FB-B671819DE333}" srcOrd="0" destOrd="0" parTransId="{E41FCAE7-0A6F-4A5A-B513-74BE8CAFA85F}" sibTransId="{5E5D6CE6-ADCE-4B29-9AAE-8241E5EB3C50}"/>
    <dgm:cxn modelId="{C5D70578-31D9-4912-96B6-DB3CBCB5426F}" type="presOf" srcId="{B9510B96-77C1-41E2-8475-FB8F07606050}" destId="{72A4BA5A-24BC-443A-8DE3-AB17A696EA4F}" srcOrd="0" destOrd="0" presId="urn:microsoft.com/office/officeart/2005/8/layout/vList5"/>
    <dgm:cxn modelId="{72BDEB78-F154-4A19-A52D-910090EFBF81}" srcId="{1D24139C-CEEE-42A1-BDEC-C385B7FB77D4}" destId="{749A7044-1884-4BEC-BFEA-6FCD30DB0F7D}" srcOrd="2" destOrd="0" parTransId="{97ECD0DB-58C4-44E9-B766-6BE4A81633B4}" sibTransId="{404CCE4D-B844-4388-99F2-AB60FD88E284}"/>
    <dgm:cxn modelId="{BF18A182-0406-429D-9168-FFF61E92AB95}" srcId="{1D24139C-CEEE-42A1-BDEC-C385B7FB77D4}" destId="{D8518855-7F36-46C3-91EE-77193D086672}" srcOrd="1" destOrd="0" parTransId="{B8253246-4341-43C5-AB1F-3FC9A45E05D7}" sibTransId="{68AFF5A8-0974-4EBA-A30D-B402F27F18E0}"/>
    <dgm:cxn modelId="{0BED869B-795F-4768-B839-545512F1ACAB}" srcId="{E0F99D34-51F0-4798-8430-02E30D531FB3}" destId="{F14B8414-E6F8-4C9C-938D-97FE0E934240}" srcOrd="2" destOrd="0" parTransId="{5E19C2A7-3537-43F5-B996-901F156598E0}" sibTransId="{C2309786-3B5D-4C4B-8C07-4713E64388A8}"/>
    <dgm:cxn modelId="{86A39CA4-43DF-444E-9398-8CEEF6CC5DA9}" srcId="{1D24139C-CEEE-42A1-BDEC-C385B7FB77D4}" destId="{B9510B96-77C1-41E2-8475-FB8F07606050}" srcOrd="0" destOrd="0" parTransId="{255DB6B4-7742-4771-9D23-275DEFCA08BC}" sibTransId="{D54D47AC-F6BB-4B0E-9516-DA16DAF781F6}"/>
    <dgm:cxn modelId="{315C46AC-7EB3-4191-AE37-342C06ACDB83}" type="presOf" srcId="{749A7044-1884-4BEC-BFEA-6FCD30DB0F7D}" destId="{72A4BA5A-24BC-443A-8DE3-AB17A696EA4F}" srcOrd="0" destOrd="2" presId="urn:microsoft.com/office/officeart/2005/8/layout/vList5"/>
    <dgm:cxn modelId="{1792BCCB-F6BD-4D30-988A-D5448C1C82A5}" srcId="{F14B8414-E6F8-4C9C-938D-97FE0E934240}" destId="{1EA2B227-F0E1-455C-8195-845310FD6821}" srcOrd="1" destOrd="0" parTransId="{F47FCB7F-6402-4439-A5EF-FF2C17ACA17E}" sibTransId="{646661FA-1C08-4282-AD02-1828CC545E54}"/>
    <dgm:cxn modelId="{0A2AE3CF-33BB-4B52-B1BC-01327591DE96}" srcId="{F14B8414-E6F8-4C9C-938D-97FE0E934240}" destId="{C0A128CB-4779-43BC-9AA8-59A21FE7AE0D}" srcOrd="0" destOrd="0" parTransId="{BC31AB42-D75B-403E-9280-68A5943F75FC}" sibTransId="{A96807AF-5506-475B-A77A-FB17C3F8E20D}"/>
    <dgm:cxn modelId="{DDA8B2E3-6770-47DA-A181-6FEFE48CB34E}" type="presOf" srcId="{F14B8414-E6F8-4C9C-938D-97FE0E934240}" destId="{0770343A-9F42-477D-A5E8-D86A57CFBD7B}" srcOrd="0" destOrd="0" presId="urn:microsoft.com/office/officeart/2005/8/layout/vList5"/>
    <dgm:cxn modelId="{AA776038-9259-44BF-95EC-40682993DFC2}" type="presParOf" srcId="{A1CFF2E3-143F-4AD7-92DD-EC57C49BAF22}" destId="{7CEBC753-E49B-4667-B77A-B2FF08AE9987}" srcOrd="0" destOrd="0" presId="urn:microsoft.com/office/officeart/2005/8/layout/vList5"/>
    <dgm:cxn modelId="{0BCFA81A-1003-469B-95AC-9CF022B13280}" type="presParOf" srcId="{7CEBC753-E49B-4667-B77A-B2FF08AE9987}" destId="{87D7F6FB-8BB4-4412-B1CB-3F27C99E286F}" srcOrd="0" destOrd="0" presId="urn:microsoft.com/office/officeart/2005/8/layout/vList5"/>
    <dgm:cxn modelId="{603BB641-63A3-47D8-B0D6-158BD54D503D}" type="presParOf" srcId="{7CEBC753-E49B-4667-B77A-B2FF08AE9987}" destId="{72A4BA5A-24BC-443A-8DE3-AB17A696EA4F}" srcOrd="1" destOrd="0" presId="urn:microsoft.com/office/officeart/2005/8/layout/vList5"/>
    <dgm:cxn modelId="{9E9B453A-C10F-4FED-B838-C189A8FCD24F}" type="presParOf" srcId="{A1CFF2E3-143F-4AD7-92DD-EC57C49BAF22}" destId="{5E78DCF6-61F5-4196-8519-4AA11AA43C53}" srcOrd="1" destOrd="0" presId="urn:microsoft.com/office/officeart/2005/8/layout/vList5"/>
    <dgm:cxn modelId="{9B35EA66-0E0F-4168-96F1-8AEFAECDCD5A}" type="presParOf" srcId="{A1CFF2E3-143F-4AD7-92DD-EC57C49BAF22}" destId="{A7218273-7E75-4B4E-B6F6-C946F70FDC71}" srcOrd="2" destOrd="0" presId="urn:microsoft.com/office/officeart/2005/8/layout/vList5"/>
    <dgm:cxn modelId="{98AB7576-ED90-4FCB-AD6C-0A7502E876F8}" type="presParOf" srcId="{A7218273-7E75-4B4E-B6F6-C946F70FDC71}" destId="{88A535B2-B90A-407F-9D42-7CB13AD4D25F}" srcOrd="0" destOrd="0" presId="urn:microsoft.com/office/officeart/2005/8/layout/vList5"/>
    <dgm:cxn modelId="{9B664187-CD3F-40E0-85E4-A7DB633D2B52}" type="presParOf" srcId="{A7218273-7E75-4B4E-B6F6-C946F70FDC71}" destId="{84CB07D2-0664-4559-B012-69025530A126}" srcOrd="1" destOrd="0" presId="urn:microsoft.com/office/officeart/2005/8/layout/vList5"/>
    <dgm:cxn modelId="{06A89D93-98D1-4060-B776-37020E478402}" type="presParOf" srcId="{A1CFF2E3-143F-4AD7-92DD-EC57C49BAF22}" destId="{64F77CC0-4BD0-46F4-8465-0CD227BD9AEA}" srcOrd="3" destOrd="0" presId="urn:microsoft.com/office/officeart/2005/8/layout/vList5"/>
    <dgm:cxn modelId="{2DC4CB9A-B54C-4DFA-A166-23A346F3EC46}" type="presParOf" srcId="{A1CFF2E3-143F-4AD7-92DD-EC57C49BAF22}" destId="{6B5F2175-893F-4D10-85EF-B7BDD479DEB2}" srcOrd="4" destOrd="0" presId="urn:microsoft.com/office/officeart/2005/8/layout/vList5"/>
    <dgm:cxn modelId="{9E68EF27-7032-4140-A52D-25C43889B49B}" type="presParOf" srcId="{6B5F2175-893F-4D10-85EF-B7BDD479DEB2}" destId="{0770343A-9F42-477D-A5E8-D86A57CFBD7B}" srcOrd="0" destOrd="0" presId="urn:microsoft.com/office/officeart/2005/8/layout/vList5"/>
    <dgm:cxn modelId="{BB5E2083-3CC3-420E-BD21-E5172F5A37E2}" type="presParOf" srcId="{6B5F2175-893F-4D10-85EF-B7BDD479DEB2}" destId="{94417450-2E19-46E4-8DA8-E9C6F290F66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4BA5A-24BC-443A-8DE3-AB17A696EA4F}">
      <dsp:nvSpPr>
        <dsp:cNvPr id="0" name=""/>
        <dsp:cNvSpPr/>
      </dsp:nvSpPr>
      <dsp:spPr>
        <a:xfrm rot="5400000">
          <a:off x="5936861" y="-2755582"/>
          <a:ext cx="1471763" cy="7051852"/>
        </a:xfrm>
        <a:prstGeom prst="round2SameRect">
          <a:avLst/>
        </a:prstGeom>
        <a:solidFill>
          <a:srgbClr val="D0DAF1"/>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E" sz="1900" kern="1200" baseline="0" dirty="0"/>
            <a:t>No capital expenditures to scale up.</a:t>
          </a:r>
          <a:endParaRPr lang="en-US" sz="1900" kern="1200" dirty="0"/>
        </a:p>
        <a:p>
          <a:pPr marL="171450" lvl="1" indent="-171450" algn="l" defTabSz="844550">
            <a:lnSpc>
              <a:spcPct val="90000"/>
            </a:lnSpc>
            <a:spcBef>
              <a:spcPct val="0"/>
            </a:spcBef>
            <a:spcAft>
              <a:spcPct val="15000"/>
            </a:spcAft>
            <a:buChar char="•"/>
          </a:pPr>
          <a:r>
            <a:rPr lang="en-IE" sz="1900" kern="1200" baseline="0" dirty="0"/>
            <a:t>Applications can be quickly provisioned and deprovisioned.</a:t>
          </a:r>
          <a:endParaRPr lang="en-US" sz="1900" kern="1200" dirty="0"/>
        </a:p>
        <a:p>
          <a:pPr marL="171450" lvl="1" indent="-171450" algn="l" defTabSz="844550">
            <a:lnSpc>
              <a:spcPct val="90000"/>
            </a:lnSpc>
            <a:spcBef>
              <a:spcPct val="0"/>
            </a:spcBef>
            <a:spcAft>
              <a:spcPct val="15000"/>
            </a:spcAft>
            <a:buChar char="•"/>
          </a:pPr>
          <a:r>
            <a:rPr lang="en-IE" sz="1900" kern="1200" baseline="0" dirty="0"/>
            <a:t>Organizations pay only for what they use.</a:t>
          </a:r>
          <a:endParaRPr lang="en-US" sz="1900" kern="1200" dirty="0"/>
        </a:p>
      </dsp:txBody>
      <dsp:txXfrm rot="-5400000">
        <a:off x="3146817" y="106308"/>
        <a:ext cx="6980006" cy="1328071"/>
      </dsp:txXfrm>
    </dsp:sp>
    <dsp:sp modelId="{87D7F6FB-8BB4-4412-B1CB-3F27C99E286F}">
      <dsp:nvSpPr>
        <dsp:cNvPr id="0" name=""/>
        <dsp:cNvSpPr/>
      </dsp:nvSpPr>
      <dsp:spPr>
        <a:xfrm>
          <a:off x="819850" y="68"/>
          <a:ext cx="2326965" cy="1540549"/>
        </a:xfrm>
        <a:prstGeom prst="roundRect">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Public cloud:</a:t>
          </a:r>
          <a:endParaRPr lang="en-US" sz="2400" kern="1200" dirty="0"/>
        </a:p>
      </dsp:txBody>
      <dsp:txXfrm>
        <a:off x="895053" y="75271"/>
        <a:ext cx="2176559" cy="1390143"/>
      </dsp:txXfrm>
    </dsp:sp>
    <dsp:sp modelId="{84CB07D2-0664-4559-B012-69025530A126}">
      <dsp:nvSpPr>
        <dsp:cNvPr id="0" name=""/>
        <dsp:cNvSpPr/>
      </dsp:nvSpPr>
      <dsp:spPr>
        <a:xfrm rot="5400000">
          <a:off x="5936861" y="-1123047"/>
          <a:ext cx="1471763" cy="7051852"/>
        </a:xfrm>
        <a:prstGeom prst="round2SameRect">
          <a:avLst/>
        </a:prstGeom>
        <a:solidFill>
          <a:schemeClr val="accent2">
            <a:lumMod val="40000"/>
            <a:lumOff val="6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E" sz="1900" kern="1200" baseline="0" dirty="0"/>
            <a:t>Organizations have complete control over resources.</a:t>
          </a:r>
          <a:endParaRPr lang="en-US" sz="1900" kern="1200" dirty="0"/>
        </a:p>
        <a:p>
          <a:pPr marL="171450" lvl="1" indent="-171450" algn="l" defTabSz="844550">
            <a:lnSpc>
              <a:spcPct val="90000"/>
            </a:lnSpc>
            <a:spcBef>
              <a:spcPct val="0"/>
            </a:spcBef>
            <a:spcAft>
              <a:spcPct val="15000"/>
            </a:spcAft>
            <a:buChar char="•"/>
          </a:pPr>
          <a:r>
            <a:rPr lang="en-IE" sz="1900" kern="1200" baseline="0" dirty="0"/>
            <a:t>Organizations have complete control over security.</a:t>
          </a:r>
          <a:endParaRPr lang="en-US" sz="1900" kern="1200" dirty="0"/>
        </a:p>
      </dsp:txBody>
      <dsp:txXfrm rot="-5400000">
        <a:off x="3146817" y="1738843"/>
        <a:ext cx="6980006" cy="1328071"/>
      </dsp:txXfrm>
    </dsp:sp>
    <dsp:sp modelId="{88A535B2-B90A-407F-9D42-7CB13AD4D25F}">
      <dsp:nvSpPr>
        <dsp:cNvPr id="0" name=""/>
        <dsp:cNvSpPr/>
      </dsp:nvSpPr>
      <dsp:spPr>
        <a:xfrm>
          <a:off x="819850" y="1632604"/>
          <a:ext cx="2326965" cy="1540549"/>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Private cloud:</a:t>
          </a:r>
          <a:endParaRPr lang="en-US" sz="2400" kern="1200" dirty="0"/>
        </a:p>
      </dsp:txBody>
      <dsp:txXfrm>
        <a:off x="895053" y="1707807"/>
        <a:ext cx="2176559" cy="1390143"/>
      </dsp:txXfrm>
    </dsp:sp>
    <dsp:sp modelId="{94417450-2E19-46E4-8DA8-E9C6F290F663}">
      <dsp:nvSpPr>
        <dsp:cNvPr id="0" name=""/>
        <dsp:cNvSpPr/>
      </dsp:nvSpPr>
      <dsp:spPr>
        <a:xfrm rot="5400000">
          <a:off x="5936861" y="509487"/>
          <a:ext cx="1471763" cy="705185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E" sz="1900" kern="1200" baseline="0" dirty="0"/>
            <a:t>Most flexibility.</a:t>
          </a:r>
          <a:endParaRPr lang="en-US" sz="1900" kern="1200" dirty="0"/>
        </a:p>
        <a:p>
          <a:pPr marL="171450" lvl="1" indent="-171450" algn="l" defTabSz="844550">
            <a:lnSpc>
              <a:spcPct val="90000"/>
            </a:lnSpc>
            <a:spcBef>
              <a:spcPct val="0"/>
            </a:spcBef>
            <a:spcAft>
              <a:spcPct val="15000"/>
            </a:spcAft>
            <a:buChar char="•"/>
          </a:pPr>
          <a:r>
            <a:rPr lang="en-IE" sz="1900" kern="1200" baseline="0" dirty="0"/>
            <a:t>Organizations determine where to run their applications.</a:t>
          </a:r>
          <a:endParaRPr lang="en-US" sz="1900" kern="1200" dirty="0"/>
        </a:p>
        <a:p>
          <a:pPr marL="171450" lvl="1" indent="-171450" algn="l" defTabSz="844550">
            <a:lnSpc>
              <a:spcPct val="90000"/>
            </a:lnSpc>
            <a:spcBef>
              <a:spcPct val="0"/>
            </a:spcBef>
            <a:spcAft>
              <a:spcPct val="15000"/>
            </a:spcAft>
            <a:buChar char="•"/>
          </a:pPr>
          <a:r>
            <a:rPr lang="en-IE" sz="1900" kern="1200" baseline="0" dirty="0"/>
            <a:t>Organizations control security, compliance, or legal requirements.</a:t>
          </a:r>
          <a:endParaRPr lang="en-US" sz="1900" kern="1200" dirty="0"/>
        </a:p>
      </dsp:txBody>
      <dsp:txXfrm rot="-5400000">
        <a:off x="3146817" y="3371377"/>
        <a:ext cx="6980006" cy="1328071"/>
      </dsp:txXfrm>
    </dsp:sp>
    <dsp:sp modelId="{0770343A-9F42-477D-A5E8-D86A57CFBD7B}">
      <dsp:nvSpPr>
        <dsp:cNvPr id="0" name=""/>
        <dsp:cNvSpPr/>
      </dsp:nvSpPr>
      <dsp:spPr>
        <a:xfrm>
          <a:off x="819850" y="3265139"/>
          <a:ext cx="2326965" cy="1540549"/>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baseline="0"/>
            <a:t>Hybrid cloud:</a:t>
          </a:r>
          <a:endParaRPr lang="en-US" sz="2400" kern="1200"/>
        </a:p>
      </dsp:txBody>
      <dsp:txXfrm>
        <a:off x="895053" y="3340342"/>
        <a:ext cx="2176559" cy="13901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10/22/2024</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10/22/2024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30D67-B4DD-4CE3-A4D8-AB2CE8A1A02E}" type="slidenum">
              <a:rPr lang="en-US" smtClean="0"/>
              <a:t>1</a:t>
            </a:fld>
            <a:endParaRPr lang="en-US"/>
          </a:p>
        </p:txBody>
      </p:sp>
    </p:spTree>
    <p:extLst>
      <p:ext uri="{BB962C8B-B14F-4D97-AF65-F5344CB8AC3E}">
        <p14:creationId xmlns:p14="http://schemas.microsoft.com/office/powerpoint/2010/main" val="2107783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30D67-B4DD-4CE3-A4D8-AB2CE8A1A02E}" type="slidenum">
              <a:rPr lang="en-US" smtClean="0"/>
              <a:t>15</a:t>
            </a:fld>
            <a:endParaRPr lang="en-US"/>
          </a:p>
        </p:txBody>
      </p:sp>
    </p:spTree>
    <p:extLst>
      <p:ext uri="{BB962C8B-B14F-4D97-AF65-F5344CB8AC3E}">
        <p14:creationId xmlns:p14="http://schemas.microsoft.com/office/powerpoint/2010/main" val="797823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448735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9"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databricks/workspace/workspace-objects#folders" TargetMode="External"/><Relationship Id="rId7" Type="http://schemas.openxmlformats.org/officeDocument/2006/relationships/hyperlink" Target="https://docs.microsoft.com/en-us/azure/databricks/data/databricks-datasets" TargetMode="External"/><Relationship Id="rId2" Type="http://schemas.openxmlformats.org/officeDocument/2006/relationships/hyperlink" Target="https://docs.microsoft.com/en-us/azure/databricks/workspace/" TargetMode="External"/><Relationship Id="rId1" Type="http://schemas.openxmlformats.org/officeDocument/2006/relationships/slideLayout" Target="../slideLayouts/slideLayout6.xml"/><Relationship Id="rId6" Type="http://schemas.openxmlformats.org/officeDocument/2006/relationships/hyperlink" Target="https://docs.microsoft.com/en-us/azure/databricks/data/databricks-file-system" TargetMode="External"/><Relationship Id="rId5" Type="http://schemas.openxmlformats.org/officeDocument/2006/relationships/hyperlink" Target="https://docs.microsoft.com/en-us/azure/databricks/libraries/" TargetMode="External"/><Relationship Id="rId4" Type="http://schemas.openxmlformats.org/officeDocument/2006/relationships/hyperlink" Target="https://docs.microsoft.com/en-us/azure/databricks/notebooks/"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learn.microsoft.com/en-us/azure/databricks/dbfs/#interact-files"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learn.microsoft.com/en-us/azure/databricks/getting-started/concepts"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databricks/data/data-sources/" TargetMode="External"/><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hyperlink" Target="https://docs.microsoft.com/en-us/azure/databricks/spark/latest/structured-streaming/data-sources"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training/modules/explore-relational-data-offerings/" TargetMode="External"/><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hyperlink" Target="https://learn.microsoft.com/en-us/training/modules/explore-provision-deploy-relational-database-offerings-azure/"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databricks/jobs" TargetMode="External"/><Relationship Id="rId2" Type="http://schemas.openxmlformats.org/officeDocument/2006/relationships/hyperlink" Target="https://docs.microsoft.com/en-us/azure/databricks/clusters/" TargetMode="External"/><Relationship Id="rId1" Type="http://schemas.openxmlformats.org/officeDocument/2006/relationships/slideLayout" Target="../slideLayouts/slideLayout6.xml"/><Relationship Id="rId4" Type="http://schemas.openxmlformats.org/officeDocument/2006/relationships/hyperlink" Target="https://docs.microsoft.com/en-us/azure/databricks/clusters/instance-poo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reeform: Shape 100">
            <a:extLst>
              <a:ext uri="{FF2B5EF4-FFF2-40B4-BE49-F238E27FC236}">
                <a16:creationId xmlns:a16="http://schemas.microsoft.com/office/drawing/2014/main" id="{858B2B96-9EEE-44C7-91FB-53509CBA230C}"/>
              </a:ext>
            </a:extLst>
          </p:cNvPr>
          <p:cNvSpPr/>
          <p:nvPr/>
        </p:nvSpPr>
        <p:spPr>
          <a:xfrm rot="20848400">
            <a:off x="7381571" y="-128799"/>
            <a:ext cx="4915432" cy="1772644"/>
          </a:xfrm>
          <a:custGeom>
            <a:avLst/>
            <a:gdLst>
              <a:gd name="connsiteX0" fmla="*/ 287049 w 4916712"/>
              <a:gd name="connsiteY0" fmla="*/ 1409785 h 1773106"/>
              <a:gd name="connsiteX1" fmla="*/ 0 w 4916712"/>
              <a:gd name="connsiteY1" fmla="*/ 1676162 h 1773106"/>
              <a:gd name="connsiteX2" fmla="*/ 281640 w 4916712"/>
              <a:gd name="connsiteY2" fmla="*/ 1413166 h 1773106"/>
              <a:gd name="connsiteX3" fmla="*/ 4916712 w 4916712"/>
              <a:gd name="connsiteY3" fmla="*/ 657477 h 1773106"/>
              <a:gd name="connsiteX4" fmla="*/ 4768628 w 4916712"/>
              <a:gd name="connsiteY4" fmla="*/ 1323974 h 1773106"/>
              <a:gd name="connsiteX5" fmla="*/ 4711734 w 4916712"/>
              <a:gd name="connsiteY5" fmla="*/ 1414047 h 1773106"/>
              <a:gd name="connsiteX6" fmla="*/ 4192609 w 4916712"/>
              <a:gd name="connsiteY6" fmla="*/ 1766352 h 1773106"/>
              <a:gd name="connsiteX7" fmla="*/ 2225054 w 4916712"/>
              <a:gd name="connsiteY7" fmla="*/ 1298491 h 1773106"/>
              <a:gd name="connsiteX8" fmla="*/ 713074 w 4916712"/>
              <a:gd name="connsiteY8" fmla="*/ 1242122 h 1773106"/>
              <a:gd name="connsiteX9" fmla="*/ 369603 w 4916712"/>
              <a:gd name="connsiteY9" fmla="*/ 1358192 h 1773106"/>
              <a:gd name="connsiteX10" fmla="*/ 287049 w 4916712"/>
              <a:gd name="connsiteY10" fmla="*/ 1409785 h 1773106"/>
              <a:gd name="connsiteX11" fmla="*/ 303717 w 4916712"/>
              <a:gd name="connsiteY11" fmla="*/ 1394318 h 1773106"/>
              <a:gd name="connsiteX12" fmla="*/ 1459160 w 4916712"/>
              <a:gd name="connsiteY12" fmla="*/ 92198 h 1773106"/>
              <a:gd name="connsiteX13" fmla="*/ 1794503 w 4916712"/>
              <a:gd name="connsiteY13" fmla="*/ 21308 h 1773106"/>
              <a:gd name="connsiteX14" fmla="*/ 1957545 w 4916712"/>
              <a:gd name="connsiteY14" fmla="*/ 0 h 177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16712" h="1773106">
                <a:moveTo>
                  <a:pt x="287049" y="1409785"/>
                </a:moveTo>
                <a:lnTo>
                  <a:pt x="0" y="1676162"/>
                </a:lnTo>
                <a:cubicBezTo>
                  <a:pt x="85558" y="1583388"/>
                  <a:pt x="171116" y="1490614"/>
                  <a:pt x="281640" y="1413166"/>
                </a:cubicBezTo>
                <a:close/>
                <a:moveTo>
                  <a:pt x="4916712" y="657477"/>
                </a:moveTo>
                <a:lnTo>
                  <a:pt x="4768628" y="1323974"/>
                </a:lnTo>
                <a:lnTo>
                  <a:pt x="4711734" y="1414047"/>
                </a:lnTo>
                <a:cubicBezTo>
                  <a:pt x="4588486" y="1587146"/>
                  <a:pt x="4420947" y="1733000"/>
                  <a:pt x="4192609" y="1766352"/>
                </a:cubicBezTo>
                <a:cubicBezTo>
                  <a:pt x="3735935" y="1833055"/>
                  <a:pt x="2804977" y="1385862"/>
                  <a:pt x="2225054" y="1298491"/>
                </a:cubicBezTo>
                <a:cubicBezTo>
                  <a:pt x="1645132" y="1211119"/>
                  <a:pt x="1083916" y="1179177"/>
                  <a:pt x="713074" y="1242122"/>
                </a:cubicBezTo>
                <a:cubicBezTo>
                  <a:pt x="574008" y="1265726"/>
                  <a:pt x="463029" y="1306571"/>
                  <a:pt x="369603" y="1358192"/>
                </a:cubicBezTo>
                <a:lnTo>
                  <a:pt x="287049" y="1409785"/>
                </a:lnTo>
                <a:lnTo>
                  <a:pt x="303717" y="1394318"/>
                </a:lnTo>
                <a:cubicBezTo>
                  <a:pt x="506194" y="854586"/>
                  <a:pt x="708672" y="314855"/>
                  <a:pt x="1459160" y="92198"/>
                </a:cubicBezTo>
                <a:cubicBezTo>
                  <a:pt x="1552971" y="64366"/>
                  <a:pt x="1666504" y="40864"/>
                  <a:pt x="1794503" y="21308"/>
                </a:cubicBezTo>
                <a:lnTo>
                  <a:pt x="1957545" y="0"/>
                </a:lnTo>
                <a:close/>
              </a:path>
            </a:pathLst>
          </a:custGeom>
          <a:solidFill>
            <a:schemeClr val="accent3"/>
          </a:solidFill>
          <a:ln>
            <a:solidFill>
              <a:srgbClr val="F28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3" name="Freeform: Shape 32">
            <a:extLst>
              <a:ext uri="{FF2B5EF4-FFF2-40B4-BE49-F238E27FC236}">
                <a16:creationId xmlns:a16="http://schemas.microsoft.com/office/drawing/2014/main" id="{A83A832B-DCD3-438B-8448-69C91336D488}"/>
              </a:ext>
            </a:extLst>
          </p:cNvPr>
          <p:cNvSpPr/>
          <p:nvPr/>
        </p:nvSpPr>
        <p:spPr>
          <a:xfrm>
            <a:off x="-1" y="893"/>
            <a:ext cx="9353210" cy="3214313"/>
          </a:xfrm>
          <a:custGeom>
            <a:avLst/>
            <a:gdLst>
              <a:gd name="connsiteX0" fmla="*/ 0 w 9355646"/>
              <a:gd name="connsiteY0" fmla="*/ 0 h 3215150"/>
              <a:gd name="connsiteX1" fmla="*/ 9355646 w 9355646"/>
              <a:gd name="connsiteY1" fmla="*/ 0 h 3215150"/>
              <a:gd name="connsiteX2" fmla="*/ 9352446 w 9355646"/>
              <a:gd name="connsiteY2" fmla="*/ 7079 h 3215150"/>
              <a:gd name="connsiteX3" fmla="*/ 4247536 w 9355646"/>
              <a:gd name="connsiteY3" fmla="*/ 3215150 h 3215150"/>
              <a:gd name="connsiteX4" fmla="*/ 9992 w 9355646"/>
              <a:gd name="connsiteY4" fmla="*/ 1309137 h 3215150"/>
              <a:gd name="connsiteX5" fmla="*/ 0 w 9355646"/>
              <a:gd name="connsiteY5" fmla="*/ 1297066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5646" h="3215150">
                <a:moveTo>
                  <a:pt x="0" y="0"/>
                </a:moveTo>
                <a:lnTo>
                  <a:pt x="9355646" y="0"/>
                </a:lnTo>
                <a:lnTo>
                  <a:pt x="9352446" y="7079"/>
                </a:lnTo>
                <a:cubicBezTo>
                  <a:pt x="8437807" y="1905264"/>
                  <a:pt x="6495642" y="3215150"/>
                  <a:pt x="4247536" y="3215150"/>
                </a:cubicBezTo>
                <a:cubicBezTo>
                  <a:pt x="2561457" y="3215150"/>
                  <a:pt x="1047469" y="2478339"/>
                  <a:pt x="9992" y="1309137"/>
                </a:cubicBezTo>
                <a:lnTo>
                  <a:pt x="0" y="1297066"/>
                </a:lnTo>
                <a:close/>
              </a:path>
            </a:pathLst>
          </a:custGeom>
          <a:gradFill>
            <a:gsLst>
              <a:gs pos="95000">
                <a:srgbClr val="24BED8"/>
              </a:gs>
              <a:gs pos="20000">
                <a:srgbClr val="2F3F69"/>
              </a:gs>
            </a:gsLst>
            <a:lin ang="17400000" scaled="0"/>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8" name="Freeform: Shape 67">
            <a:extLst>
              <a:ext uri="{FF2B5EF4-FFF2-40B4-BE49-F238E27FC236}">
                <a16:creationId xmlns:a16="http://schemas.microsoft.com/office/drawing/2014/main" id="{9110784B-9E16-40F7-8A41-0E66054A30BA}"/>
              </a:ext>
            </a:extLst>
          </p:cNvPr>
          <p:cNvSpPr/>
          <p:nvPr/>
        </p:nvSpPr>
        <p:spPr>
          <a:xfrm>
            <a:off x="1" y="3215207"/>
            <a:ext cx="2625249" cy="3641852"/>
          </a:xfrm>
          <a:custGeom>
            <a:avLst/>
            <a:gdLst>
              <a:gd name="connsiteX0" fmla="*/ 0 w 2625933"/>
              <a:gd name="connsiteY0" fmla="*/ 0 h 3642801"/>
              <a:gd name="connsiteX1" fmla="*/ 2625933 w 2625933"/>
              <a:gd name="connsiteY1" fmla="*/ 2625933 h 3642801"/>
              <a:gd name="connsiteX2" fmla="*/ 2507876 w 2625933"/>
              <a:gd name="connsiteY2" fmla="*/ 3406806 h 3642801"/>
              <a:gd name="connsiteX3" fmla="*/ 2421501 w 2625933"/>
              <a:gd name="connsiteY3" fmla="*/ 3642801 h 3642801"/>
              <a:gd name="connsiteX4" fmla="*/ 0 w 2625933"/>
              <a:gd name="connsiteY4" fmla="*/ 3642801 h 3642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5933" h="3642801">
                <a:moveTo>
                  <a:pt x="0" y="0"/>
                </a:moveTo>
                <a:cubicBezTo>
                  <a:pt x="1450263" y="0"/>
                  <a:pt x="2625933" y="1175670"/>
                  <a:pt x="2625933" y="2625933"/>
                </a:cubicBezTo>
                <a:cubicBezTo>
                  <a:pt x="2625933" y="2897858"/>
                  <a:pt x="2584601" y="3160128"/>
                  <a:pt x="2507876" y="3406806"/>
                </a:cubicBezTo>
                <a:lnTo>
                  <a:pt x="2421501" y="3642801"/>
                </a:lnTo>
                <a:lnTo>
                  <a:pt x="0" y="3642801"/>
                </a:lnTo>
                <a:close/>
              </a:path>
            </a:pathLst>
          </a:custGeom>
          <a:pattFill prst="wd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a:p>
        </p:txBody>
      </p:sp>
      <p:sp>
        <p:nvSpPr>
          <p:cNvPr id="62" name="Freeform: Shape 61">
            <a:extLst>
              <a:ext uri="{FF2B5EF4-FFF2-40B4-BE49-F238E27FC236}">
                <a16:creationId xmlns:a16="http://schemas.microsoft.com/office/drawing/2014/main" id="{56283D23-35FA-411D-A701-448059F2CE07}"/>
              </a:ext>
            </a:extLst>
          </p:cNvPr>
          <p:cNvSpPr/>
          <p:nvPr/>
        </p:nvSpPr>
        <p:spPr>
          <a:xfrm>
            <a:off x="-1" y="1344"/>
            <a:ext cx="8792918" cy="3214313"/>
          </a:xfrm>
          <a:custGeom>
            <a:avLst/>
            <a:gdLst>
              <a:gd name="connsiteX0" fmla="*/ 0 w 8795208"/>
              <a:gd name="connsiteY0" fmla="*/ 0 h 3215150"/>
              <a:gd name="connsiteX1" fmla="*/ 8795208 w 8795208"/>
              <a:gd name="connsiteY1" fmla="*/ 0 h 3215150"/>
              <a:gd name="connsiteX2" fmla="*/ 8792008 w 8795208"/>
              <a:gd name="connsiteY2" fmla="*/ 7079 h 3215150"/>
              <a:gd name="connsiteX3" fmla="*/ 3687098 w 8795208"/>
              <a:gd name="connsiteY3" fmla="*/ 3215150 h 3215150"/>
              <a:gd name="connsiteX4" fmla="*/ 81385 w 8795208"/>
              <a:gd name="connsiteY4" fmla="*/ 1919203 h 3215150"/>
              <a:gd name="connsiteX5" fmla="*/ 0 w 8795208"/>
              <a:gd name="connsiteY5" fmla="*/ 1848333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95208" h="3215150">
                <a:moveTo>
                  <a:pt x="0" y="0"/>
                </a:moveTo>
                <a:lnTo>
                  <a:pt x="8795208" y="0"/>
                </a:lnTo>
                <a:lnTo>
                  <a:pt x="8792008" y="7079"/>
                </a:lnTo>
                <a:cubicBezTo>
                  <a:pt x="7877369" y="1905264"/>
                  <a:pt x="5935204" y="3215150"/>
                  <a:pt x="3687098" y="3215150"/>
                </a:cubicBezTo>
                <a:cubicBezTo>
                  <a:pt x="2317159" y="3215150"/>
                  <a:pt x="1060827" y="2728740"/>
                  <a:pt x="81385" y="1919203"/>
                </a:cubicBezTo>
                <a:lnTo>
                  <a:pt x="0" y="1848333"/>
                </a:lnTo>
                <a:close/>
              </a:path>
            </a:pathLst>
          </a:custGeom>
          <a:gradFill flip="none" rotWithShape="1">
            <a:gsLst>
              <a:gs pos="95000">
                <a:srgbClr val="24BED8">
                  <a:alpha val="30000"/>
                </a:srgbClr>
              </a:gs>
              <a:gs pos="0">
                <a:srgbClr val="2F3F69">
                  <a:alpha val="60000"/>
                </a:srgbClr>
              </a:gs>
            </a:gsLst>
            <a:lin ang="10800000" scaled="1"/>
            <a:tileRect/>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43" name="TextBox 42">
            <a:extLst>
              <a:ext uri="{FF2B5EF4-FFF2-40B4-BE49-F238E27FC236}">
                <a16:creationId xmlns:a16="http://schemas.microsoft.com/office/drawing/2014/main" id="{233EDC58-F290-40BF-8676-A88A58F8E82F}"/>
              </a:ext>
            </a:extLst>
          </p:cNvPr>
          <p:cNvSpPr txBox="1"/>
          <p:nvPr/>
        </p:nvSpPr>
        <p:spPr>
          <a:xfrm>
            <a:off x="996367" y="5723828"/>
            <a:ext cx="10782346" cy="461665"/>
          </a:xfrm>
          <a:prstGeom prst="rect">
            <a:avLst/>
          </a:prstGeom>
          <a:noFill/>
        </p:spPr>
        <p:txBody>
          <a:bodyPr wrap="square" rtlCol="0">
            <a:spAutoFit/>
          </a:bodyPr>
          <a:lstStyle/>
          <a:p>
            <a:r>
              <a:rPr lang="en-US" sz="2400" b="1" dirty="0">
                <a:solidFill>
                  <a:schemeClr val="tx1">
                    <a:lumMod val="75000"/>
                    <a:lumOff val="25000"/>
                  </a:schemeClr>
                </a:solidFill>
              </a:rPr>
              <a:t>Trainer: Maruti Makwana</a:t>
            </a:r>
            <a:endParaRPr lang="en-US" sz="2400" dirty="0">
              <a:solidFill>
                <a:schemeClr val="tx1">
                  <a:lumMod val="75000"/>
                  <a:lumOff val="25000"/>
                </a:schemeClr>
              </a:solidFill>
            </a:endParaRPr>
          </a:p>
        </p:txBody>
      </p:sp>
      <p:sp>
        <p:nvSpPr>
          <p:cNvPr id="50" name="TextBox 49">
            <a:extLst>
              <a:ext uri="{FF2B5EF4-FFF2-40B4-BE49-F238E27FC236}">
                <a16:creationId xmlns:a16="http://schemas.microsoft.com/office/drawing/2014/main" id="{30DF7877-AC10-4265-A588-C608D88C5B95}"/>
              </a:ext>
            </a:extLst>
          </p:cNvPr>
          <p:cNvSpPr txBox="1"/>
          <p:nvPr/>
        </p:nvSpPr>
        <p:spPr>
          <a:xfrm>
            <a:off x="997308" y="366954"/>
            <a:ext cx="7795609" cy="707758"/>
          </a:xfrm>
          <a:prstGeom prst="rect">
            <a:avLst/>
          </a:prstGeom>
          <a:noFill/>
        </p:spPr>
        <p:txBody>
          <a:bodyPr wrap="square" rtlCol="0">
            <a:spAutoFit/>
          </a:bodyPr>
          <a:lstStyle/>
          <a:p>
            <a:r>
              <a:rPr lang="en-US" sz="3999" b="1" dirty="0">
                <a:solidFill>
                  <a:schemeClr val="bg1"/>
                </a:solidFill>
              </a:rPr>
              <a:t>Mastering Azure Databricks</a:t>
            </a:r>
            <a:endParaRPr lang="en-US" sz="3999" dirty="0">
              <a:solidFill>
                <a:schemeClr val="bg1"/>
              </a:solidFill>
            </a:endParaRPr>
          </a:p>
        </p:txBody>
      </p:sp>
      <p:cxnSp>
        <p:nvCxnSpPr>
          <p:cNvPr id="52" name="Straight Connector 51">
            <a:extLst>
              <a:ext uri="{FF2B5EF4-FFF2-40B4-BE49-F238E27FC236}">
                <a16:creationId xmlns:a16="http://schemas.microsoft.com/office/drawing/2014/main" id="{A9B0E375-DFCA-4BA3-A208-C4137829C503}"/>
              </a:ext>
            </a:extLst>
          </p:cNvPr>
          <p:cNvCxnSpPr>
            <a:cxnSpLocks/>
          </p:cNvCxnSpPr>
          <p:nvPr/>
        </p:nvCxnSpPr>
        <p:spPr>
          <a:xfrm>
            <a:off x="1111578" y="1134172"/>
            <a:ext cx="6567689"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1026" name="Picture 2" descr="azure-databricks - Microsoft Q&amp;A">
            <a:extLst>
              <a:ext uri="{FF2B5EF4-FFF2-40B4-BE49-F238E27FC236}">
                <a16:creationId xmlns:a16="http://schemas.microsoft.com/office/drawing/2014/main" id="{55794E29-B013-44F4-9621-A27A9434D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3464" y="3856864"/>
            <a:ext cx="2625249" cy="26252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icrosoft Azure - Wikipedia">
            <a:extLst>
              <a:ext uri="{FF2B5EF4-FFF2-40B4-BE49-F238E27FC236}">
                <a16:creationId xmlns:a16="http://schemas.microsoft.com/office/drawing/2014/main" id="{B1D1A2C2-18AC-4790-890B-88C8DDC764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1504" y="3723508"/>
            <a:ext cx="2625249" cy="262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9975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29BA0-DA1F-4FC5-839F-2C9E618CAD51}"/>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Azure Databricks Components</a:t>
            </a:r>
          </a:p>
        </p:txBody>
      </p:sp>
      <p:cxnSp>
        <p:nvCxnSpPr>
          <p:cNvPr id="4" name="Straight Connector 3">
            <a:extLst>
              <a:ext uri="{FF2B5EF4-FFF2-40B4-BE49-F238E27FC236}">
                <a16:creationId xmlns:a16="http://schemas.microsoft.com/office/drawing/2014/main" id="{83096B86-78A1-4798-A93D-FCC3FC62950D}"/>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63281B8-C722-49D4-9EC6-ED4CB036ACEE}"/>
              </a:ext>
            </a:extLst>
          </p:cNvPr>
          <p:cNvSpPr txBox="1"/>
          <p:nvPr/>
        </p:nvSpPr>
        <p:spPr>
          <a:xfrm>
            <a:off x="550926" y="958334"/>
            <a:ext cx="6094476" cy="369332"/>
          </a:xfrm>
          <a:prstGeom prst="rect">
            <a:avLst/>
          </a:prstGeom>
          <a:noFill/>
        </p:spPr>
        <p:txBody>
          <a:bodyPr wrap="square">
            <a:spAutoFit/>
          </a:bodyPr>
          <a:lstStyle/>
          <a:p>
            <a:pPr algn="l"/>
            <a:r>
              <a:rPr lang="en-IN" b="1" i="0" dirty="0">
                <a:effectLst/>
                <a:latin typeface="Segoe UI" panose="020B0502040204020203" pitchFamily="34" charset="0"/>
              </a:rPr>
              <a:t>Workspaces</a:t>
            </a:r>
          </a:p>
        </p:txBody>
      </p:sp>
      <p:sp>
        <p:nvSpPr>
          <p:cNvPr id="7" name="TextBox 6">
            <a:extLst>
              <a:ext uri="{FF2B5EF4-FFF2-40B4-BE49-F238E27FC236}">
                <a16:creationId xmlns:a16="http://schemas.microsoft.com/office/drawing/2014/main" id="{B63F7A3F-E855-4BE0-890C-E73E421AA827}"/>
              </a:ext>
            </a:extLst>
          </p:cNvPr>
          <p:cNvSpPr txBox="1"/>
          <p:nvPr/>
        </p:nvSpPr>
        <p:spPr>
          <a:xfrm>
            <a:off x="550926" y="1414195"/>
            <a:ext cx="11061954" cy="923330"/>
          </a:xfrm>
          <a:prstGeom prst="rect">
            <a:avLst/>
          </a:prstGeom>
          <a:noFill/>
        </p:spPr>
        <p:txBody>
          <a:bodyPr wrap="square">
            <a:spAutoFit/>
          </a:bodyPr>
          <a:lstStyle/>
          <a:p>
            <a:r>
              <a:rPr lang="en-US" b="0" i="0" dirty="0">
                <a:effectLst/>
                <a:latin typeface="Segoe UI" panose="020B0502040204020203" pitchFamily="34" charset="0"/>
              </a:rPr>
              <a:t>A </a:t>
            </a:r>
            <a:r>
              <a:rPr lang="en-US" b="0" i="0" u="none" strike="noStrike" dirty="0">
                <a:effectLst/>
                <a:latin typeface="Segoe UI" panose="020B0502040204020203" pitchFamily="34" charset="0"/>
                <a:hlinkClick r:id="rId2">
                  <a:extLst>
                    <a:ext uri="{A12FA001-AC4F-418D-AE19-62706E023703}">
                      <ahyp:hlinkClr xmlns:ahyp="http://schemas.microsoft.com/office/drawing/2018/hyperlinkcolor" val="tx"/>
                    </a:ext>
                  </a:extLst>
                </a:hlinkClick>
              </a:rPr>
              <a:t>workspace</a:t>
            </a:r>
            <a:r>
              <a:rPr lang="en-US" b="0" i="0" dirty="0">
                <a:effectLst/>
                <a:latin typeface="Segoe UI" panose="020B0502040204020203" pitchFamily="34" charset="0"/>
              </a:rPr>
              <a:t> is an environment for accessing all of your Azure Databricks assets. A workspace organizes objects (notebooks, libraries, dashboards, and experiments) into </a:t>
            </a:r>
            <a:r>
              <a:rPr lang="en-US" b="0" i="0" u="none" strike="noStrike" dirty="0">
                <a:effectLst/>
                <a:latin typeface="Segoe UI" panose="020B0502040204020203" pitchFamily="34" charset="0"/>
                <a:hlinkClick r:id="rId3">
                  <a:extLst>
                    <a:ext uri="{A12FA001-AC4F-418D-AE19-62706E023703}">
                      <ahyp:hlinkClr xmlns:ahyp="http://schemas.microsoft.com/office/drawing/2018/hyperlinkcolor" val="tx"/>
                    </a:ext>
                  </a:extLst>
                </a:hlinkClick>
              </a:rPr>
              <a:t>folders</a:t>
            </a:r>
            <a:r>
              <a:rPr lang="en-US" b="0" i="0" dirty="0">
                <a:effectLst/>
                <a:latin typeface="Segoe UI" panose="020B0502040204020203" pitchFamily="34" charset="0"/>
              </a:rPr>
              <a:t> and provides access to data objects and computational resources.</a:t>
            </a:r>
            <a:r>
              <a:rPr lang="en-IN" b="1" i="0" u="none" strike="noStrike" dirty="0">
                <a:effectLst/>
                <a:latin typeface="Segoe UI" panose="020B0502040204020203" pitchFamily="34" charset="0"/>
                <a:hlinkClick r:id="rId4">
                  <a:extLst>
                    <a:ext uri="{A12FA001-AC4F-418D-AE19-62706E023703}">
                      <ahyp:hlinkClr xmlns:ahyp="http://schemas.microsoft.com/office/drawing/2018/hyperlinkcolor" val="tx"/>
                    </a:ext>
                  </a:extLst>
                </a:hlinkClick>
              </a:rPr>
              <a:t> </a:t>
            </a:r>
            <a:endParaRPr lang="en-IN" dirty="0"/>
          </a:p>
        </p:txBody>
      </p:sp>
      <p:sp>
        <p:nvSpPr>
          <p:cNvPr id="9" name="TextBox 8">
            <a:extLst>
              <a:ext uri="{FF2B5EF4-FFF2-40B4-BE49-F238E27FC236}">
                <a16:creationId xmlns:a16="http://schemas.microsoft.com/office/drawing/2014/main" id="{29475DC9-CD6B-4C7F-B89F-0C3FE6E2B9C7}"/>
              </a:ext>
            </a:extLst>
          </p:cNvPr>
          <p:cNvSpPr txBox="1"/>
          <p:nvPr/>
        </p:nvSpPr>
        <p:spPr>
          <a:xfrm>
            <a:off x="550926" y="2424054"/>
            <a:ext cx="6094476" cy="369332"/>
          </a:xfrm>
          <a:prstGeom prst="rect">
            <a:avLst/>
          </a:prstGeom>
          <a:noFill/>
        </p:spPr>
        <p:txBody>
          <a:bodyPr wrap="square">
            <a:spAutoFit/>
          </a:bodyPr>
          <a:lstStyle/>
          <a:p>
            <a:r>
              <a:rPr lang="en-IN" b="1" i="0" u="none" strike="noStrike">
                <a:effectLst/>
                <a:latin typeface="Segoe UI" panose="020B0502040204020203" pitchFamily="34" charset="0"/>
                <a:hlinkClick r:id="rId4">
                  <a:extLst>
                    <a:ext uri="{A12FA001-AC4F-418D-AE19-62706E023703}">
                      <ahyp:hlinkClr xmlns:ahyp="http://schemas.microsoft.com/office/drawing/2018/hyperlinkcolor" val="tx"/>
                    </a:ext>
                  </a:extLst>
                </a:hlinkClick>
              </a:rPr>
              <a:t>Notebook</a:t>
            </a:r>
            <a:endParaRPr lang="en-IN" dirty="0"/>
          </a:p>
        </p:txBody>
      </p:sp>
      <p:sp>
        <p:nvSpPr>
          <p:cNvPr id="11" name="TextBox 10">
            <a:extLst>
              <a:ext uri="{FF2B5EF4-FFF2-40B4-BE49-F238E27FC236}">
                <a16:creationId xmlns:a16="http://schemas.microsoft.com/office/drawing/2014/main" id="{3BD5552E-7DDD-4BF3-BE24-673816EBE443}"/>
              </a:ext>
            </a:extLst>
          </p:cNvPr>
          <p:cNvSpPr txBox="1"/>
          <p:nvPr/>
        </p:nvSpPr>
        <p:spPr>
          <a:xfrm>
            <a:off x="550926" y="2869653"/>
            <a:ext cx="11144250" cy="369332"/>
          </a:xfrm>
          <a:prstGeom prst="rect">
            <a:avLst/>
          </a:prstGeom>
          <a:noFill/>
        </p:spPr>
        <p:txBody>
          <a:bodyPr wrap="square">
            <a:spAutoFit/>
          </a:bodyPr>
          <a:lstStyle/>
          <a:p>
            <a:r>
              <a:rPr lang="en-US" b="0" i="0" dirty="0">
                <a:effectLst/>
                <a:latin typeface="Segoe UI" panose="020B0502040204020203" pitchFamily="34" charset="0"/>
              </a:rPr>
              <a:t>A web-based interface to documents that contain runnable commands, visualizations, and narrative text.</a:t>
            </a:r>
            <a:endParaRPr lang="en-IN" dirty="0"/>
          </a:p>
        </p:txBody>
      </p:sp>
      <p:sp>
        <p:nvSpPr>
          <p:cNvPr id="13" name="TextBox 12">
            <a:extLst>
              <a:ext uri="{FF2B5EF4-FFF2-40B4-BE49-F238E27FC236}">
                <a16:creationId xmlns:a16="http://schemas.microsoft.com/office/drawing/2014/main" id="{205CB9CA-AB85-4BF2-9BE3-2F943AF12728}"/>
              </a:ext>
            </a:extLst>
          </p:cNvPr>
          <p:cNvSpPr txBox="1"/>
          <p:nvPr/>
        </p:nvSpPr>
        <p:spPr>
          <a:xfrm>
            <a:off x="550926" y="3429000"/>
            <a:ext cx="6094476" cy="369332"/>
          </a:xfrm>
          <a:prstGeom prst="rect">
            <a:avLst/>
          </a:prstGeom>
          <a:noFill/>
        </p:spPr>
        <p:txBody>
          <a:bodyPr wrap="square">
            <a:spAutoFit/>
          </a:bodyPr>
          <a:lstStyle/>
          <a:p>
            <a:r>
              <a:rPr lang="en-IN" b="1" i="0" u="none" strike="noStrike" dirty="0">
                <a:effectLst/>
                <a:latin typeface="Segoe UI" panose="020B0502040204020203" pitchFamily="34" charset="0"/>
                <a:hlinkClick r:id="rId5">
                  <a:extLst>
                    <a:ext uri="{A12FA001-AC4F-418D-AE19-62706E023703}">
                      <ahyp:hlinkClr xmlns:ahyp="http://schemas.microsoft.com/office/drawing/2018/hyperlinkcolor" val="tx"/>
                    </a:ext>
                  </a:extLst>
                </a:hlinkClick>
              </a:rPr>
              <a:t>Library</a:t>
            </a:r>
            <a:endParaRPr lang="en-IN" dirty="0"/>
          </a:p>
        </p:txBody>
      </p:sp>
      <p:sp>
        <p:nvSpPr>
          <p:cNvPr id="15" name="TextBox 14">
            <a:extLst>
              <a:ext uri="{FF2B5EF4-FFF2-40B4-BE49-F238E27FC236}">
                <a16:creationId xmlns:a16="http://schemas.microsoft.com/office/drawing/2014/main" id="{4A324779-1147-4731-83D2-4D57F4E15032}"/>
              </a:ext>
            </a:extLst>
          </p:cNvPr>
          <p:cNvSpPr txBox="1"/>
          <p:nvPr/>
        </p:nvSpPr>
        <p:spPr>
          <a:xfrm>
            <a:off x="550926" y="3852961"/>
            <a:ext cx="11336274" cy="646331"/>
          </a:xfrm>
          <a:prstGeom prst="rect">
            <a:avLst/>
          </a:prstGeom>
          <a:noFill/>
        </p:spPr>
        <p:txBody>
          <a:bodyPr wrap="square">
            <a:spAutoFit/>
          </a:bodyPr>
          <a:lstStyle/>
          <a:p>
            <a:r>
              <a:rPr lang="en-US" b="0" i="0" dirty="0">
                <a:effectLst/>
                <a:latin typeface="Segoe UI" panose="020B0502040204020203" pitchFamily="34" charset="0"/>
              </a:rPr>
              <a:t>A package of code available to the notebook or job running on your cluster. Databricks runtimes include many libraries and you can add your own.</a:t>
            </a:r>
            <a:endParaRPr lang="en-IN" dirty="0"/>
          </a:p>
        </p:txBody>
      </p:sp>
      <p:sp>
        <p:nvSpPr>
          <p:cNvPr id="17" name="TextBox 16">
            <a:extLst>
              <a:ext uri="{FF2B5EF4-FFF2-40B4-BE49-F238E27FC236}">
                <a16:creationId xmlns:a16="http://schemas.microsoft.com/office/drawing/2014/main" id="{2570D8F8-75FF-424A-9127-6549136BC51C}"/>
              </a:ext>
            </a:extLst>
          </p:cNvPr>
          <p:cNvSpPr txBox="1"/>
          <p:nvPr/>
        </p:nvSpPr>
        <p:spPr>
          <a:xfrm>
            <a:off x="550926" y="4720295"/>
            <a:ext cx="6094476" cy="369332"/>
          </a:xfrm>
          <a:prstGeom prst="rect">
            <a:avLst/>
          </a:prstGeom>
          <a:noFill/>
        </p:spPr>
        <p:txBody>
          <a:bodyPr wrap="square">
            <a:spAutoFit/>
          </a:bodyPr>
          <a:lstStyle/>
          <a:p>
            <a:r>
              <a:rPr lang="en-IN" b="1" i="0" u="none" strike="noStrike" dirty="0">
                <a:effectLst/>
                <a:latin typeface="Segoe UI" panose="020B0502040204020203" pitchFamily="34" charset="0"/>
                <a:hlinkClick r:id="rId6">
                  <a:extLst>
                    <a:ext uri="{A12FA001-AC4F-418D-AE19-62706E023703}">
                      <ahyp:hlinkClr xmlns:ahyp="http://schemas.microsoft.com/office/drawing/2018/hyperlinkcolor" val="tx"/>
                    </a:ext>
                  </a:extLst>
                </a:hlinkClick>
              </a:rPr>
              <a:t>Databricks File System (DBFS)</a:t>
            </a:r>
            <a:endParaRPr lang="en-IN" dirty="0"/>
          </a:p>
        </p:txBody>
      </p:sp>
      <p:sp>
        <p:nvSpPr>
          <p:cNvPr id="19" name="TextBox 18">
            <a:extLst>
              <a:ext uri="{FF2B5EF4-FFF2-40B4-BE49-F238E27FC236}">
                <a16:creationId xmlns:a16="http://schemas.microsoft.com/office/drawing/2014/main" id="{6A136AA6-EC53-4D39-93B5-1E54F964F2A7}"/>
              </a:ext>
            </a:extLst>
          </p:cNvPr>
          <p:cNvSpPr txBox="1"/>
          <p:nvPr/>
        </p:nvSpPr>
        <p:spPr>
          <a:xfrm>
            <a:off x="550926" y="5199797"/>
            <a:ext cx="11061954" cy="923330"/>
          </a:xfrm>
          <a:prstGeom prst="rect">
            <a:avLst/>
          </a:prstGeom>
          <a:noFill/>
        </p:spPr>
        <p:txBody>
          <a:bodyPr wrap="square">
            <a:spAutoFit/>
          </a:bodyPr>
          <a:lstStyle/>
          <a:p>
            <a:r>
              <a:rPr lang="en-US" b="0" i="0" dirty="0">
                <a:effectLst/>
                <a:latin typeface="Segoe UI" panose="020B0502040204020203" pitchFamily="34" charset="0"/>
              </a:rPr>
              <a:t>A filesystem abstraction layer over a blob store. It contains directories, which can contain files (data files, libraries, and images), and other directories. DBFS is automatically populated with some </a:t>
            </a:r>
            <a:r>
              <a:rPr lang="en-US" b="0" i="0" u="none" strike="noStrike" dirty="0">
                <a:effectLst/>
                <a:latin typeface="Segoe UI" panose="020B0502040204020203" pitchFamily="34" charset="0"/>
                <a:hlinkClick r:id="rId7">
                  <a:extLst>
                    <a:ext uri="{A12FA001-AC4F-418D-AE19-62706E023703}">
                      <ahyp:hlinkClr xmlns:ahyp="http://schemas.microsoft.com/office/drawing/2018/hyperlinkcolor" val="tx"/>
                    </a:ext>
                  </a:extLst>
                </a:hlinkClick>
              </a:rPr>
              <a:t>datasets</a:t>
            </a:r>
            <a:r>
              <a:rPr lang="en-US" b="0" i="0" dirty="0">
                <a:effectLst/>
                <a:latin typeface="Segoe UI" panose="020B0502040204020203" pitchFamily="34" charset="0"/>
              </a:rPr>
              <a:t> that you can use to learn Azure Databricks.</a:t>
            </a:r>
            <a:endParaRPr lang="en-IN" dirty="0"/>
          </a:p>
        </p:txBody>
      </p:sp>
    </p:spTree>
    <p:extLst>
      <p:ext uri="{BB962C8B-B14F-4D97-AF65-F5344CB8AC3E}">
        <p14:creationId xmlns:p14="http://schemas.microsoft.com/office/powerpoint/2010/main" val="14348497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159F56-A453-B922-044E-A35A6BAD5FB8}"/>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What is DBFS?</a:t>
            </a:r>
          </a:p>
        </p:txBody>
      </p:sp>
      <p:cxnSp>
        <p:nvCxnSpPr>
          <p:cNvPr id="3" name="Straight Connector 2">
            <a:extLst>
              <a:ext uri="{FF2B5EF4-FFF2-40B4-BE49-F238E27FC236}">
                <a16:creationId xmlns:a16="http://schemas.microsoft.com/office/drawing/2014/main" id="{BF4DA451-9921-FE3A-A877-53C19E40EC7B}"/>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0FA8C2B-D5F4-3A76-EAF8-C874EB36D8B9}"/>
              </a:ext>
            </a:extLst>
          </p:cNvPr>
          <p:cNvSpPr txBox="1"/>
          <p:nvPr/>
        </p:nvSpPr>
        <p:spPr>
          <a:xfrm>
            <a:off x="753447" y="1082551"/>
            <a:ext cx="10667222" cy="5016758"/>
          </a:xfrm>
          <a:prstGeom prst="rect">
            <a:avLst/>
          </a:prstGeom>
          <a:noFill/>
        </p:spPr>
        <p:txBody>
          <a:bodyPr wrap="square">
            <a:spAutoFit/>
          </a:bodyPr>
          <a:lstStyle/>
          <a:p>
            <a:r>
              <a:rPr lang="en-US" sz="2000" b="0" i="0" dirty="0">
                <a:solidFill>
                  <a:srgbClr val="161616"/>
                </a:solidFill>
                <a:effectLst/>
                <a:latin typeface="Segoe UI" panose="020B0502040204020203" pitchFamily="34" charset="0"/>
              </a:rPr>
              <a:t>The Databricks File System (DBFS) is a distributed file system mounted into an Azure Databricks workspace and available on Azure Databricks clusters. </a:t>
            </a:r>
          </a:p>
          <a:p>
            <a:endParaRPr lang="en-US" sz="2000" b="0" i="0" dirty="0">
              <a:solidFill>
                <a:srgbClr val="161616"/>
              </a:solidFill>
              <a:effectLst/>
              <a:latin typeface="Segoe UI" panose="020B0502040204020203" pitchFamily="34" charset="0"/>
            </a:endParaRPr>
          </a:p>
          <a:p>
            <a:pPr algn="l"/>
            <a:r>
              <a:rPr lang="en-US" sz="2000" b="1" i="0" dirty="0">
                <a:solidFill>
                  <a:srgbClr val="161616"/>
                </a:solidFill>
                <a:effectLst/>
                <a:latin typeface="Segoe UI" panose="020B0502040204020203" pitchFamily="34" charset="0"/>
              </a:rPr>
              <a:t>What can you do with DBFS?</a:t>
            </a:r>
          </a:p>
          <a:p>
            <a:pPr algn="l"/>
            <a:endParaRPr lang="en-US" sz="2000" b="1" i="0" dirty="0">
              <a:solidFill>
                <a:srgbClr val="161616"/>
              </a:solidFill>
              <a:effectLst/>
              <a:latin typeface="Segoe UI" panose="020B0502040204020203" pitchFamily="34" charset="0"/>
            </a:endParaRPr>
          </a:p>
          <a:p>
            <a:pPr algn="l"/>
            <a:r>
              <a:rPr lang="en-US" sz="2000" b="0" i="0" dirty="0">
                <a:solidFill>
                  <a:srgbClr val="161616"/>
                </a:solidFill>
                <a:effectLst/>
                <a:latin typeface="Segoe UI" panose="020B0502040204020203" pitchFamily="34" charset="0"/>
              </a:rPr>
              <a:t>DBFS provides convenience by mapping cloud object storage URIs to relative paths.</a:t>
            </a:r>
          </a:p>
          <a:p>
            <a:pPr algn="l"/>
            <a:endParaRPr lang="en-US" sz="2000" b="0" i="0" dirty="0">
              <a:solidFill>
                <a:srgbClr val="161616"/>
              </a:solidFill>
              <a:effectLst/>
              <a:latin typeface="Segoe UI" panose="020B0502040204020203" pitchFamily="34" charset="0"/>
            </a:endParaRPr>
          </a:p>
          <a:p>
            <a:pPr marL="342900" indent="-342900" algn="l">
              <a:buFont typeface="Wingdings" panose="05000000000000000000" pitchFamily="2" charset="2"/>
              <a:buChar char="ü"/>
            </a:pPr>
            <a:r>
              <a:rPr lang="en-US" sz="2000" b="0" i="0" dirty="0">
                <a:solidFill>
                  <a:srgbClr val="161616"/>
                </a:solidFill>
                <a:effectLst/>
                <a:latin typeface="Segoe UI" panose="020B0502040204020203" pitchFamily="34" charset="0"/>
              </a:rPr>
              <a:t>Allows you to </a:t>
            </a:r>
            <a:r>
              <a:rPr lang="en-US" sz="2000" b="0" i="0" u="none" strike="noStrike" dirty="0">
                <a:solidFill>
                  <a:srgbClr val="161616"/>
                </a:solidFill>
                <a:effectLst/>
                <a:latin typeface="Segoe UI" panose="020B0502040204020203" pitchFamily="34" charset="0"/>
                <a:hlinkClick r:id="rId2"/>
              </a:rPr>
              <a:t>interact with object storage</a:t>
            </a:r>
            <a:r>
              <a:rPr lang="en-US" sz="2000" b="0" i="0" dirty="0">
                <a:solidFill>
                  <a:srgbClr val="161616"/>
                </a:solidFill>
                <a:effectLst/>
                <a:latin typeface="Segoe UI" panose="020B0502040204020203" pitchFamily="34" charset="0"/>
              </a:rPr>
              <a:t> using directory and file semantics instead of cloud-specific API commands.</a:t>
            </a:r>
          </a:p>
          <a:p>
            <a:pPr marL="342900" indent="-342900" algn="l">
              <a:buFont typeface="Wingdings" panose="05000000000000000000" pitchFamily="2" charset="2"/>
              <a:buChar char="ü"/>
            </a:pPr>
            <a:r>
              <a:rPr lang="en-US" sz="2000" b="0" i="0" dirty="0">
                <a:solidFill>
                  <a:srgbClr val="161616"/>
                </a:solidFill>
                <a:effectLst/>
                <a:latin typeface="Segoe UI" panose="020B0502040204020203" pitchFamily="34" charset="0"/>
              </a:rPr>
              <a:t>Simplifies the process of persisting files to object storage, allowing virtual machines and attached volume storage to be safely deleted on cluster termination.</a:t>
            </a:r>
          </a:p>
          <a:p>
            <a:pPr marL="342900" indent="-342900" algn="l">
              <a:buFont typeface="Wingdings" panose="05000000000000000000" pitchFamily="2" charset="2"/>
              <a:buChar char="ü"/>
            </a:pPr>
            <a:r>
              <a:rPr lang="en-US" sz="2000" b="0" i="0" dirty="0">
                <a:solidFill>
                  <a:srgbClr val="161616"/>
                </a:solidFill>
                <a:effectLst/>
                <a:latin typeface="Segoe UI" panose="020B0502040204020203" pitchFamily="34" charset="0"/>
              </a:rPr>
              <a:t>Provides a convenient location for storing </a:t>
            </a:r>
            <a:r>
              <a:rPr lang="en-US" sz="2000" b="0" i="0" dirty="0" err="1">
                <a:solidFill>
                  <a:srgbClr val="161616"/>
                </a:solidFill>
                <a:effectLst/>
                <a:latin typeface="Segoe UI" panose="020B0502040204020203" pitchFamily="34" charset="0"/>
              </a:rPr>
              <a:t>init</a:t>
            </a:r>
            <a:r>
              <a:rPr lang="en-US" sz="2000" b="0" i="0" dirty="0">
                <a:solidFill>
                  <a:srgbClr val="161616"/>
                </a:solidFill>
                <a:effectLst/>
                <a:latin typeface="Segoe UI" panose="020B0502040204020203" pitchFamily="34" charset="0"/>
              </a:rPr>
              <a:t> scripts, JARs, libraries, and configurations for cluster initialization.</a:t>
            </a:r>
          </a:p>
          <a:p>
            <a:pPr marL="342900" indent="-342900" algn="l">
              <a:buFont typeface="Wingdings" panose="05000000000000000000" pitchFamily="2" charset="2"/>
              <a:buChar char="ü"/>
            </a:pPr>
            <a:r>
              <a:rPr lang="en-US" sz="2000" b="0" i="0" dirty="0">
                <a:solidFill>
                  <a:srgbClr val="161616"/>
                </a:solidFill>
                <a:effectLst/>
                <a:latin typeface="Segoe UI" panose="020B0502040204020203" pitchFamily="34" charset="0"/>
              </a:rPr>
              <a:t>Provides a convenient location for checkpoint files created during model training with OSS deep learning libraries.</a:t>
            </a:r>
          </a:p>
          <a:p>
            <a:endParaRPr lang="en-IN" sz="2000" dirty="0"/>
          </a:p>
        </p:txBody>
      </p:sp>
    </p:spTree>
    <p:extLst>
      <p:ext uri="{BB962C8B-B14F-4D97-AF65-F5344CB8AC3E}">
        <p14:creationId xmlns:p14="http://schemas.microsoft.com/office/powerpoint/2010/main" val="9067902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F6A41E-FF27-08B7-4C15-F442BE4198E6}"/>
              </a:ext>
            </a:extLst>
          </p:cNvPr>
          <p:cNvSpPr txBox="1"/>
          <p:nvPr/>
        </p:nvSpPr>
        <p:spPr>
          <a:xfrm>
            <a:off x="431799" y="388035"/>
            <a:ext cx="10608733" cy="461665"/>
          </a:xfrm>
          <a:prstGeom prst="rect">
            <a:avLst/>
          </a:prstGeom>
          <a:noFill/>
        </p:spPr>
        <p:txBody>
          <a:bodyPr wrap="square">
            <a:spAutoFit/>
          </a:bodyPr>
          <a:lstStyle/>
          <a:p>
            <a:r>
              <a:rPr lang="en-IN" sz="2400" dirty="0">
                <a:hlinkClick r:id="rId2"/>
              </a:rPr>
              <a:t>https://learn.microsoft.com/en-us/azure/databricks/getting-started/concepts</a:t>
            </a:r>
            <a:r>
              <a:rPr lang="en-IN" sz="2400" dirty="0"/>
              <a:t> </a:t>
            </a:r>
          </a:p>
        </p:txBody>
      </p:sp>
    </p:spTree>
    <p:extLst>
      <p:ext uri="{BB962C8B-B14F-4D97-AF65-F5344CB8AC3E}">
        <p14:creationId xmlns:p14="http://schemas.microsoft.com/office/powerpoint/2010/main" val="29492012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159F56-A453-B922-044E-A35A6BAD5FB8}"/>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What is RDD?</a:t>
            </a:r>
          </a:p>
        </p:txBody>
      </p:sp>
      <p:cxnSp>
        <p:nvCxnSpPr>
          <p:cNvPr id="3" name="Straight Connector 2">
            <a:extLst>
              <a:ext uri="{FF2B5EF4-FFF2-40B4-BE49-F238E27FC236}">
                <a16:creationId xmlns:a16="http://schemas.microsoft.com/office/drawing/2014/main" id="{BF4DA451-9921-FE3A-A877-53C19E40EC7B}"/>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0FA8C2B-D5F4-3A76-EAF8-C874EB36D8B9}"/>
              </a:ext>
            </a:extLst>
          </p:cNvPr>
          <p:cNvSpPr txBox="1"/>
          <p:nvPr/>
        </p:nvSpPr>
        <p:spPr>
          <a:xfrm>
            <a:off x="753447" y="1082551"/>
            <a:ext cx="10667222" cy="1323439"/>
          </a:xfrm>
          <a:prstGeom prst="rect">
            <a:avLst/>
          </a:prstGeom>
          <a:noFill/>
        </p:spPr>
        <p:txBody>
          <a:bodyPr wrap="square">
            <a:spAutoFit/>
          </a:bodyPr>
          <a:lstStyle/>
          <a:p>
            <a:r>
              <a:rPr lang="en-US" sz="2000" b="0" i="0" dirty="0">
                <a:solidFill>
                  <a:srgbClr val="1B3139"/>
                </a:solidFill>
                <a:effectLst/>
                <a:latin typeface="DM Sans" panose="020B0604020202020204" pitchFamily="2" charset="0"/>
              </a:rPr>
              <a:t>RDD was the primary user-facing API in Spark since its inception. At the core, an RDD is an immutable distributed collection of elements of your data, partitioned across nodes in your cluster that can be operated in parallel with a low-level API that offers transformations and actions.</a:t>
            </a:r>
            <a:endParaRPr lang="en-IN" sz="2000" dirty="0"/>
          </a:p>
        </p:txBody>
      </p:sp>
      <p:pic>
        <p:nvPicPr>
          <p:cNvPr id="1026" name="Picture 2" descr="What is Resilient Distributed Dataset?">
            <a:extLst>
              <a:ext uri="{FF2B5EF4-FFF2-40B4-BE49-F238E27FC236}">
                <a16:creationId xmlns:a16="http://schemas.microsoft.com/office/drawing/2014/main" id="{56C1491E-676C-D1A8-DBE7-2AF2F0ABD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764" y="2507401"/>
            <a:ext cx="6686947" cy="3889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83992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29BA0-DA1F-4FC5-839F-2C9E618CAD51}"/>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Cloud Models</a:t>
            </a:r>
          </a:p>
        </p:txBody>
      </p:sp>
      <p:cxnSp>
        <p:nvCxnSpPr>
          <p:cNvPr id="4" name="Straight Connector 3">
            <a:extLst>
              <a:ext uri="{FF2B5EF4-FFF2-40B4-BE49-F238E27FC236}">
                <a16:creationId xmlns:a16="http://schemas.microsoft.com/office/drawing/2014/main" id="{83096B86-78A1-4798-A93D-FCC3FC62950D}"/>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Diagram 4" descr="Summary of the public, private, and hybrid cloud as described in the student materials. ">
            <a:extLst>
              <a:ext uri="{FF2B5EF4-FFF2-40B4-BE49-F238E27FC236}">
                <a16:creationId xmlns:a16="http://schemas.microsoft.com/office/drawing/2014/main" id="{38DBF6EC-6EAE-4221-B7CA-2FCD20179AA2}"/>
              </a:ext>
            </a:extLst>
          </p:cNvPr>
          <p:cNvGraphicFramePr/>
          <p:nvPr/>
        </p:nvGraphicFramePr>
        <p:xfrm>
          <a:off x="468259" y="1314889"/>
          <a:ext cx="11018520" cy="4805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849613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8668-7295-4461-897B-08416E569D9C}"/>
              </a:ext>
            </a:extLst>
          </p:cNvPr>
          <p:cNvSpPr txBox="1"/>
          <p:nvPr/>
        </p:nvSpPr>
        <p:spPr>
          <a:xfrm>
            <a:off x="-1" y="893"/>
            <a:ext cx="12188825" cy="707702"/>
          </a:xfrm>
          <a:prstGeom prst="rect">
            <a:avLst/>
          </a:prstGeom>
          <a:noFill/>
        </p:spPr>
        <p:txBody>
          <a:bodyPr wrap="square" rtlCol="0">
            <a:spAutoFit/>
          </a:bodyPr>
          <a:lstStyle/>
          <a:p>
            <a:pPr algn="ctr"/>
            <a:r>
              <a:rPr lang="en-IN" sz="3999" b="1" dirty="0">
                <a:solidFill>
                  <a:schemeClr val="tx1">
                    <a:lumMod val="75000"/>
                    <a:lumOff val="25000"/>
                  </a:schemeClr>
                </a:solidFill>
              </a:rPr>
              <a:t>I</a:t>
            </a:r>
            <a:r>
              <a:rPr lang="en-US" sz="3999" b="1" dirty="0">
                <a:solidFill>
                  <a:schemeClr val="tx1">
                    <a:lumMod val="75000"/>
                    <a:lumOff val="25000"/>
                  </a:schemeClr>
                </a:solidFill>
              </a:rPr>
              <a:t>AAS – PAAS - SAAS</a:t>
            </a:r>
          </a:p>
        </p:txBody>
      </p:sp>
      <p:cxnSp>
        <p:nvCxnSpPr>
          <p:cNvPr id="4" name="Straight Connector 3">
            <a:extLst>
              <a:ext uri="{FF2B5EF4-FFF2-40B4-BE49-F238E27FC236}">
                <a16:creationId xmlns:a16="http://schemas.microsoft.com/office/drawing/2014/main" id="{FB0EDB84-A586-4274-9964-5F583865D0B0}"/>
              </a:ext>
            </a:extLst>
          </p:cNvPr>
          <p:cNvCxnSpPr>
            <a:cxnSpLocks/>
          </p:cNvCxnSpPr>
          <p:nvPr/>
        </p:nvCxnSpPr>
        <p:spPr>
          <a:xfrm>
            <a:off x="5031108" y="772973"/>
            <a:ext cx="2127681"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4" name="Group 63" descr="On-premises, IaaS, PaaS, and SaaS are shown from customer managed to cloud provider managed. ">
            <a:extLst>
              <a:ext uri="{FF2B5EF4-FFF2-40B4-BE49-F238E27FC236}">
                <a16:creationId xmlns:a16="http://schemas.microsoft.com/office/drawing/2014/main" id="{25EE01ED-94A5-4CF8-9998-CBE329EB3BAC}"/>
              </a:ext>
            </a:extLst>
          </p:cNvPr>
          <p:cNvGrpSpPr/>
          <p:nvPr/>
        </p:nvGrpSpPr>
        <p:grpSpPr>
          <a:xfrm>
            <a:off x="622539" y="1833314"/>
            <a:ext cx="10428977" cy="4559062"/>
            <a:chOff x="1029060" y="1244462"/>
            <a:chExt cx="10978618" cy="4902338"/>
          </a:xfrm>
        </p:grpSpPr>
        <p:sp>
          <p:nvSpPr>
            <p:cNvPr id="65" name="Rectangle 64">
              <a:extLst>
                <a:ext uri="{FF2B5EF4-FFF2-40B4-BE49-F238E27FC236}">
                  <a16:creationId xmlns:a16="http://schemas.microsoft.com/office/drawing/2014/main" id="{B5FD283A-CF89-4A4E-9356-A392274EE1A2}"/>
                </a:ext>
              </a:extLst>
            </p:cNvPr>
            <p:cNvSpPr/>
            <p:nvPr/>
          </p:nvSpPr>
          <p:spPr>
            <a:xfrm>
              <a:off x="1248036" y="1494810"/>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470" fontAlgn="base">
                <a:spcAft>
                  <a:spcPct val="0"/>
                </a:spcAft>
                <a:defRPr/>
              </a:pPr>
              <a:r>
                <a:rPr lang="en-US" sz="1999" b="1" dirty="0">
                  <a:solidFill>
                    <a:schemeClr val="tx1">
                      <a:alpha val="99000"/>
                    </a:schemeClr>
                  </a:solidFill>
                  <a:ea typeface="Kozuka Gothic Pro R" pitchFamily="34" charset="-128"/>
                </a:rPr>
                <a:t>On-Premises</a:t>
              </a:r>
            </a:p>
            <a:p>
              <a:pPr marL="0" lvl="1" algn="ctr" defTabSz="1218470" fontAlgn="base">
                <a:spcAft>
                  <a:spcPct val="0"/>
                </a:spcAft>
                <a:defRPr/>
              </a:pPr>
              <a:r>
                <a:rPr lang="en-US" sz="1600" b="1" dirty="0">
                  <a:solidFill>
                    <a:schemeClr val="tx1">
                      <a:alpha val="99000"/>
                    </a:schemeClr>
                  </a:solidFill>
                  <a:ea typeface="Kozuka Gothic Pro R" pitchFamily="34" charset="-128"/>
                </a:rPr>
                <a:t>( Private Cloud )</a:t>
              </a:r>
            </a:p>
          </p:txBody>
        </p:sp>
        <p:sp>
          <p:nvSpPr>
            <p:cNvPr id="66" name="Rectangle 65">
              <a:extLst>
                <a:ext uri="{FF2B5EF4-FFF2-40B4-BE49-F238E27FC236}">
                  <a16:creationId xmlns:a16="http://schemas.microsoft.com/office/drawing/2014/main" id="{F8E60A12-E084-49F2-BCBD-8E157E066C81}"/>
                </a:ext>
              </a:extLst>
            </p:cNvPr>
            <p:cNvSpPr/>
            <p:nvPr/>
          </p:nvSpPr>
          <p:spPr>
            <a:xfrm>
              <a:off x="1337759" y="504833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570">
                <a:defRPr/>
              </a:pPr>
              <a:r>
                <a:rPr lang="en-US" sz="1500">
                  <a:solidFill>
                    <a:srgbClr val="FFFFFF">
                      <a:alpha val="99000"/>
                    </a:srgbClr>
                  </a:solidFill>
                  <a:ea typeface="Segoe UI" pitchFamily="34" charset="0"/>
                  <a:cs typeface="Segoe UI" pitchFamily="34" charset="0"/>
                </a:rPr>
                <a:t>Networking</a:t>
              </a:r>
            </a:p>
          </p:txBody>
        </p:sp>
        <p:sp>
          <p:nvSpPr>
            <p:cNvPr id="67" name="Rectangle 66">
              <a:extLst>
                <a:ext uri="{FF2B5EF4-FFF2-40B4-BE49-F238E27FC236}">
                  <a16:creationId xmlns:a16="http://schemas.microsoft.com/office/drawing/2014/main" id="{EACCAE74-CFFE-47A6-929A-07D95D15E665}"/>
                </a:ext>
              </a:extLst>
            </p:cNvPr>
            <p:cNvSpPr/>
            <p:nvPr/>
          </p:nvSpPr>
          <p:spPr>
            <a:xfrm>
              <a:off x="1337759" y="459351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570">
                <a:defRPr/>
              </a:pPr>
              <a:r>
                <a:rPr lang="en-US" sz="1500">
                  <a:solidFill>
                    <a:srgbClr val="FFFFFF">
                      <a:alpha val="99000"/>
                    </a:srgbClr>
                  </a:solidFill>
                  <a:ea typeface="Segoe UI" pitchFamily="34" charset="0"/>
                  <a:cs typeface="Segoe UI" pitchFamily="34" charset="0"/>
                </a:rPr>
                <a:t>Compute</a:t>
              </a:r>
            </a:p>
          </p:txBody>
        </p:sp>
        <p:sp>
          <p:nvSpPr>
            <p:cNvPr id="68" name="Rectangle 67">
              <a:extLst>
                <a:ext uri="{FF2B5EF4-FFF2-40B4-BE49-F238E27FC236}">
                  <a16:creationId xmlns:a16="http://schemas.microsoft.com/office/drawing/2014/main" id="{43F22740-09EA-4AC7-A58A-E34A28D76D97}"/>
                </a:ext>
              </a:extLst>
            </p:cNvPr>
            <p:cNvSpPr/>
            <p:nvPr/>
          </p:nvSpPr>
          <p:spPr>
            <a:xfrm>
              <a:off x="1337759" y="550314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570">
                <a:defRPr/>
              </a:pPr>
              <a:r>
                <a:rPr lang="en-US" sz="1500">
                  <a:solidFill>
                    <a:srgbClr val="FFFFFF">
                      <a:alpha val="99000"/>
                    </a:srgbClr>
                  </a:solidFill>
                  <a:ea typeface="Segoe UI" pitchFamily="34" charset="0"/>
                  <a:cs typeface="Segoe UI" pitchFamily="34" charset="0"/>
                </a:rPr>
                <a:t>Storage</a:t>
              </a:r>
            </a:p>
          </p:txBody>
        </p:sp>
        <p:sp>
          <p:nvSpPr>
            <p:cNvPr id="69" name="Rectangle 68">
              <a:extLst>
                <a:ext uri="{FF2B5EF4-FFF2-40B4-BE49-F238E27FC236}">
                  <a16:creationId xmlns:a16="http://schemas.microsoft.com/office/drawing/2014/main" id="{AC7D9D0E-0841-4722-AC52-765EAE4F13DE}"/>
                </a:ext>
              </a:extLst>
            </p:cNvPr>
            <p:cNvSpPr/>
            <p:nvPr/>
          </p:nvSpPr>
          <p:spPr>
            <a:xfrm>
              <a:off x="1337759" y="4127625"/>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570">
                <a:defRPr/>
              </a:pPr>
              <a:r>
                <a:rPr lang="en-US" sz="1500">
                  <a:solidFill>
                    <a:srgbClr val="FFFFFF">
                      <a:alpha val="99000"/>
                    </a:srgbClr>
                  </a:solidFill>
                  <a:ea typeface="Segoe UI" pitchFamily="34" charset="0"/>
                  <a:cs typeface="Segoe UI" pitchFamily="34" charset="0"/>
                </a:rPr>
                <a:t>Virtual Machine</a:t>
              </a:r>
            </a:p>
          </p:txBody>
        </p:sp>
        <p:sp>
          <p:nvSpPr>
            <p:cNvPr id="70" name="Rectangle 69">
              <a:extLst>
                <a:ext uri="{FF2B5EF4-FFF2-40B4-BE49-F238E27FC236}">
                  <a16:creationId xmlns:a16="http://schemas.microsoft.com/office/drawing/2014/main" id="{E1C3899F-872C-4104-9327-FD4B52581F3C}"/>
                </a:ext>
              </a:extLst>
            </p:cNvPr>
            <p:cNvSpPr/>
            <p:nvPr/>
          </p:nvSpPr>
          <p:spPr>
            <a:xfrm>
              <a:off x="1337759" y="3672806"/>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570">
                <a:defRPr/>
              </a:pPr>
              <a:r>
                <a:rPr lang="en-US" sz="1500">
                  <a:solidFill>
                    <a:srgbClr val="FFFFFF">
                      <a:alpha val="99000"/>
                    </a:srgbClr>
                  </a:solidFill>
                  <a:ea typeface="Segoe UI" pitchFamily="34" charset="0"/>
                  <a:cs typeface="Segoe UI" pitchFamily="34" charset="0"/>
                </a:rPr>
                <a:t>Operating System</a:t>
              </a:r>
            </a:p>
          </p:txBody>
        </p:sp>
        <p:sp>
          <p:nvSpPr>
            <p:cNvPr id="71" name="Rectangle 70">
              <a:extLst>
                <a:ext uri="{FF2B5EF4-FFF2-40B4-BE49-F238E27FC236}">
                  <a16:creationId xmlns:a16="http://schemas.microsoft.com/office/drawing/2014/main" id="{F69C4DC2-2275-41D6-8DCE-52E776FE8520}"/>
                </a:ext>
              </a:extLst>
            </p:cNvPr>
            <p:cNvSpPr/>
            <p:nvPr/>
          </p:nvSpPr>
          <p:spPr>
            <a:xfrm>
              <a:off x="1337759" y="276316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570">
                <a:defRPr/>
              </a:pPr>
              <a:r>
                <a:rPr lang="en-US" sz="1500">
                  <a:solidFill>
                    <a:srgbClr val="FFFFFF">
                      <a:alpha val="99000"/>
                    </a:srgbClr>
                  </a:solidFill>
                  <a:ea typeface="Segoe UI" pitchFamily="34" charset="0"/>
                  <a:cs typeface="Segoe UI" pitchFamily="34" charset="0"/>
                </a:rPr>
                <a:t>Applications</a:t>
              </a:r>
            </a:p>
          </p:txBody>
        </p:sp>
        <p:sp>
          <p:nvSpPr>
            <p:cNvPr id="72" name="Rectangle 71">
              <a:extLst>
                <a:ext uri="{FF2B5EF4-FFF2-40B4-BE49-F238E27FC236}">
                  <a16:creationId xmlns:a16="http://schemas.microsoft.com/office/drawing/2014/main" id="{A434DBEA-A109-4B89-A5EE-98FB3701BD92}"/>
                </a:ext>
              </a:extLst>
            </p:cNvPr>
            <p:cNvSpPr/>
            <p:nvPr/>
          </p:nvSpPr>
          <p:spPr>
            <a:xfrm>
              <a:off x="1337759" y="230834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570">
                <a:defRPr/>
              </a:pPr>
              <a:r>
                <a:rPr lang="en-US" sz="1500">
                  <a:solidFill>
                    <a:srgbClr val="FFFFFF">
                      <a:alpha val="99000"/>
                    </a:srgbClr>
                  </a:solidFill>
                  <a:ea typeface="Segoe UI" pitchFamily="34" charset="0"/>
                  <a:cs typeface="Segoe UI" pitchFamily="34" charset="0"/>
                </a:rPr>
                <a:t>Data &amp; Access</a:t>
              </a:r>
            </a:p>
          </p:txBody>
        </p:sp>
        <p:sp>
          <p:nvSpPr>
            <p:cNvPr id="73" name="Rectangle 72">
              <a:extLst>
                <a:ext uri="{FF2B5EF4-FFF2-40B4-BE49-F238E27FC236}">
                  <a16:creationId xmlns:a16="http://schemas.microsoft.com/office/drawing/2014/main" id="{22B4C911-1E1D-4095-B572-239279A53128}"/>
                </a:ext>
              </a:extLst>
            </p:cNvPr>
            <p:cNvSpPr/>
            <p:nvPr/>
          </p:nvSpPr>
          <p:spPr>
            <a:xfrm>
              <a:off x="1337759" y="3217987"/>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570">
                <a:defRPr/>
              </a:pPr>
              <a:r>
                <a:rPr lang="en-US" sz="1500">
                  <a:solidFill>
                    <a:srgbClr val="FFFFFF">
                      <a:alpha val="99000"/>
                    </a:srgbClr>
                  </a:solidFill>
                  <a:ea typeface="Segoe UI" pitchFamily="34" charset="0"/>
                  <a:cs typeface="Segoe UI" pitchFamily="34" charset="0"/>
                </a:rPr>
                <a:t>Runtime</a:t>
              </a:r>
            </a:p>
          </p:txBody>
        </p:sp>
        <p:sp>
          <p:nvSpPr>
            <p:cNvPr id="74" name="Rectangle 73">
              <a:extLst>
                <a:ext uri="{FF2B5EF4-FFF2-40B4-BE49-F238E27FC236}">
                  <a16:creationId xmlns:a16="http://schemas.microsoft.com/office/drawing/2014/main" id="{30F09294-0AA9-46BA-B73B-F3FA0A7F0784}"/>
                </a:ext>
              </a:extLst>
            </p:cNvPr>
            <p:cNvSpPr/>
            <p:nvPr/>
          </p:nvSpPr>
          <p:spPr>
            <a:xfrm>
              <a:off x="3406919" y="1494810"/>
              <a:ext cx="2108505" cy="640080"/>
            </a:xfrm>
            <a:prstGeom prst="rect">
              <a:avLst/>
            </a:prstGeom>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470" fontAlgn="base">
                <a:spcAft>
                  <a:spcPct val="0"/>
                </a:spcAft>
                <a:defRPr/>
              </a:pPr>
              <a:r>
                <a:rPr lang="en-US" sz="1999" b="1" dirty="0">
                  <a:solidFill>
                    <a:schemeClr val="tx1">
                      <a:alpha val="99000"/>
                    </a:schemeClr>
                  </a:solidFill>
                  <a:highlight>
                    <a:srgbClr val="FFFFFF"/>
                  </a:highlight>
                  <a:ea typeface="Kozuka Gothic Pro R" pitchFamily="34" charset="-128"/>
                </a:rPr>
                <a:t>Infrastructure</a:t>
              </a:r>
            </a:p>
            <a:p>
              <a:pPr algn="ctr" defTabSz="1218570">
                <a:defRPr/>
              </a:pPr>
              <a:r>
                <a:rPr lang="en-US" sz="1999" b="1" dirty="0">
                  <a:solidFill>
                    <a:schemeClr val="tx1">
                      <a:alpha val="99000"/>
                    </a:schemeClr>
                  </a:solidFill>
                  <a:highlight>
                    <a:srgbClr val="FFFFFF"/>
                  </a:highlight>
                  <a:ea typeface="Kozuka Gothic Pro R" pitchFamily="34" charset="-128"/>
                </a:rPr>
                <a:t>( as a Service )</a:t>
              </a:r>
            </a:p>
          </p:txBody>
        </p:sp>
        <p:grpSp>
          <p:nvGrpSpPr>
            <p:cNvPr id="75" name="Group 74">
              <a:extLst>
                <a:ext uri="{FF2B5EF4-FFF2-40B4-BE49-F238E27FC236}">
                  <a16:creationId xmlns:a16="http://schemas.microsoft.com/office/drawing/2014/main" id="{84E2292D-91B5-488C-A944-D7129D9A4BDD}"/>
                </a:ext>
              </a:extLst>
            </p:cNvPr>
            <p:cNvGrpSpPr/>
            <p:nvPr/>
          </p:nvGrpSpPr>
          <p:grpSpPr>
            <a:xfrm>
              <a:off x="3547135" y="2266020"/>
              <a:ext cx="1645145" cy="3575799"/>
              <a:chOff x="4410447" y="2460753"/>
              <a:chExt cx="1645145" cy="3575799"/>
            </a:xfrm>
          </p:grpSpPr>
          <p:sp>
            <p:nvSpPr>
              <p:cNvPr id="99" name="Rectangle 98">
                <a:extLst>
                  <a:ext uri="{FF2B5EF4-FFF2-40B4-BE49-F238E27FC236}">
                    <a16:creationId xmlns:a16="http://schemas.microsoft.com/office/drawing/2014/main" id="{BFEDD6E2-5AB9-4900-9B05-8B835964E533}"/>
                  </a:ext>
                </a:extLst>
              </p:cNvPr>
              <p:cNvSpPr/>
              <p:nvPr/>
            </p:nvSpPr>
            <p:spPr>
              <a:xfrm>
                <a:off x="4410447" y="5200735"/>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570">
                  <a:defRPr/>
                </a:pPr>
                <a:r>
                  <a:rPr lang="en-US" sz="1500">
                    <a:solidFill>
                      <a:srgbClr val="FFFFFF">
                        <a:alpha val="99000"/>
                      </a:srgbClr>
                    </a:solidFill>
                    <a:ea typeface="Segoe UI" pitchFamily="34" charset="0"/>
                    <a:cs typeface="Segoe UI" pitchFamily="34" charset="0"/>
                  </a:rPr>
                  <a:t>Networking</a:t>
                </a:r>
              </a:p>
            </p:txBody>
          </p:sp>
          <p:sp>
            <p:nvSpPr>
              <p:cNvPr id="100" name="Rectangle 99">
                <a:extLst>
                  <a:ext uri="{FF2B5EF4-FFF2-40B4-BE49-F238E27FC236}">
                    <a16:creationId xmlns:a16="http://schemas.microsoft.com/office/drawing/2014/main" id="{E4616F9A-4E1C-48AB-9C7D-F0881F571B97}"/>
                  </a:ext>
                </a:extLst>
              </p:cNvPr>
              <p:cNvSpPr/>
              <p:nvPr/>
            </p:nvSpPr>
            <p:spPr>
              <a:xfrm>
                <a:off x="4410447" y="4745916"/>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570">
                  <a:defRPr/>
                </a:pPr>
                <a:r>
                  <a:rPr lang="en-US" sz="1500">
                    <a:solidFill>
                      <a:srgbClr val="FFFFFF">
                        <a:alpha val="99000"/>
                      </a:srgbClr>
                    </a:solidFill>
                    <a:ea typeface="Segoe UI" pitchFamily="34" charset="0"/>
                    <a:cs typeface="Segoe UI" pitchFamily="34" charset="0"/>
                  </a:rPr>
                  <a:t>Compute</a:t>
                </a:r>
              </a:p>
            </p:txBody>
          </p:sp>
          <p:sp>
            <p:nvSpPr>
              <p:cNvPr id="101" name="Rectangle 100">
                <a:extLst>
                  <a:ext uri="{FF2B5EF4-FFF2-40B4-BE49-F238E27FC236}">
                    <a16:creationId xmlns:a16="http://schemas.microsoft.com/office/drawing/2014/main" id="{CDB49CCB-53A7-45F0-A93F-F257CDB5D2CD}"/>
                  </a:ext>
                </a:extLst>
              </p:cNvPr>
              <p:cNvSpPr/>
              <p:nvPr/>
            </p:nvSpPr>
            <p:spPr>
              <a:xfrm>
                <a:off x="4410447" y="5655552"/>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570">
                  <a:defRPr/>
                </a:pPr>
                <a:r>
                  <a:rPr lang="en-US" sz="1500">
                    <a:solidFill>
                      <a:srgbClr val="FFFFFF">
                        <a:alpha val="99000"/>
                      </a:srgbClr>
                    </a:solidFill>
                    <a:ea typeface="Segoe UI" pitchFamily="34" charset="0"/>
                    <a:cs typeface="Segoe UI" pitchFamily="34" charset="0"/>
                  </a:rPr>
                  <a:t>Storage</a:t>
                </a:r>
              </a:p>
            </p:txBody>
          </p:sp>
          <p:sp>
            <p:nvSpPr>
              <p:cNvPr id="102" name="Rectangle 101">
                <a:extLst>
                  <a:ext uri="{FF2B5EF4-FFF2-40B4-BE49-F238E27FC236}">
                    <a16:creationId xmlns:a16="http://schemas.microsoft.com/office/drawing/2014/main" id="{8E3BDD74-9AEA-4725-A167-A8D161997580}"/>
                  </a:ext>
                </a:extLst>
              </p:cNvPr>
              <p:cNvSpPr/>
              <p:nvPr/>
            </p:nvSpPr>
            <p:spPr>
              <a:xfrm>
                <a:off x="4410447" y="428002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algn="ctr" defTabSz="1218570">
                  <a:defRPr/>
                </a:pPr>
                <a:r>
                  <a:rPr lang="en-US" sz="1500" kern="0" dirty="0">
                    <a:solidFill>
                      <a:srgbClr val="FFFFFF">
                        <a:alpha val="99000"/>
                      </a:srgbClr>
                    </a:solidFill>
                    <a:ea typeface="Segoe UI" pitchFamily="34" charset="0"/>
                    <a:cs typeface="Segoe UI" pitchFamily="34" charset="0"/>
                  </a:rPr>
                  <a:t>Virtual Machine</a:t>
                </a:r>
              </a:p>
            </p:txBody>
          </p:sp>
          <p:sp>
            <p:nvSpPr>
              <p:cNvPr id="103" name="Rectangle 102">
                <a:extLst>
                  <a:ext uri="{FF2B5EF4-FFF2-40B4-BE49-F238E27FC236}">
                    <a16:creationId xmlns:a16="http://schemas.microsoft.com/office/drawing/2014/main" id="{F9549E0F-E44E-4E2A-AE84-3066C48D4B70}"/>
                  </a:ext>
                </a:extLst>
              </p:cNvPr>
              <p:cNvSpPr/>
              <p:nvPr/>
            </p:nvSpPr>
            <p:spPr>
              <a:xfrm>
                <a:off x="4410447" y="3825210"/>
                <a:ext cx="1645145" cy="381000"/>
              </a:xfrm>
              <a:prstGeom prst="rect">
                <a:avLst/>
              </a:prstGeom>
              <a:solidFill>
                <a:srgbClr val="008575"/>
              </a:solidFill>
              <a:ln w="9525" cap="flat" cmpd="sng" algn="ctr">
                <a:solidFill>
                  <a:srgbClr val="FFC000"/>
                </a:solidFill>
                <a:prstDash val="solid"/>
              </a:ln>
              <a:effectLst/>
            </p:spPr>
            <p:txBody>
              <a:bodyPr lIns="0" rIns="0" rtlCol="0" anchor="t" anchorCtr="0"/>
              <a:lstStyle/>
              <a:p>
                <a:pPr algn="ctr" defTabSz="1218570">
                  <a:defRPr/>
                </a:pPr>
                <a:r>
                  <a:rPr lang="en-US" sz="1500" kern="0" dirty="0">
                    <a:solidFill>
                      <a:srgbClr val="FFFFFF">
                        <a:alpha val="99000"/>
                      </a:srgbClr>
                    </a:solidFill>
                    <a:ea typeface="Segoe UI" pitchFamily="34" charset="0"/>
                    <a:cs typeface="Segoe UI" pitchFamily="34" charset="0"/>
                  </a:rPr>
                  <a:t>Operating System</a:t>
                </a:r>
              </a:p>
            </p:txBody>
          </p:sp>
          <p:sp>
            <p:nvSpPr>
              <p:cNvPr id="104" name="Rectangle 103">
                <a:extLst>
                  <a:ext uri="{FF2B5EF4-FFF2-40B4-BE49-F238E27FC236}">
                    <a16:creationId xmlns:a16="http://schemas.microsoft.com/office/drawing/2014/main" id="{8B0DDC8B-9E6C-4C38-B7CA-4C4405A8EE97}"/>
                  </a:ext>
                </a:extLst>
              </p:cNvPr>
              <p:cNvSpPr/>
              <p:nvPr/>
            </p:nvSpPr>
            <p:spPr>
              <a:xfrm>
                <a:off x="4410447" y="291557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algn="ctr" defTabSz="1218570">
                  <a:defRPr/>
                </a:pPr>
                <a:r>
                  <a:rPr lang="en-US" sz="1500" kern="0">
                    <a:solidFill>
                      <a:srgbClr val="FFFFFF">
                        <a:alpha val="99000"/>
                      </a:srgbClr>
                    </a:solidFill>
                    <a:ea typeface="Segoe UI" pitchFamily="34" charset="0"/>
                    <a:cs typeface="Segoe UI" pitchFamily="34" charset="0"/>
                  </a:rPr>
                  <a:t>Applications</a:t>
                </a:r>
              </a:p>
            </p:txBody>
          </p:sp>
          <p:sp>
            <p:nvSpPr>
              <p:cNvPr id="105" name="Rectangle 104">
                <a:extLst>
                  <a:ext uri="{FF2B5EF4-FFF2-40B4-BE49-F238E27FC236}">
                    <a16:creationId xmlns:a16="http://schemas.microsoft.com/office/drawing/2014/main" id="{7763738B-BF1F-41BA-938E-33187AAD4D91}"/>
                  </a:ext>
                </a:extLst>
              </p:cNvPr>
              <p:cNvSpPr/>
              <p:nvPr/>
            </p:nvSpPr>
            <p:spPr>
              <a:xfrm>
                <a:off x="4410447" y="2460753"/>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algn="ctr" defTabSz="1218570">
                  <a:defRPr/>
                </a:pPr>
                <a:r>
                  <a:rPr lang="en-US" sz="1500" kern="0">
                    <a:solidFill>
                      <a:srgbClr val="FFFFFF">
                        <a:alpha val="99000"/>
                      </a:srgbClr>
                    </a:solidFill>
                    <a:ea typeface="Segoe UI" pitchFamily="34" charset="0"/>
                    <a:cs typeface="Segoe UI" pitchFamily="34" charset="0"/>
                  </a:rPr>
                  <a:t>Data &amp; Access</a:t>
                </a:r>
              </a:p>
            </p:txBody>
          </p:sp>
          <p:sp>
            <p:nvSpPr>
              <p:cNvPr id="106" name="Rectangle 105">
                <a:extLst>
                  <a:ext uri="{FF2B5EF4-FFF2-40B4-BE49-F238E27FC236}">
                    <a16:creationId xmlns:a16="http://schemas.microsoft.com/office/drawing/2014/main" id="{BEB18A31-11F3-4E53-9032-541694C972D8}"/>
                  </a:ext>
                </a:extLst>
              </p:cNvPr>
              <p:cNvSpPr/>
              <p:nvPr/>
            </p:nvSpPr>
            <p:spPr>
              <a:xfrm>
                <a:off x="4410447" y="337039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algn="ctr" defTabSz="1218570">
                  <a:defRPr/>
                </a:pPr>
                <a:r>
                  <a:rPr lang="en-US" sz="1500" kern="0">
                    <a:solidFill>
                      <a:srgbClr val="FFFFFF">
                        <a:alpha val="99000"/>
                      </a:srgbClr>
                    </a:solidFill>
                    <a:ea typeface="Segoe UI" pitchFamily="34" charset="0"/>
                    <a:cs typeface="Segoe UI" pitchFamily="34" charset="0"/>
                  </a:rPr>
                  <a:t>Runtime</a:t>
                </a:r>
              </a:p>
            </p:txBody>
          </p:sp>
        </p:grpSp>
        <p:sp>
          <p:nvSpPr>
            <p:cNvPr id="76" name="Rectangle 75">
              <a:extLst>
                <a:ext uri="{FF2B5EF4-FFF2-40B4-BE49-F238E27FC236}">
                  <a16:creationId xmlns:a16="http://schemas.microsoft.com/office/drawing/2014/main" id="{115A84F4-6944-448E-8A7E-9954D8BE9B4A}"/>
                </a:ext>
              </a:extLst>
            </p:cNvPr>
            <p:cNvSpPr/>
            <p:nvPr/>
          </p:nvSpPr>
          <p:spPr>
            <a:xfrm>
              <a:off x="5414147" y="1494810"/>
              <a:ext cx="2000311" cy="640080"/>
            </a:xfrm>
            <a:prstGeom prst="rect">
              <a:avLst/>
            </a:prstGeom>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470" fontAlgn="base">
                <a:spcAft>
                  <a:spcPct val="0"/>
                </a:spcAft>
              </a:pPr>
              <a:r>
                <a:rPr lang="en-US" sz="1999" b="1" dirty="0">
                  <a:solidFill>
                    <a:schemeClr val="tx1">
                      <a:alpha val="99000"/>
                    </a:schemeClr>
                  </a:solidFill>
                  <a:highlight>
                    <a:srgbClr val="FFFFFF"/>
                  </a:highlight>
                  <a:ea typeface="Kozuka Gothic Pro R" pitchFamily="34" charset="-128"/>
                </a:rPr>
                <a:t>Platform</a:t>
              </a:r>
            </a:p>
            <a:p>
              <a:pPr algn="ctr" defTabSz="1218570"/>
              <a:r>
                <a:rPr lang="en-US" sz="1999" b="1" dirty="0">
                  <a:solidFill>
                    <a:schemeClr val="tx1">
                      <a:alpha val="99000"/>
                    </a:schemeClr>
                  </a:solidFill>
                  <a:highlight>
                    <a:srgbClr val="FFFFFF"/>
                  </a:highlight>
                  <a:ea typeface="Kozuka Gothic Pro R" pitchFamily="34" charset="-128"/>
                </a:rPr>
                <a:t>( as a Service )</a:t>
              </a:r>
            </a:p>
          </p:txBody>
        </p:sp>
        <p:grpSp>
          <p:nvGrpSpPr>
            <p:cNvPr id="77" name="Group 76">
              <a:extLst>
                <a:ext uri="{FF2B5EF4-FFF2-40B4-BE49-F238E27FC236}">
                  <a16:creationId xmlns:a16="http://schemas.microsoft.com/office/drawing/2014/main" id="{37F17F0F-C86B-43D8-ADF4-8487D6391E5C}"/>
                </a:ext>
              </a:extLst>
            </p:cNvPr>
            <p:cNvGrpSpPr/>
            <p:nvPr/>
          </p:nvGrpSpPr>
          <p:grpSpPr>
            <a:xfrm>
              <a:off x="5602718" y="2282956"/>
              <a:ext cx="1638240" cy="3575799"/>
              <a:chOff x="6966542" y="2460752"/>
              <a:chExt cx="1638240" cy="3575799"/>
            </a:xfrm>
          </p:grpSpPr>
          <p:sp>
            <p:nvSpPr>
              <p:cNvPr id="91" name="Rectangle 90">
                <a:extLst>
                  <a:ext uri="{FF2B5EF4-FFF2-40B4-BE49-F238E27FC236}">
                    <a16:creationId xmlns:a16="http://schemas.microsoft.com/office/drawing/2014/main" id="{1D93A6E3-49AA-4B3B-B73B-CF306BADAE44}"/>
                  </a:ext>
                </a:extLst>
              </p:cNvPr>
              <p:cNvSpPr/>
              <p:nvPr/>
            </p:nvSpPr>
            <p:spPr>
              <a:xfrm>
                <a:off x="6966542" y="5200734"/>
                <a:ext cx="1638240" cy="381000"/>
              </a:xfrm>
              <a:prstGeom prst="rect">
                <a:avLst/>
              </a:prstGeom>
              <a:solidFill>
                <a:srgbClr val="0078D4"/>
              </a:solidFill>
              <a:ln w="9525" cap="flat" cmpd="sng" algn="ctr">
                <a:noFill/>
                <a:prstDash val="solid"/>
              </a:ln>
              <a:effectLst/>
            </p:spPr>
            <p:txBody>
              <a:bodyPr lIns="0" rIns="0" rtlCol="0" anchor="t" anchorCtr="0"/>
              <a:lstStyle/>
              <a:p>
                <a:pPr algn="ctr" defTabSz="1218570">
                  <a:defRPr/>
                </a:pPr>
                <a:r>
                  <a:rPr lang="en-US" sz="1500" kern="0">
                    <a:solidFill>
                      <a:srgbClr val="FFFFFF">
                        <a:alpha val="99000"/>
                      </a:srgbClr>
                    </a:solidFill>
                    <a:ea typeface="Segoe UI" pitchFamily="34" charset="0"/>
                    <a:cs typeface="Segoe UI" pitchFamily="34" charset="0"/>
                  </a:rPr>
                  <a:t>Networking</a:t>
                </a:r>
              </a:p>
            </p:txBody>
          </p:sp>
          <p:sp>
            <p:nvSpPr>
              <p:cNvPr id="92" name="Rectangle 91">
                <a:extLst>
                  <a:ext uri="{FF2B5EF4-FFF2-40B4-BE49-F238E27FC236}">
                    <a16:creationId xmlns:a16="http://schemas.microsoft.com/office/drawing/2014/main" id="{521A9CD0-BF02-4AF2-B67A-8307E753364D}"/>
                  </a:ext>
                </a:extLst>
              </p:cNvPr>
              <p:cNvSpPr/>
              <p:nvPr/>
            </p:nvSpPr>
            <p:spPr>
              <a:xfrm>
                <a:off x="6966542" y="4745915"/>
                <a:ext cx="1638240" cy="381000"/>
              </a:xfrm>
              <a:prstGeom prst="rect">
                <a:avLst/>
              </a:prstGeom>
              <a:solidFill>
                <a:srgbClr val="0078D4"/>
              </a:solidFill>
              <a:ln w="9525" cap="flat" cmpd="sng" algn="ctr">
                <a:noFill/>
                <a:prstDash val="solid"/>
              </a:ln>
              <a:effectLst/>
            </p:spPr>
            <p:txBody>
              <a:bodyPr lIns="0" rIns="0" rtlCol="0" anchor="t" anchorCtr="0"/>
              <a:lstStyle/>
              <a:p>
                <a:pPr algn="ctr" defTabSz="1218570">
                  <a:defRPr/>
                </a:pPr>
                <a:r>
                  <a:rPr lang="en-US" sz="1500" kern="0">
                    <a:solidFill>
                      <a:srgbClr val="FFFFFF">
                        <a:alpha val="99000"/>
                      </a:srgbClr>
                    </a:solidFill>
                    <a:ea typeface="Segoe UI" pitchFamily="34" charset="0"/>
                    <a:cs typeface="Segoe UI" pitchFamily="34" charset="0"/>
                  </a:rPr>
                  <a:t>Compute</a:t>
                </a:r>
              </a:p>
            </p:txBody>
          </p:sp>
          <p:sp>
            <p:nvSpPr>
              <p:cNvPr id="93" name="Rectangle 92">
                <a:extLst>
                  <a:ext uri="{FF2B5EF4-FFF2-40B4-BE49-F238E27FC236}">
                    <a16:creationId xmlns:a16="http://schemas.microsoft.com/office/drawing/2014/main" id="{594EC30E-4608-4B0F-90DB-0AEEFD410D42}"/>
                  </a:ext>
                </a:extLst>
              </p:cNvPr>
              <p:cNvSpPr/>
              <p:nvPr/>
            </p:nvSpPr>
            <p:spPr>
              <a:xfrm>
                <a:off x="6966542" y="5655551"/>
                <a:ext cx="1638240" cy="381000"/>
              </a:xfrm>
              <a:prstGeom prst="rect">
                <a:avLst/>
              </a:prstGeom>
              <a:solidFill>
                <a:srgbClr val="0078D4"/>
              </a:solidFill>
              <a:ln w="9525" cap="flat" cmpd="sng" algn="ctr">
                <a:noFill/>
                <a:prstDash val="solid"/>
              </a:ln>
              <a:effectLst/>
            </p:spPr>
            <p:txBody>
              <a:bodyPr lIns="0" rIns="0" rtlCol="0" anchor="t" anchorCtr="0"/>
              <a:lstStyle/>
              <a:p>
                <a:pPr algn="ctr" defTabSz="1218570">
                  <a:defRPr/>
                </a:pPr>
                <a:r>
                  <a:rPr lang="en-US" sz="1500" kern="0">
                    <a:solidFill>
                      <a:srgbClr val="FFFFFF">
                        <a:alpha val="99000"/>
                      </a:srgbClr>
                    </a:solidFill>
                    <a:ea typeface="Segoe UI" pitchFamily="34" charset="0"/>
                    <a:cs typeface="Segoe UI" pitchFamily="34" charset="0"/>
                  </a:rPr>
                  <a:t>Storage</a:t>
                </a:r>
              </a:p>
            </p:txBody>
          </p:sp>
          <p:sp>
            <p:nvSpPr>
              <p:cNvPr id="94" name="Rectangle 93">
                <a:extLst>
                  <a:ext uri="{FF2B5EF4-FFF2-40B4-BE49-F238E27FC236}">
                    <a16:creationId xmlns:a16="http://schemas.microsoft.com/office/drawing/2014/main" id="{21C1A5DC-82CF-4E48-8CD3-6F970E0C065A}"/>
                  </a:ext>
                </a:extLst>
              </p:cNvPr>
              <p:cNvSpPr/>
              <p:nvPr/>
            </p:nvSpPr>
            <p:spPr>
              <a:xfrm>
                <a:off x="6966542" y="4280028"/>
                <a:ext cx="1638240" cy="381000"/>
              </a:xfrm>
              <a:prstGeom prst="rect">
                <a:avLst/>
              </a:prstGeom>
              <a:solidFill>
                <a:srgbClr val="0078D4"/>
              </a:solidFill>
              <a:ln w="9525" cap="flat" cmpd="sng" algn="ctr">
                <a:noFill/>
                <a:prstDash val="solid"/>
              </a:ln>
              <a:effectLst/>
            </p:spPr>
            <p:txBody>
              <a:bodyPr lIns="0" rIns="0" rtlCol="0" anchor="t" anchorCtr="0"/>
              <a:lstStyle/>
              <a:p>
                <a:pPr algn="ctr" defTabSz="1218570">
                  <a:defRPr/>
                </a:pPr>
                <a:r>
                  <a:rPr lang="en-US" sz="1500" kern="0" dirty="0">
                    <a:solidFill>
                      <a:srgbClr val="FFFFFF">
                        <a:alpha val="99000"/>
                      </a:srgbClr>
                    </a:solidFill>
                    <a:ea typeface="Segoe UI" pitchFamily="34" charset="0"/>
                    <a:cs typeface="Segoe UI" pitchFamily="34" charset="0"/>
                  </a:rPr>
                  <a:t>Virtual Machine</a:t>
                </a:r>
              </a:p>
            </p:txBody>
          </p:sp>
          <p:sp>
            <p:nvSpPr>
              <p:cNvPr id="95" name="Rectangle 94">
                <a:extLst>
                  <a:ext uri="{FF2B5EF4-FFF2-40B4-BE49-F238E27FC236}">
                    <a16:creationId xmlns:a16="http://schemas.microsoft.com/office/drawing/2014/main" id="{B6A1E815-E94A-45A4-8708-6A8CD7B180F4}"/>
                  </a:ext>
                </a:extLst>
              </p:cNvPr>
              <p:cNvSpPr/>
              <p:nvPr/>
            </p:nvSpPr>
            <p:spPr>
              <a:xfrm>
                <a:off x="6966542" y="3825209"/>
                <a:ext cx="1638240" cy="381000"/>
              </a:xfrm>
              <a:prstGeom prst="rect">
                <a:avLst/>
              </a:prstGeom>
              <a:solidFill>
                <a:srgbClr val="0078D4"/>
              </a:solidFill>
              <a:ln w="9525" cap="flat" cmpd="sng" algn="ctr">
                <a:noFill/>
                <a:prstDash val="solid"/>
              </a:ln>
              <a:effectLst/>
            </p:spPr>
            <p:txBody>
              <a:bodyPr lIns="0" rIns="0" rtlCol="0" anchor="t" anchorCtr="0"/>
              <a:lstStyle/>
              <a:p>
                <a:pPr algn="ctr" defTabSz="1218570">
                  <a:defRPr/>
                </a:pPr>
                <a:r>
                  <a:rPr lang="en-US" sz="1500" kern="0" dirty="0">
                    <a:solidFill>
                      <a:srgbClr val="FFFFFF">
                        <a:alpha val="99000"/>
                      </a:srgbClr>
                    </a:solidFill>
                    <a:ea typeface="Segoe UI" pitchFamily="34" charset="0"/>
                    <a:cs typeface="Segoe UI" pitchFamily="34" charset="0"/>
                  </a:rPr>
                  <a:t>Operating System</a:t>
                </a:r>
              </a:p>
            </p:txBody>
          </p:sp>
          <p:sp>
            <p:nvSpPr>
              <p:cNvPr id="96" name="Rectangle 95">
                <a:extLst>
                  <a:ext uri="{FF2B5EF4-FFF2-40B4-BE49-F238E27FC236}">
                    <a16:creationId xmlns:a16="http://schemas.microsoft.com/office/drawing/2014/main" id="{EF849CAF-53AA-4C48-A051-6E76D3B2C7F6}"/>
                  </a:ext>
                </a:extLst>
              </p:cNvPr>
              <p:cNvSpPr/>
              <p:nvPr/>
            </p:nvSpPr>
            <p:spPr>
              <a:xfrm>
                <a:off x="6966542" y="2460752"/>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algn="ctr" defTabSz="1218570">
                  <a:defRPr/>
                </a:pPr>
                <a:r>
                  <a:rPr lang="en-US" sz="1500" kern="0">
                    <a:solidFill>
                      <a:srgbClr val="FFFFFF">
                        <a:alpha val="99000"/>
                      </a:srgbClr>
                    </a:solidFill>
                    <a:ea typeface="Segoe UI" pitchFamily="34" charset="0"/>
                    <a:cs typeface="Segoe UI" pitchFamily="34" charset="0"/>
                  </a:rPr>
                  <a:t>Data &amp; Access</a:t>
                </a:r>
              </a:p>
            </p:txBody>
          </p:sp>
          <p:sp>
            <p:nvSpPr>
              <p:cNvPr id="97" name="Rectangle 96">
                <a:extLst>
                  <a:ext uri="{FF2B5EF4-FFF2-40B4-BE49-F238E27FC236}">
                    <a16:creationId xmlns:a16="http://schemas.microsoft.com/office/drawing/2014/main" id="{A367C596-DBEF-4161-9E42-525D9FA64EF7}"/>
                  </a:ext>
                </a:extLst>
              </p:cNvPr>
              <p:cNvSpPr/>
              <p:nvPr/>
            </p:nvSpPr>
            <p:spPr>
              <a:xfrm>
                <a:off x="6966542" y="3370390"/>
                <a:ext cx="1638240" cy="381000"/>
              </a:xfrm>
              <a:prstGeom prst="rect">
                <a:avLst/>
              </a:prstGeom>
              <a:solidFill>
                <a:srgbClr val="0078D4"/>
              </a:solidFill>
              <a:ln w="9525" cap="flat" cmpd="sng" algn="ctr">
                <a:noFill/>
                <a:prstDash val="solid"/>
              </a:ln>
              <a:effectLst/>
            </p:spPr>
            <p:txBody>
              <a:bodyPr lIns="0" rIns="0" rtlCol="0" anchor="t" anchorCtr="0"/>
              <a:lstStyle/>
              <a:p>
                <a:pPr algn="ctr" defTabSz="1218570">
                  <a:defRPr/>
                </a:pPr>
                <a:r>
                  <a:rPr lang="en-US" sz="1500" kern="0">
                    <a:solidFill>
                      <a:srgbClr val="FFFFFF">
                        <a:alpha val="99000"/>
                      </a:srgbClr>
                    </a:solidFill>
                    <a:ea typeface="Segoe UI" pitchFamily="34" charset="0"/>
                    <a:cs typeface="Segoe UI" pitchFamily="34" charset="0"/>
                  </a:rPr>
                  <a:t>Runtime</a:t>
                </a:r>
              </a:p>
            </p:txBody>
          </p:sp>
          <p:sp>
            <p:nvSpPr>
              <p:cNvPr id="98" name="Rectangle 97">
                <a:extLst>
                  <a:ext uri="{FF2B5EF4-FFF2-40B4-BE49-F238E27FC236}">
                    <a16:creationId xmlns:a16="http://schemas.microsoft.com/office/drawing/2014/main" id="{8817612B-E97D-4569-9A44-0C5653F8F94F}"/>
                  </a:ext>
                </a:extLst>
              </p:cNvPr>
              <p:cNvSpPr/>
              <p:nvPr/>
            </p:nvSpPr>
            <p:spPr>
              <a:xfrm>
                <a:off x="6966542" y="2915571"/>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algn="ctr" defTabSz="1218570">
                  <a:defRPr/>
                </a:pPr>
                <a:r>
                  <a:rPr lang="en-US" sz="1500" kern="0">
                    <a:solidFill>
                      <a:srgbClr val="FFFFFF">
                        <a:alpha val="99000"/>
                      </a:srgbClr>
                    </a:solidFill>
                    <a:ea typeface="Segoe UI" pitchFamily="34" charset="0"/>
                    <a:cs typeface="Segoe UI" pitchFamily="34" charset="0"/>
                  </a:rPr>
                  <a:t>Applications</a:t>
                </a:r>
              </a:p>
            </p:txBody>
          </p:sp>
        </p:grpSp>
        <p:sp>
          <p:nvSpPr>
            <p:cNvPr id="78" name="Rectangle 77">
              <a:extLst>
                <a:ext uri="{FF2B5EF4-FFF2-40B4-BE49-F238E27FC236}">
                  <a16:creationId xmlns:a16="http://schemas.microsoft.com/office/drawing/2014/main" id="{99283F99-E051-402D-A89D-EF5323C91BC2}"/>
                </a:ext>
              </a:extLst>
            </p:cNvPr>
            <p:cNvSpPr/>
            <p:nvPr/>
          </p:nvSpPr>
          <p:spPr>
            <a:xfrm>
              <a:off x="7423241" y="1494810"/>
              <a:ext cx="2028257" cy="640080"/>
            </a:xfrm>
            <a:prstGeom prst="rect">
              <a:avLst/>
            </a:prstGeom>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470" fontAlgn="base">
                <a:spcAft>
                  <a:spcPct val="0"/>
                </a:spcAft>
              </a:pPr>
              <a:r>
                <a:rPr lang="en-US" sz="1999" b="1" dirty="0">
                  <a:solidFill>
                    <a:schemeClr val="tx1">
                      <a:alpha val="99000"/>
                    </a:schemeClr>
                  </a:solidFill>
                  <a:highlight>
                    <a:srgbClr val="FFFFFF"/>
                  </a:highlight>
                  <a:ea typeface="Kozuka Gothic Pro R" pitchFamily="34" charset="-128"/>
                </a:rPr>
                <a:t>Software</a:t>
              </a:r>
            </a:p>
            <a:p>
              <a:pPr algn="ctr" defTabSz="1218570"/>
              <a:r>
                <a:rPr lang="en-US" sz="1999" b="1" dirty="0">
                  <a:solidFill>
                    <a:schemeClr val="tx1">
                      <a:alpha val="99000"/>
                    </a:schemeClr>
                  </a:solidFill>
                  <a:highlight>
                    <a:srgbClr val="FFFFFF"/>
                  </a:highlight>
                  <a:ea typeface="Kozuka Gothic Pro R" pitchFamily="34" charset="-128"/>
                </a:rPr>
                <a:t>( as a Service )</a:t>
              </a:r>
            </a:p>
          </p:txBody>
        </p:sp>
        <p:grpSp>
          <p:nvGrpSpPr>
            <p:cNvPr id="79" name="Group 78">
              <a:extLst>
                <a:ext uri="{FF2B5EF4-FFF2-40B4-BE49-F238E27FC236}">
                  <a16:creationId xmlns:a16="http://schemas.microsoft.com/office/drawing/2014/main" id="{16EE7CA3-632E-4813-8425-05C0A0203F5F}"/>
                </a:ext>
              </a:extLst>
            </p:cNvPr>
            <p:cNvGrpSpPr/>
            <p:nvPr/>
          </p:nvGrpSpPr>
          <p:grpSpPr>
            <a:xfrm>
              <a:off x="7593286" y="2257552"/>
              <a:ext cx="1638240" cy="3575799"/>
              <a:chOff x="9523110" y="2460749"/>
              <a:chExt cx="1638240" cy="3575799"/>
            </a:xfrm>
          </p:grpSpPr>
          <p:sp>
            <p:nvSpPr>
              <p:cNvPr id="83" name="Rectangle 82">
                <a:extLst>
                  <a:ext uri="{FF2B5EF4-FFF2-40B4-BE49-F238E27FC236}">
                    <a16:creationId xmlns:a16="http://schemas.microsoft.com/office/drawing/2014/main" id="{06B5C373-56BC-429B-9175-A49DAECBFF03}"/>
                  </a:ext>
                </a:extLst>
              </p:cNvPr>
              <p:cNvSpPr/>
              <p:nvPr/>
            </p:nvSpPr>
            <p:spPr>
              <a:xfrm>
                <a:off x="9523110" y="5200731"/>
                <a:ext cx="1638240" cy="381000"/>
              </a:xfrm>
              <a:prstGeom prst="rect">
                <a:avLst/>
              </a:prstGeom>
              <a:solidFill>
                <a:srgbClr val="0078D4"/>
              </a:solidFill>
              <a:ln w="9525" cap="flat" cmpd="sng" algn="ctr">
                <a:noFill/>
                <a:prstDash val="solid"/>
              </a:ln>
              <a:effectLst/>
            </p:spPr>
            <p:txBody>
              <a:bodyPr lIns="0" rIns="0" rtlCol="0" anchor="t" anchorCtr="0"/>
              <a:lstStyle/>
              <a:p>
                <a:pPr algn="ctr" defTabSz="1218570">
                  <a:defRPr/>
                </a:pPr>
                <a:r>
                  <a:rPr lang="en-US" sz="1500" kern="0" dirty="0">
                    <a:solidFill>
                      <a:srgbClr val="FFFFFF">
                        <a:alpha val="99000"/>
                      </a:srgbClr>
                    </a:solidFill>
                    <a:ea typeface="Segoe UI" pitchFamily="34" charset="0"/>
                    <a:cs typeface="Segoe UI" pitchFamily="34" charset="0"/>
                  </a:rPr>
                  <a:t>Networking</a:t>
                </a:r>
              </a:p>
            </p:txBody>
          </p:sp>
          <p:sp>
            <p:nvSpPr>
              <p:cNvPr id="84" name="Rectangle 83">
                <a:extLst>
                  <a:ext uri="{FF2B5EF4-FFF2-40B4-BE49-F238E27FC236}">
                    <a16:creationId xmlns:a16="http://schemas.microsoft.com/office/drawing/2014/main" id="{8DB55DEA-F18F-42EF-AF2D-E31E46025E99}"/>
                  </a:ext>
                </a:extLst>
              </p:cNvPr>
              <p:cNvSpPr/>
              <p:nvPr/>
            </p:nvSpPr>
            <p:spPr>
              <a:xfrm>
                <a:off x="9523110" y="4745912"/>
                <a:ext cx="1638240" cy="381000"/>
              </a:xfrm>
              <a:prstGeom prst="rect">
                <a:avLst/>
              </a:prstGeom>
              <a:solidFill>
                <a:srgbClr val="0078D4"/>
              </a:solidFill>
              <a:ln w="9525" cap="flat" cmpd="sng" algn="ctr">
                <a:noFill/>
                <a:prstDash val="solid"/>
              </a:ln>
              <a:effectLst/>
            </p:spPr>
            <p:txBody>
              <a:bodyPr lIns="0" rIns="0" rtlCol="0" anchor="t" anchorCtr="0"/>
              <a:lstStyle/>
              <a:p>
                <a:pPr algn="ctr" defTabSz="1218570">
                  <a:defRPr/>
                </a:pPr>
                <a:r>
                  <a:rPr lang="en-US" sz="1500" kern="0" dirty="0">
                    <a:solidFill>
                      <a:srgbClr val="FFFFFF">
                        <a:alpha val="99000"/>
                      </a:srgbClr>
                    </a:solidFill>
                    <a:ea typeface="Segoe UI" pitchFamily="34" charset="0"/>
                    <a:cs typeface="Segoe UI" pitchFamily="34" charset="0"/>
                  </a:rPr>
                  <a:t>Compute</a:t>
                </a:r>
              </a:p>
            </p:txBody>
          </p:sp>
          <p:sp>
            <p:nvSpPr>
              <p:cNvPr id="85" name="Rectangle 84">
                <a:extLst>
                  <a:ext uri="{FF2B5EF4-FFF2-40B4-BE49-F238E27FC236}">
                    <a16:creationId xmlns:a16="http://schemas.microsoft.com/office/drawing/2014/main" id="{FFD83C3B-6E55-4D5F-815C-02E3C70FBC61}"/>
                  </a:ext>
                </a:extLst>
              </p:cNvPr>
              <p:cNvSpPr/>
              <p:nvPr/>
            </p:nvSpPr>
            <p:spPr>
              <a:xfrm>
                <a:off x="9523110" y="4280025"/>
                <a:ext cx="1638240" cy="381000"/>
              </a:xfrm>
              <a:prstGeom prst="rect">
                <a:avLst/>
              </a:prstGeom>
              <a:solidFill>
                <a:srgbClr val="0078D4"/>
              </a:solidFill>
              <a:ln w="9525" cap="flat" cmpd="sng" algn="ctr">
                <a:noFill/>
                <a:prstDash val="solid"/>
              </a:ln>
              <a:effectLst/>
            </p:spPr>
            <p:txBody>
              <a:bodyPr lIns="0" rIns="0" rtlCol="0" anchor="t" anchorCtr="0"/>
              <a:lstStyle/>
              <a:p>
                <a:pPr algn="ctr" defTabSz="1218570">
                  <a:defRPr/>
                </a:pPr>
                <a:r>
                  <a:rPr lang="en-US" sz="1500" kern="0" dirty="0">
                    <a:solidFill>
                      <a:srgbClr val="FFFFFF">
                        <a:alpha val="99000"/>
                      </a:srgbClr>
                    </a:solidFill>
                    <a:ea typeface="Segoe UI" pitchFamily="34" charset="0"/>
                    <a:cs typeface="Segoe UI" pitchFamily="34" charset="0"/>
                  </a:rPr>
                  <a:t>Virtual Machine</a:t>
                </a:r>
              </a:p>
            </p:txBody>
          </p:sp>
          <p:sp>
            <p:nvSpPr>
              <p:cNvPr id="86" name="Rectangle 85">
                <a:extLst>
                  <a:ext uri="{FF2B5EF4-FFF2-40B4-BE49-F238E27FC236}">
                    <a16:creationId xmlns:a16="http://schemas.microsoft.com/office/drawing/2014/main" id="{E7AEFCF2-EA8B-422E-A11B-BFB10F3A63E5}"/>
                  </a:ext>
                </a:extLst>
              </p:cNvPr>
              <p:cNvSpPr/>
              <p:nvPr/>
            </p:nvSpPr>
            <p:spPr>
              <a:xfrm>
                <a:off x="9523110" y="3825206"/>
                <a:ext cx="1638240" cy="381000"/>
              </a:xfrm>
              <a:prstGeom prst="rect">
                <a:avLst/>
              </a:prstGeom>
              <a:solidFill>
                <a:srgbClr val="0078D4"/>
              </a:solidFill>
              <a:ln w="9525" cap="flat" cmpd="sng" algn="ctr">
                <a:noFill/>
                <a:prstDash val="solid"/>
              </a:ln>
              <a:effectLst/>
            </p:spPr>
            <p:txBody>
              <a:bodyPr lIns="0" rIns="0" rtlCol="0" anchor="t" anchorCtr="0"/>
              <a:lstStyle/>
              <a:p>
                <a:pPr algn="ctr" defTabSz="1218570">
                  <a:defRPr/>
                </a:pPr>
                <a:r>
                  <a:rPr lang="en-US" sz="1500" kern="0">
                    <a:solidFill>
                      <a:srgbClr val="FFFFFF">
                        <a:alpha val="99000"/>
                      </a:srgbClr>
                    </a:solidFill>
                    <a:ea typeface="Segoe UI" pitchFamily="34" charset="0"/>
                    <a:cs typeface="Segoe UI" pitchFamily="34" charset="0"/>
                  </a:rPr>
                  <a:t>Operating System</a:t>
                </a:r>
              </a:p>
            </p:txBody>
          </p:sp>
          <p:sp>
            <p:nvSpPr>
              <p:cNvPr id="87" name="Rectangle 86">
                <a:extLst>
                  <a:ext uri="{FF2B5EF4-FFF2-40B4-BE49-F238E27FC236}">
                    <a16:creationId xmlns:a16="http://schemas.microsoft.com/office/drawing/2014/main" id="{C8009D87-AE26-46DC-8F31-8D0EAE656F29}"/>
                  </a:ext>
                </a:extLst>
              </p:cNvPr>
              <p:cNvSpPr/>
              <p:nvPr/>
            </p:nvSpPr>
            <p:spPr>
              <a:xfrm>
                <a:off x="9523110" y="2460749"/>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algn="ctr" defTabSz="1218570">
                  <a:defRPr/>
                </a:pPr>
                <a:r>
                  <a:rPr lang="en-US" sz="1500" kern="0">
                    <a:solidFill>
                      <a:srgbClr val="FFFFFF">
                        <a:alpha val="99000"/>
                      </a:srgbClr>
                    </a:solidFill>
                    <a:ea typeface="Segoe UI" pitchFamily="34" charset="0"/>
                    <a:cs typeface="Segoe UI" pitchFamily="34" charset="0"/>
                  </a:rPr>
                  <a:t>Data &amp; Access</a:t>
                </a:r>
              </a:p>
            </p:txBody>
          </p:sp>
          <p:sp>
            <p:nvSpPr>
              <p:cNvPr id="88" name="Rectangle 87">
                <a:extLst>
                  <a:ext uri="{FF2B5EF4-FFF2-40B4-BE49-F238E27FC236}">
                    <a16:creationId xmlns:a16="http://schemas.microsoft.com/office/drawing/2014/main" id="{8A46093F-66AB-4F9D-94CA-17ED629480AA}"/>
                  </a:ext>
                </a:extLst>
              </p:cNvPr>
              <p:cNvSpPr/>
              <p:nvPr/>
            </p:nvSpPr>
            <p:spPr>
              <a:xfrm>
                <a:off x="9523110" y="3370387"/>
                <a:ext cx="1638240" cy="381000"/>
              </a:xfrm>
              <a:prstGeom prst="rect">
                <a:avLst/>
              </a:prstGeom>
              <a:solidFill>
                <a:srgbClr val="0078D4"/>
              </a:solidFill>
              <a:ln w="9525" cap="flat" cmpd="sng" algn="ctr">
                <a:noFill/>
                <a:prstDash val="solid"/>
              </a:ln>
              <a:effectLst/>
            </p:spPr>
            <p:txBody>
              <a:bodyPr lIns="0" rIns="0" rtlCol="0" anchor="t" anchorCtr="0"/>
              <a:lstStyle/>
              <a:p>
                <a:pPr algn="ctr" defTabSz="1218570">
                  <a:defRPr/>
                </a:pPr>
                <a:r>
                  <a:rPr lang="en-US" sz="1500" kern="0">
                    <a:solidFill>
                      <a:srgbClr val="FFFFFF">
                        <a:alpha val="99000"/>
                      </a:srgbClr>
                    </a:solidFill>
                    <a:ea typeface="Segoe UI" pitchFamily="34" charset="0"/>
                    <a:cs typeface="Segoe UI" pitchFamily="34" charset="0"/>
                  </a:rPr>
                  <a:t>Runtime</a:t>
                </a:r>
              </a:p>
            </p:txBody>
          </p:sp>
          <p:sp>
            <p:nvSpPr>
              <p:cNvPr id="89" name="Rectangle 88">
                <a:extLst>
                  <a:ext uri="{FF2B5EF4-FFF2-40B4-BE49-F238E27FC236}">
                    <a16:creationId xmlns:a16="http://schemas.microsoft.com/office/drawing/2014/main" id="{6E5A8EB9-7986-4EFF-8C18-64B9AA0295FA}"/>
                  </a:ext>
                </a:extLst>
              </p:cNvPr>
              <p:cNvSpPr/>
              <p:nvPr/>
            </p:nvSpPr>
            <p:spPr>
              <a:xfrm>
                <a:off x="9523110" y="2915568"/>
                <a:ext cx="1638240" cy="381000"/>
              </a:xfrm>
              <a:prstGeom prst="rect">
                <a:avLst/>
              </a:prstGeom>
              <a:solidFill>
                <a:srgbClr val="0078D4"/>
              </a:solidFill>
              <a:ln w="9525" cap="flat" cmpd="sng" algn="ctr">
                <a:noFill/>
                <a:prstDash val="solid"/>
              </a:ln>
              <a:effectLst/>
            </p:spPr>
            <p:txBody>
              <a:bodyPr lIns="0" rIns="0" rtlCol="0" anchor="t" anchorCtr="0"/>
              <a:lstStyle/>
              <a:p>
                <a:pPr algn="ctr" defTabSz="1218570">
                  <a:defRPr/>
                </a:pPr>
                <a:r>
                  <a:rPr lang="en-US" sz="1500" kern="0">
                    <a:solidFill>
                      <a:srgbClr val="FFFFFF">
                        <a:alpha val="99000"/>
                      </a:srgbClr>
                    </a:solidFill>
                    <a:ea typeface="Segoe UI" pitchFamily="34" charset="0"/>
                    <a:cs typeface="Segoe UI" pitchFamily="34" charset="0"/>
                  </a:rPr>
                  <a:t>Applications</a:t>
                </a:r>
              </a:p>
            </p:txBody>
          </p:sp>
          <p:sp>
            <p:nvSpPr>
              <p:cNvPr id="90" name="Rectangle 89">
                <a:extLst>
                  <a:ext uri="{FF2B5EF4-FFF2-40B4-BE49-F238E27FC236}">
                    <a16:creationId xmlns:a16="http://schemas.microsoft.com/office/drawing/2014/main" id="{1044477B-9640-419F-B998-A42616DCE21C}"/>
                  </a:ext>
                </a:extLst>
              </p:cNvPr>
              <p:cNvSpPr/>
              <p:nvPr/>
            </p:nvSpPr>
            <p:spPr>
              <a:xfrm>
                <a:off x="9523110" y="5655548"/>
                <a:ext cx="1638240" cy="381000"/>
              </a:xfrm>
              <a:prstGeom prst="rect">
                <a:avLst/>
              </a:prstGeom>
              <a:solidFill>
                <a:srgbClr val="0078D4"/>
              </a:solidFill>
              <a:ln w="9525" cap="flat" cmpd="sng" algn="ctr">
                <a:noFill/>
                <a:prstDash val="solid"/>
              </a:ln>
              <a:effectLst/>
            </p:spPr>
            <p:txBody>
              <a:bodyPr lIns="0" rIns="0" rtlCol="0" anchor="t" anchorCtr="0"/>
              <a:lstStyle/>
              <a:p>
                <a:pPr algn="ctr" defTabSz="1218570">
                  <a:defRPr/>
                </a:pPr>
                <a:r>
                  <a:rPr lang="en-US" sz="1500" kern="0" dirty="0">
                    <a:solidFill>
                      <a:srgbClr val="FFFFFF">
                        <a:alpha val="99000"/>
                      </a:srgbClr>
                    </a:solidFill>
                    <a:ea typeface="Segoe UI" pitchFamily="34" charset="0"/>
                    <a:cs typeface="Segoe UI" pitchFamily="34" charset="0"/>
                  </a:rPr>
                  <a:t>Storage</a:t>
                </a:r>
              </a:p>
            </p:txBody>
          </p:sp>
        </p:grpSp>
        <p:sp>
          <p:nvSpPr>
            <p:cNvPr id="80" name="Rectangle 79">
              <a:extLst>
                <a:ext uri="{FF2B5EF4-FFF2-40B4-BE49-F238E27FC236}">
                  <a16:creationId xmlns:a16="http://schemas.microsoft.com/office/drawing/2014/main" id="{743E6989-BC31-4E81-8330-024C2782A838}"/>
                </a:ext>
              </a:extLst>
            </p:cNvPr>
            <p:cNvSpPr/>
            <p:nvPr/>
          </p:nvSpPr>
          <p:spPr bwMode="auto">
            <a:xfrm flipH="1">
              <a:off x="1029060" y="1244462"/>
              <a:ext cx="2179231" cy="4902338"/>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defRPr/>
              </a:pPr>
              <a:endParaRPr lang="en-US" sz="2199" kern="0" dirty="0">
                <a:gradFill>
                  <a:gsLst>
                    <a:gs pos="0">
                      <a:srgbClr val="FFFFFF"/>
                    </a:gs>
                    <a:gs pos="100000">
                      <a:srgbClr val="FFFFFF"/>
                    </a:gs>
                  </a:gsLst>
                  <a:lin ang="5400000" scaled="0"/>
                </a:gradFill>
                <a:highlight>
                  <a:srgbClr val="FFFFFF"/>
                </a:highlight>
              </a:endParaRPr>
            </a:p>
          </p:txBody>
        </p:sp>
        <p:sp>
          <p:nvSpPr>
            <p:cNvPr id="81" name="Rectangle 80">
              <a:extLst>
                <a:ext uri="{FF2B5EF4-FFF2-40B4-BE49-F238E27FC236}">
                  <a16:creationId xmlns:a16="http://schemas.microsoft.com/office/drawing/2014/main" id="{92EB8795-2AEC-4E14-80F2-7F13A36E3CB6}"/>
                </a:ext>
              </a:extLst>
            </p:cNvPr>
            <p:cNvSpPr/>
            <p:nvPr/>
          </p:nvSpPr>
          <p:spPr>
            <a:xfrm>
              <a:off x="9708339" y="3444110"/>
              <a:ext cx="2299339" cy="381000"/>
            </a:xfrm>
            <a:prstGeom prst="rect">
              <a:avLst/>
            </a:prstGeom>
            <a:solidFill>
              <a:srgbClr val="0078D4"/>
            </a:solidFill>
            <a:ln w="9525" cap="flat" cmpd="sng" algn="ctr">
              <a:noFill/>
              <a:prstDash val="solid"/>
            </a:ln>
            <a:effectLst/>
          </p:spPr>
          <p:txBody>
            <a:bodyPr lIns="0" rIns="0" rtlCol="0" anchor="t" anchorCtr="0"/>
            <a:lstStyle/>
            <a:p>
              <a:pPr algn="ctr" defTabSz="1218570">
                <a:defRPr/>
              </a:pPr>
              <a:r>
                <a:rPr lang="en-US" sz="1500" kern="0">
                  <a:solidFill>
                    <a:srgbClr val="FFFFFF">
                      <a:alpha val="99000"/>
                    </a:srgbClr>
                  </a:solidFill>
                  <a:ea typeface="Segoe UI" pitchFamily="34" charset="0"/>
                  <a:cs typeface="Segoe UI" pitchFamily="34" charset="0"/>
                </a:rPr>
                <a:t>Cloud Provider Manages</a:t>
              </a:r>
            </a:p>
          </p:txBody>
        </p:sp>
        <p:sp>
          <p:nvSpPr>
            <p:cNvPr id="82" name="Rectangle 81">
              <a:extLst>
                <a:ext uri="{FF2B5EF4-FFF2-40B4-BE49-F238E27FC236}">
                  <a16:creationId xmlns:a16="http://schemas.microsoft.com/office/drawing/2014/main" id="{D78FE1C4-7E3E-4F61-B1A8-63746E95131F}"/>
                </a:ext>
              </a:extLst>
            </p:cNvPr>
            <p:cNvSpPr/>
            <p:nvPr/>
          </p:nvSpPr>
          <p:spPr>
            <a:xfrm>
              <a:off x="9700803" y="2911339"/>
              <a:ext cx="2306875"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algn="ctr" defTabSz="1218570">
                <a:defRPr/>
              </a:pPr>
              <a:r>
                <a:rPr lang="en-US" sz="1500" kern="0">
                  <a:solidFill>
                    <a:srgbClr val="FFFFFF">
                      <a:alpha val="99000"/>
                    </a:srgbClr>
                  </a:solidFill>
                  <a:ea typeface="Segoe UI" pitchFamily="34" charset="0"/>
                  <a:cs typeface="Segoe UI" pitchFamily="34" charset="0"/>
                </a:rPr>
                <a:t>You Manage</a:t>
              </a:r>
            </a:p>
          </p:txBody>
        </p:sp>
      </p:grpSp>
    </p:spTree>
    <p:extLst>
      <p:ext uri="{BB962C8B-B14F-4D97-AF65-F5344CB8AC3E}">
        <p14:creationId xmlns:p14="http://schemas.microsoft.com/office/powerpoint/2010/main" val="3053071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29BA0-DA1F-4FC5-839F-2C9E618CAD51}"/>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Azure Databricks Architecture</a:t>
            </a:r>
          </a:p>
        </p:txBody>
      </p:sp>
      <p:cxnSp>
        <p:nvCxnSpPr>
          <p:cNvPr id="4" name="Straight Connector 3">
            <a:extLst>
              <a:ext uri="{FF2B5EF4-FFF2-40B4-BE49-F238E27FC236}">
                <a16:creationId xmlns:a16="http://schemas.microsoft.com/office/drawing/2014/main" id="{83096B86-78A1-4798-A93D-FCC3FC62950D}"/>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6" name="Picture 2" descr="Azure Databricks architecture overview - Azure Databricks | Microsoft Docs">
            <a:extLst>
              <a:ext uri="{FF2B5EF4-FFF2-40B4-BE49-F238E27FC236}">
                <a16:creationId xmlns:a16="http://schemas.microsoft.com/office/drawing/2014/main" id="{F5735CFB-CCFC-449B-9419-ED91F5F11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523" y="950977"/>
            <a:ext cx="6869649" cy="59070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DD00052-B13A-415C-8EED-B4AB557E8623}"/>
              </a:ext>
            </a:extLst>
          </p:cNvPr>
          <p:cNvSpPr txBox="1"/>
          <p:nvPr/>
        </p:nvSpPr>
        <p:spPr>
          <a:xfrm>
            <a:off x="532638" y="1024517"/>
            <a:ext cx="4862322" cy="5632311"/>
          </a:xfrm>
          <a:prstGeom prst="rect">
            <a:avLst/>
          </a:prstGeom>
          <a:noFill/>
        </p:spPr>
        <p:txBody>
          <a:bodyPr wrap="square">
            <a:spAutoFit/>
          </a:bodyPr>
          <a:lstStyle/>
          <a:p>
            <a:pPr algn="l"/>
            <a:r>
              <a:rPr lang="en-US" b="0" i="0" dirty="0">
                <a:effectLst/>
                <a:latin typeface="Segoe UI" panose="020B0502040204020203" pitchFamily="34" charset="0"/>
              </a:rPr>
              <a:t>Azure Databricks operates out of a </a:t>
            </a:r>
            <a:r>
              <a:rPr lang="en-US" b="1" i="1" dirty="0">
                <a:effectLst/>
                <a:latin typeface="Segoe UI" panose="020B0502040204020203" pitchFamily="34" charset="0"/>
              </a:rPr>
              <a:t>control plane</a:t>
            </a:r>
            <a:r>
              <a:rPr lang="en-US" b="1" i="0" dirty="0">
                <a:effectLst/>
                <a:latin typeface="Segoe UI" panose="020B0502040204020203" pitchFamily="34" charset="0"/>
              </a:rPr>
              <a:t> </a:t>
            </a:r>
            <a:r>
              <a:rPr lang="en-US" b="0" i="0" dirty="0">
                <a:effectLst/>
                <a:latin typeface="Segoe UI" panose="020B0502040204020203" pitchFamily="34" charset="0"/>
              </a:rPr>
              <a:t>and a </a:t>
            </a:r>
            <a:r>
              <a:rPr lang="en-US" b="1" i="1" dirty="0">
                <a:effectLst/>
                <a:latin typeface="Segoe UI" panose="020B0502040204020203" pitchFamily="34" charset="0"/>
              </a:rPr>
              <a:t>data plane</a:t>
            </a:r>
            <a:r>
              <a:rPr lang="en-US" b="0" i="0" dirty="0">
                <a:effectLst/>
                <a:latin typeface="Segoe UI" panose="020B0502040204020203" pitchFamily="34" charset="0"/>
              </a:rPr>
              <a:t>.</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sym typeface="Wingdings" panose="05000000000000000000" pitchFamily="2" charset="2"/>
              </a:rPr>
              <a:t></a:t>
            </a:r>
            <a:r>
              <a:rPr lang="en-US" b="0" i="0" dirty="0">
                <a:effectLst/>
                <a:latin typeface="Segoe UI" panose="020B0502040204020203" pitchFamily="34" charset="0"/>
              </a:rPr>
              <a:t>The control plane includes the backend services that Azure Databricks manages in its own Azure account. Notebook commands and many other workspace configurations are stored in the control plane and encrypted at rest.</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sym typeface="Wingdings" panose="05000000000000000000" pitchFamily="2" charset="2"/>
              </a:rPr>
              <a:t></a:t>
            </a:r>
            <a:r>
              <a:rPr lang="en-US" b="0" i="0" dirty="0">
                <a:effectLst/>
                <a:latin typeface="Segoe UI" panose="020B0502040204020203" pitchFamily="34" charset="0"/>
              </a:rPr>
              <a:t>The data plane is managed by your Azure account and is where your data resides. This is also where data is processed. You can use Azure Databricks connectors so that your clusters can connect to </a:t>
            </a:r>
            <a:r>
              <a:rPr lang="en-US" b="0" i="0" u="none" strike="noStrike" dirty="0">
                <a:effectLst/>
                <a:latin typeface="Segoe UI" panose="020B0502040204020203" pitchFamily="34" charset="0"/>
                <a:hlinkClick r:id="rId3">
                  <a:extLst>
                    <a:ext uri="{A12FA001-AC4F-418D-AE19-62706E023703}">
                      <ahyp:hlinkClr xmlns:ahyp="http://schemas.microsoft.com/office/drawing/2018/hyperlinkcolor" val="tx"/>
                    </a:ext>
                  </a:extLst>
                </a:hlinkClick>
              </a:rPr>
              <a:t>external data sources</a:t>
            </a:r>
            <a:r>
              <a:rPr lang="en-US" b="0" i="0" dirty="0">
                <a:effectLst/>
                <a:latin typeface="Segoe UI" panose="020B0502040204020203" pitchFamily="34" charset="0"/>
              </a:rPr>
              <a:t> outside of your Azure account to ingest data or for storage. You can also ingest data from external </a:t>
            </a:r>
            <a:r>
              <a:rPr lang="en-US" b="0" i="0" u="none" strike="noStrike" dirty="0">
                <a:effectLst/>
                <a:latin typeface="Segoe UI" panose="020B0502040204020203" pitchFamily="34" charset="0"/>
                <a:hlinkClick r:id="rId4">
                  <a:extLst>
                    <a:ext uri="{A12FA001-AC4F-418D-AE19-62706E023703}">
                      <ahyp:hlinkClr xmlns:ahyp="http://schemas.microsoft.com/office/drawing/2018/hyperlinkcolor" val="tx"/>
                    </a:ext>
                  </a:extLst>
                </a:hlinkClick>
              </a:rPr>
              <a:t>streaming data sources</a:t>
            </a:r>
            <a:r>
              <a:rPr lang="en-US" b="0" i="0" dirty="0">
                <a:effectLst/>
                <a:latin typeface="Segoe UI" panose="020B0502040204020203" pitchFamily="34" charset="0"/>
              </a:rPr>
              <a:t>, such as events data, streaming data, IoT data, and more.</a:t>
            </a:r>
          </a:p>
        </p:txBody>
      </p:sp>
    </p:spTree>
    <p:extLst>
      <p:ext uri="{BB962C8B-B14F-4D97-AF65-F5344CB8AC3E}">
        <p14:creationId xmlns:p14="http://schemas.microsoft.com/office/powerpoint/2010/main" val="263537080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29BA0-DA1F-4FC5-839F-2C9E618CAD51}"/>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End to End Data Analytics</a:t>
            </a:r>
          </a:p>
        </p:txBody>
      </p:sp>
      <p:cxnSp>
        <p:nvCxnSpPr>
          <p:cNvPr id="4" name="Straight Connector 3">
            <a:extLst>
              <a:ext uri="{FF2B5EF4-FFF2-40B4-BE49-F238E27FC236}">
                <a16:creationId xmlns:a16="http://schemas.microsoft.com/office/drawing/2014/main" id="{83096B86-78A1-4798-A93D-FCC3FC62950D}"/>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555D84B-17BF-4A4F-95F2-1DA5051346B5}"/>
              </a:ext>
            </a:extLst>
          </p:cNvPr>
          <p:cNvPicPr>
            <a:picLocks noChangeAspect="1"/>
          </p:cNvPicPr>
          <p:nvPr/>
        </p:nvPicPr>
        <p:blipFill>
          <a:blip r:embed="rId2"/>
          <a:stretch>
            <a:fillRect/>
          </a:stretch>
        </p:blipFill>
        <p:spPr>
          <a:xfrm>
            <a:off x="734347" y="1082015"/>
            <a:ext cx="10720130" cy="5114594"/>
          </a:xfrm>
          <a:prstGeom prst="rect">
            <a:avLst/>
          </a:prstGeom>
        </p:spPr>
      </p:pic>
    </p:spTree>
    <p:extLst>
      <p:ext uri="{BB962C8B-B14F-4D97-AF65-F5344CB8AC3E}">
        <p14:creationId xmlns:p14="http://schemas.microsoft.com/office/powerpoint/2010/main" val="244965650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DAC32A-97CD-461E-AA3C-602BB0DED9E9}"/>
              </a:ext>
            </a:extLst>
          </p:cNvPr>
          <p:cNvPicPr>
            <a:picLocks noChangeAspect="1"/>
          </p:cNvPicPr>
          <p:nvPr/>
        </p:nvPicPr>
        <p:blipFill>
          <a:blip r:embed="rId2"/>
          <a:stretch>
            <a:fillRect/>
          </a:stretch>
        </p:blipFill>
        <p:spPr>
          <a:xfrm>
            <a:off x="2437990" y="131625"/>
            <a:ext cx="7312844" cy="6594749"/>
          </a:xfrm>
          <a:prstGeom prst="rect">
            <a:avLst/>
          </a:prstGeom>
        </p:spPr>
      </p:pic>
    </p:spTree>
    <p:extLst>
      <p:ext uri="{BB962C8B-B14F-4D97-AF65-F5344CB8AC3E}">
        <p14:creationId xmlns:p14="http://schemas.microsoft.com/office/powerpoint/2010/main" val="245050500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410A1C-F8B6-48E5-9007-46C75E67809D}"/>
              </a:ext>
            </a:extLst>
          </p:cNvPr>
          <p:cNvPicPr>
            <a:picLocks noChangeAspect="1"/>
          </p:cNvPicPr>
          <p:nvPr/>
        </p:nvPicPr>
        <p:blipFill>
          <a:blip r:embed="rId2"/>
          <a:stretch>
            <a:fillRect/>
          </a:stretch>
        </p:blipFill>
        <p:spPr>
          <a:xfrm>
            <a:off x="308028" y="261886"/>
            <a:ext cx="10969265" cy="3920212"/>
          </a:xfrm>
          <a:prstGeom prst="rect">
            <a:avLst/>
          </a:prstGeom>
        </p:spPr>
      </p:pic>
      <p:sp>
        <p:nvSpPr>
          <p:cNvPr id="4" name="TextBox 3">
            <a:extLst>
              <a:ext uri="{FF2B5EF4-FFF2-40B4-BE49-F238E27FC236}">
                <a16:creationId xmlns:a16="http://schemas.microsoft.com/office/drawing/2014/main" id="{A6F59484-4578-4F7F-A95C-D5EBD6E4C168}"/>
              </a:ext>
            </a:extLst>
          </p:cNvPr>
          <p:cNvSpPr txBox="1"/>
          <p:nvPr/>
        </p:nvSpPr>
        <p:spPr>
          <a:xfrm>
            <a:off x="2395728" y="4764024"/>
            <a:ext cx="7198445"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Create container with name spark</a:t>
            </a:r>
          </a:p>
        </p:txBody>
      </p:sp>
    </p:spTree>
    <p:extLst>
      <p:ext uri="{BB962C8B-B14F-4D97-AF65-F5344CB8AC3E}">
        <p14:creationId xmlns:p14="http://schemas.microsoft.com/office/powerpoint/2010/main" val="32407934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63B12B-8351-483B-AEA0-CE4497E90826}"/>
              </a:ext>
            </a:extLst>
          </p:cNvPr>
          <p:cNvSpPr/>
          <p:nvPr/>
        </p:nvSpPr>
        <p:spPr>
          <a:xfrm>
            <a:off x="335333" y="218843"/>
            <a:ext cx="2813987" cy="3094292"/>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6" name="Rectangle 5">
            <a:extLst>
              <a:ext uri="{FF2B5EF4-FFF2-40B4-BE49-F238E27FC236}">
                <a16:creationId xmlns:a16="http://schemas.microsoft.com/office/drawing/2014/main" id="{6A5543C6-D757-4959-8122-E22E72915514}"/>
              </a:ext>
            </a:extLst>
          </p:cNvPr>
          <p:cNvSpPr/>
          <p:nvPr/>
        </p:nvSpPr>
        <p:spPr>
          <a:xfrm>
            <a:off x="3592755" y="6004153"/>
            <a:ext cx="8611637" cy="861294"/>
          </a:xfrm>
          <a:prstGeom prst="rect">
            <a:avLst/>
          </a:prstGeom>
        </p:spPr>
        <p:txBody>
          <a:bodyPr wrap="square">
            <a:spAutoFit/>
          </a:bodyPr>
          <a:lstStyle/>
          <a:p>
            <a:pPr lvl="0"/>
            <a:r>
              <a:rPr lang="en-US" sz="3198" b="1" dirty="0">
                <a:solidFill>
                  <a:schemeClr val="tx2"/>
                </a:solidFill>
                <a:latin typeface="Calibri" panose="020F0502020204030204" pitchFamily="34" charset="0"/>
                <a:cs typeface="Calibri" panose="020F0502020204030204" pitchFamily="34" charset="0"/>
              </a:rPr>
              <a:t>Maruti Makwana                          </a:t>
            </a:r>
            <a:r>
              <a:rPr lang="en-US" sz="1999" dirty="0">
                <a:solidFill>
                  <a:schemeClr val="tx2"/>
                </a:solidFill>
                <a:latin typeface="Bookman Old Style" panose="02050604050505020204" pitchFamily="18" charset="0"/>
                <a:cs typeface="Calibri" panose="020F0502020204030204" pitchFamily="34" charset="0"/>
              </a:rPr>
              <a:t>www.mentorsTAG.com</a:t>
            </a:r>
          </a:p>
          <a:p>
            <a:pPr lvl="0"/>
            <a:endParaRPr lang="en-US" sz="1798" spc="300" dirty="0">
              <a:solidFill>
                <a:schemeClr val="tx2"/>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7EA15AC7-5EDE-1C5D-79FB-8AA23E7D0EF7}"/>
              </a:ext>
            </a:extLst>
          </p:cNvPr>
          <p:cNvPicPr>
            <a:picLocks noChangeAspect="1"/>
          </p:cNvPicPr>
          <p:nvPr/>
        </p:nvPicPr>
        <p:blipFill>
          <a:blip r:embed="rId2"/>
          <a:stretch>
            <a:fillRect/>
          </a:stretch>
        </p:blipFill>
        <p:spPr>
          <a:xfrm>
            <a:off x="3393743" y="218844"/>
            <a:ext cx="8793495" cy="5794760"/>
          </a:xfrm>
          <a:prstGeom prst="rect">
            <a:avLst/>
          </a:prstGeom>
        </p:spPr>
      </p:pic>
      <p:sp>
        <p:nvSpPr>
          <p:cNvPr id="9" name="Rectangle 8">
            <a:extLst>
              <a:ext uri="{FF2B5EF4-FFF2-40B4-BE49-F238E27FC236}">
                <a16:creationId xmlns:a16="http://schemas.microsoft.com/office/drawing/2014/main" id="{F8D8E092-768B-5B34-7B56-055AC202C53F}"/>
              </a:ext>
            </a:extLst>
          </p:cNvPr>
          <p:cNvSpPr/>
          <p:nvPr/>
        </p:nvSpPr>
        <p:spPr>
          <a:xfrm>
            <a:off x="3446778" y="218845"/>
            <a:ext cx="8646738" cy="6463913"/>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10" name="Rectangle 9">
            <a:extLst>
              <a:ext uri="{FF2B5EF4-FFF2-40B4-BE49-F238E27FC236}">
                <a16:creationId xmlns:a16="http://schemas.microsoft.com/office/drawing/2014/main" id="{88CD4EAD-009E-68C8-676A-5D4CEA0AC65D}"/>
              </a:ext>
            </a:extLst>
          </p:cNvPr>
          <p:cNvSpPr/>
          <p:nvPr/>
        </p:nvSpPr>
        <p:spPr>
          <a:xfrm>
            <a:off x="3575601" y="5973825"/>
            <a:ext cx="8394909" cy="620007"/>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pic>
        <p:nvPicPr>
          <p:cNvPr id="3" name="Picture 2">
            <a:extLst>
              <a:ext uri="{FF2B5EF4-FFF2-40B4-BE49-F238E27FC236}">
                <a16:creationId xmlns:a16="http://schemas.microsoft.com/office/drawing/2014/main" id="{AA181AEB-4093-D69B-22A2-9E15079E77F2}"/>
              </a:ext>
            </a:extLst>
          </p:cNvPr>
          <p:cNvPicPr>
            <a:picLocks noChangeAspect="1"/>
          </p:cNvPicPr>
          <p:nvPr/>
        </p:nvPicPr>
        <p:blipFill>
          <a:blip r:embed="rId3"/>
          <a:stretch>
            <a:fillRect/>
          </a:stretch>
        </p:blipFill>
        <p:spPr>
          <a:xfrm>
            <a:off x="333407" y="159574"/>
            <a:ext cx="3086854" cy="3269425"/>
          </a:xfrm>
          <a:prstGeom prst="rect">
            <a:avLst/>
          </a:prstGeom>
        </p:spPr>
      </p:pic>
    </p:spTree>
    <p:extLst>
      <p:ext uri="{BB962C8B-B14F-4D97-AF65-F5344CB8AC3E}">
        <p14:creationId xmlns:p14="http://schemas.microsoft.com/office/powerpoint/2010/main" val="325961446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1E7BED-0A72-4758-A552-4FE8A284050D}"/>
              </a:ext>
            </a:extLst>
          </p:cNvPr>
          <p:cNvPicPr>
            <a:picLocks noChangeAspect="1"/>
          </p:cNvPicPr>
          <p:nvPr/>
        </p:nvPicPr>
        <p:blipFill>
          <a:blip r:embed="rId2"/>
          <a:stretch>
            <a:fillRect/>
          </a:stretch>
        </p:blipFill>
        <p:spPr>
          <a:xfrm>
            <a:off x="683636" y="355114"/>
            <a:ext cx="7950336" cy="6147771"/>
          </a:xfrm>
          <a:prstGeom prst="rect">
            <a:avLst/>
          </a:prstGeom>
        </p:spPr>
      </p:pic>
    </p:spTree>
    <p:extLst>
      <p:ext uri="{BB962C8B-B14F-4D97-AF65-F5344CB8AC3E}">
        <p14:creationId xmlns:p14="http://schemas.microsoft.com/office/powerpoint/2010/main" val="291365840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39DA08-7097-4C76-8C04-337E6C964068}"/>
              </a:ext>
            </a:extLst>
          </p:cNvPr>
          <p:cNvPicPr>
            <a:picLocks noChangeAspect="1"/>
          </p:cNvPicPr>
          <p:nvPr/>
        </p:nvPicPr>
        <p:blipFill>
          <a:blip r:embed="rId2"/>
          <a:stretch>
            <a:fillRect/>
          </a:stretch>
        </p:blipFill>
        <p:spPr>
          <a:xfrm>
            <a:off x="940778" y="461670"/>
            <a:ext cx="8807653" cy="5568899"/>
          </a:xfrm>
          <a:prstGeom prst="rect">
            <a:avLst/>
          </a:prstGeom>
        </p:spPr>
      </p:pic>
    </p:spTree>
    <p:extLst>
      <p:ext uri="{BB962C8B-B14F-4D97-AF65-F5344CB8AC3E}">
        <p14:creationId xmlns:p14="http://schemas.microsoft.com/office/powerpoint/2010/main" val="398478730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0617A8-8683-4164-B747-DFDC8F5E34C7}"/>
              </a:ext>
            </a:extLst>
          </p:cNvPr>
          <p:cNvPicPr>
            <a:picLocks noChangeAspect="1"/>
          </p:cNvPicPr>
          <p:nvPr/>
        </p:nvPicPr>
        <p:blipFill>
          <a:blip r:embed="rId2"/>
          <a:stretch>
            <a:fillRect/>
          </a:stretch>
        </p:blipFill>
        <p:spPr>
          <a:xfrm>
            <a:off x="439367" y="182918"/>
            <a:ext cx="9188683" cy="6492164"/>
          </a:xfrm>
          <a:prstGeom prst="rect">
            <a:avLst/>
          </a:prstGeom>
        </p:spPr>
      </p:pic>
    </p:spTree>
    <p:extLst>
      <p:ext uri="{BB962C8B-B14F-4D97-AF65-F5344CB8AC3E}">
        <p14:creationId xmlns:p14="http://schemas.microsoft.com/office/powerpoint/2010/main" val="395936722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08A2FA-5888-4162-82F2-0E83821E639E}"/>
              </a:ext>
            </a:extLst>
          </p:cNvPr>
          <p:cNvPicPr>
            <a:picLocks noChangeAspect="1"/>
          </p:cNvPicPr>
          <p:nvPr/>
        </p:nvPicPr>
        <p:blipFill>
          <a:blip r:embed="rId2"/>
          <a:stretch>
            <a:fillRect/>
          </a:stretch>
        </p:blipFill>
        <p:spPr>
          <a:xfrm>
            <a:off x="576072" y="148281"/>
            <a:ext cx="6777936" cy="6360269"/>
          </a:xfrm>
          <a:prstGeom prst="rect">
            <a:avLst/>
          </a:prstGeom>
        </p:spPr>
      </p:pic>
      <p:pic>
        <p:nvPicPr>
          <p:cNvPr id="5" name="Picture 4">
            <a:extLst>
              <a:ext uri="{FF2B5EF4-FFF2-40B4-BE49-F238E27FC236}">
                <a16:creationId xmlns:a16="http://schemas.microsoft.com/office/drawing/2014/main" id="{3692DBE3-BB0B-40C3-BA63-77B3132A2557}"/>
              </a:ext>
            </a:extLst>
          </p:cNvPr>
          <p:cNvPicPr>
            <a:picLocks noChangeAspect="1"/>
          </p:cNvPicPr>
          <p:nvPr/>
        </p:nvPicPr>
        <p:blipFill>
          <a:blip r:embed="rId3"/>
          <a:stretch>
            <a:fillRect/>
          </a:stretch>
        </p:blipFill>
        <p:spPr>
          <a:xfrm>
            <a:off x="5410889" y="2771709"/>
            <a:ext cx="6777936" cy="1314582"/>
          </a:xfrm>
          <a:prstGeom prst="rect">
            <a:avLst/>
          </a:prstGeom>
        </p:spPr>
      </p:pic>
    </p:spTree>
    <p:extLst>
      <p:ext uri="{BB962C8B-B14F-4D97-AF65-F5344CB8AC3E}">
        <p14:creationId xmlns:p14="http://schemas.microsoft.com/office/powerpoint/2010/main" val="254555735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6EDE83-BD63-43B3-837C-5E8AA7C2E7AA}"/>
              </a:ext>
            </a:extLst>
          </p:cNvPr>
          <p:cNvPicPr>
            <a:picLocks noChangeAspect="1"/>
          </p:cNvPicPr>
          <p:nvPr/>
        </p:nvPicPr>
        <p:blipFill>
          <a:blip r:embed="rId2"/>
          <a:stretch>
            <a:fillRect/>
          </a:stretch>
        </p:blipFill>
        <p:spPr>
          <a:xfrm>
            <a:off x="526679" y="455634"/>
            <a:ext cx="10355612" cy="5533686"/>
          </a:xfrm>
          <a:prstGeom prst="rect">
            <a:avLst/>
          </a:prstGeom>
        </p:spPr>
      </p:pic>
    </p:spTree>
    <p:extLst>
      <p:ext uri="{BB962C8B-B14F-4D97-AF65-F5344CB8AC3E}">
        <p14:creationId xmlns:p14="http://schemas.microsoft.com/office/powerpoint/2010/main" val="183217330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0B047B-F0C4-4A8F-A27E-358B8951F851}"/>
              </a:ext>
            </a:extLst>
          </p:cNvPr>
          <p:cNvPicPr>
            <a:picLocks noChangeAspect="1"/>
          </p:cNvPicPr>
          <p:nvPr/>
        </p:nvPicPr>
        <p:blipFill>
          <a:blip r:embed="rId2"/>
          <a:stretch>
            <a:fillRect/>
          </a:stretch>
        </p:blipFill>
        <p:spPr>
          <a:xfrm>
            <a:off x="1798215" y="1072004"/>
            <a:ext cx="6727676" cy="2521587"/>
          </a:xfrm>
          <a:prstGeom prst="rect">
            <a:avLst/>
          </a:prstGeom>
        </p:spPr>
      </p:pic>
    </p:spTree>
    <p:extLst>
      <p:ext uri="{BB962C8B-B14F-4D97-AF65-F5344CB8AC3E}">
        <p14:creationId xmlns:p14="http://schemas.microsoft.com/office/powerpoint/2010/main" val="21626698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C20391-0E4F-4AE0-911D-04A1C7172C9F}"/>
              </a:ext>
            </a:extLst>
          </p:cNvPr>
          <p:cNvPicPr>
            <a:picLocks noChangeAspect="1"/>
          </p:cNvPicPr>
          <p:nvPr/>
        </p:nvPicPr>
        <p:blipFill>
          <a:blip r:embed="rId2"/>
          <a:stretch>
            <a:fillRect/>
          </a:stretch>
        </p:blipFill>
        <p:spPr>
          <a:xfrm>
            <a:off x="560081" y="617331"/>
            <a:ext cx="6505734" cy="4238133"/>
          </a:xfrm>
          <a:prstGeom prst="rect">
            <a:avLst/>
          </a:prstGeom>
        </p:spPr>
      </p:pic>
    </p:spTree>
    <p:extLst>
      <p:ext uri="{BB962C8B-B14F-4D97-AF65-F5344CB8AC3E}">
        <p14:creationId xmlns:p14="http://schemas.microsoft.com/office/powerpoint/2010/main" val="402779876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D5C515-2705-404F-B564-A4FAFEC64B7B}"/>
              </a:ext>
            </a:extLst>
          </p:cNvPr>
          <p:cNvPicPr>
            <a:picLocks noChangeAspect="1"/>
          </p:cNvPicPr>
          <p:nvPr/>
        </p:nvPicPr>
        <p:blipFill>
          <a:blip r:embed="rId2"/>
          <a:stretch>
            <a:fillRect/>
          </a:stretch>
        </p:blipFill>
        <p:spPr>
          <a:xfrm>
            <a:off x="317261" y="331372"/>
            <a:ext cx="11323504" cy="2283812"/>
          </a:xfrm>
          <a:prstGeom prst="rect">
            <a:avLst/>
          </a:prstGeom>
        </p:spPr>
      </p:pic>
    </p:spTree>
    <p:extLst>
      <p:ext uri="{BB962C8B-B14F-4D97-AF65-F5344CB8AC3E}">
        <p14:creationId xmlns:p14="http://schemas.microsoft.com/office/powerpoint/2010/main" val="33711777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D71FB7-2B40-41D1-81C6-147B71568013}"/>
              </a:ext>
            </a:extLst>
          </p:cNvPr>
          <p:cNvPicPr>
            <a:picLocks noChangeAspect="1"/>
          </p:cNvPicPr>
          <p:nvPr/>
        </p:nvPicPr>
        <p:blipFill>
          <a:blip r:embed="rId2"/>
          <a:stretch>
            <a:fillRect/>
          </a:stretch>
        </p:blipFill>
        <p:spPr>
          <a:xfrm>
            <a:off x="433920" y="1545833"/>
            <a:ext cx="11320985" cy="3766334"/>
          </a:xfrm>
          <a:prstGeom prst="rect">
            <a:avLst/>
          </a:prstGeom>
        </p:spPr>
      </p:pic>
    </p:spTree>
    <p:extLst>
      <p:ext uri="{BB962C8B-B14F-4D97-AF65-F5344CB8AC3E}">
        <p14:creationId xmlns:p14="http://schemas.microsoft.com/office/powerpoint/2010/main" val="148152749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53193E-0449-4C7A-AAF5-6B8646676F97}"/>
              </a:ext>
            </a:extLst>
          </p:cNvPr>
          <p:cNvSpPr txBox="1"/>
          <p:nvPr/>
        </p:nvSpPr>
        <p:spPr>
          <a:xfrm>
            <a:off x="1300734" y="5270284"/>
            <a:ext cx="9507474" cy="923330"/>
          </a:xfrm>
          <a:prstGeom prst="rect">
            <a:avLst/>
          </a:prstGeom>
          <a:noFill/>
        </p:spPr>
        <p:txBody>
          <a:bodyPr wrap="square">
            <a:spAutoFit/>
          </a:bodyPr>
          <a:lstStyle/>
          <a:p>
            <a:r>
              <a:rPr lang="en-IN" dirty="0"/>
              <a:t>%md</a:t>
            </a:r>
          </a:p>
          <a:p>
            <a:r>
              <a:rPr lang="en-IN" dirty="0"/>
              <a:t># Kennedy </a:t>
            </a:r>
            <a:r>
              <a:rPr lang="en-IN" dirty="0" err="1"/>
              <a:t>Inaugrations</a:t>
            </a:r>
            <a:endParaRPr lang="en-IN" dirty="0"/>
          </a:p>
          <a:p>
            <a:r>
              <a:rPr lang="en-IN" dirty="0"/>
              <a:t>This notebook </a:t>
            </a:r>
            <a:r>
              <a:rPr lang="en-IN" dirty="0" err="1"/>
              <a:t>containes</a:t>
            </a:r>
            <a:r>
              <a:rPr lang="en-IN" dirty="0"/>
              <a:t> code to </a:t>
            </a:r>
            <a:r>
              <a:rPr lang="en-IN" dirty="0" err="1"/>
              <a:t>analyze</a:t>
            </a:r>
            <a:r>
              <a:rPr lang="en-IN" dirty="0"/>
              <a:t> President Kennedy's inauguration speech.</a:t>
            </a:r>
          </a:p>
        </p:txBody>
      </p:sp>
      <p:pic>
        <p:nvPicPr>
          <p:cNvPr id="5" name="Picture 4">
            <a:extLst>
              <a:ext uri="{FF2B5EF4-FFF2-40B4-BE49-F238E27FC236}">
                <a16:creationId xmlns:a16="http://schemas.microsoft.com/office/drawing/2014/main" id="{55443B00-BEE4-45DF-86CC-1B81D2A10071}"/>
              </a:ext>
            </a:extLst>
          </p:cNvPr>
          <p:cNvPicPr>
            <a:picLocks noChangeAspect="1"/>
          </p:cNvPicPr>
          <p:nvPr/>
        </p:nvPicPr>
        <p:blipFill>
          <a:blip r:embed="rId2"/>
          <a:stretch>
            <a:fillRect/>
          </a:stretch>
        </p:blipFill>
        <p:spPr>
          <a:xfrm>
            <a:off x="381485" y="484480"/>
            <a:ext cx="11626483" cy="3255416"/>
          </a:xfrm>
          <a:prstGeom prst="rect">
            <a:avLst/>
          </a:prstGeom>
        </p:spPr>
      </p:pic>
    </p:spTree>
    <p:extLst>
      <p:ext uri="{BB962C8B-B14F-4D97-AF65-F5344CB8AC3E}">
        <p14:creationId xmlns:p14="http://schemas.microsoft.com/office/powerpoint/2010/main" val="15466156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8668-7295-4461-897B-08416E569D9C}"/>
              </a:ext>
            </a:extLst>
          </p:cNvPr>
          <p:cNvSpPr txBox="1"/>
          <p:nvPr/>
        </p:nvSpPr>
        <p:spPr>
          <a:xfrm>
            <a:off x="-1" y="893"/>
            <a:ext cx="12188825" cy="707702"/>
          </a:xfrm>
          <a:prstGeom prst="rect">
            <a:avLst/>
          </a:prstGeom>
          <a:noFill/>
        </p:spPr>
        <p:txBody>
          <a:bodyPr wrap="square" rtlCol="0">
            <a:spAutoFit/>
          </a:bodyPr>
          <a:lstStyle/>
          <a:p>
            <a:pPr algn="ctr"/>
            <a:r>
              <a:rPr lang="en-US" sz="3999" b="1" dirty="0">
                <a:solidFill>
                  <a:schemeClr val="tx1">
                    <a:lumMod val="75000"/>
                    <a:lumOff val="25000"/>
                  </a:schemeClr>
                </a:solidFill>
              </a:rPr>
              <a:t>Prerequisites and Lab Access</a:t>
            </a:r>
          </a:p>
        </p:txBody>
      </p:sp>
      <p:cxnSp>
        <p:nvCxnSpPr>
          <p:cNvPr id="4" name="Straight Connector 3">
            <a:extLst>
              <a:ext uri="{FF2B5EF4-FFF2-40B4-BE49-F238E27FC236}">
                <a16:creationId xmlns:a16="http://schemas.microsoft.com/office/drawing/2014/main" id="{FB0EDB84-A586-4274-9964-5F583865D0B0}"/>
              </a:ext>
            </a:extLst>
          </p:cNvPr>
          <p:cNvCxnSpPr>
            <a:cxnSpLocks/>
          </p:cNvCxnSpPr>
          <p:nvPr/>
        </p:nvCxnSpPr>
        <p:spPr>
          <a:xfrm>
            <a:off x="5031108" y="772973"/>
            <a:ext cx="2127681"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DA3904C-7523-42E6-B44F-F2B6D6D5ACC2}"/>
              </a:ext>
            </a:extLst>
          </p:cNvPr>
          <p:cNvSpPr txBox="1"/>
          <p:nvPr/>
        </p:nvSpPr>
        <p:spPr>
          <a:xfrm>
            <a:off x="1036478" y="1408959"/>
            <a:ext cx="2768235" cy="3046195"/>
          </a:xfrm>
          <a:prstGeom prst="rect">
            <a:avLst/>
          </a:prstGeom>
          <a:noFill/>
        </p:spPr>
        <p:txBody>
          <a:bodyPr wrap="square" rtlCol="0">
            <a:spAutoFit/>
          </a:bodyPr>
          <a:lstStyle/>
          <a:p>
            <a:pPr algn="ctr"/>
            <a:r>
              <a:rPr lang="en-US" sz="3199" dirty="0">
                <a:solidFill>
                  <a:srgbClr val="728694"/>
                </a:solidFill>
                <a:latin typeface="Segoe UI Semilight"/>
                <a:cs typeface="Segoe UI Semilight"/>
              </a:rPr>
              <a:t>Get your</a:t>
            </a:r>
            <a:endParaRPr lang="en-US" sz="3199" b="1" dirty="0">
              <a:solidFill>
                <a:schemeClr val="accent3"/>
              </a:solidFill>
              <a:latin typeface="Segoe UI Semilight"/>
              <a:cs typeface="Segoe UI Semilight"/>
            </a:endParaRPr>
          </a:p>
          <a:p>
            <a:pPr algn="ctr"/>
            <a:r>
              <a:rPr lang="en-US" sz="3199" dirty="0">
                <a:solidFill>
                  <a:srgbClr val="728694"/>
                </a:solidFill>
                <a:latin typeface="Segoe UI Semilight"/>
                <a:cs typeface="Segoe UI Semilight"/>
              </a:rPr>
              <a:t>Azure Subscription</a:t>
            </a:r>
          </a:p>
          <a:p>
            <a:pPr algn="ctr"/>
            <a:r>
              <a:rPr lang="en-US" sz="3199" dirty="0">
                <a:solidFill>
                  <a:srgbClr val="728694"/>
                </a:solidFill>
                <a:latin typeface="Segoe UI Semilight"/>
                <a:cs typeface="Segoe UI Semilight"/>
              </a:rPr>
              <a:t>Using </a:t>
            </a:r>
            <a:r>
              <a:rPr lang="en-US" sz="3199" b="1" dirty="0">
                <a:solidFill>
                  <a:srgbClr val="FF0000"/>
                </a:solidFill>
                <a:latin typeface="Segoe UI Semilight"/>
                <a:cs typeface="Segoe UI Semilight"/>
              </a:rPr>
              <a:t>Azure Pass</a:t>
            </a:r>
          </a:p>
          <a:p>
            <a:pPr marL="457063" indent="-457063" algn="ctr">
              <a:buFont typeface="Arial" panose="020B0604020202020204" pitchFamily="34" charset="0"/>
              <a:buChar char="•"/>
            </a:pPr>
            <a:endParaRPr lang="en-US" sz="3199" dirty="0">
              <a:solidFill>
                <a:schemeClr val="tx1">
                  <a:lumMod val="75000"/>
                  <a:lumOff val="25000"/>
                </a:schemeClr>
              </a:solidFill>
            </a:endParaRPr>
          </a:p>
        </p:txBody>
      </p:sp>
      <p:pic>
        <p:nvPicPr>
          <p:cNvPr id="9" name="Picture 8">
            <a:extLst>
              <a:ext uri="{FF2B5EF4-FFF2-40B4-BE49-F238E27FC236}">
                <a16:creationId xmlns:a16="http://schemas.microsoft.com/office/drawing/2014/main" id="{3755D53A-93EE-F67F-326E-F93F6FAE09CF}"/>
              </a:ext>
            </a:extLst>
          </p:cNvPr>
          <p:cNvPicPr>
            <a:picLocks noChangeAspect="1"/>
          </p:cNvPicPr>
          <p:nvPr/>
        </p:nvPicPr>
        <p:blipFill>
          <a:blip r:embed="rId2"/>
          <a:stretch>
            <a:fillRect/>
          </a:stretch>
        </p:blipFill>
        <p:spPr>
          <a:xfrm>
            <a:off x="4250419" y="1299051"/>
            <a:ext cx="7347635" cy="3044715"/>
          </a:xfrm>
          <a:prstGeom prst="rect">
            <a:avLst/>
          </a:prstGeom>
        </p:spPr>
      </p:pic>
      <p:sp>
        <p:nvSpPr>
          <p:cNvPr id="11" name="TextBox 10">
            <a:extLst>
              <a:ext uri="{FF2B5EF4-FFF2-40B4-BE49-F238E27FC236}">
                <a16:creationId xmlns:a16="http://schemas.microsoft.com/office/drawing/2014/main" id="{A57D6996-54AF-FB0E-3F49-C26CA3D69DDE}"/>
              </a:ext>
            </a:extLst>
          </p:cNvPr>
          <p:cNvSpPr txBox="1"/>
          <p:nvPr/>
        </p:nvSpPr>
        <p:spPr>
          <a:xfrm>
            <a:off x="590771" y="3925943"/>
            <a:ext cx="11117440" cy="2746457"/>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Microsoft Azure Fundamentals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Azure Storage Account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Basics of SQL Server [Tables/Queries]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Reference Links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https://learn.microsoft.com/en-us/training/modules/explore-relational-data-offerings/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https://learn.microsoft.com/en-us/training/modules/explore-provision-deploy-relational-database-offerings-azure/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https://learn.microsoft.com/en-us/training/modules/explore-provision-deploy-non-relational-data-services-azure/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909963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63EFB7-05A8-4A7C-8554-8574C81B251F}"/>
              </a:ext>
            </a:extLst>
          </p:cNvPr>
          <p:cNvSpPr txBox="1"/>
          <p:nvPr/>
        </p:nvSpPr>
        <p:spPr>
          <a:xfrm>
            <a:off x="822896" y="4365028"/>
            <a:ext cx="10543032" cy="646331"/>
          </a:xfrm>
          <a:prstGeom prst="rect">
            <a:avLst/>
          </a:prstGeom>
          <a:noFill/>
        </p:spPr>
        <p:txBody>
          <a:bodyPr wrap="square">
            <a:spAutoFit/>
          </a:bodyPr>
          <a:lstStyle/>
          <a:p>
            <a:r>
              <a:rPr lang="en-IN" dirty="0"/>
              <a:t>txt = </a:t>
            </a:r>
            <a:r>
              <a:rPr lang="en-IN" dirty="0" err="1"/>
              <a:t>sc.textFile</a:t>
            </a:r>
            <a:r>
              <a:rPr lang="en-IN" dirty="0"/>
              <a:t>("</a:t>
            </a:r>
            <a:r>
              <a:rPr lang="en-IN" dirty="0" err="1"/>
              <a:t>wasbs</a:t>
            </a:r>
            <a:r>
              <a:rPr lang="en-IN" dirty="0"/>
              <a:t>://spark@storageforadb448.blob.core.windows.net/KennedyInaugural.txt")</a:t>
            </a:r>
          </a:p>
          <a:p>
            <a:r>
              <a:rPr lang="en-IN" dirty="0" err="1"/>
              <a:t>txt.count</a:t>
            </a:r>
            <a:r>
              <a:rPr lang="en-IN" dirty="0"/>
              <a:t>()</a:t>
            </a:r>
          </a:p>
        </p:txBody>
      </p:sp>
      <p:sp>
        <p:nvSpPr>
          <p:cNvPr id="6" name="TextBox 5">
            <a:extLst>
              <a:ext uri="{FF2B5EF4-FFF2-40B4-BE49-F238E27FC236}">
                <a16:creationId xmlns:a16="http://schemas.microsoft.com/office/drawing/2014/main" id="{1116BF7E-B480-4937-8440-07D93F740841}"/>
              </a:ext>
            </a:extLst>
          </p:cNvPr>
          <p:cNvSpPr txBox="1"/>
          <p:nvPr/>
        </p:nvSpPr>
        <p:spPr>
          <a:xfrm>
            <a:off x="783544" y="5398747"/>
            <a:ext cx="7400296" cy="430887"/>
          </a:xfrm>
          <a:prstGeom prst="rect">
            <a:avLst/>
          </a:prstGeom>
          <a:noFill/>
        </p:spPr>
        <p:txBody>
          <a:bodyPr wrap="none" lIns="0" tIns="0" rIns="0" bIns="0" rtlCol="0">
            <a:spAutoFit/>
          </a:bodyPr>
          <a:lstStyle/>
          <a:p>
            <a:r>
              <a:rPr lang="en-IN" sz="2800" dirty="0">
                <a:solidFill>
                  <a:srgbClr val="FF0000"/>
                </a:solidFill>
                <a:latin typeface="Segoe UI Light" pitchFamily="34" charset="0"/>
              </a:rPr>
              <a:t>Sc is spark context which is created automatically </a:t>
            </a:r>
          </a:p>
        </p:txBody>
      </p:sp>
      <p:pic>
        <p:nvPicPr>
          <p:cNvPr id="8" name="Picture 7">
            <a:extLst>
              <a:ext uri="{FF2B5EF4-FFF2-40B4-BE49-F238E27FC236}">
                <a16:creationId xmlns:a16="http://schemas.microsoft.com/office/drawing/2014/main" id="{65C9FEA6-AF08-42EC-91E7-E421348F333F}"/>
              </a:ext>
            </a:extLst>
          </p:cNvPr>
          <p:cNvPicPr>
            <a:picLocks noChangeAspect="1"/>
          </p:cNvPicPr>
          <p:nvPr/>
        </p:nvPicPr>
        <p:blipFill>
          <a:blip r:embed="rId2"/>
          <a:stretch>
            <a:fillRect/>
          </a:stretch>
        </p:blipFill>
        <p:spPr>
          <a:xfrm>
            <a:off x="569876" y="205912"/>
            <a:ext cx="10591363" cy="3863167"/>
          </a:xfrm>
          <a:prstGeom prst="rect">
            <a:avLst/>
          </a:prstGeom>
        </p:spPr>
      </p:pic>
    </p:spTree>
    <p:extLst>
      <p:ext uri="{BB962C8B-B14F-4D97-AF65-F5344CB8AC3E}">
        <p14:creationId xmlns:p14="http://schemas.microsoft.com/office/powerpoint/2010/main" val="300967631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F33393-1DBE-43CC-8DF8-EA24873569B5}"/>
              </a:ext>
            </a:extLst>
          </p:cNvPr>
          <p:cNvPicPr>
            <a:picLocks noChangeAspect="1"/>
          </p:cNvPicPr>
          <p:nvPr/>
        </p:nvPicPr>
        <p:blipFill>
          <a:blip r:embed="rId2"/>
          <a:stretch>
            <a:fillRect/>
          </a:stretch>
        </p:blipFill>
        <p:spPr>
          <a:xfrm>
            <a:off x="625693" y="323091"/>
            <a:ext cx="10861834" cy="4340349"/>
          </a:xfrm>
          <a:prstGeom prst="rect">
            <a:avLst/>
          </a:prstGeom>
        </p:spPr>
      </p:pic>
    </p:spTree>
    <p:extLst>
      <p:ext uri="{BB962C8B-B14F-4D97-AF65-F5344CB8AC3E}">
        <p14:creationId xmlns:p14="http://schemas.microsoft.com/office/powerpoint/2010/main" val="304388552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191691-8A5D-4AD4-8A76-8FFA56ABF54F}"/>
              </a:ext>
            </a:extLst>
          </p:cNvPr>
          <p:cNvPicPr>
            <a:picLocks noChangeAspect="1"/>
          </p:cNvPicPr>
          <p:nvPr/>
        </p:nvPicPr>
        <p:blipFill>
          <a:blip r:embed="rId2"/>
          <a:stretch>
            <a:fillRect/>
          </a:stretch>
        </p:blipFill>
        <p:spPr>
          <a:xfrm>
            <a:off x="0" y="243123"/>
            <a:ext cx="12188825" cy="3185877"/>
          </a:xfrm>
          <a:prstGeom prst="rect">
            <a:avLst/>
          </a:prstGeom>
        </p:spPr>
      </p:pic>
    </p:spTree>
    <p:extLst>
      <p:ext uri="{BB962C8B-B14F-4D97-AF65-F5344CB8AC3E}">
        <p14:creationId xmlns:p14="http://schemas.microsoft.com/office/powerpoint/2010/main" val="364045647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E60B19-8EDA-4E13-8ABB-BCBCE8D21E15}"/>
              </a:ext>
            </a:extLst>
          </p:cNvPr>
          <p:cNvPicPr>
            <a:picLocks noChangeAspect="1"/>
          </p:cNvPicPr>
          <p:nvPr/>
        </p:nvPicPr>
        <p:blipFill>
          <a:blip r:embed="rId2"/>
          <a:stretch>
            <a:fillRect/>
          </a:stretch>
        </p:blipFill>
        <p:spPr>
          <a:xfrm>
            <a:off x="0" y="522645"/>
            <a:ext cx="12188825" cy="2906355"/>
          </a:xfrm>
          <a:prstGeom prst="rect">
            <a:avLst/>
          </a:prstGeom>
        </p:spPr>
      </p:pic>
    </p:spTree>
    <p:extLst>
      <p:ext uri="{BB962C8B-B14F-4D97-AF65-F5344CB8AC3E}">
        <p14:creationId xmlns:p14="http://schemas.microsoft.com/office/powerpoint/2010/main" val="12989025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15AA4D-8CF7-4984-83B3-2FBBD336B35F}"/>
              </a:ext>
            </a:extLst>
          </p:cNvPr>
          <p:cNvPicPr>
            <a:picLocks noChangeAspect="1"/>
          </p:cNvPicPr>
          <p:nvPr/>
        </p:nvPicPr>
        <p:blipFill>
          <a:blip r:embed="rId2"/>
          <a:stretch>
            <a:fillRect/>
          </a:stretch>
        </p:blipFill>
        <p:spPr>
          <a:xfrm>
            <a:off x="234964" y="395348"/>
            <a:ext cx="11402471" cy="2347851"/>
          </a:xfrm>
          <a:prstGeom prst="rect">
            <a:avLst/>
          </a:prstGeom>
        </p:spPr>
      </p:pic>
    </p:spTree>
    <p:extLst>
      <p:ext uri="{BB962C8B-B14F-4D97-AF65-F5344CB8AC3E}">
        <p14:creationId xmlns:p14="http://schemas.microsoft.com/office/powerpoint/2010/main" val="314227800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861179-9DC7-4314-B341-A6C793473E10}"/>
              </a:ext>
            </a:extLst>
          </p:cNvPr>
          <p:cNvPicPr>
            <a:picLocks noChangeAspect="1"/>
          </p:cNvPicPr>
          <p:nvPr/>
        </p:nvPicPr>
        <p:blipFill>
          <a:blip r:embed="rId2"/>
          <a:stretch>
            <a:fillRect/>
          </a:stretch>
        </p:blipFill>
        <p:spPr>
          <a:xfrm>
            <a:off x="537732" y="237134"/>
            <a:ext cx="8817082" cy="5999074"/>
          </a:xfrm>
          <a:prstGeom prst="rect">
            <a:avLst/>
          </a:prstGeom>
        </p:spPr>
      </p:pic>
    </p:spTree>
    <p:extLst>
      <p:ext uri="{BB962C8B-B14F-4D97-AF65-F5344CB8AC3E}">
        <p14:creationId xmlns:p14="http://schemas.microsoft.com/office/powerpoint/2010/main" val="5766157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1C1258-9860-4927-9187-8B0B44DDB78F}"/>
              </a:ext>
            </a:extLst>
          </p:cNvPr>
          <p:cNvSpPr txBox="1"/>
          <p:nvPr/>
        </p:nvSpPr>
        <p:spPr>
          <a:xfrm>
            <a:off x="779526" y="396532"/>
            <a:ext cx="10449306" cy="646331"/>
          </a:xfrm>
          <a:prstGeom prst="rect">
            <a:avLst/>
          </a:prstGeom>
          <a:noFill/>
        </p:spPr>
        <p:txBody>
          <a:bodyPr wrap="square">
            <a:spAutoFit/>
          </a:bodyPr>
          <a:lstStyle/>
          <a:p>
            <a:r>
              <a:rPr lang="en-IN"/>
              <a:t>txt = sc.textFile("wasbs://spark@storageforadb448.blob.core.windows.net/KennedyInaugural.txt")</a:t>
            </a:r>
          </a:p>
          <a:p>
            <a:r>
              <a:rPr lang="en-IN"/>
              <a:t>txt.count()</a:t>
            </a:r>
            <a:endParaRPr lang="en-IN" dirty="0"/>
          </a:p>
        </p:txBody>
      </p:sp>
      <p:sp>
        <p:nvSpPr>
          <p:cNvPr id="5" name="TextBox 4">
            <a:extLst>
              <a:ext uri="{FF2B5EF4-FFF2-40B4-BE49-F238E27FC236}">
                <a16:creationId xmlns:a16="http://schemas.microsoft.com/office/drawing/2014/main" id="{86128CA0-371F-4C6B-AB46-194DCCA66D9D}"/>
              </a:ext>
            </a:extLst>
          </p:cNvPr>
          <p:cNvSpPr txBox="1"/>
          <p:nvPr/>
        </p:nvSpPr>
        <p:spPr>
          <a:xfrm>
            <a:off x="779526" y="1375610"/>
            <a:ext cx="6094476" cy="369332"/>
          </a:xfrm>
          <a:prstGeom prst="rect">
            <a:avLst/>
          </a:prstGeom>
          <a:noFill/>
        </p:spPr>
        <p:txBody>
          <a:bodyPr wrap="square">
            <a:spAutoFit/>
          </a:bodyPr>
          <a:lstStyle/>
          <a:p>
            <a:r>
              <a:rPr lang="en-IN" dirty="0" err="1"/>
              <a:t>txt.first</a:t>
            </a:r>
            <a:r>
              <a:rPr lang="en-IN" dirty="0"/>
              <a:t>()</a:t>
            </a:r>
          </a:p>
        </p:txBody>
      </p:sp>
      <p:sp>
        <p:nvSpPr>
          <p:cNvPr id="7" name="TextBox 6">
            <a:extLst>
              <a:ext uri="{FF2B5EF4-FFF2-40B4-BE49-F238E27FC236}">
                <a16:creationId xmlns:a16="http://schemas.microsoft.com/office/drawing/2014/main" id="{1FD8D38F-37F9-4267-9A73-FCB63E752B4F}"/>
              </a:ext>
            </a:extLst>
          </p:cNvPr>
          <p:cNvSpPr txBox="1"/>
          <p:nvPr/>
        </p:nvSpPr>
        <p:spPr>
          <a:xfrm>
            <a:off x="779526" y="2077689"/>
            <a:ext cx="6094476" cy="646331"/>
          </a:xfrm>
          <a:prstGeom prst="rect">
            <a:avLst/>
          </a:prstGeom>
          <a:noFill/>
        </p:spPr>
        <p:txBody>
          <a:bodyPr wrap="square">
            <a:spAutoFit/>
          </a:bodyPr>
          <a:lstStyle/>
          <a:p>
            <a:r>
              <a:rPr lang="en-IN" dirty="0" err="1"/>
              <a:t>fillTxt</a:t>
            </a:r>
            <a:r>
              <a:rPr lang="en-IN" dirty="0"/>
              <a:t> = </a:t>
            </a:r>
            <a:r>
              <a:rPr lang="en-IN" dirty="0" err="1"/>
              <a:t>txt.filter</a:t>
            </a:r>
            <a:r>
              <a:rPr lang="en-IN" dirty="0"/>
              <a:t>(lambda </a:t>
            </a:r>
            <a:r>
              <a:rPr lang="en-IN" dirty="0" err="1"/>
              <a:t>line:"freedom</a:t>
            </a:r>
            <a:r>
              <a:rPr lang="en-IN" dirty="0"/>
              <a:t>" in line)</a:t>
            </a:r>
          </a:p>
          <a:p>
            <a:r>
              <a:rPr lang="en-IN" dirty="0" err="1"/>
              <a:t>fillTxt.count</a:t>
            </a:r>
            <a:r>
              <a:rPr lang="en-IN" dirty="0"/>
              <a:t>()</a:t>
            </a:r>
          </a:p>
        </p:txBody>
      </p:sp>
      <p:sp>
        <p:nvSpPr>
          <p:cNvPr id="9" name="TextBox 8">
            <a:extLst>
              <a:ext uri="{FF2B5EF4-FFF2-40B4-BE49-F238E27FC236}">
                <a16:creationId xmlns:a16="http://schemas.microsoft.com/office/drawing/2014/main" id="{65EAFFA3-5D37-4D82-93A2-34848BF3BAC7}"/>
              </a:ext>
            </a:extLst>
          </p:cNvPr>
          <p:cNvSpPr txBox="1"/>
          <p:nvPr/>
        </p:nvSpPr>
        <p:spPr>
          <a:xfrm>
            <a:off x="779526" y="2982953"/>
            <a:ext cx="6094476" cy="369332"/>
          </a:xfrm>
          <a:prstGeom prst="rect">
            <a:avLst/>
          </a:prstGeom>
          <a:noFill/>
        </p:spPr>
        <p:txBody>
          <a:bodyPr wrap="square">
            <a:spAutoFit/>
          </a:bodyPr>
          <a:lstStyle/>
          <a:p>
            <a:r>
              <a:rPr lang="en-IN" dirty="0" err="1"/>
              <a:t>fillTxt.collect</a:t>
            </a:r>
            <a:r>
              <a:rPr lang="en-IN" dirty="0"/>
              <a:t>()</a:t>
            </a:r>
          </a:p>
        </p:txBody>
      </p:sp>
      <p:sp>
        <p:nvSpPr>
          <p:cNvPr id="11" name="TextBox 10">
            <a:extLst>
              <a:ext uri="{FF2B5EF4-FFF2-40B4-BE49-F238E27FC236}">
                <a16:creationId xmlns:a16="http://schemas.microsoft.com/office/drawing/2014/main" id="{0F1B16F5-8C49-437F-8ACD-D33DBE92E377}"/>
              </a:ext>
            </a:extLst>
          </p:cNvPr>
          <p:cNvSpPr txBox="1"/>
          <p:nvPr/>
        </p:nvSpPr>
        <p:spPr>
          <a:xfrm>
            <a:off x="779526" y="3611218"/>
            <a:ext cx="9745218" cy="923330"/>
          </a:xfrm>
          <a:prstGeom prst="rect">
            <a:avLst/>
          </a:prstGeom>
          <a:noFill/>
        </p:spPr>
        <p:txBody>
          <a:bodyPr wrap="square">
            <a:spAutoFit/>
          </a:bodyPr>
          <a:lstStyle/>
          <a:p>
            <a:r>
              <a:rPr lang="en-IN" dirty="0"/>
              <a:t>words = </a:t>
            </a:r>
            <a:r>
              <a:rPr lang="en-IN" dirty="0" err="1"/>
              <a:t>txt.flatMap</a:t>
            </a:r>
            <a:r>
              <a:rPr lang="en-IN" dirty="0"/>
              <a:t>(lambda txt: </a:t>
            </a:r>
            <a:r>
              <a:rPr lang="en-IN" dirty="0" err="1"/>
              <a:t>txt.split</a:t>
            </a:r>
            <a:r>
              <a:rPr lang="en-IN" dirty="0"/>
              <a:t>(" "))</a:t>
            </a:r>
          </a:p>
          <a:p>
            <a:r>
              <a:rPr lang="en-IN" dirty="0"/>
              <a:t>counts = </a:t>
            </a:r>
            <a:r>
              <a:rPr lang="en-IN" dirty="0" err="1"/>
              <a:t>words.map</a:t>
            </a:r>
            <a:r>
              <a:rPr lang="en-IN" dirty="0"/>
              <a:t>(lambda word: (word, 1)).</a:t>
            </a:r>
            <a:r>
              <a:rPr lang="en-IN" dirty="0" err="1"/>
              <a:t>reduceByKey</a:t>
            </a:r>
            <a:r>
              <a:rPr lang="en-IN" dirty="0"/>
              <a:t>(lambda a, b: a + b)</a:t>
            </a:r>
          </a:p>
          <a:p>
            <a:r>
              <a:rPr lang="en-IN" dirty="0" err="1"/>
              <a:t>counts.sortBy</a:t>
            </a:r>
            <a:r>
              <a:rPr lang="en-IN" dirty="0"/>
              <a:t>(lambda a: a[1], False).collect()</a:t>
            </a:r>
          </a:p>
        </p:txBody>
      </p:sp>
    </p:spTree>
    <p:extLst>
      <p:ext uri="{BB962C8B-B14F-4D97-AF65-F5344CB8AC3E}">
        <p14:creationId xmlns:p14="http://schemas.microsoft.com/office/powerpoint/2010/main" val="259632065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8D2D65-2381-482A-83C8-0C86046AD7F4}"/>
              </a:ext>
            </a:extLst>
          </p:cNvPr>
          <p:cNvSpPr txBox="1"/>
          <p:nvPr/>
        </p:nvSpPr>
        <p:spPr>
          <a:xfrm>
            <a:off x="402336" y="256032"/>
            <a:ext cx="11301984" cy="615553"/>
          </a:xfrm>
          <a:prstGeom prst="rect">
            <a:avLst/>
          </a:prstGeom>
          <a:noFill/>
        </p:spPr>
        <p:txBody>
          <a:bodyPr wrap="square" lIns="0" tIns="0" rIns="0" bIns="0" rtlCol="0">
            <a:spAutoFit/>
          </a:bodyPr>
          <a:lstStyle/>
          <a:p>
            <a:pPr algn="ct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Working with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Dataframes</a:t>
            </a:r>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426992382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C901E5-DCC8-4E34-BC39-ED025E413270}"/>
              </a:ext>
            </a:extLst>
          </p:cNvPr>
          <p:cNvPicPr>
            <a:picLocks noChangeAspect="1"/>
          </p:cNvPicPr>
          <p:nvPr/>
        </p:nvPicPr>
        <p:blipFill>
          <a:blip r:embed="rId2"/>
          <a:stretch>
            <a:fillRect/>
          </a:stretch>
        </p:blipFill>
        <p:spPr>
          <a:xfrm>
            <a:off x="633510" y="373863"/>
            <a:ext cx="4484429" cy="5598209"/>
          </a:xfrm>
          <a:prstGeom prst="rect">
            <a:avLst/>
          </a:prstGeom>
        </p:spPr>
      </p:pic>
    </p:spTree>
    <p:extLst>
      <p:ext uri="{BB962C8B-B14F-4D97-AF65-F5344CB8AC3E}">
        <p14:creationId xmlns:p14="http://schemas.microsoft.com/office/powerpoint/2010/main" val="11297801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D4CB86A-01D7-48C5-91AB-99A052758C54}"/>
              </a:ext>
            </a:extLst>
          </p:cNvPr>
          <p:cNvPicPr>
            <a:picLocks noChangeAspect="1"/>
          </p:cNvPicPr>
          <p:nvPr/>
        </p:nvPicPr>
        <p:blipFill>
          <a:blip r:embed="rId2"/>
          <a:stretch>
            <a:fillRect/>
          </a:stretch>
        </p:blipFill>
        <p:spPr>
          <a:xfrm>
            <a:off x="621353" y="523428"/>
            <a:ext cx="10736266" cy="5173283"/>
          </a:xfrm>
          <a:prstGeom prst="rect">
            <a:avLst/>
          </a:prstGeom>
        </p:spPr>
      </p:pic>
    </p:spTree>
    <p:extLst>
      <p:ext uri="{BB962C8B-B14F-4D97-AF65-F5344CB8AC3E}">
        <p14:creationId xmlns:p14="http://schemas.microsoft.com/office/powerpoint/2010/main" val="30913339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2174" y="3572"/>
            <a:ext cx="12332280" cy="6854428"/>
          </a:xfrm>
          <a:prstGeom prst="rect">
            <a:avLst/>
          </a:prstGeom>
          <a:solidFill>
            <a:srgbClr val="181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dirty="0"/>
          </a:p>
        </p:txBody>
      </p:sp>
      <p:sp>
        <p:nvSpPr>
          <p:cNvPr id="5" name="Content Placeholder 3"/>
          <p:cNvSpPr txBox="1">
            <a:spLocks/>
          </p:cNvSpPr>
          <p:nvPr/>
        </p:nvSpPr>
        <p:spPr>
          <a:xfrm>
            <a:off x="960985" y="883732"/>
            <a:ext cx="1571666" cy="554622"/>
          </a:xfrm>
          <a:prstGeom prst="rect">
            <a:avLst/>
          </a:prstGeom>
        </p:spPr>
        <p:txBody>
          <a:bodyPr vert="horz" lIns="91392" tIns="45696" rIns="91392" bIns="45696"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1" dirty="0"/>
              <a:t>DWH</a:t>
            </a:r>
          </a:p>
        </p:txBody>
      </p:sp>
      <p:sp>
        <p:nvSpPr>
          <p:cNvPr id="7" name="Content Placeholder 3"/>
          <p:cNvSpPr txBox="1">
            <a:spLocks/>
          </p:cNvSpPr>
          <p:nvPr/>
        </p:nvSpPr>
        <p:spPr>
          <a:xfrm>
            <a:off x="2677925" y="771763"/>
            <a:ext cx="3347870" cy="554622"/>
          </a:xfrm>
          <a:prstGeom prst="rect">
            <a:avLst/>
          </a:prstGeom>
        </p:spPr>
        <p:txBody>
          <a:bodyPr vert="horz" lIns="91392" tIns="45696" rIns="91392" bIns="45696"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1" dirty="0"/>
              <a:t>Scaling</a:t>
            </a:r>
          </a:p>
        </p:txBody>
      </p:sp>
      <p:sp>
        <p:nvSpPr>
          <p:cNvPr id="8" name="Content Placeholder 3"/>
          <p:cNvSpPr txBox="1">
            <a:spLocks/>
          </p:cNvSpPr>
          <p:nvPr/>
        </p:nvSpPr>
        <p:spPr>
          <a:xfrm>
            <a:off x="3405484" y="1928986"/>
            <a:ext cx="3143795" cy="554622"/>
          </a:xfrm>
          <a:prstGeom prst="rect">
            <a:avLst/>
          </a:prstGeom>
        </p:spPr>
        <p:txBody>
          <a:bodyPr vert="horz" lIns="91392" tIns="45696" rIns="91392" bIns="45696"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1" dirty="0"/>
              <a:t>Spark</a:t>
            </a:r>
          </a:p>
        </p:txBody>
      </p:sp>
      <p:sp>
        <p:nvSpPr>
          <p:cNvPr id="9" name="Content Placeholder 3"/>
          <p:cNvSpPr txBox="1">
            <a:spLocks/>
          </p:cNvSpPr>
          <p:nvPr/>
        </p:nvSpPr>
        <p:spPr>
          <a:xfrm>
            <a:off x="1598923" y="3167641"/>
            <a:ext cx="3613121" cy="554622"/>
          </a:xfrm>
          <a:prstGeom prst="rect">
            <a:avLst/>
          </a:prstGeom>
        </p:spPr>
        <p:txBody>
          <a:bodyPr vert="horz" lIns="91392" tIns="45696" rIns="91392" bIns="45696"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1" dirty="0"/>
              <a:t>Delta Lake</a:t>
            </a:r>
          </a:p>
        </p:txBody>
      </p:sp>
      <p:sp>
        <p:nvSpPr>
          <p:cNvPr id="23" name="Content Placeholder 3"/>
          <p:cNvSpPr txBox="1">
            <a:spLocks/>
          </p:cNvSpPr>
          <p:nvPr/>
        </p:nvSpPr>
        <p:spPr>
          <a:xfrm>
            <a:off x="-52135" y="2122514"/>
            <a:ext cx="3888429" cy="554622"/>
          </a:xfrm>
          <a:prstGeom prst="rect">
            <a:avLst/>
          </a:prstGeom>
        </p:spPr>
        <p:txBody>
          <a:bodyPr vert="horz" lIns="91392" tIns="45696" rIns="91392" bIns="45696"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IN" sz="3731" dirty="0"/>
              <a:t>Databricks</a:t>
            </a:r>
            <a:endParaRPr lang="en-US" sz="3731" dirty="0"/>
          </a:p>
        </p:txBody>
      </p:sp>
      <p:sp>
        <p:nvSpPr>
          <p:cNvPr id="24" name="Content Placeholder 3"/>
          <p:cNvSpPr txBox="1">
            <a:spLocks/>
          </p:cNvSpPr>
          <p:nvPr/>
        </p:nvSpPr>
        <p:spPr>
          <a:xfrm>
            <a:off x="5971803" y="2258988"/>
            <a:ext cx="3888429" cy="554622"/>
          </a:xfrm>
          <a:prstGeom prst="rect">
            <a:avLst/>
          </a:prstGeom>
        </p:spPr>
        <p:txBody>
          <a:bodyPr vert="horz" lIns="91392" tIns="45696" rIns="91392" bIns="45696"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1" dirty="0"/>
              <a:t>Cluster</a:t>
            </a:r>
          </a:p>
        </p:txBody>
      </p:sp>
      <p:sp>
        <p:nvSpPr>
          <p:cNvPr id="36" name="Content Placeholder 3"/>
          <p:cNvSpPr txBox="1">
            <a:spLocks/>
          </p:cNvSpPr>
          <p:nvPr/>
        </p:nvSpPr>
        <p:spPr>
          <a:xfrm>
            <a:off x="6163031" y="497693"/>
            <a:ext cx="3888429" cy="554622"/>
          </a:xfrm>
          <a:prstGeom prst="rect">
            <a:avLst/>
          </a:prstGeom>
        </p:spPr>
        <p:txBody>
          <a:bodyPr vert="horz" lIns="91392" tIns="45696" rIns="91392" bIns="45696"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1" dirty="0"/>
              <a:t>Azure Storage</a:t>
            </a:r>
          </a:p>
        </p:txBody>
      </p:sp>
      <p:sp>
        <p:nvSpPr>
          <p:cNvPr id="26" name="Content Placeholder 3">
            <a:extLst>
              <a:ext uri="{FF2B5EF4-FFF2-40B4-BE49-F238E27FC236}">
                <a16:creationId xmlns:a16="http://schemas.microsoft.com/office/drawing/2014/main" id="{591BBF06-94C2-48EB-B746-9E253566E5FF}"/>
              </a:ext>
            </a:extLst>
          </p:cNvPr>
          <p:cNvSpPr txBox="1">
            <a:spLocks/>
          </p:cNvSpPr>
          <p:nvPr/>
        </p:nvSpPr>
        <p:spPr>
          <a:xfrm>
            <a:off x="4977382" y="3554696"/>
            <a:ext cx="3143795" cy="554622"/>
          </a:xfrm>
          <a:prstGeom prst="rect">
            <a:avLst/>
          </a:prstGeom>
        </p:spPr>
        <p:txBody>
          <a:bodyPr vert="horz" lIns="91392" tIns="45696" rIns="91392" bIns="45696"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1" dirty="0"/>
              <a:t>Data Lake</a:t>
            </a:r>
          </a:p>
        </p:txBody>
      </p:sp>
      <p:sp>
        <p:nvSpPr>
          <p:cNvPr id="19" name="Content Placeholder 3">
            <a:extLst>
              <a:ext uri="{FF2B5EF4-FFF2-40B4-BE49-F238E27FC236}">
                <a16:creationId xmlns:a16="http://schemas.microsoft.com/office/drawing/2014/main" id="{A0FF76DF-7513-4BB3-B4BC-D8C3F8243ACB}"/>
              </a:ext>
            </a:extLst>
          </p:cNvPr>
          <p:cNvSpPr txBox="1">
            <a:spLocks/>
          </p:cNvSpPr>
          <p:nvPr/>
        </p:nvSpPr>
        <p:spPr>
          <a:xfrm>
            <a:off x="8331677" y="2911573"/>
            <a:ext cx="3888429" cy="554622"/>
          </a:xfrm>
          <a:prstGeom prst="rect">
            <a:avLst/>
          </a:prstGeom>
        </p:spPr>
        <p:txBody>
          <a:bodyPr vert="horz" lIns="91392" tIns="45696" rIns="91392" bIns="45696"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1" dirty="0"/>
              <a:t>Secret</a:t>
            </a:r>
          </a:p>
        </p:txBody>
      </p:sp>
      <p:sp>
        <p:nvSpPr>
          <p:cNvPr id="21" name="Content Placeholder 3">
            <a:extLst>
              <a:ext uri="{FF2B5EF4-FFF2-40B4-BE49-F238E27FC236}">
                <a16:creationId xmlns:a16="http://schemas.microsoft.com/office/drawing/2014/main" id="{8484668F-43F6-40C0-B67B-3FA28879A2C1}"/>
              </a:ext>
            </a:extLst>
          </p:cNvPr>
          <p:cNvSpPr txBox="1">
            <a:spLocks/>
          </p:cNvSpPr>
          <p:nvPr/>
        </p:nvSpPr>
        <p:spPr>
          <a:xfrm>
            <a:off x="8300396" y="1425624"/>
            <a:ext cx="3888429" cy="554622"/>
          </a:xfrm>
          <a:prstGeom prst="rect">
            <a:avLst/>
          </a:prstGeom>
        </p:spPr>
        <p:txBody>
          <a:bodyPr vert="horz" lIns="91392" tIns="45696" rIns="91392" bIns="45696"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1" dirty="0"/>
              <a:t>Data Factory</a:t>
            </a:r>
          </a:p>
        </p:txBody>
      </p:sp>
      <p:sp>
        <p:nvSpPr>
          <p:cNvPr id="22" name="Content Placeholder 3">
            <a:extLst>
              <a:ext uri="{FF2B5EF4-FFF2-40B4-BE49-F238E27FC236}">
                <a16:creationId xmlns:a16="http://schemas.microsoft.com/office/drawing/2014/main" id="{FAFFE35F-4453-4F11-AF4D-A38C94280DC8}"/>
              </a:ext>
            </a:extLst>
          </p:cNvPr>
          <p:cNvSpPr txBox="1">
            <a:spLocks/>
          </p:cNvSpPr>
          <p:nvPr/>
        </p:nvSpPr>
        <p:spPr>
          <a:xfrm>
            <a:off x="463431" y="4185514"/>
            <a:ext cx="3888429" cy="554622"/>
          </a:xfrm>
          <a:prstGeom prst="rect">
            <a:avLst/>
          </a:prstGeom>
        </p:spPr>
        <p:txBody>
          <a:bodyPr vert="horz" lIns="91392" tIns="45696" rIns="91392" bIns="45696"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1" dirty="0"/>
              <a:t>Unity Catalog</a:t>
            </a:r>
          </a:p>
        </p:txBody>
      </p:sp>
      <p:sp>
        <p:nvSpPr>
          <p:cNvPr id="25" name="Content Placeholder 3">
            <a:extLst>
              <a:ext uri="{FF2B5EF4-FFF2-40B4-BE49-F238E27FC236}">
                <a16:creationId xmlns:a16="http://schemas.microsoft.com/office/drawing/2014/main" id="{B3677925-40CF-438D-8766-74B6A83E4F4F}"/>
              </a:ext>
            </a:extLst>
          </p:cNvPr>
          <p:cNvSpPr txBox="1">
            <a:spLocks/>
          </p:cNvSpPr>
          <p:nvPr/>
        </p:nvSpPr>
        <p:spPr>
          <a:xfrm>
            <a:off x="4453897" y="5810976"/>
            <a:ext cx="3143795" cy="554622"/>
          </a:xfrm>
          <a:prstGeom prst="rect">
            <a:avLst/>
          </a:prstGeom>
        </p:spPr>
        <p:txBody>
          <a:bodyPr vert="horz" lIns="91392" tIns="45696" rIns="91392" bIns="45696"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1" dirty="0"/>
              <a:t>ETL</a:t>
            </a:r>
          </a:p>
        </p:txBody>
      </p:sp>
      <p:sp>
        <p:nvSpPr>
          <p:cNvPr id="27" name="Content Placeholder 3">
            <a:extLst>
              <a:ext uri="{FF2B5EF4-FFF2-40B4-BE49-F238E27FC236}">
                <a16:creationId xmlns:a16="http://schemas.microsoft.com/office/drawing/2014/main" id="{FDFF5E4B-8782-4C2A-8297-A564782D5BF6}"/>
              </a:ext>
            </a:extLst>
          </p:cNvPr>
          <p:cNvSpPr txBox="1">
            <a:spLocks/>
          </p:cNvSpPr>
          <p:nvPr/>
        </p:nvSpPr>
        <p:spPr>
          <a:xfrm>
            <a:off x="5504587" y="4682836"/>
            <a:ext cx="3143795" cy="554622"/>
          </a:xfrm>
          <a:prstGeom prst="rect">
            <a:avLst/>
          </a:prstGeom>
        </p:spPr>
        <p:txBody>
          <a:bodyPr vert="horz" lIns="91392" tIns="45696" rIns="91392" bIns="45696"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1" dirty="0" err="1"/>
              <a:t>Dataframe</a:t>
            </a:r>
            <a:endParaRPr lang="en-US" sz="3731" dirty="0"/>
          </a:p>
        </p:txBody>
      </p:sp>
      <p:sp>
        <p:nvSpPr>
          <p:cNvPr id="17" name="Content Placeholder 3">
            <a:extLst>
              <a:ext uri="{FF2B5EF4-FFF2-40B4-BE49-F238E27FC236}">
                <a16:creationId xmlns:a16="http://schemas.microsoft.com/office/drawing/2014/main" id="{1E0C2D8D-E5C0-4B1C-8D7E-AB9A79531423}"/>
              </a:ext>
            </a:extLst>
          </p:cNvPr>
          <p:cNvSpPr txBox="1">
            <a:spLocks/>
          </p:cNvSpPr>
          <p:nvPr/>
        </p:nvSpPr>
        <p:spPr>
          <a:xfrm>
            <a:off x="8076128" y="4008508"/>
            <a:ext cx="3888429" cy="554622"/>
          </a:xfrm>
          <a:prstGeom prst="rect">
            <a:avLst/>
          </a:prstGeom>
        </p:spPr>
        <p:txBody>
          <a:bodyPr vert="horz" lIns="91392" tIns="45696" rIns="91392" bIns="45696"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1" dirty="0"/>
              <a:t>Pipeline</a:t>
            </a:r>
          </a:p>
        </p:txBody>
      </p:sp>
      <p:sp>
        <p:nvSpPr>
          <p:cNvPr id="18" name="Content Placeholder 3">
            <a:extLst>
              <a:ext uri="{FF2B5EF4-FFF2-40B4-BE49-F238E27FC236}">
                <a16:creationId xmlns:a16="http://schemas.microsoft.com/office/drawing/2014/main" id="{36FC1293-270B-414E-AC16-0330C2FEF5D9}"/>
              </a:ext>
            </a:extLst>
          </p:cNvPr>
          <p:cNvSpPr txBox="1">
            <a:spLocks/>
          </p:cNvSpPr>
          <p:nvPr/>
        </p:nvSpPr>
        <p:spPr>
          <a:xfrm>
            <a:off x="7850719" y="5603270"/>
            <a:ext cx="3143795" cy="554622"/>
          </a:xfrm>
          <a:prstGeom prst="rect">
            <a:avLst/>
          </a:prstGeom>
        </p:spPr>
        <p:txBody>
          <a:bodyPr vert="horz" lIns="91392" tIns="45696" rIns="91392" bIns="45696"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1" dirty="0"/>
              <a:t>Notebooks</a:t>
            </a:r>
          </a:p>
        </p:txBody>
      </p:sp>
      <p:sp>
        <p:nvSpPr>
          <p:cNvPr id="20" name="Content Placeholder 3">
            <a:extLst>
              <a:ext uri="{FF2B5EF4-FFF2-40B4-BE49-F238E27FC236}">
                <a16:creationId xmlns:a16="http://schemas.microsoft.com/office/drawing/2014/main" id="{810B2B6A-2A27-1A11-2D28-3F3CD994D108}"/>
              </a:ext>
            </a:extLst>
          </p:cNvPr>
          <p:cNvSpPr txBox="1">
            <a:spLocks/>
          </p:cNvSpPr>
          <p:nvPr/>
        </p:nvSpPr>
        <p:spPr>
          <a:xfrm>
            <a:off x="1088952" y="5548795"/>
            <a:ext cx="3888429" cy="554622"/>
          </a:xfrm>
          <a:prstGeom prst="rect">
            <a:avLst/>
          </a:prstGeom>
        </p:spPr>
        <p:txBody>
          <a:bodyPr vert="horz" lIns="91392" tIns="45696" rIns="91392" bIns="45696"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1" dirty="0"/>
              <a:t>Delta live table</a:t>
            </a:r>
          </a:p>
        </p:txBody>
      </p:sp>
    </p:spTree>
    <p:extLst>
      <p:ext uri="{BB962C8B-B14F-4D97-AF65-F5344CB8AC3E}">
        <p14:creationId xmlns:p14="http://schemas.microsoft.com/office/powerpoint/2010/main" val="254890826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8B2CB5-AF7A-47D0-B141-B9D88A20337B}"/>
              </a:ext>
            </a:extLst>
          </p:cNvPr>
          <p:cNvPicPr>
            <a:picLocks noChangeAspect="1"/>
          </p:cNvPicPr>
          <p:nvPr/>
        </p:nvPicPr>
        <p:blipFill>
          <a:blip r:embed="rId2"/>
          <a:stretch>
            <a:fillRect/>
          </a:stretch>
        </p:blipFill>
        <p:spPr>
          <a:xfrm>
            <a:off x="408978" y="212133"/>
            <a:ext cx="10210794" cy="5338275"/>
          </a:xfrm>
          <a:prstGeom prst="rect">
            <a:avLst/>
          </a:prstGeom>
        </p:spPr>
      </p:pic>
    </p:spTree>
    <p:extLst>
      <p:ext uri="{BB962C8B-B14F-4D97-AF65-F5344CB8AC3E}">
        <p14:creationId xmlns:p14="http://schemas.microsoft.com/office/powerpoint/2010/main" val="402280041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561789-57AA-478B-8839-F8C0E93B92F2}"/>
              </a:ext>
            </a:extLst>
          </p:cNvPr>
          <p:cNvPicPr>
            <a:picLocks noChangeAspect="1"/>
          </p:cNvPicPr>
          <p:nvPr/>
        </p:nvPicPr>
        <p:blipFill>
          <a:blip r:embed="rId2"/>
          <a:stretch>
            <a:fillRect/>
          </a:stretch>
        </p:blipFill>
        <p:spPr>
          <a:xfrm>
            <a:off x="739265" y="470289"/>
            <a:ext cx="6655097" cy="5500743"/>
          </a:xfrm>
          <a:prstGeom prst="rect">
            <a:avLst/>
          </a:prstGeom>
        </p:spPr>
      </p:pic>
    </p:spTree>
    <p:extLst>
      <p:ext uri="{BB962C8B-B14F-4D97-AF65-F5344CB8AC3E}">
        <p14:creationId xmlns:p14="http://schemas.microsoft.com/office/powerpoint/2010/main" val="104464212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6860C3-53AB-42FF-8BE0-F53850448EDF}"/>
              </a:ext>
            </a:extLst>
          </p:cNvPr>
          <p:cNvPicPr>
            <a:picLocks noChangeAspect="1"/>
          </p:cNvPicPr>
          <p:nvPr/>
        </p:nvPicPr>
        <p:blipFill>
          <a:blip r:embed="rId2"/>
          <a:stretch>
            <a:fillRect/>
          </a:stretch>
        </p:blipFill>
        <p:spPr>
          <a:xfrm>
            <a:off x="1137360" y="373433"/>
            <a:ext cx="9914105" cy="6111134"/>
          </a:xfrm>
          <a:prstGeom prst="rect">
            <a:avLst/>
          </a:prstGeom>
        </p:spPr>
      </p:pic>
    </p:spTree>
    <p:extLst>
      <p:ext uri="{BB962C8B-B14F-4D97-AF65-F5344CB8AC3E}">
        <p14:creationId xmlns:p14="http://schemas.microsoft.com/office/powerpoint/2010/main" val="23690031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A70842-6236-4A8F-BA92-E9D2D21736A1}"/>
              </a:ext>
            </a:extLst>
          </p:cNvPr>
          <p:cNvPicPr>
            <a:picLocks noChangeAspect="1"/>
          </p:cNvPicPr>
          <p:nvPr/>
        </p:nvPicPr>
        <p:blipFill>
          <a:blip r:embed="rId2"/>
          <a:stretch>
            <a:fillRect/>
          </a:stretch>
        </p:blipFill>
        <p:spPr>
          <a:xfrm>
            <a:off x="602480" y="270046"/>
            <a:ext cx="8771016" cy="5092611"/>
          </a:xfrm>
          <a:prstGeom prst="rect">
            <a:avLst/>
          </a:prstGeom>
        </p:spPr>
      </p:pic>
    </p:spTree>
    <p:extLst>
      <p:ext uri="{BB962C8B-B14F-4D97-AF65-F5344CB8AC3E}">
        <p14:creationId xmlns:p14="http://schemas.microsoft.com/office/powerpoint/2010/main" val="140704178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7D733F-C6C7-454A-AC78-84EFEE467DAD}"/>
              </a:ext>
            </a:extLst>
          </p:cNvPr>
          <p:cNvSpPr txBox="1"/>
          <p:nvPr/>
        </p:nvSpPr>
        <p:spPr>
          <a:xfrm>
            <a:off x="466344" y="713232"/>
            <a:ext cx="11482310" cy="1107996"/>
          </a:xfrm>
          <a:prstGeom prst="rect">
            <a:avLst/>
          </a:prstGeom>
          <a:noFill/>
        </p:spPr>
        <p:txBody>
          <a:bodyPr wrap="none" lIns="0" tIns="0" rIns="0" bIns="0" rtlCol="0">
            <a:spAutoFit/>
          </a:bodyPr>
          <a:lstStyle/>
          <a:p>
            <a:r>
              <a:rPr lang="en-IN" sz="36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Click Run All in the notebook to execute all the cells at once</a:t>
            </a:r>
          </a:p>
          <a:p>
            <a:endParaRPr lang="en-IN" sz="36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185733704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06FFF9-0FAE-46E9-97BE-12DD6EB6C4C8}"/>
              </a:ext>
            </a:extLst>
          </p:cNvPr>
          <p:cNvSpPr txBox="1"/>
          <p:nvPr/>
        </p:nvSpPr>
        <p:spPr>
          <a:xfrm>
            <a:off x="740664" y="448056"/>
            <a:ext cx="4909357"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Scroll down to Cmd24 </a:t>
            </a:r>
          </a:p>
        </p:txBody>
      </p:sp>
      <p:pic>
        <p:nvPicPr>
          <p:cNvPr id="4" name="Picture 3">
            <a:extLst>
              <a:ext uri="{FF2B5EF4-FFF2-40B4-BE49-F238E27FC236}">
                <a16:creationId xmlns:a16="http://schemas.microsoft.com/office/drawing/2014/main" id="{E6600B3E-7B90-46E6-A48E-A884AC262C23}"/>
              </a:ext>
            </a:extLst>
          </p:cNvPr>
          <p:cNvPicPr>
            <a:picLocks noChangeAspect="1"/>
          </p:cNvPicPr>
          <p:nvPr/>
        </p:nvPicPr>
        <p:blipFill>
          <a:blip r:embed="rId2"/>
          <a:stretch>
            <a:fillRect/>
          </a:stretch>
        </p:blipFill>
        <p:spPr>
          <a:xfrm>
            <a:off x="740664" y="1271418"/>
            <a:ext cx="10457265" cy="2962254"/>
          </a:xfrm>
          <a:prstGeom prst="rect">
            <a:avLst/>
          </a:prstGeom>
        </p:spPr>
      </p:pic>
    </p:spTree>
    <p:extLst>
      <p:ext uri="{BB962C8B-B14F-4D97-AF65-F5344CB8AC3E}">
        <p14:creationId xmlns:p14="http://schemas.microsoft.com/office/powerpoint/2010/main" val="88141497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39D135-CE3C-4C4F-8656-7CD8CD02DE16}"/>
              </a:ext>
            </a:extLst>
          </p:cNvPr>
          <p:cNvPicPr>
            <a:picLocks noChangeAspect="1"/>
          </p:cNvPicPr>
          <p:nvPr/>
        </p:nvPicPr>
        <p:blipFill>
          <a:blip r:embed="rId2"/>
          <a:stretch>
            <a:fillRect/>
          </a:stretch>
        </p:blipFill>
        <p:spPr>
          <a:xfrm>
            <a:off x="1418141" y="205239"/>
            <a:ext cx="6572766" cy="6045186"/>
          </a:xfrm>
          <a:prstGeom prst="rect">
            <a:avLst/>
          </a:prstGeom>
        </p:spPr>
      </p:pic>
    </p:spTree>
    <p:extLst>
      <p:ext uri="{BB962C8B-B14F-4D97-AF65-F5344CB8AC3E}">
        <p14:creationId xmlns:p14="http://schemas.microsoft.com/office/powerpoint/2010/main" val="131294060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E6BE91-90CA-4FCF-97EE-FC45226BC025}"/>
              </a:ext>
            </a:extLst>
          </p:cNvPr>
          <p:cNvPicPr>
            <a:picLocks noChangeAspect="1"/>
          </p:cNvPicPr>
          <p:nvPr/>
        </p:nvPicPr>
        <p:blipFill>
          <a:blip r:embed="rId2"/>
          <a:stretch>
            <a:fillRect/>
          </a:stretch>
        </p:blipFill>
        <p:spPr>
          <a:xfrm>
            <a:off x="1332830" y="747258"/>
            <a:ext cx="7986973" cy="5217179"/>
          </a:xfrm>
          <a:prstGeom prst="rect">
            <a:avLst/>
          </a:prstGeom>
        </p:spPr>
      </p:pic>
    </p:spTree>
    <p:extLst>
      <p:ext uri="{BB962C8B-B14F-4D97-AF65-F5344CB8AC3E}">
        <p14:creationId xmlns:p14="http://schemas.microsoft.com/office/powerpoint/2010/main" val="3724776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29BA0-DA1F-4FC5-839F-2C9E618CAD51}"/>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What is Databricks?</a:t>
            </a:r>
          </a:p>
        </p:txBody>
      </p:sp>
      <p:cxnSp>
        <p:nvCxnSpPr>
          <p:cNvPr id="4" name="Straight Connector 3">
            <a:extLst>
              <a:ext uri="{FF2B5EF4-FFF2-40B4-BE49-F238E27FC236}">
                <a16:creationId xmlns:a16="http://schemas.microsoft.com/office/drawing/2014/main" id="{83096B86-78A1-4798-A93D-FCC3FC62950D}"/>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4A71268-56FD-487C-B285-7DE76EB71E00}"/>
              </a:ext>
            </a:extLst>
          </p:cNvPr>
          <p:cNvSpPr txBox="1"/>
          <p:nvPr/>
        </p:nvSpPr>
        <p:spPr>
          <a:xfrm>
            <a:off x="684494" y="1380744"/>
            <a:ext cx="5248291" cy="1846659"/>
          </a:xfrm>
          <a:prstGeom prst="rect">
            <a:avLst/>
          </a:prstGeom>
          <a:noFill/>
        </p:spPr>
        <p:txBody>
          <a:bodyPr wrap="square" lIns="0" tIns="0" rIns="0" bIns="0" rtlCol="0">
            <a:spAutoFit/>
          </a:bodyPr>
          <a:lstStyle/>
          <a:p>
            <a:pPr algn="ct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Databricks is an open and unified platform for data engineering, machine learning and analytics. It combines Data warehouse and data lakes into a </a:t>
            </a:r>
            <a:r>
              <a:rPr lang="en-IN" sz="2400" dirty="0" err="1">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LakeHouse</a:t>
            </a: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 Architecture. </a:t>
            </a:r>
          </a:p>
        </p:txBody>
      </p:sp>
      <p:pic>
        <p:nvPicPr>
          <p:cNvPr id="7" name="Picture 6">
            <a:extLst>
              <a:ext uri="{FF2B5EF4-FFF2-40B4-BE49-F238E27FC236}">
                <a16:creationId xmlns:a16="http://schemas.microsoft.com/office/drawing/2014/main" id="{294969B1-BBCA-42F0-9AF8-8CD54280294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250" b="96449" l="6636" r="94907">
                        <a14:foregroundMark x1="46451" y1="6818" x2="52006" y2="6250"/>
                        <a14:foregroundMark x1="38735" y1="16903" x2="51235" y2="16903"/>
                        <a14:foregroundMark x1="39660" y1="48438" x2="57099" y2="48295"/>
                        <a14:foregroundMark x1="57099" y1="48295" x2="66821" y2="48295"/>
                        <a14:foregroundMark x1="19599" y1="66193" x2="19136" y2="85938"/>
                        <a14:foregroundMark x1="59722" y1="68324" x2="59722" y2="85653"/>
                        <a14:foregroundMark x1="22531" y1="76989" x2="79784" y2="79261"/>
                        <a14:foregroundMark x1="27778" y1="87074" x2="52469" y2="86932"/>
                        <a14:foregroundMark x1="52469" y1="86932" x2="74228" y2="87642"/>
                        <a14:foregroundMark x1="8179" y1="70739" x2="10494" y2="88352"/>
                        <a14:foregroundMark x1="10494" y1="88352" x2="83179" y2="91619"/>
                        <a14:foregroundMark x1="83179" y1="91619" x2="90895" y2="71023"/>
                        <a14:foregroundMark x1="90895" y1="71023" x2="90586" y2="69318"/>
                        <a14:foregroundMark x1="7870" y1="28835" x2="9259" y2="54119"/>
                        <a14:foregroundMark x1="15278" y1="89205" x2="30247" y2="91903"/>
                        <a14:foregroundMark x1="30247" y1="91903" x2="37809" y2="91477"/>
                        <a14:foregroundMark x1="9414" y1="90909" x2="32099" y2="92756"/>
                        <a14:foregroundMark x1="32099" y1="92756" x2="37346" y2="92330"/>
                        <a14:foregroundMark x1="7870" y1="75852" x2="8488" y2="89347"/>
                        <a14:foregroundMark x1="10185" y1="93040" x2="22994" y2="93608"/>
                        <a14:foregroundMark x1="43981" y1="93466" x2="62346" y2="95028"/>
                        <a14:foregroundMark x1="69599" y1="93608" x2="86265" y2="93040"/>
                        <a14:foregroundMark x1="93210" y1="91193" x2="93210" y2="76705"/>
                        <a14:foregroundMark x1="93827" y1="75568" x2="94599" y2="63636"/>
                        <a14:foregroundMark x1="41358" y1="73153" x2="69599" y2="72869"/>
                        <a14:foregroundMark x1="69599" y1="72869" x2="74537" y2="72869"/>
                        <a14:foregroundMark x1="39660" y1="70739" x2="53704" y2="89063"/>
                        <a14:foregroundMark x1="62346" y1="17614" x2="57099" y2="17614"/>
                        <a14:foregroundMark x1="7099" y1="72301" x2="6636" y2="94460"/>
                        <a14:foregroundMark x1="6636" y1="71591" x2="6636" y2="96449"/>
                        <a14:foregroundMark x1="12346" y1="94886" x2="75000" y2="94886"/>
                        <a14:foregroundMark x1="75000" y1="94886" x2="89352" y2="94318"/>
                        <a14:foregroundMark x1="93827" y1="70028" x2="93827" y2="94176"/>
                        <a14:foregroundMark x1="93673" y1="73722" x2="93364" y2="89489"/>
                        <a14:foregroundMark x1="94753" y1="63352" x2="94907" y2="78125"/>
                        <a14:foregroundMark x1="65278" y1="89915" x2="76543" y2="90483"/>
                      </a14:backgroundRemoval>
                    </a14:imgEffect>
                  </a14:imgLayer>
                </a14:imgProps>
              </a:ext>
            </a:extLst>
          </a:blip>
          <a:stretch>
            <a:fillRect/>
          </a:stretch>
        </p:blipFill>
        <p:spPr>
          <a:xfrm>
            <a:off x="6419089" y="1024128"/>
            <a:ext cx="5085242" cy="5524707"/>
          </a:xfrm>
          <a:prstGeom prst="rect">
            <a:avLst/>
          </a:prstGeom>
        </p:spPr>
      </p:pic>
      <p:sp>
        <p:nvSpPr>
          <p:cNvPr id="9" name="TextBox 8">
            <a:extLst>
              <a:ext uri="{FF2B5EF4-FFF2-40B4-BE49-F238E27FC236}">
                <a16:creationId xmlns:a16="http://schemas.microsoft.com/office/drawing/2014/main" id="{28DDD3BE-6FB8-4236-964D-5B9115660A7A}"/>
              </a:ext>
            </a:extLst>
          </p:cNvPr>
          <p:cNvSpPr txBox="1"/>
          <p:nvPr/>
        </p:nvSpPr>
        <p:spPr>
          <a:xfrm>
            <a:off x="797814" y="3358979"/>
            <a:ext cx="6094476" cy="369332"/>
          </a:xfrm>
          <a:prstGeom prst="rect">
            <a:avLst/>
          </a:prstGeom>
          <a:noFill/>
        </p:spPr>
        <p:txBody>
          <a:bodyPr wrap="square">
            <a:spAutoFit/>
          </a:bodyPr>
          <a:lstStyle/>
          <a:p>
            <a:r>
              <a:rPr lang="en-IN" dirty="0"/>
              <a:t>https://databricks.com/product/data-lakehouse</a:t>
            </a:r>
          </a:p>
        </p:txBody>
      </p:sp>
    </p:spTree>
    <p:extLst>
      <p:ext uri="{BB962C8B-B14F-4D97-AF65-F5344CB8AC3E}">
        <p14:creationId xmlns:p14="http://schemas.microsoft.com/office/powerpoint/2010/main" val="41671538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29BA0-DA1F-4FC5-839F-2C9E618CAD51}"/>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What is Azure Databricks?</a:t>
            </a:r>
          </a:p>
        </p:txBody>
      </p:sp>
      <p:cxnSp>
        <p:nvCxnSpPr>
          <p:cNvPr id="4" name="Straight Connector 3">
            <a:extLst>
              <a:ext uri="{FF2B5EF4-FFF2-40B4-BE49-F238E27FC236}">
                <a16:creationId xmlns:a16="http://schemas.microsoft.com/office/drawing/2014/main" id="{83096B86-78A1-4798-A93D-FCC3FC62950D}"/>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1FA5997-C45D-49CB-AFFE-B6D0B8DE68CB}"/>
              </a:ext>
            </a:extLst>
          </p:cNvPr>
          <p:cNvPicPr>
            <a:picLocks noChangeAspect="1"/>
          </p:cNvPicPr>
          <p:nvPr/>
        </p:nvPicPr>
        <p:blipFill>
          <a:blip r:embed="rId2"/>
          <a:stretch>
            <a:fillRect/>
          </a:stretch>
        </p:blipFill>
        <p:spPr>
          <a:xfrm>
            <a:off x="109728" y="4160817"/>
            <a:ext cx="12079097" cy="2541438"/>
          </a:xfrm>
          <a:prstGeom prst="rect">
            <a:avLst/>
          </a:prstGeom>
        </p:spPr>
      </p:pic>
      <p:pic>
        <p:nvPicPr>
          <p:cNvPr id="6" name="Picture 2" descr="azure-databricks - Microsoft Q&amp;A">
            <a:extLst>
              <a:ext uri="{FF2B5EF4-FFF2-40B4-BE49-F238E27FC236}">
                <a16:creationId xmlns:a16="http://schemas.microsoft.com/office/drawing/2014/main" id="{FC44BD90-A6F6-4072-A678-03DCCB8531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1460062"/>
            <a:ext cx="2625249" cy="26252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Microsoft Azure - Wikipedia">
            <a:extLst>
              <a:ext uri="{FF2B5EF4-FFF2-40B4-BE49-F238E27FC236}">
                <a16:creationId xmlns:a16="http://schemas.microsoft.com/office/drawing/2014/main" id="{32DDC878-4F6E-401F-8C8A-8DBAFB402F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731" y="1384557"/>
            <a:ext cx="2625249" cy="262524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2BBFA8F-FF1E-47C6-A69D-97B6EAFAAB38}"/>
              </a:ext>
            </a:extLst>
          </p:cNvPr>
          <p:cNvSpPr txBox="1"/>
          <p:nvPr/>
        </p:nvSpPr>
        <p:spPr>
          <a:xfrm>
            <a:off x="3224981" y="1589185"/>
            <a:ext cx="2625250" cy="2585323"/>
          </a:xfrm>
          <a:prstGeom prst="rect">
            <a:avLst/>
          </a:prstGeom>
          <a:noFill/>
        </p:spPr>
        <p:txBody>
          <a:bodyPr wrap="square" lIns="0" tIns="0" rIns="0" bIns="0" rtlCol="0">
            <a:spAutoFit/>
          </a:bodyPr>
          <a:lstStyle/>
          <a:p>
            <a:pPr marL="342900" indent="-342900">
              <a:buFont typeface="Wingdings" panose="05000000000000000000" pitchFamily="2" charset="2"/>
              <a:buChar char="ü"/>
            </a:pP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Scale</a:t>
            </a:r>
          </a:p>
          <a:p>
            <a:pPr marL="342900" indent="-342900">
              <a:buFont typeface="Wingdings" panose="05000000000000000000" pitchFamily="2" charset="2"/>
              <a:buChar char="ü"/>
            </a:pP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High Availability</a:t>
            </a:r>
          </a:p>
          <a:p>
            <a:pPr marL="342900" indent="-342900">
              <a:buFont typeface="Wingdings" panose="05000000000000000000" pitchFamily="2" charset="2"/>
              <a:buChar char="ü"/>
            </a:pP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Integrations</a:t>
            </a:r>
          </a:p>
          <a:p>
            <a:pPr marL="342900" indent="-342900">
              <a:buFont typeface="Wingdings" panose="05000000000000000000" pitchFamily="2" charset="2"/>
              <a:buChar char="ü"/>
            </a:pP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Distributed file systems</a:t>
            </a:r>
          </a:p>
          <a:p>
            <a:pPr marL="342900" indent="-342900">
              <a:buFont typeface="Wingdings" panose="05000000000000000000" pitchFamily="2" charset="2"/>
              <a:buChar char="ü"/>
            </a:pP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Security</a:t>
            </a:r>
          </a:p>
          <a:p>
            <a:pPr marL="342900" indent="-342900">
              <a:buFont typeface="Wingdings" panose="05000000000000000000" pitchFamily="2" charset="2"/>
              <a:buChar char="ü"/>
            </a:pPr>
            <a:endParaRPr lang="en-IN" sz="2400" dirty="0" err="1">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FA0D6B9F-1047-4A9E-BC96-92036EB31D1B}"/>
              </a:ext>
            </a:extLst>
          </p:cNvPr>
          <p:cNvSpPr txBox="1"/>
          <p:nvPr/>
        </p:nvSpPr>
        <p:spPr>
          <a:xfrm>
            <a:off x="8882068" y="1589184"/>
            <a:ext cx="3050851" cy="2215991"/>
          </a:xfrm>
          <a:prstGeom prst="rect">
            <a:avLst/>
          </a:prstGeom>
          <a:noFill/>
        </p:spPr>
        <p:txBody>
          <a:bodyPr wrap="square" lIns="0" tIns="0" rIns="0" bIns="0" rtlCol="0">
            <a:spAutoFit/>
          </a:bodyPr>
          <a:lstStyle/>
          <a:p>
            <a:pPr marL="342900" indent="-342900">
              <a:buFont typeface="Wingdings" panose="05000000000000000000" pitchFamily="2" charset="2"/>
              <a:buChar char="ü"/>
            </a:pP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Spark</a:t>
            </a:r>
          </a:p>
          <a:p>
            <a:pPr marL="342900" indent="-342900">
              <a:buFont typeface="Wingdings" panose="05000000000000000000" pitchFamily="2" charset="2"/>
              <a:buChar char="ü"/>
            </a:pP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Delta lake</a:t>
            </a:r>
          </a:p>
          <a:p>
            <a:pPr marL="342900" indent="-342900">
              <a:buFont typeface="Wingdings" panose="05000000000000000000" pitchFamily="2" charset="2"/>
              <a:buChar char="ü"/>
            </a:pP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Python, R, SQL, Scala</a:t>
            </a:r>
          </a:p>
          <a:p>
            <a:pPr marL="342900" indent="-342900">
              <a:buFont typeface="Wingdings" panose="05000000000000000000" pitchFamily="2" charset="2"/>
              <a:buChar char="ü"/>
            </a:pP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Notebooks</a:t>
            </a:r>
          </a:p>
          <a:p>
            <a:pPr marL="342900" indent="-342900">
              <a:buFont typeface="Wingdings" panose="05000000000000000000" pitchFamily="2" charset="2"/>
              <a:buChar char="ü"/>
            </a:pPr>
            <a:endParaRPr lang="en-IN" sz="2400" dirty="0" err="1">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131211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29BA0-DA1F-4FC5-839F-2C9E618CAD51}"/>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What is Spark?</a:t>
            </a:r>
          </a:p>
        </p:txBody>
      </p:sp>
      <p:cxnSp>
        <p:nvCxnSpPr>
          <p:cNvPr id="4" name="Straight Connector 3">
            <a:extLst>
              <a:ext uri="{FF2B5EF4-FFF2-40B4-BE49-F238E27FC236}">
                <a16:creationId xmlns:a16="http://schemas.microsoft.com/office/drawing/2014/main" id="{83096B86-78A1-4798-A93D-FCC3FC62950D}"/>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12C6F12-410F-40F5-9613-1ED9EE2E2C5D}"/>
              </a:ext>
            </a:extLst>
          </p:cNvPr>
          <p:cNvSpPr txBox="1"/>
          <p:nvPr/>
        </p:nvSpPr>
        <p:spPr>
          <a:xfrm>
            <a:off x="355599" y="932122"/>
            <a:ext cx="11477625"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dirty="0">
                <a:solidFill>
                  <a:srgbClr val="313537"/>
                </a:solidFill>
                <a:effectLst/>
                <a:latin typeface="New Barlow"/>
              </a:rPr>
              <a:t>Apache Spark is a sophisticated distributed computation framework for executing code in parallel across many different machines. </a:t>
            </a:r>
            <a:endParaRPr lang="en-US" sz="2000" dirty="0"/>
          </a:p>
        </p:txBody>
      </p:sp>
      <p:sp>
        <p:nvSpPr>
          <p:cNvPr id="6" name="TextBox 6">
            <a:extLst>
              <a:ext uri="{FF2B5EF4-FFF2-40B4-BE49-F238E27FC236}">
                <a16:creationId xmlns:a16="http://schemas.microsoft.com/office/drawing/2014/main" id="{18F9EA99-E869-4D9C-A86A-968A408F9EF8}"/>
              </a:ext>
            </a:extLst>
          </p:cNvPr>
          <p:cNvSpPr txBox="1"/>
          <p:nvPr/>
        </p:nvSpPr>
        <p:spPr>
          <a:xfrm>
            <a:off x="331788" y="1661082"/>
            <a:ext cx="11039476"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dirty="0">
                <a:solidFill>
                  <a:srgbClr val="313537"/>
                </a:solidFill>
                <a:effectLst/>
                <a:latin typeface="New Barlow"/>
              </a:rPr>
              <a:t>Spark uses clusters of machines to process big data by breaking a large task into smaller ones and distributing the work among several machines</a:t>
            </a:r>
            <a:endParaRPr lang="en-US" sz="2000" dirty="0"/>
          </a:p>
        </p:txBody>
      </p:sp>
      <p:sp>
        <p:nvSpPr>
          <p:cNvPr id="7" name="TextBox 8">
            <a:extLst>
              <a:ext uri="{FF2B5EF4-FFF2-40B4-BE49-F238E27FC236}">
                <a16:creationId xmlns:a16="http://schemas.microsoft.com/office/drawing/2014/main" id="{E71A3EEE-4D87-45C3-8C1D-6C8645006861}"/>
              </a:ext>
            </a:extLst>
          </p:cNvPr>
          <p:cNvSpPr txBox="1"/>
          <p:nvPr/>
        </p:nvSpPr>
        <p:spPr>
          <a:xfrm>
            <a:off x="355599" y="2390042"/>
            <a:ext cx="9963151"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dirty="0">
                <a:solidFill>
                  <a:srgbClr val="313537"/>
                </a:solidFill>
                <a:effectLst/>
                <a:latin typeface="New Barlow"/>
              </a:rPr>
              <a:t>Below diagram represents how Spark uses different components to coordinate  work across a cluster of computers</a:t>
            </a:r>
            <a:endParaRPr lang="en-US" sz="2000" dirty="0"/>
          </a:p>
        </p:txBody>
      </p:sp>
      <p:sp>
        <p:nvSpPr>
          <p:cNvPr id="8" name="Rectangle 7">
            <a:extLst>
              <a:ext uri="{FF2B5EF4-FFF2-40B4-BE49-F238E27FC236}">
                <a16:creationId xmlns:a16="http://schemas.microsoft.com/office/drawing/2014/main" id="{A35B670C-1903-4035-B243-9C51A33D6917}"/>
              </a:ext>
            </a:extLst>
          </p:cNvPr>
          <p:cNvSpPr/>
          <p:nvPr/>
        </p:nvSpPr>
        <p:spPr>
          <a:xfrm>
            <a:off x="4674111" y="3271245"/>
            <a:ext cx="1866900" cy="64633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n w="0"/>
                <a:solidFill>
                  <a:schemeClr val="tx1"/>
                </a:solidFill>
                <a:effectLst>
                  <a:outerShdw blurRad="38100" dist="19050" dir="2700000" algn="tl" rotWithShape="0">
                    <a:schemeClr val="dk1">
                      <a:alpha val="40000"/>
                    </a:schemeClr>
                  </a:outerShdw>
                </a:effectLst>
              </a:rPr>
              <a:t>Driver</a:t>
            </a:r>
          </a:p>
        </p:txBody>
      </p:sp>
      <p:sp>
        <p:nvSpPr>
          <p:cNvPr id="9" name="Rectangle 8">
            <a:extLst>
              <a:ext uri="{FF2B5EF4-FFF2-40B4-BE49-F238E27FC236}">
                <a16:creationId xmlns:a16="http://schemas.microsoft.com/office/drawing/2014/main" id="{2C289F3D-840B-40B5-9F87-D3ACAAA70CF2}"/>
              </a:ext>
            </a:extLst>
          </p:cNvPr>
          <p:cNvSpPr/>
          <p:nvPr/>
        </p:nvSpPr>
        <p:spPr>
          <a:xfrm>
            <a:off x="1260475" y="5057034"/>
            <a:ext cx="2543175" cy="141922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US" dirty="0"/>
          </a:p>
        </p:txBody>
      </p:sp>
      <p:sp>
        <p:nvSpPr>
          <p:cNvPr id="10" name="Rectangle 9">
            <a:extLst>
              <a:ext uri="{FF2B5EF4-FFF2-40B4-BE49-F238E27FC236}">
                <a16:creationId xmlns:a16="http://schemas.microsoft.com/office/drawing/2014/main" id="{8DFC51EC-A21D-4918-9770-7AF71DA11D81}"/>
              </a:ext>
            </a:extLst>
          </p:cNvPr>
          <p:cNvSpPr/>
          <p:nvPr/>
        </p:nvSpPr>
        <p:spPr>
          <a:xfrm>
            <a:off x="1889837" y="5161809"/>
            <a:ext cx="1093953" cy="400110"/>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0" cap="none" spc="0" dirty="0">
                <a:ln w="0"/>
                <a:solidFill>
                  <a:schemeClr val="tx1"/>
                </a:solidFill>
                <a:effectLst>
                  <a:outerShdw blurRad="38100" dist="19050" dir="2700000" algn="tl" rotWithShape="0">
                    <a:schemeClr val="dk1">
                      <a:alpha val="40000"/>
                    </a:schemeClr>
                  </a:outerShdw>
                </a:effectLst>
              </a:rPr>
              <a:t>Executor</a:t>
            </a:r>
          </a:p>
        </p:txBody>
      </p:sp>
      <p:sp>
        <p:nvSpPr>
          <p:cNvPr id="11" name="Rectangle: Rounded Corners 10">
            <a:extLst>
              <a:ext uri="{FF2B5EF4-FFF2-40B4-BE49-F238E27FC236}">
                <a16:creationId xmlns:a16="http://schemas.microsoft.com/office/drawing/2014/main" id="{D5C91C88-B406-4AD0-9774-78ADF83070C7}"/>
              </a:ext>
            </a:extLst>
          </p:cNvPr>
          <p:cNvSpPr/>
          <p:nvPr/>
        </p:nvSpPr>
        <p:spPr>
          <a:xfrm>
            <a:off x="1526636" y="5980959"/>
            <a:ext cx="8001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Task</a:t>
            </a:r>
          </a:p>
        </p:txBody>
      </p:sp>
      <p:sp>
        <p:nvSpPr>
          <p:cNvPr id="12" name="Rectangle: Rounded Corners 11">
            <a:extLst>
              <a:ext uri="{FF2B5EF4-FFF2-40B4-BE49-F238E27FC236}">
                <a16:creationId xmlns:a16="http://schemas.microsoft.com/office/drawing/2014/main" id="{0E12E070-BC90-433A-8C9A-F389992DFD7B}"/>
              </a:ext>
            </a:extLst>
          </p:cNvPr>
          <p:cNvSpPr/>
          <p:nvPr/>
        </p:nvSpPr>
        <p:spPr>
          <a:xfrm>
            <a:off x="2631536" y="5980959"/>
            <a:ext cx="8001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Task</a:t>
            </a:r>
          </a:p>
        </p:txBody>
      </p:sp>
      <p:sp>
        <p:nvSpPr>
          <p:cNvPr id="13" name="Rectangle 12">
            <a:extLst>
              <a:ext uri="{FF2B5EF4-FFF2-40B4-BE49-F238E27FC236}">
                <a16:creationId xmlns:a16="http://schemas.microsoft.com/office/drawing/2014/main" id="{B7D49B15-1EBF-48D4-AD12-90706DE664EF}"/>
              </a:ext>
            </a:extLst>
          </p:cNvPr>
          <p:cNvSpPr/>
          <p:nvPr/>
        </p:nvSpPr>
        <p:spPr>
          <a:xfrm>
            <a:off x="4674111" y="5052331"/>
            <a:ext cx="2543175" cy="141922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US" dirty="0"/>
          </a:p>
        </p:txBody>
      </p:sp>
      <p:sp>
        <p:nvSpPr>
          <p:cNvPr id="14" name="Rectangle 13">
            <a:extLst>
              <a:ext uri="{FF2B5EF4-FFF2-40B4-BE49-F238E27FC236}">
                <a16:creationId xmlns:a16="http://schemas.microsoft.com/office/drawing/2014/main" id="{B848AFF7-32C4-4707-BC38-8494AA90CD67}"/>
              </a:ext>
            </a:extLst>
          </p:cNvPr>
          <p:cNvSpPr/>
          <p:nvPr/>
        </p:nvSpPr>
        <p:spPr>
          <a:xfrm>
            <a:off x="5303473" y="5157106"/>
            <a:ext cx="1093953" cy="400110"/>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0" cap="none" spc="0" dirty="0">
                <a:ln w="0"/>
                <a:solidFill>
                  <a:schemeClr val="tx1"/>
                </a:solidFill>
                <a:effectLst>
                  <a:outerShdw blurRad="38100" dist="19050" dir="2700000" algn="tl" rotWithShape="0">
                    <a:schemeClr val="dk1">
                      <a:alpha val="40000"/>
                    </a:schemeClr>
                  </a:outerShdw>
                </a:effectLst>
              </a:rPr>
              <a:t>Executor</a:t>
            </a:r>
          </a:p>
        </p:txBody>
      </p:sp>
      <p:sp>
        <p:nvSpPr>
          <p:cNvPr id="15" name="Rectangle: Rounded Corners 14">
            <a:extLst>
              <a:ext uri="{FF2B5EF4-FFF2-40B4-BE49-F238E27FC236}">
                <a16:creationId xmlns:a16="http://schemas.microsoft.com/office/drawing/2014/main" id="{A0807B59-76A0-425B-BB39-B8E2708128E6}"/>
              </a:ext>
            </a:extLst>
          </p:cNvPr>
          <p:cNvSpPr/>
          <p:nvPr/>
        </p:nvSpPr>
        <p:spPr>
          <a:xfrm>
            <a:off x="4940272" y="5976256"/>
            <a:ext cx="8001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Task</a:t>
            </a:r>
          </a:p>
        </p:txBody>
      </p:sp>
      <p:sp>
        <p:nvSpPr>
          <p:cNvPr id="16" name="Rectangle: Rounded Corners 15">
            <a:extLst>
              <a:ext uri="{FF2B5EF4-FFF2-40B4-BE49-F238E27FC236}">
                <a16:creationId xmlns:a16="http://schemas.microsoft.com/office/drawing/2014/main" id="{13C8923E-9B3F-44E0-AFCB-4BC57CB256C4}"/>
              </a:ext>
            </a:extLst>
          </p:cNvPr>
          <p:cNvSpPr/>
          <p:nvPr/>
        </p:nvSpPr>
        <p:spPr>
          <a:xfrm>
            <a:off x="6045172" y="5976256"/>
            <a:ext cx="8001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Task</a:t>
            </a:r>
          </a:p>
        </p:txBody>
      </p:sp>
      <p:sp>
        <p:nvSpPr>
          <p:cNvPr id="17" name="Rectangle 16">
            <a:extLst>
              <a:ext uri="{FF2B5EF4-FFF2-40B4-BE49-F238E27FC236}">
                <a16:creationId xmlns:a16="http://schemas.microsoft.com/office/drawing/2014/main" id="{24D7AC60-C95D-4FCD-8DE6-05A746073872}"/>
              </a:ext>
            </a:extLst>
          </p:cNvPr>
          <p:cNvSpPr/>
          <p:nvPr/>
        </p:nvSpPr>
        <p:spPr>
          <a:xfrm>
            <a:off x="8385175" y="5035432"/>
            <a:ext cx="2543175" cy="141922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US" dirty="0"/>
          </a:p>
        </p:txBody>
      </p:sp>
      <p:sp>
        <p:nvSpPr>
          <p:cNvPr id="18" name="Rectangle 17">
            <a:extLst>
              <a:ext uri="{FF2B5EF4-FFF2-40B4-BE49-F238E27FC236}">
                <a16:creationId xmlns:a16="http://schemas.microsoft.com/office/drawing/2014/main" id="{9071B97A-E8A9-45D4-93C4-7EBB572ADB15}"/>
              </a:ext>
            </a:extLst>
          </p:cNvPr>
          <p:cNvSpPr/>
          <p:nvPr/>
        </p:nvSpPr>
        <p:spPr>
          <a:xfrm>
            <a:off x="9014537" y="5252296"/>
            <a:ext cx="1093953" cy="400110"/>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0" cap="none" spc="0" dirty="0">
                <a:ln w="0"/>
                <a:solidFill>
                  <a:schemeClr val="tx1"/>
                </a:solidFill>
                <a:effectLst>
                  <a:outerShdw blurRad="38100" dist="19050" dir="2700000" algn="tl" rotWithShape="0">
                    <a:schemeClr val="dk1">
                      <a:alpha val="40000"/>
                    </a:schemeClr>
                  </a:outerShdw>
                </a:effectLst>
              </a:rPr>
              <a:t>Executor</a:t>
            </a:r>
          </a:p>
        </p:txBody>
      </p:sp>
      <p:sp>
        <p:nvSpPr>
          <p:cNvPr id="19" name="Rectangle: Rounded Corners 18">
            <a:extLst>
              <a:ext uri="{FF2B5EF4-FFF2-40B4-BE49-F238E27FC236}">
                <a16:creationId xmlns:a16="http://schemas.microsoft.com/office/drawing/2014/main" id="{B25761A3-296B-44D8-AEE0-9B9CA8EEFADC}"/>
              </a:ext>
            </a:extLst>
          </p:cNvPr>
          <p:cNvSpPr/>
          <p:nvPr/>
        </p:nvSpPr>
        <p:spPr>
          <a:xfrm>
            <a:off x="8661400" y="5976256"/>
            <a:ext cx="8001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Task</a:t>
            </a:r>
          </a:p>
        </p:txBody>
      </p:sp>
      <p:sp>
        <p:nvSpPr>
          <p:cNvPr id="20" name="Rectangle: Rounded Corners 19">
            <a:extLst>
              <a:ext uri="{FF2B5EF4-FFF2-40B4-BE49-F238E27FC236}">
                <a16:creationId xmlns:a16="http://schemas.microsoft.com/office/drawing/2014/main" id="{557E8F77-CF32-437F-9C44-A2CE6A000BD0}"/>
              </a:ext>
            </a:extLst>
          </p:cNvPr>
          <p:cNvSpPr/>
          <p:nvPr/>
        </p:nvSpPr>
        <p:spPr>
          <a:xfrm>
            <a:off x="9737725" y="5976256"/>
            <a:ext cx="8001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Task</a:t>
            </a:r>
          </a:p>
        </p:txBody>
      </p:sp>
      <p:cxnSp>
        <p:nvCxnSpPr>
          <p:cNvPr id="21" name="Straight Arrow Connector 20">
            <a:extLst>
              <a:ext uri="{FF2B5EF4-FFF2-40B4-BE49-F238E27FC236}">
                <a16:creationId xmlns:a16="http://schemas.microsoft.com/office/drawing/2014/main" id="{3B863E44-1D7E-4AAD-B95E-F6536BDE222E}"/>
              </a:ext>
            </a:extLst>
          </p:cNvPr>
          <p:cNvCxnSpPr/>
          <p:nvPr/>
        </p:nvCxnSpPr>
        <p:spPr>
          <a:xfrm flipV="1">
            <a:off x="2983790" y="3917576"/>
            <a:ext cx="1690321" cy="113475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DE734E23-95D8-41A2-A532-8EE394C0F58A}"/>
              </a:ext>
            </a:extLst>
          </p:cNvPr>
          <p:cNvCxnSpPr>
            <a:cxnSpLocks/>
          </p:cNvCxnSpPr>
          <p:nvPr/>
        </p:nvCxnSpPr>
        <p:spPr>
          <a:xfrm flipV="1">
            <a:off x="5664174" y="3917576"/>
            <a:ext cx="0" cy="104903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E4DA5D2F-86A3-4EAE-99F6-EA7DA6D5EBC2}"/>
              </a:ext>
            </a:extLst>
          </p:cNvPr>
          <p:cNvCxnSpPr>
            <a:cxnSpLocks/>
          </p:cNvCxnSpPr>
          <p:nvPr/>
        </p:nvCxnSpPr>
        <p:spPr>
          <a:xfrm flipH="1" flipV="1">
            <a:off x="6541011" y="3917577"/>
            <a:ext cx="1844164" cy="1167512"/>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91695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F63116D0-4F38-45B9-B3D1-B92304E413ED}"/>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What is Spark?</a:t>
            </a:r>
          </a:p>
        </p:txBody>
      </p:sp>
      <p:cxnSp>
        <p:nvCxnSpPr>
          <p:cNvPr id="19" name="Straight Connector 18">
            <a:extLst>
              <a:ext uri="{FF2B5EF4-FFF2-40B4-BE49-F238E27FC236}">
                <a16:creationId xmlns:a16="http://schemas.microsoft.com/office/drawing/2014/main" id="{72D828D0-94C1-4812-A0B5-9C61E3557BF8}"/>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3">
            <a:extLst>
              <a:ext uri="{FF2B5EF4-FFF2-40B4-BE49-F238E27FC236}">
                <a16:creationId xmlns:a16="http://schemas.microsoft.com/office/drawing/2014/main" id="{382EFBB4-D2EA-4A5B-B100-ABF9F7D0BD5F}"/>
              </a:ext>
            </a:extLst>
          </p:cNvPr>
          <p:cNvSpPr txBox="1"/>
          <p:nvPr/>
        </p:nvSpPr>
        <p:spPr>
          <a:xfrm>
            <a:off x="665170" y="1098165"/>
            <a:ext cx="970458"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t>Driver</a:t>
            </a:r>
          </a:p>
        </p:txBody>
      </p:sp>
      <p:sp>
        <p:nvSpPr>
          <p:cNvPr id="21" name="TextBox 4">
            <a:extLst>
              <a:ext uri="{FF2B5EF4-FFF2-40B4-BE49-F238E27FC236}">
                <a16:creationId xmlns:a16="http://schemas.microsoft.com/office/drawing/2014/main" id="{8305D1B9-F659-46EE-B743-86CA5885BAD4}"/>
              </a:ext>
            </a:extLst>
          </p:cNvPr>
          <p:cNvSpPr txBox="1"/>
          <p:nvPr/>
        </p:nvSpPr>
        <p:spPr>
          <a:xfrm>
            <a:off x="665170" y="1559830"/>
            <a:ext cx="10490510"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driver is the machine in which application runs. It is responsible for 3 main things :</a:t>
            </a:r>
          </a:p>
          <a:p>
            <a:pPr marL="742950" lvl="1" indent="-285750">
              <a:buFont typeface="Arial" panose="020B0604020202020204" pitchFamily="34" charset="0"/>
              <a:buChar char="•"/>
            </a:pPr>
            <a:r>
              <a:rPr lang="en-US" dirty="0"/>
              <a:t>Maintaining information about the spark application</a:t>
            </a:r>
          </a:p>
          <a:p>
            <a:pPr marL="742950" lvl="1" indent="-285750">
              <a:buFont typeface="Arial" panose="020B0604020202020204" pitchFamily="34" charset="0"/>
              <a:buChar char="•"/>
            </a:pPr>
            <a:r>
              <a:rPr lang="en-US" dirty="0"/>
              <a:t>Responding to user’s program</a:t>
            </a:r>
          </a:p>
          <a:p>
            <a:pPr marL="742950" lvl="1" indent="-285750">
              <a:buFont typeface="Arial" panose="020B0604020202020204" pitchFamily="34" charset="0"/>
              <a:buChar char="•"/>
            </a:pPr>
            <a:r>
              <a:rPr lang="en-US" dirty="0"/>
              <a:t>Analyzing, distributing and scheduling work across the executors   </a:t>
            </a:r>
          </a:p>
        </p:txBody>
      </p:sp>
      <p:sp>
        <p:nvSpPr>
          <p:cNvPr id="22" name="TextBox 5">
            <a:extLst>
              <a:ext uri="{FF2B5EF4-FFF2-40B4-BE49-F238E27FC236}">
                <a16:creationId xmlns:a16="http://schemas.microsoft.com/office/drawing/2014/main" id="{6256F4FB-3769-435C-9993-BB170BC22A66}"/>
              </a:ext>
            </a:extLst>
          </p:cNvPr>
          <p:cNvSpPr txBox="1"/>
          <p:nvPr/>
        </p:nvSpPr>
        <p:spPr>
          <a:xfrm>
            <a:off x="665170" y="2759041"/>
            <a:ext cx="1416029"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t>Executors</a:t>
            </a:r>
          </a:p>
        </p:txBody>
      </p:sp>
      <p:sp>
        <p:nvSpPr>
          <p:cNvPr id="23" name="TextBox 6">
            <a:extLst>
              <a:ext uri="{FF2B5EF4-FFF2-40B4-BE49-F238E27FC236}">
                <a16:creationId xmlns:a16="http://schemas.microsoft.com/office/drawing/2014/main" id="{00D315DC-DDDF-4E35-8C13-7A191296D653}"/>
              </a:ext>
            </a:extLst>
          </p:cNvPr>
          <p:cNvSpPr txBox="1"/>
          <p:nvPr/>
        </p:nvSpPr>
        <p:spPr>
          <a:xfrm>
            <a:off x="757823" y="3220706"/>
            <a:ext cx="10928209" cy="17543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Each executor will hold the chunk of the data to be processed. This chunk is called partition. It is a collection of rows that sits on one physical machine in the cluster.  The executors are responsible for carrying out the work assigned </a:t>
            </a:r>
          </a:p>
          <a:p>
            <a:r>
              <a:rPr lang="en-US" dirty="0"/>
              <a:t>by the driver. Each executor is responsible for 2 things</a:t>
            </a:r>
          </a:p>
          <a:p>
            <a:pPr marL="742950" lvl="1" indent="-285750">
              <a:buFont typeface="Arial" panose="020B0604020202020204" pitchFamily="34" charset="0"/>
              <a:buChar char="•"/>
            </a:pPr>
            <a:r>
              <a:rPr lang="en-US" dirty="0"/>
              <a:t>Execute the code assigned by driver</a:t>
            </a:r>
          </a:p>
          <a:p>
            <a:pPr marL="742950" lvl="1" indent="-285750">
              <a:buFont typeface="Arial" panose="020B0604020202020204" pitchFamily="34" charset="0"/>
              <a:buChar char="•"/>
            </a:pPr>
            <a:r>
              <a:rPr lang="en-US" dirty="0"/>
              <a:t>Report the state of the computation back to the driver</a:t>
            </a:r>
          </a:p>
        </p:txBody>
      </p:sp>
      <p:sp>
        <p:nvSpPr>
          <p:cNvPr id="24" name="TextBox 3">
            <a:extLst>
              <a:ext uri="{FF2B5EF4-FFF2-40B4-BE49-F238E27FC236}">
                <a16:creationId xmlns:a16="http://schemas.microsoft.com/office/drawing/2014/main" id="{36FC73AE-EA34-4627-BBAA-F491145D7F6D}"/>
              </a:ext>
            </a:extLst>
          </p:cNvPr>
          <p:cNvSpPr txBox="1"/>
          <p:nvPr/>
        </p:nvSpPr>
        <p:spPr>
          <a:xfrm>
            <a:off x="757823" y="4975032"/>
            <a:ext cx="736868"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t>Task</a:t>
            </a:r>
          </a:p>
        </p:txBody>
      </p:sp>
      <p:sp>
        <p:nvSpPr>
          <p:cNvPr id="25" name="TextBox 4">
            <a:extLst>
              <a:ext uri="{FF2B5EF4-FFF2-40B4-BE49-F238E27FC236}">
                <a16:creationId xmlns:a16="http://schemas.microsoft.com/office/drawing/2014/main" id="{FE714F40-529B-407D-AADD-89E2410C4C17}"/>
              </a:ext>
            </a:extLst>
          </p:cNvPr>
          <p:cNvSpPr txBox="1"/>
          <p:nvPr/>
        </p:nvSpPr>
        <p:spPr>
          <a:xfrm>
            <a:off x="757823" y="5494486"/>
            <a:ext cx="10255564"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Tasks are created by the driver and assigned a partition of data to process. A partition is a collection of rows</a:t>
            </a:r>
          </a:p>
          <a:p>
            <a:r>
              <a:rPr lang="en-US" dirty="0"/>
              <a:t>That sits on one physical machine in your cluster. Then tasks are assigned to slots for parallel execution.</a:t>
            </a:r>
          </a:p>
          <a:p>
            <a:r>
              <a:rPr lang="en-US" dirty="0"/>
              <a:t> Once started each task will fetch its assigned partition from the original data source </a:t>
            </a:r>
          </a:p>
        </p:txBody>
      </p:sp>
    </p:spTree>
    <p:extLst>
      <p:ext uri="{BB962C8B-B14F-4D97-AF65-F5344CB8AC3E}">
        <p14:creationId xmlns:p14="http://schemas.microsoft.com/office/powerpoint/2010/main" val="17124713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29BA0-DA1F-4FC5-839F-2C9E618CAD51}"/>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Azure Databricks Components</a:t>
            </a:r>
          </a:p>
        </p:txBody>
      </p:sp>
      <p:cxnSp>
        <p:nvCxnSpPr>
          <p:cNvPr id="4" name="Straight Connector 3">
            <a:extLst>
              <a:ext uri="{FF2B5EF4-FFF2-40B4-BE49-F238E27FC236}">
                <a16:creationId xmlns:a16="http://schemas.microsoft.com/office/drawing/2014/main" id="{83096B86-78A1-4798-A93D-FCC3FC62950D}"/>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82A1CB1-B41D-499F-92E3-F2B261A1F3C1}"/>
              </a:ext>
            </a:extLst>
          </p:cNvPr>
          <p:cNvSpPr txBox="1"/>
          <p:nvPr/>
        </p:nvSpPr>
        <p:spPr>
          <a:xfrm>
            <a:off x="633222" y="1031486"/>
            <a:ext cx="6094476" cy="369332"/>
          </a:xfrm>
          <a:prstGeom prst="rect">
            <a:avLst/>
          </a:prstGeom>
          <a:noFill/>
        </p:spPr>
        <p:txBody>
          <a:bodyPr wrap="square">
            <a:spAutoFit/>
          </a:bodyPr>
          <a:lstStyle/>
          <a:p>
            <a:r>
              <a:rPr lang="en-IN" b="1" i="0" u="none" strike="noStrike" dirty="0">
                <a:effectLst/>
                <a:latin typeface="Segoe UI" panose="020B0502040204020203" pitchFamily="34" charset="0"/>
                <a:hlinkClick r:id="rId2">
                  <a:extLst>
                    <a:ext uri="{A12FA001-AC4F-418D-AE19-62706E023703}">
                      <ahyp:hlinkClr xmlns:ahyp="http://schemas.microsoft.com/office/drawing/2018/hyperlinkcolor" val="tx"/>
                    </a:ext>
                  </a:extLst>
                </a:hlinkClick>
              </a:rPr>
              <a:t>Cluster</a:t>
            </a:r>
            <a:endParaRPr lang="en-IN" dirty="0"/>
          </a:p>
        </p:txBody>
      </p:sp>
      <p:sp>
        <p:nvSpPr>
          <p:cNvPr id="16" name="TextBox 15">
            <a:extLst>
              <a:ext uri="{FF2B5EF4-FFF2-40B4-BE49-F238E27FC236}">
                <a16:creationId xmlns:a16="http://schemas.microsoft.com/office/drawing/2014/main" id="{74E1995B-87B3-4812-967B-63CD50540DE9}"/>
              </a:ext>
            </a:extLst>
          </p:cNvPr>
          <p:cNvSpPr txBox="1"/>
          <p:nvPr/>
        </p:nvSpPr>
        <p:spPr>
          <a:xfrm>
            <a:off x="633222" y="1502724"/>
            <a:ext cx="10833354" cy="1754326"/>
          </a:xfrm>
          <a:prstGeom prst="rect">
            <a:avLst/>
          </a:prstGeom>
          <a:noFill/>
        </p:spPr>
        <p:txBody>
          <a:bodyPr wrap="square">
            <a:spAutoFit/>
          </a:bodyPr>
          <a:lstStyle/>
          <a:p>
            <a:pPr algn="l"/>
            <a:r>
              <a:rPr lang="en-US" b="0" i="0" dirty="0">
                <a:effectLst/>
                <a:latin typeface="Segoe UI" panose="020B0502040204020203" pitchFamily="34" charset="0"/>
              </a:rPr>
              <a:t>A set of computation resources and configurations on which you run notebooks and jobs. There are two types of clusters: all-purpose and job.</a:t>
            </a:r>
          </a:p>
          <a:p>
            <a:pPr algn="l">
              <a:buFont typeface="Arial" panose="020B0604020202020204" pitchFamily="34" charset="0"/>
              <a:buChar char="•"/>
            </a:pPr>
            <a:r>
              <a:rPr lang="en-US" b="0" i="0" dirty="0">
                <a:effectLst/>
                <a:latin typeface="Segoe UI" panose="020B0502040204020203" pitchFamily="34" charset="0"/>
              </a:rPr>
              <a:t>You create an </a:t>
            </a:r>
            <a:r>
              <a:rPr lang="en-US" b="0" i="1" dirty="0">
                <a:effectLst/>
                <a:latin typeface="Segoe UI" panose="020B0502040204020203" pitchFamily="34" charset="0"/>
              </a:rPr>
              <a:t>all-purpose cluster</a:t>
            </a:r>
            <a:r>
              <a:rPr lang="en-US" b="0" i="0" dirty="0">
                <a:effectLst/>
                <a:latin typeface="Segoe UI" panose="020B0502040204020203" pitchFamily="34" charset="0"/>
              </a:rPr>
              <a:t> using the UI, CLI, or REST API. You can manually terminate and restart an all-purpose cluster. Multiple users can share such clusters to do collaborative interactive analysis.</a:t>
            </a:r>
          </a:p>
          <a:p>
            <a:pPr algn="l">
              <a:buFont typeface="Arial" panose="020B0604020202020204" pitchFamily="34" charset="0"/>
              <a:buChar char="•"/>
            </a:pPr>
            <a:r>
              <a:rPr lang="en-US" b="0" i="0" dirty="0">
                <a:effectLst/>
                <a:latin typeface="Segoe UI" panose="020B0502040204020203" pitchFamily="34" charset="0"/>
              </a:rPr>
              <a:t>The Azure Databricks job scheduler creates </a:t>
            </a:r>
            <a:r>
              <a:rPr lang="en-US" b="0" i="1" dirty="0">
                <a:effectLst/>
                <a:latin typeface="Segoe UI" panose="020B0502040204020203" pitchFamily="34" charset="0"/>
              </a:rPr>
              <a:t>a job cluster</a:t>
            </a:r>
            <a:r>
              <a:rPr lang="en-US" b="0" i="0" dirty="0">
                <a:effectLst/>
                <a:latin typeface="Segoe UI" panose="020B0502040204020203" pitchFamily="34" charset="0"/>
              </a:rPr>
              <a:t> when you run a </a:t>
            </a:r>
            <a:r>
              <a:rPr lang="en-US" b="0" i="0" u="none" strike="noStrike" dirty="0">
                <a:effectLst/>
                <a:latin typeface="Segoe UI" panose="020B0502040204020203" pitchFamily="34" charset="0"/>
                <a:hlinkClick r:id="rId3">
                  <a:extLst>
                    <a:ext uri="{A12FA001-AC4F-418D-AE19-62706E023703}">
                      <ahyp:hlinkClr xmlns:ahyp="http://schemas.microsoft.com/office/drawing/2018/hyperlinkcolor" val="tx"/>
                    </a:ext>
                  </a:extLst>
                </a:hlinkClick>
              </a:rPr>
              <a:t>job</a:t>
            </a:r>
            <a:r>
              <a:rPr lang="en-US" b="0" i="0" dirty="0">
                <a:effectLst/>
                <a:latin typeface="Segoe UI" panose="020B0502040204020203" pitchFamily="34" charset="0"/>
              </a:rPr>
              <a:t> on a </a:t>
            </a:r>
            <a:r>
              <a:rPr lang="en-US" b="0" i="1" dirty="0">
                <a:effectLst/>
                <a:latin typeface="Segoe UI" panose="020B0502040204020203" pitchFamily="34" charset="0"/>
              </a:rPr>
              <a:t>new job cluster</a:t>
            </a:r>
            <a:r>
              <a:rPr lang="en-US" b="0" i="0" dirty="0">
                <a:effectLst/>
                <a:latin typeface="Segoe UI" panose="020B0502040204020203" pitchFamily="34" charset="0"/>
              </a:rPr>
              <a:t> and terminates the cluster when the job is complete. You </a:t>
            </a:r>
            <a:r>
              <a:rPr lang="en-US" b="0" i="1" dirty="0">
                <a:effectLst/>
                <a:latin typeface="Segoe UI" panose="020B0502040204020203" pitchFamily="34" charset="0"/>
              </a:rPr>
              <a:t>cannot</a:t>
            </a:r>
            <a:r>
              <a:rPr lang="en-US" b="0" i="0" dirty="0">
                <a:effectLst/>
                <a:latin typeface="Segoe UI" panose="020B0502040204020203" pitchFamily="34" charset="0"/>
              </a:rPr>
              <a:t> restart an job cluster.</a:t>
            </a:r>
          </a:p>
        </p:txBody>
      </p:sp>
      <p:sp>
        <p:nvSpPr>
          <p:cNvPr id="18" name="TextBox 17">
            <a:extLst>
              <a:ext uri="{FF2B5EF4-FFF2-40B4-BE49-F238E27FC236}">
                <a16:creationId xmlns:a16="http://schemas.microsoft.com/office/drawing/2014/main" id="{D78A49D5-191B-450B-985B-3A2583E7D1CE}"/>
              </a:ext>
            </a:extLst>
          </p:cNvPr>
          <p:cNvSpPr txBox="1"/>
          <p:nvPr/>
        </p:nvSpPr>
        <p:spPr>
          <a:xfrm>
            <a:off x="633222" y="3358956"/>
            <a:ext cx="6094476" cy="369332"/>
          </a:xfrm>
          <a:prstGeom prst="rect">
            <a:avLst/>
          </a:prstGeom>
          <a:noFill/>
        </p:spPr>
        <p:txBody>
          <a:bodyPr wrap="square">
            <a:spAutoFit/>
          </a:bodyPr>
          <a:lstStyle/>
          <a:p>
            <a:r>
              <a:rPr lang="en-IN" b="1" i="0" u="none" strike="noStrike" dirty="0">
                <a:effectLst/>
                <a:latin typeface="Segoe UI" panose="020B0502040204020203" pitchFamily="34" charset="0"/>
                <a:hlinkClick r:id="rId4">
                  <a:extLst>
                    <a:ext uri="{A12FA001-AC4F-418D-AE19-62706E023703}">
                      <ahyp:hlinkClr xmlns:ahyp="http://schemas.microsoft.com/office/drawing/2018/hyperlinkcolor" val="tx"/>
                    </a:ext>
                  </a:extLst>
                </a:hlinkClick>
              </a:rPr>
              <a:t>Pool</a:t>
            </a:r>
            <a:endParaRPr lang="en-IN" dirty="0"/>
          </a:p>
        </p:txBody>
      </p:sp>
      <p:sp>
        <p:nvSpPr>
          <p:cNvPr id="20" name="TextBox 19">
            <a:extLst>
              <a:ext uri="{FF2B5EF4-FFF2-40B4-BE49-F238E27FC236}">
                <a16:creationId xmlns:a16="http://schemas.microsoft.com/office/drawing/2014/main" id="{8607ABA3-13DE-4CC7-A0B2-42670B60759F}"/>
              </a:ext>
            </a:extLst>
          </p:cNvPr>
          <p:cNvSpPr txBox="1"/>
          <p:nvPr/>
        </p:nvSpPr>
        <p:spPr>
          <a:xfrm>
            <a:off x="633222" y="3830194"/>
            <a:ext cx="10650474" cy="1477328"/>
          </a:xfrm>
          <a:prstGeom prst="rect">
            <a:avLst/>
          </a:prstGeom>
          <a:noFill/>
        </p:spPr>
        <p:txBody>
          <a:bodyPr wrap="square">
            <a:spAutoFit/>
          </a:bodyPr>
          <a:lstStyle/>
          <a:p>
            <a:r>
              <a:rPr lang="en-US" b="0" i="0" dirty="0">
                <a:effectLst/>
                <a:latin typeface="Segoe UI" panose="020B0502040204020203" pitchFamily="34" charset="0"/>
              </a:rPr>
              <a:t>A set of idle, ready-to-use instances that reduce cluster start and auto-scaling times. When attached to a pool, a cluster allocates its driver and worker nodes from the pool. If the pool does not have sufficient idle resources to accommodate the cluster’s request, the pool expands by allocating new instances from the instance provider. When an attached cluster is terminated, the instances it used are returned to the pool and can be reused by a different cluster.</a:t>
            </a:r>
            <a:endParaRPr lang="en-IN" dirty="0"/>
          </a:p>
        </p:txBody>
      </p:sp>
      <p:sp>
        <p:nvSpPr>
          <p:cNvPr id="21" name="TextBox 20">
            <a:extLst>
              <a:ext uri="{FF2B5EF4-FFF2-40B4-BE49-F238E27FC236}">
                <a16:creationId xmlns:a16="http://schemas.microsoft.com/office/drawing/2014/main" id="{68D4F5E5-3281-471F-827D-847836BA1331}"/>
              </a:ext>
            </a:extLst>
          </p:cNvPr>
          <p:cNvSpPr txBox="1"/>
          <p:nvPr/>
        </p:nvSpPr>
        <p:spPr>
          <a:xfrm>
            <a:off x="633222" y="5409428"/>
            <a:ext cx="6094476" cy="369332"/>
          </a:xfrm>
          <a:prstGeom prst="rect">
            <a:avLst/>
          </a:prstGeom>
          <a:noFill/>
        </p:spPr>
        <p:txBody>
          <a:bodyPr wrap="square">
            <a:spAutoFit/>
          </a:bodyPr>
          <a:lstStyle/>
          <a:p>
            <a:r>
              <a:rPr lang="en-IN" b="1" i="0" u="none" strike="noStrike" dirty="0">
                <a:effectLst/>
                <a:latin typeface="Segoe UI" panose="020B0502040204020203" pitchFamily="34" charset="0"/>
                <a:hlinkClick r:id="rId3">
                  <a:extLst>
                    <a:ext uri="{A12FA001-AC4F-418D-AE19-62706E023703}">
                      <ahyp:hlinkClr xmlns:ahyp="http://schemas.microsoft.com/office/drawing/2018/hyperlinkcolor" val="tx"/>
                    </a:ext>
                  </a:extLst>
                </a:hlinkClick>
              </a:rPr>
              <a:t>Job</a:t>
            </a:r>
            <a:endParaRPr lang="en-IN" dirty="0"/>
          </a:p>
        </p:txBody>
      </p:sp>
      <p:sp>
        <p:nvSpPr>
          <p:cNvPr id="23" name="TextBox 22">
            <a:extLst>
              <a:ext uri="{FF2B5EF4-FFF2-40B4-BE49-F238E27FC236}">
                <a16:creationId xmlns:a16="http://schemas.microsoft.com/office/drawing/2014/main" id="{E4648C1B-E023-4838-A846-FE4423020F19}"/>
              </a:ext>
            </a:extLst>
          </p:cNvPr>
          <p:cNvSpPr txBox="1"/>
          <p:nvPr/>
        </p:nvSpPr>
        <p:spPr>
          <a:xfrm>
            <a:off x="633222" y="5826514"/>
            <a:ext cx="11144250" cy="369332"/>
          </a:xfrm>
          <a:prstGeom prst="rect">
            <a:avLst/>
          </a:prstGeom>
          <a:noFill/>
        </p:spPr>
        <p:txBody>
          <a:bodyPr wrap="square">
            <a:spAutoFit/>
          </a:bodyPr>
          <a:lstStyle/>
          <a:p>
            <a:r>
              <a:rPr lang="en-US" b="0" i="0" dirty="0">
                <a:effectLst/>
                <a:latin typeface="Segoe UI" panose="020B0502040204020203" pitchFamily="34" charset="0"/>
              </a:rPr>
              <a:t>A non-interactive mechanism for running a notebook or library either immediately or on a scheduled basis.</a:t>
            </a:r>
            <a:endParaRPr lang="en-IN" dirty="0"/>
          </a:p>
        </p:txBody>
      </p:sp>
    </p:spTree>
    <p:extLst>
      <p:ext uri="{BB962C8B-B14F-4D97-AF65-F5344CB8AC3E}">
        <p14:creationId xmlns:p14="http://schemas.microsoft.com/office/powerpoint/2010/main" val="3431244830"/>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16711</TotalTime>
  <Words>1444</Words>
  <Application>Microsoft Office PowerPoint</Application>
  <PresentationFormat>Custom</PresentationFormat>
  <Paragraphs>187</Paragraphs>
  <Slides>47</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47</vt:i4>
      </vt:variant>
    </vt:vector>
  </HeadingPairs>
  <TitlesOfParts>
    <vt:vector size="60" baseType="lpstr">
      <vt:lpstr>Arial</vt:lpstr>
      <vt:lpstr>Bookman Old Style</vt:lpstr>
      <vt:lpstr>Calibri</vt:lpstr>
      <vt:lpstr>DM Sans</vt:lpstr>
      <vt:lpstr>Kozuka Gothic Pro R</vt:lpstr>
      <vt:lpstr>New Barlow</vt:lpstr>
      <vt:lpstr>Segoe UI</vt:lpstr>
      <vt:lpstr>Segoe UI Light</vt:lpstr>
      <vt:lpstr>Segoe UI Semilight</vt:lpstr>
      <vt:lpstr>Symbol</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773</cp:revision>
  <dcterms:created xsi:type="dcterms:W3CDTF">2012-02-07T06:07:07Z</dcterms:created>
  <dcterms:modified xsi:type="dcterms:W3CDTF">2024-10-22T10:44:12Z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