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762" r:id="rId2"/>
    <p:sldId id="763" r:id="rId3"/>
    <p:sldId id="765" r:id="rId4"/>
    <p:sldId id="766" r:id="rId5"/>
    <p:sldId id="764" r:id="rId6"/>
    <p:sldId id="767" r:id="rId7"/>
    <p:sldId id="768" r:id="rId8"/>
    <p:sldId id="769" r:id="rId9"/>
    <p:sldId id="770" r:id="rId10"/>
    <p:sldId id="760" r:id="rId11"/>
    <p:sldId id="771" r:id="rId12"/>
    <p:sldId id="777" r:id="rId13"/>
    <p:sldId id="773" r:id="rId14"/>
    <p:sldId id="774" r:id="rId15"/>
    <p:sldId id="775" r:id="rId16"/>
    <p:sldId id="776" r:id="rId17"/>
    <p:sldId id="772" r:id="rId18"/>
    <p:sldId id="11932" r:id="rId19"/>
    <p:sldId id="761" r:id="rId20"/>
    <p:sldId id="778" r:id="rId21"/>
    <p:sldId id="779" r:id="rId22"/>
    <p:sldId id="11928" r:id="rId23"/>
    <p:sldId id="11929" r:id="rId24"/>
    <p:sldId id="11930" r:id="rId25"/>
    <p:sldId id="11931" r:id="rId26"/>
    <p:sldId id="11933" r:id="rId27"/>
    <p:sldId id="11934" r:id="rId28"/>
    <p:sldId id="11935" r:id="rId29"/>
    <p:sldId id="786" r:id="rId30"/>
    <p:sldId id="11927" r:id="rId31"/>
    <p:sldId id="632" r:id="rId32"/>
    <p:sldId id="787" r:id="rId33"/>
    <p:sldId id="780" r:id="rId34"/>
    <p:sldId id="781" r:id="rId35"/>
    <p:sldId id="782" r:id="rId36"/>
    <p:sldId id="783" r:id="rId37"/>
    <p:sldId id="784" r:id="rId38"/>
    <p:sldId id="7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17938-3416-4599-9998-0CB04A6547B7}"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2839C-1625-4411-89D8-1F67966E53B8}" type="slidenum">
              <a:rPr lang="en-US" smtClean="0"/>
              <a:t>‹#›</a:t>
            </a:fld>
            <a:endParaRPr lang="en-US"/>
          </a:p>
        </p:txBody>
      </p:sp>
    </p:spTree>
    <p:extLst>
      <p:ext uri="{BB962C8B-B14F-4D97-AF65-F5344CB8AC3E}">
        <p14:creationId xmlns:p14="http://schemas.microsoft.com/office/powerpoint/2010/main" val="301538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55927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288221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4088643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dirty="0"/>
          </a:p>
          <a:p>
            <a:pPr marL="0" indent="0">
              <a:buFont typeface="Arial" panose="020B0604020202020204" pitchFamily="34" charset="0"/>
              <a:buNone/>
            </a:pPr>
            <a:r>
              <a:rPr lang="en-GB" b="0" i="0" dirty="0">
                <a:solidFill>
                  <a:srgbClr val="4C4C51"/>
                </a:solidFill>
                <a:effectLst/>
                <a:latin typeface="Segoe UI" panose="020B0502040204020203" pitchFamily="34" charset="0"/>
              </a:rPr>
              <a:t>Azure Synapse is a limitless analytics service that brings together enterprise data warehousing and Big Data analytics. It gives you the freedom to query data on your terms, using either serverless or provisioned resources—at scale. Azure Synapse brings these two worlds together with a unified experience to ingest, prepare, manage, and serve data for immediate BI and machine learning needs.</a:t>
            </a:r>
          </a:p>
          <a:p>
            <a:pPr marL="0" indent="0">
              <a:buFont typeface="Arial" panose="020B0604020202020204" pitchFamily="34" charset="0"/>
              <a:buNone/>
            </a:pPr>
            <a:endParaRPr lang="en-GB" b="0" i="0" dirty="0">
              <a:solidFill>
                <a:srgbClr val="4C4C51"/>
              </a:solidFill>
              <a:effectLst/>
              <a:latin typeface="Segoe UI" panose="020B0502040204020203" pitchFamily="34" charset="0"/>
            </a:endParaRPr>
          </a:p>
          <a:p>
            <a:r>
              <a:rPr lang="en-US" dirty="0"/>
              <a:t>To derive real value from your data, you require a comprehensive platform with familiar tools and a robust ecosystem of partners and ISVS to deliver the solutions you need at cloud scale</a:t>
            </a:r>
          </a:p>
          <a:p>
            <a:endParaRPr lang="en-US" dirty="0"/>
          </a:p>
          <a:p>
            <a:pPr marL="171450" indent="-171450">
              <a:buFont typeface="Arial" panose="020B0604020202020204" pitchFamily="34" charset="0"/>
              <a:buChar char="•"/>
            </a:pPr>
            <a:r>
              <a:rPr lang="en-US" b="1" dirty="0"/>
              <a:t>One place for all your data</a:t>
            </a:r>
            <a:r>
              <a:rPr lang="en-US" dirty="0"/>
              <a:t>: This is one of the most significant pain points we hear from customers. How can I get access to all of the data internally and externally to my organization. Each system needs its own database, that is true. Microsoft’s analytics solution is able to connect to those data sources and bring that data into a cloud scale data warehouse solution for deriving insights, from a variety of data sources. </a:t>
            </a:r>
          </a:p>
          <a:p>
            <a:pPr marL="171450" indent="-171450">
              <a:buFont typeface="Arial" panose="020B0604020202020204" pitchFamily="34" charset="0"/>
              <a:buChar char="•"/>
            </a:pPr>
            <a:r>
              <a:rPr lang="en-US" b="1" dirty="0"/>
              <a:t>Unlimited data scale</a:t>
            </a:r>
            <a:r>
              <a:rPr lang="en-US" dirty="0"/>
              <a:t>: Not only can Microsoft’s solution process these diverse types of data, it can do it at scale, without constraints typically associated with existing on premises solutions.</a:t>
            </a:r>
          </a:p>
          <a:p>
            <a:pPr marL="171450" indent="-171450">
              <a:buFont typeface="Arial" panose="020B0604020202020204" pitchFamily="34" charset="0"/>
              <a:buChar char="•"/>
            </a:pPr>
            <a:r>
              <a:rPr lang="en-US" b="1" dirty="0"/>
              <a:t>Familiar tools and ecosystem</a:t>
            </a:r>
            <a:r>
              <a:rPr lang="en-US" dirty="0"/>
              <a:t>: And, you don’t have to hire a number of specialists to manage a niche tool. Microsoft’s offerings provide familiar tools and ecosystem to help you leverage your investment quickly.</a:t>
            </a:r>
          </a:p>
          <a:p>
            <a:pPr marL="171450" indent="-171450">
              <a:buFont typeface="Arial" panose="020B0604020202020204" pitchFamily="34" charset="0"/>
              <a:buChar char="•"/>
            </a:pPr>
            <a:r>
              <a:rPr lang="en-US" b="1" dirty="0"/>
              <a:t>Lower TCO</a:t>
            </a:r>
            <a:r>
              <a:rPr lang="en-US" dirty="0"/>
              <a:t>: The benefits noted all accrue to a lower TCO.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There’s a range of analytical scenario’s that Azure Synapse Analytics can address</a:t>
            </a:r>
          </a:p>
          <a:p>
            <a:pPr marL="0" indent="0">
              <a:buFont typeface="Arial" panose="020B0604020202020204" pitchFamily="34" charset="0"/>
              <a:buNone/>
            </a:pPr>
            <a:endParaRPr lang="en-US" b="1" dirty="0"/>
          </a:p>
          <a:p>
            <a:pPr marL="217262" lvl="1" indent="0">
              <a:buFont typeface="Arial" panose="020B0604020202020204" pitchFamily="34" charset="0"/>
              <a:buNone/>
            </a:pPr>
            <a:r>
              <a:rPr lang="en-US" b="1" dirty="0"/>
              <a:t>Descriptive Analytics</a:t>
            </a:r>
          </a:p>
          <a:p>
            <a:pPr marL="217262" lvl="1" indent="0">
              <a:buFont typeface="Arial" panose="020B0604020202020204" pitchFamily="34" charset="0"/>
              <a:buNone/>
            </a:pPr>
            <a:r>
              <a:rPr lang="en-US" dirty="0"/>
              <a:t>The world of analytics, is evolving from the typical “Descriptive Analytics”, which is all about – What is happening in my business? </a:t>
            </a:r>
            <a:endParaRPr lang="en-US" b="0" dirty="0"/>
          </a:p>
          <a:p>
            <a:pPr marL="217262" lvl="1" indent="0">
              <a:buFont typeface="Arial" panose="020B0604020202020204" pitchFamily="34" charset="0"/>
              <a:buNone/>
            </a:pPr>
            <a:endParaRPr lang="en-US" b="0" dirty="0"/>
          </a:p>
          <a:p>
            <a:pPr marL="217262" lvl="1" indent="0">
              <a:buFont typeface="Arial" panose="020B0604020202020204" pitchFamily="34" charset="0"/>
              <a:buNone/>
            </a:pPr>
            <a:r>
              <a:rPr lang="en-US" b="1" dirty="0"/>
              <a:t>Diagnostic Analytics</a:t>
            </a:r>
          </a:p>
          <a:p>
            <a:pPr marL="217262" lvl="1" indent="0">
              <a:buFont typeface="Arial" panose="020B0604020202020204" pitchFamily="34" charset="0"/>
              <a:buNone/>
            </a:pPr>
            <a:r>
              <a:rPr lang="en-US" dirty="0"/>
              <a:t>The data insights, provided by descriptive analytics, are needed to provide the answer to: , “Why it is happening in your business”, which is often referred to analyzing root cause, or    “Diagnostic Analytics”. </a:t>
            </a:r>
            <a:r>
              <a:rPr lang="en-US" sz="1200" b="0" i="0" u="none" strike="noStrike" kern="1200" dirty="0">
                <a:solidFill>
                  <a:schemeClr val="tx1"/>
                </a:solidFill>
                <a:effectLst/>
                <a:latin typeface="Segoe UI" panose="020B0502040204020203" pitchFamily="34" charset="0"/>
                <a:ea typeface="+mn-ea"/>
                <a:cs typeface="+mn-cs"/>
              </a:rPr>
              <a:t>Both, Descriptive and Diagnostic Analytics, is seen as a workload which is primarily providing a reactive response --- from what is happening, why is it happening, to what I am I going to do about it?</a:t>
            </a:r>
          </a:p>
          <a:p>
            <a:pPr marL="217262" lvl="1" indent="0">
              <a:buFont typeface="Arial" panose="020B0604020202020204" pitchFamily="34" charset="0"/>
              <a:buNone/>
            </a:pPr>
            <a:endParaRPr lang="en-US" sz="1200" b="0" i="0" u="none" strike="noStrike" kern="1200" dirty="0">
              <a:solidFill>
                <a:schemeClr val="tx1"/>
              </a:solidFill>
              <a:effectLst/>
              <a:latin typeface="Segoe UI" panose="020B0502040204020203" pitchFamily="34" charset="0"/>
              <a:ea typeface="+mn-ea"/>
              <a:cs typeface="+mn-cs"/>
            </a:endParaRPr>
          </a:p>
          <a:p>
            <a:pPr marL="217262" lvl="1" indent="0">
              <a:buFont typeface="Arial" panose="020B0604020202020204" pitchFamily="34" charset="0"/>
              <a:buNone/>
            </a:pPr>
            <a:r>
              <a:rPr lang="en-US" sz="1200" b="1" i="0" u="none" strike="noStrike" kern="1200" dirty="0">
                <a:solidFill>
                  <a:schemeClr val="tx1"/>
                </a:solidFill>
                <a:effectLst/>
                <a:latin typeface="Segoe UI" panose="020B0502040204020203" pitchFamily="34" charset="0"/>
                <a:ea typeface="+mn-ea"/>
                <a:cs typeface="+mn-cs"/>
              </a:rPr>
              <a:t>Predictive Analytics</a:t>
            </a:r>
            <a:r>
              <a:rPr lang="en-US" sz="1200" b="0" i="0" u="none" strike="noStrike" kern="1200" dirty="0">
                <a:solidFill>
                  <a:schemeClr val="tx1"/>
                </a:solidFill>
                <a:effectLst/>
                <a:latin typeface="Segoe UI" panose="020B0502040204020203" pitchFamily="34" charset="0"/>
                <a:ea typeface="+mn-ea"/>
                <a:cs typeface="+mn-cs"/>
              </a:rPr>
              <a:t> </a:t>
            </a:r>
          </a:p>
          <a:p>
            <a:pPr marL="217262" lvl="1" indent="0">
              <a:buFont typeface="Arial" panose="020B0604020202020204" pitchFamily="34" charset="0"/>
              <a:buNone/>
            </a:pPr>
            <a:r>
              <a:rPr lang="en-US" sz="1200" b="0" i="0" u="none" strike="noStrike" kern="1200" dirty="0">
                <a:solidFill>
                  <a:schemeClr val="tx1"/>
                </a:solidFill>
                <a:effectLst/>
                <a:latin typeface="Segoe UI" panose="020B0502040204020203" pitchFamily="34" charset="0"/>
                <a:ea typeface="+mn-ea"/>
                <a:cs typeface="+mn-cs"/>
              </a:rPr>
              <a:t>By building out predictive patterns on top of your data, by utilizing the data findings from Descriptive, Diagnostic and Predictive data, you’ll be able to identify what is based on what you get from descriptive and diagnostic analytics and used to find answers to the question of </a:t>
            </a:r>
            <a:r>
              <a:rPr lang="en-US" sz="1200" b="1" i="0" u="none" strike="noStrike" kern="1200" dirty="0">
                <a:solidFill>
                  <a:schemeClr val="tx1"/>
                </a:solidFill>
                <a:effectLst/>
                <a:latin typeface="Segoe UI" panose="020B0502040204020203" pitchFamily="34" charset="0"/>
                <a:ea typeface="+mn-ea"/>
                <a:cs typeface="+mn-cs"/>
              </a:rPr>
              <a:t>what is likely to happen in the future based on previous trends and patterns</a:t>
            </a:r>
            <a:r>
              <a:rPr lang="en-US" sz="1200" b="0" i="0" u="none" strike="noStrike" kern="1200" dirty="0">
                <a:solidFill>
                  <a:schemeClr val="tx1"/>
                </a:solidFill>
                <a:effectLst/>
                <a:latin typeface="Segoe UI" panose="020B0502040204020203" pitchFamily="34" charset="0"/>
                <a:ea typeface="+mn-ea"/>
                <a:cs typeface="+mn-cs"/>
              </a:rPr>
              <a:t>?</a:t>
            </a:r>
          </a:p>
          <a:p>
            <a:pPr marL="217262" lvl="1" indent="0">
              <a:buFont typeface="Arial" panose="020B0604020202020204" pitchFamily="34" charset="0"/>
              <a:buNone/>
            </a:pPr>
            <a:endParaRPr lang="en-US" sz="1200" b="0" i="0" u="none" strike="noStrike" kern="1200" dirty="0">
              <a:solidFill>
                <a:schemeClr val="tx1"/>
              </a:solidFill>
              <a:effectLst/>
              <a:latin typeface="Segoe UI" panose="020B0502040204020203" pitchFamily="34" charset="0"/>
              <a:ea typeface="+mn-ea"/>
              <a:cs typeface="+mn-cs"/>
            </a:endParaRPr>
          </a:p>
          <a:p>
            <a:pPr marL="217262" lvl="1" indent="0">
              <a:buFont typeface="Arial" panose="020B0604020202020204" pitchFamily="34" charset="0"/>
              <a:buNone/>
            </a:pPr>
            <a:r>
              <a:rPr lang="en-US" sz="1200" b="1" i="0" u="none" strike="noStrike" kern="1200" dirty="0">
                <a:solidFill>
                  <a:schemeClr val="tx1"/>
                </a:solidFill>
                <a:effectLst/>
                <a:latin typeface="Segoe UI" panose="020B0502040204020203" pitchFamily="34" charset="0"/>
                <a:ea typeface="+mn-ea"/>
                <a:cs typeface="+mn-cs"/>
              </a:rPr>
              <a:t>Prescriptive Analytics</a:t>
            </a:r>
          </a:p>
          <a:p>
            <a:pPr marL="217262" lvl="1" indent="0">
              <a:buFont typeface="Arial" panose="020B0604020202020204" pitchFamily="34" charset="0"/>
              <a:buNone/>
            </a:pPr>
            <a:r>
              <a:rPr lang="en-US" sz="1200" b="0" i="0" u="none" strike="noStrike" kern="1200" dirty="0">
                <a:solidFill>
                  <a:schemeClr val="tx1"/>
                </a:solidFill>
                <a:effectLst/>
                <a:latin typeface="Segoe UI" panose="020B0502040204020203" pitchFamily="34" charset="0"/>
                <a:ea typeface="+mn-ea"/>
                <a:cs typeface="+mn-cs"/>
              </a:rPr>
              <a:t>Techniques used to provide a predictive insights into your data, is commonly introduced by building out machine learning models, to “predict” trends and give the answer to the very. When you get the findings from Descriptive, Diagnostic and Predictive analytics like what’s happened, the root cause behind that and what-might-happen in future, Prescriptive model utilizes those answers to help you </a:t>
            </a:r>
            <a:r>
              <a:rPr lang="en-US" sz="1200" b="1" i="0" u="none" strike="noStrike" kern="1200" dirty="0">
                <a:solidFill>
                  <a:schemeClr val="tx1"/>
                </a:solidFill>
                <a:effectLst/>
                <a:latin typeface="Segoe UI" panose="020B0502040204020203" pitchFamily="34" charset="0"/>
                <a:ea typeface="+mn-ea"/>
                <a:cs typeface="+mn-cs"/>
              </a:rPr>
              <a:t>determine the best course of action to choose to bypass or eliminate future issues</a:t>
            </a:r>
            <a:r>
              <a:rPr lang="en-US" sz="1200" b="0" i="0" u="none" strike="noStrike" kern="1200" dirty="0">
                <a:solidFill>
                  <a:schemeClr val="tx1"/>
                </a:solidFill>
                <a:effectLst/>
                <a:latin typeface="Segoe UI" panose="020B0502040204020203" pitchFamily="34" charset="0"/>
                <a:ea typeface="+mn-ea"/>
                <a:cs typeface="+mn-cs"/>
              </a:rPr>
              <a:t>.</a:t>
            </a:r>
          </a:p>
          <a:p>
            <a:pPr marL="0" lvl="1" indent="0">
              <a:lnSpc>
                <a:spcPct val="0"/>
              </a:lnSpc>
              <a:spcAft>
                <a:spcPts val="0"/>
              </a:spcAft>
              <a:buNone/>
            </a:pPr>
            <a:endParaRPr lang="en-US" sz="1200" b="0" i="0" u="none" strike="noStrike" kern="1200" dirty="0">
              <a:solidFill>
                <a:schemeClr val="tx1"/>
              </a:solidFill>
              <a:effectLst/>
              <a:latin typeface="Segoe UI" panose="020B0502040204020203" pitchFamily="34" charset="0"/>
              <a:ea typeface="+mn-ea"/>
              <a:cs typeface="+mn-cs"/>
            </a:endParaRPr>
          </a:p>
          <a:p>
            <a:pPr marL="0" lvl="1" indent="0">
              <a:lnSpc>
                <a:spcPct val="0"/>
              </a:lnSpc>
              <a:spcAft>
                <a:spcPts val="0"/>
              </a:spcAft>
              <a:buNone/>
            </a:pPr>
            <a:r>
              <a:rPr lang="en-US" sz="1200" b="0" i="1" u="none" strike="noStrike" kern="1200" dirty="0">
                <a:solidFill>
                  <a:schemeClr val="tx1"/>
                </a:solidFill>
                <a:effectLst/>
                <a:latin typeface="Segoe UI" panose="020B0502040204020203" pitchFamily="34" charset="0"/>
                <a:ea typeface="+mn-ea"/>
                <a:cs typeface="+mn-cs"/>
              </a:rPr>
              <a:t>Source:</a:t>
            </a:r>
            <a:r>
              <a:rPr lang="en-US" sz="1200" b="0" i="1" u="none" strike="noStrike" kern="1200" baseline="0" dirty="0">
                <a:solidFill>
                  <a:schemeClr val="tx1"/>
                </a:solidFill>
                <a:effectLst/>
                <a:latin typeface="Segoe UI" panose="020B0502040204020203" pitchFamily="34" charset="0"/>
                <a:ea typeface="+mn-ea"/>
                <a:cs typeface="+mn-cs"/>
              </a:rPr>
              <a:t> https://www.weirdgeek.com/2018/11/types-of-analytics/</a:t>
            </a:r>
          </a:p>
          <a:p>
            <a:pPr marL="0" lvl="1" indent="0">
              <a:lnSpc>
                <a:spcPct val="0"/>
              </a:lnSpc>
              <a:spcAft>
                <a:spcPts val="0"/>
              </a:spcAft>
              <a:buNone/>
            </a:pPr>
            <a:endParaRPr lang="en-US" sz="1200" b="0" i="1" u="none" strike="noStrike" kern="1200" baseline="0" dirty="0">
              <a:solidFill>
                <a:schemeClr val="tx1"/>
              </a:solidFill>
              <a:effectLst/>
              <a:latin typeface="Segoe UI" panose="020B0502040204020203" pitchFamily="34" charset="0"/>
              <a:ea typeface="+mn-ea"/>
              <a:cs typeface="+mn-cs"/>
            </a:endParaRPr>
          </a:p>
          <a:p>
            <a:r>
              <a:rPr lang="en-US" sz="1200" dirty="0"/>
              <a:t>Across all organizations and industries, common use cases are identified by the need for:</a:t>
            </a:r>
          </a:p>
          <a:p>
            <a:endParaRPr lang="en-US" sz="1200" dirty="0"/>
          </a:p>
          <a:p>
            <a:pPr marL="171450" indent="-171450">
              <a:buFont typeface="Arial" panose="020B0604020202020204" pitchFamily="34" charset="0"/>
              <a:buChar char="•"/>
            </a:pPr>
            <a:r>
              <a:rPr lang="en-US" sz="1200" b="1" dirty="0"/>
              <a:t>Modern data warehousing: </a:t>
            </a:r>
            <a:r>
              <a:rPr lang="en-US" sz="1200" dirty="0"/>
              <a:t>The ability to integrate all data, including big data, with the ability to reason over data for analytics and reporting purposes, and reason over data, independent of its location or structure.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Advanced Analytics</a:t>
            </a:r>
            <a:r>
              <a:rPr lang="en-US" sz="1200" dirty="0"/>
              <a:t> – go beyond the area of reporting, and driving analysis and turn your wealth of data into the ability to “predict what happens next”.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Real time Analytics </a:t>
            </a:r>
            <a:r>
              <a:rPr lang="en-US" sz="1200" dirty="0"/>
              <a:t>–capture, store and analyze data in real-time or near-real time</a:t>
            </a:r>
          </a:p>
          <a:p>
            <a:pPr marL="0" lvl="1" indent="0">
              <a:lnSpc>
                <a:spcPct val="0"/>
              </a:lnSpc>
              <a:spcAft>
                <a:spcPts val="0"/>
              </a:spcAft>
              <a:buNone/>
            </a:pPr>
            <a:endParaRPr lang="en-US" sz="1200" b="0" i="1" u="none" strike="noStrike" kern="1200" baseline="0" dirty="0">
              <a:solidFill>
                <a:schemeClr val="tx1"/>
              </a:solidFill>
              <a:effectLst/>
              <a:latin typeface="Segoe UI" panose="020B0502040204020203"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r>
              <a:rPr lang="en-US" dirty="0"/>
              <a:t>In short Azure Synapse Analytics is the one stop shop to meet all of your analytical needs in an integrated environment. The notes in the slide are for reference only should you share the slide deck. You don't need to go through them</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endParaRPr lang="en-GB" dirty="0"/>
          </a:p>
          <a:p>
            <a:r>
              <a:rPr lang="en-GB" dirty="0"/>
              <a:t>https://docs.microsoft.com/en-us/learn/modules/introduction-azure-synapse-analytics/</a:t>
            </a:r>
          </a:p>
          <a:p>
            <a:endParaRPr lang="en-GB" dirty="0"/>
          </a:p>
        </p:txBody>
      </p:sp>
    </p:spTree>
    <p:extLst>
      <p:ext uri="{BB962C8B-B14F-4D97-AF65-F5344CB8AC3E}">
        <p14:creationId xmlns:p14="http://schemas.microsoft.com/office/powerpoint/2010/main" val="2917780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US" sz="900" b="0" dirty="0"/>
              <a:t>The following components are available in Azure Synapse Analytics: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algn="l">
              <a:buFont typeface="Arial" panose="020B0604020202020204" pitchFamily="34" charset="0"/>
              <a:buNone/>
            </a:pPr>
            <a:r>
              <a:rPr lang="en-GB" b="0" i="0" dirty="0">
                <a:solidFill>
                  <a:srgbClr val="333333"/>
                </a:solidFill>
                <a:effectLst/>
                <a:latin typeface="Segoe UI" panose="020B0502040204020203" pitchFamily="34" charset="0"/>
              </a:rPr>
              <a:t>- Analytics capabilities are offered through Synapse SQL through either dedicated SQL pools or serverless SQL pools.</a:t>
            </a: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algn="l">
              <a:buFont typeface="Arial" panose="020B0604020202020204" pitchFamily="34" charset="0"/>
              <a:buNone/>
            </a:pPr>
            <a:r>
              <a:rPr lang="en-GB" b="0" i="0" dirty="0">
                <a:solidFill>
                  <a:srgbClr val="333333"/>
                </a:solidFill>
                <a:effectLst/>
                <a:latin typeface="Segoe UI" panose="020B0502040204020203" pitchFamily="34" charset="0"/>
              </a:rPr>
              <a:t>- Apache Spark pool with full support for Scala, Python, SparkSQL, and C# with Synapse Spark</a:t>
            </a: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marL="0" marR="0" lvl="0" indent="0" algn="l" defTabSz="228554" eaLnBrk="1" fontAlgn="auto" latinLnBrk="0" hangingPunct="1">
              <a:lnSpc>
                <a:spcPct val="117999"/>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Segoe UI" panose="020B0502040204020203" pitchFamily="34" charset="0"/>
              </a:rPr>
              <a:t>- Data Integration &amp; Orchestration to integrate your data and operationalize all of your code development with Synapse Pipelines</a:t>
            </a: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algn="l">
              <a:buFont typeface="Arial" panose="020B0604020202020204" pitchFamily="34" charset="0"/>
              <a:buNone/>
            </a:pPr>
            <a:r>
              <a:rPr lang="en-GB" b="0" i="0" dirty="0">
                <a:solidFill>
                  <a:srgbClr val="333333"/>
                </a:solidFill>
                <a:effectLst/>
                <a:latin typeface="Segoe UI" panose="020B0502040204020203" pitchFamily="34" charset="0"/>
              </a:rPr>
              <a:t>- Perform operational analytics with near real-time </a:t>
            </a:r>
            <a:r>
              <a:rPr lang="en-US" dirty="0"/>
              <a:t>hybrid transactional and analytical processing with Azure Synapse Link.</a:t>
            </a:r>
            <a:endParaRPr lang="en-GB" b="0" i="0" dirty="0">
              <a:solidFill>
                <a:srgbClr val="333333"/>
              </a:solidFill>
              <a:effectLst/>
              <a:latin typeface="Segoe UI" panose="020B0502040204020203" pitchFamily="34" charset="0"/>
            </a:endParaRP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algn="l">
              <a:buFont typeface="Arial" panose="020B0604020202020204" pitchFamily="34" charset="0"/>
              <a:buNone/>
            </a:pPr>
            <a:r>
              <a:rPr lang="en-GB" b="0" i="0" dirty="0">
                <a:solidFill>
                  <a:srgbClr val="333333"/>
                </a:solidFill>
                <a:effectLst/>
                <a:latin typeface="Segoe UI" panose="020B0502040204020203" pitchFamily="34" charset="0"/>
              </a:rPr>
              <a:t>- Use Synapse Studio to access all of these capabilities through a single Web UI</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Only provide the headlines of the capability on this slide, tell the students that coverage of Azure Synapse Analytics is provided in the following modules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Module 2: </a:t>
            </a:r>
            <a:r>
              <a:rPr lang="en-GB" sz="900" kern="1200" dirty="0">
                <a:solidFill>
                  <a:schemeClr val="tx1"/>
                </a:solidFill>
                <a:effectLst/>
                <a:latin typeface="Segoe UI Light" pitchFamily="34" charset="0"/>
                <a:ea typeface="+mn-ea"/>
                <a:cs typeface="+mn-cs"/>
              </a:rPr>
              <a:t>Run interactive queries using serverless SQL pools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Module 4: </a:t>
            </a:r>
            <a:r>
              <a:rPr kumimoji="0" lang="en-GB" sz="900" b="0" i="0" u="none" strike="noStrike" kern="1200" cap="none" spc="0" normalizeH="0" baseline="0" noProof="0" dirty="0">
                <a:ln>
                  <a:noFill/>
                </a:ln>
                <a:solidFill>
                  <a:srgbClr val="FFFFFF"/>
                </a:solidFill>
                <a:effectLst/>
                <a:uLnTx/>
                <a:uFillTx/>
                <a:latin typeface="Segoe UI"/>
                <a:ea typeface="+mn-ea"/>
                <a:cs typeface="Segoe UI Semilight"/>
              </a:rPr>
              <a:t>Explore, transform, and load data into the data warehouse using Azure Synapse Analytics Apache Spark</a:t>
            </a:r>
            <a:endParaRPr kumimoji="0" lang="en-US" sz="900" b="0" i="0" u="none" strike="noStrike" kern="1200" cap="none" spc="0" normalizeH="0" baseline="0" noProof="0" dirty="0">
              <a:ln>
                <a:noFill/>
              </a:ln>
              <a:solidFill>
                <a:srgbClr val="FFFFFF"/>
              </a:solidFill>
              <a:effectLst/>
              <a:uLnTx/>
              <a:uFillTx/>
              <a:latin typeface="Segoe UI"/>
              <a:ea typeface="+mn-ea"/>
              <a:cs typeface="Segoe UI Semi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5:</a:t>
            </a:r>
            <a:r>
              <a:rPr lang="en-GB" dirty="0"/>
              <a:t> </a:t>
            </a:r>
            <a:r>
              <a:rPr lang="en-GB" sz="1800" b="0" i="0" u="none" strike="noStrike" dirty="0">
                <a:solidFill>
                  <a:srgbClr val="000000"/>
                </a:solidFill>
                <a:effectLst/>
                <a:latin typeface="Calibri" panose="020F0502020204030204" pitchFamily="34" charset="0"/>
              </a:rPr>
              <a:t>Ingest and load Data into the Data Warehouse</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6:</a:t>
            </a:r>
            <a:r>
              <a:rPr lang="en-GB" dirty="0"/>
              <a:t> </a:t>
            </a:r>
            <a:r>
              <a:rPr lang="en-GB" sz="1800" b="0" i="0" u="none" strike="noStrike" dirty="0">
                <a:solidFill>
                  <a:srgbClr val="000000"/>
                </a:solidFill>
                <a:effectLst/>
                <a:latin typeface="Calibri" panose="020F0502020204030204" pitchFamily="34" charset="0"/>
              </a:rPr>
              <a:t>Transform Data with Azure Data Factory or Azure Synapse Pipelines</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7:</a:t>
            </a:r>
            <a:r>
              <a:rPr lang="en-GB" dirty="0"/>
              <a:t> </a:t>
            </a:r>
            <a:r>
              <a:rPr lang="en-GB" sz="1800" b="0" i="0" u="none" strike="noStrike" dirty="0">
                <a:solidFill>
                  <a:srgbClr val="000000"/>
                </a:solidFill>
                <a:effectLst/>
                <a:latin typeface="Calibri" panose="020F0502020204030204" pitchFamily="34" charset="0"/>
              </a:rPr>
              <a:t>Integrate Data from Notebooks with Azure Data Factory or 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8:</a:t>
            </a:r>
            <a:r>
              <a:rPr lang="en-GB" sz="1800" dirty="0"/>
              <a:t> </a:t>
            </a:r>
            <a:r>
              <a:rPr lang="en-GB" sz="1800" b="0" i="0" u="none" strike="noStrike" dirty="0">
                <a:solidFill>
                  <a:srgbClr val="000000"/>
                </a:solidFill>
                <a:effectLst/>
                <a:latin typeface="Calibri" panose="020F0502020204030204" pitchFamily="34" charset="0"/>
              </a:rPr>
              <a:t>End-to-end security with Azure Synapse Analytics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9:</a:t>
            </a:r>
            <a:r>
              <a:rPr lang="en-GB" dirty="0"/>
              <a:t> </a:t>
            </a:r>
            <a:r>
              <a:rPr lang="en-GB" sz="1800" b="0" i="0" u="none" strike="noStrike" dirty="0">
                <a:solidFill>
                  <a:srgbClr val="000000"/>
                </a:solidFill>
                <a:effectLst/>
                <a:latin typeface="Calibri" panose="020F0502020204030204" pitchFamily="34" charset="0"/>
              </a:rPr>
              <a:t>Support Hybrid Transactional Analytical Processing (HTAP) with Azure Synapse Link</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Call out to the students, that in the lab for this module, they will experience working with Apache Spark pools in Azure Synapse Analytics </a:t>
            </a:r>
            <a:r>
              <a:rPr lang="en-GB" sz="900" dirty="0"/>
              <a:t>and how it works with a data lake, this is only one aspect of Azure Synapse analytics, and they will cover more in later modules</a:t>
            </a:r>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https://docs.microsoft.com/en-us/learn/modules/survey-components-of-azure-synapse-analytics/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327B-7012-411F-B464-5638CAC35F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BF1D4-59F5-4562-8459-9AE11E097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CA1D5C-9A71-484C-89A2-320C0E0F26FA}"/>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5" name="Footer Placeholder 4">
            <a:extLst>
              <a:ext uri="{FF2B5EF4-FFF2-40B4-BE49-F238E27FC236}">
                <a16:creationId xmlns:a16="http://schemas.microsoft.com/office/drawing/2014/main" id="{67495258-E747-4FEA-A5F9-745216989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EBFB6-9B7D-4D8A-93A6-6169F7B78873}"/>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326806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5F58-0DB8-47E5-B64D-687412FEAE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90ED7-289A-4670-9A09-72F3A147C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2DC7B-0BDC-4381-9C63-E1C01EED8212}"/>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5" name="Footer Placeholder 4">
            <a:extLst>
              <a:ext uri="{FF2B5EF4-FFF2-40B4-BE49-F238E27FC236}">
                <a16:creationId xmlns:a16="http://schemas.microsoft.com/office/drawing/2014/main" id="{8D9C997D-D979-44B3-9F33-C0AA35790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BE3FE-1E94-4597-85A6-699002F9F8F4}"/>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330269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241AB-D104-4A7E-8AA7-9F114CCAC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58A3ED-D547-4CEF-AF2A-101945DD2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C5E93-6BC7-4FA9-B4E1-1775C685B5FC}"/>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5" name="Footer Placeholder 4">
            <a:extLst>
              <a:ext uri="{FF2B5EF4-FFF2-40B4-BE49-F238E27FC236}">
                <a16:creationId xmlns:a16="http://schemas.microsoft.com/office/drawing/2014/main" id="{A11D4549-F0E4-4F1B-8503-7546A5006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662B9-1ABD-4B19-B391-D7213E44A3F4}"/>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2771462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7090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2"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7" y="222583"/>
            <a:ext cx="5555966" cy="758022"/>
          </a:xfrm>
          <a:prstGeom prst="rect">
            <a:avLst/>
          </a:prstGeom>
        </p:spPr>
        <p:txBody>
          <a:bodyPr vert="horz" wrap="square" lIns="0" tIns="164592" rIns="0" bIns="0" rtlCol="0" anchor="t">
            <a:noAutofit/>
          </a:bodyPr>
          <a:lstStyle>
            <a:lvl1pPr>
              <a:defRPr sz="3399"/>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5" y="1129916"/>
            <a:ext cx="5555965" cy="2573509"/>
          </a:xfrm>
        </p:spPr>
        <p:txBody>
          <a:bodyPr wrap="square" lIns="0" tIns="0" rIns="0" bIns="0">
            <a:noAutofit/>
          </a:bodyPr>
          <a:lstStyle>
            <a:lvl1pPr marL="0" marR="0" indent="0" algn="l" defTabSz="913743" rtl="0" eaLnBrk="1" fontAlgn="auto" latinLnBrk="0" hangingPunct="1">
              <a:lnSpc>
                <a:spcPct val="90000"/>
              </a:lnSpc>
              <a:spcBef>
                <a:spcPts val="0"/>
              </a:spcBef>
              <a:spcAft>
                <a:spcPts val="2548"/>
              </a:spcAft>
              <a:buClrTx/>
              <a:buSzPct val="90000"/>
              <a:buFont typeface="Wingdings" panose="05000000000000000000" pitchFamily="2" charset="2"/>
              <a:buNone/>
              <a:tabLst/>
              <a:defRPr sz="2399" b="0" i="0">
                <a:solidFill>
                  <a:srgbClr val="000000"/>
                </a:solidFill>
                <a:latin typeface="+mn-lt"/>
              </a:defRPr>
            </a:lvl1pPr>
            <a:lvl2pPr marL="223944" marR="0" indent="0" algn="l" defTabSz="913743"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7887" indent="0">
              <a:buNone/>
              <a:defRPr/>
            </a:lvl3pPr>
            <a:lvl4pPr marL="671830" indent="0">
              <a:buNone/>
              <a:defRPr/>
            </a:lvl4pPr>
            <a:lvl5pPr marL="895773"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361616409"/>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0254618"/>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2354-C0B1-4A91-AE3B-083981874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4B6578-7600-48D1-85FA-1DED3EE756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E473D-38F2-445D-8C00-9D691CA0965A}"/>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5" name="Footer Placeholder 4">
            <a:extLst>
              <a:ext uri="{FF2B5EF4-FFF2-40B4-BE49-F238E27FC236}">
                <a16:creationId xmlns:a16="http://schemas.microsoft.com/office/drawing/2014/main" id="{362EAC0A-F4B8-41D3-9220-D696475B1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BDEDE-4B09-465C-AA49-4EB9B1653A6B}"/>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99317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67EA-BDF2-490C-B5F5-E29B686FA5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14D15-4F9B-4A24-AD95-F4C160963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0B183A-AC76-4C1B-997E-C5CE015ECD3B}"/>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5" name="Footer Placeholder 4">
            <a:extLst>
              <a:ext uri="{FF2B5EF4-FFF2-40B4-BE49-F238E27FC236}">
                <a16:creationId xmlns:a16="http://schemas.microsoft.com/office/drawing/2014/main" id="{BEBCDAE2-602E-4FF0-BFDE-BFA003AFC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92329-BAFD-4221-9BE6-960C13017CFA}"/>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300080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FA43-E11F-40A6-9FC5-8292D369E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D50E8-A8AB-4574-B2DE-EA24FDA2EF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AC114-CF50-4816-93CF-FAF7AB1225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06D7C4-7A25-4384-96C8-9864D28B378C}"/>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6" name="Footer Placeholder 5">
            <a:extLst>
              <a:ext uri="{FF2B5EF4-FFF2-40B4-BE49-F238E27FC236}">
                <a16:creationId xmlns:a16="http://schemas.microsoft.com/office/drawing/2014/main" id="{8442BAA4-6709-4456-8E18-38997B493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C9369-EDF0-437E-86B5-6BEA18A79DB1}"/>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320065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C4BB-4BAF-43BD-9FBE-9B84734E0D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95E3FB-B73C-4C64-89A6-1C2F546727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BD730-5491-4057-BEDE-BA4D0EE817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1214F-768E-41F7-B740-B982AC06A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D01FDF-BAD4-4D8A-B88B-B5054EBCE1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867678-BB55-4706-8D88-DA9062AF19B4}"/>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8" name="Footer Placeholder 7">
            <a:extLst>
              <a:ext uri="{FF2B5EF4-FFF2-40B4-BE49-F238E27FC236}">
                <a16:creationId xmlns:a16="http://schemas.microsoft.com/office/drawing/2014/main" id="{3F55891F-12D2-42CF-91A8-0402668420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093FAE-8088-49D2-B401-177233E35E10}"/>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89289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2854-B28A-4A36-BDB8-384E3B50D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128A63-9516-4FD6-BCB9-46B28174E818}"/>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4" name="Footer Placeholder 3">
            <a:extLst>
              <a:ext uri="{FF2B5EF4-FFF2-40B4-BE49-F238E27FC236}">
                <a16:creationId xmlns:a16="http://schemas.microsoft.com/office/drawing/2014/main" id="{ACD195BF-5E71-4CD7-894A-8432FA0B43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07DB7-DF0D-4064-BC44-2EC67CE9DCE4}"/>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152545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CD396-57EB-417A-8CE7-491C28CB178A}"/>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3" name="Footer Placeholder 2">
            <a:extLst>
              <a:ext uri="{FF2B5EF4-FFF2-40B4-BE49-F238E27FC236}">
                <a16:creationId xmlns:a16="http://schemas.microsoft.com/office/drawing/2014/main" id="{FD71EBF2-68AF-4081-8F74-CA1575529D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A718DC-976F-4729-86DF-BBC9FA90938A}"/>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73624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36E8-979B-4B1E-8A2C-45D0F1149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927D8C-C75C-4433-BA75-A810A4896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BDD475-2AAE-4908-8115-1EEB14749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BFD9A-7B5F-4CC2-913B-BA91A0B73961}"/>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6" name="Footer Placeholder 5">
            <a:extLst>
              <a:ext uri="{FF2B5EF4-FFF2-40B4-BE49-F238E27FC236}">
                <a16:creationId xmlns:a16="http://schemas.microsoft.com/office/drawing/2014/main" id="{D4BF5A28-6B1E-4E26-BA25-7A464E290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5E3D2-639C-49FC-8856-C756A039EDD9}"/>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91302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7C78-FB90-46C1-A5A8-97980B949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C5EA09-2D4B-4BDE-AC2A-5F383307E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BD81F8-6A4F-4911-962F-F6F97F5E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E31E6-71E0-4F26-966E-B47BE074CA19}"/>
              </a:ext>
            </a:extLst>
          </p:cNvPr>
          <p:cNvSpPr>
            <a:spLocks noGrp="1"/>
          </p:cNvSpPr>
          <p:nvPr>
            <p:ph type="dt" sz="half" idx="10"/>
          </p:nvPr>
        </p:nvSpPr>
        <p:spPr/>
        <p:txBody>
          <a:bodyPr/>
          <a:lstStyle/>
          <a:p>
            <a:fld id="{62D33303-7686-4F4C-9B03-D01AC09B8031}" type="datetimeFigureOut">
              <a:rPr lang="en-US" smtClean="0"/>
              <a:t>3/19/2023</a:t>
            </a:fld>
            <a:endParaRPr lang="en-US"/>
          </a:p>
        </p:txBody>
      </p:sp>
      <p:sp>
        <p:nvSpPr>
          <p:cNvPr id="6" name="Footer Placeholder 5">
            <a:extLst>
              <a:ext uri="{FF2B5EF4-FFF2-40B4-BE49-F238E27FC236}">
                <a16:creationId xmlns:a16="http://schemas.microsoft.com/office/drawing/2014/main" id="{938527CF-3B69-4B4F-B84A-BF0482D50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E6ABF-04B4-47F3-895C-C7A96B081763}"/>
              </a:ext>
            </a:extLst>
          </p:cNvPr>
          <p:cNvSpPr>
            <a:spLocks noGrp="1"/>
          </p:cNvSpPr>
          <p:nvPr>
            <p:ph type="sldNum" sz="quarter" idx="12"/>
          </p:nvPr>
        </p:nvSpPr>
        <p:spPr/>
        <p:txBody>
          <a:bodyPr/>
          <a:lstStyle/>
          <a:p>
            <a:fld id="{D6E411BF-F772-4AE5-A9B9-D89CEADB1EE1}" type="slidenum">
              <a:rPr lang="en-US" smtClean="0"/>
              <a:t>‹#›</a:t>
            </a:fld>
            <a:endParaRPr lang="en-US"/>
          </a:p>
        </p:txBody>
      </p:sp>
    </p:spTree>
    <p:extLst>
      <p:ext uri="{BB962C8B-B14F-4D97-AF65-F5344CB8AC3E}">
        <p14:creationId xmlns:p14="http://schemas.microsoft.com/office/powerpoint/2010/main" val="87393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E2BA5F-D54B-4A81-A54D-260416621E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A819A2-2919-41DB-B682-084C1763E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2319A-81CE-4771-B158-A35B1C9DF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33303-7686-4F4C-9B03-D01AC09B8031}" type="datetimeFigureOut">
              <a:rPr lang="en-US" smtClean="0"/>
              <a:t>3/19/2023</a:t>
            </a:fld>
            <a:endParaRPr lang="en-US"/>
          </a:p>
        </p:txBody>
      </p:sp>
      <p:sp>
        <p:nvSpPr>
          <p:cNvPr id="5" name="Footer Placeholder 4">
            <a:extLst>
              <a:ext uri="{FF2B5EF4-FFF2-40B4-BE49-F238E27FC236}">
                <a16:creationId xmlns:a16="http://schemas.microsoft.com/office/drawing/2014/main" id="{899F68C0-2B7F-439A-8790-7C10D6423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9C307-AACF-486F-BDAD-2DE686E5C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411BF-F772-4AE5-A9B9-D89CEADB1EE1}" type="slidenum">
              <a:rPr lang="en-US" smtClean="0"/>
              <a:t>‹#›</a:t>
            </a:fld>
            <a:endParaRPr lang="en-US"/>
          </a:p>
        </p:txBody>
      </p:sp>
    </p:spTree>
    <p:extLst>
      <p:ext uri="{BB962C8B-B14F-4D97-AF65-F5344CB8AC3E}">
        <p14:creationId xmlns:p14="http://schemas.microsoft.com/office/powerpoint/2010/main" val="1181338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Fault-tolerance" TargetMode="External"/><Relationship Id="rId3" Type="http://schemas.openxmlformats.org/officeDocument/2006/relationships/hyperlink" Target="https://en.wikipedia.org/wiki/Data_processing" TargetMode="External"/><Relationship Id="rId7" Type="http://schemas.openxmlformats.org/officeDocument/2006/relationships/hyperlink" Target="https://en.wikipedia.org/wiki/Throughput"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en.wikipedia.org/wiki/Latency_(engineering)" TargetMode="External"/><Relationship Id="rId5" Type="http://schemas.openxmlformats.org/officeDocument/2006/relationships/hyperlink" Target="https://en.wikipedia.org/wiki/Stream_processing" TargetMode="External"/><Relationship Id="rId4" Type="http://schemas.openxmlformats.org/officeDocument/2006/relationships/hyperlink" Target="https://en.wikipedia.org/wiki/Batch_processing" TargetMode="External"/><Relationship Id="rId9" Type="http://schemas.openxmlformats.org/officeDocument/2006/relationships/hyperlink" Target="https://en.wikipedia.org/wiki/Big_data"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s://dwgeek.com/types-of-fact-tables-data-warehouse.html/" TargetMode="External"/><Relationship Id="rId2" Type="http://schemas.openxmlformats.org/officeDocument/2006/relationships/hyperlink" Target="https://dwgeek.com/types-of-dimension-tables-data-warehouse.html/" TargetMode="External"/><Relationship Id="rId1" Type="http://schemas.openxmlformats.org/officeDocument/2006/relationships/slideLayout" Target="../slideLayouts/slideLayout12.xml"/><Relationship Id="rId4" Type="http://schemas.openxmlformats.org/officeDocument/2006/relationships/hyperlink" Target="https://dwgeek.com/netezza-sequence-create-use.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71406" y="214954"/>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2483"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dirty="0"/>
              <a:t>What is Data Warehouse?</a:t>
            </a:r>
          </a:p>
        </p:txBody>
      </p:sp>
      <p:sp>
        <p:nvSpPr>
          <p:cNvPr id="4" name="Rectangle 3"/>
          <p:cNvSpPr/>
          <p:nvPr/>
        </p:nvSpPr>
        <p:spPr>
          <a:xfrm>
            <a:off x="412483" y="1405412"/>
            <a:ext cx="11437668" cy="3108543"/>
          </a:xfrm>
          <a:prstGeom prst="rect">
            <a:avLst/>
          </a:prstGeom>
        </p:spPr>
        <p:txBody>
          <a:bodyPr wrap="square">
            <a:spAutoFit/>
          </a:bodyPr>
          <a:lstStyle/>
          <a:p>
            <a:r>
              <a:rPr lang="en-US" sz="2800" b="0" i="0" dirty="0">
                <a:solidFill>
                  <a:srgbClr val="202124"/>
                </a:solidFill>
                <a:effectLst/>
                <a:latin typeface="arial" panose="020B0604020202020204" pitchFamily="34" charset="0"/>
              </a:rPr>
              <a:t>A data warehouse is </a:t>
            </a:r>
            <a:r>
              <a:rPr lang="en-US" sz="2800" b="1" i="0" dirty="0">
                <a:solidFill>
                  <a:srgbClr val="202124"/>
                </a:solidFill>
                <a:effectLst/>
                <a:latin typeface="arial" panose="020B0604020202020204" pitchFamily="34" charset="0"/>
              </a:rPr>
              <a:t>a type of data management system that is designed to enable and support business intelligence (BI) activities, especially analytics</a:t>
            </a:r>
            <a:r>
              <a:rPr lang="en-US" sz="2800" b="0" i="0" dirty="0">
                <a:solidFill>
                  <a:srgbClr val="202124"/>
                </a:solidFill>
                <a:effectLst/>
                <a:latin typeface="arial" panose="020B0604020202020204" pitchFamily="34" charset="0"/>
              </a:rPr>
              <a:t>.</a:t>
            </a:r>
          </a:p>
          <a:p>
            <a:endParaRPr lang="en-US" sz="2800" b="0" i="0" dirty="0">
              <a:solidFill>
                <a:srgbClr val="202124"/>
              </a:solidFill>
              <a:effectLst/>
              <a:latin typeface="arial" panose="020B0604020202020204" pitchFamily="34" charset="0"/>
            </a:endParaRPr>
          </a:p>
          <a:p>
            <a:r>
              <a:rPr lang="en-US" sz="2800" b="0" i="0" dirty="0">
                <a:solidFill>
                  <a:srgbClr val="202124"/>
                </a:solidFill>
                <a:effectLst/>
                <a:latin typeface="arial" panose="020B0604020202020204" pitchFamily="34" charset="0"/>
              </a:rPr>
              <a:t>A data </a:t>
            </a:r>
            <a:r>
              <a:rPr lang="en-US" sz="2800" b="0" i="0" dirty="0">
                <a:solidFill>
                  <a:srgbClr val="FF0000"/>
                </a:solidFill>
                <a:effectLst/>
                <a:latin typeface="arial" panose="020B0604020202020204" pitchFamily="34" charset="0"/>
              </a:rPr>
              <a:t>warehouse architecture </a:t>
            </a:r>
            <a:r>
              <a:rPr lang="en-US" sz="2800" b="0" i="0" dirty="0">
                <a:solidFill>
                  <a:srgbClr val="202124"/>
                </a:solidFill>
                <a:effectLst/>
                <a:latin typeface="arial" panose="020B0604020202020204" pitchFamily="34" charset="0"/>
              </a:rPr>
              <a:t>is </a:t>
            </a:r>
            <a:r>
              <a:rPr lang="en-US" sz="2800" b="1" i="0" dirty="0">
                <a:solidFill>
                  <a:srgbClr val="202124"/>
                </a:solidFill>
                <a:effectLst/>
                <a:latin typeface="arial" panose="020B0604020202020204" pitchFamily="34" charset="0"/>
              </a:rPr>
              <a:t>a method of defining the overall architecture of data communication processing and presentation that exist for end-clients computing within the enterprise</a:t>
            </a:r>
            <a:r>
              <a:rPr lang="en-US" sz="2800" b="0" i="0" dirty="0">
                <a:solidFill>
                  <a:srgbClr val="202124"/>
                </a:solidFill>
                <a:effectLst/>
                <a:latin typeface="arial" panose="020B0604020202020204" pitchFamily="34" charset="0"/>
              </a:rPr>
              <a:t>.</a:t>
            </a:r>
            <a:endParaRPr lang="en-US" sz="2800" dirty="0"/>
          </a:p>
        </p:txBody>
      </p:sp>
    </p:spTree>
    <p:extLst>
      <p:ext uri="{BB962C8B-B14F-4D97-AF65-F5344CB8AC3E}">
        <p14:creationId xmlns:p14="http://schemas.microsoft.com/office/powerpoint/2010/main" val="28473417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71406" y="214954"/>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2483"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dirty="0"/>
              <a:t>What is </a:t>
            </a:r>
            <a:r>
              <a:rPr lang="en-IN" b="0" i="0" dirty="0">
                <a:solidFill>
                  <a:schemeClr val="bg1"/>
                </a:solidFill>
                <a:effectLst/>
                <a:latin typeface="Linux Libertine"/>
              </a:rPr>
              <a:t>Lambda architecture </a:t>
            </a:r>
            <a:r>
              <a:rPr lang="en-US" dirty="0"/>
              <a:t>? </a:t>
            </a:r>
          </a:p>
        </p:txBody>
      </p:sp>
      <p:sp>
        <p:nvSpPr>
          <p:cNvPr id="4" name="Rectangle 3"/>
          <p:cNvSpPr/>
          <p:nvPr/>
        </p:nvSpPr>
        <p:spPr>
          <a:xfrm>
            <a:off x="412483" y="1405412"/>
            <a:ext cx="11437668" cy="3785652"/>
          </a:xfrm>
          <a:prstGeom prst="rect">
            <a:avLst/>
          </a:prstGeom>
        </p:spPr>
        <p:txBody>
          <a:bodyPr wrap="square">
            <a:spAutoFit/>
          </a:bodyPr>
          <a:lstStyle/>
          <a:p>
            <a:pPr algn="l"/>
            <a:r>
              <a:rPr lang="en-US" sz="2400" b="1" i="0" dirty="0">
                <a:solidFill>
                  <a:srgbClr val="202122"/>
                </a:solidFill>
                <a:effectLst/>
                <a:latin typeface="Arial" panose="020B0604020202020204" pitchFamily="34" charset="0"/>
              </a:rPr>
              <a:t>Lambda architecture</a:t>
            </a:r>
            <a:r>
              <a:rPr lang="en-US" sz="2400" b="0" i="0" dirty="0">
                <a:solidFill>
                  <a:srgbClr val="202122"/>
                </a:solidFill>
                <a:effectLst/>
                <a:latin typeface="Arial" panose="020B0604020202020204" pitchFamily="34" charset="0"/>
              </a:rPr>
              <a:t> is a </a:t>
            </a:r>
            <a:r>
              <a:rPr lang="en-US" sz="2400" b="0" i="0" u="none" strike="noStrike" dirty="0">
                <a:solidFill>
                  <a:srgbClr val="0645AD"/>
                </a:solidFill>
                <a:effectLst/>
                <a:latin typeface="Arial" panose="020B0604020202020204" pitchFamily="34" charset="0"/>
                <a:hlinkClick r:id="rId3" tooltip="Data processing"/>
              </a:rPr>
              <a:t>data-processing</a:t>
            </a:r>
            <a:r>
              <a:rPr lang="en-US" sz="2400" b="0" i="0" dirty="0">
                <a:solidFill>
                  <a:srgbClr val="202122"/>
                </a:solidFill>
                <a:effectLst/>
                <a:latin typeface="Arial" panose="020B0604020202020204" pitchFamily="34" charset="0"/>
              </a:rPr>
              <a:t> architecture designed to handle massive quantities of data by taking advantage of both </a:t>
            </a:r>
            <a:r>
              <a:rPr lang="en-US" sz="2400" b="0" i="0" u="none" strike="noStrike" dirty="0">
                <a:solidFill>
                  <a:srgbClr val="0645AD"/>
                </a:solidFill>
                <a:effectLst/>
                <a:latin typeface="Arial" panose="020B0604020202020204" pitchFamily="34" charset="0"/>
                <a:hlinkClick r:id="rId4" tooltip="Batch processing"/>
              </a:rPr>
              <a:t>batch</a:t>
            </a:r>
            <a:r>
              <a:rPr lang="en-US" sz="2400" b="0" i="0" dirty="0">
                <a:solidFill>
                  <a:srgbClr val="202122"/>
                </a:solidFill>
                <a:effectLst/>
                <a:latin typeface="Arial" panose="020B0604020202020204" pitchFamily="34" charset="0"/>
              </a:rPr>
              <a:t> and </a:t>
            </a:r>
            <a:r>
              <a:rPr lang="en-US" sz="2400" b="0" i="0" u="none" strike="noStrike" dirty="0">
                <a:solidFill>
                  <a:srgbClr val="0645AD"/>
                </a:solidFill>
                <a:effectLst/>
                <a:latin typeface="Arial" panose="020B0604020202020204" pitchFamily="34" charset="0"/>
                <a:hlinkClick r:id="rId5" tooltip="Stream processing"/>
              </a:rPr>
              <a:t>stream-processing</a:t>
            </a:r>
            <a:r>
              <a:rPr lang="en-US" sz="2400" b="0" i="0" dirty="0">
                <a:solidFill>
                  <a:srgbClr val="202122"/>
                </a:solidFill>
                <a:effectLst/>
                <a:latin typeface="Arial" panose="020B0604020202020204" pitchFamily="34" charset="0"/>
              </a:rPr>
              <a:t> methods. </a:t>
            </a:r>
          </a:p>
          <a:p>
            <a:pPr algn="l"/>
            <a:endParaRPr lang="en-US" sz="2400" dirty="0">
              <a:solidFill>
                <a:srgbClr val="202122"/>
              </a:solidFill>
              <a:latin typeface="Arial" panose="020B0604020202020204" pitchFamily="34" charset="0"/>
            </a:endParaRPr>
          </a:p>
          <a:p>
            <a:pPr algn="l"/>
            <a:r>
              <a:rPr lang="en-US" sz="2400" b="0" i="0" dirty="0">
                <a:solidFill>
                  <a:srgbClr val="202122"/>
                </a:solidFill>
                <a:effectLst/>
                <a:latin typeface="Arial" panose="020B0604020202020204" pitchFamily="34" charset="0"/>
              </a:rPr>
              <a:t>This approach to architecture attempts to balance </a:t>
            </a:r>
            <a:r>
              <a:rPr lang="en-US" sz="2400" b="0" i="0" u="none" strike="noStrike" dirty="0">
                <a:solidFill>
                  <a:srgbClr val="0645AD"/>
                </a:solidFill>
                <a:effectLst/>
                <a:latin typeface="Arial" panose="020B0604020202020204" pitchFamily="34" charset="0"/>
                <a:hlinkClick r:id="rId6" tooltip="Latency (engineering)"/>
              </a:rPr>
              <a:t>latency</a:t>
            </a:r>
            <a:r>
              <a:rPr lang="en-US" sz="2400" b="0" i="0" dirty="0">
                <a:solidFill>
                  <a:srgbClr val="202122"/>
                </a:solidFill>
                <a:effectLst/>
                <a:latin typeface="Arial" panose="020B0604020202020204" pitchFamily="34" charset="0"/>
              </a:rPr>
              <a:t>, </a:t>
            </a:r>
            <a:r>
              <a:rPr lang="en-US" sz="2400" b="0" i="0" u="none" strike="noStrike" dirty="0">
                <a:solidFill>
                  <a:srgbClr val="0645AD"/>
                </a:solidFill>
                <a:effectLst/>
                <a:latin typeface="Arial" panose="020B0604020202020204" pitchFamily="34" charset="0"/>
                <a:hlinkClick r:id="rId7" tooltip="Throughput"/>
              </a:rPr>
              <a:t>throughput</a:t>
            </a:r>
            <a:r>
              <a:rPr lang="en-US" sz="2400" b="0" i="0" dirty="0">
                <a:solidFill>
                  <a:srgbClr val="202122"/>
                </a:solidFill>
                <a:effectLst/>
                <a:latin typeface="Arial" panose="020B0604020202020204" pitchFamily="34" charset="0"/>
              </a:rPr>
              <a:t>, and </a:t>
            </a:r>
            <a:r>
              <a:rPr lang="en-US" sz="2400" b="0" i="0" u="none" strike="noStrike" dirty="0">
                <a:solidFill>
                  <a:srgbClr val="0645AD"/>
                </a:solidFill>
                <a:effectLst/>
                <a:latin typeface="Arial" panose="020B0604020202020204" pitchFamily="34" charset="0"/>
                <a:hlinkClick r:id="rId8" tooltip="Fault-tolerance"/>
              </a:rPr>
              <a:t>fault-tolerance</a:t>
            </a:r>
            <a:r>
              <a:rPr lang="en-US" sz="2400" b="0" i="0" dirty="0">
                <a:solidFill>
                  <a:srgbClr val="202122"/>
                </a:solidFill>
                <a:effectLst/>
                <a:latin typeface="Arial" panose="020B0604020202020204" pitchFamily="34" charset="0"/>
              </a:rPr>
              <a:t> by using batch processing to provide comprehensive and accurate views of batch data, while simultaneously using real-time stream processing to provide views of online data. The two view outputs may be joined before presentation. The rise of lambda architecture is correlated with the growth of </a:t>
            </a:r>
            <a:r>
              <a:rPr lang="en-US" sz="2400" b="0" i="0" u="none" strike="noStrike" dirty="0">
                <a:solidFill>
                  <a:srgbClr val="0645AD"/>
                </a:solidFill>
                <a:effectLst/>
                <a:latin typeface="Arial" panose="020B0604020202020204" pitchFamily="34" charset="0"/>
                <a:hlinkClick r:id="rId9" tooltip="Big data"/>
              </a:rPr>
              <a:t>big data</a:t>
            </a:r>
            <a:r>
              <a:rPr lang="en-US" sz="2400" b="0" i="0" dirty="0">
                <a:solidFill>
                  <a:srgbClr val="202122"/>
                </a:solidFill>
                <a:effectLst/>
                <a:latin typeface="Arial" panose="020B0604020202020204" pitchFamily="34" charset="0"/>
              </a:rPr>
              <a:t>, real-time analytics, </a:t>
            </a:r>
            <a:endParaRPr lang="en-US" sz="2400" dirty="0"/>
          </a:p>
        </p:txBody>
      </p:sp>
    </p:spTree>
    <p:extLst>
      <p:ext uri="{BB962C8B-B14F-4D97-AF65-F5344CB8AC3E}">
        <p14:creationId xmlns:p14="http://schemas.microsoft.com/office/powerpoint/2010/main" val="24941319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318C87-4A2A-4ED8-A668-C13661D260C4}"/>
              </a:ext>
            </a:extLst>
          </p:cNvPr>
          <p:cNvPicPr>
            <a:picLocks noChangeAspect="1"/>
          </p:cNvPicPr>
          <p:nvPr/>
        </p:nvPicPr>
        <p:blipFill>
          <a:blip r:embed="rId2"/>
          <a:stretch>
            <a:fillRect/>
          </a:stretch>
        </p:blipFill>
        <p:spPr>
          <a:xfrm>
            <a:off x="561974" y="466725"/>
            <a:ext cx="10406743" cy="4552950"/>
          </a:xfrm>
          <a:prstGeom prst="rect">
            <a:avLst/>
          </a:prstGeom>
        </p:spPr>
      </p:pic>
      <p:sp>
        <p:nvSpPr>
          <p:cNvPr id="4" name="TextBox 3">
            <a:extLst>
              <a:ext uri="{FF2B5EF4-FFF2-40B4-BE49-F238E27FC236}">
                <a16:creationId xmlns:a16="http://schemas.microsoft.com/office/drawing/2014/main" id="{32A92163-DB5C-46E0-BB9D-0E1C289528B3}"/>
              </a:ext>
            </a:extLst>
          </p:cNvPr>
          <p:cNvSpPr txBox="1"/>
          <p:nvPr/>
        </p:nvSpPr>
        <p:spPr>
          <a:xfrm>
            <a:off x="857249" y="5196185"/>
            <a:ext cx="10677525" cy="707886"/>
          </a:xfrm>
          <a:prstGeom prst="rect">
            <a:avLst/>
          </a:prstGeom>
          <a:noFill/>
        </p:spPr>
        <p:txBody>
          <a:bodyPr wrap="square">
            <a:spAutoFit/>
          </a:bodyPr>
          <a:lstStyle/>
          <a:p>
            <a:r>
              <a:rPr lang="en-US" sz="2000" b="0" i="0" dirty="0">
                <a:solidFill>
                  <a:srgbClr val="000000"/>
                </a:solidFill>
                <a:effectLst/>
                <a:latin typeface="Roboto" panose="02000000000000000000" pitchFamily="2" charset="0"/>
              </a:rPr>
              <a:t>The Lambda Architecture contains both a traditional batch data pipeline and a fast streaming pipeline for real-time data, as well as a serving layer for responding to queries.</a:t>
            </a:r>
            <a:endParaRPr lang="en-IN" sz="2000" dirty="0"/>
          </a:p>
        </p:txBody>
      </p:sp>
    </p:spTree>
    <p:extLst>
      <p:ext uri="{BB962C8B-B14F-4D97-AF65-F5344CB8AC3E}">
        <p14:creationId xmlns:p14="http://schemas.microsoft.com/office/powerpoint/2010/main" val="37485633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E457CC-8F37-4F67-BBBC-38EBE124D365}"/>
              </a:ext>
            </a:extLst>
          </p:cNvPr>
          <p:cNvSpPr txBox="1"/>
          <p:nvPr/>
        </p:nvSpPr>
        <p:spPr>
          <a:xfrm>
            <a:off x="419100" y="920621"/>
            <a:ext cx="11353800" cy="5016758"/>
          </a:xfrm>
          <a:prstGeom prst="rect">
            <a:avLst/>
          </a:prstGeom>
          <a:noFill/>
        </p:spPr>
        <p:txBody>
          <a:bodyPr wrap="square">
            <a:spAutoFit/>
          </a:bodyPr>
          <a:lstStyle/>
          <a:p>
            <a:r>
              <a:rPr lang="en-US" sz="2000" b="0" i="0" dirty="0">
                <a:solidFill>
                  <a:srgbClr val="202122"/>
                </a:solidFill>
                <a:effectLst/>
                <a:latin typeface="Arial" panose="020B0604020202020204" pitchFamily="34" charset="0"/>
              </a:rPr>
              <a:t>The </a:t>
            </a:r>
            <a:r>
              <a:rPr lang="en-US" sz="2000" b="0" i="0" dirty="0">
                <a:solidFill>
                  <a:srgbClr val="FF0000"/>
                </a:solidFill>
                <a:effectLst/>
                <a:latin typeface="Arial" panose="020B0604020202020204" pitchFamily="34" charset="0"/>
              </a:rPr>
              <a:t>batch layer</a:t>
            </a:r>
            <a:r>
              <a:rPr lang="en-US" sz="2000" b="0" i="0" dirty="0">
                <a:solidFill>
                  <a:srgbClr val="202122"/>
                </a:solidFill>
                <a:effectLst/>
                <a:latin typeface="Arial" panose="020B0604020202020204" pitchFamily="34" charset="0"/>
              </a:rPr>
              <a:t> precomputes results using a distributed processing system that can handle very large quantities of data. The batch layer aims at perfect accuracy by being able to process </a:t>
            </a:r>
            <a:r>
              <a:rPr lang="en-US" sz="2000" b="0" i="1" dirty="0">
                <a:solidFill>
                  <a:srgbClr val="202122"/>
                </a:solidFill>
                <a:effectLst/>
                <a:latin typeface="Arial" panose="020B0604020202020204" pitchFamily="34" charset="0"/>
              </a:rPr>
              <a:t>all</a:t>
            </a:r>
            <a:r>
              <a:rPr lang="en-US" sz="2000" b="0" i="0" dirty="0">
                <a:solidFill>
                  <a:srgbClr val="202122"/>
                </a:solidFill>
                <a:effectLst/>
                <a:latin typeface="Arial" panose="020B0604020202020204" pitchFamily="34" charset="0"/>
              </a:rPr>
              <a:t> available data when generating views. This means it can fix any errors by recomputing based on the complete data set, then updating existing views. Output is typically stored in a read-only database, with updates completely replacing existing precomputed views. </a:t>
            </a:r>
          </a:p>
          <a:p>
            <a:endParaRPr lang="en-US" sz="2000" dirty="0">
              <a:solidFill>
                <a:srgbClr val="202122"/>
              </a:solidFill>
              <a:latin typeface="Arial" panose="020B0604020202020204" pitchFamily="34" charset="0"/>
            </a:endParaRPr>
          </a:p>
          <a:p>
            <a:r>
              <a:rPr lang="en-US" sz="2000" b="0" i="0" dirty="0">
                <a:solidFill>
                  <a:srgbClr val="202122"/>
                </a:solidFill>
                <a:effectLst/>
                <a:latin typeface="Arial" panose="020B0604020202020204" pitchFamily="34" charset="0"/>
              </a:rPr>
              <a:t>The </a:t>
            </a:r>
            <a:r>
              <a:rPr lang="en-US" sz="2000" b="0" i="0" dirty="0">
                <a:solidFill>
                  <a:srgbClr val="FF0000"/>
                </a:solidFill>
                <a:effectLst/>
                <a:latin typeface="Arial" panose="020B0604020202020204" pitchFamily="34" charset="0"/>
              </a:rPr>
              <a:t>speed layer </a:t>
            </a:r>
            <a:r>
              <a:rPr lang="en-US" sz="2000" b="0" i="0" dirty="0">
                <a:solidFill>
                  <a:srgbClr val="202122"/>
                </a:solidFill>
                <a:effectLst/>
                <a:latin typeface="Arial" panose="020B0604020202020204" pitchFamily="34" charset="0"/>
              </a:rPr>
              <a:t>processes data streams in real time and without the requirements of fix-ups or completeness. This layer sacrifices throughput as it aims to minimize latency by providing real-time views into the most recent data. Essentially, the speed layer is responsible for filling the "gap" caused by the batch layer's lag in providing views based on the most recent data. This layer's views may not be as accurate or complete as the ones eventually produced by the batch layer, but they are available almost immediately after data is received, and can be replaced when the batch layer's views for the same data become available. </a:t>
            </a:r>
          </a:p>
          <a:p>
            <a:endParaRPr lang="en-US" sz="2000" dirty="0">
              <a:solidFill>
                <a:srgbClr val="202122"/>
              </a:solidFill>
              <a:latin typeface="Arial" panose="020B0604020202020204" pitchFamily="34" charset="0"/>
            </a:endParaRPr>
          </a:p>
          <a:p>
            <a:r>
              <a:rPr lang="en-US" sz="2000" b="0" i="0" dirty="0">
                <a:solidFill>
                  <a:srgbClr val="202122"/>
                </a:solidFill>
                <a:effectLst/>
                <a:latin typeface="Arial" panose="020B0604020202020204" pitchFamily="34" charset="0"/>
              </a:rPr>
              <a:t>Output from the batch and speed layers are stored in the </a:t>
            </a:r>
            <a:r>
              <a:rPr lang="en-US" sz="2000" b="0" i="0" dirty="0">
                <a:solidFill>
                  <a:srgbClr val="FF0000"/>
                </a:solidFill>
                <a:effectLst/>
                <a:latin typeface="Arial" panose="020B0604020202020204" pitchFamily="34" charset="0"/>
              </a:rPr>
              <a:t>serving layer</a:t>
            </a:r>
            <a:r>
              <a:rPr lang="en-US" sz="2000" b="0" i="0" dirty="0">
                <a:solidFill>
                  <a:srgbClr val="202122"/>
                </a:solidFill>
                <a:effectLst/>
                <a:latin typeface="Arial" panose="020B0604020202020204" pitchFamily="34" charset="0"/>
              </a:rPr>
              <a:t>, which responds to ad-hoc queries by returning precomputed views or building views from the processed data.</a:t>
            </a:r>
            <a:endParaRPr lang="en-IN" sz="2000" dirty="0"/>
          </a:p>
        </p:txBody>
      </p:sp>
    </p:spTree>
    <p:extLst>
      <p:ext uri="{BB962C8B-B14F-4D97-AF65-F5344CB8AC3E}">
        <p14:creationId xmlns:p14="http://schemas.microsoft.com/office/powerpoint/2010/main" val="30947141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EB71D2-B888-44A8-A34A-CCECA865FA2B}"/>
              </a:ext>
            </a:extLst>
          </p:cNvPr>
          <p:cNvSpPr txBox="1"/>
          <p:nvPr/>
        </p:nvSpPr>
        <p:spPr>
          <a:xfrm>
            <a:off x="295275" y="310634"/>
            <a:ext cx="6096000" cy="400110"/>
          </a:xfrm>
          <a:prstGeom prst="rect">
            <a:avLst/>
          </a:prstGeom>
          <a:noFill/>
        </p:spPr>
        <p:txBody>
          <a:bodyPr wrap="square">
            <a:spAutoFit/>
          </a:bodyPr>
          <a:lstStyle/>
          <a:p>
            <a:pPr algn="l"/>
            <a:r>
              <a:rPr lang="en-US" sz="2000" b="1" i="0" dirty="0">
                <a:solidFill>
                  <a:srgbClr val="000000"/>
                </a:solidFill>
                <a:effectLst/>
                <a:latin typeface="Roboto" panose="02000000000000000000" pitchFamily="2" charset="0"/>
              </a:rPr>
              <a:t>How Does the Lambda Architecture Work?</a:t>
            </a:r>
          </a:p>
        </p:txBody>
      </p:sp>
      <p:sp>
        <p:nvSpPr>
          <p:cNvPr id="5" name="TextBox 4">
            <a:extLst>
              <a:ext uri="{FF2B5EF4-FFF2-40B4-BE49-F238E27FC236}">
                <a16:creationId xmlns:a16="http://schemas.microsoft.com/office/drawing/2014/main" id="{53CE5D13-C128-46CE-B90A-C177C03E3FEE}"/>
              </a:ext>
            </a:extLst>
          </p:cNvPr>
          <p:cNvSpPr txBox="1"/>
          <p:nvPr/>
        </p:nvSpPr>
        <p:spPr>
          <a:xfrm>
            <a:off x="295274" y="807988"/>
            <a:ext cx="11058525" cy="1200329"/>
          </a:xfrm>
          <a:prstGeom prst="rect">
            <a:avLst/>
          </a:prstGeom>
          <a:noFill/>
        </p:spPr>
        <p:txBody>
          <a:bodyPr wrap="square">
            <a:spAutoFit/>
          </a:bodyPr>
          <a:lstStyle/>
          <a:p>
            <a:r>
              <a:rPr lang="en-US" b="0" i="0" dirty="0">
                <a:solidFill>
                  <a:srgbClr val="000000"/>
                </a:solidFill>
                <a:effectLst/>
                <a:latin typeface="Roboto" panose="02000000000000000000" pitchFamily="2" charset="0"/>
              </a:rPr>
              <a:t>The batch/serving layers continue to index incoming data in batches. Since the batch indexing takes time, the speed layer complements the batch/serving layers by indexing all the new, unindexed data in near real-time. This gives you a large and consistent view of data in the batch/serving layers that can be recreated at any time, along with a smaller index that contains the most recent data.</a:t>
            </a:r>
            <a:endParaRPr lang="en-IN" dirty="0"/>
          </a:p>
        </p:txBody>
      </p:sp>
      <p:pic>
        <p:nvPicPr>
          <p:cNvPr id="6" name="Picture 5">
            <a:extLst>
              <a:ext uri="{FF2B5EF4-FFF2-40B4-BE49-F238E27FC236}">
                <a16:creationId xmlns:a16="http://schemas.microsoft.com/office/drawing/2014/main" id="{C7D1E6A0-C50D-406C-9D35-DA53459C1374}"/>
              </a:ext>
            </a:extLst>
          </p:cNvPr>
          <p:cNvPicPr>
            <a:picLocks noChangeAspect="1"/>
          </p:cNvPicPr>
          <p:nvPr/>
        </p:nvPicPr>
        <p:blipFill>
          <a:blip r:embed="rId2"/>
          <a:stretch>
            <a:fillRect/>
          </a:stretch>
        </p:blipFill>
        <p:spPr>
          <a:xfrm>
            <a:off x="1666874" y="2154286"/>
            <a:ext cx="7791451" cy="3895726"/>
          </a:xfrm>
          <a:prstGeom prst="rect">
            <a:avLst/>
          </a:prstGeom>
        </p:spPr>
      </p:pic>
      <p:sp>
        <p:nvSpPr>
          <p:cNvPr id="8" name="TextBox 7">
            <a:extLst>
              <a:ext uri="{FF2B5EF4-FFF2-40B4-BE49-F238E27FC236}">
                <a16:creationId xmlns:a16="http://schemas.microsoft.com/office/drawing/2014/main" id="{A7AD4A7B-F637-40F3-8201-00AE355ED1C5}"/>
              </a:ext>
            </a:extLst>
          </p:cNvPr>
          <p:cNvSpPr txBox="1"/>
          <p:nvPr/>
        </p:nvSpPr>
        <p:spPr>
          <a:xfrm>
            <a:off x="1895474" y="6195981"/>
            <a:ext cx="9458325" cy="369332"/>
          </a:xfrm>
          <a:prstGeom prst="rect">
            <a:avLst/>
          </a:prstGeom>
          <a:noFill/>
        </p:spPr>
        <p:txBody>
          <a:bodyPr wrap="square">
            <a:spAutoFit/>
          </a:bodyPr>
          <a:lstStyle/>
          <a:p>
            <a:r>
              <a:rPr lang="en-US" b="0" i="0" dirty="0">
                <a:solidFill>
                  <a:srgbClr val="FF0000"/>
                </a:solidFill>
                <a:effectLst/>
                <a:latin typeface="Roboto" panose="02000000000000000000" pitchFamily="2" charset="0"/>
              </a:rPr>
              <a:t>Data is indexed simultaneously by both the serving layer and the speed layer.</a:t>
            </a:r>
            <a:endParaRPr lang="en-IN" dirty="0">
              <a:solidFill>
                <a:srgbClr val="FF0000"/>
              </a:solidFill>
            </a:endParaRPr>
          </a:p>
        </p:txBody>
      </p:sp>
    </p:spTree>
    <p:extLst>
      <p:ext uri="{BB962C8B-B14F-4D97-AF65-F5344CB8AC3E}">
        <p14:creationId xmlns:p14="http://schemas.microsoft.com/office/powerpoint/2010/main" val="35825342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7D3A62-D054-4DA5-AA87-A2278A16FD71}"/>
              </a:ext>
            </a:extLst>
          </p:cNvPr>
          <p:cNvSpPr txBox="1"/>
          <p:nvPr/>
        </p:nvSpPr>
        <p:spPr>
          <a:xfrm>
            <a:off x="228600" y="289679"/>
            <a:ext cx="11715750" cy="1754326"/>
          </a:xfrm>
          <a:prstGeom prst="rect">
            <a:avLst/>
          </a:prstGeom>
          <a:noFill/>
        </p:spPr>
        <p:txBody>
          <a:bodyPr wrap="square">
            <a:spAutoFit/>
          </a:bodyPr>
          <a:lstStyle/>
          <a:p>
            <a:r>
              <a:rPr lang="en-US" b="0" i="0" dirty="0">
                <a:solidFill>
                  <a:srgbClr val="000000"/>
                </a:solidFill>
                <a:effectLst/>
                <a:latin typeface="Roboto" panose="02000000000000000000" pitchFamily="2" charset="0"/>
              </a:rPr>
              <a:t>Once a batch indexing job completes, the newly batch-indexed data is available for querying, so the speed layer’s copy of the same data/indexes is no longer needed and is therefore deleted from the speed layer. The serving layer then begins indexing the latest data in the system that had not yet been indexed by this layer, which has already been indexed by the speed layer (so it is available for querying at the speed layer). This ongoing hand-off between the speed layer and the batch/serving layers ensures that all data is ready for querying and that the latency for data availability is low.</a:t>
            </a:r>
            <a:endParaRPr lang="en-IN" dirty="0"/>
          </a:p>
        </p:txBody>
      </p:sp>
      <p:pic>
        <p:nvPicPr>
          <p:cNvPr id="3074" name="Picture 2" descr="When the serving layer completes a job, it moves to the next batch and the speed layer discards its copy of the data that the serving layer just indexed.">
            <a:extLst>
              <a:ext uri="{FF2B5EF4-FFF2-40B4-BE49-F238E27FC236}">
                <a16:creationId xmlns:a16="http://schemas.microsoft.com/office/drawing/2014/main" id="{FB44C2F0-84EC-4CA3-92F4-D50840686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249447"/>
            <a:ext cx="7410450" cy="3467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916A48-EAB8-4539-B02D-BD969CD9AC1D}"/>
              </a:ext>
            </a:extLst>
          </p:cNvPr>
          <p:cNvSpPr txBox="1"/>
          <p:nvPr/>
        </p:nvSpPr>
        <p:spPr>
          <a:xfrm>
            <a:off x="1009650" y="5921990"/>
            <a:ext cx="10553700" cy="646331"/>
          </a:xfrm>
          <a:prstGeom prst="rect">
            <a:avLst/>
          </a:prstGeom>
          <a:noFill/>
        </p:spPr>
        <p:txBody>
          <a:bodyPr wrap="square">
            <a:spAutoFit/>
          </a:bodyPr>
          <a:lstStyle/>
          <a:p>
            <a:r>
              <a:rPr lang="en-US" b="0" i="0" dirty="0">
                <a:solidFill>
                  <a:srgbClr val="FF0000"/>
                </a:solidFill>
                <a:effectLst/>
                <a:latin typeface="Roboto" panose="02000000000000000000" pitchFamily="2" charset="0"/>
              </a:rPr>
              <a:t>When the serving layer completes a job, it moves to the next batch and the speed layer discards its copy of the data that the serving layer just indexed.</a:t>
            </a:r>
            <a:endParaRPr lang="en-IN" dirty="0">
              <a:solidFill>
                <a:srgbClr val="FF0000"/>
              </a:solidFill>
            </a:endParaRPr>
          </a:p>
        </p:txBody>
      </p:sp>
    </p:spTree>
    <p:extLst>
      <p:ext uri="{BB962C8B-B14F-4D97-AF65-F5344CB8AC3E}">
        <p14:creationId xmlns:p14="http://schemas.microsoft.com/office/powerpoint/2010/main" val="1771673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B6B069-733A-4EE1-ACFB-C06729A18E79}"/>
              </a:ext>
            </a:extLst>
          </p:cNvPr>
          <p:cNvSpPr txBox="1"/>
          <p:nvPr/>
        </p:nvSpPr>
        <p:spPr>
          <a:xfrm>
            <a:off x="371475" y="386834"/>
            <a:ext cx="6096000" cy="400110"/>
          </a:xfrm>
          <a:prstGeom prst="rect">
            <a:avLst/>
          </a:prstGeom>
          <a:noFill/>
        </p:spPr>
        <p:txBody>
          <a:bodyPr wrap="square">
            <a:spAutoFit/>
          </a:bodyPr>
          <a:lstStyle/>
          <a:p>
            <a:pPr algn="l"/>
            <a:r>
              <a:rPr lang="en-US" sz="2000" b="1" i="0" dirty="0">
                <a:solidFill>
                  <a:srgbClr val="000000"/>
                </a:solidFill>
                <a:effectLst/>
                <a:latin typeface="Roboto" panose="02000000000000000000" pitchFamily="2" charset="0"/>
              </a:rPr>
              <a:t>What Are the Benefits of the Lambda Architecture?</a:t>
            </a:r>
          </a:p>
        </p:txBody>
      </p:sp>
      <p:sp>
        <p:nvSpPr>
          <p:cNvPr id="5" name="TextBox 4">
            <a:extLst>
              <a:ext uri="{FF2B5EF4-FFF2-40B4-BE49-F238E27FC236}">
                <a16:creationId xmlns:a16="http://schemas.microsoft.com/office/drawing/2014/main" id="{661BF514-C172-4919-BA89-D53D20E130DB}"/>
              </a:ext>
            </a:extLst>
          </p:cNvPr>
          <p:cNvSpPr txBox="1"/>
          <p:nvPr/>
        </p:nvSpPr>
        <p:spPr>
          <a:xfrm>
            <a:off x="371475" y="919341"/>
            <a:ext cx="11591925" cy="4708981"/>
          </a:xfrm>
          <a:prstGeom prst="rect">
            <a:avLst/>
          </a:prstGeom>
          <a:noFill/>
        </p:spPr>
        <p:txBody>
          <a:bodyPr wrap="square">
            <a:spAutoFit/>
          </a:bodyPr>
          <a:lstStyle/>
          <a:p>
            <a:pPr algn="l"/>
            <a:r>
              <a:rPr lang="en-US" sz="2000" b="1" i="0" dirty="0">
                <a:solidFill>
                  <a:srgbClr val="000000"/>
                </a:solidFill>
                <a:effectLst/>
                <a:latin typeface="Roboto" panose="02000000000000000000" pitchFamily="2" charset="0"/>
              </a:rPr>
              <a:t>Latency</a:t>
            </a:r>
            <a:r>
              <a:rPr lang="en-US" sz="2000" b="0" i="0" dirty="0">
                <a:solidFill>
                  <a:srgbClr val="000000"/>
                </a:solidFill>
                <a:effectLst/>
                <a:latin typeface="Roboto" panose="02000000000000000000" pitchFamily="2" charset="0"/>
              </a:rPr>
              <a:t>. Raw data is indexed in the serving layer so that end users can query and analyze all historical data. Since batch indexing takes a bit of time, there tends to be a relatively large time window of data that is temporarily not available to end users for analysis. The speed layer uses stream processing technologies to immediately index recent data that is currently not </a:t>
            </a:r>
            <a:r>
              <a:rPr lang="en-US" sz="2000" b="0" i="0" dirty="0" err="1">
                <a:solidFill>
                  <a:srgbClr val="000000"/>
                </a:solidFill>
                <a:effectLst/>
                <a:latin typeface="Roboto" panose="02000000000000000000" pitchFamily="2" charset="0"/>
              </a:rPr>
              <a:t>queryable</a:t>
            </a:r>
            <a:r>
              <a:rPr lang="en-US" sz="2000" b="0" i="0" dirty="0">
                <a:solidFill>
                  <a:srgbClr val="000000"/>
                </a:solidFill>
                <a:effectLst/>
                <a:latin typeface="Roboto" panose="02000000000000000000" pitchFamily="2" charset="0"/>
              </a:rPr>
              <a:t> in the batch/serving layers, thus narrowing the time window of unanalyzable data. This helps to reduce the latency (i.e., the wait time for making data available for analysis) that is inherent in the batch/serving layers.</a:t>
            </a:r>
          </a:p>
          <a:p>
            <a:pPr algn="l"/>
            <a:endParaRPr lang="en-US" sz="2000" b="0" i="0" dirty="0">
              <a:solidFill>
                <a:srgbClr val="000000"/>
              </a:solidFill>
              <a:effectLst/>
              <a:latin typeface="Roboto" panose="02000000000000000000" pitchFamily="2" charset="0"/>
            </a:endParaRPr>
          </a:p>
          <a:p>
            <a:pPr algn="l"/>
            <a:r>
              <a:rPr lang="en-US" sz="2000" b="1" i="0" dirty="0">
                <a:solidFill>
                  <a:srgbClr val="000000"/>
                </a:solidFill>
                <a:effectLst/>
                <a:latin typeface="Roboto" panose="02000000000000000000" pitchFamily="2" charset="0"/>
              </a:rPr>
              <a:t>Data consistency</a:t>
            </a:r>
            <a:r>
              <a:rPr lang="en-US" sz="2000" b="0" i="0" dirty="0">
                <a:solidFill>
                  <a:srgbClr val="000000"/>
                </a:solidFill>
                <a:effectLst/>
                <a:latin typeface="Roboto" panose="02000000000000000000" pitchFamily="2" charset="0"/>
              </a:rPr>
              <a:t>. One key idea behind the Lambda Architecture is that it eliminates the risk of data inconsistency that is often seen in distributed systems. In a distributed database where data might not be delivered to all replicas due to node or network failures, there is a chance for inconsistent data. In other words, one copy of the data might reflect the up-to-date value, but another copy might still have the previous value. In the Lambda Architecture, since the data is processed sequentially (and not in parallel with overlap, which may be the case for operations on a distributed database), the indexing process can ensure the data reflects the latest state in both the batch and speed layers.</a:t>
            </a:r>
          </a:p>
        </p:txBody>
      </p:sp>
    </p:spTree>
    <p:extLst>
      <p:ext uri="{BB962C8B-B14F-4D97-AF65-F5344CB8AC3E}">
        <p14:creationId xmlns:p14="http://schemas.microsoft.com/office/powerpoint/2010/main" val="29250986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E9973-3316-45BB-82FE-C41D2650C62D}"/>
              </a:ext>
            </a:extLst>
          </p:cNvPr>
          <p:cNvSpPr txBox="1"/>
          <p:nvPr/>
        </p:nvSpPr>
        <p:spPr>
          <a:xfrm>
            <a:off x="447675" y="458956"/>
            <a:ext cx="10934700" cy="4093428"/>
          </a:xfrm>
          <a:prstGeom prst="rect">
            <a:avLst/>
          </a:prstGeom>
          <a:noFill/>
        </p:spPr>
        <p:txBody>
          <a:bodyPr wrap="square">
            <a:spAutoFit/>
          </a:bodyPr>
          <a:lstStyle/>
          <a:p>
            <a:pPr algn="l"/>
            <a:endParaRPr lang="en-US" sz="2000" b="0" i="0" dirty="0">
              <a:solidFill>
                <a:srgbClr val="000000"/>
              </a:solidFill>
              <a:effectLst/>
              <a:latin typeface="Roboto" panose="02000000000000000000" pitchFamily="2" charset="0"/>
            </a:endParaRPr>
          </a:p>
          <a:p>
            <a:pPr algn="l"/>
            <a:r>
              <a:rPr lang="en-US" sz="2000" b="1" i="0" dirty="0">
                <a:solidFill>
                  <a:srgbClr val="000000"/>
                </a:solidFill>
                <a:effectLst/>
                <a:latin typeface="Roboto" panose="02000000000000000000" pitchFamily="2" charset="0"/>
              </a:rPr>
              <a:t>Scalability</a:t>
            </a:r>
            <a:r>
              <a:rPr lang="en-US" sz="2000" b="0" i="0" dirty="0">
                <a:solidFill>
                  <a:srgbClr val="000000"/>
                </a:solidFill>
                <a:effectLst/>
                <a:latin typeface="Roboto" panose="02000000000000000000" pitchFamily="2" charset="0"/>
              </a:rPr>
              <a:t>. The Lambda Architecture does not specify the exact technologies to use, but is based on distributed, scale-out technologies that can be expanded by simply adding more nodes. This can be done at the data source, in the batch layer, in the serving layer, and in the speed layer. This lets you use the Lambda Architecture no matter how much data you need to process.</a:t>
            </a:r>
          </a:p>
          <a:p>
            <a:pPr algn="l"/>
            <a:endParaRPr lang="en-US" sz="2000" b="0" i="0" dirty="0">
              <a:solidFill>
                <a:srgbClr val="000000"/>
              </a:solidFill>
              <a:effectLst/>
              <a:latin typeface="Roboto" panose="02000000000000000000" pitchFamily="2" charset="0"/>
            </a:endParaRPr>
          </a:p>
          <a:p>
            <a:pPr algn="l"/>
            <a:r>
              <a:rPr lang="en-US" sz="2000" b="1" i="0" dirty="0">
                <a:solidFill>
                  <a:srgbClr val="000000"/>
                </a:solidFill>
                <a:effectLst/>
                <a:latin typeface="Roboto" panose="02000000000000000000" pitchFamily="2" charset="0"/>
              </a:rPr>
              <a:t>Fault tolerance</a:t>
            </a:r>
            <a:r>
              <a:rPr lang="en-US" sz="2000" b="0" i="0" dirty="0">
                <a:solidFill>
                  <a:srgbClr val="000000"/>
                </a:solidFill>
                <a:effectLst/>
                <a:latin typeface="Roboto" panose="02000000000000000000" pitchFamily="2" charset="0"/>
              </a:rPr>
              <a:t>. As above, the Lambda Architecture is based on distributed systems that support fault tolerance, so should a hardware failure occur, other nodes are available to continue the workload. In addition, since all data is stored in the batch layer, any failures during indexing either in the serving layer or the speed layer can be overcome by simply rerunning the indexing job at the batch/serving layers, and letting the speed layer continue indexing the most recent data.</a:t>
            </a:r>
          </a:p>
        </p:txBody>
      </p:sp>
    </p:spTree>
    <p:extLst>
      <p:ext uri="{BB962C8B-B14F-4D97-AF65-F5344CB8AC3E}">
        <p14:creationId xmlns:p14="http://schemas.microsoft.com/office/powerpoint/2010/main" val="18794893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71406" y="214954"/>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2483"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dirty="0"/>
              <a:t>What is Data Lake | Delta Lake ?</a:t>
            </a:r>
          </a:p>
        </p:txBody>
      </p:sp>
      <p:sp>
        <p:nvSpPr>
          <p:cNvPr id="4" name="Rectangle 3"/>
          <p:cNvSpPr/>
          <p:nvPr/>
        </p:nvSpPr>
        <p:spPr>
          <a:xfrm>
            <a:off x="412483" y="1405412"/>
            <a:ext cx="11437668" cy="4832092"/>
          </a:xfrm>
          <a:prstGeom prst="rect">
            <a:avLst/>
          </a:prstGeom>
        </p:spPr>
        <p:txBody>
          <a:bodyPr wrap="square">
            <a:spAutoFit/>
          </a:bodyPr>
          <a:lstStyle/>
          <a:p>
            <a:pPr algn="l"/>
            <a:r>
              <a:rPr lang="en-US" sz="2800" b="0" i="0" dirty="0">
                <a:solidFill>
                  <a:srgbClr val="202124"/>
                </a:solidFill>
                <a:effectLst/>
                <a:latin typeface="arial" panose="020B0604020202020204" pitchFamily="34" charset="0"/>
              </a:rPr>
              <a:t>A data lake </a:t>
            </a:r>
            <a:r>
              <a:rPr lang="en-US" sz="2800" b="1" i="0" dirty="0">
                <a:solidFill>
                  <a:srgbClr val="202124"/>
                </a:solidFill>
                <a:effectLst/>
                <a:latin typeface="arial" panose="020B0604020202020204" pitchFamily="34" charset="0"/>
              </a:rPr>
              <a:t>stores large volumes of structured, semi-structured, and unstructured data in its native format</a:t>
            </a:r>
            <a:r>
              <a:rPr lang="en-US" sz="2800" b="0" i="0" dirty="0">
                <a:solidFill>
                  <a:srgbClr val="202124"/>
                </a:solidFill>
                <a:effectLst/>
                <a:latin typeface="arial" panose="020B0604020202020204" pitchFamily="34" charset="0"/>
              </a:rPr>
              <a:t>. Data lake architecture has evolved in recent years to better meet the demands of increasingly data-driven enterprises as data volumes continue to rise.</a:t>
            </a:r>
          </a:p>
          <a:p>
            <a:pPr algn="l"/>
            <a:endParaRPr lang="en-US" sz="2800" dirty="0">
              <a:solidFill>
                <a:srgbClr val="202124"/>
              </a:solidFill>
              <a:latin typeface="arial" panose="020B0604020202020204" pitchFamily="34" charset="0"/>
            </a:endParaRPr>
          </a:p>
          <a:p>
            <a:pPr algn="l"/>
            <a:r>
              <a:rPr lang="en-IN" sz="2800" b="0" i="0" dirty="0">
                <a:solidFill>
                  <a:srgbClr val="202124"/>
                </a:solidFill>
                <a:effectLst/>
                <a:latin typeface="arial" panose="020B0604020202020204" pitchFamily="34" charset="0"/>
              </a:rPr>
              <a:t>What is a Delta Lake?</a:t>
            </a:r>
          </a:p>
          <a:p>
            <a:pPr algn="l"/>
            <a:r>
              <a:rPr lang="en-IN" sz="2800" b="0" i="0" dirty="0">
                <a:solidFill>
                  <a:srgbClr val="202124"/>
                </a:solidFill>
                <a:effectLst/>
                <a:latin typeface="arial" panose="020B0604020202020204" pitchFamily="34" charset="0"/>
              </a:rPr>
              <a:t>Delta Lake is </a:t>
            </a:r>
            <a:r>
              <a:rPr lang="en-IN" sz="2800" b="1" i="0" dirty="0">
                <a:solidFill>
                  <a:srgbClr val="202124"/>
                </a:solidFill>
                <a:effectLst/>
                <a:latin typeface="arial" panose="020B0604020202020204" pitchFamily="34" charset="0"/>
              </a:rPr>
              <a:t>an open source storage layer that brings reliability and performance to your data lakes</a:t>
            </a:r>
            <a:r>
              <a:rPr lang="en-IN" sz="2800" b="0" i="0" dirty="0">
                <a:solidFill>
                  <a:srgbClr val="202124"/>
                </a:solidFill>
                <a:effectLst/>
                <a:latin typeface="arial" panose="020B0604020202020204" pitchFamily="34" charset="0"/>
              </a:rPr>
              <a:t>. Delta Lake provides </a:t>
            </a:r>
            <a:r>
              <a:rPr lang="en-IN" sz="2800" b="0" i="0" dirty="0">
                <a:solidFill>
                  <a:srgbClr val="FF0000"/>
                </a:solidFill>
                <a:effectLst/>
                <a:latin typeface="arial" panose="020B0604020202020204" pitchFamily="34" charset="0"/>
              </a:rPr>
              <a:t>ACID transactions, scalable metadata handling, and unifies streaming and batch data processing</a:t>
            </a:r>
            <a:r>
              <a:rPr lang="en-IN" sz="2800" b="0" i="0" dirty="0">
                <a:solidFill>
                  <a:srgbClr val="202124"/>
                </a:solidFill>
                <a:effectLst/>
                <a:latin typeface="arial" panose="020B0604020202020204" pitchFamily="34" charset="0"/>
              </a:rPr>
              <a:t>. Delta Lake runs on top of your existing data lake and is fully compatible with Apache Spark APIs.</a:t>
            </a:r>
            <a:endParaRPr lang="en-US" sz="4000" dirty="0"/>
          </a:p>
        </p:txBody>
      </p:sp>
    </p:spTree>
    <p:extLst>
      <p:ext uri="{BB962C8B-B14F-4D97-AF65-F5344CB8AC3E}">
        <p14:creationId xmlns:p14="http://schemas.microsoft.com/office/powerpoint/2010/main" val="3314257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77C2A3-D214-E066-140B-F5F15D4AA12E}"/>
              </a:ext>
            </a:extLst>
          </p:cNvPr>
          <p:cNvSpPr txBox="1"/>
          <p:nvPr/>
        </p:nvSpPr>
        <p:spPr>
          <a:xfrm>
            <a:off x="373625" y="355261"/>
            <a:ext cx="11484077" cy="5632311"/>
          </a:xfrm>
          <a:prstGeom prst="rect">
            <a:avLst/>
          </a:prstGeom>
          <a:noFill/>
        </p:spPr>
        <p:txBody>
          <a:bodyPr wrap="square">
            <a:spAutoFit/>
          </a:bodyPr>
          <a:lstStyle/>
          <a:p>
            <a:r>
              <a:rPr lang="en-US" sz="2400" b="0" i="0" dirty="0">
                <a:effectLst/>
                <a:latin typeface="-apple-system"/>
              </a:rPr>
              <a:t>ACID stands for </a:t>
            </a:r>
            <a:r>
              <a:rPr lang="en-US" sz="2400" b="1" i="0" dirty="0">
                <a:effectLst/>
                <a:latin typeface="-apple-system"/>
              </a:rPr>
              <a:t>A</a:t>
            </a:r>
            <a:r>
              <a:rPr lang="en-US" sz="2400" b="0" i="0" dirty="0">
                <a:effectLst/>
                <a:latin typeface="-apple-system"/>
              </a:rPr>
              <a:t>tomicity, </a:t>
            </a:r>
            <a:r>
              <a:rPr lang="en-US" sz="2400" b="1" i="0" dirty="0">
                <a:effectLst/>
                <a:latin typeface="-apple-system"/>
              </a:rPr>
              <a:t>C</a:t>
            </a:r>
            <a:r>
              <a:rPr lang="en-US" sz="2400" b="0" i="0" dirty="0">
                <a:effectLst/>
                <a:latin typeface="-apple-system"/>
              </a:rPr>
              <a:t>onsistency, </a:t>
            </a:r>
            <a:r>
              <a:rPr lang="en-US" sz="2400" b="1" i="0" dirty="0">
                <a:effectLst/>
                <a:latin typeface="-apple-system"/>
              </a:rPr>
              <a:t>I</a:t>
            </a:r>
            <a:r>
              <a:rPr lang="en-US" sz="2400" b="0" i="0" dirty="0">
                <a:effectLst/>
                <a:latin typeface="-apple-system"/>
              </a:rPr>
              <a:t>solation, and </a:t>
            </a:r>
            <a:r>
              <a:rPr lang="en-US" sz="2400" b="1" i="0" dirty="0">
                <a:effectLst/>
                <a:latin typeface="-apple-system"/>
              </a:rPr>
              <a:t>D</a:t>
            </a:r>
            <a:r>
              <a:rPr lang="en-US" sz="2400" b="0" i="0" dirty="0">
                <a:effectLst/>
                <a:latin typeface="-apple-system"/>
              </a:rPr>
              <a:t>urability.</a:t>
            </a:r>
          </a:p>
          <a:p>
            <a:endParaRPr lang="en-US" sz="2400" b="0" i="0" dirty="0">
              <a:effectLst/>
              <a:latin typeface="-apple-system"/>
            </a:endParaRPr>
          </a:p>
          <a:p>
            <a:pPr algn="l" fontAlgn="auto"/>
            <a:r>
              <a:rPr lang="en-US" sz="2400" b="0" i="0" dirty="0">
                <a:effectLst/>
                <a:latin typeface="-apple-system"/>
              </a:rPr>
              <a:t>Remember whenever we have to check whether a Database is RDBMS or not, we used to check whether it ACID compliant or not.</a:t>
            </a:r>
          </a:p>
          <a:p>
            <a:pPr algn="l" fontAlgn="auto"/>
            <a:endParaRPr lang="en-US" sz="2400" b="0" i="0" dirty="0">
              <a:effectLst/>
              <a:latin typeface="-apple-system"/>
            </a:endParaRPr>
          </a:p>
          <a:p>
            <a:pPr algn="l" fontAlgn="auto">
              <a:buFont typeface="Arial" panose="020B0604020202020204" pitchFamily="34" charset="0"/>
              <a:buChar char="•"/>
            </a:pPr>
            <a:r>
              <a:rPr lang="en-US" sz="2400" b="1" i="0" dirty="0">
                <a:effectLst/>
                <a:latin typeface="-apple-system"/>
              </a:rPr>
              <a:t>Atomicity</a:t>
            </a:r>
            <a:r>
              <a:rPr lang="en-US" sz="2400" b="0" i="0" dirty="0">
                <a:effectLst/>
                <a:latin typeface="-apple-system"/>
              </a:rPr>
              <a:t>: A transaction is a single unit of operation. Transaction must exhibit an “all or nothing” behavior. There cannot be partial execution.</a:t>
            </a:r>
          </a:p>
          <a:p>
            <a:pPr algn="l" fontAlgn="auto">
              <a:buFont typeface="Arial" panose="020B0604020202020204" pitchFamily="34" charset="0"/>
              <a:buChar char="•"/>
            </a:pPr>
            <a:r>
              <a:rPr lang="en-US" sz="2400" b="1" i="0" dirty="0">
                <a:effectLst/>
                <a:latin typeface="-apple-system"/>
              </a:rPr>
              <a:t>Consistency</a:t>
            </a:r>
            <a:r>
              <a:rPr lang="en-US" sz="2400" b="0" i="0" dirty="0">
                <a:effectLst/>
                <a:latin typeface="-apple-system"/>
              </a:rPr>
              <a:t>: Once the transaction is executed, it should move from one consistent state to another. All data should be valid according to all defined rules, including any constraints.</a:t>
            </a:r>
          </a:p>
          <a:p>
            <a:pPr algn="l" fontAlgn="auto">
              <a:buFont typeface="Arial" panose="020B0604020202020204" pitchFamily="34" charset="0"/>
              <a:buChar char="•"/>
            </a:pPr>
            <a:r>
              <a:rPr lang="en-US" sz="2400" b="1" i="0" dirty="0">
                <a:effectLst/>
                <a:latin typeface="-apple-system"/>
              </a:rPr>
              <a:t>Isolation</a:t>
            </a:r>
            <a:r>
              <a:rPr lang="en-US" sz="2400" b="0" i="0" dirty="0">
                <a:effectLst/>
                <a:latin typeface="-apple-system"/>
              </a:rPr>
              <a:t>: Transaction should be executed in isolation from other transactions. No transaction will be affected by any other transaction. So a transaction cannot read data from any other transaction that has not yet completed.</a:t>
            </a:r>
          </a:p>
          <a:p>
            <a:pPr algn="l" fontAlgn="auto">
              <a:buFont typeface="Arial" panose="020B0604020202020204" pitchFamily="34" charset="0"/>
              <a:buChar char="•"/>
            </a:pPr>
            <a:r>
              <a:rPr lang="en-US" sz="2400" b="1" i="0" dirty="0">
                <a:effectLst/>
                <a:latin typeface="-apple-system"/>
              </a:rPr>
              <a:t>Durability</a:t>
            </a:r>
            <a:r>
              <a:rPr lang="en-US" sz="2400" b="0" i="0" dirty="0">
                <a:effectLst/>
                <a:latin typeface="-apple-system"/>
              </a:rPr>
              <a:t>: · once a transaction is committed, it will remain in the system – even if there’s a system crash immediately following the transaction.</a:t>
            </a:r>
          </a:p>
          <a:p>
            <a:endParaRPr lang="en-IN" sz="2400" dirty="0"/>
          </a:p>
        </p:txBody>
      </p:sp>
    </p:spTree>
    <p:extLst>
      <p:ext uri="{BB962C8B-B14F-4D97-AF65-F5344CB8AC3E}">
        <p14:creationId xmlns:p14="http://schemas.microsoft.com/office/powerpoint/2010/main" val="26199526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lta Lake Lambda architecture in Azure.">
            <a:extLst>
              <a:ext uri="{FF2B5EF4-FFF2-40B4-BE49-F238E27FC236}">
                <a16:creationId xmlns:a16="http://schemas.microsoft.com/office/drawing/2014/main" id="{57880591-24C9-4603-A9DC-719EDE8BD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2" y="354013"/>
            <a:ext cx="8601075" cy="37461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4971C2-C04B-498E-93A9-F313C2B74D48}"/>
              </a:ext>
            </a:extLst>
          </p:cNvPr>
          <p:cNvSpPr txBox="1"/>
          <p:nvPr/>
        </p:nvSpPr>
        <p:spPr>
          <a:xfrm>
            <a:off x="523874" y="4424034"/>
            <a:ext cx="10144125" cy="1631216"/>
          </a:xfrm>
          <a:prstGeom prst="rect">
            <a:avLst/>
          </a:prstGeom>
          <a:noFill/>
        </p:spPr>
        <p:txBody>
          <a:bodyPr wrap="square">
            <a:spAutoFit/>
          </a:bodyPr>
          <a:lstStyle/>
          <a:p>
            <a:pPr algn="l"/>
            <a:r>
              <a:rPr lang="en-US" sz="2000" b="0" i="0" dirty="0">
                <a:solidFill>
                  <a:srgbClr val="171717"/>
                </a:solidFill>
                <a:effectLst/>
                <a:latin typeface="Segoe UI" panose="020B0502040204020203" pitchFamily="34" charset="0"/>
              </a:rPr>
              <a:t>An example of a Delta Lake Architecture might be as shown in the diagram above.</a:t>
            </a:r>
          </a:p>
          <a:p>
            <a:pPr algn="l">
              <a:buFont typeface="Arial" panose="020B0604020202020204" pitchFamily="34" charset="0"/>
              <a:buChar char="•"/>
            </a:pPr>
            <a:r>
              <a:rPr lang="en-US" sz="2000" b="0" i="0" dirty="0">
                <a:solidFill>
                  <a:srgbClr val="171717"/>
                </a:solidFill>
                <a:effectLst/>
                <a:latin typeface="Segoe UI" panose="020B0502040204020203" pitchFamily="34" charset="0"/>
              </a:rPr>
              <a:t>Many </a:t>
            </a:r>
            <a:r>
              <a:rPr lang="en-US" sz="2000" b="1" i="0" dirty="0">
                <a:solidFill>
                  <a:srgbClr val="171717"/>
                </a:solidFill>
                <a:effectLst/>
                <a:latin typeface="Segoe UI" panose="020B0502040204020203" pitchFamily="34" charset="0"/>
              </a:rPr>
              <a:t>devices</a:t>
            </a:r>
            <a:r>
              <a:rPr lang="en-US" sz="2000" b="0" i="0" dirty="0">
                <a:solidFill>
                  <a:srgbClr val="171717"/>
                </a:solidFill>
                <a:effectLst/>
                <a:latin typeface="Segoe UI" panose="020B0502040204020203" pitchFamily="34" charset="0"/>
              </a:rPr>
              <a:t> generate data across different ingestion paths.</a:t>
            </a:r>
          </a:p>
          <a:p>
            <a:pPr algn="l">
              <a:buFont typeface="Arial" panose="020B0604020202020204" pitchFamily="34" charset="0"/>
              <a:buChar char="•"/>
            </a:pPr>
            <a:r>
              <a:rPr lang="en-US" sz="2000" b="0" i="0" dirty="0">
                <a:solidFill>
                  <a:srgbClr val="171717"/>
                </a:solidFill>
                <a:effectLst/>
                <a:latin typeface="Segoe UI" panose="020B0502040204020203" pitchFamily="34" charset="0"/>
              </a:rPr>
              <a:t>Streaming data can be ingested from </a:t>
            </a:r>
            <a:r>
              <a:rPr lang="en-US" sz="2000" b="1" i="0" dirty="0">
                <a:solidFill>
                  <a:srgbClr val="171717"/>
                </a:solidFill>
                <a:effectLst/>
                <a:latin typeface="Segoe UI" panose="020B0502040204020203" pitchFamily="34" charset="0"/>
              </a:rPr>
              <a:t>IOT Hub</a:t>
            </a:r>
            <a:r>
              <a:rPr lang="en-US" sz="2000" b="0" i="0" dirty="0">
                <a:solidFill>
                  <a:srgbClr val="171717"/>
                </a:solidFill>
                <a:effectLst/>
                <a:latin typeface="Segoe UI" panose="020B0502040204020203" pitchFamily="34" charset="0"/>
              </a:rPr>
              <a:t> or </a:t>
            </a:r>
            <a:r>
              <a:rPr lang="en-US" sz="2000" b="1" i="0" dirty="0">
                <a:solidFill>
                  <a:srgbClr val="171717"/>
                </a:solidFill>
                <a:effectLst/>
                <a:latin typeface="Segoe UI" panose="020B0502040204020203" pitchFamily="34" charset="0"/>
              </a:rPr>
              <a:t>Event Hub</a:t>
            </a:r>
            <a:r>
              <a:rPr lang="en-US" sz="2000" b="0" i="0" dirty="0">
                <a:solidFill>
                  <a:srgbClr val="171717"/>
                </a:solidFill>
                <a:effectLst/>
                <a:latin typeface="Segoe UI" panose="020B0502040204020203" pitchFamily="34" charset="0"/>
              </a:rPr>
              <a:t>.</a:t>
            </a:r>
          </a:p>
          <a:p>
            <a:pPr algn="l">
              <a:buFont typeface="Arial" panose="020B0604020202020204" pitchFamily="34" charset="0"/>
              <a:buChar char="•"/>
            </a:pPr>
            <a:r>
              <a:rPr lang="en-US" sz="2000" b="0" i="0" dirty="0">
                <a:solidFill>
                  <a:srgbClr val="171717"/>
                </a:solidFill>
                <a:effectLst/>
                <a:latin typeface="Segoe UI" panose="020B0502040204020203" pitchFamily="34" charset="0"/>
              </a:rPr>
              <a:t>Batch data can be ingested by </a:t>
            </a:r>
            <a:r>
              <a:rPr lang="en-US" sz="2000" b="1" i="0" dirty="0">
                <a:solidFill>
                  <a:srgbClr val="171717"/>
                </a:solidFill>
                <a:effectLst/>
                <a:latin typeface="Segoe UI" panose="020B0502040204020203" pitchFamily="34" charset="0"/>
              </a:rPr>
              <a:t>Azure Data Factory</a:t>
            </a:r>
            <a:r>
              <a:rPr lang="en-US" sz="2000" b="0" i="0" dirty="0">
                <a:solidFill>
                  <a:srgbClr val="171717"/>
                </a:solidFill>
                <a:effectLst/>
                <a:latin typeface="Segoe UI" panose="020B0502040204020203" pitchFamily="34" charset="0"/>
              </a:rPr>
              <a:t> or </a:t>
            </a:r>
            <a:r>
              <a:rPr lang="en-US" sz="2000" b="1" i="0" dirty="0">
                <a:solidFill>
                  <a:srgbClr val="171717"/>
                </a:solidFill>
                <a:effectLst/>
                <a:latin typeface="Segoe UI" panose="020B0502040204020203" pitchFamily="34" charset="0"/>
              </a:rPr>
              <a:t>Azure Databricks</a:t>
            </a:r>
            <a:r>
              <a:rPr lang="en-US" sz="2000" b="0" i="0" dirty="0">
                <a:solidFill>
                  <a:srgbClr val="171717"/>
                </a:solidFill>
                <a:effectLst/>
                <a:latin typeface="Segoe UI" panose="020B0502040204020203" pitchFamily="34" charset="0"/>
              </a:rPr>
              <a:t>.</a:t>
            </a:r>
          </a:p>
          <a:p>
            <a:pPr algn="l">
              <a:buFont typeface="Arial" panose="020B0604020202020204" pitchFamily="34" charset="0"/>
              <a:buChar char="•"/>
            </a:pPr>
            <a:r>
              <a:rPr lang="en-US" sz="2000" b="0" i="0" dirty="0">
                <a:solidFill>
                  <a:srgbClr val="171717"/>
                </a:solidFill>
                <a:effectLst/>
                <a:latin typeface="Segoe UI" panose="020B0502040204020203" pitchFamily="34" charset="0"/>
              </a:rPr>
              <a:t>Extracted, Transformed data is loaded into a </a:t>
            </a:r>
            <a:r>
              <a:rPr lang="en-US" sz="2000" b="1" i="0" dirty="0">
                <a:solidFill>
                  <a:srgbClr val="171717"/>
                </a:solidFill>
                <a:effectLst/>
                <a:latin typeface="Segoe UI" panose="020B0502040204020203" pitchFamily="34" charset="0"/>
              </a:rPr>
              <a:t>Delta Lake</a:t>
            </a:r>
            <a:r>
              <a:rPr lang="en-US" sz="2000" b="0" i="0" dirty="0">
                <a:solidFill>
                  <a:srgbClr val="171717"/>
                </a:solidFill>
                <a:effectLst/>
                <a:latin typeface="Segoe UI" panose="020B0502040204020203" pitchFamily="34" charset="0"/>
              </a:rPr>
              <a:t>.</a:t>
            </a:r>
          </a:p>
        </p:txBody>
      </p:sp>
    </p:spTree>
    <p:extLst>
      <p:ext uri="{BB962C8B-B14F-4D97-AF65-F5344CB8AC3E}">
        <p14:creationId xmlns:p14="http://schemas.microsoft.com/office/powerpoint/2010/main" val="16263972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AF44E-04D8-495D-8304-9C494B4803AA}"/>
              </a:ext>
            </a:extLst>
          </p:cNvPr>
          <p:cNvSpPr txBox="1"/>
          <p:nvPr/>
        </p:nvSpPr>
        <p:spPr>
          <a:xfrm>
            <a:off x="361949" y="515035"/>
            <a:ext cx="10982325" cy="954107"/>
          </a:xfrm>
          <a:prstGeom prst="rect">
            <a:avLst/>
          </a:prstGeom>
          <a:noFill/>
        </p:spPr>
        <p:txBody>
          <a:bodyPr wrap="square">
            <a:spAutoFit/>
          </a:bodyPr>
          <a:lstStyle/>
          <a:p>
            <a:r>
              <a:rPr lang="en-US" sz="2800" b="0" i="0" dirty="0">
                <a:solidFill>
                  <a:srgbClr val="273239"/>
                </a:solidFill>
                <a:effectLst/>
                <a:latin typeface="urw-din"/>
              </a:rPr>
              <a:t>There are 2 approaches for constructing data-warehouse: Top-down approach and Bottom-up approach</a:t>
            </a:r>
            <a:endParaRPr lang="en-IN" sz="2800" dirty="0"/>
          </a:p>
        </p:txBody>
      </p:sp>
      <p:pic>
        <p:nvPicPr>
          <p:cNvPr id="1026" name="Picture 2">
            <a:extLst>
              <a:ext uri="{FF2B5EF4-FFF2-40B4-BE49-F238E27FC236}">
                <a16:creationId xmlns:a16="http://schemas.microsoft.com/office/drawing/2014/main" id="{3E59F1D7-D987-4D9A-B94A-47D7167E9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1" y="1609725"/>
            <a:ext cx="9753600" cy="4629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23D1089-D90F-460C-9A3B-C7F028F76CB6}"/>
              </a:ext>
            </a:extLst>
          </p:cNvPr>
          <p:cNvSpPr txBox="1"/>
          <p:nvPr/>
        </p:nvSpPr>
        <p:spPr>
          <a:xfrm>
            <a:off x="3048000" y="6008042"/>
            <a:ext cx="6096000" cy="461665"/>
          </a:xfrm>
          <a:prstGeom prst="rect">
            <a:avLst/>
          </a:prstGeom>
          <a:noFill/>
        </p:spPr>
        <p:txBody>
          <a:bodyPr wrap="square">
            <a:spAutoFit/>
          </a:bodyPr>
          <a:lstStyle/>
          <a:p>
            <a:pPr algn="ctr"/>
            <a:r>
              <a:rPr lang="en-US" sz="2400" b="0" i="0" dirty="0">
                <a:solidFill>
                  <a:srgbClr val="FF0000"/>
                </a:solidFill>
                <a:effectLst/>
                <a:latin typeface="urw-din"/>
              </a:rPr>
              <a:t>Top-down approach</a:t>
            </a:r>
            <a:endParaRPr lang="en-IN" sz="2400" dirty="0">
              <a:solidFill>
                <a:srgbClr val="FF0000"/>
              </a:solidFill>
            </a:endParaRPr>
          </a:p>
        </p:txBody>
      </p:sp>
    </p:spTree>
    <p:extLst>
      <p:ext uri="{BB962C8B-B14F-4D97-AF65-F5344CB8AC3E}">
        <p14:creationId xmlns:p14="http://schemas.microsoft.com/office/powerpoint/2010/main" val="386641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A0F58-AFE7-49BA-AF5C-F1B947C35844}"/>
              </a:ext>
            </a:extLst>
          </p:cNvPr>
          <p:cNvSpPr txBox="1"/>
          <p:nvPr/>
        </p:nvSpPr>
        <p:spPr>
          <a:xfrm>
            <a:off x="314325" y="224909"/>
            <a:ext cx="6096000" cy="461665"/>
          </a:xfrm>
          <a:prstGeom prst="rect">
            <a:avLst/>
          </a:prstGeom>
          <a:noFill/>
        </p:spPr>
        <p:txBody>
          <a:bodyPr wrap="square">
            <a:spAutoFit/>
          </a:bodyPr>
          <a:lstStyle/>
          <a:p>
            <a:pPr algn="l"/>
            <a:r>
              <a:rPr lang="en-IN" sz="2400" b="1" i="0" dirty="0">
                <a:solidFill>
                  <a:srgbClr val="171717"/>
                </a:solidFill>
                <a:effectLst/>
                <a:latin typeface="Segoe UI" panose="020B0502040204020203" pitchFamily="34" charset="0"/>
              </a:rPr>
              <a:t>Delta Lake architecture</a:t>
            </a:r>
          </a:p>
        </p:txBody>
      </p:sp>
      <p:sp>
        <p:nvSpPr>
          <p:cNvPr id="5" name="TextBox 4">
            <a:extLst>
              <a:ext uri="{FF2B5EF4-FFF2-40B4-BE49-F238E27FC236}">
                <a16:creationId xmlns:a16="http://schemas.microsoft.com/office/drawing/2014/main" id="{D6FD18FF-CA50-4632-88E3-CB6CE5D4278B}"/>
              </a:ext>
            </a:extLst>
          </p:cNvPr>
          <p:cNvSpPr txBox="1"/>
          <p:nvPr/>
        </p:nvSpPr>
        <p:spPr>
          <a:xfrm>
            <a:off x="314325" y="1019949"/>
            <a:ext cx="11106150" cy="1015663"/>
          </a:xfrm>
          <a:prstGeom prst="rect">
            <a:avLst/>
          </a:prstGeom>
          <a:noFill/>
        </p:spPr>
        <p:txBody>
          <a:bodyPr wrap="square">
            <a:spAutoFit/>
          </a:bodyPr>
          <a:lstStyle/>
          <a:p>
            <a:r>
              <a:rPr lang="en-US" sz="2000" b="0" i="0" dirty="0">
                <a:solidFill>
                  <a:srgbClr val="171717"/>
                </a:solidFill>
                <a:effectLst/>
                <a:latin typeface="Segoe UI" panose="020B0502040204020203" pitchFamily="34" charset="0"/>
              </a:rPr>
              <a:t>The Delta Lake Architecture is a vast improvement upon the traditional Lambda architecture. At each stage, we enrich our data through a unified pipeline that allows us to combine batch and streaming workflows through a shared </a:t>
            </a:r>
            <a:r>
              <a:rPr lang="en-US" sz="2000" b="0" i="0" dirty="0" err="1">
                <a:solidFill>
                  <a:srgbClr val="171717"/>
                </a:solidFill>
                <a:effectLst/>
                <a:latin typeface="Segoe UI" panose="020B0502040204020203" pitchFamily="34" charset="0"/>
              </a:rPr>
              <a:t>filestore</a:t>
            </a:r>
            <a:r>
              <a:rPr lang="en-US" sz="2000" b="0" i="0" dirty="0">
                <a:solidFill>
                  <a:srgbClr val="171717"/>
                </a:solidFill>
                <a:effectLst/>
                <a:latin typeface="Segoe UI" panose="020B0502040204020203" pitchFamily="34" charset="0"/>
              </a:rPr>
              <a:t> with ACID-compliant transactions.</a:t>
            </a:r>
            <a:endParaRPr lang="en-IN" sz="2000" dirty="0"/>
          </a:p>
        </p:txBody>
      </p:sp>
      <p:sp>
        <p:nvSpPr>
          <p:cNvPr id="7" name="TextBox 6">
            <a:extLst>
              <a:ext uri="{FF2B5EF4-FFF2-40B4-BE49-F238E27FC236}">
                <a16:creationId xmlns:a16="http://schemas.microsoft.com/office/drawing/2014/main" id="{ACB1009C-693B-4700-8ECA-9FB1DA0203C8}"/>
              </a:ext>
            </a:extLst>
          </p:cNvPr>
          <p:cNvSpPr txBox="1"/>
          <p:nvPr/>
        </p:nvSpPr>
        <p:spPr>
          <a:xfrm>
            <a:off x="314325" y="2368987"/>
            <a:ext cx="11029950" cy="3477875"/>
          </a:xfrm>
          <a:prstGeom prst="rect">
            <a:avLst/>
          </a:prstGeom>
          <a:noFill/>
        </p:spPr>
        <p:txBody>
          <a:bodyPr wrap="square">
            <a:spAutoFit/>
          </a:bodyPr>
          <a:lstStyle/>
          <a:p>
            <a:pPr algn="l"/>
            <a:r>
              <a:rPr lang="en-US" sz="2000" b="1" i="0" dirty="0">
                <a:solidFill>
                  <a:srgbClr val="171717"/>
                </a:solidFill>
                <a:effectLst/>
                <a:latin typeface="Segoe UI" panose="020B0502040204020203" pitchFamily="34" charset="0"/>
              </a:rPr>
              <a:t>Bronze</a:t>
            </a:r>
            <a:r>
              <a:rPr lang="en-US" sz="2000" b="0" i="0" dirty="0">
                <a:solidFill>
                  <a:srgbClr val="171717"/>
                </a:solidFill>
                <a:effectLst/>
                <a:latin typeface="Segoe UI" panose="020B0502040204020203" pitchFamily="34" charset="0"/>
              </a:rPr>
              <a:t> tables contain raw data ingested from various sources (JSON files, RDBMS data, IoT data, etc.).</a:t>
            </a:r>
          </a:p>
          <a:p>
            <a:pPr algn="l"/>
            <a:endParaRPr lang="en-US" sz="2000" b="0" i="0" dirty="0">
              <a:solidFill>
                <a:srgbClr val="171717"/>
              </a:solidFill>
              <a:effectLst/>
              <a:latin typeface="Segoe UI" panose="020B0502040204020203" pitchFamily="34" charset="0"/>
            </a:endParaRPr>
          </a:p>
          <a:p>
            <a:pPr algn="l"/>
            <a:r>
              <a:rPr lang="en-US" sz="2000" b="1" i="0" dirty="0">
                <a:solidFill>
                  <a:srgbClr val="171717"/>
                </a:solidFill>
                <a:effectLst/>
                <a:latin typeface="Segoe UI" panose="020B0502040204020203" pitchFamily="34" charset="0"/>
              </a:rPr>
              <a:t>Silver</a:t>
            </a:r>
            <a:r>
              <a:rPr lang="en-US" sz="2000" b="0" i="0" dirty="0">
                <a:solidFill>
                  <a:srgbClr val="171717"/>
                </a:solidFill>
                <a:effectLst/>
                <a:latin typeface="Segoe UI" panose="020B0502040204020203" pitchFamily="34" charset="0"/>
              </a:rPr>
              <a:t> tables will provide a more refined view of our data. We can join fields from various bronze tables to enrich streaming records, or update account statuses based on recent activity.</a:t>
            </a:r>
          </a:p>
          <a:p>
            <a:pPr algn="l"/>
            <a:endParaRPr lang="en-US" sz="2000" b="0" i="0" dirty="0">
              <a:solidFill>
                <a:srgbClr val="171717"/>
              </a:solidFill>
              <a:effectLst/>
              <a:latin typeface="Segoe UI" panose="020B0502040204020203" pitchFamily="34" charset="0"/>
            </a:endParaRPr>
          </a:p>
          <a:p>
            <a:pPr algn="l"/>
            <a:r>
              <a:rPr lang="en-US" sz="2000" b="1" i="0" dirty="0">
                <a:solidFill>
                  <a:srgbClr val="171717"/>
                </a:solidFill>
                <a:effectLst/>
                <a:latin typeface="Segoe UI" panose="020B0502040204020203" pitchFamily="34" charset="0"/>
              </a:rPr>
              <a:t>Gold</a:t>
            </a:r>
            <a:r>
              <a:rPr lang="en-US" sz="2000" b="0" i="0" dirty="0">
                <a:solidFill>
                  <a:srgbClr val="171717"/>
                </a:solidFill>
                <a:effectLst/>
                <a:latin typeface="Segoe UI" panose="020B0502040204020203" pitchFamily="34" charset="0"/>
              </a:rPr>
              <a:t> tables provide business level aggregates often used for reporting and dashboarding. This would include aggregations such as daily active website users, weekly sales per store, or gross revenue per quarter by department.</a:t>
            </a:r>
          </a:p>
          <a:p>
            <a:pPr algn="l"/>
            <a:endParaRPr lang="en-US" sz="2000" b="0" i="0" dirty="0">
              <a:solidFill>
                <a:srgbClr val="171717"/>
              </a:solidFill>
              <a:effectLst/>
              <a:latin typeface="Segoe UI" panose="020B0502040204020203" pitchFamily="34" charset="0"/>
            </a:endParaRPr>
          </a:p>
          <a:p>
            <a:pPr algn="l"/>
            <a:r>
              <a:rPr lang="en-US" sz="2000" b="0" i="0" dirty="0">
                <a:solidFill>
                  <a:srgbClr val="171717"/>
                </a:solidFill>
                <a:effectLst/>
                <a:latin typeface="Segoe UI" panose="020B0502040204020203" pitchFamily="34" charset="0"/>
              </a:rPr>
              <a:t>The end outputs are actionable insights, dashboards, and reports of business metrics.</a:t>
            </a:r>
          </a:p>
        </p:txBody>
      </p:sp>
    </p:spTree>
    <p:extLst>
      <p:ext uri="{BB962C8B-B14F-4D97-AF65-F5344CB8AC3E}">
        <p14:creationId xmlns:p14="http://schemas.microsoft.com/office/powerpoint/2010/main" val="34615980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EA4444-6C44-4C83-A655-B20A3FCF897F}"/>
              </a:ext>
            </a:extLst>
          </p:cNvPr>
          <p:cNvPicPr>
            <a:picLocks noChangeAspect="1"/>
          </p:cNvPicPr>
          <p:nvPr/>
        </p:nvPicPr>
        <p:blipFill>
          <a:blip r:embed="rId2"/>
          <a:stretch>
            <a:fillRect/>
          </a:stretch>
        </p:blipFill>
        <p:spPr>
          <a:xfrm>
            <a:off x="0" y="3048"/>
            <a:ext cx="12192000" cy="6851904"/>
          </a:xfrm>
          <a:prstGeom prst="rect">
            <a:avLst/>
          </a:prstGeom>
        </p:spPr>
      </p:pic>
    </p:spTree>
    <p:extLst>
      <p:ext uri="{BB962C8B-B14F-4D97-AF65-F5344CB8AC3E}">
        <p14:creationId xmlns:p14="http://schemas.microsoft.com/office/powerpoint/2010/main" val="30260362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DBCBD-6824-D1DE-5ED3-E4A2EC931C34}"/>
              </a:ext>
            </a:extLst>
          </p:cNvPr>
          <p:cNvSpPr txBox="1"/>
          <p:nvPr/>
        </p:nvSpPr>
        <p:spPr>
          <a:xfrm>
            <a:off x="3048000" y="208625"/>
            <a:ext cx="6096000" cy="369332"/>
          </a:xfrm>
          <a:prstGeom prst="rect">
            <a:avLst/>
          </a:prstGeom>
          <a:noFill/>
        </p:spPr>
        <p:txBody>
          <a:bodyPr wrap="square">
            <a:spAutoFit/>
          </a:bodyPr>
          <a:lstStyle/>
          <a:p>
            <a:pPr algn="ctr"/>
            <a:r>
              <a:rPr lang="sv-SE" b="0" i="0" dirty="0">
                <a:solidFill>
                  <a:srgbClr val="000000"/>
                </a:solidFill>
                <a:effectLst/>
                <a:latin typeface="Oswald" panose="02000503000000000000" pitchFamily="2" charset="0"/>
              </a:rPr>
              <a:t>Delta vs Parquet in Databricks</a:t>
            </a:r>
          </a:p>
        </p:txBody>
      </p:sp>
      <p:pic>
        <p:nvPicPr>
          <p:cNvPr id="5" name="Picture 4">
            <a:extLst>
              <a:ext uri="{FF2B5EF4-FFF2-40B4-BE49-F238E27FC236}">
                <a16:creationId xmlns:a16="http://schemas.microsoft.com/office/drawing/2014/main" id="{FAAE5590-0E49-5099-DADF-928C2BE7D449}"/>
              </a:ext>
            </a:extLst>
          </p:cNvPr>
          <p:cNvPicPr>
            <a:picLocks noChangeAspect="1"/>
          </p:cNvPicPr>
          <p:nvPr/>
        </p:nvPicPr>
        <p:blipFill>
          <a:blip r:embed="rId2"/>
          <a:stretch>
            <a:fillRect/>
          </a:stretch>
        </p:blipFill>
        <p:spPr>
          <a:xfrm>
            <a:off x="1293250" y="751722"/>
            <a:ext cx="8666827" cy="5640465"/>
          </a:xfrm>
          <a:prstGeom prst="rect">
            <a:avLst/>
          </a:prstGeom>
        </p:spPr>
      </p:pic>
    </p:spTree>
    <p:extLst>
      <p:ext uri="{BB962C8B-B14F-4D97-AF65-F5344CB8AC3E}">
        <p14:creationId xmlns:p14="http://schemas.microsoft.com/office/powerpoint/2010/main" val="13322198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6DEAB4-5EF1-0789-B395-32CDDB8EF23D}"/>
              </a:ext>
            </a:extLst>
          </p:cNvPr>
          <p:cNvSpPr txBox="1"/>
          <p:nvPr/>
        </p:nvSpPr>
        <p:spPr>
          <a:xfrm>
            <a:off x="442451" y="615303"/>
            <a:ext cx="11316929" cy="5324535"/>
          </a:xfrm>
          <a:prstGeom prst="rect">
            <a:avLst/>
          </a:prstGeom>
          <a:noFill/>
        </p:spPr>
        <p:txBody>
          <a:bodyPr wrap="square">
            <a:spAutoFit/>
          </a:bodyPr>
          <a:lstStyle/>
          <a:p>
            <a:pPr algn="l"/>
            <a:r>
              <a:rPr lang="en-US" sz="2000" b="0" i="0" dirty="0">
                <a:solidFill>
                  <a:srgbClr val="000000"/>
                </a:solidFill>
                <a:effectLst/>
                <a:latin typeface="Oswald" panose="02000503000000000000" pitchFamily="2" charset="0"/>
              </a:rPr>
              <a:t>Choose Between Delta vs Parquet</a:t>
            </a:r>
            <a:endParaRPr lang="en-US" sz="2000" b="0" i="0" dirty="0">
              <a:solidFill>
                <a:srgbClr val="444444"/>
              </a:solidFill>
              <a:effectLst/>
              <a:latin typeface="Oswald" panose="02000503000000000000" pitchFamily="2" charset="0"/>
            </a:endParaRPr>
          </a:p>
          <a:p>
            <a:pPr algn="l"/>
            <a:r>
              <a:rPr lang="en-US" sz="2000" b="0" i="0" dirty="0">
                <a:solidFill>
                  <a:srgbClr val="000000"/>
                </a:solidFill>
                <a:effectLst/>
                <a:latin typeface="Open Sans" panose="020B0606030504020204" pitchFamily="34" charset="0"/>
              </a:rPr>
              <a:t>We have understood the differences between Delta and Parquet. We are now at the point where we need to choose between these formats. You have to decide based on your needs.</a:t>
            </a:r>
          </a:p>
          <a:p>
            <a:pPr algn="l"/>
            <a:endParaRPr lang="en-US" sz="2000" b="0" i="0" dirty="0">
              <a:solidFill>
                <a:srgbClr val="000000"/>
              </a:solidFill>
              <a:effectLst/>
              <a:latin typeface="Open Sans" panose="020B0606030504020204" pitchFamily="34" charset="0"/>
            </a:endParaRPr>
          </a:p>
          <a:p>
            <a:pPr algn="l"/>
            <a:r>
              <a:rPr lang="en-US" sz="2000" b="0" i="0" dirty="0">
                <a:solidFill>
                  <a:srgbClr val="000000"/>
                </a:solidFill>
                <a:effectLst/>
                <a:latin typeface="Open Sans" panose="020B0606030504020204" pitchFamily="34" charset="0"/>
              </a:rPr>
              <a:t>There are several reasons why Delta is preferable:</a:t>
            </a:r>
          </a:p>
          <a:p>
            <a:pPr algn="l">
              <a:buFont typeface="Arial" panose="020B0604020202020204" pitchFamily="34" charset="0"/>
              <a:buChar char="•"/>
            </a:pPr>
            <a:r>
              <a:rPr lang="en-US" sz="2000" b="0" i="1" dirty="0">
                <a:solidFill>
                  <a:srgbClr val="000000"/>
                </a:solidFill>
                <a:effectLst/>
                <a:latin typeface="Open Sans" panose="020B0606030504020204" pitchFamily="34" charset="0"/>
              </a:rPr>
              <a:t>Many Insert, Delete transactions happened on data</a:t>
            </a:r>
            <a:endParaRPr lang="en-US" sz="2000" b="0" i="0" dirty="0">
              <a:solidFill>
                <a:srgbClr val="000000"/>
              </a:solidFill>
              <a:effectLst/>
              <a:latin typeface="Open Sans" panose="020B0606030504020204" pitchFamily="34" charset="0"/>
            </a:endParaRPr>
          </a:p>
          <a:p>
            <a:pPr algn="l">
              <a:buFont typeface="Arial" panose="020B0604020202020204" pitchFamily="34" charset="0"/>
              <a:buChar char="•"/>
            </a:pPr>
            <a:r>
              <a:rPr lang="en-US" sz="2000" b="0" i="1" dirty="0">
                <a:solidFill>
                  <a:srgbClr val="000000"/>
                </a:solidFill>
                <a:effectLst/>
                <a:latin typeface="Open Sans" panose="020B0606030504020204" pitchFamily="34" charset="0"/>
              </a:rPr>
              <a:t>Update required for your data</a:t>
            </a:r>
            <a:endParaRPr lang="en-US" sz="2000" b="0" i="0" dirty="0">
              <a:solidFill>
                <a:srgbClr val="000000"/>
              </a:solidFill>
              <a:effectLst/>
              <a:latin typeface="Open Sans" panose="020B0606030504020204" pitchFamily="34" charset="0"/>
            </a:endParaRPr>
          </a:p>
          <a:p>
            <a:pPr algn="l">
              <a:buFont typeface="Arial" panose="020B0604020202020204" pitchFamily="34" charset="0"/>
              <a:buChar char="•"/>
            </a:pPr>
            <a:r>
              <a:rPr lang="en-US" sz="2000" b="0" i="1" dirty="0">
                <a:solidFill>
                  <a:srgbClr val="000000"/>
                </a:solidFill>
                <a:effectLst/>
                <a:latin typeface="Open Sans" panose="020B0606030504020204" pitchFamily="34" charset="0"/>
              </a:rPr>
              <a:t>Want to keep versions of data</a:t>
            </a:r>
            <a:endParaRPr lang="en-US" sz="2000" b="0" i="0" dirty="0">
              <a:solidFill>
                <a:srgbClr val="000000"/>
              </a:solidFill>
              <a:effectLst/>
              <a:latin typeface="Open Sans" panose="020B0606030504020204" pitchFamily="34" charset="0"/>
            </a:endParaRPr>
          </a:p>
          <a:p>
            <a:pPr algn="l"/>
            <a:endParaRPr lang="en-US" sz="2000" b="0" i="0" dirty="0">
              <a:solidFill>
                <a:srgbClr val="000000"/>
              </a:solidFill>
              <a:effectLst/>
              <a:latin typeface="Open Sans" panose="020B0606030504020204" pitchFamily="34" charset="0"/>
            </a:endParaRPr>
          </a:p>
          <a:p>
            <a:pPr algn="l"/>
            <a:r>
              <a:rPr lang="en-US" sz="2000" b="0" i="0" dirty="0">
                <a:solidFill>
                  <a:srgbClr val="000000"/>
                </a:solidFill>
                <a:effectLst/>
                <a:latin typeface="Open Sans" panose="020B0606030504020204" pitchFamily="34" charset="0"/>
              </a:rPr>
              <a:t>It is preferable to use parquet in the following situations:</a:t>
            </a:r>
          </a:p>
          <a:p>
            <a:pPr algn="l">
              <a:buFont typeface="Arial" panose="020B0604020202020204" pitchFamily="34" charset="0"/>
              <a:buChar char="•"/>
            </a:pPr>
            <a:r>
              <a:rPr lang="en-US" sz="2000" b="0" i="1" dirty="0">
                <a:solidFill>
                  <a:srgbClr val="000000"/>
                </a:solidFill>
                <a:effectLst/>
                <a:latin typeface="Open Sans" panose="020B0606030504020204" pitchFamily="34" charset="0"/>
              </a:rPr>
              <a:t>There is only new data being appended</a:t>
            </a:r>
            <a:endParaRPr lang="en-US" sz="2000" b="0" i="0" dirty="0">
              <a:solidFill>
                <a:srgbClr val="000000"/>
              </a:solidFill>
              <a:effectLst/>
              <a:latin typeface="Open Sans" panose="020B0606030504020204" pitchFamily="34" charset="0"/>
            </a:endParaRPr>
          </a:p>
          <a:p>
            <a:pPr algn="l">
              <a:buFont typeface="Arial" panose="020B0604020202020204" pitchFamily="34" charset="0"/>
              <a:buChar char="•"/>
            </a:pPr>
            <a:r>
              <a:rPr lang="en-US" sz="2000" b="0" i="1" dirty="0">
                <a:solidFill>
                  <a:srgbClr val="000000"/>
                </a:solidFill>
                <a:effectLst/>
                <a:latin typeface="Open Sans" panose="020B0606030504020204" pitchFamily="34" charset="0"/>
              </a:rPr>
              <a:t>Updates are not required</a:t>
            </a:r>
            <a:endParaRPr lang="en-US" sz="2000" b="0" i="0" dirty="0">
              <a:solidFill>
                <a:srgbClr val="000000"/>
              </a:solidFill>
              <a:effectLst/>
              <a:latin typeface="Open Sans" panose="020B0606030504020204" pitchFamily="34" charset="0"/>
            </a:endParaRPr>
          </a:p>
          <a:p>
            <a:pPr algn="l"/>
            <a:r>
              <a:rPr lang="en-US" sz="2000" b="0" i="0" dirty="0">
                <a:solidFill>
                  <a:srgbClr val="000000"/>
                </a:solidFill>
                <a:effectLst/>
                <a:latin typeface="Open Sans" panose="020B0606030504020204" pitchFamily="34" charset="0"/>
              </a:rPr>
              <a:t> </a:t>
            </a:r>
          </a:p>
          <a:p>
            <a:pPr algn="l"/>
            <a:r>
              <a:rPr lang="en-US" sz="2000" b="0" i="0" dirty="0">
                <a:solidFill>
                  <a:srgbClr val="000000"/>
                </a:solidFill>
                <a:effectLst/>
                <a:latin typeface="Open Sans" panose="020B0606030504020204" pitchFamily="34" charset="0"/>
              </a:rPr>
              <a:t>Although the Delta has many features, it requires a little additional maintenance. Since it keeps versions, it is necessary to clean up the old data version periodically </a:t>
            </a:r>
            <a:r>
              <a:rPr lang="en-US" sz="2000" b="0" i="0" dirty="0">
                <a:solidFill>
                  <a:srgbClr val="FF0000"/>
                </a:solidFill>
                <a:effectLst/>
                <a:latin typeface="Open Sans" panose="020B0606030504020204" pitchFamily="34" charset="0"/>
              </a:rPr>
              <a:t>to improve performance</a:t>
            </a:r>
            <a:r>
              <a:rPr lang="en-US" sz="2000" b="0" i="0" dirty="0">
                <a:solidFill>
                  <a:srgbClr val="000000"/>
                </a:solidFill>
                <a:effectLst/>
                <a:latin typeface="Open Sans" panose="020B0606030504020204" pitchFamily="34" charset="0"/>
              </a:rPr>
              <a:t>. Further, if you are integrating this data with any other data system that is not compatible with delta format, then you will need to convert and use an additional layer.</a:t>
            </a:r>
          </a:p>
        </p:txBody>
      </p:sp>
    </p:spTree>
    <p:extLst>
      <p:ext uri="{BB962C8B-B14F-4D97-AF65-F5344CB8AC3E}">
        <p14:creationId xmlns:p14="http://schemas.microsoft.com/office/powerpoint/2010/main" val="5176691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956E70-0D93-C2A0-6EEE-B292F0F95032}"/>
              </a:ext>
            </a:extLst>
          </p:cNvPr>
          <p:cNvSpPr txBox="1"/>
          <p:nvPr/>
        </p:nvSpPr>
        <p:spPr>
          <a:xfrm>
            <a:off x="2772697" y="198792"/>
            <a:ext cx="6096000" cy="523220"/>
          </a:xfrm>
          <a:prstGeom prst="rect">
            <a:avLst/>
          </a:prstGeom>
          <a:noFill/>
        </p:spPr>
        <p:txBody>
          <a:bodyPr wrap="square">
            <a:spAutoFit/>
          </a:bodyPr>
          <a:lstStyle/>
          <a:p>
            <a:pPr algn="ctr" rtl="0" fontAlgn="auto"/>
            <a:r>
              <a:rPr lang="en-IN" sz="2800" b="1" i="0" dirty="0">
                <a:effectLst/>
                <a:latin typeface="-apple-system"/>
              </a:rPr>
              <a:t>Delta Lake Concurrency Control</a:t>
            </a:r>
          </a:p>
        </p:txBody>
      </p:sp>
      <p:sp>
        <p:nvSpPr>
          <p:cNvPr id="5" name="TextBox 4">
            <a:extLst>
              <a:ext uri="{FF2B5EF4-FFF2-40B4-BE49-F238E27FC236}">
                <a16:creationId xmlns:a16="http://schemas.microsoft.com/office/drawing/2014/main" id="{86D4B545-3F2A-409E-362F-FEA8A706FE6E}"/>
              </a:ext>
            </a:extLst>
          </p:cNvPr>
          <p:cNvSpPr txBox="1"/>
          <p:nvPr/>
        </p:nvSpPr>
        <p:spPr>
          <a:xfrm>
            <a:off x="491612" y="964013"/>
            <a:ext cx="10795819" cy="5262979"/>
          </a:xfrm>
          <a:prstGeom prst="rect">
            <a:avLst/>
          </a:prstGeom>
          <a:noFill/>
        </p:spPr>
        <p:txBody>
          <a:bodyPr wrap="square">
            <a:spAutoFit/>
          </a:bodyPr>
          <a:lstStyle/>
          <a:p>
            <a:r>
              <a:rPr lang="en-US" sz="2400" b="0" i="0" dirty="0">
                <a:effectLst/>
                <a:latin typeface="-apple-system"/>
              </a:rPr>
              <a:t>if </a:t>
            </a:r>
            <a:r>
              <a:rPr lang="en-US" sz="2400" b="0" i="0" dirty="0" err="1">
                <a:effectLst/>
                <a:latin typeface="-apple-system"/>
              </a:rPr>
              <a:t>i</a:t>
            </a:r>
            <a:r>
              <a:rPr lang="en-US" sz="2400" b="0" i="0" dirty="0">
                <a:effectLst/>
                <a:latin typeface="-apple-system"/>
              </a:rPr>
              <a:t> ask you that how we used to handle concurrent transaction in RDBMS then your answer would be LOCK. By applying Shared/exclusive locks.</a:t>
            </a:r>
          </a:p>
          <a:p>
            <a:endParaRPr lang="en-US" sz="2400" dirty="0">
              <a:latin typeface="-apple-system"/>
            </a:endParaRPr>
          </a:p>
          <a:p>
            <a:pPr algn="l" fontAlgn="auto"/>
            <a:r>
              <a:rPr lang="en-US" sz="2400" b="0" i="0" dirty="0">
                <a:effectLst/>
                <a:latin typeface="-apple-system"/>
              </a:rPr>
              <a:t>Now think about delta lake. If there is no Lock feature, then how it is managing concurrent transactions.</a:t>
            </a:r>
          </a:p>
          <a:p>
            <a:pPr algn="l" fontAlgn="auto"/>
            <a:endParaRPr lang="en-US" sz="2400" b="0" i="0" dirty="0">
              <a:effectLst/>
              <a:latin typeface="-apple-system"/>
            </a:endParaRPr>
          </a:p>
          <a:p>
            <a:pPr algn="l" fontAlgn="auto"/>
            <a:r>
              <a:rPr lang="en-US" sz="2400" b="0" i="0" dirty="0">
                <a:effectLst/>
                <a:latin typeface="-apple-system"/>
              </a:rPr>
              <a:t>Delta Lake uses </a:t>
            </a:r>
            <a:r>
              <a:rPr lang="en-US" sz="2400" b="1" i="0" dirty="0">
                <a:effectLst/>
                <a:latin typeface="-apple-system"/>
              </a:rPr>
              <a:t>optimistic concurrency control</a:t>
            </a:r>
            <a:r>
              <a:rPr lang="en-US" sz="2400" b="0" i="0" dirty="0">
                <a:effectLst/>
                <a:latin typeface="-apple-system"/>
              </a:rPr>
              <a:t> to provide transactional guarantees between writes.</a:t>
            </a:r>
          </a:p>
          <a:p>
            <a:endParaRPr lang="en-IN" sz="2400" dirty="0"/>
          </a:p>
          <a:p>
            <a:pPr algn="l" fontAlgn="auto"/>
            <a:r>
              <a:rPr lang="en-US" sz="2400" b="0" i="0" dirty="0">
                <a:effectLst/>
                <a:latin typeface="-apple-system"/>
              </a:rPr>
              <a:t>Suppose user A and user B is making changes on same table at same time. </a:t>
            </a:r>
            <a:r>
              <a:rPr lang="en-US" sz="2400" b="1" i="0" dirty="0">
                <a:effectLst/>
                <a:latin typeface="-apple-system"/>
              </a:rPr>
              <a:t>optimistic concurrency control </a:t>
            </a:r>
            <a:r>
              <a:rPr lang="en-US" sz="2400" b="0" i="0" dirty="0">
                <a:effectLst/>
                <a:latin typeface="-apple-system"/>
              </a:rPr>
              <a:t>guarantee that both transactions should complete successfully</a:t>
            </a:r>
            <a:r>
              <a:rPr lang="en-US" sz="2400" b="1" i="0" dirty="0">
                <a:effectLst/>
                <a:latin typeface="-apple-system"/>
              </a:rPr>
              <a:t>.</a:t>
            </a:r>
          </a:p>
          <a:p>
            <a:pPr algn="l" fontAlgn="auto"/>
            <a:endParaRPr lang="en-US" sz="2400" b="0" i="0" dirty="0">
              <a:effectLst/>
              <a:latin typeface="-apple-system"/>
            </a:endParaRPr>
          </a:p>
          <a:p>
            <a:pPr algn="l" fontAlgn="auto"/>
            <a:r>
              <a:rPr lang="en-US" sz="2400" b="0" i="0" dirty="0">
                <a:effectLst/>
                <a:latin typeface="-apple-system"/>
              </a:rPr>
              <a:t>Now as we said above if there is no lock then </a:t>
            </a:r>
            <a:r>
              <a:rPr lang="en-US" sz="2400" b="0" i="0" dirty="0">
                <a:solidFill>
                  <a:srgbClr val="FF0000"/>
                </a:solidFill>
                <a:effectLst/>
                <a:latin typeface="-apple-system"/>
              </a:rPr>
              <a:t>how it’s possible?</a:t>
            </a:r>
          </a:p>
          <a:p>
            <a:endParaRPr lang="en-IN" sz="2400" dirty="0"/>
          </a:p>
        </p:txBody>
      </p:sp>
    </p:spTree>
    <p:extLst>
      <p:ext uri="{BB962C8B-B14F-4D97-AF65-F5344CB8AC3E}">
        <p14:creationId xmlns:p14="http://schemas.microsoft.com/office/powerpoint/2010/main" val="36910176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EB69D-C741-C21B-BB30-6981CE4EAAAA}"/>
              </a:ext>
            </a:extLst>
          </p:cNvPr>
          <p:cNvSpPr txBox="1"/>
          <p:nvPr/>
        </p:nvSpPr>
        <p:spPr>
          <a:xfrm>
            <a:off x="540774" y="476803"/>
            <a:ext cx="11336594" cy="6001643"/>
          </a:xfrm>
          <a:prstGeom prst="rect">
            <a:avLst/>
          </a:prstGeom>
          <a:noFill/>
        </p:spPr>
        <p:txBody>
          <a:bodyPr wrap="square">
            <a:spAutoFit/>
          </a:bodyPr>
          <a:lstStyle/>
          <a:p>
            <a:pPr algn="l" fontAlgn="auto"/>
            <a:r>
              <a:rPr lang="en-US" sz="2400" b="0" i="0" dirty="0">
                <a:effectLst/>
                <a:latin typeface="-apple-system"/>
              </a:rPr>
              <a:t>To understand this let’s see how operations (Insert/Update/Delete/Alter) work on delta table.</a:t>
            </a:r>
          </a:p>
          <a:p>
            <a:pPr algn="l" fontAlgn="auto"/>
            <a:r>
              <a:rPr lang="en-US" sz="2400" b="0" i="0" dirty="0">
                <a:effectLst/>
                <a:latin typeface="-apple-system"/>
              </a:rPr>
              <a:t>Delta Lake transaction writes operate in four stages:</a:t>
            </a:r>
          </a:p>
          <a:p>
            <a:pPr algn="l" fontAlgn="auto">
              <a:buFont typeface="+mj-lt"/>
              <a:buAutoNum type="arabicPeriod"/>
            </a:pPr>
            <a:r>
              <a:rPr lang="en-US" sz="2400" b="0" i="0" dirty="0">
                <a:solidFill>
                  <a:srgbClr val="FF0000"/>
                </a:solidFill>
                <a:effectLst/>
                <a:latin typeface="-apple-system"/>
              </a:rPr>
              <a:t>Record</a:t>
            </a:r>
            <a:r>
              <a:rPr lang="en-US" sz="2400" b="0" i="0" dirty="0">
                <a:effectLst/>
                <a:latin typeface="-apple-system"/>
              </a:rPr>
              <a:t>: Record the starting table version.</a:t>
            </a:r>
          </a:p>
          <a:p>
            <a:pPr algn="l" fontAlgn="auto">
              <a:buFont typeface="+mj-lt"/>
              <a:buAutoNum type="arabicPeriod"/>
            </a:pPr>
            <a:r>
              <a:rPr lang="en-US" sz="2400" b="0" i="0" dirty="0">
                <a:solidFill>
                  <a:srgbClr val="FF0000"/>
                </a:solidFill>
                <a:effectLst/>
                <a:latin typeface="-apple-system"/>
              </a:rPr>
              <a:t>Read</a:t>
            </a:r>
            <a:r>
              <a:rPr lang="en-US" sz="2400" b="0" i="0" dirty="0">
                <a:effectLst/>
                <a:latin typeface="-apple-system"/>
              </a:rPr>
              <a:t>: Reads (if needed, in case of new record insert it’s not needed) the latest available version of the table to identify which files need to be modified (that is, rewritten).</a:t>
            </a:r>
          </a:p>
          <a:p>
            <a:pPr algn="l" fontAlgn="auto">
              <a:buFont typeface="+mj-lt"/>
              <a:buAutoNum type="arabicPeriod"/>
            </a:pPr>
            <a:r>
              <a:rPr lang="en-US" sz="2400" b="0" i="0" dirty="0">
                <a:effectLst/>
                <a:latin typeface="-apple-system"/>
              </a:rPr>
              <a:t>As files are immutable and can’t be modified. So, it read the file in memory and modify the data (in case of update) and rewrite into new file.</a:t>
            </a:r>
          </a:p>
          <a:p>
            <a:pPr algn="l" fontAlgn="auto">
              <a:buFont typeface="+mj-lt"/>
              <a:buAutoNum type="arabicPeriod"/>
            </a:pPr>
            <a:r>
              <a:rPr lang="en-US" sz="2400" b="0" i="0" dirty="0">
                <a:solidFill>
                  <a:srgbClr val="FF0000"/>
                </a:solidFill>
                <a:effectLst/>
                <a:latin typeface="-apple-system"/>
              </a:rPr>
              <a:t>Write</a:t>
            </a:r>
            <a:r>
              <a:rPr lang="en-US" sz="2400" b="0" i="0" dirty="0">
                <a:effectLst/>
                <a:latin typeface="-apple-system"/>
              </a:rPr>
              <a:t>: Stages all the changes by writing new data files.</a:t>
            </a:r>
          </a:p>
          <a:p>
            <a:pPr algn="l" fontAlgn="auto">
              <a:buFont typeface="+mj-lt"/>
              <a:buAutoNum type="arabicPeriod"/>
            </a:pPr>
            <a:r>
              <a:rPr lang="en-US" sz="2400" b="0" i="0" dirty="0">
                <a:solidFill>
                  <a:srgbClr val="FF0000"/>
                </a:solidFill>
                <a:effectLst/>
                <a:latin typeface="-apple-system"/>
              </a:rPr>
              <a:t>Validate and commit</a:t>
            </a:r>
            <a:r>
              <a:rPr lang="en-US" sz="2400" b="0" i="0" dirty="0">
                <a:effectLst/>
                <a:latin typeface="-apple-system"/>
              </a:rPr>
              <a:t>: Before committing the changes, checks whether the proposed changes conflict with any other changes that may have been concurrently committed since the snapshot that was read. If there are no conflicts, all the staged changes are committed as a new versioned snapshot, and the write operation succeeds.</a:t>
            </a:r>
          </a:p>
          <a:p>
            <a:pPr algn="l" fontAlgn="auto"/>
            <a:r>
              <a:rPr lang="en-US" sz="2400" b="1" i="0" dirty="0">
                <a:solidFill>
                  <a:schemeClr val="accent1"/>
                </a:solidFill>
                <a:effectLst/>
                <a:latin typeface="-apple-system"/>
              </a:rPr>
              <a:t>However</a:t>
            </a:r>
            <a:r>
              <a:rPr lang="en-US" sz="2400" b="0" i="0" dirty="0">
                <a:effectLst/>
                <a:latin typeface="-apple-system"/>
              </a:rPr>
              <a:t>, if there are conflicts, the write operation fails with a concurrent modification exception rather than corrupting the table as would happen with the write operation on a Parquet table.</a:t>
            </a:r>
          </a:p>
        </p:txBody>
      </p:sp>
    </p:spTree>
    <p:extLst>
      <p:ext uri="{BB962C8B-B14F-4D97-AF65-F5344CB8AC3E}">
        <p14:creationId xmlns:p14="http://schemas.microsoft.com/office/powerpoint/2010/main" val="7417765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EF2E44-863E-D70B-C0FE-97ED48450B5B}"/>
              </a:ext>
            </a:extLst>
          </p:cNvPr>
          <p:cNvSpPr txBox="1"/>
          <p:nvPr/>
        </p:nvSpPr>
        <p:spPr>
          <a:xfrm>
            <a:off x="344128" y="412723"/>
            <a:ext cx="11080955" cy="5632311"/>
          </a:xfrm>
          <a:prstGeom prst="rect">
            <a:avLst/>
          </a:prstGeom>
          <a:noFill/>
        </p:spPr>
        <p:txBody>
          <a:bodyPr wrap="square">
            <a:spAutoFit/>
          </a:bodyPr>
          <a:lstStyle/>
          <a:p>
            <a:pPr algn="l" fontAlgn="auto"/>
            <a:r>
              <a:rPr lang="en-US" sz="2000" b="0" i="0" dirty="0">
                <a:effectLst/>
                <a:latin typeface="-apple-system"/>
              </a:rPr>
              <a:t>Let’s understand how delta lake resolve any conflict.</a:t>
            </a:r>
          </a:p>
          <a:p>
            <a:pPr algn="l" fontAlgn="auto"/>
            <a:r>
              <a:rPr lang="en-US" sz="2000" b="0" i="0" dirty="0">
                <a:effectLst/>
                <a:latin typeface="-apple-system"/>
              </a:rPr>
              <a:t>Case 1 – let’s support there is an employee table, partitioned by state. User A (Transaction A) and User B (Transaction B) is trying to write data in same partition, let’s take state=FL.</a:t>
            </a:r>
          </a:p>
          <a:p>
            <a:pPr algn="l" fontAlgn="auto"/>
            <a:r>
              <a:rPr lang="en-US" sz="2000" b="0" i="0" dirty="0">
                <a:effectLst/>
                <a:latin typeface="-apple-system"/>
              </a:rPr>
              <a:t>Now let’s follow above steps.</a:t>
            </a:r>
          </a:p>
          <a:p>
            <a:pPr algn="l" fontAlgn="auto"/>
            <a:r>
              <a:rPr lang="en-US" sz="2000" b="0" i="0" dirty="0">
                <a:effectLst/>
                <a:latin typeface="-apple-system"/>
              </a:rPr>
              <a:t>1.     </a:t>
            </a:r>
            <a:r>
              <a:rPr lang="en-US" sz="2000" b="0" i="0" dirty="0">
                <a:solidFill>
                  <a:srgbClr val="FF0000"/>
                </a:solidFill>
                <a:effectLst/>
                <a:latin typeface="-apple-system"/>
              </a:rPr>
              <a:t>Record</a:t>
            </a:r>
            <a:r>
              <a:rPr lang="en-US" sz="2000" b="0" i="0" dirty="0">
                <a:effectLst/>
                <a:latin typeface="-apple-system"/>
              </a:rPr>
              <a:t>: It will record current table version of table, let’s take version=2. You can get current table version.</a:t>
            </a:r>
          </a:p>
          <a:p>
            <a:pPr algn="l" fontAlgn="auto"/>
            <a:r>
              <a:rPr lang="en-US" sz="2000" b="0" i="0" dirty="0">
                <a:effectLst/>
                <a:latin typeface="-apple-system"/>
              </a:rPr>
              <a:t>%</a:t>
            </a:r>
            <a:r>
              <a:rPr lang="en-US" sz="2000" b="0" i="0" dirty="0" err="1">
                <a:effectLst/>
                <a:latin typeface="-apple-system"/>
              </a:rPr>
              <a:t>sql</a:t>
            </a:r>
            <a:endParaRPr lang="en-US" sz="2000" b="0" i="0" dirty="0">
              <a:effectLst/>
              <a:latin typeface="-apple-system"/>
            </a:endParaRPr>
          </a:p>
          <a:p>
            <a:pPr algn="l" fontAlgn="auto"/>
            <a:r>
              <a:rPr lang="en-US" sz="2000" b="0" i="0" dirty="0">
                <a:effectLst/>
                <a:latin typeface="-apple-system"/>
              </a:rPr>
              <a:t>DESCRIBE HISTORY </a:t>
            </a:r>
            <a:r>
              <a:rPr lang="en-US" sz="2000" b="0" i="0" dirty="0" err="1">
                <a:effectLst/>
                <a:latin typeface="-apple-system"/>
              </a:rPr>
              <a:t>employee_delta_table</a:t>
            </a:r>
            <a:r>
              <a:rPr lang="en-US" sz="2000" b="0" i="0" dirty="0">
                <a:effectLst/>
                <a:latin typeface="-apple-system"/>
              </a:rPr>
              <a:t> LIMIT 1</a:t>
            </a:r>
          </a:p>
          <a:p>
            <a:pPr algn="l" fontAlgn="auto"/>
            <a:r>
              <a:rPr lang="en-US" sz="2000" b="0" i="0" dirty="0">
                <a:effectLst/>
                <a:latin typeface="-apple-system"/>
              </a:rPr>
              <a:t>2.     </a:t>
            </a:r>
            <a:r>
              <a:rPr lang="en-US" sz="2000" b="0" i="0" dirty="0">
                <a:solidFill>
                  <a:srgbClr val="FF0000"/>
                </a:solidFill>
                <a:effectLst/>
                <a:latin typeface="-apple-system"/>
              </a:rPr>
              <a:t>Read</a:t>
            </a:r>
            <a:r>
              <a:rPr lang="en-US" sz="2000" b="0" i="0" dirty="0">
                <a:effectLst/>
                <a:latin typeface="-apple-system"/>
              </a:rPr>
              <a:t>: As here User A and B trying to write new record into table, there is no need to read existing data.</a:t>
            </a:r>
          </a:p>
          <a:p>
            <a:pPr algn="l" fontAlgn="auto"/>
            <a:r>
              <a:rPr lang="en-US" sz="2000" b="0" i="0" dirty="0">
                <a:effectLst/>
                <a:latin typeface="-apple-system"/>
              </a:rPr>
              <a:t>3.     </a:t>
            </a:r>
            <a:r>
              <a:rPr lang="en-US" sz="2000" b="0" i="0" dirty="0">
                <a:solidFill>
                  <a:srgbClr val="FF0000"/>
                </a:solidFill>
                <a:effectLst/>
                <a:latin typeface="-apple-system"/>
              </a:rPr>
              <a:t>Write</a:t>
            </a:r>
            <a:r>
              <a:rPr lang="en-US" sz="2000" b="0" i="0" dirty="0">
                <a:effectLst/>
                <a:latin typeface="-apple-system"/>
              </a:rPr>
              <a:t>: User A and B will write data to table in partition state=FL. It will create two ***.</a:t>
            </a:r>
            <a:r>
              <a:rPr lang="en-US" sz="2000" b="0" i="0" dirty="0" err="1">
                <a:effectLst/>
                <a:latin typeface="-apple-system"/>
              </a:rPr>
              <a:t>snappy.parquet</a:t>
            </a:r>
            <a:r>
              <a:rPr lang="en-US" sz="2000" b="0" i="0" dirty="0">
                <a:effectLst/>
                <a:latin typeface="-apple-system"/>
              </a:rPr>
              <a:t> files, one for each transaction.</a:t>
            </a:r>
          </a:p>
          <a:p>
            <a:pPr algn="l" fontAlgn="auto"/>
            <a:r>
              <a:rPr lang="en-US" sz="2000" b="0" i="0" dirty="0">
                <a:effectLst/>
                <a:latin typeface="-apple-system"/>
              </a:rPr>
              <a:t>4.     </a:t>
            </a:r>
            <a:r>
              <a:rPr lang="en-US" sz="2000" b="0" i="0" dirty="0">
                <a:solidFill>
                  <a:srgbClr val="FF0000"/>
                </a:solidFill>
                <a:effectLst/>
                <a:latin typeface="-apple-system"/>
              </a:rPr>
              <a:t>Commit</a:t>
            </a:r>
            <a:r>
              <a:rPr lang="en-US" sz="2000" b="0" i="0" dirty="0">
                <a:effectLst/>
                <a:latin typeface="-apple-system"/>
              </a:rPr>
              <a:t>: now here is conflict. As there can be only one commit after recorded table version. So here Delta Lake handles this conflict with the concept of “</a:t>
            </a:r>
            <a:r>
              <a:rPr lang="en-US" sz="2000" b="1" i="0" dirty="0">
                <a:solidFill>
                  <a:schemeClr val="accent1"/>
                </a:solidFill>
                <a:effectLst/>
                <a:latin typeface="-apple-system"/>
              </a:rPr>
              <a:t>mutual exclusion</a:t>
            </a:r>
            <a:r>
              <a:rPr lang="en-US" sz="2000" b="0" i="0" dirty="0">
                <a:effectLst/>
                <a:latin typeface="-apple-system"/>
              </a:rPr>
              <a:t>” one transaction will be accepted and other will rejected. Let say in this mutual exclusion user A won and user B lose.</a:t>
            </a:r>
          </a:p>
          <a:p>
            <a:pPr algn="l" fontAlgn="auto"/>
            <a:r>
              <a:rPr lang="en-US" sz="2000" b="0" i="0" dirty="0">
                <a:effectLst/>
                <a:latin typeface="-apple-system"/>
              </a:rPr>
              <a:t>But instead of throwing error to user B, Delta Lake prefers to handle this conflict optimistically. updates the table silently for those changes done by user A and then retries. It commits newly updated data and creating new table version. Here it will create version 4 instead of 3 (that’s taken by user A)</a:t>
            </a:r>
          </a:p>
        </p:txBody>
      </p:sp>
    </p:spTree>
    <p:extLst>
      <p:ext uri="{BB962C8B-B14F-4D97-AF65-F5344CB8AC3E}">
        <p14:creationId xmlns:p14="http://schemas.microsoft.com/office/powerpoint/2010/main" val="23572460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D866CD-98CB-0BE4-6FC6-B454093A12DF}"/>
              </a:ext>
            </a:extLst>
          </p:cNvPr>
          <p:cNvSpPr txBox="1"/>
          <p:nvPr/>
        </p:nvSpPr>
        <p:spPr>
          <a:xfrm>
            <a:off x="550605" y="433070"/>
            <a:ext cx="10776155" cy="830997"/>
          </a:xfrm>
          <a:prstGeom prst="rect">
            <a:avLst/>
          </a:prstGeom>
          <a:noFill/>
        </p:spPr>
        <p:txBody>
          <a:bodyPr wrap="square">
            <a:spAutoFit/>
          </a:bodyPr>
          <a:lstStyle/>
          <a:p>
            <a:r>
              <a:rPr lang="en-US" sz="2400" b="0" i="0" dirty="0">
                <a:solidFill>
                  <a:srgbClr val="FF0000"/>
                </a:solidFill>
                <a:effectLst/>
                <a:latin typeface="-apple-system"/>
              </a:rPr>
              <a:t>But it doesn’t mean delta lake can resolve all conflict and don’t throw any error. there are few problems that can’t be solved optimistically.</a:t>
            </a:r>
            <a:endParaRPr lang="en-IN" sz="2400" dirty="0">
              <a:solidFill>
                <a:srgbClr val="FF0000"/>
              </a:solidFill>
            </a:endParaRPr>
          </a:p>
        </p:txBody>
      </p:sp>
      <p:pic>
        <p:nvPicPr>
          <p:cNvPr id="5" name="Picture 4">
            <a:extLst>
              <a:ext uri="{FF2B5EF4-FFF2-40B4-BE49-F238E27FC236}">
                <a16:creationId xmlns:a16="http://schemas.microsoft.com/office/drawing/2014/main" id="{0884B8AF-EAC8-DEA1-3AD2-68A668B22914}"/>
              </a:ext>
            </a:extLst>
          </p:cNvPr>
          <p:cNvPicPr>
            <a:picLocks noChangeAspect="1"/>
          </p:cNvPicPr>
          <p:nvPr/>
        </p:nvPicPr>
        <p:blipFill>
          <a:blip r:embed="rId2"/>
          <a:stretch>
            <a:fillRect/>
          </a:stretch>
        </p:blipFill>
        <p:spPr>
          <a:xfrm>
            <a:off x="923809" y="2346519"/>
            <a:ext cx="10581242" cy="2520449"/>
          </a:xfrm>
          <a:prstGeom prst="rect">
            <a:avLst/>
          </a:prstGeom>
        </p:spPr>
      </p:pic>
      <p:sp>
        <p:nvSpPr>
          <p:cNvPr id="6" name="TextBox 5">
            <a:extLst>
              <a:ext uri="{FF2B5EF4-FFF2-40B4-BE49-F238E27FC236}">
                <a16:creationId xmlns:a16="http://schemas.microsoft.com/office/drawing/2014/main" id="{A98750D9-1934-3217-0154-B87307FD071E}"/>
              </a:ext>
            </a:extLst>
          </p:cNvPr>
          <p:cNvSpPr txBox="1"/>
          <p:nvPr/>
        </p:nvSpPr>
        <p:spPr>
          <a:xfrm>
            <a:off x="371798" y="3098911"/>
            <a:ext cx="630301" cy="1015663"/>
          </a:xfrm>
          <a:prstGeom prst="rect">
            <a:avLst/>
          </a:prstGeom>
          <a:noFill/>
        </p:spPr>
        <p:txBody>
          <a:bodyPr wrap="none" rtlCol="0">
            <a:spAutoFit/>
          </a:bodyPr>
          <a:lstStyle/>
          <a:p>
            <a:r>
              <a:rPr lang="en-IN" sz="6000" dirty="0">
                <a:solidFill>
                  <a:srgbClr val="FF0000"/>
                </a:solidFill>
              </a:rPr>
              <a:t>A</a:t>
            </a:r>
          </a:p>
        </p:txBody>
      </p:sp>
      <p:sp>
        <p:nvSpPr>
          <p:cNvPr id="7" name="TextBox 6">
            <a:extLst>
              <a:ext uri="{FF2B5EF4-FFF2-40B4-BE49-F238E27FC236}">
                <a16:creationId xmlns:a16="http://schemas.microsoft.com/office/drawing/2014/main" id="{8F8EBCE5-8FDD-BBD3-091A-58B5C5FFE821}"/>
              </a:ext>
            </a:extLst>
          </p:cNvPr>
          <p:cNvSpPr txBox="1"/>
          <p:nvPr/>
        </p:nvSpPr>
        <p:spPr>
          <a:xfrm>
            <a:off x="5780849" y="1501169"/>
            <a:ext cx="603050" cy="1015663"/>
          </a:xfrm>
          <a:prstGeom prst="rect">
            <a:avLst/>
          </a:prstGeom>
          <a:noFill/>
        </p:spPr>
        <p:txBody>
          <a:bodyPr wrap="none" rtlCol="0">
            <a:spAutoFit/>
          </a:bodyPr>
          <a:lstStyle/>
          <a:p>
            <a:r>
              <a:rPr lang="en-IN" sz="6000" dirty="0">
                <a:solidFill>
                  <a:srgbClr val="FF0000"/>
                </a:solidFill>
              </a:rPr>
              <a:t>B</a:t>
            </a:r>
          </a:p>
        </p:txBody>
      </p:sp>
      <p:sp>
        <p:nvSpPr>
          <p:cNvPr id="9" name="TextBox 8">
            <a:extLst>
              <a:ext uri="{FF2B5EF4-FFF2-40B4-BE49-F238E27FC236}">
                <a16:creationId xmlns:a16="http://schemas.microsoft.com/office/drawing/2014/main" id="{D3135340-1CDE-9D51-C092-62B67A913AD9}"/>
              </a:ext>
            </a:extLst>
          </p:cNvPr>
          <p:cNvSpPr txBox="1"/>
          <p:nvPr/>
        </p:nvSpPr>
        <p:spPr>
          <a:xfrm>
            <a:off x="786580" y="5434694"/>
            <a:ext cx="9026013" cy="461665"/>
          </a:xfrm>
          <a:prstGeom prst="rect">
            <a:avLst/>
          </a:prstGeom>
          <a:noFill/>
        </p:spPr>
        <p:txBody>
          <a:bodyPr wrap="square">
            <a:spAutoFit/>
          </a:bodyPr>
          <a:lstStyle/>
          <a:p>
            <a:r>
              <a:rPr lang="en-US" sz="2400" b="0" i="0" dirty="0">
                <a:solidFill>
                  <a:srgbClr val="FF0000"/>
                </a:solidFill>
                <a:effectLst/>
                <a:latin typeface="-apple-system"/>
              </a:rPr>
              <a:t>To avoid conflict partitioning of table play very crucial role.</a:t>
            </a:r>
            <a:endParaRPr lang="en-IN" sz="2400" dirty="0">
              <a:solidFill>
                <a:srgbClr val="FF0000"/>
              </a:solidFill>
            </a:endParaRPr>
          </a:p>
        </p:txBody>
      </p:sp>
    </p:spTree>
    <p:extLst>
      <p:ext uri="{BB962C8B-B14F-4D97-AF65-F5344CB8AC3E}">
        <p14:creationId xmlns:p14="http://schemas.microsoft.com/office/powerpoint/2010/main" val="36742726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63C66B-6741-A42F-A647-7B6376E27ABF}"/>
              </a:ext>
            </a:extLst>
          </p:cNvPr>
          <p:cNvSpPr txBox="1"/>
          <p:nvPr/>
        </p:nvSpPr>
        <p:spPr>
          <a:xfrm>
            <a:off x="442452" y="565635"/>
            <a:ext cx="10923638" cy="4524315"/>
          </a:xfrm>
          <a:prstGeom prst="rect">
            <a:avLst/>
          </a:prstGeom>
          <a:noFill/>
        </p:spPr>
        <p:txBody>
          <a:bodyPr wrap="square">
            <a:spAutoFit/>
          </a:bodyPr>
          <a:lstStyle/>
          <a:p>
            <a:pPr algn="l" fontAlgn="auto"/>
            <a:r>
              <a:rPr lang="en-IN" sz="3200" b="1" i="0" dirty="0">
                <a:effectLst/>
                <a:latin typeface="-apple-system"/>
              </a:rPr>
              <a:t>Conflict exceptions</a:t>
            </a:r>
            <a:endParaRPr lang="en-IN" sz="3200" b="0" i="0" dirty="0">
              <a:effectLst/>
              <a:latin typeface="-apple-system"/>
            </a:endParaRPr>
          </a:p>
          <a:p>
            <a:pPr algn="l" fontAlgn="auto"/>
            <a:r>
              <a:rPr lang="en-IN" sz="3200" b="0" i="0" dirty="0">
                <a:effectLst/>
                <a:latin typeface="-apple-system"/>
              </a:rPr>
              <a:t>When a transaction conflict occurs, you will observe one of the following exceptions:</a:t>
            </a:r>
          </a:p>
          <a:p>
            <a:pPr algn="l" fontAlgn="auto">
              <a:buFont typeface="+mj-lt"/>
              <a:buAutoNum type="arabicPeriod"/>
            </a:pPr>
            <a:r>
              <a:rPr lang="en-IN" sz="3200" b="0" i="0" dirty="0" err="1">
                <a:effectLst/>
                <a:latin typeface="-apple-system"/>
              </a:rPr>
              <a:t>ConcurrentAppendException</a:t>
            </a:r>
            <a:endParaRPr lang="en-IN" sz="3200" b="0" i="0" dirty="0">
              <a:effectLst/>
              <a:latin typeface="-apple-system"/>
            </a:endParaRPr>
          </a:p>
          <a:p>
            <a:pPr algn="l" fontAlgn="auto">
              <a:buFont typeface="+mj-lt"/>
              <a:buAutoNum type="arabicPeriod"/>
            </a:pPr>
            <a:r>
              <a:rPr lang="en-IN" sz="3200" b="0" i="0" dirty="0" err="1">
                <a:effectLst/>
                <a:latin typeface="-apple-system"/>
              </a:rPr>
              <a:t>ConcurrentDeleteReadException</a:t>
            </a:r>
            <a:endParaRPr lang="en-IN" sz="3200" b="0" i="0" dirty="0">
              <a:effectLst/>
              <a:latin typeface="-apple-system"/>
            </a:endParaRPr>
          </a:p>
          <a:p>
            <a:pPr algn="l" fontAlgn="auto">
              <a:buFont typeface="+mj-lt"/>
              <a:buAutoNum type="arabicPeriod"/>
            </a:pPr>
            <a:r>
              <a:rPr lang="en-IN" sz="3200" b="0" i="0" dirty="0" err="1">
                <a:effectLst/>
                <a:latin typeface="-apple-system"/>
              </a:rPr>
              <a:t>ConcurrentDeleteDeleteException</a:t>
            </a:r>
            <a:endParaRPr lang="en-IN" sz="3200" b="0" i="0" dirty="0">
              <a:effectLst/>
              <a:latin typeface="-apple-system"/>
            </a:endParaRPr>
          </a:p>
          <a:p>
            <a:pPr algn="l" fontAlgn="auto">
              <a:buFont typeface="+mj-lt"/>
              <a:buAutoNum type="arabicPeriod"/>
            </a:pPr>
            <a:r>
              <a:rPr lang="en-IN" sz="3200" b="0" i="0" dirty="0" err="1">
                <a:effectLst/>
                <a:latin typeface="-apple-system"/>
              </a:rPr>
              <a:t>MetadataChangedException</a:t>
            </a:r>
            <a:endParaRPr lang="en-IN" sz="3200" b="0" i="0" dirty="0">
              <a:effectLst/>
              <a:latin typeface="-apple-system"/>
            </a:endParaRPr>
          </a:p>
          <a:p>
            <a:pPr algn="l" fontAlgn="auto">
              <a:buFont typeface="+mj-lt"/>
              <a:buAutoNum type="arabicPeriod"/>
            </a:pPr>
            <a:r>
              <a:rPr lang="en-IN" sz="3200" b="0" i="0" dirty="0" err="1">
                <a:effectLst/>
                <a:latin typeface="-apple-system"/>
              </a:rPr>
              <a:t>ConcurrentTransactionException</a:t>
            </a:r>
            <a:endParaRPr lang="en-IN" sz="3200" b="0" i="0" dirty="0">
              <a:effectLst/>
              <a:latin typeface="-apple-system"/>
            </a:endParaRPr>
          </a:p>
          <a:p>
            <a:pPr algn="l" fontAlgn="auto">
              <a:buFont typeface="+mj-lt"/>
              <a:buAutoNum type="arabicPeriod"/>
            </a:pPr>
            <a:r>
              <a:rPr lang="en-IN" sz="3200" b="0" i="0" dirty="0" err="1">
                <a:effectLst/>
                <a:latin typeface="-apple-system"/>
              </a:rPr>
              <a:t>ProtocolChangedException</a:t>
            </a:r>
            <a:endParaRPr lang="en-IN" sz="3200" b="0" i="0" dirty="0">
              <a:effectLst/>
              <a:latin typeface="-apple-system"/>
            </a:endParaRPr>
          </a:p>
        </p:txBody>
      </p:sp>
    </p:spTree>
    <p:extLst>
      <p:ext uri="{BB962C8B-B14F-4D97-AF65-F5344CB8AC3E}">
        <p14:creationId xmlns:p14="http://schemas.microsoft.com/office/powerpoint/2010/main" val="28436258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B88747-201D-4E0B-A08D-3D6DF6E4F06F}"/>
              </a:ext>
            </a:extLst>
          </p:cNvPr>
          <p:cNvPicPr>
            <a:picLocks noChangeAspect="1"/>
          </p:cNvPicPr>
          <p:nvPr/>
        </p:nvPicPr>
        <p:blipFill>
          <a:blip r:embed="rId2"/>
          <a:stretch>
            <a:fillRect/>
          </a:stretch>
        </p:blipFill>
        <p:spPr>
          <a:xfrm>
            <a:off x="1386483" y="226428"/>
            <a:ext cx="8237934" cy="6157494"/>
          </a:xfrm>
          <a:prstGeom prst="rect">
            <a:avLst/>
          </a:prstGeom>
        </p:spPr>
      </p:pic>
    </p:spTree>
    <p:extLst>
      <p:ext uri="{BB962C8B-B14F-4D97-AF65-F5344CB8AC3E}">
        <p14:creationId xmlns:p14="http://schemas.microsoft.com/office/powerpoint/2010/main" val="34070943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AC577F-1FB5-4CAA-9940-F5ADEC71C589}"/>
              </a:ext>
            </a:extLst>
          </p:cNvPr>
          <p:cNvSpPr txBox="1"/>
          <p:nvPr/>
        </p:nvSpPr>
        <p:spPr>
          <a:xfrm>
            <a:off x="304799" y="335845"/>
            <a:ext cx="11134725" cy="5632311"/>
          </a:xfrm>
          <a:prstGeom prst="rect">
            <a:avLst/>
          </a:prstGeom>
          <a:noFill/>
        </p:spPr>
        <p:txBody>
          <a:bodyPr wrap="square">
            <a:spAutoFit/>
          </a:bodyPr>
          <a:lstStyle/>
          <a:p>
            <a:pPr algn="l" fontAlgn="base">
              <a:buFont typeface="+mj-lt"/>
              <a:buAutoNum type="arabicPeriod"/>
            </a:pPr>
            <a:r>
              <a:rPr lang="en-US" b="1" i="0" dirty="0">
                <a:solidFill>
                  <a:srgbClr val="273239"/>
                </a:solidFill>
                <a:effectLst/>
                <a:latin typeface="urw-din"/>
              </a:rPr>
              <a:t>External Sources –</a:t>
            </a:r>
            <a:r>
              <a:rPr lang="en-US" b="0" i="0" dirty="0">
                <a:solidFill>
                  <a:srgbClr val="273239"/>
                </a:solidFill>
                <a:effectLst/>
                <a:latin typeface="urw-din"/>
              </a:rPr>
              <a:t> External source is a source from where data is collected irrespective of the type of data. Data can be structured, semi structured and unstructured as well.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1" i="0" dirty="0">
                <a:solidFill>
                  <a:srgbClr val="273239"/>
                </a:solidFill>
                <a:effectLst/>
                <a:latin typeface="urw-din"/>
              </a:rPr>
              <a:t>Stage Area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Since the data, extracted from the external sources does not follow a particular format, so there is a need to validate this data to load into </a:t>
            </a:r>
            <a:r>
              <a:rPr lang="en-US" b="0" i="0" dirty="0" err="1">
                <a:solidFill>
                  <a:srgbClr val="273239"/>
                </a:solidFill>
                <a:effectLst/>
                <a:latin typeface="urw-din"/>
              </a:rPr>
              <a:t>datawarehouse</a:t>
            </a:r>
            <a:r>
              <a:rPr lang="en-US" b="0" i="0" dirty="0">
                <a:solidFill>
                  <a:srgbClr val="273239"/>
                </a:solidFill>
                <a:effectLst/>
                <a:latin typeface="urw-din"/>
              </a:rPr>
              <a:t>. For this purpose, it is recommended to use </a:t>
            </a:r>
            <a:r>
              <a:rPr lang="en-US" b="1" i="0" dirty="0">
                <a:solidFill>
                  <a:srgbClr val="273239"/>
                </a:solidFill>
                <a:effectLst/>
                <a:latin typeface="urw-din"/>
              </a:rPr>
              <a:t>ETL</a:t>
            </a:r>
            <a:r>
              <a:rPr lang="en-US" b="0" i="0" dirty="0">
                <a:solidFill>
                  <a:srgbClr val="273239"/>
                </a:solidFill>
                <a:effectLst/>
                <a:latin typeface="urw-din"/>
              </a:rPr>
              <a:t> tool. </a:t>
            </a:r>
          </a:p>
          <a:p>
            <a:pPr algn="l" fontAlgn="base">
              <a:buFont typeface="+mj-lt"/>
              <a:buAutoNum type="arabicPeriod"/>
            </a:pPr>
            <a:endParaRPr lang="en-US" b="1" i="0" dirty="0">
              <a:solidFill>
                <a:srgbClr val="273239"/>
              </a:solidFill>
              <a:effectLst/>
              <a:latin typeface="urw-din"/>
            </a:endParaRPr>
          </a:p>
          <a:p>
            <a:pPr algn="l" fontAlgn="base">
              <a:buFont typeface="+mj-lt"/>
              <a:buAutoNum type="arabicPeriod"/>
            </a:pPr>
            <a:r>
              <a:rPr lang="en-US" b="1" i="0" dirty="0">
                <a:solidFill>
                  <a:srgbClr val="273239"/>
                </a:solidFill>
                <a:effectLst/>
                <a:latin typeface="urw-din"/>
              </a:rPr>
              <a:t>Data-warehouse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After cleansing of data, it is stored in the </a:t>
            </a:r>
            <a:r>
              <a:rPr lang="en-US" b="0" i="0" dirty="0" err="1">
                <a:solidFill>
                  <a:srgbClr val="273239"/>
                </a:solidFill>
                <a:effectLst/>
                <a:latin typeface="urw-din"/>
              </a:rPr>
              <a:t>datawarehouse</a:t>
            </a:r>
            <a:r>
              <a:rPr lang="en-US" b="0" i="0" dirty="0">
                <a:solidFill>
                  <a:srgbClr val="273239"/>
                </a:solidFill>
                <a:effectLst/>
                <a:latin typeface="urw-din"/>
              </a:rPr>
              <a:t> as central repository. It actually stores the meta data and the actual data gets stored in the data marts. </a:t>
            </a:r>
            <a:r>
              <a:rPr lang="en-US" b="1" i="0" dirty="0">
                <a:solidFill>
                  <a:srgbClr val="273239"/>
                </a:solidFill>
                <a:effectLst/>
                <a:latin typeface="urw-din"/>
              </a:rPr>
              <a:t>Note</a:t>
            </a:r>
            <a:r>
              <a:rPr lang="en-US" b="0" i="0" dirty="0">
                <a:solidFill>
                  <a:srgbClr val="273239"/>
                </a:solidFill>
                <a:effectLst/>
                <a:latin typeface="urw-din"/>
              </a:rPr>
              <a:t> that </a:t>
            </a:r>
            <a:r>
              <a:rPr lang="en-US" b="0" i="0" dirty="0" err="1">
                <a:solidFill>
                  <a:srgbClr val="273239"/>
                </a:solidFill>
                <a:effectLst/>
                <a:latin typeface="urw-din"/>
              </a:rPr>
              <a:t>datawarehouse</a:t>
            </a:r>
            <a:r>
              <a:rPr lang="en-US" b="0" i="0" dirty="0">
                <a:solidFill>
                  <a:srgbClr val="273239"/>
                </a:solidFill>
                <a:effectLst/>
                <a:latin typeface="urw-din"/>
              </a:rPr>
              <a:t> stores the data in its purest form in this top-down approach.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1" i="0" dirty="0">
                <a:solidFill>
                  <a:srgbClr val="273239"/>
                </a:solidFill>
                <a:effectLst/>
                <a:latin typeface="urw-din"/>
              </a:rPr>
              <a:t>Data Marts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Data mart is also a part of storage component. It stores the information of a particular function of an </a:t>
            </a:r>
            <a:r>
              <a:rPr lang="en-US" b="0" i="0" dirty="0" err="1">
                <a:solidFill>
                  <a:srgbClr val="273239"/>
                </a:solidFill>
                <a:effectLst/>
                <a:latin typeface="urw-din"/>
              </a:rPr>
              <a:t>organisation</a:t>
            </a:r>
            <a:r>
              <a:rPr lang="en-US" b="0" i="0" dirty="0">
                <a:solidFill>
                  <a:srgbClr val="273239"/>
                </a:solidFill>
                <a:effectLst/>
                <a:latin typeface="urw-din"/>
              </a:rPr>
              <a:t> which is handled by single authority. There can be as many number of data marts in an </a:t>
            </a:r>
            <a:r>
              <a:rPr lang="en-US" b="0" i="0" dirty="0" err="1">
                <a:solidFill>
                  <a:srgbClr val="273239"/>
                </a:solidFill>
                <a:effectLst/>
                <a:latin typeface="urw-din"/>
              </a:rPr>
              <a:t>organisation</a:t>
            </a:r>
            <a:r>
              <a:rPr lang="en-US" b="0" i="0" dirty="0">
                <a:solidFill>
                  <a:srgbClr val="273239"/>
                </a:solidFill>
                <a:effectLst/>
                <a:latin typeface="urw-din"/>
              </a:rPr>
              <a:t> depending upon the functions. We can also say that data mart contains subset of the data stored in </a:t>
            </a:r>
            <a:r>
              <a:rPr lang="en-US" b="0" i="0" dirty="0" err="1">
                <a:solidFill>
                  <a:srgbClr val="273239"/>
                </a:solidFill>
                <a:effectLst/>
                <a:latin typeface="urw-din"/>
              </a:rPr>
              <a:t>datawarehouse</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1" i="0" dirty="0">
                <a:solidFill>
                  <a:srgbClr val="273239"/>
                </a:solidFill>
                <a:effectLst/>
                <a:latin typeface="urw-din"/>
              </a:rPr>
              <a:t>Data Mining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The practice of </a:t>
            </a:r>
            <a:r>
              <a:rPr lang="en-US" b="0" i="0" dirty="0" err="1">
                <a:solidFill>
                  <a:srgbClr val="273239"/>
                </a:solidFill>
                <a:effectLst/>
                <a:latin typeface="urw-din"/>
              </a:rPr>
              <a:t>analysing</a:t>
            </a:r>
            <a:r>
              <a:rPr lang="en-US" b="0" i="0" dirty="0">
                <a:solidFill>
                  <a:srgbClr val="273239"/>
                </a:solidFill>
                <a:effectLst/>
                <a:latin typeface="urw-din"/>
              </a:rPr>
              <a:t> the big data present in </a:t>
            </a:r>
            <a:r>
              <a:rPr lang="en-US" b="0" i="0" dirty="0" err="1">
                <a:solidFill>
                  <a:srgbClr val="273239"/>
                </a:solidFill>
                <a:effectLst/>
                <a:latin typeface="urw-din"/>
              </a:rPr>
              <a:t>datawarehouse</a:t>
            </a:r>
            <a:r>
              <a:rPr lang="en-US" b="0" i="0" dirty="0">
                <a:solidFill>
                  <a:srgbClr val="273239"/>
                </a:solidFill>
                <a:effectLst/>
                <a:latin typeface="urw-din"/>
              </a:rPr>
              <a:t> is data mining. It is used to find the hidden patterns that are present in the database or in </a:t>
            </a:r>
            <a:r>
              <a:rPr lang="en-US" b="0" i="0" dirty="0" err="1">
                <a:solidFill>
                  <a:srgbClr val="273239"/>
                </a:solidFill>
                <a:effectLst/>
                <a:latin typeface="urw-din"/>
              </a:rPr>
              <a:t>datawarehouse</a:t>
            </a:r>
            <a:r>
              <a:rPr lang="en-US" b="0" i="0" dirty="0">
                <a:solidFill>
                  <a:srgbClr val="273239"/>
                </a:solidFill>
                <a:effectLst/>
                <a:latin typeface="urw-din"/>
              </a:rPr>
              <a:t> with the help of algorithm of data mining. </a:t>
            </a:r>
          </a:p>
        </p:txBody>
      </p:sp>
    </p:spTree>
    <p:extLst>
      <p:ext uri="{BB962C8B-B14F-4D97-AF65-F5344CB8AC3E}">
        <p14:creationId xmlns:p14="http://schemas.microsoft.com/office/powerpoint/2010/main" val="247658549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50399-9912-4C7D-A85F-9EA3EAF4F694}"/>
              </a:ext>
            </a:extLst>
          </p:cNvPr>
          <p:cNvSpPr>
            <a:spLocks noGrp="1"/>
          </p:cNvSpPr>
          <p:nvPr>
            <p:ph type="title"/>
          </p:nvPr>
        </p:nvSpPr>
        <p:spPr>
          <a:xfrm>
            <a:off x="426427" y="232999"/>
            <a:ext cx="5555966" cy="757914"/>
          </a:xfrm>
        </p:spPr>
        <p:txBody>
          <a:bodyPr/>
          <a:lstStyle/>
          <a:p>
            <a:r>
              <a:rPr lang="en-US" dirty="0"/>
              <a:t>Azure Synapse Analytics </a:t>
            </a:r>
          </a:p>
        </p:txBody>
      </p:sp>
      <p:sp>
        <p:nvSpPr>
          <p:cNvPr id="6" name="empowering world's worker">
            <a:extLst>
              <a:ext uri="{FF2B5EF4-FFF2-40B4-BE49-F238E27FC236}">
                <a16:creationId xmlns:a16="http://schemas.microsoft.com/office/drawing/2014/main" id="{78052C4F-87BB-4F1C-BF2F-43938A411C5E}"/>
              </a:ext>
            </a:extLst>
          </p:cNvPr>
          <p:cNvSpPr/>
          <p:nvPr/>
        </p:nvSpPr>
        <p:spPr bwMode="auto">
          <a:xfrm>
            <a:off x="428705" y="909330"/>
            <a:ext cx="7754454" cy="221599"/>
          </a:xfrm>
          <a:prstGeom prst="rect">
            <a:avLst/>
          </a:prstGeom>
        </p:spPr>
        <p:txBody>
          <a:bodyPr vert="horz" wrap="square" lIns="0" tIns="0" rIns="0" bIns="0" rtlCol="0" anchor="t">
            <a:spAutoFit/>
          </a:bodyPr>
          <a:lstStyle/>
          <a:p>
            <a:pPr defTabSz="797576">
              <a:lnSpc>
                <a:spcPct val="90000"/>
              </a:lnSpc>
              <a:spcBef>
                <a:spcPct val="0"/>
              </a:spcBef>
              <a:spcAft>
                <a:spcPts val="800"/>
              </a:spcAft>
              <a:defRPr/>
            </a:pPr>
            <a:r>
              <a:rPr lang="en-US" sz="1600" dirty="0">
                <a:solidFill>
                  <a:srgbClr val="000000"/>
                </a:solidFill>
                <a:latin typeface="Segoe UI"/>
                <a:cs typeface="Segoe UI"/>
                <a:sym typeface="Segoe UI Semibold"/>
              </a:rPr>
              <a:t>Limitless analytics service with unmatched time to insight</a:t>
            </a:r>
            <a:endParaRPr lang="en-US" sz="1600" dirty="0">
              <a:ln w="3175">
                <a:noFill/>
              </a:ln>
              <a:solidFill>
                <a:srgbClr val="000000"/>
              </a:solidFill>
              <a:latin typeface="Segoe UI"/>
              <a:cs typeface="Segoe UI Semibold"/>
              <a:sym typeface="Segoe UI Semibold"/>
            </a:endParaRPr>
          </a:p>
        </p:txBody>
      </p:sp>
      <p:sp>
        <p:nvSpPr>
          <p:cNvPr id="7" name="Rectangle 6">
            <a:extLst>
              <a:ext uri="{FF2B5EF4-FFF2-40B4-BE49-F238E27FC236}">
                <a16:creationId xmlns:a16="http://schemas.microsoft.com/office/drawing/2014/main" id="{63AE8E0B-D05A-43CA-A549-C61E6BBE8883}"/>
              </a:ext>
              <a:ext uri="{C183D7F6-B498-43B3-948B-1728B52AA6E4}">
                <adec:decorative xmlns:adec="http://schemas.microsoft.com/office/drawing/2017/decorative" val="1"/>
              </a:ext>
            </a:extLst>
          </p:cNvPr>
          <p:cNvSpPr/>
          <p:nvPr/>
        </p:nvSpPr>
        <p:spPr bwMode="auto">
          <a:xfrm>
            <a:off x="556114" y="1393872"/>
            <a:ext cx="8037372" cy="4830407"/>
          </a:xfrm>
          <a:prstGeom prst="rect">
            <a:avLst/>
          </a:prstGeom>
          <a:solidFill>
            <a:schemeClr val="bg1">
              <a:lumMod val="95000"/>
            </a:schemeClr>
          </a:solidFill>
          <a:ln>
            <a:noFill/>
            <a:headEnd type="none" w="med" len="med"/>
            <a:tailEnd type="none" w="med" len="med"/>
          </a:ln>
          <a:effectLst>
            <a:softEdge rad="1270000"/>
          </a:effectLst>
        </p:spPr>
        <p:style>
          <a:lnRef idx="1">
            <a:schemeClr val="accent2"/>
          </a:lnRef>
          <a:fillRef idx="3">
            <a:schemeClr val="accent2"/>
          </a:fillRef>
          <a:effectRef idx="2">
            <a:schemeClr val="accent2"/>
          </a:effectRef>
          <a:fontRef idx="minor">
            <a:schemeClr val="lt1"/>
          </a:fontRef>
        </p:style>
        <p:txBody>
          <a:bodyPr rot="0" spcFirstLastPara="0" vert="horz" wrap="square" lIns="118824" tIns="164526" rIns="0" bIns="0" numCol="1" spcCol="0" rtlCol="0" fromWordArt="0" anchor="t" anchorCtr="0" forceAA="0" compatLnSpc="1">
            <a:prstTxWarp prst="textNoShape">
              <a:avLst/>
            </a:prstTxWarp>
            <a:noAutofit/>
          </a:bodyPr>
          <a:lstStyle/>
          <a:p>
            <a:pPr algn="ctr" defTabSz="913950">
              <a:defRPr/>
            </a:pPr>
            <a:endParaRPr lang="en-US" sz="1200" b="1" dirty="0">
              <a:solidFill>
                <a:srgbClr val="0070C3"/>
              </a:solidFill>
              <a:latin typeface="Segoe UI"/>
              <a:sym typeface="Segoe UI Semibold"/>
            </a:endParaRPr>
          </a:p>
        </p:txBody>
      </p:sp>
      <p:grpSp>
        <p:nvGrpSpPr>
          <p:cNvPr id="8" name="Group 7">
            <a:extLst>
              <a:ext uri="{FF2B5EF4-FFF2-40B4-BE49-F238E27FC236}">
                <a16:creationId xmlns:a16="http://schemas.microsoft.com/office/drawing/2014/main" id="{1A958CCD-ABAD-48E0-8FE2-C9F98C6511C0}"/>
              </a:ext>
              <a:ext uri="{C183D7F6-B498-43B3-948B-1728B52AA6E4}">
                <adec:decorative xmlns:adec="http://schemas.microsoft.com/office/drawing/2017/decorative" val="1"/>
              </a:ext>
            </a:extLst>
          </p:cNvPr>
          <p:cNvGrpSpPr/>
          <p:nvPr/>
        </p:nvGrpSpPr>
        <p:grpSpPr>
          <a:xfrm>
            <a:off x="777894" y="1813942"/>
            <a:ext cx="7652246" cy="3310198"/>
            <a:chOff x="1115729" y="2187385"/>
            <a:chExt cx="7655325" cy="3311529"/>
          </a:xfrm>
        </p:grpSpPr>
        <p:sp>
          <p:nvSpPr>
            <p:cNvPr id="9" name="Rectangle 8">
              <a:extLst>
                <a:ext uri="{FF2B5EF4-FFF2-40B4-BE49-F238E27FC236}">
                  <a16:creationId xmlns:a16="http://schemas.microsoft.com/office/drawing/2014/main" id="{6254600A-9D34-4C7B-A7F9-A362A99C9292}"/>
                </a:ext>
              </a:extLst>
            </p:cNvPr>
            <p:cNvSpPr/>
            <p:nvPr/>
          </p:nvSpPr>
          <p:spPr bwMode="auto">
            <a:xfrm>
              <a:off x="1116434" y="2454682"/>
              <a:ext cx="7654620" cy="304423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18824" tIns="164526" rIns="0" bIns="0" numCol="1" spcCol="0" rtlCol="0" fromWordArt="0" anchor="t" anchorCtr="0" forceAA="0" compatLnSpc="1">
              <a:prstTxWarp prst="textNoShape">
                <a:avLst/>
              </a:prstTxWarp>
              <a:noAutofit/>
            </a:bodyPr>
            <a:lstStyle/>
            <a:p>
              <a:pPr defTabSz="932013" fontAlgn="base">
                <a:spcBef>
                  <a:spcPct val="0"/>
                </a:spcBef>
                <a:spcAft>
                  <a:spcPct val="0"/>
                </a:spcAft>
                <a:defRPr/>
              </a:pPr>
              <a:endParaRPr lang="en-US" sz="1200" dirty="0">
                <a:solidFill>
                  <a:srgbClr val="0078D7"/>
                </a:solidFill>
                <a:latin typeface="Segoe UI"/>
                <a:ea typeface="Segoe UI" pitchFamily="34" charset="0"/>
                <a:cs typeface="Segoe UI" pitchFamily="34" charset="0"/>
                <a:sym typeface="Segoe UI Semibold"/>
              </a:endParaRPr>
            </a:p>
          </p:txBody>
        </p:sp>
        <p:sp>
          <p:nvSpPr>
            <p:cNvPr id="10" name="Rectangle 9">
              <a:extLst>
                <a:ext uri="{FF2B5EF4-FFF2-40B4-BE49-F238E27FC236}">
                  <a16:creationId xmlns:a16="http://schemas.microsoft.com/office/drawing/2014/main" id="{AC38BBBA-A5B8-4972-9F5A-E7C201751809}"/>
                </a:ext>
              </a:extLst>
            </p:cNvPr>
            <p:cNvSpPr/>
            <p:nvPr/>
          </p:nvSpPr>
          <p:spPr bwMode="auto">
            <a:xfrm>
              <a:off x="1115729" y="2187385"/>
              <a:ext cx="1820290" cy="2771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24" tIns="0" rIns="0" bIns="0" numCol="1" spcCol="0" rtlCol="0" fromWordArt="0" anchor="ctr" anchorCtr="0" forceAA="0" compatLnSpc="1">
              <a:prstTxWarp prst="textNoShape">
                <a:avLst/>
              </a:prstTxWarp>
              <a:noAutofit/>
            </a:bodyPr>
            <a:lstStyle/>
            <a:p>
              <a:pPr defTabSz="932013" fontAlgn="base">
                <a:spcBef>
                  <a:spcPct val="0"/>
                </a:spcBef>
                <a:spcAft>
                  <a:spcPct val="0"/>
                </a:spcAft>
                <a:defRPr/>
              </a:pPr>
              <a:r>
                <a:rPr lang="en-US" sz="13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sym typeface="Segoe UI Semibold"/>
                </a:rPr>
                <a:t>Synapse Analytics</a:t>
              </a:r>
            </a:p>
          </p:txBody>
        </p:sp>
      </p:grpSp>
      <p:sp>
        <p:nvSpPr>
          <p:cNvPr id="11" name="Rectangle 10">
            <a:extLst>
              <a:ext uri="{FF2B5EF4-FFF2-40B4-BE49-F238E27FC236}">
                <a16:creationId xmlns:a16="http://schemas.microsoft.com/office/drawing/2014/main" id="{80827C0C-A2B0-4D09-B7A8-6458E0B87929}"/>
              </a:ext>
            </a:extLst>
          </p:cNvPr>
          <p:cNvSpPr/>
          <p:nvPr/>
        </p:nvSpPr>
        <p:spPr bwMode="auto">
          <a:xfrm>
            <a:off x="894115" y="2647723"/>
            <a:ext cx="7425247" cy="2349850"/>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118824" rIns="91403" bIns="91403"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000000"/>
                </a:solidFill>
                <a:latin typeface="Segoe UI Semibold"/>
                <a:ea typeface="Segoe UI" pitchFamily="34" charset="0"/>
                <a:cs typeface="Segoe UI" pitchFamily="34" charset="0"/>
                <a:sym typeface="Segoe UI Semibold"/>
              </a:rPr>
              <a:t>Platform</a:t>
            </a:r>
          </a:p>
        </p:txBody>
      </p:sp>
      <p:grpSp>
        <p:nvGrpSpPr>
          <p:cNvPr id="12" name="Group 11">
            <a:extLst>
              <a:ext uri="{FF2B5EF4-FFF2-40B4-BE49-F238E27FC236}">
                <a16:creationId xmlns:a16="http://schemas.microsoft.com/office/drawing/2014/main" id="{09EA3A49-F255-4B80-8747-0FB97BBE2E16}"/>
              </a:ext>
              <a:ext uri="{C183D7F6-B498-43B3-948B-1728B52AA6E4}">
                <adec:decorative xmlns:adec="http://schemas.microsoft.com/office/drawing/2017/decorative" val="1"/>
              </a:ext>
            </a:extLst>
          </p:cNvPr>
          <p:cNvGrpSpPr/>
          <p:nvPr/>
        </p:nvGrpSpPr>
        <p:grpSpPr>
          <a:xfrm>
            <a:off x="774719" y="4997570"/>
            <a:ext cx="7651542" cy="1057267"/>
            <a:chOff x="772577" y="4998201"/>
            <a:chExt cx="7654620" cy="1057692"/>
          </a:xfrm>
        </p:grpSpPr>
        <p:sp>
          <p:nvSpPr>
            <p:cNvPr id="13" name="Rectangle 12">
              <a:extLst>
                <a:ext uri="{FF2B5EF4-FFF2-40B4-BE49-F238E27FC236}">
                  <a16:creationId xmlns:a16="http://schemas.microsoft.com/office/drawing/2014/main" id="{54A165CF-1CDC-434B-8ADD-03082CA25B44}"/>
                </a:ext>
              </a:extLst>
            </p:cNvPr>
            <p:cNvSpPr/>
            <p:nvPr/>
          </p:nvSpPr>
          <p:spPr bwMode="auto">
            <a:xfrm>
              <a:off x="772577" y="5337965"/>
              <a:ext cx="7654620" cy="717928"/>
            </a:xfrm>
            <a:prstGeom prst="rect">
              <a:avLst/>
            </a:prstGeom>
            <a:solidFill>
              <a:schemeClr val="bg1"/>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18824" tIns="118824" rIns="0" bIns="0" numCol="1" spcCol="0" rtlCol="0" fromWordArt="0" anchor="t" anchorCtr="0" forceAA="0" compatLnSpc="1">
              <a:prstTxWarp prst="textNoShape">
                <a:avLst/>
              </a:prstTxWarp>
              <a:noAutofit/>
            </a:bodyPr>
            <a:lstStyle/>
            <a:p>
              <a:pPr defTabSz="932013" fontAlgn="base">
                <a:spcBef>
                  <a:spcPct val="0"/>
                </a:spcBef>
                <a:spcAft>
                  <a:spcPct val="0"/>
                </a:spcAft>
                <a:defRPr/>
              </a:pPr>
              <a:r>
                <a:rPr lang="en-US" sz="1300" b="1" dirty="0">
                  <a:solidFill>
                    <a:srgbClr val="0078D4"/>
                  </a:solidFill>
                  <a:latin typeface="Segoe UI Semibold"/>
                  <a:ea typeface="Segoe UI" pitchFamily="34" charset="0"/>
                  <a:cs typeface="Segoe UI Semibold" panose="020B0502040204020203" pitchFamily="34" charset="0"/>
                  <a:sym typeface="Segoe UI Semibold"/>
                </a:rPr>
                <a:t>Azure</a:t>
              </a:r>
            </a:p>
            <a:p>
              <a:pPr defTabSz="932013" fontAlgn="base">
                <a:spcBef>
                  <a:spcPct val="0"/>
                </a:spcBef>
                <a:spcAft>
                  <a:spcPct val="0"/>
                </a:spcAft>
                <a:defRPr/>
              </a:pPr>
              <a:r>
                <a:rPr lang="en-US" sz="1300" b="1" dirty="0">
                  <a:solidFill>
                    <a:srgbClr val="000000"/>
                  </a:solidFill>
                  <a:latin typeface="Segoe UI Semibold"/>
                  <a:ea typeface="Segoe UI" pitchFamily="34" charset="0"/>
                  <a:cs typeface="Segoe UI Semibold" panose="020B0502040204020203" pitchFamily="34" charset="0"/>
                  <a:sym typeface="Segoe UI Semibold"/>
                </a:rPr>
                <a:t>Data Lake Storage</a:t>
              </a:r>
            </a:p>
          </p:txBody>
        </p:sp>
        <p:sp>
          <p:nvSpPr>
            <p:cNvPr id="14" name="TextBox 13">
              <a:extLst>
                <a:ext uri="{FF2B5EF4-FFF2-40B4-BE49-F238E27FC236}">
                  <a16:creationId xmlns:a16="http://schemas.microsoft.com/office/drawing/2014/main" id="{FBFF6E47-23C5-4A67-9823-C4714F0669B6}"/>
                </a:ext>
              </a:extLst>
            </p:cNvPr>
            <p:cNvSpPr txBox="1"/>
            <p:nvPr/>
          </p:nvSpPr>
          <p:spPr>
            <a:xfrm>
              <a:off x="6724420" y="5453263"/>
              <a:ext cx="1414300" cy="484556"/>
            </a:xfrm>
            <a:prstGeom prst="rect">
              <a:avLst/>
            </a:prstGeom>
            <a:noFill/>
          </p:spPr>
          <p:txBody>
            <a:bodyPr wrap="square" lIns="0" tIns="0" rIns="0" bIns="0" rtlCol="0">
              <a:spAutoFit/>
            </a:bodyPr>
            <a:lstStyle/>
            <a:p>
              <a:pPr defTabSz="913950">
                <a:lnSpc>
                  <a:spcPts val="1300"/>
                </a:lnSpc>
                <a:defRPr/>
              </a:pPr>
              <a:r>
                <a:rPr lang="en-US" sz="900" b="1" dirty="0">
                  <a:solidFill>
                    <a:srgbClr val="0078D4"/>
                  </a:solidFill>
                  <a:latin typeface="Segoe UI Semibold"/>
                  <a:ea typeface="Segoe UI" panose="020B0502040204020203" pitchFamily="34" charset="0"/>
                  <a:cs typeface="Segoe UI" panose="020B0502040204020203" pitchFamily="34" charset="0"/>
                  <a:sym typeface="Segoe UI Semibold"/>
                </a:rPr>
                <a:t>Common Data Model</a:t>
              </a:r>
            </a:p>
            <a:p>
              <a:pPr defTabSz="913950">
                <a:lnSpc>
                  <a:spcPts val="1300"/>
                </a:lnSpc>
                <a:defRPr/>
              </a:pPr>
              <a:r>
                <a:rPr lang="en-US" sz="900" b="1" dirty="0">
                  <a:solidFill>
                    <a:srgbClr val="0078D4"/>
                  </a:solidFill>
                  <a:latin typeface="Segoe UI Semibold"/>
                  <a:ea typeface="Segoe UI" panose="020B0502040204020203" pitchFamily="34" charset="0"/>
                  <a:cs typeface="Segoe UI" panose="020B0502040204020203" pitchFamily="34" charset="0"/>
                  <a:sym typeface="Segoe UI Semibold"/>
                </a:rPr>
                <a:t>Enterprise Security</a:t>
              </a:r>
            </a:p>
            <a:p>
              <a:pPr defTabSz="913950">
                <a:lnSpc>
                  <a:spcPts val="1300"/>
                </a:lnSpc>
                <a:defRPr/>
              </a:pPr>
              <a:r>
                <a:rPr lang="en-US" sz="900" b="1" dirty="0">
                  <a:solidFill>
                    <a:srgbClr val="0078D4"/>
                  </a:solidFill>
                  <a:latin typeface="Segoe UI Semibold"/>
                  <a:ea typeface="Segoe UI" panose="020B0502040204020203" pitchFamily="34" charset="0"/>
                  <a:cs typeface="Segoe UI" panose="020B0502040204020203" pitchFamily="34" charset="0"/>
                  <a:sym typeface="Segoe UI Semibold"/>
                </a:rPr>
                <a:t>Optimized for Analytics</a:t>
              </a:r>
            </a:p>
          </p:txBody>
        </p:sp>
        <p:grpSp>
          <p:nvGrpSpPr>
            <p:cNvPr id="15" name="Group 14">
              <a:extLst>
                <a:ext uri="{FF2B5EF4-FFF2-40B4-BE49-F238E27FC236}">
                  <a16:creationId xmlns:a16="http://schemas.microsoft.com/office/drawing/2014/main" id="{33BE2FFE-D754-4C7C-BCCB-2F0D8B396188}"/>
                </a:ext>
              </a:extLst>
            </p:cNvPr>
            <p:cNvGrpSpPr/>
            <p:nvPr/>
          </p:nvGrpSpPr>
          <p:grpSpPr>
            <a:xfrm>
              <a:off x="3931915" y="4998201"/>
              <a:ext cx="2436090" cy="774917"/>
              <a:chOff x="4053274" y="4916113"/>
              <a:chExt cx="2436090" cy="857006"/>
            </a:xfrm>
          </p:grpSpPr>
          <p:cxnSp>
            <p:nvCxnSpPr>
              <p:cNvPr id="16" name="Straight Connector 15">
                <a:extLst>
                  <a:ext uri="{FF2B5EF4-FFF2-40B4-BE49-F238E27FC236}">
                    <a16:creationId xmlns:a16="http://schemas.microsoft.com/office/drawing/2014/main" id="{27CF1A39-0075-4FA4-ADB3-0D4C88F63A6D}"/>
                  </a:ext>
                </a:extLst>
              </p:cNvPr>
              <p:cNvCxnSpPr>
                <a:cxnSpLocks/>
              </p:cNvCxnSpPr>
              <p:nvPr/>
            </p:nvCxnSpPr>
            <p:spPr>
              <a:xfrm flipV="1">
                <a:off x="40532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08610E-A314-4A75-B9B3-2DC75E473717}"/>
                  </a:ext>
                </a:extLst>
              </p:cNvPr>
              <p:cNvCxnSpPr>
                <a:cxnSpLocks/>
              </p:cNvCxnSpPr>
              <p:nvPr/>
            </p:nvCxnSpPr>
            <p:spPr>
              <a:xfrm flipV="1">
                <a:off x="4146264"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3CACC8-1351-4061-833E-3886F45A3703}"/>
                  </a:ext>
                </a:extLst>
              </p:cNvPr>
              <p:cNvCxnSpPr>
                <a:cxnSpLocks/>
              </p:cNvCxnSpPr>
              <p:nvPr/>
            </p:nvCxnSpPr>
            <p:spPr>
              <a:xfrm flipV="1">
                <a:off x="423986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A4253C-AD68-4811-B626-AEF12EA9C69B}"/>
                  </a:ext>
                </a:extLst>
              </p:cNvPr>
              <p:cNvCxnSpPr>
                <a:cxnSpLocks/>
              </p:cNvCxnSpPr>
              <p:nvPr/>
            </p:nvCxnSpPr>
            <p:spPr>
              <a:xfrm flipV="1">
                <a:off x="4327618"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E2B07C-5840-4E76-9961-BAED39D3F721}"/>
                  </a:ext>
                </a:extLst>
              </p:cNvPr>
              <p:cNvCxnSpPr>
                <a:cxnSpLocks/>
              </p:cNvCxnSpPr>
              <p:nvPr/>
            </p:nvCxnSpPr>
            <p:spPr>
              <a:xfrm flipV="1">
                <a:off x="4420557"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5D8228-CABD-48BE-B2FD-F8B9CBEC4FB1}"/>
                  </a:ext>
                </a:extLst>
              </p:cNvPr>
              <p:cNvCxnSpPr>
                <a:cxnSpLocks/>
              </p:cNvCxnSpPr>
              <p:nvPr/>
            </p:nvCxnSpPr>
            <p:spPr>
              <a:xfrm flipV="1">
                <a:off x="450579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386C60-4191-46F7-802C-2B9D531544B7}"/>
                  </a:ext>
                </a:extLst>
              </p:cNvPr>
              <p:cNvCxnSpPr>
                <a:cxnSpLocks/>
              </p:cNvCxnSpPr>
              <p:nvPr/>
            </p:nvCxnSpPr>
            <p:spPr>
              <a:xfrm flipV="1">
                <a:off x="4595679"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1B94F7-9F65-4F6D-8F49-E6840E434E87}"/>
                  </a:ext>
                </a:extLst>
              </p:cNvPr>
              <p:cNvCxnSpPr>
                <a:cxnSpLocks/>
              </p:cNvCxnSpPr>
              <p:nvPr/>
            </p:nvCxnSpPr>
            <p:spPr>
              <a:xfrm flipV="1">
                <a:off x="4683807"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CAD5DC-6FBB-461B-8992-5B4D2827C4FE}"/>
                  </a:ext>
                </a:extLst>
              </p:cNvPr>
              <p:cNvCxnSpPr>
                <a:cxnSpLocks/>
              </p:cNvCxnSpPr>
              <p:nvPr/>
            </p:nvCxnSpPr>
            <p:spPr>
              <a:xfrm flipV="1">
                <a:off x="477679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4BE2AE-161F-4C8F-829C-9531DB245921}"/>
                  </a:ext>
                </a:extLst>
              </p:cNvPr>
              <p:cNvCxnSpPr>
                <a:cxnSpLocks/>
              </p:cNvCxnSpPr>
              <p:nvPr/>
            </p:nvCxnSpPr>
            <p:spPr>
              <a:xfrm flipV="1">
                <a:off x="486978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2C06B9-08B9-4E52-B4D3-3A3B8FA0AEA9}"/>
                  </a:ext>
                </a:extLst>
              </p:cNvPr>
              <p:cNvCxnSpPr>
                <a:cxnSpLocks/>
              </p:cNvCxnSpPr>
              <p:nvPr/>
            </p:nvCxnSpPr>
            <p:spPr>
              <a:xfrm flipV="1">
                <a:off x="495217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1D975C-3AA3-481A-BEBC-A9D59E761F26}"/>
                  </a:ext>
                </a:extLst>
              </p:cNvPr>
              <p:cNvCxnSpPr>
                <a:cxnSpLocks/>
              </p:cNvCxnSpPr>
              <p:nvPr/>
            </p:nvCxnSpPr>
            <p:spPr>
              <a:xfrm flipV="1">
                <a:off x="504516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9D3AE7-2E91-41D8-AD0B-D1ECA3D8FB55}"/>
                  </a:ext>
                </a:extLst>
              </p:cNvPr>
              <p:cNvCxnSpPr>
                <a:cxnSpLocks/>
              </p:cNvCxnSpPr>
              <p:nvPr/>
            </p:nvCxnSpPr>
            <p:spPr>
              <a:xfrm flipV="1">
                <a:off x="5138766"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3AFC8F-FCEA-4AEB-BC7B-7B16368CD215}"/>
                  </a:ext>
                </a:extLst>
              </p:cNvPr>
              <p:cNvCxnSpPr>
                <a:cxnSpLocks/>
              </p:cNvCxnSpPr>
              <p:nvPr/>
            </p:nvCxnSpPr>
            <p:spPr>
              <a:xfrm flipV="1">
                <a:off x="522652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A81E13-EB0B-4A6E-8D23-2EE7113ACF84}"/>
                  </a:ext>
                </a:extLst>
              </p:cNvPr>
              <p:cNvCxnSpPr>
                <a:cxnSpLocks/>
              </p:cNvCxnSpPr>
              <p:nvPr/>
            </p:nvCxnSpPr>
            <p:spPr>
              <a:xfrm flipV="1">
                <a:off x="5319461"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A99B171-D7FD-402F-9800-BAF64A150744}"/>
                  </a:ext>
                </a:extLst>
              </p:cNvPr>
              <p:cNvCxnSpPr>
                <a:cxnSpLocks/>
              </p:cNvCxnSpPr>
              <p:nvPr/>
            </p:nvCxnSpPr>
            <p:spPr>
              <a:xfrm flipV="1">
                <a:off x="5404702"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C4D812-5626-4539-8C73-0DB6B39507BF}"/>
                  </a:ext>
                </a:extLst>
              </p:cNvPr>
              <p:cNvCxnSpPr>
                <a:cxnSpLocks/>
              </p:cNvCxnSpPr>
              <p:nvPr/>
            </p:nvCxnSpPr>
            <p:spPr>
              <a:xfrm flipV="1">
                <a:off x="549458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9B3711-8A14-48E1-B6A1-C6E95F14FAB6}"/>
                  </a:ext>
                </a:extLst>
              </p:cNvPr>
              <p:cNvCxnSpPr>
                <a:cxnSpLocks/>
              </p:cNvCxnSpPr>
              <p:nvPr/>
            </p:nvCxnSpPr>
            <p:spPr>
              <a:xfrm flipV="1">
                <a:off x="5582711"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9959F9-6C20-4AB5-836A-8521B8437F44}"/>
                  </a:ext>
                </a:extLst>
              </p:cNvPr>
              <p:cNvCxnSpPr>
                <a:cxnSpLocks/>
              </p:cNvCxnSpPr>
              <p:nvPr/>
            </p:nvCxnSpPr>
            <p:spPr>
              <a:xfrm flipV="1">
                <a:off x="567570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6833F7-1C59-41D2-9D4F-8417F031019C}"/>
                  </a:ext>
                </a:extLst>
              </p:cNvPr>
              <p:cNvCxnSpPr>
                <a:cxnSpLocks/>
              </p:cNvCxnSpPr>
              <p:nvPr/>
            </p:nvCxnSpPr>
            <p:spPr>
              <a:xfrm flipV="1">
                <a:off x="576869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A68315-2FE5-4721-94EB-C5553BA52636}"/>
                  </a:ext>
                </a:extLst>
              </p:cNvPr>
              <p:cNvCxnSpPr>
                <a:cxnSpLocks/>
              </p:cNvCxnSpPr>
              <p:nvPr/>
            </p:nvCxnSpPr>
            <p:spPr>
              <a:xfrm flipV="1">
                <a:off x="585943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795316-3792-40A1-ACBC-37A71B46CAA9}"/>
                  </a:ext>
                </a:extLst>
              </p:cNvPr>
              <p:cNvCxnSpPr>
                <a:cxnSpLocks/>
              </p:cNvCxnSpPr>
              <p:nvPr/>
            </p:nvCxnSpPr>
            <p:spPr>
              <a:xfrm flipV="1">
                <a:off x="594719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5A90FE8-A567-44FD-A403-2133BC513904}"/>
                  </a:ext>
                </a:extLst>
              </p:cNvPr>
              <p:cNvCxnSpPr>
                <a:cxnSpLocks/>
              </p:cNvCxnSpPr>
              <p:nvPr/>
            </p:nvCxnSpPr>
            <p:spPr>
              <a:xfrm flipV="1">
                <a:off x="604013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A4382F-3490-43EB-857A-0C0060195611}"/>
                  </a:ext>
                </a:extLst>
              </p:cNvPr>
              <p:cNvCxnSpPr>
                <a:cxnSpLocks/>
              </p:cNvCxnSpPr>
              <p:nvPr/>
            </p:nvCxnSpPr>
            <p:spPr>
              <a:xfrm flipV="1">
                <a:off x="61253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6CFE2EC-E362-4235-AD4B-2896DC1C08C4}"/>
                  </a:ext>
                </a:extLst>
              </p:cNvPr>
              <p:cNvCxnSpPr>
                <a:cxnSpLocks/>
              </p:cNvCxnSpPr>
              <p:nvPr/>
            </p:nvCxnSpPr>
            <p:spPr>
              <a:xfrm flipV="1">
                <a:off x="6215255"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7011FEC-1B27-4B3B-9EA6-A3ECA49C7A9D}"/>
                  </a:ext>
                </a:extLst>
              </p:cNvPr>
              <p:cNvCxnSpPr>
                <a:cxnSpLocks/>
              </p:cNvCxnSpPr>
              <p:nvPr/>
            </p:nvCxnSpPr>
            <p:spPr>
              <a:xfrm flipV="1">
                <a:off x="63189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3B14C8C-BBDA-4A8D-A229-0F24D175B704}"/>
                  </a:ext>
                </a:extLst>
              </p:cNvPr>
              <p:cNvCxnSpPr>
                <a:cxnSpLocks/>
              </p:cNvCxnSpPr>
              <p:nvPr/>
            </p:nvCxnSpPr>
            <p:spPr>
              <a:xfrm flipV="1">
                <a:off x="63963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C04F8A-5A90-4F6C-85DB-0E9ABEF3F5BB}"/>
                  </a:ext>
                </a:extLst>
              </p:cNvPr>
              <p:cNvCxnSpPr>
                <a:cxnSpLocks/>
              </p:cNvCxnSpPr>
              <p:nvPr/>
            </p:nvCxnSpPr>
            <p:spPr>
              <a:xfrm flipV="1">
                <a:off x="648936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cxnSp>
        <p:nvCxnSpPr>
          <p:cNvPr id="44" name="Straight Connector 43">
            <a:extLst>
              <a:ext uri="{FF2B5EF4-FFF2-40B4-BE49-F238E27FC236}">
                <a16:creationId xmlns:a16="http://schemas.microsoft.com/office/drawing/2014/main" id="{9DB36C69-98B0-40A2-AD4A-5674747177AC}"/>
              </a:ext>
              <a:ext uri="{C183D7F6-B498-43B3-948B-1728B52AA6E4}">
                <adec:decorative xmlns:adec="http://schemas.microsoft.com/office/drawing/2017/decorative" val="1"/>
              </a:ext>
            </a:extLst>
          </p:cNvPr>
          <p:cNvCxnSpPr>
            <a:cxnSpLocks/>
            <a:endCxn id="45" idx="1"/>
          </p:cNvCxnSpPr>
          <p:nvPr/>
        </p:nvCxnSpPr>
        <p:spPr>
          <a:xfrm>
            <a:off x="8246901" y="5806524"/>
            <a:ext cx="822878" cy="9244"/>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CD1C0D0-FBFF-4E66-AECF-DE65604BB1C7}"/>
              </a:ext>
            </a:extLst>
          </p:cNvPr>
          <p:cNvSpPr/>
          <p:nvPr/>
        </p:nvSpPr>
        <p:spPr bwMode="auto">
          <a:xfrm>
            <a:off x="9069780" y="5576697"/>
            <a:ext cx="2537392" cy="478136"/>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Data </a:t>
            </a:r>
            <a:r>
              <a:rPr lang="en-US" sz="1200" b="1" dirty="0">
                <a:gradFill>
                  <a:gsLst>
                    <a:gs pos="2917">
                      <a:prstClr val="black"/>
                    </a:gs>
                    <a:gs pos="30000">
                      <a:prstClr val="black"/>
                    </a:gs>
                  </a:gsLst>
                  <a:lin ang="5400000" scaled="0"/>
                </a:gradFill>
                <a:latin typeface="Segoe UI"/>
                <a:sym typeface="Segoe UI Semibold"/>
              </a:rPr>
              <a:t>lake integrated </a:t>
            </a:r>
            <a:r>
              <a:rPr lang="en-US" sz="1200" dirty="0">
                <a:gradFill>
                  <a:gsLst>
                    <a:gs pos="2917">
                      <a:prstClr val="black"/>
                    </a:gs>
                    <a:gs pos="30000">
                      <a:prstClr val="black"/>
                    </a:gs>
                  </a:gsLst>
                  <a:lin ang="5400000" scaled="0"/>
                </a:gradFill>
                <a:latin typeface="Segoe UI"/>
                <a:sym typeface="Segoe UI Semibold"/>
              </a:rPr>
              <a:t>and Common Data Model aware</a:t>
            </a:r>
            <a:endParaRPr lang="en-US" sz="1200" b="1" dirty="0">
              <a:gradFill>
                <a:gsLst>
                  <a:gs pos="2917">
                    <a:prstClr val="black"/>
                  </a:gs>
                  <a:gs pos="30000">
                    <a:prstClr val="black"/>
                  </a:gs>
                </a:gsLst>
                <a:lin ang="5400000" scaled="0"/>
              </a:gradFill>
              <a:latin typeface="Segoe UI"/>
              <a:sym typeface="Segoe UI Semibold"/>
            </a:endParaRPr>
          </a:p>
        </p:txBody>
      </p:sp>
      <p:sp>
        <p:nvSpPr>
          <p:cNvPr id="46" name="Rectangle 45">
            <a:extLst>
              <a:ext uri="{FF2B5EF4-FFF2-40B4-BE49-F238E27FC236}">
                <a16:creationId xmlns:a16="http://schemas.microsoft.com/office/drawing/2014/main" id="{36E778D1-F36B-4F99-BE6E-061554CFF1DA}"/>
              </a:ext>
            </a:extLst>
          </p:cNvPr>
          <p:cNvSpPr/>
          <p:nvPr/>
        </p:nvSpPr>
        <p:spPr bwMode="auto">
          <a:xfrm>
            <a:off x="2054041" y="4424134"/>
            <a:ext cx="1611719" cy="43633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METASTORE</a:t>
            </a:r>
          </a:p>
        </p:txBody>
      </p:sp>
      <p:sp>
        <p:nvSpPr>
          <p:cNvPr id="47" name="Rectangle 46">
            <a:extLst>
              <a:ext uri="{FF2B5EF4-FFF2-40B4-BE49-F238E27FC236}">
                <a16:creationId xmlns:a16="http://schemas.microsoft.com/office/drawing/2014/main" id="{253DD55B-E7DD-4EDA-8046-553354EE11EB}"/>
              </a:ext>
            </a:extLst>
          </p:cNvPr>
          <p:cNvSpPr/>
          <p:nvPr/>
        </p:nvSpPr>
        <p:spPr bwMode="auto">
          <a:xfrm>
            <a:off x="2054039" y="3331455"/>
            <a:ext cx="1611718" cy="4303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SECURITY</a:t>
            </a:r>
          </a:p>
        </p:txBody>
      </p:sp>
      <p:sp>
        <p:nvSpPr>
          <p:cNvPr id="48" name="Rectangle 47">
            <a:extLst>
              <a:ext uri="{FF2B5EF4-FFF2-40B4-BE49-F238E27FC236}">
                <a16:creationId xmlns:a16="http://schemas.microsoft.com/office/drawing/2014/main" id="{C0545D86-76AA-424C-A711-D569E3AF3F45}"/>
              </a:ext>
            </a:extLst>
          </p:cNvPr>
          <p:cNvSpPr/>
          <p:nvPr/>
        </p:nvSpPr>
        <p:spPr bwMode="auto">
          <a:xfrm>
            <a:off x="2054039" y="2782104"/>
            <a:ext cx="1611718" cy="43633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MANAGEMENT</a:t>
            </a:r>
          </a:p>
        </p:txBody>
      </p:sp>
      <p:sp>
        <p:nvSpPr>
          <p:cNvPr id="49" name="Rectangle 48">
            <a:extLst>
              <a:ext uri="{FF2B5EF4-FFF2-40B4-BE49-F238E27FC236}">
                <a16:creationId xmlns:a16="http://schemas.microsoft.com/office/drawing/2014/main" id="{94464004-5A22-4B58-8133-C5D17DE63CF0}"/>
              </a:ext>
            </a:extLst>
          </p:cNvPr>
          <p:cNvSpPr/>
          <p:nvPr/>
        </p:nvSpPr>
        <p:spPr bwMode="auto">
          <a:xfrm>
            <a:off x="2054039" y="3874784"/>
            <a:ext cx="1611718" cy="43633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MONITORING</a:t>
            </a:r>
          </a:p>
        </p:txBody>
      </p:sp>
      <p:sp>
        <p:nvSpPr>
          <p:cNvPr id="50" name="Rectangle 49">
            <a:extLst>
              <a:ext uri="{FF2B5EF4-FFF2-40B4-BE49-F238E27FC236}">
                <a16:creationId xmlns:a16="http://schemas.microsoft.com/office/drawing/2014/main" id="{2671B03A-81D6-478F-BD24-4FBE61123CBB}"/>
              </a:ext>
            </a:extLst>
          </p:cNvPr>
          <p:cNvSpPr/>
          <p:nvPr/>
        </p:nvSpPr>
        <p:spPr bwMode="auto">
          <a:xfrm>
            <a:off x="9069780" y="4838045"/>
            <a:ext cx="2537392" cy="647659"/>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Integrated </a:t>
            </a:r>
            <a:r>
              <a:rPr lang="en-US" sz="1200" b="1" dirty="0">
                <a:gradFill>
                  <a:gsLst>
                    <a:gs pos="2917">
                      <a:prstClr val="black"/>
                    </a:gs>
                    <a:gs pos="30000">
                      <a:prstClr val="black"/>
                    </a:gs>
                  </a:gsLst>
                  <a:lin ang="5400000" scaled="0"/>
                </a:gradFill>
                <a:latin typeface="Segoe UI"/>
                <a:sym typeface="Segoe UI Semibold"/>
              </a:rPr>
              <a:t>platform services </a:t>
            </a:r>
            <a:br>
              <a:rPr lang="en-US" sz="1200" b="1" dirty="0">
                <a:gradFill>
                  <a:gsLst>
                    <a:gs pos="2917">
                      <a:prstClr val="black"/>
                    </a:gs>
                    <a:gs pos="30000">
                      <a:prstClr val="black"/>
                    </a:gs>
                  </a:gsLst>
                  <a:lin ang="5400000" scaled="0"/>
                </a:gradFill>
                <a:latin typeface="Segoe UI"/>
                <a:sym typeface="Segoe UI Semibold"/>
              </a:rPr>
            </a:br>
            <a:r>
              <a:rPr lang="en-US" sz="1200" dirty="0">
                <a:gradFill>
                  <a:gsLst>
                    <a:gs pos="2917">
                      <a:prstClr val="black"/>
                    </a:gs>
                    <a:gs pos="30000">
                      <a:prstClr val="black"/>
                    </a:gs>
                  </a:gsLst>
                  <a:lin ang="5400000" scaled="0"/>
                </a:gradFill>
                <a:latin typeface="Segoe UI"/>
                <a:sym typeface="Segoe UI Semibold"/>
              </a:rPr>
              <a:t>for, management, security, monitoring, and metastore</a:t>
            </a:r>
            <a:endParaRPr lang="en-US" sz="1200" b="1" dirty="0">
              <a:gradFill>
                <a:gsLst>
                  <a:gs pos="2917">
                    <a:prstClr val="black"/>
                  </a:gs>
                  <a:gs pos="30000">
                    <a:prstClr val="black"/>
                  </a:gs>
                </a:gsLst>
                <a:lin ang="5400000" scaled="0"/>
              </a:gradFill>
              <a:latin typeface="Segoe UI"/>
              <a:sym typeface="Segoe UI Semibold"/>
            </a:endParaRPr>
          </a:p>
        </p:txBody>
      </p:sp>
      <p:cxnSp>
        <p:nvCxnSpPr>
          <p:cNvPr id="51" name="Straight Connector 50">
            <a:extLst>
              <a:ext uri="{FF2B5EF4-FFF2-40B4-BE49-F238E27FC236}">
                <a16:creationId xmlns:a16="http://schemas.microsoft.com/office/drawing/2014/main" id="{CF0E0A25-6A3F-4F14-ACA8-E489033D7762}"/>
              </a:ext>
              <a:ext uri="{C183D7F6-B498-43B3-948B-1728B52AA6E4}">
                <adec:decorative xmlns:adec="http://schemas.microsoft.com/office/drawing/2017/decorative" val="1"/>
              </a:ext>
            </a:extLst>
          </p:cNvPr>
          <p:cNvCxnSpPr>
            <a:cxnSpLocks/>
            <a:endCxn id="50" idx="1"/>
          </p:cNvCxnSpPr>
          <p:nvPr/>
        </p:nvCxnSpPr>
        <p:spPr>
          <a:xfrm>
            <a:off x="8188168" y="4860467"/>
            <a:ext cx="881612" cy="301406"/>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AE5EB2-1FDA-46F8-A22D-C8910947F966}"/>
              </a:ext>
              <a:ext uri="{C183D7F6-B498-43B3-948B-1728B52AA6E4}">
                <adec:decorative xmlns:adec="http://schemas.microsoft.com/office/drawing/2017/decorative" val="1"/>
              </a:ext>
            </a:extLst>
          </p:cNvPr>
          <p:cNvCxnSpPr>
            <a:cxnSpLocks/>
          </p:cNvCxnSpPr>
          <p:nvPr/>
        </p:nvCxnSpPr>
        <p:spPr>
          <a:xfrm>
            <a:off x="1879535" y="2782103"/>
            <a:ext cx="0" cy="2078364"/>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CF6DD72-B710-49D1-94A5-A87AE0396FE3}"/>
              </a:ext>
            </a:extLst>
          </p:cNvPr>
          <p:cNvSpPr/>
          <p:nvPr/>
        </p:nvSpPr>
        <p:spPr bwMode="auto">
          <a:xfrm>
            <a:off x="3817034" y="4601830"/>
            <a:ext cx="4211724"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182806"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DATA INTEGRATION</a:t>
            </a:r>
          </a:p>
        </p:txBody>
      </p:sp>
      <p:grpSp>
        <p:nvGrpSpPr>
          <p:cNvPr id="54" name="Group 53">
            <a:extLst>
              <a:ext uri="{FF2B5EF4-FFF2-40B4-BE49-F238E27FC236}">
                <a16:creationId xmlns:a16="http://schemas.microsoft.com/office/drawing/2014/main" id="{427BE648-DAF1-4C51-9831-952F9DF49EDF}"/>
              </a:ext>
              <a:ext uri="{C183D7F6-B498-43B3-948B-1728B52AA6E4}">
                <adec:decorative xmlns:adec="http://schemas.microsoft.com/office/drawing/2017/decorative" val="1"/>
              </a:ext>
            </a:extLst>
          </p:cNvPr>
          <p:cNvGrpSpPr/>
          <p:nvPr/>
        </p:nvGrpSpPr>
        <p:grpSpPr>
          <a:xfrm>
            <a:off x="5952687" y="4059928"/>
            <a:ext cx="2076072" cy="490598"/>
            <a:chOff x="5911431" y="4135704"/>
            <a:chExt cx="2076908" cy="490796"/>
          </a:xfrm>
        </p:grpSpPr>
        <p:sp>
          <p:nvSpPr>
            <p:cNvPr id="55" name="Rectangle 54">
              <a:extLst>
                <a:ext uri="{FF2B5EF4-FFF2-40B4-BE49-F238E27FC236}">
                  <a16:creationId xmlns:a16="http://schemas.microsoft.com/office/drawing/2014/main" id="{AC3BB007-AB8E-4A06-9574-2BD3CA50573A}"/>
                </a:ext>
              </a:extLst>
            </p:cNvPr>
            <p:cNvSpPr/>
            <p:nvPr/>
          </p:nvSpPr>
          <p:spPr bwMode="auto">
            <a:xfrm>
              <a:off x="5911431" y="4135704"/>
              <a:ext cx="2076908" cy="490796"/>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a:ea typeface="Segoe UI" pitchFamily="34" charset="0"/>
                <a:cs typeface="Segoe UI" pitchFamily="34" charset="0"/>
                <a:sym typeface="Segoe UI Semibold"/>
              </a:endParaRPr>
            </a:p>
          </p:txBody>
        </p:sp>
        <p:pic>
          <p:nvPicPr>
            <p:cNvPr id="56" name="Picture 4">
              <a:extLst>
                <a:ext uri="{FF2B5EF4-FFF2-40B4-BE49-F238E27FC236}">
                  <a16:creationId xmlns:a16="http://schemas.microsoft.com/office/drawing/2014/main" id="{3E0DBEF9-A1CA-4B28-B499-62249BE72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8306" y="4221643"/>
              <a:ext cx="594448" cy="309482"/>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Rectangle 56">
            <a:extLst>
              <a:ext uri="{FF2B5EF4-FFF2-40B4-BE49-F238E27FC236}">
                <a16:creationId xmlns:a16="http://schemas.microsoft.com/office/drawing/2014/main" id="{922C63DC-3060-4300-8BB4-671C252FE040}"/>
              </a:ext>
            </a:extLst>
          </p:cNvPr>
          <p:cNvSpPr/>
          <p:nvPr/>
        </p:nvSpPr>
        <p:spPr bwMode="auto">
          <a:xfrm>
            <a:off x="3817036" y="4062138"/>
            <a:ext cx="2084201" cy="49059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2399" dirty="0">
                <a:gradFill>
                  <a:gsLst>
                    <a:gs pos="0">
                      <a:srgbClr val="FFFFFF"/>
                    </a:gs>
                    <a:gs pos="100000">
                      <a:srgbClr val="FFFFFF"/>
                    </a:gs>
                  </a:gsLst>
                  <a:lin ang="5400000" scaled="0"/>
                </a:gradFill>
                <a:latin typeface="Segoe UI Semibold"/>
                <a:ea typeface="Segoe UI" pitchFamily="34" charset="0"/>
                <a:cs typeface="Segoe UI" pitchFamily="34" charset="0"/>
                <a:sym typeface="Segoe UI Semibold"/>
              </a:rPr>
              <a:t>SQL</a:t>
            </a:r>
          </a:p>
        </p:txBody>
      </p:sp>
      <p:sp>
        <p:nvSpPr>
          <p:cNvPr id="58" name="TextBox 57">
            <a:extLst>
              <a:ext uri="{FF2B5EF4-FFF2-40B4-BE49-F238E27FC236}">
                <a16:creationId xmlns:a16="http://schemas.microsoft.com/office/drawing/2014/main" id="{295C5000-8792-4BAB-81C4-8262B78BADEE}"/>
              </a:ext>
            </a:extLst>
          </p:cNvPr>
          <p:cNvSpPr txBox="1"/>
          <p:nvPr/>
        </p:nvSpPr>
        <p:spPr>
          <a:xfrm>
            <a:off x="3817035" y="3856815"/>
            <a:ext cx="2398329" cy="154020"/>
          </a:xfrm>
          <a:prstGeom prst="rect">
            <a:avLst/>
          </a:prstGeom>
          <a:noFill/>
        </p:spPr>
        <p:txBody>
          <a:bodyPr wrap="square" lIns="0" tIns="0" rIns="0" bIns="0" rtlCol="0">
            <a:spAutoFit/>
          </a:bodyPr>
          <a:lstStyle/>
          <a:p>
            <a:pPr defTabSz="913950">
              <a:lnSpc>
                <a:spcPts val="1300"/>
              </a:lnSpc>
              <a:defRPr/>
            </a:pPr>
            <a:r>
              <a:rPr lang="en-US" sz="900" b="1" dirty="0">
                <a:solidFill>
                  <a:srgbClr val="000000"/>
                </a:solidFill>
                <a:latin typeface="Segoe UI Semibold"/>
                <a:ea typeface="Segoe UI" panose="020B0502040204020203" pitchFamily="34" charset="0"/>
                <a:cs typeface="Segoe UI" panose="020B0502040204020203" pitchFamily="34" charset="0"/>
                <a:sym typeface="Segoe UI Semibold"/>
              </a:rPr>
              <a:t>Analytics Runtimes</a:t>
            </a:r>
          </a:p>
        </p:txBody>
      </p:sp>
      <p:sp>
        <p:nvSpPr>
          <p:cNvPr id="59" name="Rectangle 58">
            <a:extLst>
              <a:ext uri="{FF2B5EF4-FFF2-40B4-BE49-F238E27FC236}">
                <a16:creationId xmlns:a16="http://schemas.microsoft.com/office/drawing/2014/main" id="{49223E51-AF5A-4394-9724-724B4EE7B46E}"/>
              </a:ext>
            </a:extLst>
          </p:cNvPr>
          <p:cNvSpPr/>
          <p:nvPr/>
        </p:nvSpPr>
        <p:spPr bwMode="auto">
          <a:xfrm>
            <a:off x="9069780" y="3128574"/>
            <a:ext cx="2537392" cy="1618476"/>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Integrated analytics runtimes available as a dedicated and serverless offering</a:t>
            </a:r>
          </a:p>
          <a:p>
            <a:pPr defTabSz="913950">
              <a:lnSpc>
                <a:spcPct val="90000"/>
              </a:lnSpc>
              <a:spcAft>
                <a:spcPts val="600"/>
              </a:spcAft>
              <a:defRPr/>
            </a:pPr>
            <a:r>
              <a:rPr lang="en-US" sz="1200" b="1" dirty="0">
                <a:gradFill>
                  <a:gsLst>
                    <a:gs pos="2917">
                      <a:prstClr val="black"/>
                    </a:gs>
                    <a:gs pos="30000">
                      <a:prstClr val="black"/>
                    </a:gs>
                  </a:gsLst>
                  <a:lin ang="5400000" scaled="0"/>
                </a:gradFill>
                <a:latin typeface="Segoe UI"/>
                <a:sym typeface="Segoe UI Semibold"/>
              </a:rPr>
              <a:t>SQL pools </a:t>
            </a:r>
            <a:r>
              <a:rPr lang="en-US" sz="1200" dirty="0">
                <a:gradFill>
                  <a:gsLst>
                    <a:gs pos="2917">
                      <a:prstClr val="black"/>
                    </a:gs>
                    <a:gs pos="30000">
                      <a:prstClr val="black"/>
                    </a:gs>
                  </a:gsLst>
                  <a:lin ang="5400000" scaled="0"/>
                </a:gradFill>
                <a:latin typeface="Segoe UI"/>
                <a:sym typeface="Segoe UI Semibold"/>
              </a:rPr>
              <a:t>offering T-SQL for batch, streaming and interactive processing</a:t>
            </a:r>
          </a:p>
          <a:p>
            <a:pPr defTabSz="913950">
              <a:lnSpc>
                <a:spcPct val="90000"/>
              </a:lnSpc>
              <a:spcAft>
                <a:spcPts val="600"/>
              </a:spcAft>
              <a:defRPr/>
            </a:pPr>
            <a:r>
              <a:rPr lang="en-US" sz="1200" b="1" dirty="0">
                <a:gradFill>
                  <a:gsLst>
                    <a:gs pos="2917">
                      <a:prstClr val="black"/>
                    </a:gs>
                    <a:gs pos="30000">
                      <a:prstClr val="black"/>
                    </a:gs>
                  </a:gsLst>
                  <a:lin ang="5400000" scaled="0"/>
                </a:gradFill>
                <a:latin typeface="Segoe UI"/>
                <a:sym typeface="Segoe UI Semibold"/>
              </a:rPr>
              <a:t>Spark</a:t>
            </a:r>
            <a:r>
              <a:rPr lang="en-US" sz="1200" dirty="0">
                <a:gradFill>
                  <a:gsLst>
                    <a:gs pos="2917">
                      <a:prstClr val="black"/>
                    </a:gs>
                    <a:gs pos="30000">
                      <a:prstClr val="black"/>
                    </a:gs>
                  </a:gsLst>
                  <a:lin ang="5400000" scaled="0"/>
                </a:gradFill>
                <a:latin typeface="Segoe UI"/>
                <a:sym typeface="Segoe UI Semibold"/>
              </a:rPr>
              <a:t> </a:t>
            </a:r>
            <a:r>
              <a:rPr lang="en-US" sz="1200" b="1" dirty="0">
                <a:gradFill>
                  <a:gsLst>
                    <a:gs pos="2917">
                      <a:prstClr val="black"/>
                    </a:gs>
                    <a:gs pos="30000">
                      <a:prstClr val="black"/>
                    </a:gs>
                  </a:gsLst>
                  <a:lin ang="5400000" scaled="0"/>
                </a:gradFill>
                <a:latin typeface="Segoe UI"/>
                <a:sym typeface="Segoe UI Semibold"/>
              </a:rPr>
              <a:t>pools</a:t>
            </a:r>
            <a:r>
              <a:rPr lang="en-US" sz="1200" dirty="0">
                <a:gradFill>
                  <a:gsLst>
                    <a:gs pos="2917">
                      <a:prstClr val="black"/>
                    </a:gs>
                    <a:gs pos="30000">
                      <a:prstClr val="black"/>
                    </a:gs>
                  </a:gsLst>
                  <a:lin ang="5400000" scaled="0"/>
                </a:gradFill>
                <a:latin typeface="Segoe UI"/>
                <a:sym typeface="Segoe UI Semibold"/>
              </a:rPr>
              <a:t> for big data processing with Python, Scala, R and .NET</a:t>
            </a:r>
          </a:p>
        </p:txBody>
      </p:sp>
      <p:cxnSp>
        <p:nvCxnSpPr>
          <p:cNvPr id="60" name="Straight Connector 59">
            <a:extLst>
              <a:ext uri="{FF2B5EF4-FFF2-40B4-BE49-F238E27FC236}">
                <a16:creationId xmlns:a16="http://schemas.microsoft.com/office/drawing/2014/main" id="{A045CDCF-C358-41C3-A628-9F37A5C58049}"/>
              </a:ext>
              <a:ext uri="{C183D7F6-B498-43B3-948B-1728B52AA6E4}">
                <adec:decorative xmlns:adec="http://schemas.microsoft.com/office/drawing/2017/decorative" val="1"/>
              </a:ext>
            </a:extLst>
          </p:cNvPr>
          <p:cNvCxnSpPr>
            <a:cxnSpLocks/>
            <a:endCxn id="59" idx="1"/>
          </p:cNvCxnSpPr>
          <p:nvPr/>
        </p:nvCxnSpPr>
        <p:spPr>
          <a:xfrm flipV="1">
            <a:off x="7818090" y="3937811"/>
            <a:ext cx="1251688" cy="415155"/>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9CA8C01-9D65-43CE-9E9D-AC7F86F522A8}"/>
              </a:ext>
            </a:extLst>
          </p:cNvPr>
          <p:cNvSpPr/>
          <p:nvPr/>
        </p:nvSpPr>
        <p:spPr bwMode="auto">
          <a:xfrm>
            <a:off x="3817036" y="3494147"/>
            <a:ext cx="2084201"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182806"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DEDICATED</a:t>
            </a:r>
          </a:p>
        </p:txBody>
      </p:sp>
      <p:sp>
        <p:nvSpPr>
          <p:cNvPr id="62" name="Rectangle 61">
            <a:extLst>
              <a:ext uri="{FF2B5EF4-FFF2-40B4-BE49-F238E27FC236}">
                <a16:creationId xmlns:a16="http://schemas.microsoft.com/office/drawing/2014/main" id="{098A2E19-8A08-4B94-8974-15F1264A3606}"/>
              </a:ext>
            </a:extLst>
          </p:cNvPr>
          <p:cNvSpPr/>
          <p:nvPr/>
        </p:nvSpPr>
        <p:spPr bwMode="auto">
          <a:xfrm>
            <a:off x="5952686" y="3494147"/>
            <a:ext cx="2076072" cy="25863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182806"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SERVERLESS</a:t>
            </a:r>
          </a:p>
        </p:txBody>
      </p:sp>
      <p:sp>
        <p:nvSpPr>
          <p:cNvPr id="63" name="TextBox 62">
            <a:extLst>
              <a:ext uri="{FF2B5EF4-FFF2-40B4-BE49-F238E27FC236}">
                <a16:creationId xmlns:a16="http://schemas.microsoft.com/office/drawing/2014/main" id="{B64F9498-F3A5-4BD4-856A-82B4BDE1A214}"/>
              </a:ext>
            </a:extLst>
          </p:cNvPr>
          <p:cNvSpPr txBox="1"/>
          <p:nvPr/>
        </p:nvSpPr>
        <p:spPr>
          <a:xfrm>
            <a:off x="3817035" y="3300675"/>
            <a:ext cx="2398329" cy="154020"/>
          </a:xfrm>
          <a:prstGeom prst="rect">
            <a:avLst/>
          </a:prstGeom>
          <a:noFill/>
        </p:spPr>
        <p:txBody>
          <a:bodyPr wrap="square" lIns="0" tIns="0" rIns="0" bIns="0" rtlCol="0">
            <a:spAutoFit/>
          </a:bodyPr>
          <a:lstStyle/>
          <a:p>
            <a:pPr defTabSz="913950">
              <a:lnSpc>
                <a:spcPts val="1300"/>
              </a:lnSpc>
              <a:defRPr/>
            </a:pPr>
            <a:r>
              <a:rPr lang="en-US" sz="900" b="1" dirty="0">
                <a:solidFill>
                  <a:srgbClr val="000000"/>
                </a:solidFill>
                <a:latin typeface="Segoe UI Semibold"/>
                <a:ea typeface="Segoe UI" panose="020B0502040204020203" pitchFamily="34" charset="0"/>
                <a:cs typeface="Segoe UI" panose="020B0502040204020203" pitchFamily="34" charset="0"/>
                <a:sym typeface="Segoe UI Semibold"/>
              </a:rPr>
              <a:t>Form Factors</a:t>
            </a:r>
          </a:p>
        </p:txBody>
      </p:sp>
      <p:sp>
        <p:nvSpPr>
          <p:cNvPr id="64" name="Rectangle 63">
            <a:extLst>
              <a:ext uri="{FF2B5EF4-FFF2-40B4-BE49-F238E27FC236}">
                <a16:creationId xmlns:a16="http://schemas.microsoft.com/office/drawing/2014/main" id="{9C6A3698-44F0-4A60-AF21-9869FA9D60D6}"/>
              </a:ext>
            </a:extLst>
          </p:cNvPr>
          <p:cNvSpPr/>
          <p:nvPr/>
        </p:nvSpPr>
        <p:spPr bwMode="auto">
          <a:xfrm>
            <a:off x="3817035"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SQL</a:t>
            </a:r>
          </a:p>
        </p:txBody>
      </p:sp>
      <p:sp>
        <p:nvSpPr>
          <p:cNvPr id="65" name="TextBox 64">
            <a:extLst>
              <a:ext uri="{FF2B5EF4-FFF2-40B4-BE49-F238E27FC236}">
                <a16:creationId xmlns:a16="http://schemas.microsoft.com/office/drawing/2014/main" id="{734526D6-FE7E-4F96-A661-C41872D8932E}"/>
              </a:ext>
            </a:extLst>
          </p:cNvPr>
          <p:cNvSpPr txBox="1"/>
          <p:nvPr/>
        </p:nvSpPr>
        <p:spPr>
          <a:xfrm>
            <a:off x="3817035" y="2760274"/>
            <a:ext cx="2398329" cy="154020"/>
          </a:xfrm>
          <a:prstGeom prst="rect">
            <a:avLst/>
          </a:prstGeom>
          <a:noFill/>
        </p:spPr>
        <p:txBody>
          <a:bodyPr wrap="square" lIns="0" tIns="0" rIns="0" bIns="0" rtlCol="0">
            <a:spAutoFit/>
          </a:bodyPr>
          <a:lstStyle/>
          <a:p>
            <a:pPr defTabSz="913950">
              <a:lnSpc>
                <a:spcPts val="1300"/>
              </a:lnSpc>
              <a:defRPr/>
            </a:pPr>
            <a:r>
              <a:rPr lang="en-US" sz="900" b="1" dirty="0">
                <a:solidFill>
                  <a:srgbClr val="000000"/>
                </a:solidFill>
                <a:latin typeface="Segoe UI Semibold"/>
                <a:ea typeface="Segoe UI" panose="020B0502040204020203" pitchFamily="34" charset="0"/>
                <a:cs typeface="Segoe UI" panose="020B0502040204020203" pitchFamily="34" charset="0"/>
                <a:sym typeface="Segoe UI Semibold"/>
              </a:rPr>
              <a:t>Languages</a:t>
            </a:r>
          </a:p>
        </p:txBody>
      </p:sp>
      <p:sp>
        <p:nvSpPr>
          <p:cNvPr id="66" name="Rectangle 65">
            <a:extLst>
              <a:ext uri="{FF2B5EF4-FFF2-40B4-BE49-F238E27FC236}">
                <a16:creationId xmlns:a16="http://schemas.microsoft.com/office/drawing/2014/main" id="{9EB32D62-8B35-4F1E-9613-55EFA5CC52A9}"/>
              </a:ext>
            </a:extLst>
          </p:cNvPr>
          <p:cNvSpPr/>
          <p:nvPr/>
        </p:nvSpPr>
        <p:spPr bwMode="auto">
          <a:xfrm>
            <a:off x="4527528"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Python</a:t>
            </a:r>
          </a:p>
        </p:txBody>
      </p:sp>
      <p:sp>
        <p:nvSpPr>
          <p:cNvPr id="67" name="Rectangle 66">
            <a:extLst>
              <a:ext uri="{FF2B5EF4-FFF2-40B4-BE49-F238E27FC236}">
                <a16:creationId xmlns:a16="http://schemas.microsoft.com/office/drawing/2014/main" id="{C977EB28-CB90-43A3-B1FE-73402A86728B}"/>
              </a:ext>
            </a:extLst>
          </p:cNvPr>
          <p:cNvSpPr/>
          <p:nvPr/>
        </p:nvSpPr>
        <p:spPr bwMode="auto">
          <a:xfrm>
            <a:off x="5240107"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.NET</a:t>
            </a:r>
          </a:p>
        </p:txBody>
      </p:sp>
      <p:sp>
        <p:nvSpPr>
          <p:cNvPr id="68" name="Rectangle 67">
            <a:extLst>
              <a:ext uri="{FF2B5EF4-FFF2-40B4-BE49-F238E27FC236}">
                <a16:creationId xmlns:a16="http://schemas.microsoft.com/office/drawing/2014/main" id="{8661F14E-5C68-4FC1-BE09-29CB29AA6C3C}"/>
              </a:ext>
            </a:extLst>
          </p:cNvPr>
          <p:cNvSpPr/>
          <p:nvPr/>
        </p:nvSpPr>
        <p:spPr bwMode="auto">
          <a:xfrm>
            <a:off x="5952686"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Java</a:t>
            </a:r>
          </a:p>
        </p:txBody>
      </p:sp>
      <p:sp>
        <p:nvSpPr>
          <p:cNvPr id="69" name="Rectangle 68">
            <a:extLst>
              <a:ext uri="{FF2B5EF4-FFF2-40B4-BE49-F238E27FC236}">
                <a16:creationId xmlns:a16="http://schemas.microsoft.com/office/drawing/2014/main" id="{B19BB60F-986C-417F-A157-2347EA8F173E}"/>
              </a:ext>
            </a:extLst>
          </p:cNvPr>
          <p:cNvSpPr/>
          <p:nvPr/>
        </p:nvSpPr>
        <p:spPr bwMode="auto">
          <a:xfrm>
            <a:off x="6665266"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Scala</a:t>
            </a:r>
          </a:p>
        </p:txBody>
      </p:sp>
      <p:sp>
        <p:nvSpPr>
          <p:cNvPr id="70" name="Rectangle 69">
            <a:extLst>
              <a:ext uri="{FF2B5EF4-FFF2-40B4-BE49-F238E27FC236}">
                <a16:creationId xmlns:a16="http://schemas.microsoft.com/office/drawing/2014/main" id="{963039AD-E708-4840-8BF9-8F0F23298DB6}"/>
              </a:ext>
            </a:extLst>
          </p:cNvPr>
          <p:cNvSpPr/>
          <p:nvPr/>
        </p:nvSpPr>
        <p:spPr bwMode="auto">
          <a:xfrm>
            <a:off x="7367630"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029" dirty="0">
                <a:solidFill>
                  <a:srgbClr val="FFFFFF"/>
                </a:solidFill>
                <a:latin typeface="Segoe UI"/>
                <a:ea typeface="Segoe UI" pitchFamily="34" charset="0"/>
                <a:cs typeface="Segoe UI"/>
              </a:rPr>
              <a:t>CLI</a:t>
            </a:r>
            <a:endParaRPr lang="en-US" sz="1029" dirty="0">
              <a:solidFill>
                <a:srgbClr val="FFFFFF"/>
              </a:solidFill>
              <a:latin typeface="Segoe UI"/>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78950CC2-CDBF-4D29-B705-517C66A6DEEB}"/>
              </a:ext>
              <a:ext uri="{C183D7F6-B498-43B3-948B-1728B52AA6E4}">
                <adec:decorative xmlns:adec="http://schemas.microsoft.com/office/drawing/2017/decorative" val="1"/>
              </a:ext>
            </a:extLst>
          </p:cNvPr>
          <p:cNvCxnSpPr>
            <a:cxnSpLocks/>
            <a:endCxn id="72" idx="1"/>
          </p:cNvCxnSpPr>
          <p:nvPr/>
        </p:nvCxnSpPr>
        <p:spPr>
          <a:xfrm flipV="1">
            <a:off x="8188168" y="2793600"/>
            <a:ext cx="881612" cy="283734"/>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339F9E20-A3E4-44A4-A338-008632A30E22}"/>
              </a:ext>
            </a:extLst>
          </p:cNvPr>
          <p:cNvSpPr/>
          <p:nvPr/>
        </p:nvSpPr>
        <p:spPr bwMode="auto">
          <a:xfrm>
            <a:off x="9069780" y="2554622"/>
            <a:ext cx="2537392" cy="477959"/>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Multiple </a:t>
            </a:r>
            <a:r>
              <a:rPr lang="en-US" sz="1200" b="1" dirty="0">
                <a:gradFill>
                  <a:gsLst>
                    <a:gs pos="2917">
                      <a:prstClr val="black"/>
                    </a:gs>
                    <a:gs pos="30000">
                      <a:prstClr val="black"/>
                    </a:gs>
                  </a:gsLst>
                  <a:lin ang="5400000" scaled="0"/>
                </a:gradFill>
                <a:latin typeface="Segoe UI"/>
                <a:sym typeface="Segoe UI Semibold"/>
              </a:rPr>
              <a:t>languages </a:t>
            </a:r>
            <a:r>
              <a:rPr lang="en-US" sz="1200" dirty="0">
                <a:gradFill>
                  <a:gsLst>
                    <a:gs pos="2917">
                      <a:prstClr val="black"/>
                    </a:gs>
                    <a:gs pos="30000">
                      <a:prstClr val="black"/>
                    </a:gs>
                  </a:gsLst>
                  <a:lin ang="5400000" scaled="0"/>
                </a:gradFill>
                <a:latin typeface="Segoe UI"/>
                <a:sym typeface="Segoe UI Semibold"/>
              </a:rPr>
              <a:t>suited to different analytics workloads</a:t>
            </a:r>
            <a:endParaRPr lang="en-US" sz="1200" b="1" dirty="0">
              <a:gradFill>
                <a:gsLst>
                  <a:gs pos="2917">
                    <a:prstClr val="black"/>
                  </a:gs>
                  <a:gs pos="30000">
                    <a:prstClr val="black"/>
                  </a:gs>
                </a:gsLst>
                <a:lin ang="5400000" scaled="0"/>
              </a:gradFill>
              <a:latin typeface="Segoe UI"/>
              <a:sym typeface="Segoe UI Semibold"/>
            </a:endParaRPr>
          </a:p>
        </p:txBody>
      </p:sp>
      <p:sp>
        <p:nvSpPr>
          <p:cNvPr id="73" name="Rectangle 72">
            <a:extLst>
              <a:ext uri="{FF2B5EF4-FFF2-40B4-BE49-F238E27FC236}">
                <a16:creationId xmlns:a16="http://schemas.microsoft.com/office/drawing/2014/main" id="{F49EEA15-32AB-4B0F-9706-7911CBF9345C}"/>
              </a:ext>
            </a:extLst>
          </p:cNvPr>
          <p:cNvSpPr/>
          <p:nvPr/>
        </p:nvSpPr>
        <p:spPr bwMode="auto">
          <a:xfrm>
            <a:off x="894115" y="2165849"/>
            <a:ext cx="7425247" cy="386085"/>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118824" rIns="91403" bIns="91403"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000000"/>
                </a:solidFill>
                <a:latin typeface="Segoe UI Semibold"/>
                <a:ea typeface="Segoe UI" pitchFamily="34" charset="0"/>
                <a:cs typeface="Segoe UI" pitchFamily="34" charset="0"/>
                <a:sym typeface="Segoe UI Semibold"/>
              </a:rPr>
              <a:t>Experience</a:t>
            </a:r>
          </a:p>
        </p:txBody>
      </p:sp>
      <p:sp>
        <p:nvSpPr>
          <p:cNvPr id="74" name="TextBox 4">
            <a:extLst>
              <a:ext uri="{FF2B5EF4-FFF2-40B4-BE49-F238E27FC236}">
                <a16:creationId xmlns:a16="http://schemas.microsoft.com/office/drawing/2014/main" id="{C42E5283-ADAA-4C97-908E-9F6713B36689}"/>
              </a:ext>
            </a:extLst>
          </p:cNvPr>
          <p:cNvSpPr txBox="1"/>
          <p:nvPr/>
        </p:nvSpPr>
        <p:spPr>
          <a:xfrm>
            <a:off x="3817036" y="2239119"/>
            <a:ext cx="1962085" cy="217809"/>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50">
              <a:lnSpc>
                <a:spcPct val="120000"/>
              </a:lnSpc>
              <a:defRPr/>
            </a:pPr>
            <a:r>
              <a:rPr lang="en-US" sz="1300" b="1" dirty="0">
                <a:solidFill>
                  <a:srgbClr val="0078D4"/>
                </a:solidFill>
                <a:latin typeface="Segoe UI" panose="020B0502040204020203" pitchFamily="34" charset="0"/>
                <a:cs typeface="Segoe UI" panose="020B0502040204020203" pitchFamily="34" charset="0"/>
                <a:sym typeface="Segoe UI Semibold"/>
              </a:rPr>
              <a:t>Synapse Analytics Studio</a:t>
            </a:r>
          </a:p>
        </p:txBody>
      </p:sp>
      <p:cxnSp>
        <p:nvCxnSpPr>
          <p:cNvPr id="75" name="Straight Connector 74">
            <a:extLst>
              <a:ext uri="{FF2B5EF4-FFF2-40B4-BE49-F238E27FC236}">
                <a16:creationId xmlns:a16="http://schemas.microsoft.com/office/drawing/2014/main" id="{43794DA4-5102-4CD6-96B5-A8D7E9ACD050}"/>
              </a:ext>
              <a:ext uri="{C183D7F6-B498-43B3-948B-1728B52AA6E4}">
                <adec:decorative xmlns:adec="http://schemas.microsoft.com/office/drawing/2017/decorative" val="1"/>
              </a:ext>
            </a:extLst>
          </p:cNvPr>
          <p:cNvCxnSpPr>
            <a:cxnSpLocks/>
            <a:endCxn id="76" idx="1"/>
          </p:cNvCxnSpPr>
          <p:nvPr/>
        </p:nvCxnSpPr>
        <p:spPr>
          <a:xfrm flipV="1">
            <a:off x="8188168" y="2228457"/>
            <a:ext cx="881612" cy="150321"/>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78CFE44-DCCE-4D93-915F-883EDFFB6216}"/>
              </a:ext>
            </a:extLst>
          </p:cNvPr>
          <p:cNvSpPr/>
          <p:nvPr/>
        </p:nvSpPr>
        <p:spPr bwMode="auto">
          <a:xfrm>
            <a:off x="9069780" y="1989477"/>
            <a:ext cx="2537392" cy="477959"/>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SaaS </a:t>
            </a:r>
            <a:r>
              <a:rPr lang="en-US" sz="1200" b="1" dirty="0">
                <a:gradFill>
                  <a:gsLst>
                    <a:gs pos="2917">
                      <a:prstClr val="black"/>
                    </a:gs>
                    <a:gs pos="30000">
                      <a:prstClr val="black"/>
                    </a:gs>
                  </a:gsLst>
                  <a:lin ang="5400000" scaled="0"/>
                </a:gradFill>
                <a:latin typeface="Segoe UI"/>
                <a:sym typeface="Segoe UI Semibold"/>
              </a:rPr>
              <a:t>developer experiences </a:t>
            </a:r>
            <a:r>
              <a:rPr lang="en-US" sz="1200" dirty="0">
                <a:gradFill>
                  <a:gsLst>
                    <a:gs pos="2917">
                      <a:prstClr val="black"/>
                    </a:gs>
                    <a:gs pos="30000">
                      <a:prstClr val="black"/>
                    </a:gs>
                  </a:gsLst>
                  <a:lin ang="5400000" scaled="0"/>
                </a:gradFill>
                <a:latin typeface="Segoe UI"/>
                <a:sym typeface="Segoe UI Semibold"/>
              </a:rPr>
              <a:t>for code free and code first</a:t>
            </a:r>
            <a:endParaRPr lang="en-US" sz="2399" b="1" dirty="0">
              <a:gradFill>
                <a:gsLst>
                  <a:gs pos="2917">
                    <a:prstClr val="black"/>
                  </a:gs>
                  <a:gs pos="30000">
                    <a:prstClr val="black"/>
                  </a:gs>
                </a:gsLst>
                <a:lin ang="5400000" scaled="0"/>
              </a:gradFill>
              <a:latin typeface="Segoe UI"/>
              <a:sym typeface="Segoe UI Semibold"/>
            </a:endParaRPr>
          </a:p>
        </p:txBody>
      </p:sp>
      <p:cxnSp>
        <p:nvCxnSpPr>
          <p:cNvPr id="77" name="Straight Connector 76">
            <a:extLst>
              <a:ext uri="{FF2B5EF4-FFF2-40B4-BE49-F238E27FC236}">
                <a16:creationId xmlns:a16="http://schemas.microsoft.com/office/drawing/2014/main" id="{56995DF9-D656-4DE0-BDF7-692A2FD26A0B}"/>
              </a:ext>
              <a:ext uri="{C183D7F6-B498-43B3-948B-1728B52AA6E4}">
                <adec:decorative xmlns:adec="http://schemas.microsoft.com/office/drawing/2017/decorative" val="1"/>
              </a:ext>
            </a:extLst>
          </p:cNvPr>
          <p:cNvCxnSpPr>
            <a:cxnSpLocks/>
          </p:cNvCxnSpPr>
          <p:nvPr/>
        </p:nvCxnSpPr>
        <p:spPr>
          <a:xfrm>
            <a:off x="1879535" y="2257938"/>
            <a:ext cx="0" cy="228280"/>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8" name="TextBox 4">
            <a:extLst>
              <a:ext uri="{FF2B5EF4-FFF2-40B4-BE49-F238E27FC236}">
                <a16:creationId xmlns:a16="http://schemas.microsoft.com/office/drawing/2014/main" id="{D1DCCB60-6ECC-4659-9D23-B522271D68F8}"/>
              </a:ext>
            </a:extLst>
          </p:cNvPr>
          <p:cNvSpPr txBox="1"/>
          <p:nvPr/>
        </p:nvSpPr>
        <p:spPr>
          <a:xfrm>
            <a:off x="3815088" y="1559114"/>
            <a:ext cx="4088891" cy="38741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50">
              <a:lnSpc>
                <a:spcPct val="120000"/>
              </a:lnSpc>
              <a:defRPr/>
            </a:pPr>
            <a:r>
              <a:rPr lang="en-US" sz="1100" b="1" dirty="0">
                <a:solidFill>
                  <a:srgbClr val="0070C3"/>
                </a:solidFill>
                <a:latin typeface="Segoe UI Semibold"/>
                <a:sym typeface="Segoe UI Semibold"/>
              </a:rPr>
              <a:t>Artificial Intelligence / Machine Learning / Internet of Things</a:t>
            </a:r>
          </a:p>
          <a:p>
            <a:pPr defTabSz="913950">
              <a:lnSpc>
                <a:spcPct val="120000"/>
              </a:lnSpc>
              <a:defRPr/>
            </a:pPr>
            <a:r>
              <a:rPr lang="en-US" sz="1100" b="1" dirty="0">
                <a:solidFill>
                  <a:srgbClr val="0070C3"/>
                </a:solidFill>
                <a:latin typeface="Segoe UI Semibold"/>
                <a:sym typeface="Segoe UI Semibold"/>
              </a:rPr>
              <a:t>Intelligent Apps / Business Intelligence</a:t>
            </a:r>
          </a:p>
        </p:txBody>
      </p:sp>
      <p:sp>
        <p:nvSpPr>
          <p:cNvPr id="79" name="Rectangle 78">
            <a:extLst>
              <a:ext uri="{FF2B5EF4-FFF2-40B4-BE49-F238E27FC236}">
                <a16:creationId xmlns:a16="http://schemas.microsoft.com/office/drawing/2014/main" id="{CB424E2C-F29B-4D82-83BA-BA7878441F1C}"/>
              </a:ext>
            </a:extLst>
          </p:cNvPr>
          <p:cNvSpPr/>
          <p:nvPr/>
        </p:nvSpPr>
        <p:spPr bwMode="auto">
          <a:xfrm>
            <a:off x="9069780" y="1441611"/>
            <a:ext cx="2537392" cy="455353"/>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Designed for analytics </a:t>
            </a:r>
            <a:r>
              <a:rPr lang="en-US" sz="1200" b="1" dirty="0">
                <a:gradFill>
                  <a:gsLst>
                    <a:gs pos="2917">
                      <a:prstClr val="black"/>
                    </a:gs>
                    <a:gs pos="30000">
                      <a:prstClr val="black"/>
                    </a:gs>
                  </a:gsLst>
                  <a:lin ang="5400000" scaled="0"/>
                </a:gradFill>
                <a:latin typeface="Segoe UI"/>
                <a:sym typeface="Segoe UI Semibold"/>
              </a:rPr>
              <a:t>workloads at any scale</a:t>
            </a:r>
            <a:endParaRPr lang="en-US" sz="2399" b="1" dirty="0">
              <a:gradFill>
                <a:gsLst>
                  <a:gs pos="2917">
                    <a:prstClr val="black"/>
                  </a:gs>
                  <a:gs pos="30000">
                    <a:prstClr val="black"/>
                  </a:gs>
                </a:gsLst>
                <a:lin ang="5400000" scaled="0"/>
              </a:gradFill>
              <a:latin typeface="Segoe UI"/>
              <a:sym typeface="Segoe UI Semibold"/>
            </a:endParaRPr>
          </a:p>
        </p:txBody>
      </p:sp>
      <p:cxnSp>
        <p:nvCxnSpPr>
          <p:cNvPr id="80" name="Straight Connector 79">
            <a:extLst>
              <a:ext uri="{FF2B5EF4-FFF2-40B4-BE49-F238E27FC236}">
                <a16:creationId xmlns:a16="http://schemas.microsoft.com/office/drawing/2014/main" id="{300F791C-19BC-4423-B30C-BCF87167F5F8}"/>
              </a:ext>
              <a:ext uri="{C183D7F6-B498-43B3-948B-1728B52AA6E4}">
                <adec:decorative xmlns:adec="http://schemas.microsoft.com/office/drawing/2017/decorative" val="1"/>
              </a:ext>
            </a:extLst>
          </p:cNvPr>
          <p:cNvCxnSpPr>
            <a:cxnSpLocks/>
            <a:endCxn id="79" idx="1"/>
          </p:cNvCxnSpPr>
          <p:nvPr/>
        </p:nvCxnSpPr>
        <p:spPr>
          <a:xfrm>
            <a:off x="8426260" y="1665647"/>
            <a:ext cx="643519" cy="3642"/>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677DF5E-6766-4A6A-9F68-B1B9F2645E3E}"/>
              </a:ext>
            </a:extLst>
          </p:cNvPr>
          <p:cNvSpPr/>
          <p:nvPr/>
        </p:nvSpPr>
        <p:spPr bwMode="auto">
          <a:xfrm>
            <a:off x="2089727" y="4424134"/>
            <a:ext cx="1611719" cy="43633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METASTORE</a:t>
            </a:r>
          </a:p>
        </p:txBody>
      </p:sp>
      <p:sp>
        <p:nvSpPr>
          <p:cNvPr id="82" name="Rectangle 81">
            <a:extLst>
              <a:ext uri="{FF2B5EF4-FFF2-40B4-BE49-F238E27FC236}">
                <a16:creationId xmlns:a16="http://schemas.microsoft.com/office/drawing/2014/main" id="{D88D7BB1-BDF8-4775-AA26-B0590A51F615}"/>
              </a:ext>
            </a:extLst>
          </p:cNvPr>
          <p:cNvSpPr/>
          <p:nvPr/>
        </p:nvSpPr>
        <p:spPr bwMode="auto">
          <a:xfrm>
            <a:off x="2089726" y="3331455"/>
            <a:ext cx="1611718" cy="4303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SECURITY</a:t>
            </a:r>
          </a:p>
        </p:txBody>
      </p:sp>
      <p:sp>
        <p:nvSpPr>
          <p:cNvPr id="83" name="Rectangle 82">
            <a:extLst>
              <a:ext uri="{FF2B5EF4-FFF2-40B4-BE49-F238E27FC236}">
                <a16:creationId xmlns:a16="http://schemas.microsoft.com/office/drawing/2014/main" id="{136D8A84-F510-4C10-94A5-7D017C5C9E26}"/>
              </a:ext>
            </a:extLst>
          </p:cNvPr>
          <p:cNvSpPr/>
          <p:nvPr/>
        </p:nvSpPr>
        <p:spPr bwMode="auto">
          <a:xfrm>
            <a:off x="2089726" y="2782104"/>
            <a:ext cx="1611718" cy="43633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MANAGEMENT</a:t>
            </a:r>
          </a:p>
        </p:txBody>
      </p:sp>
      <p:sp>
        <p:nvSpPr>
          <p:cNvPr id="84" name="Rectangle 83">
            <a:extLst>
              <a:ext uri="{FF2B5EF4-FFF2-40B4-BE49-F238E27FC236}">
                <a16:creationId xmlns:a16="http://schemas.microsoft.com/office/drawing/2014/main" id="{0C0020B8-A67A-4478-8823-22B9CB98F106}"/>
              </a:ext>
            </a:extLst>
          </p:cNvPr>
          <p:cNvSpPr/>
          <p:nvPr/>
        </p:nvSpPr>
        <p:spPr bwMode="auto">
          <a:xfrm>
            <a:off x="2089726" y="3874784"/>
            <a:ext cx="1611718" cy="43633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MONITORING</a:t>
            </a:r>
          </a:p>
        </p:txBody>
      </p:sp>
    </p:spTree>
    <p:extLst>
      <p:ext uri="{BB962C8B-B14F-4D97-AF65-F5344CB8AC3E}">
        <p14:creationId xmlns:p14="http://schemas.microsoft.com/office/powerpoint/2010/main" val="34567175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a:t>Introduction to Azure Synapse Analytics</a:t>
            </a:r>
          </a:p>
        </p:txBody>
      </p:sp>
      <p:pic>
        <p:nvPicPr>
          <p:cNvPr id="2" name="Picture 2" descr="An image to represent Azure Synapse Analytics components. In the Center resides the Azure Synapse Analytics logo, and surrounding it are images to represent its' components">
            <a:extLst>
              <a:ext uri="{FF2B5EF4-FFF2-40B4-BE49-F238E27FC236}">
                <a16:creationId xmlns:a16="http://schemas.microsoft.com/office/drawing/2014/main" id="{C6B6ECCF-699A-4400-898D-96C5E84FA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574" y="1287405"/>
            <a:ext cx="8047959" cy="494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9402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07E6D5-D1F6-4282-AA44-89E0554717DB}"/>
              </a:ext>
            </a:extLst>
          </p:cNvPr>
          <p:cNvSpPr txBox="1"/>
          <p:nvPr/>
        </p:nvSpPr>
        <p:spPr>
          <a:xfrm>
            <a:off x="619125" y="795635"/>
            <a:ext cx="6096000" cy="923330"/>
          </a:xfrm>
          <a:prstGeom prst="rect">
            <a:avLst/>
          </a:prstGeom>
          <a:noFill/>
        </p:spPr>
        <p:txBody>
          <a:bodyPr wrap="square">
            <a:spAutoFit/>
          </a:bodyPr>
          <a:lstStyle/>
          <a:p>
            <a:r>
              <a:rPr lang="en-IN" dirty="0"/>
              <a:t>https://docs.microsoft.com/en-us/learn/modules/describe-azure-databricks-delta-lake-architecture/3-perform-batch-stream-processing</a:t>
            </a:r>
          </a:p>
        </p:txBody>
      </p:sp>
    </p:spTree>
    <p:extLst>
      <p:ext uri="{BB962C8B-B14F-4D97-AF65-F5344CB8AC3E}">
        <p14:creationId xmlns:p14="http://schemas.microsoft.com/office/powerpoint/2010/main" val="23817756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8F829-F0FE-4D56-AF73-A7FB8AD9F677}"/>
              </a:ext>
            </a:extLst>
          </p:cNvPr>
          <p:cNvPicPr>
            <a:picLocks noChangeAspect="1"/>
          </p:cNvPicPr>
          <p:nvPr/>
        </p:nvPicPr>
        <p:blipFill>
          <a:blip r:embed="rId2"/>
          <a:stretch>
            <a:fillRect/>
          </a:stretch>
        </p:blipFill>
        <p:spPr>
          <a:xfrm>
            <a:off x="60676" y="0"/>
            <a:ext cx="12070647" cy="6858000"/>
          </a:xfrm>
          <a:prstGeom prst="rect">
            <a:avLst/>
          </a:prstGeom>
        </p:spPr>
      </p:pic>
    </p:spTree>
    <p:extLst>
      <p:ext uri="{BB962C8B-B14F-4D97-AF65-F5344CB8AC3E}">
        <p14:creationId xmlns:p14="http://schemas.microsoft.com/office/powerpoint/2010/main" val="358811007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90E98-1221-4891-947A-9FEC683AF2BF}"/>
              </a:ext>
            </a:extLst>
          </p:cNvPr>
          <p:cNvSpPr txBox="1"/>
          <p:nvPr/>
        </p:nvSpPr>
        <p:spPr>
          <a:xfrm>
            <a:off x="361950" y="285661"/>
            <a:ext cx="10001250" cy="1200329"/>
          </a:xfrm>
          <a:prstGeom prst="rect">
            <a:avLst/>
          </a:prstGeom>
          <a:noFill/>
        </p:spPr>
        <p:txBody>
          <a:bodyPr wrap="square">
            <a:spAutoFit/>
          </a:bodyPr>
          <a:lstStyle/>
          <a:p>
            <a:r>
              <a:rPr lang="en-US" sz="2400" b="0" i="0" dirty="0">
                <a:solidFill>
                  <a:srgbClr val="4A4A4A"/>
                </a:solidFill>
                <a:effectLst/>
                <a:latin typeface="Open Sans" panose="020B0606030504020204" pitchFamily="34" charset="0"/>
              </a:rPr>
              <a:t>If you are working on Data warehouse project, than you might have heard lot about </a:t>
            </a:r>
            <a:r>
              <a:rPr lang="en-US" sz="2400" b="0" i="0" dirty="0">
                <a:solidFill>
                  <a:srgbClr val="FF0000"/>
                </a:solidFill>
                <a:effectLst/>
                <a:latin typeface="Open Sans" panose="020B0606030504020204" pitchFamily="34" charset="0"/>
              </a:rPr>
              <a:t>surrogate keys</a:t>
            </a:r>
            <a:r>
              <a:rPr lang="en-US" sz="2400" b="0" i="0" dirty="0">
                <a:solidFill>
                  <a:srgbClr val="4A4A4A"/>
                </a:solidFill>
                <a:effectLst/>
                <a:latin typeface="Open Sans" panose="020B0606030504020204" pitchFamily="34" charset="0"/>
              </a:rPr>
              <a:t>. Surrogate keys are widely accepted data warehouse design standard.</a:t>
            </a:r>
            <a:endParaRPr lang="en-IN" sz="2400" dirty="0"/>
          </a:p>
        </p:txBody>
      </p:sp>
      <p:sp>
        <p:nvSpPr>
          <p:cNvPr id="5" name="TextBox 4">
            <a:extLst>
              <a:ext uri="{FF2B5EF4-FFF2-40B4-BE49-F238E27FC236}">
                <a16:creationId xmlns:a16="http://schemas.microsoft.com/office/drawing/2014/main" id="{E0B511C7-3C1D-4C00-9BE6-E83BA3156544}"/>
              </a:ext>
            </a:extLst>
          </p:cNvPr>
          <p:cNvSpPr txBox="1"/>
          <p:nvPr/>
        </p:nvSpPr>
        <p:spPr>
          <a:xfrm>
            <a:off x="361950" y="1905506"/>
            <a:ext cx="11163300" cy="3046988"/>
          </a:xfrm>
          <a:prstGeom prst="rect">
            <a:avLst/>
          </a:prstGeom>
          <a:noFill/>
        </p:spPr>
        <p:txBody>
          <a:bodyPr wrap="square">
            <a:spAutoFit/>
          </a:bodyPr>
          <a:lstStyle/>
          <a:p>
            <a:pPr algn="l" fontAlgn="base"/>
            <a:r>
              <a:rPr lang="en-US" sz="2400" b="0" i="0" dirty="0">
                <a:solidFill>
                  <a:srgbClr val="4A4A4A"/>
                </a:solidFill>
                <a:effectLst/>
                <a:latin typeface="Open Sans" panose="020B0606030504020204" pitchFamily="34" charset="0"/>
              </a:rPr>
              <a:t>Data warehouse surrogate keys are sequentially generated meaningless numbers associated with each and every record in the data warehouse. These surrogate keys are used to join </a:t>
            </a:r>
            <a:r>
              <a:rPr lang="en-US" sz="2400" b="0" i="0" u="sng" dirty="0">
                <a:solidFill>
                  <a:srgbClr val="1E73BE"/>
                </a:solidFill>
                <a:effectLst/>
                <a:latin typeface="inherit"/>
                <a:hlinkClick r:id="rId2"/>
              </a:rPr>
              <a:t>dimension</a:t>
            </a:r>
            <a:r>
              <a:rPr lang="en-US" sz="2400" b="0" i="0" dirty="0">
                <a:solidFill>
                  <a:srgbClr val="4A4A4A"/>
                </a:solidFill>
                <a:effectLst/>
                <a:latin typeface="Open Sans" panose="020B0606030504020204" pitchFamily="34" charset="0"/>
              </a:rPr>
              <a:t> and </a:t>
            </a:r>
            <a:r>
              <a:rPr lang="en-US" sz="2400" b="0" i="0" u="sng" dirty="0">
                <a:solidFill>
                  <a:srgbClr val="1E73BE"/>
                </a:solidFill>
                <a:effectLst/>
                <a:latin typeface="inherit"/>
                <a:hlinkClick r:id="rId3"/>
              </a:rPr>
              <a:t>fact tables</a:t>
            </a:r>
            <a:r>
              <a:rPr lang="en-US" sz="2400" b="0" i="0" dirty="0">
                <a:solidFill>
                  <a:srgbClr val="4A4A4A"/>
                </a:solidFill>
                <a:effectLst/>
                <a:latin typeface="Open Sans" panose="020B0606030504020204" pitchFamily="34" charset="0"/>
              </a:rPr>
              <a:t>.</a:t>
            </a:r>
          </a:p>
          <a:p>
            <a:pPr algn="l" fontAlgn="base">
              <a:buFont typeface="Arial" panose="020B0604020202020204" pitchFamily="34" charset="0"/>
              <a:buChar char="•"/>
            </a:pPr>
            <a:r>
              <a:rPr lang="en-US" sz="2400" b="0" i="0" dirty="0">
                <a:solidFill>
                  <a:srgbClr val="4A4A4A"/>
                </a:solidFill>
                <a:effectLst/>
                <a:latin typeface="inherit"/>
              </a:rPr>
              <a:t>Usually, </a:t>
            </a:r>
            <a:r>
              <a:rPr lang="en-US" sz="2400" b="0" i="0" u="sng" dirty="0">
                <a:solidFill>
                  <a:srgbClr val="1E73BE"/>
                </a:solidFill>
                <a:effectLst/>
                <a:latin typeface="inherit"/>
                <a:hlinkClick r:id="rId4"/>
              </a:rPr>
              <a:t>database sequences</a:t>
            </a:r>
            <a:r>
              <a:rPr lang="en-US" sz="2400" b="0" i="0" dirty="0">
                <a:solidFill>
                  <a:srgbClr val="4A4A4A"/>
                </a:solidFill>
                <a:effectLst/>
                <a:latin typeface="inherit"/>
              </a:rPr>
              <a:t> are used to generate surrogate key so it is always </a:t>
            </a:r>
            <a:r>
              <a:rPr lang="en-US" sz="2400" b="1" i="0" dirty="0">
                <a:solidFill>
                  <a:srgbClr val="4A4A4A"/>
                </a:solidFill>
                <a:effectLst/>
                <a:latin typeface="inherit"/>
              </a:rPr>
              <a:t>unique number</a:t>
            </a:r>
            <a:endParaRPr lang="en-US" sz="2400" b="0" i="0" dirty="0">
              <a:solidFill>
                <a:srgbClr val="4A4A4A"/>
              </a:solidFill>
              <a:effectLst/>
              <a:latin typeface="inherit"/>
            </a:endParaRPr>
          </a:p>
          <a:p>
            <a:pPr algn="l" fontAlgn="base">
              <a:buFont typeface="Arial" panose="020B0604020202020204" pitchFamily="34" charset="0"/>
              <a:buChar char="•"/>
            </a:pPr>
            <a:r>
              <a:rPr lang="en-US" sz="2400" b="0" i="0" dirty="0">
                <a:solidFill>
                  <a:srgbClr val="4A4A4A"/>
                </a:solidFill>
                <a:effectLst/>
                <a:latin typeface="inherit"/>
              </a:rPr>
              <a:t>Surrogate keys </a:t>
            </a:r>
            <a:r>
              <a:rPr lang="en-US" sz="2400" b="1" i="0" dirty="0">
                <a:solidFill>
                  <a:srgbClr val="4A4A4A"/>
                </a:solidFill>
                <a:effectLst/>
                <a:latin typeface="inherit"/>
              </a:rPr>
              <a:t>cannot be NULLs</a:t>
            </a:r>
            <a:r>
              <a:rPr lang="en-US" sz="2400" b="0" i="0" dirty="0">
                <a:solidFill>
                  <a:srgbClr val="4A4A4A"/>
                </a:solidFill>
                <a:effectLst/>
                <a:latin typeface="inherit"/>
              </a:rPr>
              <a:t>. Surrogate key are never populated with NULL values.</a:t>
            </a:r>
          </a:p>
          <a:p>
            <a:pPr algn="l" fontAlgn="base">
              <a:buFont typeface="Arial" panose="020B0604020202020204" pitchFamily="34" charset="0"/>
              <a:buChar char="•"/>
            </a:pPr>
            <a:r>
              <a:rPr lang="en-US" sz="2400" b="0" i="0" dirty="0">
                <a:solidFill>
                  <a:srgbClr val="4A4A4A"/>
                </a:solidFill>
                <a:effectLst/>
                <a:latin typeface="inherit"/>
              </a:rPr>
              <a:t>It does not hold any meaning in data warehouse, often called meaningless numbers. It is just </a:t>
            </a:r>
            <a:r>
              <a:rPr lang="en-US" sz="2400" b="1" i="0" dirty="0">
                <a:solidFill>
                  <a:srgbClr val="4A4A4A"/>
                </a:solidFill>
                <a:effectLst/>
                <a:latin typeface="inherit"/>
              </a:rPr>
              <a:t>sequentially generated INTEGER</a:t>
            </a:r>
            <a:r>
              <a:rPr lang="en-US" sz="2400" b="0" i="0" dirty="0">
                <a:solidFill>
                  <a:srgbClr val="4A4A4A"/>
                </a:solidFill>
                <a:effectLst/>
                <a:latin typeface="inherit"/>
              </a:rPr>
              <a:t> number for better lookup and faster joins.</a:t>
            </a:r>
          </a:p>
        </p:txBody>
      </p:sp>
    </p:spTree>
    <p:extLst>
      <p:ext uri="{BB962C8B-B14F-4D97-AF65-F5344CB8AC3E}">
        <p14:creationId xmlns:p14="http://schemas.microsoft.com/office/powerpoint/2010/main" val="73680300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CD2C0D-E6DF-4269-9AE6-F3E12C06401A}"/>
              </a:ext>
            </a:extLst>
          </p:cNvPr>
          <p:cNvSpPr txBox="1"/>
          <p:nvPr/>
        </p:nvSpPr>
        <p:spPr>
          <a:xfrm>
            <a:off x="323850" y="433685"/>
            <a:ext cx="11125200" cy="923330"/>
          </a:xfrm>
          <a:prstGeom prst="rect">
            <a:avLst/>
          </a:prstGeom>
          <a:noFill/>
        </p:spPr>
        <p:txBody>
          <a:bodyPr wrap="square">
            <a:spAutoFit/>
          </a:bodyPr>
          <a:lstStyle/>
          <a:p>
            <a:r>
              <a:rPr lang="en-US" b="0" i="0" dirty="0">
                <a:solidFill>
                  <a:srgbClr val="4A4A4A"/>
                </a:solidFill>
                <a:effectLst/>
                <a:latin typeface="Open Sans" panose="020B0606030504020204" pitchFamily="34" charset="0"/>
              </a:rPr>
              <a:t>Basically, surrogate key is an artificial key that is used as a substitute for natural key (NK) defined in data warehouse tables. We can use natural key or business keys as a primary key for tables. However, it is not recommended because of following reasons:</a:t>
            </a:r>
            <a:endParaRPr lang="en-IN" dirty="0"/>
          </a:p>
        </p:txBody>
      </p:sp>
      <p:sp>
        <p:nvSpPr>
          <p:cNvPr id="5" name="TextBox 4">
            <a:extLst>
              <a:ext uri="{FF2B5EF4-FFF2-40B4-BE49-F238E27FC236}">
                <a16:creationId xmlns:a16="http://schemas.microsoft.com/office/drawing/2014/main" id="{8BE1AAD5-7D5B-4863-AC06-C46E80128006}"/>
              </a:ext>
            </a:extLst>
          </p:cNvPr>
          <p:cNvSpPr txBox="1"/>
          <p:nvPr/>
        </p:nvSpPr>
        <p:spPr>
          <a:xfrm>
            <a:off x="323850" y="1599337"/>
            <a:ext cx="10220325" cy="2554545"/>
          </a:xfrm>
          <a:prstGeom prst="rect">
            <a:avLst/>
          </a:prstGeom>
          <a:noFill/>
        </p:spPr>
        <p:txBody>
          <a:bodyPr wrap="square">
            <a:spAutoFit/>
          </a:bodyPr>
          <a:lstStyle/>
          <a:p>
            <a:pPr algn="l" fontAlgn="base">
              <a:buFont typeface="Arial" panose="020B0604020202020204" pitchFamily="34" charset="0"/>
              <a:buChar char="•"/>
            </a:pPr>
            <a:r>
              <a:rPr lang="en-US" sz="2000" b="1" i="0" dirty="0">
                <a:solidFill>
                  <a:srgbClr val="4A4A4A"/>
                </a:solidFill>
                <a:effectLst/>
                <a:latin typeface="inherit"/>
              </a:rPr>
              <a:t>Natural keys (NK)</a:t>
            </a:r>
            <a:r>
              <a:rPr lang="en-US" sz="2000" b="0" i="0" dirty="0">
                <a:solidFill>
                  <a:srgbClr val="4A4A4A"/>
                </a:solidFill>
                <a:effectLst/>
                <a:latin typeface="inherit"/>
              </a:rPr>
              <a:t> or </a:t>
            </a:r>
            <a:r>
              <a:rPr lang="en-US" sz="2000" b="1" i="0" dirty="0">
                <a:solidFill>
                  <a:srgbClr val="4A4A4A"/>
                </a:solidFill>
                <a:effectLst/>
                <a:latin typeface="inherit"/>
              </a:rPr>
              <a:t>Business keys</a:t>
            </a:r>
            <a:r>
              <a:rPr lang="en-US" sz="2000" b="0" i="0" dirty="0">
                <a:solidFill>
                  <a:srgbClr val="4A4A4A"/>
                </a:solidFill>
                <a:effectLst/>
                <a:latin typeface="inherit"/>
              </a:rPr>
              <a:t> are generally alphanumeric values that is not suitable for index as traversing become slower. For example, prod123, prod231 </a:t>
            </a:r>
            <a:r>
              <a:rPr lang="en-US" sz="2000" b="0" i="0" dirty="0" err="1">
                <a:solidFill>
                  <a:srgbClr val="4A4A4A"/>
                </a:solidFill>
                <a:effectLst/>
                <a:latin typeface="inherit"/>
              </a:rPr>
              <a:t>etc</a:t>
            </a:r>
            <a:endParaRPr lang="en-US" sz="2000" b="0" i="0" dirty="0">
              <a:solidFill>
                <a:srgbClr val="4A4A4A"/>
              </a:solidFill>
              <a:effectLst/>
              <a:latin typeface="inherit"/>
            </a:endParaRPr>
          </a:p>
          <a:p>
            <a:pPr algn="l" fontAlgn="base">
              <a:buFont typeface="Arial" panose="020B0604020202020204" pitchFamily="34" charset="0"/>
              <a:buChar char="•"/>
            </a:pPr>
            <a:r>
              <a:rPr lang="en-US" sz="2000" b="0" i="0" dirty="0">
                <a:solidFill>
                  <a:srgbClr val="4A4A4A"/>
                </a:solidFill>
                <a:effectLst/>
                <a:latin typeface="inherit"/>
              </a:rPr>
              <a:t>Business keys are often reused after sometime. It will cause the problem as in data warehouse we maintain historic data as well as current data.</a:t>
            </a:r>
          </a:p>
          <a:p>
            <a:pPr algn="l" fontAlgn="base">
              <a:buFont typeface="Arial" panose="020B0604020202020204" pitchFamily="34" charset="0"/>
              <a:buChar char="•"/>
            </a:pPr>
            <a:endParaRPr lang="en-US" sz="2000" dirty="0">
              <a:solidFill>
                <a:srgbClr val="4A4A4A"/>
              </a:solidFill>
              <a:latin typeface="inherit"/>
            </a:endParaRPr>
          </a:p>
          <a:p>
            <a:pPr algn="l" fontAlgn="base">
              <a:buFont typeface="Arial" panose="020B0604020202020204" pitchFamily="34" charset="0"/>
              <a:buChar char="•"/>
            </a:pPr>
            <a:r>
              <a:rPr lang="en-US" sz="2000" b="0" i="0" dirty="0">
                <a:solidFill>
                  <a:srgbClr val="4A4A4A"/>
                </a:solidFill>
                <a:effectLst/>
                <a:latin typeface="Open Sans" panose="020B0606030504020204" pitchFamily="34" charset="0"/>
              </a:rPr>
              <a:t>For example, product codes can be revised and reused after few years. It will become difficult to differentiate current products and historic products. To avoid such a situation, surrogate keys are used.</a:t>
            </a:r>
            <a:endParaRPr lang="en-US" sz="2000" b="0" i="0" dirty="0">
              <a:solidFill>
                <a:srgbClr val="4A4A4A"/>
              </a:solidFill>
              <a:effectLst/>
              <a:latin typeface="inherit"/>
            </a:endParaRPr>
          </a:p>
        </p:txBody>
      </p:sp>
    </p:spTree>
    <p:extLst>
      <p:ext uri="{BB962C8B-B14F-4D97-AF65-F5344CB8AC3E}">
        <p14:creationId xmlns:p14="http://schemas.microsoft.com/office/powerpoint/2010/main" val="417546184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0E2B27-5B68-4546-A259-2830DCA963F2}"/>
              </a:ext>
            </a:extLst>
          </p:cNvPr>
          <p:cNvSpPr txBox="1"/>
          <p:nvPr/>
        </p:nvSpPr>
        <p:spPr>
          <a:xfrm>
            <a:off x="438150" y="299561"/>
            <a:ext cx="11277600" cy="923330"/>
          </a:xfrm>
          <a:prstGeom prst="rect">
            <a:avLst/>
          </a:prstGeom>
          <a:noFill/>
        </p:spPr>
        <p:txBody>
          <a:bodyPr wrap="square">
            <a:spAutoFit/>
          </a:bodyPr>
          <a:lstStyle/>
          <a:p>
            <a:pPr algn="l" fontAlgn="base"/>
            <a:r>
              <a:rPr lang="en-US" b="0" i="0" dirty="0">
                <a:solidFill>
                  <a:srgbClr val="4A4A4A"/>
                </a:solidFill>
                <a:effectLst/>
                <a:latin typeface="Open Sans" panose="020B0606030504020204" pitchFamily="34" charset="0"/>
              </a:rPr>
              <a:t>Surrogate Keys are integers that are assigned sequentially in the dimension table which can be used as primary key. The surrogate key column could be identity column or database sequences are used.</a:t>
            </a:r>
          </a:p>
          <a:p>
            <a:pPr algn="l" fontAlgn="base"/>
            <a:r>
              <a:rPr lang="en-US" b="0" i="0" dirty="0">
                <a:solidFill>
                  <a:srgbClr val="4A4A4A"/>
                </a:solidFill>
                <a:effectLst/>
                <a:latin typeface="Open Sans" panose="020B0606030504020204" pitchFamily="34" charset="0"/>
              </a:rPr>
              <a:t>Below is the sample example of surrogate key:</a:t>
            </a:r>
          </a:p>
        </p:txBody>
      </p:sp>
      <p:pic>
        <p:nvPicPr>
          <p:cNvPr id="5" name="Picture 4">
            <a:extLst>
              <a:ext uri="{FF2B5EF4-FFF2-40B4-BE49-F238E27FC236}">
                <a16:creationId xmlns:a16="http://schemas.microsoft.com/office/drawing/2014/main" id="{A0C4738E-D9B6-41A5-B895-036DFDA02D26}"/>
              </a:ext>
            </a:extLst>
          </p:cNvPr>
          <p:cNvPicPr>
            <a:picLocks noChangeAspect="1"/>
          </p:cNvPicPr>
          <p:nvPr/>
        </p:nvPicPr>
        <p:blipFill>
          <a:blip r:embed="rId2"/>
          <a:stretch>
            <a:fillRect/>
          </a:stretch>
        </p:blipFill>
        <p:spPr>
          <a:xfrm>
            <a:off x="438149" y="1263594"/>
            <a:ext cx="10006909" cy="3079806"/>
          </a:xfrm>
          <a:prstGeom prst="rect">
            <a:avLst/>
          </a:prstGeom>
        </p:spPr>
      </p:pic>
    </p:spTree>
    <p:extLst>
      <p:ext uri="{BB962C8B-B14F-4D97-AF65-F5344CB8AC3E}">
        <p14:creationId xmlns:p14="http://schemas.microsoft.com/office/powerpoint/2010/main" val="23983217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98A95-ED83-4D93-86E1-9ACDCA29E0A7}"/>
              </a:ext>
            </a:extLst>
          </p:cNvPr>
          <p:cNvPicPr>
            <a:picLocks noChangeAspect="1"/>
          </p:cNvPicPr>
          <p:nvPr/>
        </p:nvPicPr>
        <p:blipFill>
          <a:blip r:embed="rId2"/>
          <a:stretch>
            <a:fillRect/>
          </a:stretch>
        </p:blipFill>
        <p:spPr>
          <a:xfrm>
            <a:off x="321597" y="306514"/>
            <a:ext cx="11139190" cy="6103811"/>
          </a:xfrm>
          <a:prstGeom prst="rect">
            <a:avLst/>
          </a:prstGeom>
        </p:spPr>
      </p:pic>
    </p:spTree>
    <p:extLst>
      <p:ext uri="{BB962C8B-B14F-4D97-AF65-F5344CB8AC3E}">
        <p14:creationId xmlns:p14="http://schemas.microsoft.com/office/powerpoint/2010/main" val="22887107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8F7A63-F229-45BF-9587-94CBAF660475}"/>
              </a:ext>
            </a:extLst>
          </p:cNvPr>
          <p:cNvSpPr txBox="1"/>
          <p:nvPr/>
        </p:nvSpPr>
        <p:spPr>
          <a:xfrm>
            <a:off x="352425" y="391716"/>
            <a:ext cx="11277600" cy="5632311"/>
          </a:xfrm>
          <a:prstGeom prst="rect">
            <a:avLst/>
          </a:prstGeom>
          <a:noFill/>
        </p:spPr>
        <p:txBody>
          <a:bodyPr wrap="square">
            <a:spAutoFit/>
          </a:bodyPr>
          <a:lstStyle/>
          <a:p>
            <a:pPr algn="l" fontAlgn="base"/>
            <a:r>
              <a:rPr lang="en-US" sz="2000" b="1" i="0" dirty="0">
                <a:solidFill>
                  <a:srgbClr val="273239"/>
                </a:solidFill>
                <a:effectLst/>
                <a:latin typeface="urw-din"/>
              </a:rPr>
              <a:t>Advantages of Top-Down Approach –</a:t>
            </a:r>
            <a:r>
              <a:rPr lang="en-US" sz="2000" b="0" i="0" dirty="0">
                <a:solidFill>
                  <a:srgbClr val="273239"/>
                </a:solidFill>
                <a:effectLst/>
                <a:latin typeface="urw-din"/>
              </a:rPr>
              <a:t>  </a:t>
            </a:r>
          </a:p>
          <a:p>
            <a:pPr algn="l" fontAlgn="base">
              <a:buFont typeface="+mj-lt"/>
              <a:buAutoNum type="arabicPeriod"/>
            </a:pPr>
            <a:r>
              <a:rPr lang="en-US" sz="2000" b="0" i="0" dirty="0">
                <a:solidFill>
                  <a:srgbClr val="273239"/>
                </a:solidFill>
                <a:effectLst/>
                <a:latin typeface="urw-din"/>
              </a:rPr>
              <a:t>Since the data marts are created from the </a:t>
            </a:r>
            <a:r>
              <a:rPr lang="en-US" sz="2000" b="0" i="0" dirty="0" err="1">
                <a:solidFill>
                  <a:srgbClr val="273239"/>
                </a:solidFill>
                <a:effectLst/>
                <a:latin typeface="urw-din"/>
              </a:rPr>
              <a:t>datawarehouse</a:t>
            </a:r>
            <a:r>
              <a:rPr lang="en-US" sz="2000" b="0" i="0" dirty="0">
                <a:solidFill>
                  <a:srgbClr val="273239"/>
                </a:solidFill>
                <a:effectLst/>
                <a:latin typeface="urw-din"/>
              </a:rPr>
              <a:t>, </a:t>
            </a:r>
            <a:r>
              <a:rPr lang="en-US" sz="2000" b="0" i="0" dirty="0">
                <a:solidFill>
                  <a:srgbClr val="FF0000"/>
                </a:solidFill>
                <a:effectLst/>
                <a:latin typeface="urw-din"/>
              </a:rPr>
              <a:t>provides consistent dimensional view </a:t>
            </a:r>
            <a:r>
              <a:rPr lang="en-US" sz="2000" b="0" i="0" dirty="0">
                <a:solidFill>
                  <a:srgbClr val="273239"/>
                </a:solidFill>
                <a:effectLst/>
                <a:latin typeface="urw-din"/>
              </a:rPr>
              <a:t>of data marts. </a:t>
            </a:r>
            <a:br>
              <a:rPr lang="en-US" sz="2000" b="0" i="0" dirty="0">
                <a:solidFill>
                  <a:srgbClr val="273239"/>
                </a:solidFill>
                <a:effectLst/>
                <a:latin typeface="urw-din"/>
              </a:rPr>
            </a:br>
            <a:r>
              <a:rPr lang="en-US" sz="2000" b="0" i="0" dirty="0">
                <a:solidFill>
                  <a:srgbClr val="273239"/>
                </a:solidFill>
                <a:effectLst/>
                <a:latin typeface="urw-din"/>
              </a:rPr>
              <a:t> </a:t>
            </a:r>
          </a:p>
          <a:p>
            <a:pPr algn="l" fontAlgn="base">
              <a:buFont typeface="+mj-lt"/>
              <a:buAutoNum type="arabicPeriod"/>
            </a:pPr>
            <a:r>
              <a:rPr lang="en-US" sz="2000" b="0" i="0" dirty="0">
                <a:solidFill>
                  <a:srgbClr val="273239"/>
                </a:solidFill>
                <a:effectLst/>
                <a:latin typeface="urw-din"/>
              </a:rPr>
              <a:t>Also, this model is considered as the strongest model for business changes. That’s why, big </a:t>
            </a:r>
            <a:r>
              <a:rPr lang="en-US" sz="2000" b="0" i="0" dirty="0" err="1">
                <a:solidFill>
                  <a:srgbClr val="273239"/>
                </a:solidFill>
                <a:effectLst/>
                <a:latin typeface="urw-din"/>
              </a:rPr>
              <a:t>organisations</a:t>
            </a:r>
            <a:r>
              <a:rPr lang="en-US" sz="2000" b="0" i="0" dirty="0">
                <a:solidFill>
                  <a:srgbClr val="273239"/>
                </a:solidFill>
                <a:effectLst/>
                <a:latin typeface="urw-din"/>
              </a:rPr>
              <a:t> prefer to follow this approach. </a:t>
            </a:r>
            <a:br>
              <a:rPr lang="en-US" sz="2000" b="0" i="0" dirty="0">
                <a:solidFill>
                  <a:srgbClr val="273239"/>
                </a:solidFill>
                <a:effectLst/>
                <a:latin typeface="urw-din"/>
              </a:rPr>
            </a:br>
            <a:r>
              <a:rPr lang="en-US" sz="2000" b="0" i="0" dirty="0">
                <a:solidFill>
                  <a:srgbClr val="273239"/>
                </a:solidFill>
                <a:effectLst/>
                <a:latin typeface="urw-din"/>
              </a:rPr>
              <a:t> </a:t>
            </a:r>
          </a:p>
          <a:p>
            <a:pPr algn="l" fontAlgn="base">
              <a:buFont typeface="+mj-lt"/>
              <a:buAutoNum type="arabicPeriod"/>
            </a:pPr>
            <a:r>
              <a:rPr lang="en-US" sz="2000" b="0" i="0" dirty="0">
                <a:solidFill>
                  <a:srgbClr val="273239"/>
                </a:solidFill>
                <a:effectLst/>
                <a:latin typeface="urw-din"/>
              </a:rPr>
              <a:t>Creating data mart from </a:t>
            </a:r>
            <a:r>
              <a:rPr lang="en-US" sz="2000" b="0" i="0" dirty="0" err="1">
                <a:solidFill>
                  <a:srgbClr val="273239"/>
                </a:solidFill>
                <a:effectLst/>
                <a:latin typeface="urw-din"/>
              </a:rPr>
              <a:t>datawarehouse</a:t>
            </a:r>
            <a:r>
              <a:rPr lang="en-US" sz="2000" b="0" i="0" dirty="0">
                <a:solidFill>
                  <a:srgbClr val="273239"/>
                </a:solidFill>
                <a:effectLst/>
                <a:latin typeface="urw-din"/>
              </a:rPr>
              <a:t> is easy. </a:t>
            </a:r>
            <a:br>
              <a:rPr lang="en-US" sz="2000" b="0" i="0" dirty="0">
                <a:solidFill>
                  <a:srgbClr val="273239"/>
                </a:solidFill>
                <a:effectLst/>
                <a:latin typeface="urw-din"/>
              </a:rPr>
            </a:br>
            <a:r>
              <a:rPr lang="en-US" sz="2000" b="0" i="0" dirty="0">
                <a:solidFill>
                  <a:srgbClr val="273239"/>
                </a:solidFill>
                <a:effectLst/>
                <a:latin typeface="urw-din"/>
              </a:rPr>
              <a:t> </a:t>
            </a:r>
          </a:p>
          <a:p>
            <a:pPr algn="l" fontAlgn="base"/>
            <a:r>
              <a:rPr lang="en-US" sz="2000" b="1" i="0" dirty="0">
                <a:solidFill>
                  <a:srgbClr val="273239"/>
                </a:solidFill>
                <a:effectLst/>
                <a:latin typeface="urw-din"/>
              </a:rPr>
              <a:t>Disadvantages of Top-Down Approach –</a:t>
            </a:r>
            <a:r>
              <a:rPr lang="en-US" sz="2000" b="0" i="0" dirty="0">
                <a:solidFill>
                  <a:srgbClr val="273239"/>
                </a:solidFill>
                <a:effectLst/>
                <a:latin typeface="urw-din"/>
              </a:rPr>
              <a:t>  </a:t>
            </a:r>
          </a:p>
          <a:p>
            <a:pPr algn="l" fontAlgn="base">
              <a:buFont typeface="+mj-lt"/>
              <a:buAutoNum type="arabicPeriod"/>
            </a:pPr>
            <a:r>
              <a:rPr lang="en-US" sz="2000" b="0" i="0" dirty="0">
                <a:solidFill>
                  <a:srgbClr val="273239"/>
                </a:solidFill>
                <a:effectLst/>
                <a:latin typeface="urw-din"/>
              </a:rPr>
              <a:t>The cost, time taken in designing and its maintenance is very high. </a:t>
            </a:r>
          </a:p>
          <a:p>
            <a:pPr algn="l" fontAlgn="base"/>
            <a:endParaRPr lang="en-US" sz="2000" dirty="0">
              <a:solidFill>
                <a:srgbClr val="273239"/>
              </a:solidFill>
              <a:latin typeface="urw-din"/>
            </a:endParaRPr>
          </a:p>
          <a:p>
            <a:pPr algn="l" fontAlgn="base"/>
            <a:endParaRPr lang="en-US" sz="2000" b="0" i="0" dirty="0">
              <a:solidFill>
                <a:srgbClr val="273239"/>
              </a:solidFill>
              <a:effectLst/>
              <a:latin typeface="urw-din"/>
            </a:endParaRPr>
          </a:p>
          <a:p>
            <a:pPr algn="l" fontAlgn="base"/>
            <a:endParaRPr lang="en-US" sz="2000" dirty="0">
              <a:solidFill>
                <a:srgbClr val="273239"/>
              </a:solidFill>
              <a:latin typeface="urw-din"/>
            </a:endParaRPr>
          </a:p>
          <a:p>
            <a:pPr algn="l" fontAlgn="base"/>
            <a:endParaRPr lang="en-US" sz="2000" b="0" i="0" dirty="0">
              <a:solidFill>
                <a:srgbClr val="273239"/>
              </a:solidFill>
              <a:effectLst/>
              <a:latin typeface="urw-din"/>
            </a:endParaRPr>
          </a:p>
          <a:p>
            <a:pPr algn="l" fontAlgn="base"/>
            <a:endParaRPr lang="en-US" sz="2000" dirty="0">
              <a:solidFill>
                <a:srgbClr val="273239"/>
              </a:solidFill>
              <a:latin typeface="urw-din"/>
            </a:endParaRPr>
          </a:p>
          <a:p>
            <a:pPr algn="l" fontAlgn="base"/>
            <a:r>
              <a:rPr lang="en-US" sz="2000" b="0" i="0" dirty="0">
                <a:solidFill>
                  <a:srgbClr val="FF0000"/>
                </a:solidFill>
                <a:effectLst/>
                <a:latin typeface="urw-din"/>
              </a:rPr>
              <a:t>This approach is defined by </a:t>
            </a:r>
            <a:r>
              <a:rPr lang="en-US" sz="2000" b="1" i="0" dirty="0" err="1">
                <a:solidFill>
                  <a:srgbClr val="FF0000"/>
                </a:solidFill>
                <a:effectLst/>
                <a:latin typeface="urw-din"/>
              </a:rPr>
              <a:t>Inmon</a:t>
            </a:r>
            <a:r>
              <a:rPr lang="en-US" sz="2000" b="0" i="0" dirty="0">
                <a:solidFill>
                  <a:srgbClr val="FF0000"/>
                </a:solidFill>
                <a:effectLst/>
                <a:latin typeface="urw-din"/>
              </a:rPr>
              <a:t> as – </a:t>
            </a:r>
            <a:r>
              <a:rPr lang="en-US" sz="2000" b="0" i="0" dirty="0" err="1">
                <a:solidFill>
                  <a:srgbClr val="FF0000"/>
                </a:solidFill>
                <a:effectLst/>
                <a:latin typeface="urw-din"/>
              </a:rPr>
              <a:t>datawarehouse</a:t>
            </a:r>
            <a:r>
              <a:rPr lang="en-US" sz="2000" b="0" i="0" dirty="0">
                <a:solidFill>
                  <a:srgbClr val="FF0000"/>
                </a:solidFill>
                <a:effectLst/>
                <a:latin typeface="urw-din"/>
              </a:rPr>
              <a:t> as a central repository for the complete </a:t>
            </a:r>
            <a:r>
              <a:rPr lang="en-US" sz="2000" b="0" i="0" dirty="0" err="1">
                <a:solidFill>
                  <a:srgbClr val="FF0000"/>
                </a:solidFill>
                <a:effectLst/>
                <a:latin typeface="urw-din"/>
              </a:rPr>
              <a:t>organisation</a:t>
            </a:r>
            <a:r>
              <a:rPr lang="en-US" sz="2000" b="0" i="0" dirty="0">
                <a:solidFill>
                  <a:srgbClr val="FF0000"/>
                </a:solidFill>
                <a:effectLst/>
                <a:latin typeface="urw-din"/>
              </a:rPr>
              <a:t> and data marts are created from it after the complete </a:t>
            </a:r>
            <a:r>
              <a:rPr lang="en-US" sz="2000" b="0" i="0" dirty="0" err="1">
                <a:solidFill>
                  <a:srgbClr val="FF0000"/>
                </a:solidFill>
                <a:effectLst/>
                <a:latin typeface="urw-din"/>
              </a:rPr>
              <a:t>datawarehouse</a:t>
            </a:r>
            <a:r>
              <a:rPr lang="en-US" sz="2000" b="0" i="0" dirty="0">
                <a:solidFill>
                  <a:srgbClr val="FF0000"/>
                </a:solidFill>
                <a:effectLst/>
                <a:latin typeface="urw-din"/>
              </a:rPr>
              <a:t> has been created. </a:t>
            </a:r>
          </a:p>
        </p:txBody>
      </p:sp>
    </p:spTree>
    <p:extLst>
      <p:ext uri="{BB962C8B-B14F-4D97-AF65-F5344CB8AC3E}">
        <p14:creationId xmlns:p14="http://schemas.microsoft.com/office/powerpoint/2010/main" val="33958553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13DCD48-25DC-4839-9FFC-1258E9CA2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962025"/>
            <a:ext cx="10706100" cy="47053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48AEEE-DD97-4EB0-BAFB-0E01AA609931}"/>
              </a:ext>
            </a:extLst>
          </p:cNvPr>
          <p:cNvSpPr txBox="1"/>
          <p:nvPr/>
        </p:nvSpPr>
        <p:spPr>
          <a:xfrm>
            <a:off x="3048000" y="6008042"/>
            <a:ext cx="6096000" cy="461665"/>
          </a:xfrm>
          <a:prstGeom prst="rect">
            <a:avLst/>
          </a:prstGeom>
          <a:noFill/>
        </p:spPr>
        <p:txBody>
          <a:bodyPr wrap="square">
            <a:spAutoFit/>
          </a:bodyPr>
          <a:lstStyle/>
          <a:p>
            <a:pPr algn="ctr"/>
            <a:r>
              <a:rPr lang="en-US" sz="2400" b="0" i="0" dirty="0">
                <a:solidFill>
                  <a:srgbClr val="FF0000"/>
                </a:solidFill>
                <a:effectLst/>
                <a:latin typeface="urw-din"/>
              </a:rPr>
              <a:t>Bottom Up approach</a:t>
            </a:r>
            <a:endParaRPr lang="en-IN" sz="2400" dirty="0">
              <a:solidFill>
                <a:srgbClr val="FF0000"/>
              </a:solidFill>
            </a:endParaRPr>
          </a:p>
        </p:txBody>
      </p:sp>
    </p:spTree>
    <p:extLst>
      <p:ext uri="{BB962C8B-B14F-4D97-AF65-F5344CB8AC3E}">
        <p14:creationId xmlns:p14="http://schemas.microsoft.com/office/powerpoint/2010/main" val="881623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854BA-AB57-4751-B5A9-4AF24157D178}"/>
              </a:ext>
            </a:extLst>
          </p:cNvPr>
          <p:cNvSpPr txBox="1"/>
          <p:nvPr/>
        </p:nvSpPr>
        <p:spPr>
          <a:xfrm>
            <a:off x="428624" y="420291"/>
            <a:ext cx="10925175" cy="3477875"/>
          </a:xfrm>
          <a:prstGeom prst="rect">
            <a:avLst/>
          </a:prstGeom>
          <a:noFill/>
        </p:spPr>
        <p:txBody>
          <a:bodyPr wrap="square">
            <a:spAutoFit/>
          </a:bodyPr>
          <a:lstStyle/>
          <a:p>
            <a:pPr algn="l" fontAlgn="base">
              <a:buFont typeface="+mj-lt"/>
              <a:buAutoNum type="arabicPeriod"/>
            </a:pPr>
            <a:r>
              <a:rPr lang="en-US" sz="2000" b="0" i="0" dirty="0">
                <a:solidFill>
                  <a:srgbClr val="273239"/>
                </a:solidFill>
                <a:effectLst/>
                <a:latin typeface="urw-din"/>
              </a:rPr>
              <a:t>First, the data is extracted from external sources (same as happens in top-down approach). </a:t>
            </a:r>
            <a:br>
              <a:rPr lang="en-US" sz="2000" b="0" i="0" dirty="0">
                <a:solidFill>
                  <a:srgbClr val="273239"/>
                </a:solidFill>
                <a:effectLst/>
                <a:latin typeface="urw-din"/>
              </a:rPr>
            </a:br>
            <a:r>
              <a:rPr lang="en-US" sz="2000" b="0" i="0" dirty="0">
                <a:solidFill>
                  <a:srgbClr val="273239"/>
                </a:solidFill>
                <a:effectLst/>
                <a:latin typeface="urw-din"/>
              </a:rPr>
              <a:t> </a:t>
            </a:r>
          </a:p>
          <a:p>
            <a:pPr algn="l" fontAlgn="base">
              <a:buFont typeface="+mj-lt"/>
              <a:buAutoNum type="arabicPeriod"/>
            </a:pPr>
            <a:r>
              <a:rPr lang="en-US" sz="2000" b="0" i="0" dirty="0">
                <a:solidFill>
                  <a:srgbClr val="273239"/>
                </a:solidFill>
                <a:effectLst/>
                <a:latin typeface="urw-din"/>
              </a:rPr>
              <a:t>Then, the data go through the staging area (as explained above) and loaded into data marts instead of </a:t>
            </a:r>
            <a:r>
              <a:rPr lang="en-US" sz="2000" b="0" i="0" dirty="0" err="1">
                <a:solidFill>
                  <a:srgbClr val="273239"/>
                </a:solidFill>
                <a:effectLst/>
                <a:latin typeface="urw-din"/>
              </a:rPr>
              <a:t>datawarehouse</a:t>
            </a:r>
            <a:r>
              <a:rPr lang="en-US" sz="2000" b="0" i="0" dirty="0">
                <a:solidFill>
                  <a:srgbClr val="273239"/>
                </a:solidFill>
                <a:effectLst/>
                <a:latin typeface="urw-din"/>
              </a:rPr>
              <a:t>. </a:t>
            </a:r>
          </a:p>
          <a:p>
            <a:pPr algn="l" fontAlgn="base">
              <a:buFont typeface="+mj-lt"/>
              <a:buAutoNum type="arabicPeriod"/>
            </a:pPr>
            <a:endParaRPr lang="en-US" sz="2000" dirty="0">
              <a:solidFill>
                <a:srgbClr val="273239"/>
              </a:solidFill>
              <a:latin typeface="urw-din"/>
            </a:endParaRPr>
          </a:p>
          <a:p>
            <a:pPr algn="l" fontAlgn="base">
              <a:buFont typeface="+mj-lt"/>
              <a:buAutoNum type="arabicPeriod"/>
            </a:pPr>
            <a:r>
              <a:rPr lang="en-US" sz="2000" b="0" i="0" dirty="0">
                <a:solidFill>
                  <a:srgbClr val="273239"/>
                </a:solidFill>
                <a:effectLst/>
                <a:latin typeface="urw-din"/>
              </a:rPr>
              <a:t>The data marts are created first and provide reporting capability. It addresses a single business area. </a:t>
            </a:r>
            <a:br>
              <a:rPr lang="en-US" sz="2000" b="0" i="0" dirty="0">
                <a:solidFill>
                  <a:srgbClr val="273239"/>
                </a:solidFill>
                <a:effectLst/>
                <a:latin typeface="urw-din"/>
              </a:rPr>
            </a:br>
            <a:r>
              <a:rPr lang="en-US" sz="2000" b="0" i="0" dirty="0">
                <a:solidFill>
                  <a:srgbClr val="273239"/>
                </a:solidFill>
                <a:effectLst/>
                <a:latin typeface="urw-din"/>
              </a:rPr>
              <a:t> </a:t>
            </a:r>
          </a:p>
          <a:p>
            <a:pPr algn="l" fontAlgn="base">
              <a:buFont typeface="+mj-lt"/>
              <a:buAutoNum type="arabicPeriod"/>
            </a:pPr>
            <a:r>
              <a:rPr lang="en-US" sz="2000" b="0" i="0" dirty="0">
                <a:solidFill>
                  <a:srgbClr val="273239"/>
                </a:solidFill>
                <a:effectLst/>
                <a:latin typeface="urw-din"/>
              </a:rPr>
              <a:t>These data marts are then integrated into </a:t>
            </a:r>
            <a:r>
              <a:rPr lang="en-US" sz="2000" b="0" i="0" dirty="0" err="1">
                <a:solidFill>
                  <a:srgbClr val="273239"/>
                </a:solidFill>
                <a:effectLst/>
                <a:latin typeface="urw-din"/>
              </a:rPr>
              <a:t>datawarehouse</a:t>
            </a:r>
            <a:r>
              <a:rPr lang="en-US" sz="2000" b="0" i="0" dirty="0">
                <a:solidFill>
                  <a:srgbClr val="273239"/>
                </a:solidFill>
                <a:effectLst/>
                <a:latin typeface="urw-din"/>
              </a:rPr>
              <a:t>. </a:t>
            </a:r>
            <a:br>
              <a:rPr lang="en-US" sz="2000" b="0" i="0" dirty="0">
                <a:solidFill>
                  <a:srgbClr val="273239"/>
                </a:solidFill>
                <a:effectLst/>
                <a:latin typeface="urw-din"/>
              </a:rPr>
            </a:br>
            <a:r>
              <a:rPr lang="en-US" sz="2000" b="0" i="0" dirty="0">
                <a:solidFill>
                  <a:srgbClr val="273239"/>
                </a:solidFill>
                <a:effectLst/>
                <a:latin typeface="urw-din"/>
              </a:rPr>
              <a:t> </a:t>
            </a:r>
          </a:p>
          <a:p>
            <a:pPr algn="l" fontAlgn="base"/>
            <a:r>
              <a:rPr lang="en-US" sz="2000" b="0" i="0" dirty="0">
                <a:solidFill>
                  <a:srgbClr val="FF0000"/>
                </a:solidFill>
                <a:effectLst/>
                <a:latin typeface="urw-din"/>
              </a:rPr>
              <a:t>This approach is given by </a:t>
            </a:r>
            <a:r>
              <a:rPr lang="en-US" sz="2000" b="1" i="0" dirty="0" err="1">
                <a:solidFill>
                  <a:srgbClr val="FF0000"/>
                </a:solidFill>
                <a:effectLst/>
                <a:latin typeface="urw-din"/>
              </a:rPr>
              <a:t>Kinball</a:t>
            </a:r>
            <a:r>
              <a:rPr lang="en-US" sz="2000" b="0" i="0" dirty="0">
                <a:solidFill>
                  <a:srgbClr val="FF0000"/>
                </a:solidFill>
                <a:effectLst/>
                <a:latin typeface="urw-din"/>
              </a:rPr>
              <a:t> as – data marts are created first and provides a thin view for analyses and </a:t>
            </a:r>
            <a:r>
              <a:rPr lang="en-US" sz="2000" b="0" i="0" dirty="0" err="1">
                <a:solidFill>
                  <a:srgbClr val="FF0000"/>
                </a:solidFill>
                <a:effectLst/>
                <a:latin typeface="urw-din"/>
              </a:rPr>
              <a:t>datawarehouse</a:t>
            </a:r>
            <a:r>
              <a:rPr lang="en-US" sz="2000" b="0" i="0" dirty="0">
                <a:solidFill>
                  <a:srgbClr val="FF0000"/>
                </a:solidFill>
                <a:effectLst/>
                <a:latin typeface="urw-din"/>
              </a:rPr>
              <a:t> is created after complete data marts have been created. </a:t>
            </a:r>
          </a:p>
        </p:txBody>
      </p:sp>
    </p:spTree>
    <p:extLst>
      <p:ext uri="{BB962C8B-B14F-4D97-AF65-F5344CB8AC3E}">
        <p14:creationId xmlns:p14="http://schemas.microsoft.com/office/powerpoint/2010/main" val="3059725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0EA7EE-EE5A-44E5-B3FF-8BA099C1B6CA}"/>
              </a:ext>
            </a:extLst>
          </p:cNvPr>
          <p:cNvSpPr txBox="1"/>
          <p:nvPr/>
        </p:nvSpPr>
        <p:spPr>
          <a:xfrm>
            <a:off x="466725" y="443716"/>
            <a:ext cx="11144250" cy="4154984"/>
          </a:xfrm>
          <a:prstGeom prst="rect">
            <a:avLst/>
          </a:prstGeom>
          <a:noFill/>
        </p:spPr>
        <p:txBody>
          <a:bodyPr wrap="square">
            <a:spAutoFit/>
          </a:bodyPr>
          <a:lstStyle/>
          <a:p>
            <a:pPr algn="l" fontAlgn="base"/>
            <a:r>
              <a:rPr lang="en-US" sz="2400" b="1" i="0" dirty="0">
                <a:solidFill>
                  <a:srgbClr val="273239"/>
                </a:solidFill>
                <a:effectLst/>
                <a:latin typeface="urw-din"/>
              </a:rPr>
              <a:t>Advantages of Bottom-Up Approach –</a:t>
            </a:r>
            <a:r>
              <a:rPr lang="en-US" sz="2400" b="0" i="0" dirty="0">
                <a:solidFill>
                  <a:srgbClr val="273239"/>
                </a:solidFill>
                <a:effectLst/>
                <a:latin typeface="urw-din"/>
              </a:rPr>
              <a:t>  </a:t>
            </a:r>
          </a:p>
          <a:p>
            <a:pPr algn="l" fontAlgn="base">
              <a:buFont typeface="+mj-lt"/>
              <a:buAutoNum type="arabicPeriod"/>
            </a:pPr>
            <a:r>
              <a:rPr lang="en-US" sz="2400" b="0" i="0" dirty="0">
                <a:solidFill>
                  <a:srgbClr val="273239"/>
                </a:solidFill>
                <a:effectLst/>
                <a:latin typeface="urw-din"/>
              </a:rPr>
              <a:t>As the data marts are created first, so the reports are quickly generated. </a:t>
            </a:r>
            <a:br>
              <a:rPr lang="en-US" sz="2400" b="0" i="0" dirty="0">
                <a:solidFill>
                  <a:srgbClr val="273239"/>
                </a:solidFill>
                <a:effectLst/>
                <a:latin typeface="urw-din"/>
              </a:rPr>
            </a:br>
            <a:r>
              <a:rPr lang="en-US" sz="2400" b="0" i="0" dirty="0">
                <a:solidFill>
                  <a:srgbClr val="273239"/>
                </a:solidFill>
                <a:effectLst/>
                <a:latin typeface="urw-din"/>
              </a:rPr>
              <a:t> </a:t>
            </a:r>
          </a:p>
          <a:p>
            <a:pPr algn="l" fontAlgn="base">
              <a:buFont typeface="+mj-lt"/>
              <a:buAutoNum type="arabicPeriod"/>
            </a:pPr>
            <a:r>
              <a:rPr lang="en-US" sz="2400" b="0" i="0" dirty="0">
                <a:solidFill>
                  <a:srgbClr val="273239"/>
                </a:solidFill>
                <a:effectLst/>
                <a:latin typeface="urw-din"/>
              </a:rPr>
              <a:t>We can accommodate more number of data marts here and in this way </a:t>
            </a:r>
            <a:r>
              <a:rPr lang="en-US" sz="2400" b="0" i="0" dirty="0" err="1">
                <a:solidFill>
                  <a:srgbClr val="273239"/>
                </a:solidFill>
                <a:effectLst/>
                <a:latin typeface="urw-din"/>
              </a:rPr>
              <a:t>datawarehouse</a:t>
            </a:r>
            <a:r>
              <a:rPr lang="en-US" sz="2400" b="0" i="0" dirty="0">
                <a:solidFill>
                  <a:srgbClr val="273239"/>
                </a:solidFill>
                <a:effectLst/>
                <a:latin typeface="urw-din"/>
              </a:rPr>
              <a:t> can be extended. </a:t>
            </a:r>
            <a:br>
              <a:rPr lang="en-US" sz="2400" b="0" i="0" dirty="0">
                <a:solidFill>
                  <a:srgbClr val="273239"/>
                </a:solidFill>
                <a:effectLst/>
                <a:latin typeface="urw-din"/>
              </a:rPr>
            </a:br>
            <a:r>
              <a:rPr lang="en-US" sz="2400" b="0" i="0" dirty="0">
                <a:solidFill>
                  <a:srgbClr val="273239"/>
                </a:solidFill>
                <a:effectLst/>
                <a:latin typeface="urw-din"/>
              </a:rPr>
              <a:t> </a:t>
            </a:r>
          </a:p>
          <a:p>
            <a:pPr algn="l" fontAlgn="base">
              <a:buFont typeface="+mj-lt"/>
              <a:buAutoNum type="arabicPeriod"/>
            </a:pPr>
            <a:r>
              <a:rPr lang="en-US" sz="2400" b="0" i="0" dirty="0">
                <a:solidFill>
                  <a:srgbClr val="273239"/>
                </a:solidFill>
                <a:effectLst/>
                <a:latin typeface="urw-din"/>
              </a:rPr>
              <a:t>Also, the cost and time taken in designing this model is low comparatively. </a:t>
            </a:r>
            <a:br>
              <a:rPr lang="en-US" sz="2400" b="0" i="0" dirty="0">
                <a:solidFill>
                  <a:srgbClr val="273239"/>
                </a:solidFill>
                <a:effectLst/>
                <a:latin typeface="urw-din"/>
              </a:rPr>
            </a:br>
            <a:r>
              <a:rPr lang="en-US" sz="2400" b="0" i="0" dirty="0">
                <a:solidFill>
                  <a:srgbClr val="273239"/>
                </a:solidFill>
                <a:effectLst/>
                <a:latin typeface="urw-din"/>
              </a:rPr>
              <a:t> </a:t>
            </a:r>
          </a:p>
          <a:p>
            <a:pPr algn="l" fontAlgn="base"/>
            <a:r>
              <a:rPr lang="en-US" sz="2400" b="1" i="0" dirty="0">
                <a:solidFill>
                  <a:srgbClr val="273239"/>
                </a:solidFill>
                <a:effectLst/>
                <a:latin typeface="urw-din"/>
              </a:rPr>
              <a:t>Disadvantage of Bottom-Up Approach –</a:t>
            </a:r>
            <a:r>
              <a:rPr lang="en-US" sz="2400" b="0" i="0" dirty="0">
                <a:solidFill>
                  <a:srgbClr val="273239"/>
                </a:solidFill>
                <a:effectLst/>
                <a:latin typeface="urw-din"/>
              </a:rPr>
              <a:t> </a:t>
            </a:r>
          </a:p>
          <a:p>
            <a:pPr algn="l" fontAlgn="base">
              <a:buFont typeface="+mj-lt"/>
              <a:buAutoNum type="arabicPeriod"/>
            </a:pPr>
            <a:r>
              <a:rPr lang="en-US" sz="2400" b="0" i="0" dirty="0">
                <a:solidFill>
                  <a:srgbClr val="273239"/>
                </a:solidFill>
                <a:effectLst/>
                <a:latin typeface="urw-din"/>
              </a:rPr>
              <a:t>This model is not strong as top-down approach as dimensional view of data marts is not consistent as it is in above approach. </a:t>
            </a:r>
          </a:p>
        </p:txBody>
      </p:sp>
    </p:spTree>
    <p:extLst>
      <p:ext uri="{BB962C8B-B14F-4D97-AF65-F5344CB8AC3E}">
        <p14:creationId xmlns:p14="http://schemas.microsoft.com/office/powerpoint/2010/main" val="30363221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ACA6BA-164C-4685-BD78-2E219CA3AC54}"/>
              </a:ext>
            </a:extLst>
          </p:cNvPr>
          <p:cNvSpPr txBox="1"/>
          <p:nvPr/>
        </p:nvSpPr>
        <p:spPr>
          <a:xfrm>
            <a:off x="285749" y="310634"/>
            <a:ext cx="11172825" cy="461665"/>
          </a:xfrm>
          <a:prstGeom prst="rect">
            <a:avLst/>
          </a:prstGeom>
          <a:noFill/>
        </p:spPr>
        <p:txBody>
          <a:bodyPr wrap="square">
            <a:spAutoFit/>
          </a:bodyPr>
          <a:lstStyle/>
          <a:p>
            <a:pPr algn="ctr"/>
            <a:r>
              <a:rPr lang="en-IN" sz="2400" b="1" i="0" dirty="0">
                <a:solidFill>
                  <a:srgbClr val="222222"/>
                </a:solidFill>
                <a:effectLst/>
                <a:latin typeface="Source Sans Pro" panose="020B0503030403020204" pitchFamily="34" charset="0"/>
              </a:rPr>
              <a:t>Three-Tier Data Warehouse Architecture</a:t>
            </a:r>
            <a:endParaRPr lang="en-IN" sz="2400" dirty="0"/>
          </a:p>
        </p:txBody>
      </p:sp>
      <p:sp>
        <p:nvSpPr>
          <p:cNvPr id="5" name="TextBox 4">
            <a:extLst>
              <a:ext uri="{FF2B5EF4-FFF2-40B4-BE49-F238E27FC236}">
                <a16:creationId xmlns:a16="http://schemas.microsoft.com/office/drawing/2014/main" id="{E668B1B4-06D9-49EA-834D-5F1B6F74771E}"/>
              </a:ext>
            </a:extLst>
          </p:cNvPr>
          <p:cNvSpPr txBox="1"/>
          <p:nvPr/>
        </p:nvSpPr>
        <p:spPr>
          <a:xfrm>
            <a:off x="409575" y="1152942"/>
            <a:ext cx="11277600" cy="4093428"/>
          </a:xfrm>
          <a:prstGeom prst="rect">
            <a:avLst/>
          </a:prstGeom>
          <a:noFill/>
        </p:spPr>
        <p:txBody>
          <a:bodyPr wrap="square">
            <a:spAutoFit/>
          </a:bodyPr>
          <a:lstStyle/>
          <a:p>
            <a:pPr algn="l"/>
            <a:r>
              <a:rPr lang="en-US" sz="2000" b="0" i="0" dirty="0">
                <a:solidFill>
                  <a:srgbClr val="222222"/>
                </a:solidFill>
                <a:effectLst/>
                <a:latin typeface="Source Sans Pro" panose="020B0503030403020204" pitchFamily="34" charset="0"/>
              </a:rPr>
              <a:t>This is the most widely used Architecture of Data Warehouse.</a:t>
            </a:r>
          </a:p>
          <a:p>
            <a:pPr algn="l"/>
            <a:r>
              <a:rPr lang="en-US" sz="2000" b="0" i="0" dirty="0">
                <a:solidFill>
                  <a:srgbClr val="222222"/>
                </a:solidFill>
                <a:effectLst/>
                <a:latin typeface="Source Sans Pro" panose="020B0503030403020204" pitchFamily="34" charset="0"/>
              </a:rPr>
              <a:t>It consists of the Top, Middle and Bottom Tier.</a:t>
            </a:r>
          </a:p>
          <a:p>
            <a:pPr algn="l"/>
            <a:endParaRPr lang="en-US" sz="2000" b="0" i="0" dirty="0">
              <a:solidFill>
                <a:srgbClr val="222222"/>
              </a:solidFill>
              <a:effectLst/>
              <a:latin typeface="Source Sans Pro" panose="020B0503030403020204" pitchFamily="34" charset="0"/>
            </a:endParaRPr>
          </a:p>
          <a:p>
            <a:pPr algn="l">
              <a:buFont typeface="+mj-lt"/>
              <a:buAutoNum type="arabicPeriod"/>
            </a:pPr>
            <a:r>
              <a:rPr lang="en-US" sz="2000" b="1" i="0" dirty="0">
                <a:solidFill>
                  <a:srgbClr val="222222"/>
                </a:solidFill>
                <a:effectLst/>
                <a:latin typeface="Source Sans Pro" panose="020B0503030403020204" pitchFamily="34" charset="0"/>
              </a:rPr>
              <a:t>Bottom Tier:</a:t>
            </a:r>
            <a:r>
              <a:rPr lang="en-US" sz="2000" b="0" i="0" dirty="0">
                <a:solidFill>
                  <a:srgbClr val="222222"/>
                </a:solidFill>
                <a:effectLst/>
                <a:latin typeface="Source Sans Pro" panose="020B0503030403020204" pitchFamily="34" charset="0"/>
              </a:rPr>
              <a:t> The database of the Datawarehouse servers as the bottom tier. It is usually a relational database system. Data is cleansed, transformed, and loaded into this layer using back-end tools.</a:t>
            </a:r>
          </a:p>
          <a:p>
            <a:pPr algn="l">
              <a:buFont typeface="+mj-lt"/>
              <a:buAutoNum type="arabicPeriod"/>
            </a:pPr>
            <a:endParaRPr lang="en-US" sz="2000" b="0" i="0" dirty="0">
              <a:solidFill>
                <a:srgbClr val="222222"/>
              </a:solidFill>
              <a:effectLst/>
              <a:latin typeface="Source Sans Pro" panose="020B0503030403020204" pitchFamily="34" charset="0"/>
            </a:endParaRPr>
          </a:p>
          <a:p>
            <a:pPr algn="l">
              <a:buFont typeface="+mj-lt"/>
              <a:buAutoNum type="arabicPeriod"/>
            </a:pPr>
            <a:r>
              <a:rPr lang="en-US" sz="2000" b="1" i="0" dirty="0">
                <a:solidFill>
                  <a:srgbClr val="222222"/>
                </a:solidFill>
                <a:effectLst/>
                <a:latin typeface="Source Sans Pro" panose="020B0503030403020204" pitchFamily="34" charset="0"/>
              </a:rPr>
              <a:t>Middle Tier: </a:t>
            </a:r>
            <a:r>
              <a:rPr lang="en-US" sz="2000" b="0" i="0" dirty="0">
                <a:solidFill>
                  <a:srgbClr val="222222"/>
                </a:solidFill>
                <a:effectLst/>
                <a:latin typeface="Source Sans Pro" panose="020B0503030403020204" pitchFamily="34" charset="0"/>
              </a:rPr>
              <a:t>The middle tier in Data warehouse is an OLAP server which is implemented using either ROLAP or MOLAP model. For a user, this application tier presents an abstracted view of the database. This layer also acts as a mediator between the end-user and the database.</a:t>
            </a:r>
          </a:p>
          <a:p>
            <a:pPr algn="l">
              <a:buFont typeface="+mj-lt"/>
              <a:buAutoNum type="arabicPeriod"/>
            </a:pPr>
            <a:endParaRPr lang="en-US" sz="2000" b="0" i="0" dirty="0">
              <a:solidFill>
                <a:srgbClr val="222222"/>
              </a:solidFill>
              <a:effectLst/>
              <a:latin typeface="Source Sans Pro" panose="020B0503030403020204" pitchFamily="34" charset="0"/>
            </a:endParaRPr>
          </a:p>
          <a:p>
            <a:pPr algn="l">
              <a:buFont typeface="+mj-lt"/>
              <a:buAutoNum type="arabicPeriod"/>
            </a:pPr>
            <a:r>
              <a:rPr lang="en-US" sz="2000" b="1" i="0" dirty="0">
                <a:solidFill>
                  <a:srgbClr val="222222"/>
                </a:solidFill>
                <a:effectLst/>
                <a:latin typeface="Source Sans Pro" panose="020B0503030403020204" pitchFamily="34" charset="0"/>
              </a:rPr>
              <a:t>Top-Tier: </a:t>
            </a:r>
            <a:r>
              <a:rPr lang="en-US" sz="2000" b="0" i="0" dirty="0">
                <a:solidFill>
                  <a:srgbClr val="222222"/>
                </a:solidFill>
                <a:effectLst/>
                <a:latin typeface="Source Sans Pro" panose="020B0503030403020204" pitchFamily="34" charset="0"/>
              </a:rPr>
              <a:t>The top tier is a front-end client layer. Top tier is the tools and API that you connect and get data out from the data warehouse. It could be Query tools, reporting tools, managed query tools, Analysis tools and Data mining tools.</a:t>
            </a:r>
          </a:p>
        </p:txBody>
      </p:sp>
    </p:spTree>
    <p:extLst>
      <p:ext uri="{BB962C8B-B14F-4D97-AF65-F5344CB8AC3E}">
        <p14:creationId xmlns:p14="http://schemas.microsoft.com/office/powerpoint/2010/main" val="22140986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CFFB67-A92C-47D4-B08A-4115556E7131}"/>
              </a:ext>
            </a:extLst>
          </p:cNvPr>
          <p:cNvPicPr>
            <a:picLocks noChangeAspect="1"/>
          </p:cNvPicPr>
          <p:nvPr/>
        </p:nvPicPr>
        <p:blipFill>
          <a:blip r:embed="rId2"/>
          <a:stretch>
            <a:fillRect/>
          </a:stretch>
        </p:blipFill>
        <p:spPr>
          <a:xfrm>
            <a:off x="-1" y="442912"/>
            <a:ext cx="12185111" cy="5691188"/>
          </a:xfrm>
          <a:prstGeom prst="rect">
            <a:avLst/>
          </a:prstGeom>
        </p:spPr>
      </p:pic>
      <p:pic>
        <p:nvPicPr>
          <p:cNvPr id="4" name="Picture 3">
            <a:extLst>
              <a:ext uri="{FF2B5EF4-FFF2-40B4-BE49-F238E27FC236}">
                <a16:creationId xmlns:a16="http://schemas.microsoft.com/office/drawing/2014/main" id="{A8FDABA6-9EC3-4D66-9F31-38A61961C060}"/>
              </a:ext>
            </a:extLst>
          </p:cNvPr>
          <p:cNvPicPr>
            <a:picLocks noChangeAspect="1"/>
          </p:cNvPicPr>
          <p:nvPr/>
        </p:nvPicPr>
        <p:blipFill>
          <a:blip r:embed="rId3"/>
          <a:stretch>
            <a:fillRect/>
          </a:stretch>
        </p:blipFill>
        <p:spPr>
          <a:xfrm>
            <a:off x="10031663" y="4488146"/>
            <a:ext cx="1882619" cy="950629"/>
          </a:xfrm>
          <a:prstGeom prst="rect">
            <a:avLst/>
          </a:prstGeom>
        </p:spPr>
      </p:pic>
    </p:spTree>
    <p:extLst>
      <p:ext uri="{BB962C8B-B14F-4D97-AF65-F5344CB8AC3E}">
        <p14:creationId xmlns:p14="http://schemas.microsoft.com/office/powerpoint/2010/main" val="131545795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4619</Words>
  <Application>Microsoft Office PowerPoint</Application>
  <PresentationFormat>Widescreen</PresentationFormat>
  <Paragraphs>283</Paragraphs>
  <Slides>38</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38</vt:i4>
      </vt:variant>
    </vt:vector>
  </HeadingPairs>
  <TitlesOfParts>
    <vt:vector size="55" baseType="lpstr">
      <vt:lpstr>-apple-system</vt:lpstr>
      <vt:lpstr>Arial</vt:lpstr>
      <vt:lpstr>Arial</vt:lpstr>
      <vt:lpstr>Calibri</vt:lpstr>
      <vt:lpstr>Calibri Light</vt:lpstr>
      <vt:lpstr>inherit</vt:lpstr>
      <vt:lpstr>Linux Libertine</vt:lpstr>
      <vt:lpstr>Open Sans</vt:lpstr>
      <vt:lpstr>Oswald</vt:lpstr>
      <vt:lpstr>Roboto</vt:lpstr>
      <vt:lpstr>Segoe UI</vt:lpstr>
      <vt:lpstr>Segoe UI Light</vt:lpstr>
      <vt:lpstr>Segoe UI Semibold</vt:lpstr>
      <vt:lpstr>Source Sans Pro</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Synapse Analytics </vt:lpstr>
      <vt:lpstr>Introduction to Azure Synapse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maruti makwana</dc:creator>
  <cp:lastModifiedBy>maruti makwana</cp:lastModifiedBy>
  <cp:revision>32</cp:revision>
  <dcterms:created xsi:type="dcterms:W3CDTF">2021-07-14T18:35:06Z</dcterms:created>
  <dcterms:modified xsi:type="dcterms:W3CDTF">2023-03-19T07:28:09Z</dcterms:modified>
</cp:coreProperties>
</file>