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45"/>
  </p:notesMasterIdLst>
  <p:handoutMasterIdLst>
    <p:handoutMasterId r:id="rId46"/>
  </p:handoutMasterIdLst>
  <p:sldIdLst>
    <p:sldId id="516" r:id="rId6"/>
    <p:sldId id="777" r:id="rId7"/>
    <p:sldId id="783" r:id="rId8"/>
    <p:sldId id="832" r:id="rId9"/>
    <p:sldId id="833" r:id="rId10"/>
    <p:sldId id="834" r:id="rId11"/>
    <p:sldId id="835" r:id="rId12"/>
    <p:sldId id="836" r:id="rId13"/>
    <p:sldId id="837" r:id="rId14"/>
    <p:sldId id="838" r:id="rId15"/>
    <p:sldId id="839" r:id="rId16"/>
    <p:sldId id="840" r:id="rId17"/>
    <p:sldId id="841" r:id="rId18"/>
    <p:sldId id="842" r:id="rId19"/>
    <p:sldId id="257" r:id="rId20"/>
    <p:sldId id="259" r:id="rId21"/>
    <p:sldId id="260" r:id="rId22"/>
    <p:sldId id="261" r:id="rId23"/>
    <p:sldId id="262" r:id="rId24"/>
    <p:sldId id="861" r:id="rId25"/>
    <p:sldId id="843" r:id="rId26"/>
    <p:sldId id="847" r:id="rId27"/>
    <p:sldId id="848" r:id="rId28"/>
    <p:sldId id="263" r:id="rId29"/>
    <p:sldId id="264" r:id="rId30"/>
    <p:sldId id="265" r:id="rId31"/>
    <p:sldId id="849" r:id="rId32"/>
    <p:sldId id="269" r:id="rId33"/>
    <p:sldId id="851" r:id="rId34"/>
    <p:sldId id="852" r:id="rId35"/>
    <p:sldId id="853" r:id="rId36"/>
    <p:sldId id="854" r:id="rId37"/>
    <p:sldId id="855" r:id="rId38"/>
    <p:sldId id="856" r:id="rId39"/>
    <p:sldId id="858" r:id="rId40"/>
    <p:sldId id="258" r:id="rId41"/>
    <p:sldId id="859" r:id="rId42"/>
    <p:sldId id="860" r:id="rId43"/>
    <p:sldId id="857" r:id="rId4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EFB6B1-C19D-4DBD-9772-85CFD7DB544F}">
          <p14:sldIdLst>
            <p14:sldId id="516"/>
            <p14:sldId id="777"/>
            <p14:sldId id="783"/>
            <p14:sldId id="832"/>
            <p14:sldId id="833"/>
            <p14:sldId id="834"/>
            <p14:sldId id="835"/>
            <p14:sldId id="836"/>
            <p14:sldId id="837"/>
            <p14:sldId id="838"/>
          </p14:sldIdLst>
        </p14:section>
        <p14:section name="Untitled Section" id="{1876DB50-002F-4C28-983A-FFCF4DEB7D19}">
          <p14:sldIdLst>
            <p14:sldId id="839"/>
            <p14:sldId id="840"/>
            <p14:sldId id="841"/>
            <p14:sldId id="842"/>
            <p14:sldId id="257"/>
            <p14:sldId id="259"/>
            <p14:sldId id="260"/>
            <p14:sldId id="261"/>
            <p14:sldId id="262"/>
            <p14:sldId id="861"/>
            <p14:sldId id="843"/>
            <p14:sldId id="847"/>
            <p14:sldId id="848"/>
            <p14:sldId id="263"/>
            <p14:sldId id="264"/>
            <p14:sldId id="265"/>
            <p14:sldId id="849"/>
            <p14:sldId id="269"/>
            <p14:sldId id="851"/>
            <p14:sldId id="852"/>
            <p14:sldId id="853"/>
            <p14:sldId id="854"/>
            <p14:sldId id="855"/>
            <p14:sldId id="856"/>
            <p14:sldId id="858"/>
            <p14:sldId id="258"/>
            <p14:sldId id="859"/>
            <p14:sldId id="860"/>
            <p14:sldId id="857"/>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500"/>
    <a:srgbClr val="FFFFFF"/>
    <a:srgbClr val="F47083"/>
    <a:srgbClr val="797979"/>
    <a:srgbClr val="EE8200"/>
    <a:srgbClr val="00AEEF"/>
    <a:srgbClr val="FBFBFB"/>
    <a:srgbClr val="000000"/>
    <a:srgbClr val="92929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1" autoAdjust="0"/>
    <p:restoredTop sz="94582" autoAdjust="0"/>
  </p:normalViewPr>
  <p:slideViewPr>
    <p:cSldViewPr snapToGrid="0">
      <p:cViewPr varScale="1">
        <p:scale>
          <a:sx n="82" d="100"/>
          <a:sy n="82" d="100"/>
        </p:scale>
        <p:origin x="989" y="9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3/19/2023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3/19/2023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1</a:t>
            </a:fld>
            <a:endParaRPr lang="en-US"/>
          </a:p>
        </p:txBody>
      </p:sp>
    </p:spTree>
    <p:extLst>
      <p:ext uri="{BB962C8B-B14F-4D97-AF65-F5344CB8AC3E}">
        <p14:creationId xmlns:p14="http://schemas.microsoft.com/office/powerpoint/2010/main" val="2107783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2679223"/>
            <a:ext cx="9141619" cy="830740"/>
          </a:xfrm>
        </p:spPr>
        <p:txBody>
          <a:bodyPr anchor="b"/>
          <a:lstStyle>
            <a:lvl1pPr algn="ctr">
              <a:defRPr sz="5998"/>
            </a:lvl1pPr>
          </a:lstStyle>
          <a:p>
            <a:r>
              <a:rPr lang="en-US"/>
              <a:t>Click to edit Master title style</a:t>
            </a:r>
            <a:endParaRPr lang="en-IN"/>
          </a:p>
        </p:txBody>
      </p:sp>
      <p:sp>
        <p:nvSpPr>
          <p:cNvPr id="3" name="Subtitle 2"/>
          <p:cNvSpPr>
            <a:spLocks noGrp="1"/>
          </p:cNvSpPr>
          <p:nvPr>
            <p:ph type="subTitle" idx="1"/>
          </p:nvPr>
        </p:nvSpPr>
        <p:spPr>
          <a:xfrm>
            <a:off x="1523603" y="3602038"/>
            <a:ext cx="9141619" cy="332270"/>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B1605C-EE70-4C8B-A39C-0C5134C031FD}"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0A86D4-6349-4E2D-9394-980437EB64A7}" type="slidenum">
              <a:rPr lang="en-IN" smtClean="0"/>
              <a:t>‹#›</a:t>
            </a:fld>
            <a:endParaRPr lang="en-IN"/>
          </a:p>
        </p:txBody>
      </p:sp>
    </p:spTree>
    <p:extLst>
      <p:ext uri="{BB962C8B-B14F-4D97-AF65-F5344CB8AC3E}">
        <p14:creationId xmlns:p14="http://schemas.microsoft.com/office/powerpoint/2010/main" val="480017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9"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apache/spark/blob/128c29035b4e7383cc3a9a6c7a9ab6136205ac6c/core/src/main/scala/org/apache/spark/rdd/RDD.scala#L376"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en.wikipedia.org/wiki/Z-order_curve"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58B2B96-9EEE-44C7-91FB-53509CBA230C}"/>
              </a:ext>
            </a:extLst>
          </p:cNvPr>
          <p:cNvSpPr/>
          <p:nvPr/>
        </p:nvSpPr>
        <p:spPr>
          <a:xfrm rot="20848400">
            <a:off x="7381571" y="-128799"/>
            <a:ext cx="4915432" cy="1772644"/>
          </a:xfrm>
          <a:custGeom>
            <a:avLst/>
            <a:gdLst>
              <a:gd name="connsiteX0" fmla="*/ 287049 w 4916712"/>
              <a:gd name="connsiteY0" fmla="*/ 1409785 h 1773106"/>
              <a:gd name="connsiteX1" fmla="*/ 0 w 4916712"/>
              <a:gd name="connsiteY1" fmla="*/ 1676162 h 1773106"/>
              <a:gd name="connsiteX2" fmla="*/ 281640 w 4916712"/>
              <a:gd name="connsiteY2" fmla="*/ 1413166 h 1773106"/>
              <a:gd name="connsiteX3" fmla="*/ 4916712 w 4916712"/>
              <a:gd name="connsiteY3" fmla="*/ 657477 h 1773106"/>
              <a:gd name="connsiteX4" fmla="*/ 4768628 w 4916712"/>
              <a:gd name="connsiteY4" fmla="*/ 1323974 h 1773106"/>
              <a:gd name="connsiteX5" fmla="*/ 4711734 w 4916712"/>
              <a:gd name="connsiteY5" fmla="*/ 1414047 h 1773106"/>
              <a:gd name="connsiteX6" fmla="*/ 4192609 w 4916712"/>
              <a:gd name="connsiteY6" fmla="*/ 1766352 h 1773106"/>
              <a:gd name="connsiteX7" fmla="*/ 2225054 w 4916712"/>
              <a:gd name="connsiteY7" fmla="*/ 1298491 h 1773106"/>
              <a:gd name="connsiteX8" fmla="*/ 713074 w 4916712"/>
              <a:gd name="connsiteY8" fmla="*/ 1242122 h 1773106"/>
              <a:gd name="connsiteX9" fmla="*/ 369603 w 4916712"/>
              <a:gd name="connsiteY9" fmla="*/ 1358192 h 1773106"/>
              <a:gd name="connsiteX10" fmla="*/ 287049 w 4916712"/>
              <a:gd name="connsiteY10" fmla="*/ 1409785 h 1773106"/>
              <a:gd name="connsiteX11" fmla="*/ 303717 w 4916712"/>
              <a:gd name="connsiteY11" fmla="*/ 1394318 h 1773106"/>
              <a:gd name="connsiteX12" fmla="*/ 1459160 w 4916712"/>
              <a:gd name="connsiteY12" fmla="*/ 92198 h 1773106"/>
              <a:gd name="connsiteX13" fmla="*/ 1794503 w 4916712"/>
              <a:gd name="connsiteY13" fmla="*/ 21308 h 1773106"/>
              <a:gd name="connsiteX14" fmla="*/ 1957545 w 4916712"/>
              <a:gd name="connsiteY14" fmla="*/ 0 h 17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6712" h="1773106">
                <a:moveTo>
                  <a:pt x="287049" y="1409785"/>
                </a:moveTo>
                <a:lnTo>
                  <a:pt x="0" y="1676162"/>
                </a:lnTo>
                <a:cubicBezTo>
                  <a:pt x="85558" y="1583388"/>
                  <a:pt x="171116" y="1490614"/>
                  <a:pt x="281640" y="1413166"/>
                </a:cubicBezTo>
                <a:close/>
                <a:moveTo>
                  <a:pt x="4916712" y="657477"/>
                </a:moveTo>
                <a:lnTo>
                  <a:pt x="4768628" y="1323974"/>
                </a:lnTo>
                <a:lnTo>
                  <a:pt x="4711734" y="1414047"/>
                </a:lnTo>
                <a:cubicBezTo>
                  <a:pt x="4588486" y="1587146"/>
                  <a:pt x="4420947" y="1733000"/>
                  <a:pt x="4192609" y="1766352"/>
                </a:cubicBezTo>
                <a:cubicBezTo>
                  <a:pt x="3735935" y="1833055"/>
                  <a:pt x="2804977" y="1385862"/>
                  <a:pt x="2225054" y="1298491"/>
                </a:cubicBezTo>
                <a:cubicBezTo>
                  <a:pt x="1645132" y="1211119"/>
                  <a:pt x="1083916" y="1179177"/>
                  <a:pt x="713074" y="1242122"/>
                </a:cubicBezTo>
                <a:cubicBezTo>
                  <a:pt x="574008" y="1265726"/>
                  <a:pt x="463029" y="1306571"/>
                  <a:pt x="369603" y="1358192"/>
                </a:cubicBezTo>
                <a:lnTo>
                  <a:pt x="287049" y="1409785"/>
                </a:lnTo>
                <a:lnTo>
                  <a:pt x="303717" y="1394318"/>
                </a:lnTo>
                <a:cubicBezTo>
                  <a:pt x="506194" y="854586"/>
                  <a:pt x="708672" y="314855"/>
                  <a:pt x="1459160" y="92198"/>
                </a:cubicBezTo>
                <a:cubicBezTo>
                  <a:pt x="1552971" y="64366"/>
                  <a:pt x="1666504" y="40864"/>
                  <a:pt x="1794503" y="21308"/>
                </a:cubicBezTo>
                <a:lnTo>
                  <a:pt x="1957545" y="0"/>
                </a:lnTo>
                <a:close/>
              </a:path>
            </a:pathLst>
          </a:custGeom>
          <a:solidFill>
            <a:schemeClr val="accent3"/>
          </a:solidFill>
          <a:ln>
            <a:solidFill>
              <a:srgbClr val="F28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3" name="Freeform: Shape 32">
            <a:extLst>
              <a:ext uri="{FF2B5EF4-FFF2-40B4-BE49-F238E27FC236}">
                <a16:creationId xmlns:a16="http://schemas.microsoft.com/office/drawing/2014/main" id="{A83A832B-DCD3-438B-8448-69C91336D488}"/>
              </a:ext>
            </a:extLst>
          </p:cNvPr>
          <p:cNvSpPr/>
          <p:nvPr/>
        </p:nvSpPr>
        <p:spPr>
          <a:xfrm>
            <a:off x="-1" y="893"/>
            <a:ext cx="9353210" cy="3214313"/>
          </a:xfrm>
          <a:custGeom>
            <a:avLst/>
            <a:gdLst>
              <a:gd name="connsiteX0" fmla="*/ 0 w 9355646"/>
              <a:gd name="connsiteY0" fmla="*/ 0 h 3215150"/>
              <a:gd name="connsiteX1" fmla="*/ 9355646 w 9355646"/>
              <a:gd name="connsiteY1" fmla="*/ 0 h 3215150"/>
              <a:gd name="connsiteX2" fmla="*/ 9352446 w 9355646"/>
              <a:gd name="connsiteY2" fmla="*/ 7079 h 3215150"/>
              <a:gd name="connsiteX3" fmla="*/ 4247536 w 9355646"/>
              <a:gd name="connsiteY3" fmla="*/ 3215150 h 3215150"/>
              <a:gd name="connsiteX4" fmla="*/ 9992 w 9355646"/>
              <a:gd name="connsiteY4" fmla="*/ 1309137 h 3215150"/>
              <a:gd name="connsiteX5" fmla="*/ 0 w 9355646"/>
              <a:gd name="connsiteY5" fmla="*/ 1297066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646" h="3215150">
                <a:moveTo>
                  <a:pt x="0" y="0"/>
                </a:moveTo>
                <a:lnTo>
                  <a:pt x="9355646" y="0"/>
                </a:lnTo>
                <a:lnTo>
                  <a:pt x="9352446" y="7079"/>
                </a:lnTo>
                <a:cubicBezTo>
                  <a:pt x="8437807" y="1905264"/>
                  <a:pt x="6495642" y="3215150"/>
                  <a:pt x="4247536" y="3215150"/>
                </a:cubicBezTo>
                <a:cubicBezTo>
                  <a:pt x="2561457" y="3215150"/>
                  <a:pt x="1047469" y="2478339"/>
                  <a:pt x="9992" y="1309137"/>
                </a:cubicBezTo>
                <a:lnTo>
                  <a:pt x="0" y="1297066"/>
                </a:lnTo>
                <a:close/>
              </a:path>
            </a:pathLst>
          </a:custGeom>
          <a:gradFill>
            <a:gsLst>
              <a:gs pos="95000">
                <a:srgbClr val="24BED8"/>
              </a:gs>
              <a:gs pos="20000">
                <a:srgbClr val="2F3F69"/>
              </a:gs>
            </a:gsLst>
            <a:lin ang="17400000" scaled="0"/>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8" name="Freeform: Shape 67">
            <a:extLst>
              <a:ext uri="{FF2B5EF4-FFF2-40B4-BE49-F238E27FC236}">
                <a16:creationId xmlns:a16="http://schemas.microsoft.com/office/drawing/2014/main" id="{9110784B-9E16-40F7-8A41-0E66054A30BA}"/>
              </a:ext>
            </a:extLst>
          </p:cNvPr>
          <p:cNvSpPr/>
          <p:nvPr/>
        </p:nvSpPr>
        <p:spPr>
          <a:xfrm>
            <a:off x="1" y="3215207"/>
            <a:ext cx="2625249" cy="3641852"/>
          </a:xfrm>
          <a:custGeom>
            <a:avLst/>
            <a:gdLst>
              <a:gd name="connsiteX0" fmla="*/ 0 w 2625933"/>
              <a:gd name="connsiteY0" fmla="*/ 0 h 3642801"/>
              <a:gd name="connsiteX1" fmla="*/ 2625933 w 2625933"/>
              <a:gd name="connsiteY1" fmla="*/ 2625933 h 3642801"/>
              <a:gd name="connsiteX2" fmla="*/ 2507876 w 2625933"/>
              <a:gd name="connsiteY2" fmla="*/ 3406806 h 3642801"/>
              <a:gd name="connsiteX3" fmla="*/ 2421501 w 2625933"/>
              <a:gd name="connsiteY3" fmla="*/ 3642801 h 3642801"/>
              <a:gd name="connsiteX4" fmla="*/ 0 w 2625933"/>
              <a:gd name="connsiteY4" fmla="*/ 3642801 h 3642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933" h="3642801">
                <a:moveTo>
                  <a:pt x="0" y="0"/>
                </a:moveTo>
                <a:cubicBezTo>
                  <a:pt x="1450263" y="0"/>
                  <a:pt x="2625933" y="1175670"/>
                  <a:pt x="2625933" y="2625933"/>
                </a:cubicBezTo>
                <a:cubicBezTo>
                  <a:pt x="2625933" y="2897858"/>
                  <a:pt x="2584601" y="3160128"/>
                  <a:pt x="2507876" y="3406806"/>
                </a:cubicBezTo>
                <a:lnTo>
                  <a:pt x="2421501" y="3642801"/>
                </a:lnTo>
                <a:lnTo>
                  <a:pt x="0" y="3642801"/>
                </a:lnTo>
                <a:close/>
              </a:path>
            </a:pathLst>
          </a:cu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799"/>
          </a:p>
        </p:txBody>
      </p:sp>
      <p:sp>
        <p:nvSpPr>
          <p:cNvPr id="62" name="Freeform: Shape 61">
            <a:extLst>
              <a:ext uri="{FF2B5EF4-FFF2-40B4-BE49-F238E27FC236}">
                <a16:creationId xmlns:a16="http://schemas.microsoft.com/office/drawing/2014/main" id="{56283D23-35FA-411D-A701-448059F2CE07}"/>
              </a:ext>
            </a:extLst>
          </p:cNvPr>
          <p:cNvSpPr/>
          <p:nvPr/>
        </p:nvSpPr>
        <p:spPr>
          <a:xfrm>
            <a:off x="-1" y="1344"/>
            <a:ext cx="8792918" cy="3214313"/>
          </a:xfrm>
          <a:custGeom>
            <a:avLst/>
            <a:gdLst>
              <a:gd name="connsiteX0" fmla="*/ 0 w 8795208"/>
              <a:gd name="connsiteY0" fmla="*/ 0 h 3215150"/>
              <a:gd name="connsiteX1" fmla="*/ 8795208 w 8795208"/>
              <a:gd name="connsiteY1" fmla="*/ 0 h 3215150"/>
              <a:gd name="connsiteX2" fmla="*/ 8792008 w 8795208"/>
              <a:gd name="connsiteY2" fmla="*/ 7079 h 3215150"/>
              <a:gd name="connsiteX3" fmla="*/ 3687098 w 8795208"/>
              <a:gd name="connsiteY3" fmla="*/ 3215150 h 3215150"/>
              <a:gd name="connsiteX4" fmla="*/ 81385 w 8795208"/>
              <a:gd name="connsiteY4" fmla="*/ 1919203 h 3215150"/>
              <a:gd name="connsiteX5" fmla="*/ 0 w 8795208"/>
              <a:gd name="connsiteY5" fmla="*/ 1848333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5208" h="3215150">
                <a:moveTo>
                  <a:pt x="0" y="0"/>
                </a:moveTo>
                <a:lnTo>
                  <a:pt x="8795208" y="0"/>
                </a:lnTo>
                <a:lnTo>
                  <a:pt x="8792008" y="7079"/>
                </a:lnTo>
                <a:cubicBezTo>
                  <a:pt x="7877369" y="1905264"/>
                  <a:pt x="5935204" y="3215150"/>
                  <a:pt x="3687098" y="3215150"/>
                </a:cubicBezTo>
                <a:cubicBezTo>
                  <a:pt x="2317159" y="3215150"/>
                  <a:pt x="1060827" y="2728740"/>
                  <a:pt x="81385" y="1919203"/>
                </a:cubicBezTo>
                <a:lnTo>
                  <a:pt x="0" y="1848333"/>
                </a:lnTo>
                <a:close/>
              </a:path>
            </a:pathLst>
          </a:custGeom>
          <a:gradFill flip="none" rotWithShape="1">
            <a:gsLst>
              <a:gs pos="95000">
                <a:srgbClr val="24BED8">
                  <a:alpha val="30000"/>
                </a:srgbClr>
              </a:gs>
              <a:gs pos="0">
                <a:srgbClr val="2F3F69">
                  <a:alpha val="60000"/>
                </a:srgbClr>
              </a:gs>
            </a:gsLst>
            <a:lin ang="10800000" scaled="1"/>
            <a:tileRect/>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43" name="TextBox 42">
            <a:extLst>
              <a:ext uri="{FF2B5EF4-FFF2-40B4-BE49-F238E27FC236}">
                <a16:creationId xmlns:a16="http://schemas.microsoft.com/office/drawing/2014/main" id="{233EDC58-F290-40BF-8676-A88A58F8E82F}"/>
              </a:ext>
            </a:extLst>
          </p:cNvPr>
          <p:cNvSpPr txBox="1"/>
          <p:nvPr/>
        </p:nvSpPr>
        <p:spPr>
          <a:xfrm>
            <a:off x="997307" y="4916018"/>
            <a:ext cx="10782346" cy="707702"/>
          </a:xfrm>
          <a:prstGeom prst="rect">
            <a:avLst/>
          </a:prstGeom>
          <a:noFill/>
        </p:spPr>
        <p:txBody>
          <a:bodyPr wrap="square" rtlCol="0">
            <a:spAutoFit/>
          </a:bodyPr>
          <a:lstStyle/>
          <a:p>
            <a:r>
              <a:rPr lang="en-US" sz="3999" b="1" dirty="0">
                <a:solidFill>
                  <a:schemeClr val="tx1">
                    <a:lumMod val="75000"/>
                    <a:lumOff val="25000"/>
                  </a:schemeClr>
                </a:solidFill>
              </a:rPr>
              <a:t>Maruti Makwana</a:t>
            </a:r>
            <a:endParaRPr lang="en-US" sz="3999" dirty="0">
              <a:solidFill>
                <a:schemeClr val="tx1">
                  <a:lumMod val="75000"/>
                  <a:lumOff val="25000"/>
                </a:schemeClr>
              </a:solidFill>
            </a:endParaRPr>
          </a:p>
        </p:txBody>
      </p:sp>
      <p:sp>
        <p:nvSpPr>
          <p:cNvPr id="50" name="TextBox 49">
            <a:extLst>
              <a:ext uri="{FF2B5EF4-FFF2-40B4-BE49-F238E27FC236}">
                <a16:creationId xmlns:a16="http://schemas.microsoft.com/office/drawing/2014/main" id="{30DF7877-AC10-4265-A588-C608D88C5B95}"/>
              </a:ext>
            </a:extLst>
          </p:cNvPr>
          <p:cNvSpPr txBox="1"/>
          <p:nvPr/>
        </p:nvSpPr>
        <p:spPr>
          <a:xfrm>
            <a:off x="997308" y="366954"/>
            <a:ext cx="4424797" cy="707758"/>
          </a:xfrm>
          <a:prstGeom prst="rect">
            <a:avLst/>
          </a:prstGeom>
          <a:noFill/>
        </p:spPr>
        <p:txBody>
          <a:bodyPr wrap="square" rtlCol="0">
            <a:spAutoFit/>
          </a:bodyPr>
          <a:lstStyle/>
          <a:p>
            <a:r>
              <a:rPr lang="en-US" sz="3999" b="1" dirty="0">
                <a:solidFill>
                  <a:schemeClr val="bg1"/>
                </a:solidFill>
              </a:rPr>
              <a:t>Azure Databricks</a:t>
            </a:r>
            <a:endParaRPr lang="en-US" sz="3999" dirty="0">
              <a:solidFill>
                <a:schemeClr val="bg1"/>
              </a:solidFill>
            </a:endParaRPr>
          </a:p>
        </p:txBody>
      </p:sp>
      <p:sp>
        <p:nvSpPr>
          <p:cNvPr id="51" name="TextBox 50">
            <a:extLst>
              <a:ext uri="{FF2B5EF4-FFF2-40B4-BE49-F238E27FC236}">
                <a16:creationId xmlns:a16="http://schemas.microsoft.com/office/drawing/2014/main" id="{FFAC85A5-B589-48DB-98B1-7794715A7BDB}"/>
              </a:ext>
            </a:extLst>
          </p:cNvPr>
          <p:cNvSpPr txBox="1"/>
          <p:nvPr/>
        </p:nvSpPr>
        <p:spPr>
          <a:xfrm>
            <a:off x="997307" y="1234280"/>
            <a:ext cx="6043103" cy="461545"/>
          </a:xfrm>
          <a:prstGeom prst="rect">
            <a:avLst/>
          </a:prstGeom>
          <a:noFill/>
        </p:spPr>
        <p:txBody>
          <a:bodyPr wrap="square" rtlCol="0">
            <a:spAutoFit/>
          </a:bodyPr>
          <a:lstStyle/>
          <a:p>
            <a:r>
              <a:rPr lang="en-US" sz="2399" dirty="0">
                <a:solidFill>
                  <a:schemeClr val="bg1"/>
                </a:solidFill>
              </a:rPr>
              <a:t>Exploring Data Engineering </a:t>
            </a:r>
          </a:p>
        </p:txBody>
      </p:sp>
      <p:cxnSp>
        <p:nvCxnSpPr>
          <p:cNvPr id="52" name="Straight Connector 51">
            <a:extLst>
              <a:ext uri="{FF2B5EF4-FFF2-40B4-BE49-F238E27FC236}">
                <a16:creationId xmlns:a16="http://schemas.microsoft.com/office/drawing/2014/main" id="{A9B0E375-DFCA-4BA3-A208-C4137829C503}"/>
              </a:ext>
            </a:extLst>
          </p:cNvPr>
          <p:cNvCxnSpPr/>
          <p:nvPr/>
        </p:nvCxnSpPr>
        <p:spPr>
          <a:xfrm>
            <a:off x="1111578" y="1134172"/>
            <a:ext cx="520564"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descr="azure-databricks - Microsoft Q&amp;A">
            <a:extLst>
              <a:ext uri="{FF2B5EF4-FFF2-40B4-BE49-F238E27FC236}">
                <a16:creationId xmlns:a16="http://schemas.microsoft.com/office/drawing/2014/main" id="{55794E29-B013-44F4-9621-A27A9434D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3464" y="3856864"/>
            <a:ext cx="2625249" cy="26252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Azure - Wikipedia">
            <a:extLst>
              <a:ext uri="{FF2B5EF4-FFF2-40B4-BE49-F238E27FC236}">
                <a16:creationId xmlns:a16="http://schemas.microsoft.com/office/drawing/2014/main" id="{B1D1A2C2-18AC-4790-890B-88C8DDC764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1504" y="3723508"/>
            <a:ext cx="2625249" cy="262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9975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37" y="163222"/>
            <a:ext cx="2344903" cy="369108"/>
          </a:xfrm>
          <a:prstGeom prst="rect">
            <a:avLst/>
          </a:prstGeom>
          <a:noFill/>
        </p:spPr>
        <p:txBody>
          <a:bodyPr wrap="none" rtlCol="0">
            <a:spAutoFit/>
          </a:bodyPr>
          <a:lstStyle/>
          <a:p>
            <a:r>
              <a:rPr lang="en-US" sz="1799" b="1" dirty="0"/>
              <a:t>Ingesting small files</a:t>
            </a:r>
            <a:endParaRPr lang="en-IN" sz="1799" b="1" dirty="0"/>
          </a:p>
        </p:txBody>
      </p:sp>
      <p:sp>
        <p:nvSpPr>
          <p:cNvPr id="5" name="TextBox 4"/>
          <p:cNvSpPr txBox="1"/>
          <p:nvPr/>
        </p:nvSpPr>
        <p:spPr>
          <a:xfrm>
            <a:off x="281938" y="637742"/>
            <a:ext cx="7733692" cy="369108"/>
          </a:xfrm>
          <a:prstGeom prst="rect">
            <a:avLst/>
          </a:prstGeom>
          <a:noFill/>
        </p:spPr>
        <p:txBody>
          <a:bodyPr wrap="none" rtlCol="0">
            <a:spAutoFit/>
          </a:bodyPr>
          <a:lstStyle/>
          <a:p>
            <a:r>
              <a:rPr lang="en-US" sz="1799" dirty="0"/>
              <a:t>Here we are ingesting very small files, around 40 mb and each files is 8 mb</a:t>
            </a:r>
            <a:endParaRPr lang="en-IN" sz="1799" dirty="0"/>
          </a:p>
        </p:txBody>
      </p:sp>
      <p:pic>
        <p:nvPicPr>
          <p:cNvPr id="6" name="Picture 5"/>
          <p:cNvPicPr>
            <a:picLocks noChangeAspect="1"/>
          </p:cNvPicPr>
          <p:nvPr/>
        </p:nvPicPr>
        <p:blipFill>
          <a:blip r:embed="rId2"/>
          <a:stretch>
            <a:fillRect/>
          </a:stretch>
        </p:blipFill>
        <p:spPr>
          <a:xfrm>
            <a:off x="2571615" y="1256799"/>
            <a:ext cx="6877616" cy="4977880"/>
          </a:xfrm>
          <a:prstGeom prst="rect">
            <a:avLst/>
          </a:prstGeom>
        </p:spPr>
      </p:pic>
      <p:sp>
        <p:nvSpPr>
          <p:cNvPr id="7" name="TextBox 6"/>
          <p:cNvSpPr txBox="1"/>
          <p:nvPr/>
        </p:nvSpPr>
        <p:spPr>
          <a:xfrm>
            <a:off x="3024423" y="2956968"/>
            <a:ext cx="1161925" cy="369236"/>
          </a:xfrm>
          <a:prstGeom prst="rect">
            <a:avLst/>
          </a:prstGeom>
          <a:noFill/>
          <a:ln w="28575">
            <a:solidFill>
              <a:srgbClr val="FF0000"/>
            </a:solidFill>
          </a:ln>
        </p:spPr>
        <p:txBody>
          <a:bodyPr wrap="square" rtlCol="0">
            <a:spAutoFit/>
          </a:bodyPr>
          <a:lstStyle/>
          <a:p>
            <a:endParaRPr lang="en-IN" sz="1799" dirty="0"/>
          </a:p>
        </p:txBody>
      </p:sp>
      <p:sp>
        <p:nvSpPr>
          <p:cNvPr id="8" name="TextBox 7"/>
          <p:cNvSpPr txBox="1"/>
          <p:nvPr/>
        </p:nvSpPr>
        <p:spPr>
          <a:xfrm>
            <a:off x="4280328" y="3319522"/>
            <a:ext cx="1144839" cy="369108"/>
          </a:xfrm>
          <a:prstGeom prst="rect">
            <a:avLst/>
          </a:prstGeom>
          <a:noFill/>
          <a:ln w="28575">
            <a:solidFill>
              <a:srgbClr val="FF0000"/>
            </a:solidFill>
          </a:ln>
        </p:spPr>
        <p:txBody>
          <a:bodyPr wrap="square" rtlCol="0">
            <a:spAutoFit/>
          </a:bodyPr>
          <a:lstStyle/>
          <a:p>
            <a:endParaRPr lang="en-IN" sz="1799" dirty="0"/>
          </a:p>
        </p:txBody>
      </p:sp>
      <p:sp>
        <p:nvSpPr>
          <p:cNvPr id="9" name="TextBox 8"/>
          <p:cNvSpPr txBox="1"/>
          <p:nvPr/>
        </p:nvSpPr>
        <p:spPr>
          <a:xfrm>
            <a:off x="4099489" y="5693477"/>
            <a:ext cx="1144839" cy="369108"/>
          </a:xfrm>
          <a:prstGeom prst="rect">
            <a:avLst/>
          </a:prstGeom>
          <a:noFill/>
          <a:ln w="28575">
            <a:solidFill>
              <a:srgbClr val="FF0000"/>
            </a:solidFill>
          </a:ln>
        </p:spPr>
        <p:txBody>
          <a:bodyPr wrap="square" rtlCol="0">
            <a:spAutoFit/>
          </a:bodyPr>
          <a:lstStyle/>
          <a:p>
            <a:endParaRPr lang="en-IN" sz="1799" dirty="0"/>
          </a:p>
        </p:txBody>
      </p:sp>
      <p:sp>
        <p:nvSpPr>
          <p:cNvPr id="10" name="TextBox 9"/>
          <p:cNvSpPr txBox="1"/>
          <p:nvPr/>
        </p:nvSpPr>
        <p:spPr>
          <a:xfrm>
            <a:off x="459792" y="6311860"/>
            <a:ext cx="11101261" cy="738472"/>
          </a:xfrm>
          <a:prstGeom prst="rect">
            <a:avLst/>
          </a:prstGeom>
          <a:noFill/>
        </p:spPr>
        <p:txBody>
          <a:bodyPr wrap="square" rtlCol="0">
            <a:spAutoFit/>
          </a:bodyPr>
          <a:lstStyle/>
          <a:p>
            <a:r>
              <a:rPr lang="en-US" sz="1400" b="1" dirty="0"/>
              <a:t>Here the 5 files are smaller than than deafult level of parallelism which is 8 .So there is no reason to split them or modify in any way</a:t>
            </a:r>
          </a:p>
          <a:p>
            <a:endParaRPr lang="en-IN" sz="1400" b="1" dirty="0"/>
          </a:p>
        </p:txBody>
      </p:sp>
    </p:spTree>
    <p:extLst>
      <p:ext uri="{BB962C8B-B14F-4D97-AF65-F5344CB8AC3E}">
        <p14:creationId xmlns:p14="http://schemas.microsoft.com/office/powerpoint/2010/main" val="13302894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286" y="376810"/>
            <a:ext cx="2172016" cy="369108"/>
          </a:xfrm>
          <a:prstGeom prst="rect">
            <a:avLst/>
          </a:prstGeom>
          <a:noFill/>
        </p:spPr>
        <p:txBody>
          <a:bodyPr wrap="none" rtlCol="0">
            <a:spAutoFit/>
          </a:bodyPr>
          <a:lstStyle/>
          <a:p>
            <a:r>
              <a:rPr lang="en-US" sz="1799" dirty="0"/>
              <a:t>Experimental result:</a:t>
            </a:r>
            <a:endParaRPr lang="en-IN" sz="1799" dirty="0"/>
          </a:p>
        </p:txBody>
      </p:sp>
      <p:sp>
        <p:nvSpPr>
          <p:cNvPr id="5" name="Rectangle 4"/>
          <p:cNvSpPr/>
          <p:nvPr/>
        </p:nvSpPr>
        <p:spPr>
          <a:xfrm>
            <a:off x="125305" y="1203947"/>
            <a:ext cx="9691255" cy="923090"/>
          </a:xfrm>
          <a:prstGeom prst="rect">
            <a:avLst/>
          </a:prstGeom>
        </p:spPr>
        <p:txBody>
          <a:bodyPr wrap="square">
            <a:spAutoFit/>
          </a:bodyPr>
          <a:lstStyle/>
          <a:p>
            <a:pPr marL="457063" indent="-330101">
              <a:buSzPts val="1600"/>
              <a:buChar char="●"/>
            </a:pPr>
            <a:r>
              <a:rPr lang="en-US" sz="1799" dirty="0"/>
              <a:t>There is a marginal performance increase as </a:t>
            </a:r>
            <a:r>
              <a:rPr lang="en-US" sz="1799" b="1" dirty="0"/>
              <a:t>maxPartitionBytes </a:t>
            </a:r>
            <a:r>
              <a:rPr lang="en-US" sz="1799" dirty="0"/>
              <a:t>increases</a:t>
            </a:r>
          </a:p>
          <a:p>
            <a:pPr marL="914126" lvl="1" indent="-330101">
              <a:buSzPts val="1600"/>
              <a:buChar char="■"/>
            </a:pPr>
            <a:r>
              <a:rPr lang="en-US" sz="1799" dirty="0"/>
              <a:t>Presumably from a reduction in IO &amp; more efficient tasks</a:t>
            </a:r>
            <a:br>
              <a:rPr lang="en-US" sz="1799" dirty="0"/>
            </a:br>
            <a:endParaRPr lang="en-US" sz="1799" dirty="0"/>
          </a:p>
        </p:txBody>
      </p:sp>
      <p:sp>
        <p:nvSpPr>
          <p:cNvPr id="6" name="Rectangle 5"/>
          <p:cNvSpPr/>
          <p:nvPr/>
        </p:nvSpPr>
        <p:spPr>
          <a:xfrm>
            <a:off x="125305" y="2217388"/>
            <a:ext cx="9093205" cy="369236"/>
          </a:xfrm>
          <a:prstGeom prst="rect">
            <a:avLst/>
          </a:prstGeom>
        </p:spPr>
        <p:txBody>
          <a:bodyPr wrap="square">
            <a:spAutoFit/>
          </a:bodyPr>
          <a:lstStyle/>
          <a:p>
            <a:pPr marL="457063" indent="-330101">
              <a:buSzPts val="1600"/>
              <a:buChar char="●"/>
            </a:pPr>
            <a:r>
              <a:rPr lang="en-US" sz="1799" dirty="0"/>
              <a:t>A linear performance gain is not seen as </a:t>
            </a:r>
            <a:r>
              <a:rPr lang="en-US" sz="1799" b="1" dirty="0"/>
              <a:t>maxPartitionBytes </a:t>
            </a:r>
            <a:r>
              <a:rPr lang="en-US" sz="1799" dirty="0"/>
              <a:t>is increased</a:t>
            </a:r>
          </a:p>
        </p:txBody>
      </p:sp>
    </p:spTree>
    <p:extLst>
      <p:ext uri="{BB962C8B-B14F-4D97-AF65-F5344CB8AC3E}">
        <p14:creationId xmlns:p14="http://schemas.microsoft.com/office/powerpoint/2010/main" val="16196804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0871" y="1453299"/>
            <a:ext cx="11122314" cy="1344585"/>
          </a:xfrm>
          <a:prstGeom prst="rect">
            <a:avLst/>
          </a:prstGeom>
        </p:spPr>
      </p:pic>
      <p:sp>
        <p:nvSpPr>
          <p:cNvPr id="6" name="TextBox 5"/>
          <p:cNvSpPr txBox="1"/>
          <p:nvPr/>
        </p:nvSpPr>
        <p:spPr>
          <a:xfrm>
            <a:off x="401548" y="297422"/>
            <a:ext cx="12025994" cy="922705"/>
          </a:xfrm>
          <a:prstGeom prst="rect">
            <a:avLst/>
          </a:prstGeom>
          <a:noFill/>
        </p:spPr>
        <p:txBody>
          <a:bodyPr wrap="none" rtlCol="0">
            <a:spAutoFit/>
          </a:bodyPr>
          <a:lstStyle/>
          <a:p>
            <a:r>
              <a:rPr lang="en-US" sz="1799" dirty="0"/>
              <a:t>One scenarion where you may want to configure </a:t>
            </a:r>
            <a:r>
              <a:rPr lang="en-US" sz="1799" b="1" dirty="0"/>
              <a:t>maxPartitionBytes:</a:t>
            </a:r>
          </a:p>
          <a:p>
            <a:r>
              <a:rPr lang="en-US" sz="1799" dirty="0"/>
              <a:t>When you ingest the data, by deafult data comes in 128 mb but if you want the 1gb part files in disk,then we have to</a:t>
            </a:r>
          </a:p>
          <a:p>
            <a:r>
              <a:rPr lang="en-US" sz="1799" dirty="0"/>
              <a:t>Repartition the files that would result in the shuffle operation</a:t>
            </a:r>
            <a:endParaRPr lang="en-IN" sz="1799" dirty="0"/>
          </a:p>
        </p:txBody>
      </p:sp>
      <p:sp>
        <p:nvSpPr>
          <p:cNvPr id="9" name="TextBox 8"/>
          <p:cNvSpPr txBox="1"/>
          <p:nvPr/>
        </p:nvSpPr>
        <p:spPr>
          <a:xfrm>
            <a:off x="897075" y="3503756"/>
            <a:ext cx="10948992" cy="369108"/>
          </a:xfrm>
          <a:prstGeom prst="rect">
            <a:avLst/>
          </a:prstGeom>
          <a:noFill/>
        </p:spPr>
        <p:txBody>
          <a:bodyPr wrap="none" rtlCol="0">
            <a:spAutoFit/>
          </a:bodyPr>
          <a:lstStyle/>
          <a:p>
            <a:r>
              <a:rPr lang="en-US" sz="1799" dirty="0"/>
              <a:t>Read data in with 1gb spark partition. That case we dont have to repartition the file while storing into disk </a:t>
            </a:r>
            <a:endParaRPr lang="en-IN" sz="1799" dirty="0"/>
          </a:p>
        </p:txBody>
      </p:sp>
      <p:pic>
        <p:nvPicPr>
          <p:cNvPr id="10" name="Picture 9"/>
          <p:cNvPicPr>
            <a:picLocks noChangeAspect="1"/>
          </p:cNvPicPr>
          <p:nvPr/>
        </p:nvPicPr>
        <p:blipFill>
          <a:blip r:embed="rId3"/>
          <a:stretch>
            <a:fillRect/>
          </a:stretch>
        </p:blipFill>
        <p:spPr>
          <a:xfrm>
            <a:off x="598050" y="4403764"/>
            <a:ext cx="10163910" cy="1638405"/>
          </a:xfrm>
          <a:prstGeom prst="rect">
            <a:avLst/>
          </a:prstGeom>
        </p:spPr>
      </p:pic>
      <p:sp>
        <p:nvSpPr>
          <p:cNvPr id="11" name="Rectangle 10"/>
          <p:cNvSpPr/>
          <p:nvPr/>
        </p:nvSpPr>
        <p:spPr>
          <a:xfrm>
            <a:off x="897075" y="3953760"/>
            <a:ext cx="3324532" cy="369108"/>
          </a:xfrm>
          <a:prstGeom prst="rect">
            <a:avLst/>
          </a:prstGeom>
        </p:spPr>
        <p:txBody>
          <a:bodyPr wrap="none">
            <a:spAutoFit/>
          </a:bodyPr>
          <a:lstStyle/>
          <a:p>
            <a:r>
              <a:rPr lang="en-US" sz="1799" b="1" dirty="0"/>
              <a:t>Set maxPartitionBytes = 1GB</a:t>
            </a:r>
            <a:endParaRPr lang="en-IN" sz="1799" dirty="0"/>
          </a:p>
        </p:txBody>
      </p:sp>
    </p:spTree>
    <p:extLst>
      <p:ext uri="{BB962C8B-B14F-4D97-AF65-F5344CB8AC3E}">
        <p14:creationId xmlns:p14="http://schemas.microsoft.com/office/powerpoint/2010/main" val="12977162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090" y="254887"/>
            <a:ext cx="10643540" cy="369108"/>
          </a:xfrm>
          <a:prstGeom prst="rect">
            <a:avLst/>
          </a:prstGeom>
          <a:noFill/>
        </p:spPr>
        <p:txBody>
          <a:bodyPr wrap="none" rtlCol="0">
            <a:spAutoFit/>
          </a:bodyPr>
          <a:lstStyle/>
          <a:p>
            <a:r>
              <a:rPr lang="en-US" sz="1799" dirty="0"/>
              <a:t>Here we calculate the maxPartitiobytes to avoide the scenario where cluster not properly being utilized </a:t>
            </a:r>
            <a:endParaRPr lang="en-IN" sz="1799" dirty="0"/>
          </a:p>
        </p:txBody>
      </p:sp>
      <p:sp>
        <p:nvSpPr>
          <p:cNvPr id="5" name="TextBox 4"/>
          <p:cNvSpPr txBox="1"/>
          <p:nvPr/>
        </p:nvSpPr>
        <p:spPr>
          <a:xfrm>
            <a:off x="563902" y="991947"/>
            <a:ext cx="11754772" cy="2860295"/>
          </a:xfrm>
          <a:prstGeom prst="rect">
            <a:avLst/>
          </a:prstGeom>
          <a:noFill/>
        </p:spPr>
        <p:txBody>
          <a:bodyPr wrap="none" rtlCol="0">
            <a:spAutoFit/>
          </a:bodyPr>
          <a:lstStyle/>
          <a:p>
            <a:r>
              <a:rPr lang="en-US" sz="1799" dirty="0"/>
              <a:t>Lets say there are 8 cores and dataset is split into 9 partitions</a:t>
            </a:r>
          </a:p>
          <a:p>
            <a:r>
              <a:rPr lang="en-US" sz="1799" dirty="0"/>
              <a:t>When i read in the data, </a:t>
            </a:r>
          </a:p>
          <a:p>
            <a:r>
              <a:rPr lang="en-US" sz="1799" dirty="0"/>
              <a:t>If it takes a minutes per partition then i am gonna take 1 minutes to process first 8 partitions and wait up until </a:t>
            </a:r>
          </a:p>
          <a:p>
            <a:r>
              <a:rPr lang="en-US" sz="1799" dirty="0"/>
              <a:t>the task is freed up, take another minute to process the ninth partition</a:t>
            </a:r>
          </a:p>
          <a:p>
            <a:r>
              <a:rPr lang="en-US" sz="1799" dirty="0"/>
              <a:t>i.e i am taking 2 minutes for what can be done in 1 minutes</a:t>
            </a:r>
          </a:p>
          <a:p>
            <a:r>
              <a:rPr lang="en-US" sz="1799" dirty="0">
                <a:solidFill>
                  <a:srgbClr val="FF0000"/>
                </a:solidFill>
              </a:rPr>
              <a:t>So with the help of some algorithm i can tweak the maxpartitionbyte setting so that i can bring back the partitions</a:t>
            </a:r>
          </a:p>
          <a:p>
            <a:r>
              <a:rPr lang="en-US" sz="1799" dirty="0">
                <a:solidFill>
                  <a:srgbClr val="FF0000"/>
                </a:solidFill>
              </a:rPr>
              <a:t> from 9 to 8</a:t>
            </a:r>
          </a:p>
          <a:p>
            <a:r>
              <a:rPr lang="en-US" sz="1799" dirty="0"/>
              <a:t>i.e i can process everything in the single iteration</a:t>
            </a:r>
          </a:p>
          <a:p>
            <a:r>
              <a:rPr lang="en-US" sz="1799" dirty="0"/>
              <a:t>Note : i would not be bothered if task takes around 1 mins to complete, but in case if the task is taking 30 mins to </a:t>
            </a:r>
          </a:p>
          <a:p>
            <a:r>
              <a:rPr lang="en-US" sz="1799" dirty="0"/>
              <a:t>Complete then thats the significant performance hit</a:t>
            </a:r>
            <a:endParaRPr lang="en-IN" sz="1799" dirty="0"/>
          </a:p>
        </p:txBody>
      </p:sp>
      <p:pic>
        <p:nvPicPr>
          <p:cNvPr id="6" name="Picture 5"/>
          <p:cNvPicPr>
            <a:picLocks noChangeAspect="1"/>
          </p:cNvPicPr>
          <p:nvPr/>
        </p:nvPicPr>
        <p:blipFill>
          <a:blip r:embed="rId2"/>
          <a:stretch>
            <a:fillRect/>
          </a:stretch>
        </p:blipFill>
        <p:spPr>
          <a:xfrm>
            <a:off x="563902" y="4327471"/>
            <a:ext cx="10971739" cy="1556220"/>
          </a:xfrm>
          <a:prstGeom prst="rect">
            <a:avLst/>
          </a:prstGeom>
        </p:spPr>
      </p:pic>
    </p:spTree>
    <p:extLst>
      <p:ext uri="{BB962C8B-B14F-4D97-AF65-F5344CB8AC3E}">
        <p14:creationId xmlns:p14="http://schemas.microsoft.com/office/powerpoint/2010/main" val="25582894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1323439"/>
          </a:xfrm>
          <a:prstGeom prst="rect">
            <a:avLst/>
          </a:prstGeom>
          <a:noFill/>
        </p:spPr>
        <p:txBody>
          <a:bodyPr wrap="square" rtlCol="0">
            <a:spAutoFit/>
          </a:bodyPr>
          <a:lstStyle/>
          <a:p>
            <a:pPr algn="ctr"/>
            <a:r>
              <a:rPr lang="en-US" sz="4000" b="1" i="0" dirty="0">
                <a:solidFill>
                  <a:srgbClr val="171717"/>
                </a:solidFill>
                <a:effectLst/>
                <a:latin typeface="Segoe UI" panose="020B0502040204020203" pitchFamily="34" charset="0"/>
              </a:rPr>
              <a:t>Disk Partitioning</a:t>
            </a:r>
          </a:p>
          <a:p>
            <a:pPr algn="ctr"/>
            <a:endParaRPr lang="en-US" sz="4000" b="1"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2D281EB-3A5A-F5A4-77FB-F2C09B5748A0}"/>
              </a:ext>
            </a:extLst>
          </p:cNvPr>
          <p:cNvSpPr>
            <a:spLocks noChangeArrowheads="1"/>
          </p:cNvSpPr>
          <p:nvPr/>
        </p:nvSpPr>
        <p:spPr bwMode="auto">
          <a:xfrm>
            <a:off x="361267" y="1651247"/>
            <a:ext cx="10771347"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b="1" dirty="0"/>
              <a:t>Some queries can run 50 to 100 times faster on a partitioned data lake, so partitioning is vital for certain queries. </a:t>
            </a:r>
          </a:p>
        </p:txBody>
      </p:sp>
      <p:sp>
        <p:nvSpPr>
          <p:cNvPr id="10" name="Rectangle 9">
            <a:extLst>
              <a:ext uri="{FF2B5EF4-FFF2-40B4-BE49-F238E27FC236}">
                <a16:creationId xmlns:a16="http://schemas.microsoft.com/office/drawing/2014/main" id="{6B26101B-C721-55E4-94AB-94FE671F8A16}"/>
              </a:ext>
            </a:extLst>
          </p:cNvPr>
          <p:cNvSpPr/>
          <p:nvPr/>
        </p:nvSpPr>
        <p:spPr>
          <a:xfrm>
            <a:off x="361267" y="954107"/>
            <a:ext cx="754024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b="1" dirty="0"/>
              <a:t>Spark writers allow for data to be partitioned on disk with PartitionBy.</a:t>
            </a:r>
            <a:endParaRPr lang="en-IN" b="1" dirty="0"/>
          </a:p>
        </p:txBody>
      </p:sp>
      <p:sp>
        <p:nvSpPr>
          <p:cNvPr id="11" name="Rectangle 10">
            <a:extLst>
              <a:ext uri="{FF2B5EF4-FFF2-40B4-BE49-F238E27FC236}">
                <a16:creationId xmlns:a16="http://schemas.microsoft.com/office/drawing/2014/main" id="{24894EA6-E662-2937-23F0-097FAC32A0D7}"/>
              </a:ext>
            </a:extLst>
          </p:cNvPr>
          <p:cNvSpPr/>
          <p:nvPr/>
        </p:nvSpPr>
        <p:spPr>
          <a:xfrm>
            <a:off x="361267" y="2625386"/>
            <a:ext cx="9163939" cy="341567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lvl="0" indent="-330200">
              <a:buSzPts val="1600"/>
              <a:buChar char="●"/>
            </a:pPr>
            <a:r>
              <a:rPr lang="en-US" dirty="0"/>
              <a:t>Disk-partitioning applies to partitions of data on disk</a:t>
            </a:r>
          </a:p>
          <a:p>
            <a:pPr marL="457200" lvl="0"/>
            <a:endParaRPr lang="en-US" dirty="0"/>
          </a:p>
          <a:p>
            <a:pPr marL="457200" lvl="0" indent="-330200">
              <a:buSzPts val="1600"/>
              <a:buChar char="●"/>
            </a:pPr>
            <a:r>
              <a:rPr lang="en-US" dirty="0"/>
              <a:t>Disk-partitioning uses a special directory structure to aggregate like records together</a:t>
            </a:r>
          </a:p>
          <a:p>
            <a:pPr marL="457200" lvl="0" indent="-330200">
              <a:buSzPts val="1600"/>
              <a:buChar char="●"/>
            </a:pPr>
            <a:endParaRPr lang="en-US" dirty="0"/>
          </a:p>
          <a:p>
            <a:pPr marL="457063" indent="-330101">
              <a:buSzPts val="1600"/>
              <a:buChar char="●"/>
            </a:pPr>
            <a:r>
              <a:rPr lang="en-US" sz="1799" dirty="0"/>
              <a:t>Spark can push a predicate down to the file scanner</a:t>
            </a:r>
            <a:br>
              <a:rPr lang="en-US" sz="1799" dirty="0"/>
            </a:br>
            <a:endParaRPr lang="en-US" sz="1799" dirty="0"/>
          </a:p>
          <a:p>
            <a:pPr marL="457063" indent="-330101">
              <a:buSzPts val="1600"/>
              <a:buChar char="●"/>
            </a:pPr>
            <a:r>
              <a:rPr lang="en-US" sz="1799" dirty="0"/>
              <a:t>Only those directories that match the predicate are read in</a:t>
            </a:r>
          </a:p>
          <a:p>
            <a:pPr marL="457063" indent="-330101">
              <a:buSzPts val="1600"/>
              <a:buChar char="●"/>
            </a:pPr>
            <a:endParaRPr lang="en-US" sz="1799" dirty="0"/>
          </a:p>
          <a:p>
            <a:pPr marL="457063" indent="-330101">
              <a:buSzPts val="1600"/>
              <a:buFontTx/>
              <a:buChar char="●"/>
            </a:pPr>
            <a:r>
              <a:rPr lang="en-US" sz="1799" dirty="0"/>
              <a:t>Works for Delta, Parquet, ORC, CSV, JSON and many more</a:t>
            </a:r>
            <a:endParaRPr lang="en-IN" sz="1799" dirty="0"/>
          </a:p>
          <a:p>
            <a:pPr marL="126962">
              <a:buSzPts val="1600"/>
            </a:pPr>
            <a:br>
              <a:rPr lang="en-US" dirty="0"/>
            </a:br>
            <a:endParaRPr lang="en-US" dirty="0"/>
          </a:p>
        </p:txBody>
      </p:sp>
    </p:spTree>
    <p:extLst>
      <p:ext uri="{BB962C8B-B14F-4D97-AF65-F5344CB8AC3E}">
        <p14:creationId xmlns:p14="http://schemas.microsoft.com/office/powerpoint/2010/main" val="19121970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0156" y="364535"/>
            <a:ext cx="6094413" cy="646163"/>
          </a:xfrm>
          <a:prstGeom prst="rect">
            <a:avLst/>
          </a:prstGeom>
        </p:spPr>
        <p:txBody>
          <a:bodyPr>
            <a:spAutoFit/>
          </a:bodyPr>
          <a:lstStyle/>
          <a:p>
            <a:r>
              <a:rPr lang="en-US" sz="1799" dirty="0"/>
              <a:t>Consider this dataset which is not partitioned:</a:t>
            </a:r>
            <a:br>
              <a:rPr lang="en-US" sz="1799" dirty="0"/>
            </a:br>
            <a:endParaRPr lang="en-IN" sz="1799" dirty="0"/>
          </a:p>
        </p:txBody>
      </p:sp>
      <p:sp>
        <p:nvSpPr>
          <p:cNvPr id="6" name="Google Shape;286;p39"/>
          <p:cNvSpPr txBox="1">
            <a:spLocks noGrp="1"/>
          </p:cNvSpPr>
          <p:nvPr/>
        </p:nvSpPr>
        <p:spPr>
          <a:xfrm>
            <a:off x="834776" y="966872"/>
            <a:ext cx="7998916" cy="1142702"/>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45688" tIns="45688" rIns="45688" bIns="0" anchor="t" anchorCtr="0">
            <a:noAutofit/>
          </a:bodyPr>
          <a:lstStyle>
            <a:defPPr marR="0" lvl="0" algn="l" rtl="0">
              <a:lnSpc>
                <a:spcPct val="100000"/>
              </a:lnSpc>
              <a:spcBef>
                <a:spcPts val="0"/>
              </a:spcBef>
              <a:spcAft>
                <a:spcPts val="0"/>
              </a:spcAft>
            </a:defPPr>
            <a:lvl1pPr marL="457200" marR="0" lvl="0" indent="-330200" algn="l" rtl="0">
              <a:lnSpc>
                <a:spcPct val="90000"/>
              </a:lnSpc>
              <a:spcBef>
                <a:spcPts val="0"/>
              </a:spcBef>
              <a:spcAft>
                <a:spcPts val="0"/>
              </a:spcAft>
              <a:buClr>
                <a:srgbClr val="FF3620"/>
              </a:buClr>
              <a:buSzPts val="1600"/>
              <a:buFont typeface="Barlow"/>
              <a:buChar char="●"/>
              <a:defRPr sz="2000" b="0" i="0" u="none" strike="noStrike" cap="none">
                <a:solidFill>
                  <a:srgbClr val="3A3838"/>
                </a:solidFill>
                <a:latin typeface="Barlow"/>
                <a:ea typeface="Barlow"/>
                <a:cs typeface="Barlow"/>
                <a:sym typeface="Barlow"/>
              </a:defRPr>
            </a:lvl1pPr>
            <a:lvl2pPr marL="914400" marR="0" lvl="1" indent="-330200" algn="l" rtl="0">
              <a:lnSpc>
                <a:spcPct val="90000"/>
              </a:lnSpc>
              <a:spcBef>
                <a:spcPts val="400"/>
              </a:spcBef>
              <a:spcAft>
                <a:spcPts val="0"/>
              </a:spcAft>
              <a:buClr>
                <a:srgbClr val="FF3620"/>
              </a:buClr>
              <a:buSzPts val="1600"/>
              <a:buFont typeface="Barlow"/>
              <a:buChar char="■"/>
              <a:defRPr sz="1800" b="0" i="0" u="none" strike="noStrike" cap="none">
                <a:solidFill>
                  <a:srgbClr val="3A3838"/>
                </a:solidFill>
                <a:latin typeface="Barlow"/>
                <a:ea typeface="Barlow"/>
                <a:cs typeface="Barlow"/>
                <a:sym typeface="Barlow"/>
              </a:defRPr>
            </a:lvl2pPr>
            <a:lvl3pPr marL="1371600" marR="0" lvl="2" indent="-330200" algn="l" rtl="0">
              <a:lnSpc>
                <a:spcPct val="90000"/>
              </a:lnSpc>
              <a:spcBef>
                <a:spcPts val="400"/>
              </a:spcBef>
              <a:spcAft>
                <a:spcPts val="0"/>
              </a:spcAft>
              <a:buClr>
                <a:srgbClr val="3A3838"/>
              </a:buClr>
              <a:buSzPts val="1600"/>
              <a:buFont typeface="Barlow"/>
              <a:buChar char="●"/>
              <a:defRPr sz="1600" b="0" i="0" u="none" strike="noStrike" cap="none">
                <a:solidFill>
                  <a:srgbClr val="3A3838"/>
                </a:solidFill>
                <a:latin typeface="Barlow"/>
                <a:ea typeface="Barlow"/>
                <a:cs typeface="Barlow"/>
                <a:sym typeface="Barlow"/>
              </a:defRPr>
            </a:lvl3pPr>
            <a:lvl4pPr marL="1828800" marR="0" lvl="3" indent="-330200" algn="l" rtl="0">
              <a:lnSpc>
                <a:spcPct val="90000"/>
              </a:lnSpc>
              <a:spcBef>
                <a:spcPts val="400"/>
              </a:spcBef>
              <a:spcAft>
                <a:spcPts val="0"/>
              </a:spcAft>
              <a:buClr>
                <a:srgbClr val="3A3838"/>
              </a:buClr>
              <a:buSzPts val="1600"/>
              <a:buFont typeface="Barlow"/>
              <a:buChar char="■"/>
              <a:defRPr sz="1600" b="0" i="0" u="none" strike="noStrike" cap="none">
                <a:solidFill>
                  <a:srgbClr val="3A3838"/>
                </a:solidFill>
                <a:latin typeface="Barlow"/>
                <a:ea typeface="Barlow"/>
                <a:cs typeface="Barlow"/>
                <a:sym typeface="Barlow"/>
              </a:defRPr>
            </a:lvl4pPr>
            <a:lvl5pPr marL="2286000" marR="0" lvl="4" indent="-330200" algn="l" rtl="0">
              <a:lnSpc>
                <a:spcPct val="90000"/>
              </a:lnSpc>
              <a:spcBef>
                <a:spcPts val="400"/>
              </a:spcBef>
              <a:spcAft>
                <a:spcPts val="0"/>
              </a:spcAft>
              <a:buClr>
                <a:srgbClr val="FF3620"/>
              </a:buClr>
              <a:buSzPts val="1600"/>
              <a:buFont typeface="Barlow"/>
              <a:buChar char="●"/>
              <a:defRPr sz="1600" b="0" i="0" u="none" strike="noStrike" cap="none">
                <a:solidFill>
                  <a:srgbClr val="3A3838"/>
                </a:solidFill>
                <a:latin typeface="Barlow"/>
                <a:ea typeface="Barlow"/>
                <a:cs typeface="Barlow"/>
                <a:sym typeface="Barlow"/>
              </a:defRPr>
            </a:lvl5pPr>
            <a:lvl6pPr marL="2743200" marR="0" lvl="5" indent="-330200" algn="l" rtl="0">
              <a:lnSpc>
                <a:spcPct val="90000"/>
              </a:lnSpc>
              <a:spcBef>
                <a:spcPts val="400"/>
              </a:spcBef>
              <a:spcAft>
                <a:spcPts val="0"/>
              </a:spcAft>
              <a:buClr>
                <a:srgbClr val="FF3620"/>
              </a:buClr>
              <a:buSzPts val="1600"/>
              <a:buFont typeface="Barlow"/>
              <a:buChar char="■"/>
              <a:defRPr sz="1600" b="0" i="0" u="none" strike="noStrike" cap="none">
                <a:solidFill>
                  <a:srgbClr val="3A3838"/>
                </a:solidFill>
                <a:latin typeface="Barlow"/>
                <a:ea typeface="Barlow"/>
                <a:cs typeface="Barlow"/>
                <a:sym typeface="Barlow"/>
              </a:defRPr>
            </a:lvl6pPr>
            <a:lvl7pPr marL="3200400" marR="0" lvl="6" indent="-330200" algn="l" rtl="0">
              <a:lnSpc>
                <a:spcPct val="90000"/>
              </a:lnSpc>
              <a:spcBef>
                <a:spcPts val="400"/>
              </a:spcBef>
              <a:spcAft>
                <a:spcPts val="0"/>
              </a:spcAft>
              <a:buClr>
                <a:srgbClr val="3A3838"/>
              </a:buClr>
              <a:buSzPts val="1600"/>
              <a:buFont typeface="Barlow"/>
              <a:buChar char="●"/>
              <a:defRPr sz="1600" b="0" i="0" u="none" strike="noStrike" cap="none">
                <a:solidFill>
                  <a:srgbClr val="3A3838"/>
                </a:solidFill>
                <a:latin typeface="Barlow"/>
                <a:ea typeface="Barlow"/>
                <a:cs typeface="Barlow"/>
                <a:sym typeface="Barlow"/>
              </a:defRPr>
            </a:lvl7pPr>
            <a:lvl8pPr marL="3657600" marR="0" lvl="7" indent="-330200" algn="l" rtl="0">
              <a:lnSpc>
                <a:spcPct val="90000"/>
              </a:lnSpc>
              <a:spcBef>
                <a:spcPts val="400"/>
              </a:spcBef>
              <a:spcAft>
                <a:spcPts val="0"/>
              </a:spcAft>
              <a:buClr>
                <a:srgbClr val="3A3838"/>
              </a:buClr>
              <a:buSzPts val="1600"/>
              <a:buFont typeface="Barlow"/>
              <a:buChar char="■"/>
              <a:defRPr sz="1600" b="0" i="0" u="none" strike="noStrike" cap="none">
                <a:solidFill>
                  <a:srgbClr val="3A3838"/>
                </a:solidFill>
                <a:latin typeface="Barlow"/>
                <a:ea typeface="Barlow"/>
                <a:cs typeface="Barlow"/>
                <a:sym typeface="Barlow"/>
              </a:defRPr>
            </a:lvl8pPr>
            <a:lvl9pPr marL="4114800" marR="0" lvl="8" indent="-330200" algn="l" rtl="0">
              <a:lnSpc>
                <a:spcPct val="90000"/>
              </a:lnSpc>
              <a:spcBef>
                <a:spcPts val="400"/>
              </a:spcBef>
              <a:spcAft>
                <a:spcPts val="0"/>
              </a:spcAft>
              <a:buClr>
                <a:srgbClr val="FF3620"/>
              </a:buClr>
              <a:buSzPts val="1600"/>
              <a:buFont typeface="Barlow"/>
              <a:buChar char="●"/>
              <a:defRPr sz="1600" b="0" i="0" u="none" strike="noStrike" cap="none">
                <a:solidFill>
                  <a:srgbClr val="3A3838"/>
                </a:solidFill>
                <a:latin typeface="Barlow"/>
                <a:ea typeface="Barlow"/>
                <a:cs typeface="Barlow"/>
                <a:sym typeface="Barlow"/>
              </a:defRPr>
            </a:lvl9pPr>
          </a:lstStyle>
          <a:p>
            <a:pPr marL="0" indent="0">
              <a:lnSpc>
                <a:spcPct val="100000"/>
              </a:lnSpc>
              <a:buNone/>
            </a:pPr>
            <a:r>
              <a:rPr lang="en-US" sz="1000" dirty="0">
                <a:solidFill>
                  <a:schemeClr val="dk1"/>
                </a:solidFill>
                <a:latin typeface="Courier New"/>
                <a:ea typeface="Courier New"/>
                <a:cs typeface="Courier New"/>
                <a:sym typeface="Courier New"/>
              </a:rPr>
              <a:t>.../2011-to-2018-100gb.delta/</a:t>
            </a:r>
            <a:endParaRPr sz="1000" dirty="0">
              <a:solidFill>
                <a:schemeClr val="dk1"/>
              </a:solidFill>
              <a:latin typeface="Courier New"/>
              <a:ea typeface="Courier New"/>
              <a:cs typeface="Courier New"/>
              <a:sym typeface="Courier New"/>
            </a:endParaRPr>
          </a:p>
          <a:p>
            <a:pPr marL="0" indent="0">
              <a:lnSpc>
                <a:spcPct val="100000"/>
              </a:lnSpc>
              <a:buNone/>
            </a:pPr>
            <a:r>
              <a:rPr lang="en-US" sz="1000" dirty="0">
                <a:solidFill>
                  <a:schemeClr val="dk1"/>
                </a:solidFill>
                <a:latin typeface="Courier New"/>
                <a:ea typeface="Courier New"/>
                <a:cs typeface="Courier New"/>
                <a:sym typeface="Courier New"/>
              </a:rPr>
              <a:t>                         .../part-00000-dde3cb66-4cc6-4cdd-8d97-a7b5733e4130-c000.snappy.parquet</a:t>
            </a:r>
            <a:endParaRPr sz="1000" dirty="0">
              <a:solidFill>
                <a:schemeClr val="dk1"/>
              </a:solidFill>
              <a:latin typeface="Courier New"/>
              <a:ea typeface="Courier New"/>
              <a:cs typeface="Courier New"/>
              <a:sym typeface="Courier New"/>
            </a:endParaRPr>
          </a:p>
          <a:p>
            <a:pPr marL="0" indent="0">
              <a:lnSpc>
                <a:spcPct val="100000"/>
              </a:lnSpc>
              <a:buNone/>
            </a:pPr>
            <a:r>
              <a:rPr lang="en-US" sz="1000" dirty="0">
                <a:solidFill>
                  <a:schemeClr val="dk1"/>
                </a:solidFill>
                <a:latin typeface="Courier New"/>
                <a:ea typeface="Courier New"/>
                <a:cs typeface="Courier New"/>
                <a:sym typeface="Courier New"/>
              </a:rPr>
              <a:t>                         .../part-00001-187cc51d-01ae-421a-81ea-ca639804474c-c000.snappy.parquet</a:t>
            </a:r>
            <a:endParaRPr sz="1000" dirty="0">
              <a:solidFill>
                <a:schemeClr val="dk1"/>
              </a:solidFill>
              <a:latin typeface="Courier New"/>
              <a:ea typeface="Courier New"/>
              <a:cs typeface="Courier New"/>
              <a:sym typeface="Courier New"/>
            </a:endParaRPr>
          </a:p>
          <a:p>
            <a:pPr marL="0" indent="0">
              <a:lnSpc>
                <a:spcPct val="100000"/>
              </a:lnSpc>
              <a:buNone/>
            </a:pPr>
            <a:r>
              <a:rPr lang="en-US" sz="1000" dirty="0">
                <a:solidFill>
                  <a:schemeClr val="dk1"/>
                </a:solidFill>
                <a:latin typeface="Courier New"/>
                <a:ea typeface="Courier New"/>
                <a:cs typeface="Courier New"/>
                <a:sym typeface="Courier New"/>
              </a:rPr>
              <a:t>                         .../part-00002-14486581-5d4b-46ec-81a8-c0eb464df22a-c000.snappy.parquet</a:t>
            </a:r>
            <a:endParaRPr sz="1000" dirty="0">
              <a:solidFill>
                <a:schemeClr val="dk1"/>
              </a:solidFill>
              <a:latin typeface="Courier New"/>
              <a:ea typeface="Courier New"/>
              <a:cs typeface="Courier New"/>
              <a:sym typeface="Courier New"/>
            </a:endParaRPr>
          </a:p>
          <a:p>
            <a:pPr marL="0" indent="0">
              <a:lnSpc>
                <a:spcPct val="100000"/>
              </a:lnSpc>
              <a:buNone/>
            </a:pPr>
            <a:r>
              <a:rPr lang="en-US" sz="1000" dirty="0">
                <a:solidFill>
                  <a:schemeClr val="dk1"/>
                </a:solidFill>
                <a:latin typeface="Courier New"/>
                <a:ea typeface="Courier New"/>
                <a:cs typeface="Courier New"/>
                <a:sym typeface="Courier New"/>
              </a:rPr>
              <a:t>                         .../part-00003-3bdee346-69c4-4304-b870-c14a2493fb3d-c000.snappy.parquet</a:t>
            </a:r>
            <a:endParaRPr sz="1000" dirty="0">
              <a:solidFill>
                <a:schemeClr val="dk1"/>
              </a:solidFill>
              <a:latin typeface="Courier New"/>
              <a:ea typeface="Courier New"/>
              <a:cs typeface="Courier New"/>
              <a:sym typeface="Courier New"/>
            </a:endParaRPr>
          </a:p>
          <a:p>
            <a:pPr marL="0" indent="0">
              <a:lnSpc>
                <a:spcPct val="100000"/>
              </a:lnSpc>
              <a:buNone/>
            </a:pPr>
            <a:r>
              <a:rPr lang="en-US" sz="1000" dirty="0">
                <a:solidFill>
                  <a:schemeClr val="dk1"/>
                </a:solidFill>
                <a:latin typeface="Courier New"/>
                <a:ea typeface="Courier New"/>
                <a:cs typeface="Courier New"/>
                <a:sym typeface="Courier New"/>
              </a:rPr>
              <a:t>                         .../part-00004-9a82b515-723b-4df5-ba15-eb0722073b43-c000.snappy.parquet</a:t>
            </a:r>
            <a:endParaRPr sz="1000" dirty="0">
              <a:solidFill>
                <a:schemeClr val="dk1"/>
              </a:solidFill>
              <a:latin typeface="Courier New"/>
              <a:ea typeface="Courier New"/>
              <a:cs typeface="Courier New"/>
              <a:sym typeface="Courier New"/>
            </a:endParaRPr>
          </a:p>
          <a:p>
            <a:pPr marL="0" indent="0">
              <a:lnSpc>
                <a:spcPct val="100000"/>
              </a:lnSpc>
              <a:buNone/>
            </a:pPr>
            <a:r>
              <a:rPr lang="en-US" sz="1000" dirty="0">
                <a:solidFill>
                  <a:schemeClr val="dk1"/>
                </a:solidFill>
                <a:latin typeface="Courier New"/>
                <a:ea typeface="Courier New"/>
                <a:cs typeface="Courier New"/>
                <a:sym typeface="Courier New"/>
              </a:rPr>
              <a:t>                         .../part-00005-b8154400-3be1-4a54-91cb-79e022637199-c000.snappy.parquet</a:t>
            </a:r>
            <a:endParaRPr sz="1000" dirty="0">
              <a:solidFill>
                <a:schemeClr val="dk1"/>
              </a:solidFill>
              <a:latin typeface="Courier New"/>
              <a:ea typeface="Courier New"/>
              <a:cs typeface="Courier New"/>
              <a:sym typeface="Courier New"/>
            </a:endParaRPr>
          </a:p>
          <a:p>
            <a:pPr marL="0" indent="0">
              <a:lnSpc>
                <a:spcPct val="100000"/>
              </a:lnSpc>
              <a:buNone/>
            </a:pPr>
            <a:endParaRPr sz="1000" dirty="0">
              <a:solidFill>
                <a:schemeClr val="dk1"/>
              </a:solidFill>
              <a:latin typeface="Courier New"/>
              <a:ea typeface="Courier New"/>
              <a:cs typeface="Courier New"/>
              <a:sym typeface="Courier New"/>
            </a:endParaRPr>
          </a:p>
        </p:txBody>
      </p:sp>
      <p:sp>
        <p:nvSpPr>
          <p:cNvPr id="7" name="Rectangle 6"/>
          <p:cNvSpPr/>
          <p:nvPr/>
        </p:nvSpPr>
        <p:spPr>
          <a:xfrm>
            <a:off x="406258" y="2287690"/>
            <a:ext cx="6094413" cy="922705"/>
          </a:xfrm>
          <a:prstGeom prst="rect">
            <a:avLst/>
          </a:prstGeom>
        </p:spPr>
        <p:txBody>
          <a:bodyPr>
            <a:spAutoFit/>
          </a:bodyPr>
          <a:lstStyle/>
          <a:p>
            <a:r>
              <a:rPr lang="en-US" sz="1799" dirty="0"/>
              <a:t>Consider this exact same dataset which is partitioned by year:</a:t>
            </a:r>
            <a:br>
              <a:rPr lang="en-US" sz="1799" dirty="0"/>
            </a:br>
            <a:endParaRPr lang="en-IN" sz="1799" dirty="0"/>
          </a:p>
        </p:txBody>
      </p:sp>
      <p:sp>
        <p:nvSpPr>
          <p:cNvPr id="8" name="Google Shape;285;p39"/>
          <p:cNvSpPr txBox="1">
            <a:spLocks noGrp="1"/>
          </p:cNvSpPr>
          <p:nvPr/>
        </p:nvSpPr>
        <p:spPr>
          <a:xfrm>
            <a:off x="834776" y="2905215"/>
            <a:ext cx="7998916" cy="1295063"/>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45688" tIns="45688" rIns="45688" bIns="0" anchor="t" anchorCtr="0">
            <a:noAutofit/>
          </a:bodyPr>
          <a:lstStyle>
            <a:defPPr marR="0" lvl="0" algn="l" rtl="0">
              <a:lnSpc>
                <a:spcPct val="100000"/>
              </a:lnSpc>
              <a:spcBef>
                <a:spcPts val="0"/>
              </a:spcBef>
              <a:spcAft>
                <a:spcPts val="0"/>
              </a:spcAft>
            </a:defPPr>
            <a:lvl1pPr marL="457200" marR="0" lvl="0" indent="-330200" algn="l" rtl="0">
              <a:lnSpc>
                <a:spcPct val="90000"/>
              </a:lnSpc>
              <a:spcBef>
                <a:spcPts val="0"/>
              </a:spcBef>
              <a:spcAft>
                <a:spcPts val="0"/>
              </a:spcAft>
              <a:buClr>
                <a:srgbClr val="FF3620"/>
              </a:buClr>
              <a:buSzPts val="1600"/>
              <a:buFont typeface="Barlow"/>
              <a:buChar char="●"/>
              <a:defRPr sz="2000" b="0" i="0" u="none" strike="noStrike" cap="none">
                <a:solidFill>
                  <a:srgbClr val="3A3838"/>
                </a:solidFill>
                <a:latin typeface="Barlow"/>
                <a:ea typeface="Barlow"/>
                <a:cs typeface="Barlow"/>
                <a:sym typeface="Barlow"/>
              </a:defRPr>
            </a:lvl1pPr>
            <a:lvl2pPr marL="914400" marR="0" lvl="1" indent="-330200" algn="l" rtl="0">
              <a:lnSpc>
                <a:spcPct val="90000"/>
              </a:lnSpc>
              <a:spcBef>
                <a:spcPts val="400"/>
              </a:spcBef>
              <a:spcAft>
                <a:spcPts val="0"/>
              </a:spcAft>
              <a:buClr>
                <a:srgbClr val="FF3620"/>
              </a:buClr>
              <a:buSzPts val="1600"/>
              <a:buFont typeface="Barlow"/>
              <a:buChar char="■"/>
              <a:defRPr sz="1800" b="0" i="0" u="none" strike="noStrike" cap="none">
                <a:solidFill>
                  <a:srgbClr val="3A3838"/>
                </a:solidFill>
                <a:latin typeface="Barlow"/>
                <a:ea typeface="Barlow"/>
                <a:cs typeface="Barlow"/>
                <a:sym typeface="Barlow"/>
              </a:defRPr>
            </a:lvl2pPr>
            <a:lvl3pPr marL="1371600" marR="0" lvl="2" indent="-330200" algn="l" rtl="0">
              <a:lnSpc>
                <a:spcPct val="90000"/>
              </a:lnSpc>
              <a:spcBef>
                <a:spcPts val="400"/>
              </a:spcBef>
              <a:spcAft>
                <a:spcPts val="0"/>
              </a:spcAft>
              <a:buClr>
                <a:srgbClr val="3A3838"/>
              </a:buClr>
              <a:buSzPts val="1600"/>
              <a:buFont typeface="Barlow"/>
              <a:buChar char="●"/>
              <a:defRPr sz="1600" b="0" i="0" u="none" strike="noStrike" cap="none">
                <a:solidFill>
                  <a:srgbClr val="3A3838"/>
                </a:solidFill>
                <a:latin typeface="Barlow"/>
                <a:ea typeface="Barlow"/>
                <a:cs typeface="Barlow"/>
                <a:sym typeface="Barlow"/>
              </a:defRPr>
            </a:lvl3pPr>
            <a:lvl4pPr marL="1828800" marR="0" lvl="3" indent="-330200" algn="l" rtl="0">
              <a:lnSpc>
                <a:spcPct val="90000"/>
              </a:lnSpc>
              <a:spcBef>
                <a:spcPts val="400"/>
              </a:spcBef>
              <a:spcAft>
                <a:spcPts val="0"/>
              </a:spcAft>
              <a:buClr>
                <a:srgbClr val="3A3838"/>
              </a:buClr>
              <a:buSzPts val="1600"/>
              <a:buFont typeface="Barlow"/>
              <a:buChar char="■"/>
              <a:defRPr sz="1600" b="0" i="0" u="none" strike="noStrike" cap="none">
                <a:solidFill>
                  <a:srgbClr val="3A3838"/>
                </a:solidFill>
                <a:latin typeface="Barlow"/>
                <a:ea typeface="Barlow"/>
                <a:cs typeface="Barlow"/>
                <a:sym typeface="Barlow"/>
              </a:defRPr>
            </a:lvl4pPr>
            <a:lvl5pPr marL="2286000" marR="0" lvl="4" indent="-330200" algn="l" rtl="0">
              <a:lnSpc>
                <a:spcPct val="90000"/>
              </a:lnSpc>
              <a:spcBef>
                <a:spcPts val="400"/>
              </a:spcBef>
              <a:spcAft>
                <a:spcPts val="0"/>
              </a:spcAft>
              <a:buClr>
                <a:srgbClr val="FF3620"/>
              </a:buClr>
              <a:buSzPts val="1600"/>
              <a:buFont typeface="Barlow"/>
              <a:buChar char="●"/>
              <a:defRPr sz="1600" b="0" i="0" u="none" strike="noStrike" cap="none">
                <a:solidFill>
                  <a:srgbClr val="3A3838"/>
                </a:solidFill>
                <a:latin typeface="Barlow"/>
                <a:ea typeface="Barlow"/>
                <a:cs typeface="Barlow"/>
                <a:sym typeface="Barlow"/>
              </a:defRPr>
            </a:lvl5pPr>
            <a:lvl6pPr marL="2743200" marR="0" lvl="5" indent="-330200" algn="l" rtl="0">
              <a:lnSpc>
                <a:spcPct val="90000"/>
              </a:lnSpc>
              <a:spcBef>
                <a:spcPts val="400"/>
              </a:spcBef>
              <a:spcAft>
                <a:spcPts val="0"/>
              </a:spcAft>
              <a:buClr>
                <a:srgbClr val="FF3620"/>
              </a:buClr>
              <a:buSzPts val="1600"/>
              <a:buFont typeface="Barlow"/>
              <a:buChar char="■"/>
              <a:defRPr sz="1600" b="0" i="0" u="none" strike="noStrike" cap="none">
                <a:solidFill>
                  <a:srgbClr val="3A3838"/>
                </a:solidFill>
                <a:latin typeface="Barlow"/>
                <a:ea typeface="Barlow"/>
                <a:cs typeface="Barlow"/>
                <a:sym typeface="Barlow"/>
              </a:defRPr>
            </a:lvl6pPr>
            <a:lvl7pPr marL="3200400" marR="0" lvl="6" indent="-330200" algn="l" rtl="0">
              <a:lnSpc>
                <a:spcPct val="90000"/>
              </a:lnSpc>
              <a:spcBef>
                <a:spcPts val="400"/>
              </a:spcBef>
              <a:spcAft>
                <a:spcPts val="0"/>
              </a:spcAft>
              <a:buClr>
                <a:srgbClr val="3A3838"/>
              </a:buClr>
              <a:buSzPts val="1600"/>
              <a:buFont typeface="Barlow"/>
              <a:buChar char="●"/>
              <a:defRPr sz="1600" b="0" i="0" u="none" strike="noStrike" cap="none">
                <a:solidFill>
                  <a:srgbClr val="3A3838"/>
                </a:solidFill>
                <a:latin typeface="Barlow"/>
                <a:ea typeface="Barlow"/>
                <a:cs typeface="Barlow"/>
                <a:sym typeface="Barlow"/>
              </a:defRPr>
            </a:lvl7pPr>
            <a:lvl8pPr marL="3657600" marR="0" lvl="7" indent="-330200" algn="l" rtl="0">
              <a:lnSpc>
                <a:spcPct val="90000"/>
              </a:lnSpc>
              <a:spcBef>
                <a:spcPts val="400"/>
              </a:spcBef>
              <a:spcAft>
                <a:spcPts val="0"/>
              </a:spcAft>
              <a:buClr>
                <a:srgbClr val="3A3838"/>
              </a:buClr>
              <a:buSzPts val="1600"/>
              <a:buFont typeface="Barlow"/>
              <a:buChar char="■"/>
              <a:defRPr sz="1600" b="0" i="0" u="none" strike="noStrike" cap="none">
                <a:solidFill>
                  <a:srgbClr val="3A3838"/>
                </a:solidFill>
                <a:latin typeface="Barlow"/>
                <a:ea typeface="Barlow"/>
                <a:cs typeface="Barlow"/>
                <a:sym typeface="Barlow"/>
              </a:defRPr>
            </a:lvl8pPr>
            <a:lvl9pPr marL="4114800" marR="0" lvl="8" indent="-330200" algn="l" rtl="0">
              <a:lnSpc>
                <a:spcPct val="90000"/>
              </a:lnSpc>
              <a:spcBef>
                <a:spcPts val="400"/>
              </a:spcBef>
              <a:spcAft>
                <a:spcPts val="0"/>
              </a:spcAft>
              <a:buClr>
                <a:srgbClr val="FF3620"/>
              </a:buClr>
              <a:buSzPts val="1600"/>
              <a:buFont typeface="Barlow"/>
              <a:buChar char="●"/>
              <a:defRPr sz="1600" b="0" i="0" u="none" strike="noStrike" cap="none">
                <a:solidFill>
                  <a:srgbClr val="3A3838"/>
                </a:solidFill>
                <a:latin typeface="Barlow"/>
                <a:ea typeface="Barlow"/>
                <a:cs typeface="Barlow"/>
                <a:sym typeface="Barlow"/>
              </a:defRPr>
            </a:lvl9pPr>
          </a:lstStyle>
          <a:p>
            <a:pPr marL="0" indent="0">
              <a:buNone/>
            </a:pPr>
            <a:r>
              <a:rPr lang="en-US" sz="1000" dirty="0">
                <a:latin typeface="Courier New"/>
                <a:ea typeface="Courier New"/>
                <a:cs typeface="Courier New"/>
                <a:sym typeface="Courier New"/>
              </a:rPr>
              <a:t>.../p_transacted_year=2011/</a:t>
            </a:r>
            <a:endParaRPr sz="1000" dirty="0">
              <a:latin typeface="Courier New"/>
              <a:ea typeface="Courier New"/>
              <a:cs typeface="Courier New"/>
              <a:sym typeface="Courier New"/>
            </a:endParaRPr>
          </a:p>
          <a:p>
            <a:pPr marL="0" indent="0">
              <a:buNone/>
            </a:pPr>
            <a:r>
              <a:rPr lang="en-US" sz="1000" dirty="0">
                <a:latin typeface="Courier New"/>
                <a:ea typeface="Courier New"/>
                <a:cs typeface="Courier New"/>
                <a:sym typeface="Courier New"/>
              </a:rPr>
              <a:t>                       .../part-00000-2c0408a7-d267-4dae-b055-8d1c178ee53f.c000.snappy.parquet</a:t>
            </a:r>
            <a:br>
              <a:rPr lang="en-US" sz="1000" dirty="0">
                <a:latin typeface="Courier New"/>
                <a:ea typeface="Courier New"/>
                <a:cs typeface="Courier New"/>
                <a:sym typeface="Courier New"/>
              </a:rPr>
            </a:br>
            <a:r>
              <a:rPr lang="en-US" sz="1000" dirty="0">
                <a:latin typeface="Courier New"/>
                <a:ea typeface="Courier New"/>
                <a:cs typeface="Courier New"/>
                <a:sym typeface="Courier New"/>
              </a:rPr>
              <a:t>                       .../part-00001-e2834499-9b82-4b00-afc0-601e14ffd41f.c000.snappy.parquet</a:t>
            </a:r>
            <a:br>
              <a:rPr lang="en-US" sz="1000" dirty="0">
                <a:latin typeface="Courier New"/>
                <a:ea typeface="Courier New"/>
                <a:cs typeface="Courier New"/>
                <a:sym typeface="Courier New"/>
              </a:rPr>
            </a:br>
            <a:r>
              <a:rPr lang="en-US" sz="1000" b="1" dirty="0">
                <a:solidFill>
                  <a:srgbClr val="0000FF"/>
                </a:solidFill>
                <a:latin typeface="Courier New"/>
                <a:ea typeface="Courier New"/>
                <a:cs typeface="Courier New"/>
                <a:sym typeface="Courier New"/>
              </a:rPr>
              <a:t>.../p_transacted_year=2012/</a:t>
            </a:r>
            <a:br>
              <a:rPr lang="en-US" sz="1000" b="1" dirty="0">
                <a:solidFill>
                  <a:srgbClr val="0000FF"/>
                </a:solidFill>
                <a:latin typeface="Courier New"/>
                <a:ea typeface="Courier New"/>
                <a:cs typeface="Courier New"/>
                <a:sym typeface="Courier New"/>
              </a:rPr>
            </a:br>
            <a:r>
              <a:rPr lang="en-US" sz="1000" b="1" dirty="0">
                <a:solidFill>
                  <a:srgbClr val="0000FF"/>
                </a:solidFill>
                <a:latin typeface="Courier New"/>
                <a:ea typeface="Courier New"/>
                <a:cs typeface="Courier New"/>
                <a:sym typeface="Courier New"/>
              </a:rPr>
              <a:t>                       .../part-00000-1e59347e-18f9-4a08-9e58-b0542212b1dc.c000.snappy.parquet</a:t>
            </a:r>
            <a:br>
              <a:rPr lang="en-US" sz="1000" b="1" dirty="0">
                <a:solidFill>
                  <a:srgbClr val="0000FF"/>
                </a:solidFill>
                <a:latin typeface="Courier New"/>
                <a:ea typeface="Courier New"/>
                <a:cs typeface="Courier New"/>
                <a:sym typeface="Courier New"/>
              </a:rPr>
            </a:br>
            <a:r>
              <a:rPr lang="en-US" sz="1000" b="1" dirty="0">
                <a:solidFill>
                  <a:srgbClr val="0000FF"/>
                </a:solidFill>
                <a:latin typeface="Courier New"/>
                <a:ea typeface="Courier New"/>
                <a:cs typeface="Courier New"/>
                <a:sym typeface="Courier New"/>
              </a:rPr>
              <a:t>                       .../part-00001-58e35c69-ebd1-454e-aa6d-142b135f3d74.c000.snappy.parquet</a:t>
            </a:r>
            <a:br>
              <a:rPr lang="en-US" sz="1000" dirty="0">
                <a:latin typeface="Courier New"/>
                <a:ea typeface="Courier New"/>
                <a:cs typeface="Courier New"/>
                <a:sym typeface="Courier New"/>
              </a:rPr>
            </a:br>
            <a:r>
              <a:rPr lang="en-US" sz="1000" dirty="0">
                <a:latin typeface="Courier New"/>
                <a:ea typeface="Courier New"/>
                <a:cs typeface="Courier New"/>
                <a:sym typeface="Courier New"/>
              </a:rPr>
              <a:t>.../p_transacted_year=2013/</a:t>
            </a:r>
            <a:endParaRPr sz="1000" dirty="0">
              <a:latin typeface="Courier New"/>
              <a:ea typeface="Courier New"/>
              <a:cs typeface="Courier New"/>
              <a:sym typeface="Courier New"/>
            </a:endParaRPr>
          </a:p>
          <a:p>
            <a:pPr marL="0" indent="0">
              <a:buNone/>
            </a:pPr>
            <a:r>
              <a:rPr lang="en-US" sz="1000" dirty="0">
                <a:latin typeface="Courier New"/>
                <a:ea typeface="Courier New"/>
                <a:cs typeface="Courier New"/>
                <a:sym typeface="Courier New"/>
              </a:rPr>
              <a:t>                       .../part-00000-8f3d8071-c746-45c5-8793-0aceed9b804d.c000.snappy.parquet</a:t>
            </a:r>
            <a:endParaRPr sz="1000" dirty="0">
              <a:latin typeface="Courier New"/>
              <a:ea typeface="Courier New"/>
              <a:cs typeface="Courier New"/>
              <a:sym typeface="Courier New"/>
            </a:endParaRPr>
          </a:p>
          <a:p>
            <a:pPr marL="0" indent="0">
              <a:buNone/>
            </a:pPr>
            <a:r>
              <a:rPr lang="en-US" sz="1000" dirty="0">
                <a:latin typeface="Courier New"/>
                <a:ea typeface="Courier New"/>
                <a:cs typeface="Courier New"/>
                <a:sym typeface="Courier New"/>
              </a:rPr>
              <a:t>                       .../part-00001-925d23e1-e17d-44c1-a9e8-226a1b6cf93e.c000.snappy.parquet</a:t>
            </a:r>
            <a:endParaRPr sz="1000" dirty="0">
              <a:latin typeface="Courier New"/>
              <a:ea typeface="Courier New"/>
              <a:cs typeface="Courier New"/>
              <a:sym typeface="Courier New"/>
            </a:endParaRPr>
          </a:p>
          <a:p>
            <a:pPr marL="0" indent="0">
              <a:buNone/>
            </a:pPr>
            <a:endParaRPr sz="1000" dirty="0">
              <a:latin typeface="Courier New"/>
              <a:ea typeface="Courier New"/>
              <a:cs typeface="Courier New"/>
              <a:sym typeface="Courier New"/>
            </a:endParaRPr>
          </a:p>
          <a:p>
            <a:pPr marL="0" indent="0">
              <a:buNone/>
            </a:pPr>
            <a:endParaRPr sz="1000" dirty="0">
              <a:latin typeface="Courier New"/>
              <a:ea typeface="Courier New"/>
              <a:cs typeface="Courier New"/>
              <a:sym typeface="Courier New"/>
            </a:endParaRPr>
          </a:p>
        </p:txBody>
      </p:sp>
      <p:sp>
        <p:nvSpPr>
          <p:cNvPr id="9" name="TextBox 8"/>
          <p:cNvSpPr txBox="1"/>
          <p:nvPr/>
        </p:nvSpPr>
        <p:spPr>
          <a:xfrm>
            <a:off x="469895" y="4549616"/>
            <a:ext cx="11782914" cy="645906"/>
          </a:xfrm>
          <a:prstGeom prst="rect">
            <a:avLst/>
          </a:prstGeom>
          <a:noFill/>
        </p:spPr>
        <p:txBody>
          <a:bodyPr wrap="none" rtlCol="0">
            <a:spAutoFit/>
          </a:bodyPr>
          <a:lstStyle/>
          <a:p>
            <a:r>
              <a:rPr lang="en-US" sz="1799" dirty="0"/>
              <a:t>Here the data is partitioned by key and value pair. In the above example </a:t>
            </a:r>
            <a:r>
              <a:rPr lang="en-US" sz="1799" dirty="0">
                <a:latin typeface="Courier New"/>
                <a:ea typeface="Courier New"/>
                <a:cs typeface="Courier New"/>
                <a:sym typeface="Courier New"/>
              </a:rPr>
              <a:t>p_transacted_year is the column</a:t>
            </a:r>
          </a:p>
          <a:p>
            <a:r>
              <a:rPr lang="en-US" sz="1799" dirty="0">
                <a:latin typeface="Courier New"/>
                <a:cs typeface="Courier New"/>
                <a:sym typeface="Courier New"/>
              </a:rPr>
              <a:t>Name and 2012 is the value </a:t>
            </a:r>
            <a:r>
              <a:rPr lang="en-US" sz="1799" dirty="0"/>
              <a:t> </a:t>
            </a:r>
            <a:endParaRPr lang="en-IN" sz="1799" dirty="0"/>
          </a:p>
        </p:txBody>
      </p:sp>
      <p:sp>
        <p:nvSpPr>
          <p:cNvPr id="10" name="TextBox 9"/>
          <p:cNvSpPr txBox="1"/>
          <p:nvPr/>
        </p:nvSpPr>
        <p:spPr>
          <a:xfrm>
            <a:off x="897074" y="3283190"/>
            <a:ext cx="7842997" cy="369108"/>
          </a:xfrm>
          <a:prstGeom prst="rect">
            <a:avLst/>
          </a:prstGeom>
          <a:noFill/>
          <a:ln w="28575">
            <a:solidFill>
              <a:srgbClr val="FF0000"/>
            </a:solidFill>
          </a:ln>
        </p:spPr>
        <p:txBody>
          <a:bodyPr wrap="square" rtlCol="0">
            <a:spAutoFit/>
          </a:bodyPr>
          <a:lstStyle/>
          <a:p>
            <a:endParaRPr lang="en-IN" sz="1799" dirty="0"/>
          </a:p>
        </p:txBody>
      </p:sp>
      <p:sp>
        <p:nvSpPr>
          <p:cNvPr id="11" name="TextBox 10"/>
          <p:cNvSpPr txBox="1"/>
          <p:nvPr/>
        </p:nvSpPr>
        <p:spPr>
          <a:xfrm>
            <a:off x="9124530" y="2130371"/>
            <a:ext cx="3056066" cy="645906"/>
          </a:xfrm>
          <a:prstGeom prst="rect">
            <a:avLst/>
          </a:prstGeom>
          <a:noFill/>
        </p:spPr>
        <p:txBody>
          <a:bodyPr wrap="none" rtlCol="0">
            <a:spAutoFit/>
          </a:bodyPr>
          <a:lstStyle/>
          <a:p>
            <a:r>
              <a:rPr lang="en-US" sz="1799" dirty="0"/>
              <a:t>This directory contain all the</a:t>
            </a:r>
          </a:p>
          <a:p>
            <a:r>
              <a:rPr lang="en-US" sz="1799" dirty="0"/>
              <a:t>Records for the year 2012</a:t>
            </a:r>
            <a:endParaRPr lang="en-IN" sz="1799" dirty="0"/>
          </a:p>
        </p:txBody>
      </p:sp>
      <p:cxnSp>
        <p:nvCxnSpPr>
          <p:cNvPr id="13" name="Straight Arrow Connector 12"/>
          <p:cNvCxnSpPr>
            <a:endCxn id="11" idx="1"/>
          </p:cNvCxnSpPr>
          <p:nvPr/>
        </p:nvCxnSpPr>
        <p:spPr>
          <a:xfrm flipV="1">
            <a:off x="8646092" y="2453325"/>
            <a:ext cx="478438" cy="4518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08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0374" y="1233125"/>
            <a:ext cx="8235913" cy="3227511"/>
          </a:xfrm>
          <a:prstGeom prst="rect">
            <a:avLst/>
          </a:prstGeom>
        </p:spPr>
      </p:pic>
      <p:sp>
        <p:nvSpPr>
          <p:cNvPr id="5" name="TextBox 4"/>
          <p:cNvSpPr txBox="1"/>
          <p:nvPr/>
        </p:nvSpPr>
        <p:spPr>
          <a:xfrm>
            <a:off x="256307" y="129046"/>
            <a:ext cx="4036080" cy="369108"/>
          </a:xfrm>
          <a:prstGeom prst="rect">
            <a:avLst/>
          </a:prstGeom>
          <a:noFill/>
        </p:spPr>
        <p:txBody>
          <a:bodyPr wrap="none" rtlCol="0">
            <a:spAutoFit/>
          </a:bodyPr>
          <a:lstStyle/>
          <a:p>
            <a:r>
              <a:rPr lang="en-US" sz="1799" dirty="0"/>
              <a:t>Not optimized for any kind of filtering</a:t>
            </a:r>
            <a:endParaRPr lang="en-IN" sz="1799" dirty="0"/>
          </a:p>
        </p:txBody>
      </p:sp>
      <p:sp>
        <p:nvSpPr>
          <p:cNvPr id="6" name="TextBox 5"/>
          <p:cNvSpPr txBox="1"/>
          <p:nvPr/>
        </p:nvSpPr>
        <p:spPr>
          <a:xfrm>
            <a:off x="350374" y="681085"/>
            <a:ext cx="2628753" cy="369108"/>
          </a:xfrm>
          <a:prstGeom prst="rect">
            <a:avLst/>
          </a:prstGeom>
          <a:noFill/>
        </p:spPr>
        <p:txBody>
          <a:bodyPr wrap="none" rtlCol="0">
            <a:spAutoFit/>
          </a:bodyPr>
          <a:lstStyle/>
          <a:p>
            <a:r>
              <a:rPr lang="en-US" sz="1799" dirty="0"/>
              <a:t>Set targetCity == 12345</a:t>
            </a:r>
            <a:endParaRPr lang="en-IN" sz="1799" dirty="0"/>
          </a:p>
        </p:txBody>
      </p:sp>
      <p:sp>
        <p:nvSpPr>
          <p:cNvPr id="7" name="TextBox 6"/>
          <p:cNvSpPr txBox="1"/>
          <p:nvPr/>
        </p:nvSpPr>
        <p:spPr>
          <a:xfrm>
            <a:off x="563875" y="3555017"/>
            <a:ext cx="2409286" cy="369236"/>
          </a:xfrm>
          <a:prstGeom prst="rect">
            <a:avLst/>
          </a:prstGeom>
          <a:noFill/>
          <a:ln w="28575">
            <a:solidFill>
              <a:srgbClr val="FF0000"/>
            </a:solidFill>
          </a:ln>
        </p:spPr>
        <p:txBody>
          <a:bodyPr wrap="square" rtlCol="0">
            <a:spAutoFit/>
          </a:bodyPr>
          <a:lstStyle/>
          <a:p>
            <a:endParaRPr lang="en-IN" sz="1799" dirty="0"/>
          </a:p>
        </p:txBody>
      </p:sp>
      <p:sp>
        <p:nvSpPr>
          <p:cNvPr id="8" name="TextBox 7"/>
          <p:cNvSpPr txBox="1"/>
          <p:nvPr/>
        </p:nvSpPr>
        <p:spPr>
          <a:xfrm>
            <a:off x="700572" y="4836553"/>
            <a:ext cx="7965747" cy="369108"/>
          </a:xfrm>
          <a:prstGeom prst="rect">
            <a:avLst/>
          </a:prstGeom>
          <a:noFill/>
        </p:spPr>
        <p:txBody>
          <a:bodyPr wrap="none" rtlCol="0">
            <a:spAutoFit/>
          </a:bodyPr>
          <a:lstStyle/>
          <a:p>
            <a:r>
              <a:rPr lang="en-US" sz="1799" dirty="0"/>
              <a:t>It takes around 825 task to complete the process and takes around 7.34 mins</a:t>
            </a:r>
            <a:endParaRPr lang="en-IN" sz="1799" dirty="0"/>
          </a:p>
        </p:txBody>
      </p:sp>
    </p:spTree>
    <p:extLst>
      <p:ext uri="{BB962C8B-B14F-4D97-AF65-F5344CB8AC3E}">
        <p14:creationId xmlns:p14="http://schemas.microsoft.com/office/powerpoint/2010/main" val="35887342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353" y="178181"/>
            <a:ext cx="7969593" cy="645906"/>
          </a:xfrm>
          <a:prstGeom prst="rect">
            <a:avLst/>
          </a:prstGeom>
          <a:noFill/>
        </p:spPr>
        <p:txBody>
          <a:bodyPr wrap="none" rtlCol="0">
            <a:spAutoFit/>
          </a:bodyPr>
          <a:lstStyle/>
          <a:p>
            <a:r>
              <a:rPr lang="en-US" sz="1799" dirty="0"/>
              <a:t>Now we will compare it with directory which is partitioned by city.</a:t>
            </a:r>
          </a:p>
          <a:p>
            <a:r>
              <a:rPr lang="en-US" sz="1799" dirty="0"/>
              <a:t>Here the source path is the same only difference is that its partitioned by city</a:t>
            </a:r>
            <a:endParaRPr lang="en-IN" sz="1799" dirty="0"/>
          </a:p>
        </p:txBody>
      </p:sp>
      <p:pic>
        <p:nvPicPr>
          <p:cNvPr id="5" name="Picture 4"/>
          <p:cNvPicPr>
            <a:picLocks noChangeAspect="1"/>
          </p:cNvPicPr>
          <p:nvPr/>
        </p:nvPicPr>
        <p:blipFill>
          <a:blip r:embed="rId2"/>
          <a:stretch>
            <a:fillRect/>
          </a:stretch>
        </p:blipFill>
        <p:spPr>
          <a:xfrm>
            <a:off x="281938" y="1015452"/>
            <a:ext cx="9116922" cy="3564793"/>
          </a:xfrm>
          <a:prstGeom prst="rect">
            <a:avLst/>
          </a:prstGeom>
        </p:spPr>
      </p:pic>
      <p:sp>
        <p:nvSpPr>
          <p:cNvPr id="6" name="TextBox 5"/>
          <p:cNvSpPr txBox="1"/>
          <p:nvPr/>
        </p:nvSpPr>
        <p:spPr>
          <a:xfrm>
            <a:off x="461352" y="5306450"/>
            <a:ext cx="10352767" cy="369108"/>
          </a:xfrm>
          <a:prstGeom prst="rect">
            <a:avLst/>
          </a:prstGeom>
          <a:noFill/>
        </p:spPr>
        <p:txBody>
          <a:bodyPr wrap="none" rtlCol="0">
            <a:spAutoFit/>
          </a:bodyPr>
          <a:lstStyle/>
          <a:p>
            <a:r>
              <a:rPr lang="en-US" sz="1799" dirty="0"/>
              <a:t>Execution takes around 7 sec thats a significant difference and the performance gain is astronomical.</a:t>
            </a:r>
          </a:p>
        </p:txBody>
      </p:sp>
      <p:sp>
        <p:nvSpPr>
          <p:cNvPr id="2" name="TextBox 1"/>
          <p:cNvSpPr txBox="1"/>
          <p:nvPr/>
        </p:nvSpPr>
        <p:spPr>
          <a:xfrm>
            <a:off x="828726" y="3888216"/>
            <a:ext cx="1563473" cy="369108"/>
          </a:xfrm>
          <a:prstGeom prst="rect">
            <a:avLst/>
          </a:prstGeom>
          <a:noFill/>
          <a:ln w="28575">
            <a:solidFill>
              <a:srgbClr val="FF0000"/>
            </a:solidFill>
          </a:ln>
        </p:spPr>
        <p:txBody>
          <a:bodyPr wrap="square" rtlCol="0">
            <a:spAutoFit/>
          </a:bodyPr>
          <a:lstStyle/>
          <a:p>
            <a:endParaRPr lang="en-IN" sz="1799" dirty="0"/>
          </a:p>
        </p:txBody>
      </p:sp>
    </p:spTree>
    <p:extLst>
      <p:ext uri="{BB962C8B-B14F-4D97-AF65-F5344CB8AC3E}">
        <p14:creationId xmlns:p14="http://schemas.microsoft.com/office/powerpoint/2010/main" val="3175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67714" y="5043"/>
            <a:ext cx="3277608" cy="369108"/>
          </a:xfrm>
          <a:prstGeom prst="rect">
            <a:avLst/>
          </a:prstGeom>
          <a:noFill/>
        </p:spPr>
        <p:txBody>
          <a:bodyPr wrap="none" rtlCol="0">
            <a:spAutoFit/>
          </a:bodyPr>
          <a:lstStyle/>
          <a:p>
            <a:r>
              <a:rPr lang="en-US" sz="1799" dirty="0"/>
              <a:t>Now lets look into the SparkUI</a:t>
            </a:r>
            <a:endParaRPr lang="en-IN" sz="1799" dirty="0"/>
          </a:p>
        </p:txBody>
      </p:sp>
      <p:pic>
        <p:nvPicPr>
          <p:cNvPr id="5" name="Picture 4"/>
          <p:cNvPicPr>
            <a:picLocks noChangeAspect="1"/>
          </p:cNvPicPr>
          <p:nvPr/>
        </p:nvPicPr>
        <p:blipFill>
          <a:blip r:embed="rId2"/>
          <a:stretch>
            <a:fillRect/>
          </a:stretch>
        </p:blipFill>
        <p:spPr>
          <a:xfrm>
            <a:off x="92731" y="888893"/>
            <a:ext cx="5461832" cy="3395224"/>
          </a:xfrm>
          <a:prstGeom prst="rect">
            <a:avLst/>
          </a:prstGeom>
        </p:spPr>
      </p:pic>
      <p:sp>
        <p:nvSpPr>
          <p:cNvPr id="6" name="TextBox 5"/>
          <p:cNvSpPr txBox="1"/>
          <p:nvPr/>
        </p:nvSpPr>
        <p:spPr>
          <a:xfrm>
            <a:off x="239220" y="1348131"/>
            <a:ext cx="5168859" cy="369108"/>
          </a:xfrm>
          <a:prstGeom prst="rect">
            <a:avLst/>
          </a:prstGeom>
          <a:noFill/>
          <a:ln w="28575">
            <a:solidFill>
              <a:srgbClr val="FF0000"/>
            </a:solidFill>
          </a:ln>
        </p:spPr>
        <p:txBody>
          <a:bodyPr wrap="square" rtlCol="0">
            <a:spAutoFit/>
          </a:bodyPr>
          <a:lstStyle/>
          <a:p>
            <a:endParaRPr lang="en-IN" sz="1799" dirty="0"/>
          </a:p>
        </p:txBody>
      </p:sp>
      <p:sp>
        <p:nvSpPr>
          <p:cNvPr id="7" name="TextBox 6"/>
          <p:cNvSpPr txBox="1"/>
          <p:nvPr/>
        </p:nvSpPr>
        <p:spPr>
          <a:xfrm>
            <a:off x="239219" y="1683803"/>
            <a:ext cx="5168859" cy="369108"/>
          </a:xfrm>
          <a:prstGeom prst="rect">
            <a:avLst/>
          </a:prstGeom>
          <a:noFill/>
          <a:ln w="28575">
            <a:solidFill>
              <a:srgbClr val="FF0000"/>
            </a:solidFill>
          </a:ln>
        </p:spPr>
        <p:txBody>
          <a:bodyPr wrap="square" rtlCol="0">
            <a:spAutoFit/>
          </a:bodyPr>
          <a:lstStyle/>
          <a:p>
            <a:endParaRPr lang="en-IN" sz="1799" dirty="0"/>
          </a:p>
        </p:txBody>
      </p:sp>
      <p:sp>
        <p:nvSpPr>
          <p:cNvPr id="8" name="TextBox 7"/>
          <p:cNvSpPr txBox="1"/>
          <p:nvPr/>
        </p:nvSpPr>
        <p:spPr>
          <a:xfrm>
            <a:off x="239218" y="2505871"/>
            <a:ext cx="5168859" cy="369108"/>
          </a:xfrm>
          <a:prstGeom prst="rect">
            <a:avLst/>
          </a:prstGeom>
          <a:noFill/>
          <a:ln w="28575">
            <a:solidFill>
              <a:srgbClr val="FF0000"/>
            </a:solidFill>
          </a:ln>
        </p:spPr>
        <p:txBody>
          <a:bodyPr wrap="square" rtlCol="0">
            <a:spAutoFit/>
          </a:bodyPr>
          <a:lstStyle/>
          <a:p>
            <a:endParaRPr lang="en-IN" sz="1799" dirty="0"/>
          </a:p>
        </p:txBody>
      </p:sp>
      <p:pic>
        <p:nvPicPr>
          <p:cNvPr id="9" name="Picture 8"/>
          <p:cNvPicPr>
            <a:picLocks noChangeAspect="1"/>
          </p:cNvPicPr>
          <p:nvPr/>
        </p:nvPicPr>
        <p:blipFill>
          <a:blip r:embed="rId3"/>
          <a:stretch>
            <a:fillRect/>
          </a:stretch>
        </p:blipFill>
        <p:spPr>
          <a:xfrm>
            <a:off x="6129126" y="888894"/>
            <a:ext cx="5115545" cy="3678222"/>
          </a:xfrm>
          <a:prstGeom prst="rect">
            <a:avLst/>
          </a:prstGeom>
        </p:spPr>
      </p:pic>
      <p:sp>
        <p:nvSpPr>
          <p:cNvPr id="10" name="TextBox 9"/>
          <p:cNvSpPr txBox="1"/>
          <p:nvPr/>
        </p:nvSpPr>
        <p:spPr>
          <a:xfrm>
            <a:off x="6102469" y="1459197"/>
            <a:ext cx="5168859" cy="369108"/>
          </a:xfrm>
          <a:prstGeom prst="rect">
            <a:avLst/>
          </a:prstGeom>
          <a:noFill/>
          <a:ln w="28575">
            <a:solidFill>
              <a:srgbClr val="FF0000"/>
            </a:solidFill>
          </a:ln>
        </p:spPr>
        <p:txBody>
          <a:bodyPr wrap="square" rtlCol="0">
            <a:spAutoFit/>
          </a:bodyPr>
          <a:lstStyle/>
          <a:p>
            <a:endParaRPr lang="en-IN" sz="1799" dirty="0"/>
          </a:p>
        </p:txBody>
      </p:sp>
      <p:sp>
        <p:nvSpPr>
          <p:cNvPr id="11" name="TextBox 10"/>
          <p:cNvSpPr txBox="1"/>
          <p:nvPr/>
        </p:nvSpPr>
        <p:spPr>
          <a:xfrm>
            <a:off x="6102469" y="1683803"/>
            <a:ext cx="5168859" cy="369108"/>
          </a:xfrm>
          <a:prstGeom prst="rect">
            <a:avLst/>
          </a:prstGeom>
          <a:noFill/>
          <a:ln w="28575">
            <a:solidFill>
              <a:srgbClr val="FF0000"/>
            </a:solidFill>
          </a:ln>
        </p:spPr>
        <p:txBody>
          <a:bodyPr wrap="square" rtlCol="0">
            <a:spAutoFit/>
          </a:bodyPr>
          <a:lstStyle/>
          <a:p>
            <a:endParaRPr lang="en-IN" sz="1799" dirty="0"/>
          </a:p>
        </p:txBody>
      </p:sp>
      <p:sp>
        <p:nvSpPr>
          <p:cNvPr id="12" name="TextBox 11"/>
          <p:cNvSpPr txBox="1"/>
          <p:nvPr/>
        </p:nvSpPr>
        <p:spPr>
          <a:xfrm>
            <a:off x="6129126" y="2789786"/>
            <a:ext cx="5168859" cy="369108"/>
          </a:xfrm>
          <a:prstGeom prst="rect">
            <a:avLst/>
          </a:prstGeom>
          <a:noFill/>
          <a:ln w="28575">
            <a:solidFill>
              <a:srgbClr val="FF0000"/>
            </a:solidFill>
          </a:ln>
        </p:spPr>
        <p:txBody>
          <a:bodyPr wrap="square" rtlCol="0">
            <a:spAutoFit/>
          </a:bodyPr>
          <a:lstStyle/>
          <a:p>
            <a:endParaRPr lang="en-IN" sz="1799" dirty="0"/>
          </a:p>
        </p:txBody>
      </p:sp>
      <p:sp>
        <p:nvSpPr>
          <p:cNvPr id="2" name="TextBox 1"/>
          <p:cNvSpPr txBox="1"/>
          <p:nvPr/>
        </p:nvSpPr>
        <p:spPr>
          <a:xfrm>
            <a:off x="239219" y="462889"/>
            <a:ext cx="1077258" cy="369108"/>
          </a:xfrm>
          <a:prstGeom prst="rect">
            <a:avLst/>
          </a:prstGeom>
          <a:noFill/>
        </p:spPr>
        <p:txBody>
          <a:bodyPr wrap="none" rtlCol="0">
            <a:spAutoFit/>
          </a:bodyPr>
          <a:lstStyle/>
          <a:p>
            <a:r>
              <a:rPr lang="en-US" sz="1799" b="1" dirty="0"/>
              <a:t>Baseline</a:t>
            </a:r>
            <a:endParaRPr lang="en-IN" sz="1799" b="1" dirty="0"/>
          </a:p>
        </p:txBody>
      </p:sp>
      <p:sp>
        <p:nvSpPr>
          <p:cNvPr id="13" name="TextBox 12"/>
          <p:cNvSpPr txBox="1"/>
          <p:nvPr/>
        </p:nvSpPr>
        <p:spPr>
          <a:xfrm>
            <a:off x="6129127" y="430716"/>
            <a:ext cx="2014386" cy="369108"/>
          </a:xfrm>
          <a:prstGeom prst="rect">
            <a:avLst/>
          </a:prstGeom>
          <a:noFill/>
        </p:spPr>
        <p:txBody>
          <a:bodyPr wrap="none" rtlCol="0">
            <a:spAutoFit/>
          </a:bodyPr>
          <a:lstStyle/>
          <a:p>
            <a:r>
              <a:rPr lang="en-US" sz="1799" b="1" dirty="0"/>
              <a:t>Disk partitioning</a:t>
            </a:r>
            <a:endParaRPr lang="en-IN" sz="1799" b="1" dirty="0"/>
          </a:p>
        </p:txBody>
      </p:sp>
    </p:spTree>
    <p:extLst>
      <p:ext uri="{BB962C8B-B14F-4D97-AF65-F5344CB8AC3E}">
        <p14:creationId xmlns:p14="http://schemas.microsoft.com/office/powerpoint/2010/main" val="17001452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486" y="379734"/>
            <a:ext cx="4988732" cy="950679"/>
          </a:xfrm>
        </p:spPr>
        <p:txBody>
          <a:bodyPr>
            <a:normAutofit fontScale="90000"/>
          </a:bodyPr>
          <a:lstStyle/>
          <a:p>
            <a:pPr lvl="0"/>
            <a:r>
              <a:rPr lang="en-US" sz="3600" b="1" dirty="0">
                <a:solidFill>
                  <a:schemeClr val="tx1"/>
                </a:solidFill>
              </a:rPr>
              <a:t>Disk-Partitioning Warnings</a:t>
            </a:r>
            <a:br>
              <a:rPr lang="en-US" sz="3600" b="1" dirty="0">
                <a:solidFill>
                  <a:schemeClr val="tx1"/>
                </a:solidFill>
              </a:rPr>
            </a:br>
            <a:endParaRPr lang="en-IN" sz="3600" b="1" dirty="0">
              <a:solidFill>
                <a:schemeClr val="tx1"/>
              </a:solidFill>
            </a:endParaRPr>
          </a:p>
        </p:txBody>
      </p:sp>
      <p:sp>
        <p:nvSpPr>
          <p:cNvPr id="4" name="Rectangle 3"/>
          <p:cNvSpPr/>
          <p:nvPr/>
        </p:nvSpPr>
        <p:spPr>
          <a:xfrm>
            <a:off x="219284" y="1038089"/>
            <a:ext cx="10203869" cy="1753100"/>
          </a:xfrm>
          <a:prstGeom prst="rect">
            <a:avLst/>
          </a:prstGeom>
        </p:spPr>
        <p:txBody>
          <a:bodyPr wrap="square">
            <a:spAutoFit/>
          </a:bodyPr>
          <a:lstStyle/>
          <a:p>
            <a:pPr marL="457063" indent="-330101">
              <a:buSzPts val="1600"/>
              <a:buChar char="●"/>
            </a:pPr>
            <a:r>
              <a:rPr lang="en-US" sz="1799" dirty="0"/>
              <a:t>Over partitioning can lead to Tiny Files.</a:t>
            </a:r>
          </a:p>
          <a:p>
            <a:pPr marL="914126" lvl="1" indent="-330101">
              <a:buSzPts val="1600"/>
              <a:buChar char="■"/>
            </a:pPr>
            <a:r>
              <a:rPr lang="en-US" sz="1799" dirty="0"/>
              <a:t>Consider a 1024 MB part-file now partitioned by hour</a:t>
            </a:r>
          </a:p>
          <a:p>
            <a:pPr marL="914126" lvl="1" indent="-330101">
              <a:buSzPts val="1600"/>
              <a:buChar char="■"/>
            </a:pPr>
            <a:r>
              <a:rPr lang="en-US" sz="1799" dirty="0"/>
              <a:t>This will produce 24 part-files, each one ~42 MB (1024 / 24)</a:t>
            </a:r>
            <a:br>
              <a:rPr lang="en-US" sz="1799" dirty="0"/>
            </a:br>
            <a:endParaRPr lang="en-US" sz="1799" dirty="0"/>
          </a:p>
          <a:p>
            <a:pPr marL="457063" indent="-330101">
              <a:buSzPts val="1600"/>
              <a:buChar char="●"/>
            </a:pPr>
            <a:r>
              <a:rPr lang="en-US" sz="1799" dirty="0"/>
              <a:t>Over partitioning can result in excessive directory scanning  by creating a highly nested structure</a:t>
            </a:r>
            <a:endParaRPr lang="en-IN" sz="1799" dirty="0"/>
          </a:p>
        </p:txBody>
      </p:sp>
    </p:spTree>
    <p:extLst>
      <p:ext uri="{BB962C8B-B14F-4D97-AF65-F5344CB8AC3E}">
        <p14:creationId xmlns:p14="http://schemas.microsoft.com/office/powerpoint/2010/main" val="24603081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Optimization Techniques</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A71268-56FD-487C-B285-7DE76EB71E00}"/>
              </a:ext>
            </a:extLst>
          </p:cNvPr>
          <p:cNvSpPr txBox="1"/>
          <p:nvPr/>
        </p:nvSpPr>
        <p:spPr>
          <a:xfrm>
            <a:off x="886967" y="1197864"/>
            <a:ext cx="9281161" cy="3601563"/>
          </a:xfrm>
          <a:prstGeom prst="rect">
            <a:avLst/>
          </a:prstGeom>
          <a:noFill/>
        </p:spPr>
        <p:txBody>
          <a:bodyPr wrap="square" lIns="0" tIns="0" rIns="0" bIns="0" rtlCol="0">
            <a:spAutoFit/>
          </a:bodyPr>
          <a:lstStyle/>
          <a:p>
            <a:pPr marL="457200" indent="-457200">
              <a:lnSpc>
                <a:spcPct val="150000"/>
              </a:lnSpc>
              <a:buFont typeface="+mj-lt"/>
              <a:buAutoNum type="arabicPeriod"/>
            </a:pPr>
            <a:r>
              <a:rPr lang="en-US" sz="3200" b="1" i="0" dirty="0">
                <a:solidFill>
                  <a:srgbClr val="171717"/>
                </a:solidFill>
                <a:effectLst/>
                <a:latin typeface="Segoe UI" panose="020B0502040204020203" pitchFamily="34" charset="0"/>
              </a:rPr>
              <a:t>Ingestion optimization</a:t>
            </a:r>
          </a:p>
          <a:p>
            <a:pPr marL="457200" indent="-457200">
              <a:lnSpc>
                <a:spcPct val="150000"/>
              </a:lnSpc>
              <a:buFont typeface="+mj-lt"/>
              <a:buAutoNum type="arabicPeriod"/>
            </a:pPr>
            <a:r>
              <a:rPr lang="en-US" sz="3200" b="1" dirty="0">
                <a:solidFill>
                  <a:srgbClr val="171717"/>
                </a:solidFill>
                <a:latin typeface="Segoe UI" panose="020B0502040204020203" pitchFamily="34" charset="0"/>
                <a:cs typeface="Segoe UI" panose="020B0502040204020203" pitchFamily="34" charset="0"/>
              </a:rPr>
              <a:t>Disk partitioning</a:t>
            </a:r>
          </a:p>
          <a:p>
            <a:pPr marL="457200" indent="-457200">
              <a:lnSpc>
                <a:spcPct val="150000"/>
              </a:lnSpc>
              <a:buFont typeface="+mj-lt"/>
              <a:buAutoNum type="arabicPeriod"/>
            </a:pPr>
            <a:r>
              <a:rPr lang="en-US" sz="3200" b="1" dirty="0">
                <a:solidFill>
                  <a:srgbClr val="171717"/>
                </a:solidFill>
                <a:latin typeface="Segoe UI" panose="020B0502040204020203" pitchFamily="34" charset="0"/>
                <a:cs typeface="Segoe UI" panose="020B0502040204020203" pitchFamily="34" charset="0"/>
              </a:rPr>
              <a:t>Predicate pushdown</a:t>
            </a:r>
          </a:p>
          <a:p>
            <a:pPr marL="457200" indent="-457200">
              <a:lnSpc>
                <a:spcPct val="150000"/>
              </a:lnSpc>
              <a:buFont typeface="+mj-lt"/>
              <a:buAutoNum type="arabicPeriod"/>
            </a:pPr>
            <a:r>
              <a:rPr lang="en-US" sz="3200" b="1" dirty="0">
                <a:solidFill>
                  <a:srgbClr val="171717"/>
                </a:solidFill>
                <a:latin typeface="Segoe UI" panose="020B0502040204020203" pitchFamily="34" charset="0"/>
                <a:cs typeface="Segoe UI" panose="020B0502040204020203" pitchFamily="34" charset="0"/>
              </a:rPr>
              <a:t>Bucketing</a:t>
            </a:r>
          </a:p>
          <a:p>
            <a:pPr marL="457200" indent="-457200">
              <a:lnSpc>
                <a:spcPct val="150000"/>
              </a:lnSpc>
              <a:buFont typeface="+mj-lt"/>
              <a:buAutoNum type="arabicPeriod"/>
            </a:pPr>
            <a:r>
              <a:rPr lang="en-US" sz="3200" b="1" dirty="0">
                <a:solidFill>
                  <a:srgbClr val="171717"/>
                </a:solidFill>
                <a:latin typeface="Segoe UI" panose="020B0502040204020203" pitchFamily="34" charset="0"/>
                <a:cs typeface="Segoe UI" panose="020B0502040204020203" pitchFamily="34" charset="0"/>
              </a:rPr>
              <a:t>Z-ordering </a:t>
            </a:r>
            <a:endParaRPr lang="en-IN" sz="32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6715386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Repartition and coalesce functions</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F2F0DC-C3BB-F0DA-FA64-7ADB07923084}"/>
              </a:ext>
            </a:extLst>
          </p:cNvPr>
          <p:cNvSpPr txBox="1"/>
          <p:nvPr/>
        </p:nvSpPr>
        <p:spPr>
          <a:xfrm>
            <a:off x="557504" y="1175857"/>
            <a:ext cx="10965801" cy="707886"/>
          </a:xfrm>
          <a:prstGeom prst="rect">
            <a:avLst/>
          </a:prstGeom>
          <a:noFill/>
        </p:spPr>
        <p:txBody>
          <a:bodyPr wrap="square">
            <a:spAutoFit/>
          </a:bodyPr>
          <a:lstStyle/>
          <a:p>
            <a:r>
              <a:rPr lang="en-US" sz="2000" b="0" i="0" dirty="0">
                <a:solidFill>
                  <a:srgbClr val="4D5356"/>
                </a:solidFill>
                <a:effectLst/>
                <a:latin typeface="arial" panose="020B0604020202020204" pitchFamily="34" charset="0"/>
              </a:rPr>
              <a:t>Repartition() function is widely used and defined as to increase or decrease the Resilient Distributed </a:t>
            </a:r>
            <a:r>
              <a:rPr lang="en-US" sz="2000" b="0" i="0" dirty="0" err="1">
                <a:solidFill>
                  <a:srgbClr val="4D5356"/>
                </a:solidFill>
                <a:effectLst/>
                <a:latin typeface="arial" panose="020B0604020202020204" pitchFamily="34" charset="0"/>
              </a:rPr>
              <a:t>Dataframe</a:t>
            </a:r>
            <a:r>
              <a:rPr lang="en-US" sz="2000" b="0" i="0" dirty="0">
                <a:solidFill>
                  <a:srgbClr val="4D5356"/>
                </a:solidFill>
                <a:effectLst/>
                <a:latin typeface="arial" panose="020B0604020202020204" pitchFamily="34" charset="0"/>
              </a:rPr>
              <a:t>(RDD) or </a:t>
            </a:r>
            <a:r>
              <a:rPr lang="en-US" sz="2000" b="0" i="0" dirty="0" err="1">
                <a:solidFill>
                  <a:srgbClr val="4D5356"/>
                </a:solidFill>
                <a:effectLst/>
                <a:latin typeface="arial" panose="020B0604020202020204" pitchFamily="34" charset="0"/>
              </a:rPr>
              <a:t>DataFrame</a:t>
            </a:r>
            <a:r>
              <a:rPr lang="en-US" sz="2000" b="0" i="0" dirty="0">
                <a:solidFill>
                  <a:srgbClr val="4D5356"/>
                </a:solidFill>
                <a:effectLst/>
                <a:latin typeface="arial" panose="020B0604020202020204" pitchFamily="34" charset="0"/>
              </a:rPr>
              <a:t> partitions.</a:t>
            </a:r>
            <a:endParaRPr lang="en-IN" sz="2000" dirty="0"/>
          </a:p>
        </p:txBody>
      </p:sp>
      <p:sp>
        <p:nvSpPr>
          <p:cNvPr id="7" name="TextBox 6">
            <a:extLst>
              <a:ext uri="{FF2B5EF4-FFF2-40B4-BE49-F238E27FC236}">
                <a16:creationId xmlns:a16="http://schemas.microsoft.com/office/drawing/2014/main" id="{ADE8F9D7-6F3C-04CD-53F2-5B8C587FA73B}"/>
              </a:ext>
            </a:extLst>
          </p:cNvPr>
          <p:cNvSpPr txBox="1"/>
          <p:nvPr/>
        </p:nvSpPr>
        <p:spPr>
          <a:xfrm>
            <a:off x="557504" y="2051475"/>
            <a:ext cx="10611239" cy="4524315"/>
          </a:xfrm>
          <a:prstGeom prst="rect">
            <a:avLst/>
          </a:prstGeom>
          <a:noFill/>
        </p:spPr>
        <p:txBody>
          <a:bodyPr wrap="square">
            <a:spAutoFit/>
          </a:bodyPr>
          <a:lstStyle/>
          <a:p>
            <a:r>
              <a:rPr lang="en-US" sz="2000" b="0" i="0" dirty="0">
                <a:solidFill>
                  <a:srgbClr val="4D5356"/>
                </a:solidFill>
                <a:effectLst/>
                <a:latin typeface="arial" panose="020B0604020202020204" pitchFamily="34" charset="0"/>
              </a:rPr>
              <a:t>The Coalesce() widely used a dis defined to only decrease the number of the partitions efficiently. </a:t>
            </a:r>
            <a:r>
              <a:rPr lang="en-US" sz="2000" b="0" i="0" dirty="0">
                <a:solidFill>
                  <a:srgbClr val="000000"/>
                </a:solidFill>
                <a:effectLst/>
                <a:latin typeface="Nunito" panose="020B0604020202020204" pitchFamily="2" charset="0"/>
              </a:rPr>
              <a:t>We can use COALESCE function to replace the NULL value in any column with the user provided value.</a:t>
            </a:r>
            <a:r>
              <a:rPr lang="en-US" sz="2000" b="0" i="0" dirty="0">
                <a:solidFill>
                  <a:srgbClr val="4D5356"/>
                </a:solidFill>
                <a:effectLst/>
                <a:latin typeface="arial" panose="020B0604020202020204" pitchFamily="34" charset="0"/>
              </a:rPr>
              <a:t> </a:t>
            </a:r>
            <a:r>
              <a:rPr lang="en-US" sz="2000" b="0" i="0" dirty="0">
                <a:solidFill>
                  <a:srgbClr val="202124"/>
                </a:solidFill>
                <a:effectLst/>
                <a:latin typeface="arial" panose="020B0604020202020204" pitchFamily="34" charset="0"/>
              </a:rPr>
              <a:t>Unlike for regular functions where all arguments are evaluated before invoking the function, coalesce </a:t>
            </a:r>
            <a:r>
              <a:rPr lang="en-US" sz="2000" b="1" i="0" dirty="0">
                <a:solidFill>
                  <a:srgbClr val="202124"/>
                </a:solidFill>
                <a:effectLst/>
                <a:latin typeface="arial" panose="020B0604020202020204" pitchFamily="34" charset="0"/>
              </a:rPr>
              <a:t>evaluates arguments left to right until a non-null value is found</a:t>
            </a:r>
            <a:r>
              <a:rPr lang="en-US" sz="2000" b="0" i="0" dirty="0">
                <a:solidFill>
                  <a:srgbClr val="202124"/>
                </a:solidFill>
                <a:effectLst/>
                <a:latin typeface="arial" panose="020B0604020202020204" pitchFamily="34" charset="0"/>
              </a:rPr>
              <a:t>. If all arguments are NULL , the result is NULL</a:t>
            </a:r>
          </a:p>
          <a:p>
            <a:endParaRPr lang="en-US" sz="2000" dirty="0">
              <a:solidFill>
                <a:srgbClr val="202124"/>
              </a:solidFill>
              <a:latin typeface="arial" panose="020B0604020202020204" pitchFamily="34" charset="0"/>
            </a:endParaRPr>
          </a:p>
          <a:p>
            <a:r>
              <a:rPr lang="en-US" sz="2400" b="0" i="0" dirty="0">
                <a:solidFill>
                  <a:srgbClr val="1B3139"/>
                </a:solidFill>
                <a:effectLst/>
                <a:latin typeface="DMSans-Regular"/>
              </a:rPr>
              <a:t>Repartition triggers a full shuffle of data and distributes the data evenly over the number of partitions and can be used to increase and decrease the partition count. Coalesce is typically used for reducing the number of partitions and does not require a shuffle. According to the </a:t>
            </a:r>
            <a:r>
              <a:rPr lang="en-US" sz="2400" b="0" i="0" u="none" strike="noStrike" dirty="0">
                <a:solidFill>
                  <a:srgbClr val="1B3139"/>
                </a:solidFill>
                <a:effectLst/>
                <a:latin typeface="DMSans-Regular"/>
                <a:hlinkClick r:id="rId2" tooltip="https://github.com/apache/spark/blob/128c29035b4e7383cc3a9a6c7a9ab6136205ac6c/core/src/main/scala/org/apache/spark/rdd/RDD.scala#L376"/>
              </a:rPr>
              <a:t>inline documentation of coalesce</a:t>
            </a:r>
            <a:r>
              <a:rPr lang="en-US" sz="2400" b="0" i="0" dirty="0">
                <a:solidFill>
                  <a:srgbClr val="1B3139"/>
                </a:solidFill>
                <a:effectLst/>
                <a:latin typeface="DMSans-Regular"/>
              </a:rPr>
              <a:t> you can use coalesce to increase the number of partitions but you must set the shuffle argument to true. Please note that unlike repartition, coalesce does not guarantee equal partitions.</a:t>
            </a:r>
            <a:endParaRPr lang="en-IN" sz="2400" dirty="0"/>
          </a:p>
        </p:txBody>
      </p:sp>
    </p:spTree>
    <p:extLst>
      <p:ext uri="{BB962C8B-B14F-4D97-AF65-F5344CB8AC3E}">
        <p14:creationId xmlns:p14="http://schemas.microsoft.com/office/powerpoint/2010/main" val="366895563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1323439"/>
          </a:xfrm>
          <a:prstGeom prst="rect">
            <a:avLst/>
          </a:prstGeom>
          <a:noFill/>
        </p:spPr>
        <p:txBody>
          <a:bodyPr wrap="square" rtlCol="0">
            <a:spAutoFit/>
          </a:bodyPr>
          <a:lstStyle/>
          <a:p>
            <a:pPr algn="ctr"/>
            <a:r>
              <a:rPr lang="en-US" sz="4000" b="1" dirty="0">
                <a:solidFill>
                  <a:srgbClr val="171717"/>
                </a:solidFill>
                <a:latin typeface="Segoe UI" panose="020B0502040204020203" pitchFamily="34" charset="0"/>
                <a:cs typeface="Segoe UI" panose="020B0502040204020203" pitchFamily="34" charset="0"/>
              </a:rPr>
              <a:t>Predicate pushdown</a:t>
            </a:r>
          </a:p>
          <a:p>
            <a:pPr algn="ctr"/>
            <a:endParaRPr lang="en-US" sz="4000" b="1"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332F6CA-7D14-505B-7E11-2292AD742774}"/>
              </a:ext>
            </a:extLst>
          </p:cNvPr>
          <p:cNvSpPr/>
          <p:nvPr/>
        </p:nvSpPr>
        <p:spPr>
          <a:xfrm>
            <a:off x="381612" y="1050548"/>
            <a:ext cx="9853582" cy="646163"/>
          </a:xfrm>
          <a:prstGeom prst="rect">
            <a:avLst/>
          </a:prstGeom>
        </p:spPr>
        <p:txBody>
          <a:bodyPr wrap="square">
            <a:spAutoFit/>
          </a:bodyPr>
          <a:lstStyle/>
          <a:p>
            <a:pPr marL="457063" indent="-330101">
              <a:buSzPts val="1600"/>
              <a:buChar char="●"/>
            </a:pPr>
            <a:r>
              <a:rPr lang="en-US" sz="1799" dirty="0"/>
              <a:t>The Predicate Pushdown is the basis for most of the reduction strategies</a:t>
            </a:r>
            <a:br>
              <a:rPr lang="en-US" sz="1799" dirty="0"/>
            </a:br>
            <a:endParaRPr lang="en-US" sz="1799" dirty="0"/>
          </a:p>
        </p:txBody>
      </p:sp>
      <p:sp>
        <p:nvSpPr>
          <p:cNvPr id="8" name="Rectangle 7">
            <a:extLst>
              <a:ext uri="{FF2B5EF4-FFF2-40B4-BE49-F238E27FC236}">
                <a16:creationId xmlns:a16="http://schemas.microsoft.com/office/drawing/2014/main" id="{01F1A157-7999-8B37-5B9E-0F7FBC9E5E5F}"/>
              </a:ext>
            </a:extLst>
          </p:cNvPr>
          <p:cNvSpPr/>
          <p:nvPr/>
        </p:nvSpPr>
        <p:spPr>
          <a:xfrm>
            <a:off x="381611" y="1881328"/>
            <a:ext cx="8187588" cy="646163"/>
          </a:xfrm>
          <a:prstGeom prst="rect">
            <a:avLst/>
          </a:prstGeom>
        </p:spPr>
        <p:txBody>
          <a:bodyPr wrap="square">
            <a:spAutoFit/>
          </a:bodyPr>
          <a:lstStyle/>
          <a:p>
            <a:pPr marL="457063" indent="-330101">
              <a:buSzPts val="1600"/>
              <a:buChar char="●"/>
            </a:pPr>
            <a:r>
              <a:rPr lang="en-US" sz="1799" dirty="0"/>
              <a:t>A Predicate is simply a condition applied to records read in by a Spark job</a:t>
            </a:r>
            <a:br>
              <a:rPr lang="en-US" sz="1799" dirty="0"/>
            </a:br>
            <a:endParaRPr lang="en-US" sz="1799" dirty="0"/>
          </a:p>
        </p:txBody>
      </p:sp>
      <p:sp>
        <p:nvSpPr>
          <p:cNvPr id="12" name="Rectangle 11">
            <a:extLst>
              <a:ext uri="{FF2B5EF4-FFF2-40B4-BE49-F238E27FC236}">
                <a16:creationId xmlns:a16="http://schemas.microsoft.com/office/drawing/2014/main" id="{89E19B4E-4FCD-8636-FF5A-98090A1F6119}"/>
              </a:ext>
            </a:extLst>
          </p:cNvPr>
          <p:cNvSpPr/>
          <p:nvPr/>
        </p:nvSpPr>
        <p:spPr>
          <a:xfrm>
            <a:off x="381610" y="2712109"/>
            <a:ext cx="10878813" cy="646163"/>
          </a:xfrm>
          <a:prstGeom prst="rect">
            <a:avLst/>
          </a:prstGeom>
        </p:spPr>
        <p:txBody>
          <a:bodyPr wrap="square">
            <a:spAutoFit/>
          </a:bodyPr>
          <a:lstStyle/>
          <a:p>
            <a:pPr marL="457063" indent="-330101">
              <a:buSzPts val="1600"/>
              <a:buChar char="●"/>
            </a:pPr>
            <a:r>
              <a:rPr lang="en-US" sz="1799" dirty="0"/>
              <a:t>More specifically, it’s employing discrete schemas, </a:t>
            </a:r>
            <a:r>
              <a:rPr lang="en-US" sz="1799" b="1" dirty="0"/>
              <a:t>filter(..)</a:t>
            </a:r>
            <a:r>
              <a:rPr lang="en-US" sz="1799" dirty="0"/>
              <a:t>, </a:t>
            </a:r>
            <a:r>
              <a:rPr lang="en-US" sz="1799" b="1" dirty="0"/>
              <a:t>where(..)</a:t>
            </a:r>
            <a:r>
              <a:rPr lang="en-US" sz="1799" dirty="0"/>
              <a:t>, </a:t>
            </a:r>
            <a:r>
              <a:rPr lang="en-US" sz="1799" b="1" dirty="0"/>
              <a:t>select()</a:t>
            </a:r>
            <a:r>
              <a:rPr lang="en-US" sz="1799" dirty="0"/>
              <a:t>, and </a:t>
            </a:r>
            <a:r>
              <a:rPr lang="en-US" sz="1799" b="1" dirty="0"/>
              <a:t>drop()  </a:t>
            </a:r>
            <a:r>
              <a:rPr lang="en-US" sz="1799" dirty="0"/>
              <a:t>transformation (to name a few) that are then  pushed down to the underlying data store</a:t>
            </a:r>
          </a:p>
        </p:txBody>
      </p:sp>
      <p:sp>
        <p:nvSpPr>
          <p:cNvPr id="13" name="Rectangle 12">
            <a:extLst>
              <a:ext uri="{FF2B5EF4-FFF2-40B4-BE49-F238E27FC236}">
                <a16:creationId xmlns:a16="http://schemas.microsoft.com/office/drawing/2014/main" id="{364F7F8C-D4BB-20A9-E63F-F0C0D35A177A}"/>
              </a:ext>
            </a:extLst>
          </p:cNvPr>
          <p:cNvSpPr/>
          <p:nvPr/>
        </p:nvSpPr>
        <p:spPr>
          <a:xfrm>
            <a:off x="381609" y="3664208"/>
            <a:ext cx="9853584" cy="2030796"/>
          </a:xfrm>
          <a:prstGeom prst="rect">
            <a:avLst/>
          </a:prstGeom>
        </p:spPr>
        <p:txBody>
          <a:bodyPr wrap="square">
            <a:spAutoFit/>
          </a:bodyPr>
          <a:lstStyle/>
          <a:p>
            <a:pPr marL="457063" indent="-330101">
              <a:buSzPts val="1600"/>
              <a:buChar char="●"/>
            </a:pPr>
            <a:r>
              <a:rPr lang="en-US" sz="1799" dirty="0"/>
              <a:t>The predicate is applied as early as possible</a:t>
            </a:r>
            <a:br>
              <a:rPr lang="en-US" sz="1799" dirty="0"/>
            </a:br>
            <a:endParaRPr lang="en-US" sz="1799" dirty="0"/>
          </a:p>
          <a:p>
            <a:pPr marL="457063" indent="-330101">
              <a:buSzPts val="1600"/>
              <a:buChar char="●"/>
            </a:pPr>
            <a:r>
              <a:rPr lang="en-US" sz="1799" dirty="0"/>
              <a:t>If applied early early enough (e.g. as the first transformation), then records can be excluded and never pulled into the executor</a:t>
            </a:r>
            <a:br>
              <a:rPr lang="en-US" sz="1799" dirty="0"/>
            </a:br>
            <a:endParaRPr lang="en-US" sz="1799" dirty="0"/>
          </a:p>
          <a:p>
            <a:pPr marL="457063" indent="-330101">
              <a:buSzPts val="1600"/>
              <a:buChar char="●"/>
            </a:pPr>
            <a:r>
              <a:rPr lang="en-US" sz="1799" dirty="0"/>
              <a:t>If applied late, all records might be pulled into the executor, after which non-matching records are discarded</a:t>
            </a:r>
            <a:endParaRPr lang="en-IN" sz="1799" dirty="0"/>
          </a:p>
        </p:txBody>
      </p:sp>
    </p:spTree>
    <p:extLst>
      <p:ext uri="{BB962C8B-B14F-4D97-AF65-F5344CB8AC3E}">
        <p14:creationId xmlns:p14="http://schemas.microsoft.com/office/powerpoint/2010/main" val="323749332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147" y="356655"/>
            <a:ext cx="2754268" cy="369108"/>
          </a:xfrm>
          <a:prstGeom prst="rect">
            <a:avLst/>
          </a:prstGeom>
        </p:spPr>
        <p:txBody>
          <a:bodyPr wrap="none">
            <a:spAutoFit/>
          </a:bodyPr>
          <a:lstStyle/>
          <a:p>
            <a:pPr lvl="0">
              <a:buClr>
                <a:srgbClr val="000000"/>
              </a:buClr>
              <a:buSzPts val="1400"/>
            </a:pPr>
            <a:r>
              <a:rPr lang="en-US" sz="1799" b="1" dirty="0"/>
              <a:t>Columnar Data Formats</a:t>
            </a:r>
          </a:p>
        </p:txBody>
      </p:sp>
      <p:sp>
        <p:nvSpPr>
          <p:cNvPr id="5" name="TextBox 4"/>
          <p:cNvSpPr txBox="1"/>
          <p:nvPr/>
        </p:nvSpPr>
        <p:spPr>
          <a:xfrm>
            <a:off x="580961" y="940685"/>
            <a:ext cx="6916124" cy="369204"/>
          </a:xfrm>
          <a:prstGeom prst="rect">
            <a:avLst/>
          </a:prstGeom>
          <a:noFill/>
        </p:spPr>
        <p:txBody>
          <a:bodyPr wrap="none" rtlCol="0">
            <a:spAutoFit/>
          </a:bodyPr>
          <a:lstStyle/>
          <a:p>
            <a:r>
              <a:rPr lang="en-US" sz="1799" dirty="0"/>
              <a:t>It is another way by which we can implement predicate pushdown.</a:t>
            </a:r>
            <a:endParaRPr lang="en-IN" sz="1799" dirty="0"/>
          </a:p>
        </p:txBody>
      </p:sp>
      <p:sp>
        <p:nvSpPr>
          <p:cNvPr id="6" name="Rectangle 5"/>
          <p:cNvSpPr/>
          <p:nvPr/>
        </p:nvSpPr>
        <p:spPr>
          <a:xfrm>
            <a:off x="580961" y="1440773"/>
            <a:ext cx="9859280" cy="3671844"/>
          </a:xfrm>
          <a:prstGeom prst="rect">
            <a:avLst/>
          </a:prstGeom>
        </p:spPr>
        <p:txBody>
          <a:bodyPr wrap="square">
            <a:spAutoFit/>
          </a:bodyPr>
          <a:lstStyle/>
          <a:p>
            <a:pPr marL="457063" indent="-330101">
              <a:buSzPts val="1600"/>
              <a:buChar char="●"/>
            </a:pPr>
            <a:r>
              <a:rPr lang="en-US" sz="1799" dirty="0"/>
              <a:t>Filters are not the only “predicate” that can be pushed down</a:t>
            </a:r>
            <a:br>
              <a:rPr lang="en-US" sz="1799" dirty="0"/>
            </a:br>
            <a:endParaRPr lang="en-US" sz="1799" dirty="0"/>
          </a:p>
          <a:p>
            <a:pPr marL="457063" indent="-330101">
              <a:buSzPts val="1600"/>
              <a:buChar char="●"/>
            </a:pPr>
            <a:r>
              <a:rPr lang="en-US" sz="1799" dirty="0"/>
              <a:t>Column selection can also be pushed down</a:t>
            </a:r>
          </a:p>
          <a:p>
            <a:pPr marL="914126" lvl="1" indent="-330101">
              <a:spcBef>
                <a:spcPts val="400"/>
              </a:spcBef>
              <a:buSzPts val="1600"/>
              <a:buChar char="■"/>
            </a:pPr>
            <a:r>
              <a:rPr lang="en-US" sz="1799" dirty="0"/>
              <a:t>With a database like PostgreSQL, this is done with a </a:t>
            </a:r>
            <a:r>
              <a:rPr lang="en-US" sz="1799" b="1" dirty="0"/>
              <a:t>SELECT</a:t>
            </a:r>
            <a:r>
              <a:rPr lang="en-US" sz="1799" dirty="0"/>
              <a:t> statement</a:t>
            </a:r>
          </a:p>
          <a:p>
            <a:pPr marL="914126" lvl="1" indent="-330101">
              <a:spcBef>
                <a:spcPts val="400"/>
              </a:spcBef>
              <a:buSzPts val="1600"/>
              <a:buChar char="■"/>
            </a:pPr>
            <a:r>
              <a:rPr lang="en-US" sz="1799" dirty="0"/>
              <a:t>For files, we require a </a:t>
            </a:r>
            <a:r>
              <a:rPr lang="en-US" sz="1799" b="1" dirty="0"/>
              <a:t>Columnar File Format</a:t>
            </a:r>
            <a:br>
              <a:rPr lang="en-US" sz="1799" dirty="0"/>
            </a:br>
            <a:endParaRPr lang="en-US" sz="1799" dirty="0"/>
          </a:p>
          <a:p>
            <a:pPr marL="457063" indent="-330101">
              <a:buSzPts val="1600"/>
              <a:buChar char="●"/>
            </a:pPr>
            <a:r>
              <a:rPr lang="en-US" sz="1799" dirty="0"/>
              <a:t>What constitutes a “Columnar File Format?”</a:t>
            </a:r>
          </a:p>
          <a:p>
            <a:pPr marL="914126" lvl="1" indent="-330101">
              <a:spcBef>
                <a:spcPts val="400"/>
              </a:spcBef>
              <a:buSzPts val="1600"/>
              <a:buChar char="■"/>
            </a:pPr>
            <a:r>
              <a:rPr lang="en-US" sz="1799" dirty="0"/>
              <a:t>Textbook Definition: </a:t>
            </a:r>
            <a:r>
              <a:rPr lang="en-US" sz="1799" b="1" dirty="0"/>
              <a:t>Data is stored by column, not by row</a:t>
            </a:r>
            <a:endParaRPr lang="en-US" sz="1799" dirty="0"/>
          </a:p>
          <a:p>
            <a:pPr marL="914126" lvl="1" indent="-330101">
              <a:spcBef>
                <a:spcPts val="400"/>
              </a:spcBef>
              <a:buSzPts val="1600"/>
              <a:buChar char="■"/>
            </a:pPr>
            <a:r>
              <a:rPr lang="en-US" sz="1799" dirty="0"/>
              <a:t>Examples include Delta, Parquet, and ORC</a:t>
            </a:r>
            <a:br>
              <a:rPr lang="en-US" sz="1799" dirty="0"/>
            </a:br>
            <a:endParaRPr lang="en-US" sz="1799" dirty="0"/>
          </a:p>
          <a:p>
            <a:pPr marL="457063" indent="-330101">
              <a:buSzPts val="1600"/>
              <a:buChar char="●"/>
            </a:pPr>
            <a:r>
              <a:rPr lang="en-US" sz="1799" dirty="0"/>
              <a:t>Compared to Row-Based File formats that store data by row</a:t>
            </a:r>
          </a:p>
          <a:p>
            <a:pPr marL="914126" lvl="1" indent="-330101">
              <a:spcBef>
                <a:spcPts val="400"/>
              </a:spcBef>
              <a:buSzPts val="1600"/>
              <a:buChar char="■"/>
            </a:pPr>
            <a:r>
              <a:rPr lang="en-US" sz="1799" dirty="0"/>
              <a:t>Examples include CSV, TSV, JSON, and AVRO</a:t>
            </a:r>
          </a:p>
        </p:txBody>
      </p:sp>
    </p:spTree>
    <p:extLst>
      <p:ext uri="{BB962C8B-B14F-4D97-AF65-F5344CB8AC3E}">
        <p14:creationId xmlns:p14="http://schemas.microsoft.com/office/powerpoint/2010/main" val="232568650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026" y="316896"/>
            <a:ext cx="4207748" cy="369108"/>
          </a:xfrm>
          <a:prstGeom prst="rect">
            <a:avLst/>
          </a:prstGeom>
        </p:spPr>
        <p:txBody>
          <a:bodyPr wrap="none">
            <a:spAutoFit/>
          </a:bodyPr>
          <a:lstStyle/>
          <a:p>
            <a:pPr lvl="0"/>
            <a:r>
              <a:rPr lang="en-US" sz="1799" b="1" dirty="0"/>
              <a:t>An Example: Columnar vs Row-Based</a:t>
            </a:r>
          </a:p>
        </p:txBody>
      </p:sp>
      <p:pic>
        <p:nvPicPr>
          <p:cNvPr id="5" name="Picture 4"/>
          <p:cNvPicPr>
            <a:picLocks noChangeAspect="1"/>
          </p:cNvPicPr>
          <p:nvPr/>
        </p:nvPicPr>
        <p:blipFill>
          <a:blip r:embed="rId2"/>
          <a:stretch>
            <a:fillRect/>
          </a:stretch>
        </p:blipFill>
        <p:spPr>
          <a:xfrm>
            <a:off x="395551" y="1222705"/>
            <a:ext cx="11251222" cy="5142161"/>
          </a:xfrm>
          <a:prstGeom prst="rect">
            <a:avLst/>
          </a:prstGeom>
        </p:spPr>
      </p:pic>
    </p:spTree>
    <p:extLst>
      <p:ext uri="{BB962C8B-B14F-4D97-AF65-F5344CB8AC3E}">
        <p14:creationId xmlns:p14="http://schemas.microsoft.com/office/powerpoint/2010/main" val="238554075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7281" y="1061953"/>
            <a:ext cx="10348781" cy="3785652"/>
          </a:xfrm>
          <a:prstGeom prst="rect">
            <a:avLst/>
          </a:prstGeom>
        </p:spPr>
        <p:txBody>
          <a:bodyPr wrap="square">
            <a:spAutoFit/>
          </a:bodyPr>
          <a:lstStyle/>
          <a:p>
            <a:pPr marL="457063" indent="-330101">
              <a:buSzPts val="1600"/>
              <a:buChar char="●"/>
            </a:pPr>
            <a:r>
              <a:rPr lang="en-US" sz="2000" dirty="0"/>
              <a:t>By reading in only specific columns, Spark can reduce the overall IO</a:t>
            </a:r>
            <a:br>
              <a:rPr lang="en-US" sz="2000" dirty="0"/>
            </a:br>
            <a:endParaRPr lang="en-US" sz="2000" dirty="0"/>
          </a:p>
          <a:p>
            <a:pPr marL="457063" indent="-330101">
              <a:buSzPts val="1600"/>
              <a:buChar char="●"/>
            </a:pPr>
            <a:r>
              <a:rPr lang="en-US" sz="2000" dirty="0"/>
              <a:t>Consider the schema from the previous example:</a:t>
            </a:r>
            <a:br>
              <a:rPr lang="en-US" sz="2000" dirty="0"/>
            </a:br>
            <a:r>
              <a:rPr lang="en-US" sz="2000" b="1" dirty="0">
                <a:latin typeface="Courier New"/>
                <a:ea typeface="Courier New"/>
                <a:cs typeface="Courier New"/>
                <a:sym typeface="Courier New"/>
              </a:rPr>
              <a:t>name:STRING, color:STRING, city:STRING, age:INTEGER</a:t>
            </a:r>
            <a:br>
              <a:rPr lang="en-US" sz="2000" b="1" dirty="0"/>
            </a:br>
            <a:endParaRPr lang="en-US" sz="2000" dirty="0"/>
          </a:p>
          <a:p>
            <a:pPr marL="457063" indent="-330101">
              <a:buSzPts val="1600"/>
              <a:buChar char="●"/>
            </a:pPr>
            <a:r>
              <a:rPr lang="en-US" sz="2000" dirty="0"/>
              <a:t>And the following SQL Query:</a:t>
            </a:r>
            <a:br>
              <a:rPr lang="en-US" sz="2000" dirty="0"/>
            </a:br>
            <a:r>
              <a:rPr lang="en-US" sz="2000" b="1" dirty="0">
                <a:latin typeface="Courier New"/>
                <a:ea typeface="Courier New"/>
                <a:cs typeface="Courier New"/>
                <a:sym typeface="Courier New"/>
              </a:rPr>
              <a:t>SELECT name, age FROM whatever</a:t>
            </a:r>
            <a:br>
              <a:rPr lang="en-US" sz="2000" dirty="0"/>
            </a:br>
            <a:endParaRPr lang="en-US" sz="2000" dirty="0"/>
          </a:p>
          <a:p>
            <a:pPr marL="457063" indent="-330101">
              <a:buSzPts val="1600"/>
              <a:buChar char="●"/>
            </a:pPr>
            <a:r>
              <a:rPr lang="en-US" sz="2000" dirty="0"/>
              <a:t>Only the qualifying columns (name &amp; age) are returned</a:t>
            </a:r>
            <a:br>
              <a:rPr lang="en-US" sz="2000" dirty="0"/>
            </a:br>
            <a:endParaRPr lang="en-US" sz="2000" dirty="0"/>
          </a:p>
          <a:p>
            <a:pPr marL="457063" indent="-330101">
              <a:buSzPts val="1600"/>
              <a:buChar char="●"/>
            </a:pPr>
            <a:r>
              <a:rPr lang="en-US" sz="2000" dirty="0"/>
              <a:t>Compare this to JSON and CSV in which the entire row must be</a:t>
            </a:r>
            <a:br>
              <a:rPr lang="en-US" sz="2000" dirty="0"/>
            </a:br>
            <a:r>
              <a:rPr lang="en-US" sz="2000" dirty="0"/>
              <a:t>read into the executor before unused columns can be discarded</a:t>
            </a:r>
          </a:p>
        </p:txBody>
      </p:sp>
    </p:spTree>
    <p:extLst>
      <p:ext uri="{BB962C8B-B14F-4D97-AF65-F5344CB8AC3E}">
        <p14:creationId xmlns:p14="http://schemas.microsoft.com/office/powerpoint/2010/main" val="422615178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1202" y="974798"/>
            <a:ext cx="11494695" cy="2199905"/>
          </a:xfrm>
          <a:prstGeom prst="rect">
            <a:avLst/>
          </a:prstGeom>
        </p:spPr>
      </p:pic>
      <p:sp>
        <p:nvSpPr>
          <p:cNvPr id="5" name="TextBox 4"/>
          <p:cNvSpPr txBox="1"/>
          <p:nvPr/>
        </p:nvSpPr>
        <p:spPr>
          <a:xfrm>
            <a:off x="431203" y="339343"/>
            <a:ext cx="10940339" cy="369108"/>
          </a:xfrm>
          <a:prstGeom prst="rect">
            <a:avLst/>
          </a:prstGeom>
          <a:noFill/>
        </p:spPr>
        <p:txBody>
          <a:bodyPr wrap="none" rtlCol="0">
            <a:spAutoFit/>
          </a:bodyPr>
          <a:lstStyle/>
          <a:p>
            <a:r>
              <a:rPr lang="en-US" sz="1799" dirty="0"/>
              <a:t>Here we read up the file from the source and we sepecify the full schema and its coming around 8.84 mins</a:t>
            </a:r>
            <a:endParaRPr lang="en-IN" sz="1799" dirty="0"/>
          </a:p>
        </p:txBody>
      </p:sp>
      <p:pic>
        <p:nvPicPr>
          <p:cNvPr id="6" name="Picture 5"/>
          <p:cNvPicPr>
            <a:picLocks noChangeAspect="1"/>
          </p:cNvPicPr>
          <p:nvPr/>
        </p:nvPicPr>
        <p:blipFill>
          <a:blip r:embed="rId3"/>
          <a:stretch>
            <a:fillRect/>
          </a:stretch>
        </p:blipFill>
        <p:spPr>
          <a:xfrm>
            <a:off x="431202" y="3871128"/>
            <a:ext cx="9697918" cy="2776560"/>
          </a:xfrm>
          <a:prstGeom prst="rect">
            <a:avLst/>
          </a:prstGeom>
        </p:spPr>
      </p:pic>
      <p:sp>
        <p:nvSpPr>
          <p:cNvPr id="2" name="Rectangle 1"/>
          <p:cNvSpPr/>
          <p:nvPr/>
        </p:nvSpPr>
        <p:spPr>
          <a:xfrm>
            <a:off x="431203" y="3338362"/>
            <a:ext cx="2502597" cy="369108"/>
          </a:xfrm>
          <a:prstGeom prst="rect">
            <a:avLst/>
          </a:prstGeom>
        </p:spPr>
        <p:txBody>
          <a:bodyPr wrap="none">
            <a:spAutoFit/>
          </a:bodyPr>
          <a:lstStyle/>
          <a:p>
            <a:r>
              <a:rPr lang="en-US" sz="1799" dirty="0"/>
              <a:t>read </a:t>
            </a:r>
            <a:r>
              <a:rPr lang="en-US" sz="1799"/>
              <a:t>up partial schema</a:t>
            </a:r>
            <a:endParaRPr lang="en-IN" sz="1799" dirty="0"/>
          </a:p>
        </p:txBody>
      </p:sp>
    </p:spTree>
    <p:extLst>
      <p:ext uri="{BB962C8B-B14F-4D97-AF65-F5344CB8AC3E}">
        <p14:creationId xmlns:p14="http://schemas.microsoft.com/office/powerpoint/2010/main" val="25111143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93"/>
            <a:ext cx="2568048" cy="645906"/>
          </a:xfrm>
          <a:prstGeom prst="rect">
            <a:avLst/>
          </a:prstGeom>
          <a:noFill/>
        </p:spPr>
        <p:txBody>
          <a:bodyPr wrap="none" rtlCol="0">
            <a:spAutoFit/>
          </a:bodyPr>
          <a:lstStyle/>
          <a:p>
            <a:r>
              <a:rPr lang="en-US" sz="1799" dirty="0"/>
              <a:t>Lets compare scan time</a:t>
            </a:r>
          </a:p>
          <a:p>
            <a:endParaRPr lang="en-IN" sz="1799" dirty="0"/>
          </a:p>
        </p:txBody>
      </p:sp>
      <p:pic>
        <p:nvPicPr>
          <p:cNvPr id="5" name="Picture 4"/>
          <p:cNvPicPr>
            <a:picLocks noChangeAspect="1"/>
          </p:cNvPicPr>
          <p:nvPr/>
        </p:nvPicPr>
        <p:blipFill>
          <a:blip r:embed="rId2"/>
          <a:stretch>
            <a:fillRect/>
          </a:stretch>
        </p:blipFill>
        <p:spPr>
          <a:xfrm>
            <a:off x="148365" y="647056"/>
            <a:ext cx="4495512" cy="2728546"/>
          </a:xfrm>
          <a:prstGeom prst="rect">
            <a:avLst/>
          </a:prstGeom>
        </p:spPr>
      </p:pic>
      <p:pic>
        <p:nvPicPr>
          <p:cNvPr id="8" name="Picture 7"/>
          <p:cNvPicPr>
            <a:picLocks noChangeAspect="1"/>
          </p:cNvPicPr>
          <p:nvPr/>
        </p:nvPicPr>
        <p:blipFill>
          <a:blip r:embed="rId3"/>
          <a:stretch>
            <a:fillRect/>
          </a:stretch>
        </p:blipFill>
        <p:spPr>
          <a:xfrm>
            <a:off x="2775861" y="3556142"/>
            <a:ext cx="6618151" cy="3164190"/>
          </a:xfrm>
          <a:prstGeom prst="rect">
            <a:avLst/>
          </a:prstGeom>
        </p:spPr>
      </p:pic>
      <p:sp>
        <p:nvSpPr>
          <p:cNvPr id="9" name="TextBox 8"/>
          <p:cNvSpPr txBox="1"/>
          <p:nvPr/>
        </p:nvSpPr>
        <p:spPr>
          <a:xfrm>
            <a:off x="2544487" y="294070"/>
            <a:ext cx="1883551" cy="369108"/>
          </a:xfrm>
          <a:prstGeom prst="rect">
            <a:avLst/>
          </a:prstGeom>
          <a:noFill/>
        </p:spPr>
        <p:txBody>
          <a:bodyPr wrap="none" rtlCol="0">
            <a:spAutoFit/>
          </a:bodyPr>
          <a:lstStyle/>
          <a:p>
            <a:r>
              <a:rPr lang="en-US" sz="1799" dirty="0"/>
              <a:t>Full schema read</a:t>
            </a:r>
            <a:endParaRPr lang="en-IN" sz="1799" dirty="0"/>
          </a:p>
        </p:txBody>
      </p:sp>
      <p:sp>
        <p:nvSpPr>
          <p:cNvPr id="11" name="TextBox 10"/>
          <p:cNvSpPr txBox="1"/>
          <p:nvPr/>
        </p:nvSpPr>
        <p:spPr>
          <a:xfrm>
            <a:off x="7119208" y="3186906"/>
            <a:ext cx="2163234" cy="369108"/>
          </a:xfrm>
          <a:prstGeom prst="rect">
            <a:avLst/>
          </a:prstGeom>
          <a:noFill/>
        </p:spPr>
        <p:txBody>
          <a:bodyPr wrap="none" rtlCol="0">
            <a:spAutoFit/>
          </a:bodyPr>
          <a:lstStyle/>
          <a:p>
            <a:r>
              <a:rPr lang="en-US" sz="1799" dirty="0"/>
              <a:t>Partial schema read</a:t>
            </a:r>
            <a:endParaRPr lang="en-IN" sz="1799" dirty="0"/>
          </a:p>
        </p:txBody>
      </p:sp>
      <p:sp>
        <p:nvSpPr>
          <p:cNvPr id="12" name="TextBox 11"/>
          <p:cNvSpPr txBox="1"/>
          <p:nvPr/>
        </p:nvSpPr>
        <p:spPr>
          <a:xfrm>
            <a:off x="247762" y="1487474"/>
            <a:ext cx="4288872" cy="369108"/>
          </a:xfrm>
          <a:prstGeom prst="rect">
            <a:avLst/>
          </a:prstGeom>
          <a:noFill/>
          <a:ln w="28575">
            <a:solidFill>
              <a:srgbClr val="FF0000"/>
            </a:solidFill>
          </a:ln>
        </p:spPr>
        <p:txBody>
          <a:bodyPr wrap="square" rtlCol="0">
            <a:spAutoFit/>
          </a:bodyPr>
          <a:lstStyle/>
          <a:p>
            <a:endParaRPr lang="en-IN" sz="1799" dirty="0"/>
          </a:p>
        </p:txBody>
      </p:sp>
      <p:sp>
        <p:nvSpPr>
          <p:cNvPr id="13" name="TextBox 12"/>
          <p:cNvSpPr txBox="1"/>
          <p:nvPr/>
        </p:nvSpPr>
        <p:spPr>
          <a:xfrm>
            <a:off x="181830" y="1913274"/>
            <a:ext cx="4288872" cy="369108"/>
          </a:xfrm>
          <a:prstGeom prst="rect">
            <a:avLst/>
          </a:prstGeom>
          <a:noFill/>
          <a:ln w="28575">
            <a:solidFill>
              <a:srgbClr val="FF0000"/>
            </a:solidFill>
          </a:ln>
        </p:spPr>
        <p:txBody>
          <a:bodyPr wrap="square" rtlCol="0">
            <a:spAutoFit/>
          </a:bodyPr>
          <a:lstStyle/>
          <a:p>
            <a:endParaRPr lang="en-IN" sz="1799" dirty="0"/>
          </a:p>
        </p:txBody>
      </p:sp>
      <p:sp>
        <p:nvSpPr>
          <p:cNvPr id="16" name="TextBox 15"/>
          <p:cNvSpPr txBox="1"/>
          <p:nvPr/>
        </p:nvSpPr>
        <p:spPr>
          <a:xfrm>
            <a:off x="2843151" y="5046817"/>
            <a:ext cx="6383903" cy="369108"/>
          </a:xfrm>
          <a:prstGeom prst="rect">
            <a:avLst/>
          </a:prstGeom>
          <a:noFill/>
          <a:ln w="28575">
            <a:solidFill>
              <a:srgbClr val="FF0000"/>
            </a:solidFill>
          </a:ln>
        </p:spPr>
        <p:txBody>
          <a:bodyPr wrap="square" rtlCol="0">
            <a:spAutoFit/>
          </a:bodyPr>
          <a:lstStyle/>
          <a:p>
            <a:endParaRPr lang="en-IN" sz="1799" dirty="0"/>
          </a:p>
        </p:txBody>
      </p:sp>
      <p:sp>
        <p:nvSpPr>
          <p:cNvPr id="17" name="TextBox 16"/>
          <p:cNvSpPr txBox="1"/>
          <p:nvPr/>
        </p:nvSpPr>
        <p:spPr>
          <a:xfrm>
            <a:off x="2843151" y="4527976"/>
            <a:ext cx="6383903" cy="369108"/>
          </a:xfrm>
          <a:prstGeom prst="rect">
            <a:avLst/>
          </a:prstGeom>
          <a:noFill/>
          <a:ln w="28575">
            <a:solidFill>
              <a:srgbClr val="FF0000"/>
            </a:solidFill>
          </a:ln>
        </p:spPr>
        <p:txBody>
          <a:bodyPr wrap="square" rtlCol="0">
            <a:spAutoFit/>
          </a:bodyPr>
          <a:lstStyle/>
          <a:p>
            <a:endParaRPr lang="en-IN" sz="1799" dirty="0"/>
          </a:p>
        </p:txBody>
      </p:sp>
    </p:spTree>
    <p:extLst>
      <p:ext uri="{BB962C8B-B14F-4D97-AF65-F5344CB8AC3E}">
        <p14:creationId xmlns:p14="http://schemas.microsoft.com/office/powerpoint/2010/main" val="37001855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1323439"/>
          </a:xfrm>
          <a:prstGeom prst="rect">
            <a:avLst/>
          </a:prstGeom>
          <a:noFill/>
        </p:spPr>
        <p:txBody>
          <a:bodyPr wrap="square" rtlCol="0">
            <a:spAutoFit/>
          </a:bodyPr>
          <a:lstStyle/>
          <a:p>
            <a:pPr algn="ctr"/>
            <a:r>
              <a:rPr lang="en-US" sz="4000" b="1" dirty="0">
                <a:solidFill>
                  <a:srgbClr val="171717"/>
                </a:solidFill>
                <a:latin typeface="Segoe UI" panose="020B0502040204020203" pitchFamily="34" charset="0"/>
                <a:cs typeface="Segoe UI" panose="020B0502040204020203" pitchFamily="34" charset="0"/>
              </a:rPr>
              <a:t>Bucketing</a:t>
            </a:r>
          </a:p>
          <a:p>
            <a:pPr algn="ctr"/>
            <a:endParaRPr lang="en-US" sz="4000" b="1"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C306940-CA2D-3D7C-8FE1-8624A61080E7}"/>
              </a:ext>
            </a:extLst>
          </p:cNvPr>
          <p:cNvSpPr/>
          <p:nvPr/>
        </p:nvSpPr>
        <p:spPr>
          <a:xfrm>
            <a:off x="576776" y="1183583"/>
            <a:ext cx="9453855" cy="646074"/>
          </a:xfrm>
          <a:prstGeom prst="rect">
            <a:avLst/>
          </a:prstGeom>
        </p:spPr>
        <p:txBody>
          <a:bodyPr wrap="square">
            <a:spAutoFit/>
          </a:bodyPr>
          <a:lstStyle/>
          <a:p>
            <a:r>
              <a:rPr lang="en-US" sz="1799" dirty="0"/>
              <a:t>Bucketing aims to minimize the effects of a </a:t>
            </a:r>
            <a:r>
              <a:rPr lang="en-US" sz="1799" b="1" dirty="0"/>
              <a:t>SortMergeJoin</a:t>
            </a:r>
            <a:r>
              <a:rPr lang="en-US" sz="1799" dirty="0"/>
              <a:t> by eliminating expensive shuffle operation </a:t>
            </a:r>
            <a:endParaRPr lang="en-IN" sz="1799" dirty="0"/>
          </a:p>
        </p:txBody>
      </p:sp>
      <p:sp>
        <p:nvSpPr>
          <p:cNvPr id="6" name="Rectangle 5">
            <a:extLst>
              <a:ext uri="{FF2B5EF4-FFF2-40B4-BE49-F238E27FC236}">
                <a16:creationId xmlns:a16="http://schemas.microsoft.com/office/drawing/2014/main" id="{8806041A-C854-7938-B65B-13110CBDDDD8}"/>
              </a:ext>
            </a:extLst>
          </p:cNvPr>
          <p:cNvSpPr/>
          <p:nvPr/>
        </p:nvSpPr>
        <p:spPr>
          <a:xfrm>
            <a:off x="576776" y="1962438"/>
            <a:ext cx="11086628" cy="922945"/>
          </a:xfrm>
          <a:prstGeom prst="rect">
            <a:avLst/>
          </a:prstGeom>
        </p:spPr>
        <p:txBody>
          <a:bodyPr wrap="square">
            <a:spAutoFit/>
          </a:bodyPr>
          <a:lstStyle/>
          <a:p>
            <a:pPr marL="285664" indent="-285664">
              <a:buFont typeface="Arial" panose="020B0604020202020204" pitchFamily="34" charset="0"/>
              <a:buChar char="•"/>
            </a:pPr>
            <a:r>
              <a:rPr lang="en-US" sz="1799" dirty="0"/>
              <a:t>Bucketing pre-shuffle the data so that data is located in the specified disk or part file</a:t>
            </a:r>
          </a:p>
          <a:p>
            <a:pPr marL="285664" indent="-285664">
              <a:buFont typeface="Arial" panose="020B0604020202020204" pitchFamily="34" charset="0"/>
              <a:buChar char="•"/>
            </a:pPr>
            <a:r>
              <a:rPr lang="en-US" sz="1799" dirty="0"/>
              <a:t>It gurantees that for perticular city id all records are in the same part file and they are going into the same executor so completely eliminating the exchange operation </a:t>
            </a:r>
            <a:endParaRPr lang="en-IN" sz="1799" dirty="0"/>
          </a:p>
        </p:txBody>
      </p:sp>
      <p:sp>
        <p:nvSpPr>
          <p:cNvPr id="7" name="Rectangle 6">
            <a:extLst>
              <a:ext uri="{FF2B5EF4-FFF2-40B4-BE49-F238E27FC236}">
                <a16:creationId xmlns:a16="http://schemas.microsoft.com/office/drawing/2014/main" id="{65F81763-5056-52A4-1020-C1EA355BE8FA}"/>
              </a:ext>
            </a:extLst>
          </p:cNvPr>
          <p:cNvSpPr/>
          <p:nvPr/>
        </p:nvSpPr>
        <p:spPr>
          <a:xfrm>
            <a:off x="576776" y="3150946"/>
            <a:ext cx="10652056" cy="2833884"/>
          </a:xfrm>
          <a:prstGeom prst="rect">
            <a:avLst/>
          </a:prstGeom>
        </p:spPr>
        <p:txBody>
          <a:bodyPr wrap="square">
            <a:spAutoFit/>
          </a:bodyPr>
          <a:lstStyle/>
          <a:p>
            <a:pPr marL="38089">
              <a:lnSpc>
                <a:spcPct val="90000"/>
              </a:lnSpc>
            </a:pPr>
            <a:r>
              <a:rPr lang="en-US" sz="1799" dirty="0"/>
              <a:t>This is done by pre-shuffling the data by column C into N buckets</a:t>
            </a:r>
            <a:r>
              <a:rPr lang="en-US" sz="1799" dirty="0">
                <a:solidFill>
                  <a:srgbClr val="FFFFFF"/>
                </a:solidFill>
              </a:rPr>
              <a:t>It a</a:t>
            </a:r>
          </a:p>
          <a:p>
            <a:pPr marL="38089">
              <a:lnSpc>
                <a:spcPct val="90000"/>
              </a:lnSpc>
            </a:pPr>
            <a:endParaRPr lang="en-US" sz="1799" dirty="0"/>
          </a:p>
          <a:p>
            <a:pPr marL="38089">
              <a:lnSpc>
                <a:spcPct val="90000"/>
              </a:lnSpc>
            </a:pPr>
            <a:r>
              <a:rPr lang="en-US" sz="1799" dirty="0"/>
              <a:t>It enables predicate push downs by means of the data structure</a:t>
            </a:r>
          </a:p>
          <a:p>
            <a:pPr marL="38089">
              <a:lnSpc>
                <a:spcPct val="90000"/>
              </a:lnSpc>
            </a:pPr>
            <a:endParaRPr lang="en-US" sz="1799" dirty="0"/>
          </a:p>
          <a:p>
            <a:pPr marL="323753" indent="-285664">
              <a:lnSpc>
                <a:spcPct val="90000"/>
              </a:lnSpc>
              <a:buFontTx/>
              <a:buChar char="-"/>
            </a:pPr>
            <a:r>
              <a:rPr lang="en-US" sz="1799" dirty="0"/>
              <a:t>The extra knowledge about the bucket, where the part files are located and indexes of each of the part files. That means we can employ predicatae pushdown againt meta store and ultimately read in less files </a:t>
            </a:r>
          </a:p>
          <a:p>
            <a:pPr marL="323753" indent="-285664">
              <a:lnSpc>
                <a:spcPct val="90000"/>
              </a:lnSpc>
              <a:buFontTx/>
              <a:buChar char="-"/>
            </a:pPr>
            <a:endParaRPr lang="en-US" sz="1799" dirty="0"/>
          </a:p>
          <a:p>
            <a:pPr marL="38089">
              <a:lnSpc>
                <a:spcPct val="90000"/>
              </a:lnSpc>
            </a:pPr>
            <a:r>
              <a:rPr lang="en-US" sz="1799" b="1" dirty="0"/>
              <a:t>Note</a:t>
            </a:r>
            <a:r>
              <a:rPr lang="en-US" sz="1799" dirty="0"/>
              <a:t> : In order to shuffeling strategy to work, both the tables must have the same number of buckets to skip the exchange</a:t>
            </a:r>
          </a:p>
          <a:p>
            <a:pPr marL="38089">
              <a:lnSpc>
                <a:spcPct val="90000"/>
              </a:lnSpc>
            </a:pPr>
            <a:endParaRPr lang="en-US" sz="1799" dirty="0"/>
          </a:p>
        </p:txBody>
      </p:sp>
    </p:spTree>
    <p:extLst>
      <p:ext uri="{BB962C8B-B14F-4D97-AF65-F5344CB8AC3E}">
        <p14:creationId xmlns:p14="http://schemas.microsoft.com/office/powerpoint/2010/main" val="37637516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6926" y="1033020"/>
            <a:ext cx="11224066" cy="4398516"/>
          </a:xfrm>
          <a:prstGeom prst="rect">
            <a:avLst/>
          </a:prstGeom>
        </p:spPr>
      </p:pic>
      <p:sp>
        <p:nvSpPr>
          <p:cNvPr id="5" name="TextBox 4"/>
          <p:cNvSpPr txBox="1"/>
          <p:nvPr/>
        </p:nvSpPr>
        <p:spPr>
          <a:xfrm>
            <a:off x="674942" y="470789"/>
            <a:ext cx="1203862" cy="369108"/>
          </a:xfrm>
          <a:prstGeom prst="rect">
            <a:avLst/>
          </a:prstGeom>
          <a:noFill/>
        </p:spPr>
        <p:txBody>
          <a:bodyPr wrap="none" rtlCol="0">
            <a:spAutoFit/>
          </a:bodyPr>
          <a:lstStyle/>
          <a:p>
            <a:r>
              <a:rPr lang="en-US" sz="1799" b="1" dirty="0"/>
              <a:t>Baseline :</a:t>
            </a:r>
            <a:endParaRPr lang="en-IN" sz="1799" b="1" dirty="0"/>
          </a:p>
        </p:txBody>
      </p:sp>
      <p:sp>
        <p:nvSpPr>
          <p:cNvPr id="6" name="TextBox 5"/>
          <p:cNvSpPr txBox="1"/>
          <p:nvPr/>
        </p:nvSpPr>
        <p:spPr>
          <a:xfrm>
            <a:off x="1276873" y="5062428"/>
            <a:ext cx="1909099" cy="369108"/>
          </a:xfrm>
          <a:prstGeom prst="rect">
            <a:avLst/>
          </a:prstGeom>
          <a:noFill/>
          <a:ln w="28575">
            <a:solidFill>
              <a:srgbClr val="FF0000"/>
            </a:solidFill>
          </a:ln>
        </p:spPr>
        <p:txBody>
          <a:bodyPr wrap="square" rtlCol="0">
            <a:spAutoFit/>
          </a:bodyPr>
          <a:lstStyle/>
          <a:p>
            <a:endParaRPr lang="en-IN" sz="1799" dirty="0"/>
          </a:p>
        </p:txBody>
      </p:sp>
    </p:spTree>
    <p:extLst>
      <p:ext uri="{BB962C8B-B14F-4D97-AF65-F5344CB8AC3E}">
        <p14:creationId xmlns:p14="http://schemas.microsoft.com/office/powerpoint/2010/main" val="76450410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898" y="605829"/>
            <a:ext cx="5819308" cy="369108"/>
          </a:xfrm>
          <a:prstGeom prst="rect">
            <a:avLst/>
          </a:prstGeom>
          <a:noFill/>
        </p:spPr>
        <p:txBody>
          <a:bodyPr wrap="none" rtlCol="0">
            <a:spAutoFit/>
          </a:bodyPr>
          <a:lstStyle/>
          <a:p>
            <a:r>
              <a:rPr lang="en-US" sz="1799" dirty="0"/>
              <a:t>Bucketed data has to be registered as a table metastore</a:t>
            </a:r>
            <a:endParaRPr lang="en-IN" sz="1799" dirty="0"/>
          </a:p>
        </p:txBody>
      </p:sp>
      <p:sp>
        <p:nvSpPr>
          <p:cNvPr id="5" name="TextBox 4"/>
          <p:cNvSpPr txBox="1"/>
          <p:nvPr/>
        </p:nvSpPr>
        <p:spPr>
          <a:xfrm>
            <a:off x="596899" y="947204"/>
            <a:ext cx="9812375" cy="369108"/>
          </a:xfrm>
          <a:prstGeom prst="rect">
            <a:avLst/>
          </a:prstGeom>
          <a:noFill/>
        </p:spPr>
        <p:txBody>
          <a:bodyPr wrap="none" rtlCol="0">
            <a:spAutoFit/>
          </a:bodyPr>
          <a:lstStyle/>
          <a:p>
            <a:r>
              <a:rPr lang="en-US" sz="1799" dirty="0"/>
              <a:t>Here we are registering bucketed path as registered table and clustering them into 400 buckets</a:t>
            </a:r>
            <a:endParaRPr lang="en-IN" sz="1799" dirty="0"/>
          </a:p>
        </p:txBody>
      </p:sp>
      <p:sp>
        <p:nvSpPr>
          <p:cNvPr id="6" name="TextBox 5"/>
          <p:cNvSpPr txBox="1"/>
          <p:nvPr/>
        </p:nvSpPr>
        <p:spPr>
          <a:xfrm>
            <a:off x="596898" y="236593"/>
            <a:ext cx="5063337" cy="369108"/>
          </a:xfrm>
          <a:prstGeom prst="rect">
            <a:avLst/>
          </a:prstGeom>
          <a:noFill/>
        </p:spPr>
        <p:txBody>
          <a:bodyPr wrap="none" rtlCol="0">
            <a:spAutoFit/>
          </a:bodyPr>
          <a:lstStyle/>
          <a:p>
            <a:r>
              <a:rPr lang="en-US" sz="1799" b="1" dirty="0"/>
              <a:t>Bucketing strateagy for predicate push down</a:t>
            </a:r>
            <a:endParaRPr lang="en-IN" sz="1799" b="1" dirty="0"/>
          </a:p>
        </p:txBody>
      </p:sp>
      <p:pic>
        <p:nvPicPr>
          <p:cNvPr id="7" name="Picture 6"/>
          <p:cNvPicPr>
            <a:picLocks noChangeAspect="1"/>
          </p:cNvPicPr>
          <p:nvPr/>
        </p:nvPicPr>
        <p:blipFill>
          <a:blip r:embed="rId2"/>
          <a:stretch>
            <a:fillRect/>
          </a:stretch>
        </p:blipFill>
        <p:spPr>
          <a:xfrm>
            <a:off x="596898" y="1386621"/>
            <a:ext cx="9324342" cy="5097117"/>
          </a:xfrm>
          <a:prstGeom prst="rect">
            <a:avLst/>
          </a:prstGeom>
        </p:spPr>
      </p:pic>
      <p:sp>
        <p:nvSpPr>
          <p:cNvPr id="12" name="TextBox 11"/>
          <p:cNvSpPr txBox="1"/>
          <p:nvPr/>
        </p:nvSpPr>
        <p:spPr>
          <a:xfrm>
            <a:off x="985085" y="6184939"/>
            <a:ext cx="1060115" cy="369108"/>
          </a:xfrm>
          <a:prstGeom prst="rect">
            <a:avLst/>
          </a:prstGeom>
          <a:noFill/>
          <a:ln w="28575">
            <a:solidFill>
              <a:srgbClr val="FF0000"/>
            </a:solidFill>
          </a:ln>
        </p:spPr>
        <p:txBody>
          <a:bodyPr wrap="square" rtlCol="0">
            <a:spAutoFit/>
          </a:bodyPr>
          <a:lstStyle/>
          <a:p>
            <a:endParaRPr lang="en-IN" sz="1799" dirty="0"/>
          </a:p>
        </p:txBody>
      </p:sp>
    </p:spTree>
    <p:extLst>
      <p:ext uri="{BB962C8B-B14F-4D97-AF65-F5344CB8AC3E}">
        <p14:creationId xmlns:p14="http://schemas.microsoft.com/office/powerpoint/2010/main" val="25264227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1323439"/>
          </a:xfrm>
          <a:prstGeom prst="rect">
            <a:avLst/>
          </a:prstGeom>
          <a:noFill/>
        </p:spPr>
        <p:txBody>
          <a:bodyPr wrap="square" rtlCol="0">
            <a:spAutoFit/>
          </a:bodyPr>
          <a:lstStyle/>
          <a:p>
            <a:pPr algn="ctr"/>
            <a:r>
              <a:rPr lang="en-US" sz="4000" b="1" i="0" dirty="0">
                <a:solidFill>
                  <a:srgbClr val="171717"/>
                </a:solidFill>
                <a:effectLst/>
                <a:latin typeface="Segoe UI" panose="020B0502040204020203" pitchFamily="34" charset="0"/>
              </a:rPr>
              <a:t>Ingestion optimization</a:t>
            </a:r>
          </a:p>
          <a:p>
            <a:pPr algn="ctr"/>
            <a:endParaRPr lang="en-US" sz="4000" b="1"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6377193-E5DC-C8C0-58FD-BABA6B019027}"/>
              </a:ext>
            </a:extLst>
          </p:cNvPr>
          <p:cNvSpPr/>
          <p:nvPr/>
        </p:nvSpPr>
        <p:spPr>
          <a:xfrm>
            <a:off x="507688" y="1083018"/>
            <a:ext cx="8819812" cy="1015663"/>
          </a:xfrm>
          <a:prstGeom prst="rect">
            <a:avLst/>
          </a:prstGeom>
        </p:spPr>
        <p:txBody>
          <a:bodyPr wrap="square">
            <a:spAutoFit/>
          </a:bodyPr>
          <a:lstStyle/>
          <a:p>
            <a:pPr marL="457063" indent="-330101">
              <a:buSzPts val="1600"/>
              <a:buChar char="●"/>
            </a:pPr>
            <a:r>
              <a:rPr lang="en-US" sz="2000" dirty="0"/>
              <a:t>Understanding how Apache Spark ingests data can…</a:t>
            </a:r>
          </a:p>
          <a:p>
            <a:pPr marL="914126" lvl="1" indent="-330101">
              <a:buSzPts val="1600"/>
              <a:buChar char="■"/>
            </a:pPr>
            <a:r>
              <a:rPr lang="en-US" sz="2000" dirty="0"/>
              <a:t>...help us understand what is happening under the hood</a:t>
            </a:r>
          </a:p>
          <a:p>
            <a:pPr marL="914126" lvl="1" indent="-330101">
              <a:buSzPts val="1600"/>
              <a:buChar char="■"/>
            </a:pPr>
            <a:r>
              <a:rPr lang="en-US" sz="2000" dirty="0"/>
              <a:t>...making debugging and tuning easier</a:t>
            </a:r>
            <a:endParaRPr lang="en-IN" sz="2000" dirty="0"/>
          </a:p>
        </p:txBody>
      </p:sp>
      <p:sp>
        <p:nvSpPr>
          <p:cNvPr id="7" name="Rectangle 6">
            <a:extLst>
              <a:ext uri="{FF2B5EF4-FFF2-40B4-BE49-F238E27FC236}">
                <a16:creationId xmlns:a16="http://schemas.microsoft.com/office/drawing/2014/main" id="{D086F1AC-202A-9583-1379-F17A77C3D57E}"/>
              </a:ext>
            </a:extLst>
          </p:cNvPr>
          <p:cNvSpPr/>
          <p:nvPr/>
        </p:nvSpPr>
        <p:spPr>
          <a:xfrm>
            <a:off x="507688" y="2406457"/>
            <a:ext cx="10819007" cy="4062651"/>
          </a:xfrm>
          <a:prstGeom prst="rect">
            <a:avLst/>
          </a:prstGeom>
        </p:spPr>
        <p:txBody>
          <a:bodyPr wrap="square">
            <a:spAutoFit/>
          </a:bodyPr>
          <a:lstStyle/>
          <a:p>
            <a:pPr lvl="0"/>
            <a:r>
              <a:rPr lang="en-US" sz="2000" dirty="0"/>
              <a:t>The first major concept in ingestion is Initial partition size is governed by four main factors:</a:t>
            </a:r>
          </a:p>
          <a:p>
            <a:pPr lvl="0"/>
            <a:endParaRPr lang="en-US" sz="2000" dirty="0"/>
          </a:p>
          <a:p>
            <a:pPr marL="457063" indent="-330101">
              <a:buSzPts val="1600"/>
              <a:buAutoNum type="arabicPeriod"/>
            </a:pPr>
            <a:r>
              <a:rPr lang="en-US" sz="2000" dirty="0"/>
              <a:t>The number of cores in your cluster (or rather it’s default parallelism)</a:t>
            </a:r>
            <a:br>
              <a:rPr lang="en-US" sz="2000" dirty="0"/>
            </a:br>
            <a:endParaRPr lang="en-US" sz="2000" dirty="0"/>
          </a:p>
          <a:p>
            <a:pPr marL="457063" indent="-330101">
              <a:buSzPts val="1600"/>
              <a:buAutoNum type="arabicPeriod"/>
            </a:pPr>
            <a:r>
              <a:rPr lang="en-US" sz="2000" dirty="0"/>
              <a:t>The estimated size of the dataset</a:t>
            </a:r>
            <a:br>
              <a:rPr lang="en-US" sz="2000" dirty="0"/>
            </a:br>
            <a:endParaRPr lang="en-US" sz="2000" dirty="0"/>
          </a:p>
          <a:p>
            <a:pPr marL="457063" indent="-330101">
              <a:buSzPts val="1600"/>
              <a:buAutoNum type="arabicPeriod"/>
            </a:pPr>
            <a:r>
              <a:rPr lang="en-US" sz="2000" dirty="0"/>
              <a:t>The configuration value of </a:t>
            </a:r>
            <a:r>
              <a:rPr lang="en-US" sz="2000" b="1" dirty="0"/>
              <a:t>spark.sql.files.maxPartitionBytes</a:t>
            </a:r>
            <a:endParaRPr lang="en-US" sz="2000" dirty="0"/>
          </a:p>
          <a:p>
            <a:pPr marL="914126" lvl="1" indent="-330101">
              <a:buSzPts val="1600"/>
              <a:buChar char="■"/>
            </a:pPr>
            <a:r>
              <a:rPr lang="en-US" sz="2000" dirty="0"/>
              <a:t>The default value is </a:t>
            </a:r>
            <a:r>
              <a:rPr lang="en-US" sz="2000" b="1" dirty="0"/>
              <a:t>128 MB</a:t>
            </a:r>
          </a:p>
          <a:p>
            <a:pPr marL="914126" lvl="1" indent="-330101">
              <a:buSzPts val="1600"/>
              <a:buChar char="■"/>
            </a:pPr>
            <a:r>
              <a:rPr lang="en-US" sz="2000" dirty="0"/>
              <a:t>Governs the maximum size of a partition</a:t>
            </a:r>
            <a:br>
              <a:rPr lang="en-US" sz="2000" dirty="0"/>
            </a:br>
            <a:endParaRPr lang="en-US" sz="2000" dirty="0"/>
          </a:p>
          <a:p>
            <a:pPr marL="457063" indent="-330101">
              <a:buSzPts val="1600"/>
              <a:buAutoNum type="arabicPeriod"/>
            </a:pPr>
            <a:r>
              <a:rPr lang="en-US" sz="2000" dirty="0"/>
              <a:t>The configuration value of </a:t>
            </a:r>
            <a:r>
              <a:rPr lang="en-US" sz="2000" b="1" dirty="0"/>
              <a:t>spark.sql.files.openCostInBytes</a:t>
            </a:r>
            <a:r>
              <a:rPr lang="en-US" sz="2000" dirty="0"/>
              <a:t> </a:t>
            </a:r>
          </a:p>
          <a:p>
            <a:pPr marL="914126" lvl="1" indent="-330101">
              <a:buSzPts val="1600"/>
              <a:buChar char="■"/>
            </a:pPr>
            <a:r>
              <a:rPr lang="en-US" sz="2000" dirty="0"/>
              <a:t>The default value is </a:t>
            </a:r>
            <a:r>
              <a:rPr lang="en-US" sz="2000" b="1" dirty="0"/>
              <a:t>4 MB</a:t>
            </a:r>
          </a:p>
          <a:p>
            <a:pPr marL="914126" lvl="1" indent="-330101">
              <a:buSzPts val="1600"/>
              <a:buChar char="■"/>
            </a:pPr>
            <a:r>
              <a:rPr lang="en-US" sz="2000" dirty="0"/>
              <a:t>The “extra” MBs of overhead padded to each file’s size the </a:t>
            </a:r>
            <a:r>
              <a:rPr lang="en-US" sz="2000" b="1" dirty="0"/>
              <a:t>Spark-Partition</a:t>
            </a:r>
            <a:endParaRPr lang="en-IN" sz="2000" dirty="0"/>
          </a:p>
        </p:txBody>
      </p:sp>
    </p:spTree>
    <p:extLst>
      <p:ext uri="{BB962C8B-B14F-4D97-AF65-F5344CB8AC3E}">
        <p14:creationId xmlns:p14="http://schemas.microsoft.com/office/powerpoint/2010/main" val="203874837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07191" y="1905879"/>
            <a:ext cx="5217762" cy="4199431"/>
          </a:xfrm>
          <a:prstGeom prst="rect">
            <a:avLst/>
          </a:prstGeom>
        </p:spPr>
      </p:pic>
      <p:sp>
        <p:nvSpPr>
          <p:cNvPr id="5" name="TextBox 4"/>
          <p:cNvSpPr txBox="1"/>
          <p:nvPr/>
        </p:nvSpPr>
        <p:spPr>
          <a:xfrm>
            <a:off x="6307191" y="2566713"/>
            <a:ext cx="5149413" cy="369108"/>
          </a:xfrm>
          <a:prstGeom prst="rect">
            <a:avLst/>
          </a:prstGeom>
          <a:noFill/>
          <a:ln w="28575">
            <a:solidFill>
              <a:srgbClr val="FF0000"/>
            </a:solidFill>
          </a:ln>
        </p:spPr>
        <p:txBody>
          <a:bodyPr wrap="square" rtlCol="0">
            <a:spAutoFit/>
          </a:bodyPr>
          <a:lstStyle/>
          <a:p>
            <a:endParaRPr lang="en-IN" sz="1799" dirty="0"/>
          </a:p>
        </p:txBody>
      </p:sp>
      <p:sp>
        <p:nvSpPr>
          <p:cNvPr id="6" name="TextBox 5"/>
          <p:cNvSpPr txBox="1"/>
          <p:nvPr/>
        </p:nvSpPr>
        <p:spPr>
          <a:xfrm>
            <a:off x="6307190" y="2840107"/>
            <a:ext cx="5149414" cy="369108"/>
          </a:xfrm>
          <a:prstGeom prst="rect">
            <a:avLst/>
          </a:prstGeom>
          <a:noFill/>
          <a:ln w="28575">
            <a:solidFill>
              <a:srgbClr val="FF0000"/>
            </a:solidFill>
          </a:ln>
        </p:spPr>
        <p:txBody>
          <a:bodyPr wrap="square" rtlCol="0">
            <a:spAutoFit/>
          </a:bodyPr>
          <a:lstStyle/>
          <a:p>
            <a:endParaRPr lang="en-IN" sz="1799" dirty="0"/>
          </a:p>
        </p:txBody>
      </p:sp>
      <p:sp>
        <p:nvSpPr>
          <p:cNvPr id="2" name="TextBox 1"/>
          <p:cNvSpPr txBox="1"/>
          <p:nvPr/>
        </p:nvSpPr>
        <p:spPr>
          <a:xfrm>
            <a:off x="6484247" y="1545745"/>
            <a:ext cx="1269504" cy="369108"/>
          </a:xfrm>
          <a:prstGeom prst="rect">
            <a:avLst/>
          </a:prstGeom>
          <a:noFill/>
        </p:spPr>
        <p:txBody>
          <a:bodyPr wrap="none" rtlCol="0">
            <a:spAutoFit/>
          </a:bodyPr>
          <a:lstStyle/>
          <a:p>
            <a:r>
              <a:rPr lang="en-US" sz="1799" b="1" dirty="0"/>
              <a:t>Bucketing</a:t>
            </a:r>
            <a:endParaRPr lang="en-IN" sz="1799" b="1" dirty="0"/>
          </a:p>
        </p:txBody>
      </p:sp>
      <p:pic>
        <p:nvPicPr>
          <p:cNvPr id="7" name="Picture 6"/>
          <p:cNvPicPr>
            <a:picLocks noChangeAspect="1"/>
          </p:cNvPicPr>
          <p:nvPr/>
        </p:nvPicPr>
        <p:blipFill>
          <a:blip r:embed="rId3"/>
          <a:stretch>
            <a:fillRect/>
          </a:stretch>
        </p:blipFill>
        <p:spPr>
          <a:xfrm>
            <a:off x="217004" y="968759"/>
            <a:ext cx="5461832" cy="3395224"/>
          </a:xfrm>
          <a:prstGeom prst="rect">
            <a:avLst/>
          </a:prstGeom>
        </p:spPr>
      </p:pic>
      <p:sp>
        <p:nvSpPr>
          <p:cNvPr id="8" name="TextBox 7"/>
          <p:cNvSpPr txBox="1"/>
          <p:nvPr/>
        </p:nvSpPr>
        <p:spPr>
          <a:xfrm>
            <a:off x="363494" y="1427997"/>
            <a:ext cx="5168859" cy="369108"/>
          </a:xfrm>
          <a:prstGeom prst="rect">
            <a:avLst/>
          </a:prstGeom>
          <a:noFill/>
          <a:ln w="28575">
            <a:solidFill>
              <a:srgbClr val="FF0000"/>
            </a:solidFill>
          </a:ln>
        </p:spPr>
        <p:txBody>
          <a:bodyPr wrap="square" rtlCol="0">
            <a:spAutoFit/>
          </a:bodyPr>
          <a:lstStyle/>
          <a:p>
            <a:endParaRPr lang="en-IN" sz="1799" dirty="0"/>
          </a:p>
        </p:txBody>
      </p:sp>
      <p:sp>
        <p:nvSpPr>
          <p:cNvPr id="9" name="TextBox 8"/>
          <p:cNvSpPr txBox="1"/>
          <p:nvPr/>
        </p:nvSpPr>
        <p:spPr>
          <a:xfrm>
            <a:off x="363493" y="1763668"/>
            <a:ext cx="5168859" cy="369108"/>
          </a:xfrm>
          <a:prstGeom prst="rect">
            <a:avLst/>
          </a:prstGeom>
          <a:noFill/>
          <a:ln w="28575">
            <a:solidFill>
              <a:srgbClr val="FF0000"/>
            </a:solidFill>
          </a:ln>
        </p:spPr>
        <p:txBody>
          <a:bodyPr wrap="square" rtlCol="0">
            <a:spAutoFit/>
          </a:bodyPr>
          <a:lstStyle/>
          <a:p>
            <a:endParaRPr lang="en-IN" sz="1799" dirty="0"/>
          </a:p>
        </p:txBody>
      </p:sp>
      <p:sp>
        <p:nvSpPr>
          <p:cNvPr id="10" name="TextBox 9"/>
          <p:cNvSpPr txBox="1"/>
          <p:nvPr/>
        </p:nvSpPr>
        <p:spPr>
          <a:xfrm>
            <a:off x="363492" y="2585737"/>
            <a:ext cx="5168859" cy="369108"/>
          </a:xfrm>
          <a:prstGeom prst="rect">
            <a:avLst/>
          </a:prstGeom>
          <a:noFill/>
          <a:ln w="28575">
            <a:solidFill>
              <a:srgbClr val="FF0000"/>
            </a:solidFill>
          </a:ln>
        </p:spPr>
        <p:txBody>
          <a:bodyPr wrap="square" rtlCol="0">
            <a:spAutoFit/>
          </a:bodyPr>
          <a:lstStyle/>
          <a:p>
            <a:endParaRPr lang="en-IN" sz="1799" dirty="0"/>
          </a:p>
        </p:txBody>
      </p:sp>
      <p:sp>
        <p:nvSpPr>
          <p:cNvPr id="11" name="TextBox 10"/>
          <p:cNvSpPr txBox="1"/>
          <p:nvPr/>
        </p:nvSpPr>
        <p:spPr>
          <a:xfrm>
            <a:off x="363492" y="542754"/>
            <a:ext cx="1077258" cy="369108"/>
          </a:xfrm>
          <a:prstGeom prst="rect">
            <a:avLst/>
          </a:prstGeom>
          <a:noFill/>
        </p:spPr>
        <p:txBody>
          <a:bodyPr wrap="none" rtlCol="0">
            <a:spAutoFit/>
          </a:bodyPr>
          <a:lstStyle/>
          <a:p>
            <a:r>
              <a:rPr lang="en-US" sz="1799" b="1" dirty="0"/>
              <a:t>Baseline</a:t>
            </a:r>
            <a:endParaRPr lang="en-IN" sz="1799" b="1" dirty="0"/>
          </a:p>
        </p:txBody>
      </p:sp>
    </p:spTree>
    <p:extLst>
      <p:ext uri="{BB962C8B-B14F-4D97-AF65-F5344CB8AC3E}">
        <p14:creationId xmlns:p14="http://schemas.microsoft.com/office/powerpoint/2010/main" val="342522044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589" y="146133"/>
            <a:ext cx="1701305" cy="369108"/>
          </a:xfrm>
          <a:prstGeom prst="rect">
            <a:avLst/>
          </a:prstGeom>
          <a:noFill/>
        </p:spPr>
        <p:txBody>
          <a:bodyPr wrap="none" rtlCol="0">
            <a:spAutoFit/>
          </a:bodyPr>
          <a:lstStyle/>
          <a:p>
            <a:r>
              <a:rPr lang="en-US" sz="1799" b="1" dirty="0"/>
              <a:t>Bucketed Join</a:t>
            </a:r>
            <a:endParaRPr lang="en-IN" sz="1799" b="1" dirty="0"/>
          </a:p>
        </p:txBody>
      </p:sp>
      <p:sp>
        <p:nvSpPr>
          <p:cNvPr id="7" name="TextBox 6"/>
          <p:cNvSpPr txBox="1"/>
          <p:nvPr/>
        </p:nvSpPr>
        <p:spPr>
          <a:xfrm>
            <a:off x="281937" y="710009"/>
            <a:ext cx="1064438" cy="369108"/>
          </a:xfrm>
          <a:prstGeom prst="rect">
            <a:avLst/>
          </a:prstGeom>
          <a:noFill/>
        </p:spPr>
        <p:txBody>
          <a:bodyPr wrap="none" rtlCol="0">
            <a:spAutoFit/>
          </a:bodyPr>
          <a:lstStyle/>
          <a:p>
            <a:r>
              <a:rPr lang="en-US" sz="1799" dirty="0"/>
              <a:t>Baseline:</a:t>
            </a:r>
            <a:endParaRPr lang="en-IN" sz="1799" dirty="0"/>
          </a:p>
        </p:txBody>
      </p:sp>
      <p:pic>
        <p:nvPicPr>
          <p:cNvPr id="8" name="Picture 7"/>
          <p:cNvPicPr>
            <a:picLocks noChangeAspect="1"/>
          </p:cNvPicPr>
          <p:nvPr/>
        </p:nvPicPr>
        <p:blipFill>
          <a:blip r:embed="rId2"/>
          <a:stretch>
            <a:fillRect/>
          </a:stretch>
        </p:blipFill>
        <p:spPr>
          <a:xfrm>
            <a:off x="1791335" y="1253841"/>
            <a:ext cx="8065848" cy="5516814"/>
          </a:xfrm>
          <a:prstGeom prst="rect">
            <a:avLst/>
          </a:prstGeom>
        </p:spPr>
      </p:pic>
    </p:spTree>
    <p:extLst>
      <p:ext uri="{BB962C8B-B14F-4D97-AF65-F5344CB8AC3E}">
        <p14:creationId xmlns:p14="http://schemas.microsoft.com/office/powerpoint/2010/main" val="128401052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4460" y="889424"/>
            <a:ext cx="10283609" cy="5218829"/>
          </a:xfrm>
          <a:prstGeom prst="rect">
            <a:avLst/>
          </a:prstGeom>
        </p:spPr>
      </p:pic>
      <p:sp>
        <p:nvSpPr>
          <p:cNvPr id="5" name="TextBox 4"/>
          <p:cNvSpPr txBox="1"/>
          <p:nvPr/>
        </p:nvSpPr>
        <p:spPr>
          <a:xfrm>
            <a:off x="504070" y="334093"/>
            <a:ext cx="2075861" cy="369108"/>
          </a:xfrm>
          <a:prstGeom prst="rect">
            <a:avLst/>
          </a:prstGeom>
          <a:noFill/>
        </p:spPr>
        <p:txBody>
          <a:bodyPr wrap="none" rtlCol="0">
            <a:spAutoFit/>
          </a:bodyPr>
          <a:lstStyle/>
          <a:p>
            <a:r>
              <a:rPr lang="en-US" sz="1799" dirty="0"/>
              <a:t>Setting up buckets</a:t>
            </a:r>
            <a:endParaRPr lang="en-IN" sz="1799" dirty="0"/>
          </a:p>
        </p:txBody>
      </p:sp>
    </p:spTree>
    <p:extLst>
      <p:ext uri="{BB962C8B-B14F-4D97-AF65-F5344CB8AC3E}">
        <p14:creationId xmlns:p14="http://schemas.microsoft.com/office/powerpoint/2010/main" val="72527413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4366" y="1126463"/>
            <a:ext cx="10579519" cy="3989936"/>
          </a:xfrm>
          <a:prstGeom prst="rect">
            <a:avLst/>
          </a:prstGeom>
        </p:spPr>
      </p:pic>
      <p:sp>
        <p:nvSpPr>
          <p:cNvPr id="5" name="TextBox 4"/>
          <p:cNvSpPr txBox="1"/>
          <p:nvPr/>
        </p:nvSpPr>
        <p:spPr>
          <a:xfrm>
            <a:off x="454366" y="436614"/>
            <a:ext cx="10719439" cy="369108"/>
          </a:xfrm>
          <a:prstGeom prst="rect">
            <a:avLst/>
          </a:prstGeom>
          <a:noFill/>
        </p:spPr>
        <p:txBody>
          <a:bodyPr wrap="none" rtlCol="0">
            <a:spAutoFit/>
          </a:bodyPr>
          <a:lstStyle/>
          <a:p>
            <a:r>
              <a:rPr lang="en-US" sz="1799" dirty="0"/>
              <a:t>Next we will look at the joining strategy and it took around 57 seconds. Thats phenomonal performance</a:t>
            </a:r>
            <a:endParaRPr lang="en-IN" sz="1799" dirty="0"/>
          </a:p>
        </p:txBody>
      </p:sp>
    </p:spTree>
    <p:extLst>
      <p:ext uri="{BB962C8B-B14F-4D97-AF65-F5344CB8AC3E}">
        <p14:creationId xmlns:p14="http://schemas.microsoft.com/office/powerpoint/2010/main" val="24578610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0" y="0"/>
            <a:ext cx="12192000" cy="1323439"/>
          </a:xfrm>
          <a:prstGeom prst="rect">
            <a:avLst/>
          </a:prstGeom>
          <a:noFill/>
        </p:spPr>
        <p:txBody>
          <a:bodyPr wrap="square" rtlCol="0">
            <a:spAutoFit/>
          </a:bodyPr>
          <a:lstStyle/>
          <a:p>
            <a:pPr algn="ctr"/>
            <a:r>
              <a:rPr lang="en-US" sz="4000" b="1" dirty="0">
                <a:solidFill>
                  <a:srgbClr val="171717"/>
                </a:solidFill>
                <a:latin typeface="Segoe UI" panose="020B0502040204020203" pitchFamily="34" charset="0"/>
                <a:cs typeface="Segoe UI" panose="020B0502040204020203" pitchFamily="34" charset="0"/>
              </a:rPr>
              <a:t>Z-ordering</a:t>
            </a:r>
          </a:p>
          <a:p>
            <a:pPr algn="ctr"/>
            <a:endParaRPr lang="en-US" sz="4000" b="1"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C77490A-8EF6-3004-7940-1C6D56CD5616}"/>
              </a:ext>
            </a:extLst>
          </p:cNvPr>
          <p:cNvSpPr/>
          <p:nvPr/>
        </p:nvSpPr>
        <p:spPr>
          <a:xfrm>
            <a:off x="725477" y="1323439"/>
            <a:ext cx="10894326" cy="163121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kumimoji="0" lang="en-US" sz="2000" i="0" u="none" strike="noStrike" cap="none" normalizeH="0" baseline="0" dirty="0">
                <a:ln>
                  <a:noFill/>
                </a:ln>
                <a:effectLst/>
              </a:rPr>
              <a:t>Z-Ordering is a </a:t>
            </a:r>
            <a:r>
              <a:rPr kumimoji="0" lang="en-US" sz="2000" i="0" u="none" strike="noStrike" cap="none" normalizeH="0" baseline="0" dirty="0">
                <a:ln>
                  <a:noFill/>
                </a:ln>
                <a:effectLst/>
                <a:hlinkClick r:id="rId2">
                  <a:extLst>
                    <a:ext uri="{A12FA001-AC4F-418D-AE19-62706E023703}">
                      <ahyp:hlinkClr xmlns:ahyp="http://schemas.microsoft.com/office/drawing/2018/hyperlinkcolor" val="tx"/>
                    </a:ext>
                  </a:extLst>
                </a:hlinkClick>
              </a:rPr>
              <a:t>technique</a:t>
            </a:r>
            <a:r>
              <a:rPr kumimoji="0" lang="en-US" sz="2000" i="0" u="none" strike="noStrike" cap="none" normalizeH="0" baseline="0" dirty="0">
                <a:ln>
                  <a:noFill/>
                </a:ln>
                <a:effectLst/>
              </a:rPr>
              <a:t> to colocate related information in the same set of files. This co-locality is automatically used by </a:t>
            </a:r>
            <a:r>
              <a:rPr kumimoji="0" lang="en-US" sz="2000" i="0" u="none" strike="noStrike" cap="none" normalizeH="0" baseline="0" dirty="0">
                <a:ln>
                  <a:noFill/>
                </a:ln>
                <a:solidFill>
                  <a:srgbClr val="FF0000"/>
                </a:solidFill>
                <a:effectLst/>
              </a:rPr>
              <a:t>Delta Lake on Databricks </a:t>
            </a:r>
            <a:r>
              <a:rPr kumimoji="0" lang="en-US" sz="2000" i="0" u="none" strike="noStrike" cap="none" normalizeH="0" baseline="0" dirty="0">
                <a:ln>
                  <a:noFill/>
                </a:ln>
                <a:effectLst/>
              </a:rPr>
              <a:t>data-skipping algorithms to dramatically reduce the amount of data that needs to be read. To Z-Order data , you specify the columns to order on in the </a:t>
            </a:r>
            <a:r>
              <a:rPr kumimoji="0" lang="en-US" b="1" i="0" u="none" strike="noStrike" cap="none" normalizeH="0" baseline="0" dirty="0">
                <a:ln>
                  <a:noFill/>
                </a:ln>
                <a:effectLst/>
                <a:cs typeface="Courier New" panose="02070309020205020404" pitchFamily="49" charset="0"/>
              </a:rPr>
              <a:t>ZORDER BY</a:t>
            </a:r>
            <a:r>
              <a:rPr kumimoji="0" lang="en-US" sz="2000" i="0" u="none" strike="noStrike" cap="none" normalizeH="0" baseline="0" dirty="0">
                <a:ln>
                  <a:noFill/>
                </a:ln>
                <a:effectLst/>
              </a:rPr>
              <a:t> clause:</a:t>
            </a:r>
            <a:r>
              <a:rPr kumimoji="0" lang="en-US" sz="1100" i="0" u="none" strike="noStrike" cap="none" normalizeH="0" baseline="0" dirty="0">
                <a:ln>
                  <a:noFill/>
                </a:ln>
                <a:effectLst/>
              </a:rPr>
              <a:t> </a:t>
            </a:r>
            <a:endParaRPr kumimoji="0" lang="en-US" sz="3200" i="0" u="none" strike="noStrike" cap="none" normalizeH="0" baseline="0" dirty="0">
              <a:ln>
                <a:noFill/>
              </a:ln>
              <a:effectLst/>
            </a:endParaRPr>
          </a:p>
          <a:p>
            <a:endParaRPr lang="en-IN" sz="2000" dirty="0"/>
          </a:p>
        </p:txBody>
      </p:sp>
      <p:sp>
        <p:nvSpPr>
          <p:cNvPr id="9" name="Rectangle 8">
            <a:extLst>
              <a:ext uri="{FF2B5EF4-FFF2-40B4-BE49-F238E27FC236}">
                <a16:creationId xmlns:a16="http://schemas.microsoft.com/office/drawing/2014/main" id="{D93435C1-0818-B908-A0A1-68AE17BE29DB}"/>
              </a:ext>
            </a:extLst>
          </p:cNvPr>
          <p:cNvSpPr>
            <a:spLocks noChangeArrowheads="1"/>
          </p:cNvSpPr>
          <p:nvPr/>
        </p:nvSpPr>
        <p:spPr bwMode="auto">
          <a:xfrm>
            <a:off x="725477" y="2994199"/>
            <a:ext cx="10728090" cy="101566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If you expect a column to be commonly used in query predicates and if that column has high cardinality </a:t>
            </a:r>
          </a:p>
          <a:p>
            <a:r>
              <a:rPr lang="en-US" sz="2000" dirty="0"/>
              <a:t>(that is, a large number of distinct values), then use</a:t>
            </a:r>
            <a:r>
              <a:rPr lang="en-US" sz="2000" b="1" dirty="0"/>
              <a:t> ZORDER BY. </a:t>
            </a:r>
          </a:p>
        </p:txBody>
      </p:sp>
      <p:sp>
        <p:nvSpPr>
          <p:cNvPr id="10" name="Rectangle 9">
            <a:extLst>
              <a:ext uri="{FF2B5EF4-FFF2-40B4-BE49-F238E27FC236}">
                <a16:creationId xmlns:a16="http://schemas.microsoft.com/office/drawing/2014/main" id="{2CC852C9-2A74-162B-9E32-A8645C64E272}"/>
              </a:ext>
            </a:extLst>
          </p:cNvPr>
          <p:cNvSpPr/>
          <p:nvPr/>
        </p:nvSpPr>
        <p:spPr>
          <a:xfrm>
            <a:off x="569022" y="4316906"/>
            <a:ext cx="10690957" cy="147732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Drastically reduces the scan time for highly selective queries</a:t>
            </a:r>
          </a:p>
          <a:p>
            <a:r>
              <a:rPr lang="en-US" dirty="0"/>
              <a:t>        -  filtering 1 record from billion transactions</a:t>
            </a:r>
          </a:p>
          <a:p>
            <a:pPr marL="285750" lvl="0" indent="-285750">
              <a:buFont typeface="Arial" panose="020B0604020202020204" pitchFamily="34" charset="0"/>
              <a:buChar char="•"/>
            </a:pPr>
            <a:r>
              <a:rPr lang="en-US" dirty="0"/>
              <a:t>Supports binary comparison operators such as </a:t>
            </a:r>
            <a:r>
              <a:rPr lang="en-US" b="1" dirty="0"/>
              <a:t>StartsWith</a:t>
            </a:r>
            <a:r>
              <a:rPr lang="en-US" dirty="0"/>
              <a:t>, </a:t>
            </a:r>
            <a:r>
              <a:rPr lang="en-US" b="1" dirty="0"/>
              <a:t>Like</a:t>
            </a:r>
            <a:r>
              <a:rPr lang="en-US" dirty="0"/>
              <a:t>,</a:t>
            </a:r>
            <a:r>
              <a:rPr lang="en-US" b="1" dirty="0"/>
              <a:t>In &lt;list&gt;</a:t>
            </a:r>
            <a:r>
              <a:rPr lang="en-US" dirty="0"/>
              <a:t> as well as </a:t>
            </a:r>
            <a:r>
              <a:rPr lang="en-US" b="1" dirty="0"/>
              <a:t>AND</a:t>
            </a:r>
            <a:r>
              <a:rPr lang="en-US" dirty="0"/>
              <a:t>, </a:t>
            </a:r>
            <a:r>
              <a:rPr lang="en-US" b="1" dirty="0"/>
              <a:t>OR </a:t>
            </a:r>
            <a:r>
              <a:rPr lang="en-US" dirty="0"/>
              <a:t>and </a:t>
            </a:r>
            <a:r>
              <a:rPr lang="en-US" b="1" dirty="0"/>
              <a:t>NOT </a:t>
            </a:r>
            <a:r>
              <a:rPr lang="en-US" dirty="0"/>
              <a:t>operations and others</a:t>
            </a:r>
          </a:p>
          <a:p>
            <a:pPr marL="285750" indent="-285750">
              <a:buFont typeface="Arial" panose="020B0604020202020204" pitchFamily="34" charset="0"/>
              <a:buChar char="•"/>
            </a:pPr>
            <a:endParaRPr lang="en-US" dirty="0"/>
          </a:p>
        </p:txBody>
      </p:sp>
      <p:sp>
        <p:nvSpPr>
          <p:cNvPr id="11" name="Rectangle 10">
            <a:extLst>
              <a:ext uri="{FF2B5EF4-FFF2-40B4-BE49-F238E27FC236}">
                <a16:creationId xmlns:a16="http://schemas.microsoft.com/office/drawing/2014/main" id="{2F25CB54-8983-BD49-4EBE-0C89BF5F3D9B}"/>
              </a:ext>
            </a:extLst>
          </p:cNvPr>
          <p:cNvSpPr/>
          <p:nvPr/>
        </p:nvSpPr>
        <p:spPr>
          <a:xfrm>
            <a:off x="569022" y="5763456"/>
            <a:ext cx="6963060"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lvl="0" indent="-330200">
              <a:buSzPts val="1600"/>
              <a:buChar char="●"/>
            </a:pPr>
            <a:r>
              <a:rPr lang="en-US" dirty="0"/>
              <a:t>Note: This features is only available in databrikcs with Delta format</a:t>
            </a:r>
          </a:p>
        </p:txBody>
      </p:sp>
    </p:spTree>
    <p:extLst>
      <p:ext uri="{BB962C8B-B14F-4D97-AF65-F5344CB8AC3E}">
        <p14:creationId xmlns:p14="http://schemas.microsoft.com/office/powerpoint/2010/main" val="189624077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593" y="368266"/>
            <a:ext cx="2567022" cy="369108"/>
          </a:xfrm>
          <a:prstGeom prst="rect">
            <a:avLst/>
          </a:prstGeom>
          <a:noFill/>
        </p:spPr>
        <p:txBody>
          <a:bodyPr wrap="none" rtlCol="0">
            <a:spAutoFit/>
          </a:bodyPr>
          <a:lstStyle/>
          <a:p>
            <a:r>
              <a:rPr lang="en-US" sz="1799" b="1" dirty="0"/>
              <a:t>Establish the baseline:</a:t>
            </a:r>
            <a:endParaRPr lang="en-IN" sz="1799" b="1" dirty="0"/>
          </a:p>
        </p:txBody>
      </p:sp>
      <p:pic>
        <p:nvPicPr>
          <p:cNvPr id="5" name="Picture 4"/>
          <p:cNvPicPr>
            <a:picLocks noChangeAspect="1"/>
          </p:cNvPicPr>
          <p:nvPr/>
        </p:nvPicPr>
        <p:blipFill>
          <a:blip r:embed="rId2"/>
          <a:stretch>
            <a:fillRect/>
          </a:stretch>
        </p:blipFill>
        <p:spPr>
          <a:xfrm>
            <a:off x="463888" y="1092912"/>
            <a:ext cx="5294477" cy="3624031"/>
          </a:xfrm>
          <a:prstGeom prst="rect">
            <a:avLst/>
          </a:prstGeom>
        </p:spPr>
      </p:pic>
      <p:pic>
        <p:nvPicPr>
          <p:cNvPr id="6" name="Picture 5"/>
          <p:cNvPicPr>
            <a:picLocks noChangeAspect="1"/>
          </p:cNvPicPr>
          <p:nvPr/>
        </p:nvPicPr>
        <p:blipFill>
          <a:blip r:embed="rId3"/>
          <a:stretch>
            <a:fillRect/>
          </a:stretch>
        </p:blipFill>
        <p:spPr>
          <a:xfrm>
            <a:off x="6298571" y="2598137"/>
            <a:ext cx="5793916" cy="3426416"/>
          </a:xfrm>
          <a:prstGeom prst="rect">
            <a:avLst/>
          </a:prstGeom>
        </p:spPr>
      </p:pic>
      <p:sp>
        <p:nvSpPr>
          <p:cNvPr id="7" name="TextBox 6"/>
          <p:cNvSpPr txBox="1"/>
          <p:nvPr/>
        </p:nvSpPr>
        <p:spPr>
          <a:xfrm>
            <a:off x="384461" y="4486267"/>
            <a:ext cx="1460950" cy="369108"/>
          </a:xfrm>
          <a:prstGeom prst="rect">
            <a:avLst/>
          </a:prstGeom>
          <a:noFill/>
          <a:ln w="28575">
            <a:solidFill>
              <a:srgbClr val="FF0000"/>
            </a:solidFill>
          </a:ln>
        </p:spPr>
        <p:txBody>
          <a:bodyPr wrap="square" rtlCol="0">
            <a:spAutoFit/>
          </a:bodyPr>
          <a:lstStyle/>
          <a:p>
            <a:endParaRPr lang="en-IN" sz="1799" dirty="0"/>
          </a:p>
        </p:txBody>
      </p:sp>
      <p:sp>
        <p:nvSpPr>
          <p:cNvPr id="8" name="TextBox 7"/>
          <p:cNvSpPr txBox="1"/>
          <p:nvPr/>
        </p:nvSpPr>
        <p:spPr>
          <a:xfrm>
            <a:off x="6493113" y="3127839"/>
            <a:ext cx="5425166" cy="369108"/>
          </a:xfrm>
          <a:prstGeom prst="rect">
            <a:avLst/>
          </a:prstGeom>
          <a:noFill/>
          <a:ln w="28575">
            <a:solidFill>
              <a:srgbClr val="FF0000"/>
            </a:solidFill>
          </a:ln>
        </p:spPr>
        <p:txBody>
          <a:bodyPr wrap="square" rtlCol="0">
            <a:spAutoFit/>
          </a:bodyPr>
          <a:lstStyle/>
          <a:p>
            <a:endParaRPr lang="en-IN" sz="1799" dirty="0"/>
          </a:p>
        </p:txBody>
      </p:sp>
      <p:sp>
        <p:nvSpPr>
          <p:cNvPr id="9" name="TextBox 8"/>
          <p:cNvSpPr txBox="1"/>
          <p:nvPr/>
        </p:nvSpPr>
        <p:spPr>
          <a:xfrm>
            <a:off x="6482945" y="3433984"/>
            <a:ext cx="5425166" cy="369108"/>
          </a:xfrm>
          <a:prstGeom prst="rect">
            <a:avLst/>
          </a:prstGeom>
          <a:noFill/>
          <a:ln w="28575">
            <a:solidFill>
              <a:srgbClr val="FF0000"/>
            </a:solidFill>
          </a:ln>
        </p:spPr>
        <p:txBody>
          <a:bodyPr wrap="square" rtlCol="0">
            <a:spAutoFit/>
          </a:bodyPr>
          <a:lstStyle/>
          <a:p>
            <a:endParaRPr lang="en-IN" sz="1799" dirty="0"/>
          </a:p>
        </p:txBody>
      </p:sp>
      <p:sp>
        <p:nvSpPr>
          <p:cNvPr id="10" name="TextBox 9"/>
          <p:cNvSpPr txBox="1"/>
          <p:nvPr/>
        </p:nvSpPr>
        <p:spPr>
          <a:xfrm>
            <a:off x="6482944" y="3681035"/>
            <a:ext cx="5425166" cy="369108"/>
          </a:xfrm>
          <a:prstGeom prst="rect">
            <a:avLst/>
          </a:prstGeom>
          <a:noFill/>
          <a:ln w="28575">
            <a:solidFill>
              <a:srgbClr val="FF0000"/>
            </a:solidFill>
          </a:ln>
        </p:spPr>
        <p:txBody>
          <a:bodyPr wrap="square" rtlCol="0">
            <a:spAutoFit/>
          </a:bodyPr>
          <a:lstStyle/>
          <a:p>
            <a:endParaRPr lang="en-IN" sz="1799" dirty="0"/>
          </a:p>
        </p:txBody>
      </p:sp>
      <p:sp>
        <p:nvSpPr>
          <p:cNvPr id="11" name="TextBox 10"/>
          <p:cNvSpPr txBox="1"/>
          <p:nvPr/>
        </p:nvSpPr>
        <p:spPr>
          <a:xfrm>
            <a:off x="6482943" y="4210738"/>
            <a:ext cx="5425166" cy="369108"/>
          </a:xfrm>
          <a:prstGeom prst="rect">
            <a:avLst/>
          </a:prstGeom>
          <a:noFill/>
          <a:ln w="28575">
            <a:solidFill>
              <a:srgbClr val="FF0000"/>
            </a:solidFill>
          </a:ln>
        </p:spPr>
        <p:txBody>
          <a:bodyPr wrap="square" rtlCol="0">
            <a:spAutoFit/>
          </a:bodyPr>
          <a:lstStyle/>
          <a:p>
            <a:endParaRPr lang="en-IN" sz="1799" dirty="0"/>
          </a:p>
        </p:txBody>
      </p:sp>
    </p:spTree>
    <p:extLst>
      <p:ext uri="{BB962C8B-B14F-4D97-AF65-F5344CB8AC3E}">
        <p14:creationId xmlns:p14="http://schemas.microsoft.com/office/powerpoint/2010/main" val="15243488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6113" y="1067729"/>
            <a:ext cx="7569601" cy="2563072"/>
          </a:xfrm>
          <a:prstGeom prst="rect">
            <a:avLst/>
          </a:prstGeom>
        </p:spPr>
      </p:pic>
      <p:sp>
        <p:nvSpPr>
          <p:cNvPr id="5" name="TextBox 4"/>
          <p:cNvSpPr txBox="1"/>
          <p:nvPr/>
        </p:nvSpPr>
        <p:spPr>
          <a:xfrm>
            <a:off x="316112" y="194607"/>
            <a:ext cx="11543167" cy="369108"/>
          </a:xfrm>
          <a:prstGeom prst="rect">
            <a:avLst/>
          </a:prstGeom>
          <a:noFill/>
        </p:spPr>
        <p:txBody>
          <a:bodyPr wrap="none" rtlCol="0">
            <a:spAutoFit/>
          </a:bodyPr>
          <a:lstStyle/>
          <a:p>
            <a:r>
              <a:rPr lang="en-US" sz="1799" dirty="0"/>
              <a:t>Here we read up the delta table which is Z-Ordered by city id and it takes around 48 second to execute the code</a:t>
            </a:r>
          </a:p>
        </p:txBody>
      </p:sp>
      <p:pic>
        <p:nvPicPr>
          <p:cNvPr id="6" name="Picture 5"/>
          <p:cNvPicPr>
            <a:picLocks noChangeAspect="1"/>
          </p:cNvPicPr>
          <p:nvPr/>
        </p:nvPicPr>
        <p:blipFill>
          <a:blip r:embed="rId3"/>
          <a:stretch>
            <a:fillRect/>
          </a:stretch>
        </p:blipFill>
        <p:spPr>
          <a:xfrm>
            <a:off x="6663984" y="3553910"/>
            <a:ext cx="5328339" cy="3196403"/>
          </a:xfrm>
          <a:prstGeom prst="rect">
            <a:avLst/>
          </a:prstGeom>
        </p:spPr>
      </p:pic>
      <p:sp>
        <p:nvSpPr>
          <p:cNvPr id="7" name="TextBox 6"/>
          <p:cNvSpPr txBox="1"/>
          <p:nvPr/>
        </p:nvSpPr>
        <p:spPr>
          <a:xfrm>
            <a:off x="6800680" y="4084719"/>
            <a:ext cx="4997988" cy="369108"/>
          </a:xfrm>
          <a:prstGeom prst="rect">
            <a:avLst/>
          </a:prstGeom>
          <a:noFill/>
          <a:ln w="28575">
            <a:solidFill>
              <a:srgbClr val="FF0000"/>
            </a:solidFill>
          </a:ln>
        </p:spPr>
        <p:txBody>
          <a:bodyPr wrap="square" rtlCol="0">
            <a:spAutoFit/>
          </a:bodyPr>
          <a:lstStyle/>
          <a:p>
            <a:endParaRPr lang="en-IN" sz="1799" dirty="0"/>
          </a:p>
        </p:txBody>
      </p:sp>
      <p:sp>
        <p:nvSpPr>
          <p:cNvPr id="8" name="TextBox 7"/>
          <p:cNvSpPr txBox="1"/>
          <p:nvPr/>
        </p:nvSpPr>
        <p:spPr>
          <a:xfrm>
            <a:off x="6732331" y="4341025"/>
            <a:ext cx="4997988" cy="369108"/>
          </a:xfrm>
          <a:prstGeom prst="rect">
            <a:avLst/>
          </a:prstGeom>
          <a:noFill/>
          <a:ln w="28575">
            <a:solidFill>
              <a:srgbClr val="FF0000"/>
            </a:solidFill>
          </a:ln>
        </p:spPr>
        <p:txBody>
          <a:bodyPr wrap="square" rtlCol="0">
            <a:spAutoFit/>
          </a:bodyPr>
          <a:lstStyle/>
          <a:p>
            <a:endParaRPr lang="en-IN" sz="1799" dirty="0"/>
          </a:p>
        </p:txBody>
      </p:sp>
      <p:sp>
        <p:nvSpPr>
          <p:cNvPr id="9" name="TextBox 8"/>
          <p:cNvSpPr txBox="1"/>
          <p:nvPr/>
        </p:nvSpPr>
        <p:spPr>
          <a:xfrm>
            <a:off x="6732331" y="5100849"/>
            <a:ext cx="4997988" cy="369108"/>
          </a:xfrm>
          <a:prstGeom prst="rect">
            <a:avLst/>
          </a:prstGeom>
          <a:noFill/>
          <a:ln w="28575">
            <a:solidFill>
              <a:srgbClr val="FF0000"/>
            </a:solidFill>
          </a:ln>
        </p:spPr>
        <p:txBody>
          <a:bodyPr wrap="square" rtlCol="0">
            <a:spAutoFit/>
          </a:bodyPr>
          <a:lstStyle/>
          <a:p>
            <a:endParaRPr lang="en-IN" sz="1799" dirty="0"/>
          </a:p>
        </p:txBody>
      </p:sp>
      <p:sp>
        <p:nvSpPr>
          <p:cNvPr id="2" name="TextBox 1"/>
          <p:cNvSpPr txBox="1"/>
          <p:nvPr/>
        </p:nvSpPr>
        <p:spPr>
          <a:xfrm>
            <a:off x="256307" y="3435407"/>
            <a:ext cx="1674540" cy="369108"/>
          </a:xfrm>
          <a:prstGeom prst="rect">
            <a:avLst/>
          </a:prstGeom>
          <a:noFill/>
          <a:ln w="28575">
            <a:solidFill>
              <a:srgbClr val="FF0000"/>
            </a:solidFill>
          </a:ln>
        </p:spPr>
        <p:txBody>
          <a:bodyPr wrap="square" rtlCol="0">
            <a:spAutoFit/>
          </a:bodyPr>
          <a:lstStyle/>
          <a:p>
            <a:endParaRPr lang="en-IN" sz="1799" dirty="0"/>
          </a:p>
        </p:txBody>
      </p:sp>
    </p:spTree>
    <p:extLst>
      <p:ext uri="{BB962C8B-B14F-4D97-AF65-F5344CB8AC3E}">
        <p14:creationId xmlns:p14="http://schemas.microsoft.com/office/powerpoint/2010/main" val="128387004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78" y="274288"/>
            <a:ext cx="3889989" cy="369108"/>
          </a:xfrm>
          <a:prstGeom prst="rect">
            <a:avLst/>
          </a:prstGeom>
          <a:noFill/>
        </p:spPr>
        <p:txBody>
          <a:bodyPr wrap="none" rtlCol="0">
            <a:spAutoFit/>
          </a:bodyPr>
          <a:lstStyle/>
          <a:p>
            <a:r>
              <a:rPr lang="en-US" sz="1799" dirty="0"/>
              <a:t>Querying 1 record from 1 TB dataset</a:t>
            </a:r>
            <a:endParaRPr lang="en-IN" sz="1799" dirty="0"/>
          </a:p>
        </p:txBody>
      </p:sp>
      <p:pic>
        <p:nvPicPr>
          <p:cNvPr id="5" name="Picture 4"/>
          <p:cNvPicPr>
            <a:picLocks noChangeAspect="1"/>
          </p:cNvPicPr>
          <p:nvPr/>
        </p:nvPicPr>
        <p:blipFill>
          <a:blip r:embed="rId2"/>
          <a:stretch>
            <a:fillRect/>
          </a:stretch>
        </p:blipFill>
        <p:spPr>
          <a:xfrm>
            <a:off x="516219" y="762606"/>
            <a:ext cx="6218205" cy="514216"/>
          </a:xfrm>
          <a:prstGeom prst="rect">
            <a:avLst/>
          </a:prstGeom>
        </p:spPr>
      </p:pic>
      <p:pic>
        <p:nvPicPr>
          <p:cNvPr id="6" name="Picture 5"/>
          <p:cNvPicPr>
            <a:picLocks noChangeAspect="1"/>
          </p:cNvPicPr>
          <p:nvPr/>
        </p:nvPicPr>
        <p:blipFill>
          <a:blip r:embed="rId3"/>
          <a:stretch>
            <a:fillRect/>
          </a:stretch>
        </p:blipFill>
        <p:spPr>
          <a:xfrm>
            <a:off x="427178" y="2176838"/>
            <a:ext cx="9141619" cy="3872278"/>
          </a:xfrm>
          <a:prstGeom prst="rect">
            <a:avLst/>
          </a:prstGeom>
        </p:spPr>
      </p:pic>
      <p:sp>
        <p:nvSpPr>
          <p:cNvPr id="7" name="TextBox 6"/>
          <p:cNvSpPr txBox="1"/>
          <p:nvPr/>
        </p:nvSpPr>
        <p:spPr>
          <a:xfrm>
            <a:off x="427178" y="1542211"/>
            <a:ext cx="11504583" cy="645906"/>
          </a:xfrm>
          <a:prstGeom prst="rect">
            <a:avLst/>
          </a:prstGeom>
          <a:noFill/>
        </p:spPr>
        <p:txBody>
          <a:bodyPr wrap="square" rtlCol="0">
            <a:spAutoFit/>
          </a:bodyPr>
          <a:lstStyle/>
          <a:p>
            <a:r>
              <a:rPr lang="en-US" sz="1799" dirty="0"/>
              <a:t>Here we will load up the dataset which is not optimized and look for specfic transaction id. It took around 17 mins </a:t>
            </a:r>
            <a:endParaRPr lang="en-IN" sz="1799" dirty="0"/>
          </a:p>
        </p:txBody>
      </p:sp>
    </p:spTree>
    <p:extLst>
      <p:ext uri="{BB962C8B-B14F-4D97-AF65-F5344CB8AC3E}">
        <p14:creationId xmlns:p14="http://schemas.microsoft.com/office/powerpoint/2010/main" val="31491701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9505" y="1234949"/>
            <a:ext cx="10208141" cy="5037413"/>
          </a:xfrm>
          <a:prstGeom prst="rect">
            <a:avLst/>
          </a:prstGeom>
        </p:spPr>
      </p:pic>
      <p:sp>
        <p:nvSpPr>
          <p:cNvPr id="5" name="TextBox 4"/>
          <p:cNvSpPr txBox="1"/>
          <p:nvPr/>
        </p:nvSpPr>
        <p:spPr>
          <a:xfrm>
            <a:off x="589506" y="86328"/>
            <a:ext cx="12564526" cy="922705"/>
          </a:xfrm>
          <a:prstGeom prst="rect">
            <a:avLst/>
          </a:prstGeom>
          <a:noFill/>
        </p:spPr>
        <p:txBody>
          <a:bodyPr wrap="none" rtlCol="0">
            <a:spAutoFit/>
          </a:bodyPr>
          <a:lstStyle/>
          <a:p>
            <a:r>
              <a:rPr lang="en-US" sz="1799" dirty="0"/>
              <a:t>In this example we will load up the delta table which is z ordered on transaction id column.</a:t>
            </a:r>
          </a:p>
          <a:p>
            <a:r>
              <a:rPr lang="en-US" sz="1799" dirty="0"/>
              <a:t>It takes around 2.52 which is significantly faster than 16mins. Thats the huge performance increase for finding out 1 record</a:t>
            </a:r>
          </a:p>
          <a:p>
            <a:r>
              <a:rPr lang="en-US" sz="1799" dirty="0"/>
              <a:t>Out of 24 billion records</a:t>
            </a:r>
            <a:endParaRPr lang="en-IN" sz="1799" dirty="0"/>
          </a:p>
        </p:txBody>
      </p:sp>
    </p:spTree>
    <p:extLst>
      <p:ext uri="{BB962C8B-B14F-4D97-AF65-F5344CB8AC3E}">
        <p14:creationId xmlns:p14="http://schemas.microsoft.com/office/powerpoint/2010/main" val="169852524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99156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966" y="1497566"/>
            <a:ext cx="11614556" cy="3467626"/>
          </a:xfrm>
          <a:prstGeom prst="rect">
            <a:avLst/>
          </a:prstGeom>
        </p:spPr>
      </p:pic>
      <p:sp>
        <p:nvSpPr>
          <p:cNvPr id="5" name="TextBox 4"/>
          <p:cNvSpPr txBox="1"/>
          <p:nvPr/>
        </p:nvSpPr>
        <p:spPr>
          <a:xfrm>
            <a:off x="476386" y="670330"/>
            <a:ext cx="9478524" cy="369108"/>
          </a:xfrm>
          <a:prstGeom prst="rect">
            <a:avLst/>
          </a:prstGeom>
          <a:noFill/>
        </p:spPr>
        <p:txBody>
          <a:bodyPr wrap="none" rtlCol="0">
            <a:spAutoFit/>
          </a:bodyPr>
          <a:lstStyle/>
          <a:p>
            <a:r>
              <a:rPr lang="en-US" sz="1799" dirty="0"/>
              <a:t>Here we just demonstaring that maxpartitionByte is 128 MB and Open Cost In Bytes is 4 mb</a:t>
            </a:r>
            <a:endParaRPr lang="en-IN" sz="1799" dirty="0"/>
          </a:p>
        </p:txBody>
      </p:sp>
    </p:spTree>
    <p:extLst>
      <p:ext uri="{BB962C8B-B14F-4D97-AF65-F5344CB8AC3E}">
        <p14:creationId xmlns:p14="http://schemas.microsoft.com/office/powerpoint/2010/main" val="14182819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305" y="257578"/>
            <a:ext cx="10677006" cy="646074"/>
          </a:xfrm>
          <a:prstGeom prst="rect">
            <a:avLst/>
          </a:prstGeom>
          <a:noFill/>
        </p:spPr>
        <p:txBody>
          <a:bodyPr wrap="square" rtlCol="0">
            <a:spAutoFit/>
          </a:bodyPr>
          <a:lstStyle/>
          <a:p>
            <a:r>
              <a:rPr lang="en-US" sz="1799" dirty="0"/>
              <a:t>Here we break down the algorithm that apache spark is using to estimate how many partitions the dataset will have upon ingestion</a:t>
            </a:r>
            <a:endParaRPr lang="en-IN" sz="1799" dirty="0"/>
          </a:p>
        </p:txBody>
      </p:sp>
      <p:pic>
        <p:nvPicPr>
          <p:cNvPr id="5" name="Picture 4"/>
          <p:cNvPicPr>
            <a:picLocks noChangeAspect="1"/>
          </p:cNvPicPr>
          <p:nvPr/>
        </p:nvPicPr>
        <p:blipFill>
          <a:blip r:embed="rId2"/>
          <a:stretch>
            <a:fillRect/>
          </a:stretch>
        </p:blipFill>
        <p:spPr>
          <a:xfrm>
            <a:off x="308948" y="903652"/>
            <a:ext cx="10004520" cy="3155437"/>
          </a:xfrm>
          <a:prstGeom prst="rect">
            <a:avLst/>
          </a:prstGeom>
        </p:spPr>
      </p:pic>
      <p:pic>
        <p:nvPicPr>
          <p:cNvPr id="6" name="Picture 5"/>
          <p:cNvPicPr>
            <a:picLocks noChangeAspect="1"/>
          </p:cNvPicPr>
          <p:nvPr/>
        </p:nvPicPr>
        <p:blipFill>
          <a:blip r:embed="rId3"/>
          <a:stretch>
            <a:fillRect/>
          </a:stretch>
        </p:blipFill>
        <p:spPr>
          <a:xfrm>
            <a:off x="494148" y="4571942"/>
            <a:ext cx="9819320" cy="1809279"/>
          </a:xfrm>
          <a:prstGeom prst="rect">
            <a:avLst/>
          </a:prstGeom>
        </p:spPr>
      </p:pic>
    </p:spTree>
    <p:extLst>
      <p:ext uri="{BB962C8B-B14F-4D97-AF65-F5344CB8AC3E}">
        <p14:creationId xmlns:p14="http://schemas.microsoft.com/office/powerpoint/2010/main" val="7417070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2809" y="111849"/>
            <a:ext cx="5157825" cy="922705"/>
          </a:xfrm>
          <a:prstGeom prst="rect">
            <a:avLst/>
          </a:prstGeom>
          <a:noFill/>
        </p:spPr>
        <p:txBody>
          <a:bodyPr wrap="none" rtlCol="0">
            <a:spAutoFit/>
          </a:bodyPr>
          <a:lstStyle/>
          <a:p>
            <a:r>
              <a:rPr lang="en-US" sz="1799" dirty="0"/>
              <a:t>Here we will test with different MaxPartitionBytes</a:t>
            </a:r>
          </a:p>
          <a:p>
            <a:endParaRPr lang="en-US" sz="1799" dirty="0"/>
          </a:p>
          <a:p>
            <a:r>
              <a:rPr lang="en-US" sz="1799" dirty="0"/>
              <a:t>Scenario 1 : 1x</a:t>
            </a:r>
            <a:endParaRPr lang="en-IN" sz="1799" dirty="0"/>
          </a:p>
        </p:txBody>
      </p:sp>
      <p:pic>
        <p:nvPicPr>
          <p:cNvPr id="5" name="Picture 4"/>
          <p:cNvPicPr>
            <a:picLocks noChangeAspect="1"/>
          </p:cNvPicPr>
          <p:nvPr/>
        </p:nvPicPr>
        <p:blipFill>
          <a:blip r:embed="rId2"/>
          <a:stretch>
            <a:fillRect/>
          </a:stretch>
        </p:blipFill>
        <p:spPr>
          <a:xfrm>
            <a:off x="512614" y="1180047"/>
            <a:ext cx="7906984" cy="5534889"/>
          </a:xfrm>
          <a:prstGeom prst="rect">
            <a:avLst/>
          </a:prstGeom>
        </p:spPr>
      </p:pic>
      <p:sp>
        <p:nvSpPr>
          <p:cNvPr id="6" name="TextBox 5"/>
          <p:cNvSpPr txBox="1"/>
          <p:nvPr/>
        </p:nvSpPr>
        <p:spPr>
          <a:xfrm>
            <a:off x="905618" y="3025316"/>
            <a:ext cx="1435320" cy="369108"/>
          </a:xfrm>
          <a:prstGeom prst="rect">
            <a:avLst/>
          </a:prstGeom>
          <a:noFill/>
          <a:ln w="38100">
            <a:solidFill>
              <a:srgbClr val="FF0000"/>
            </a:solidFill>
          </a:ln>
        </p:spPr>
        <p:txBody>
          <a:bodyPr wrap="square" rtlCol="0">
            <a:spAutoFit/>
          </a:bodyPr>
          <a:lstStyle/>
          <a:p>
            <a:endParaRPr lang="en-IN" sz="1799" dirty="0"/>
          </a:p>
        </p:txBody>
      </p:sp>
      <p:sp>
        <p:nvSpPr>
          <p:cNvPr id="7" name="TextBox 6"/>
          <p:cNvSpPr txBox="1"/>
          <p:nvPr/>
        </p:nvSpPr>
        <p:spPr>
          <a:xfrm>
            <a:off x="1750007" y="5962880"/>
            <a:ext cx="1435320" cy="369108"/>
          </a:xfrm>
          <a:prstGeom prst="rect">
            <a:avLst/>
          </a:prstGeom>
          <a:noFill/>
          <a:ln w="38100">
            <a:solidFill>
              <a:srgbClr val="FF0000"/>
            </a:solidFill>
          </a:ln>
        </p:spPr>
        <p:txBody>
          <a:bodyPr wrap="square" rtlCol="0">
            <a:spAutoFit/>
          </a:bodyPr>
          <a:lstStyle/>
          <a:p>
            <a:endParaRPr lang="en-IN" sz="1799" dirty="0"/>
          </a:p>
        </p:txBody>
      </p:sp>
      <p:sp>
        <p:nvSpPr>
          <p:cNvPr id="8" name="TextBox 7"/>
          <p:cNvSpPr txBox="1"/>
          <p:nvPr/>
        </p:nvSpPr>
        <p:spPr>
          <a:xfrm>
            <a:off x="905618" y="6355752"/>
            <a:ext cx="1435320" cy="369108"/>
          </a:xfrm>
          <a:prstGeom prst="rect">
            <a:avLst/>
          </a:prstGeom>
          <a:noFill/>
          <a:ln w="38100">
            <a:solidFill>
              <a:srgbClr val="FF0000"/>
            </a:solidFill>
          </a:ln>
        </p:spPr>
        <p:txBody>
          <a:bodyPr wrap="square" rtlCol="0">
            <a:spAutoFit/>
          </a:bodyPr>
          <a:lstStyle/>
          <a:p>
            <a:endParaRPr lang="en-IN" sz="1799" dirty="0"/>
          </a:p>
        </p:txBody>
      </p:sp>
    </p:spTree>
    <p:extLst>
      <p:ext uri="{BB962C8B-B14F-4D97-AF65-F5344CB8AC3E}">
        <p14:creationId xmlns:p14="http://schemas.microsoft.com/office/powerpoint/2010/main" val="28002527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6731" y="219959"/>
            <a:ext cx="1642971" cy="369108"/>
          </a:xfrm>
          <a:prstGeom prst="rect">
            <a:avLst/>
          </a:prstGeom>
        </p:spPr>
        <p:txBody>
          <a:bodyPr wrap="none">
            <a:spAutoFit/>
          </a:bodyPr>
          <a:lstStyle/>
          <a:p>
            <a:r>
              <a:rPr lang="en-US" sz="1799" dirty="0"/>
              <a:t>Scenario 2 : 2x</a:t>
            </a:r>
            <a:endParaRPr lang="en-IN" sz="1799" dirty="0"/>
          </a:p>
        </p:txBody>
      </p:sp>
      <p:pic>
        <p:nvPicPr>
          <p:cNvPr id="5" name="Picture 4"/>
          <p:cNvPicPr>
            <a:picLocks noChangeAspect="1"/>
          </p:cNvPicPr>
          <p:nvPr/>
        </p:nvPicPr>
        <p:blipFill>
          <a:blip r:embed="rId2"/>
          <a:stretch>
            <a:fillRect/>
          </a:stretch>
        </p:blipFill>
        <p:spPr>
          <a:xfrm>
            <a:off x="743291" y="772381"/>
            <a:ext cx="7759296" cy="5870573"/>
          </a:xfrm>
          <a:prstGeom prst="rect">
            <a:avLst/>
          </a:prstGeom>
        </p:spPr>
      </p:pic>
      <p:sp>
        <p:nvSpPr>
          <p:cNvPr id="6" name="TextBox 5"/>
          <p:cNvSpPr txBox="1"/>
          <p:nvPr/>
        </p:nvSpPr>
        <p:spPr>
          <a:xfrm>
            <a:off x="1255904" y="2751922"/>
            <a:ext cx="1307166" cy="369108"/>
          </a:xfrm>
          <a:prstGeom prst="rect">
            <a:avLst/>
          </a:prstGeom>
          <a:noFill/>
          <a:ln w="28575">
            <a:solidFill>
              <a:srgbClr val="FF0000"/>
            </a:solidFill>
          </a:ln>
        </p:spPr>
        <p:txBody>
          <a:bodyPr wrap="square" rtlCol="0">
            <a:spAutoFit/>
          </a:bodyPr>
          <a:lstStyle/>
          <a:p>
            <a:endParaRPr lang="en-IN" sz="1799" dirty="0"/>
          </a:p>
        </p:txBody>
      </p:sp>
      <p:sp>
        <p:nvSpPr>
          <p:cNvPr id="7" name="TextBox 6"/>
          <p:cNvSpPr txBox="1"/>
          <p:nvPr/>
        </p:nvSpPr>
        <p:spPr>
          <a:xfrm>
            <a:off x="2373688" y="5903075"/>
            <a:ext cx="1307166" cy="369108"/>
          </a:xfrm>
          <a:prstGeom prst="rect">
            <a:avLst/>
          </a:prstGeom>
          <a:noFill/>
          <a:ln w="28575">
            <a:solidFill>
              <a:srgbClr val="FF0000"/>
            </a:solidFill>
          </a:ln>
        </p:spPr>
        <p:txBody>
          <a:bodyPr wrap="square" rtlCol="0">
            <a:spAutoFit/>
          </a:bodyPr>
          <a:lstStyle/>
          <a:p>
            <a:endParaRPr lang="en-IN" sz="1799" dirty="0"/>
          </a:p>
        </p:txBody>
      </p:sp>
      <p:sp>
        <p:nvSpPr>
          <p:cNvPr id="8" name="TextBox 7"/>
          <p:cNvSpPr txBox="1"/>
          <p:nvPr/>
        </p:nvSpPr>
        <p:spPr>
          <a:xfrm>
            <a:off x="1382634" y="6342569"/>
            <a:ext cx="1307166" cy="369108"/>
          </a:xfrm>
          <a:prstGeom prst="rect">
            <a:avLst/>
          </a:prstGeom>
          <a:noFill/>
          <a:ln w="28575">
            <a:solidFill>
              <a:srgbClr val="FF0000"/>
            </a:solidFill>
          </a:ln>
        </p:spPr>
        <p:txBody>
          <a:bodyPr wrap="square" rtlCol="0">
            <a:spAutoFit/>
          </a:bodyPr>
          <a:lstStyle/>
          <a:p>
            <a:endParaRPr lang="en-IN" sz="1799" dirty="0"/>
          </a:p>
        </p:txBody>
      </p:sp>
    </p:spTree>
    <p:extLst>
      <p:ext uri="{BB962C8B-B14F-4D97-AF65-F5344CB8AC3E}">
        <p14:creationId xmlns:p14="http://schemas.microsoft.com/office/powerpoint/2010/main" val="18548362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926" y="134523"/>
            <a:ext cx="1642971" cy="369108"/>
          </a:xfrm>
          <a:prstGeom prst="rect">
            <a:avLst/>
          </a:prstGeom>
        </p:spPr>
        <p:txBody>
          <a:bodyPr wrap="none">
            <a:spAutoFit/>
          </a:bodyPr>
          <a:lstStyle/>
          <a:p>
            <a:r>
              <a:rPr lang="en-US" sz="1799" dirty="0"/>
              <a:t>Scenario 3 : 4x</a:t>
            </a:r>
            <a:endParaRPr lang="en-IN" sz="1799" dirty="0"/>
          </a:p>
        </p:txBody>
      </p:sp>
      <p:pic>
        <p:nvPicPr>
          <p:cNvPr id="5" name="Picture 4"/>
          <p:cNvPicPr>
            <a:picLocks noChangeAspect="1"/>
          </p:cNvPicPr>
          <p:nvPr/>
        </p:nvPicPr>
        <p:blipFill>
          <a:blip r:embed="rId2"/>
          <a:stretch>
            <a:fillRect/>
          </a:stretch>
        </p:blipFill>
        <p:spPr>
          <a:xfrm>
            <a:off x="1956477" y="319141"/>
            <a:ext cx="7675017" cy="6155381"/>
          </a:xfrm>
          <a:prstGeom prst="rect">
            <a:avLst/>
          </a:prstGeom>
        </p:spPr>
      </p:pic>
      <p:sp>
        <p:nvSpPr>
          <p:cNvPr id="6" name="TextBox 5"/>
          <p:cNvSpPr txBox="1"/>
          <p:nvPr/>
        </p:nvSpPr>
        <p:spPr>
          <a:xfrm>
            <a:off x="2588702" y="2469985"/>
            <a:ext cx="1144838" cy="369108"/>
          </a:xfrm>
          <a:prstGeom prst="rect">
            <a:avLst/>
          </a:prstGeom>
          <a:noFill/>
          <a:ln w="28575">
            <a:solidFill>
              <a:srgbClr val="FF0000"/>
            </a:solidFill>
          </a:ln>
        </p:spPr>
        <p:txBody>
          <a:bodyPr wrap="square" rtlCol="0">
            <a:spAutoFit/>
          </a:bodyPr>
          <a:lstStyle/>
          <a:p>
            <a:endParaRPr lang="en-IN" sz="1799" dirty="0"/>
          </a:p>
        </p:txBody>
      </p:sp>
      <p:sp>
        <p:nvSpPr>
          <p:cNvPr id="7" name="TextBox 6"/>
          <p:cNvSpPr txBox="1"/>
          <p:nvPr/>
        </p:nvSpPr>
        <p:spPr>
          <a:xfrm>
            <a:off x="2588703" y="6192584"/>
            <a:ext cx="1221729" cy="369108"/>
          </a:xfrm>
          <a:prstGeom prst="rect">
            <a:avLst/>
          </a:prstGeom>
          <a:noFill/>
          <a:ln w="28575">
            <a:solidFill>
              <a:srgbClr val="FF0000"/>
            </a:solidFill>
          </a:ln>
        </p:spPr>
        <p:txBody>
          <a:bodyPr wrap="square" rtlCol="0">
            <a:spAutoFit/>
          </a:bodyPr>
          <a:lstStyle/>
          <a:p>
            <a:endParaRPr lang="en-IN" sz="1799" dirty="0"/>
          </a:p>
        </p:txBody>
      </p:sp>
      <p:sp>
        <p:nvSpPr>
          <p:cNvPr id="8" name="TextBox 7"/>
          <p:cNvSpPr txBox="1"/>
          <p:nvPr/>
        </p:nvSpPr>
        <p:spPr>
          <a:xfrm>
            <a:off x="3810432" y="5764955"/>
            <a:ext cx="1220307" cy="369108"/>
          </a:xfrm>
          <a:prstGeom prst="rect">
            <a:avLst/>
          </a:prstGeom>
          <a:noFill/>
          <a:ln w="28575">
            <a:solidFill>
              <a:srgbClr val="FF0000"/>
            </a:solidFill>
          </a:ln>
        </p:spPr>
        <p:txBody>
          <a:bodyPr wrap="square" rtlCol="0">
            <a:spAutoFit/>
          </a:bodyPr>
          <a:lstStyle/>
          <a:p>
            <a:endParaRPr lang="en-IN" sz="1799" dirty="0"/>
          </a:p>
        </p:txBody>
      </p:sp>
    </p:spTree>
    <p:extLst>
      <p:ext uri="{BB962C8B-B14F-4D97-AF65-F5344CB8AC3E}">
        <p14:creationId xmlns:p14="http://schemas.microsoft.com/office/powerpoint/2010/main" val="17762726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4780" y="1436214"/>
            <a:ext cx="11102146" cy="5051607"/>
          </a:xfrm>
          <a:prstGeom prst="rect">
            <a:avLst/>
          </a:prstGeom>
        </p:spPr>
      </p:pic>
      <p:sp>
        <p:nvSpPr>
          <p:cNvPr id="5" name="Rectangle 4"/>
          <p:cNvSpPr/>
          <p:nvPr/>
        </p:nvSpPr>
        <p:spPr>
          <a:xfrm>
            <a:off x="511777" y="442091"/>
            <a:ext cx="1642971" cy="369108"/>
          </a:xfrm>
          <a:prstGeom prst="rect">
            <a:avLst/>
          </a:prstGeom>
        </p:spPr>
        <p:txBody>
          <a:bodyPr wrap="none">
            <a:spAutoFit/>
          </a:bodyPr>
          <a:lstStyle/>
          <a:p>
            <a:r>
              <a:rPr lang="en-US" sz="1799" dirty="0"/>
              <a:t>Scenario 4 : 8x</a:t>
            </a:r>
            <a:endParaRPr lang="en-IN" sz="1799" dirty="0"/>
          </a:p>
        </p:txBody>
      </p:sp>
      <p:sp>
        <p:nvSpPr>
          <p:cNvPr id="6" name="TextBox 5"/>
          <p:cNvSpPr txBox="1"/>
          <p:nvPr/>
        </p:nvSpPr>
        <p:spPr>
          <a:xfrm>
            <a:off x="1161926" y="3179101"/>
            <a:ext cx="1768518" cy="369108"/>
          </a:xfrm>
          <a:prstGeom prst="rect">
            <a:avLst/>
          </a:prstGeom>
          <a:noFill/>
          <a:ln w="28575">
            <a:solidFill>
              <a:srgbClr val="FF0000"/>
            </a:solidFill>
          </a:ln>
        </p:spPr>
        <p:txBody>
          <a:bodyPr wrap="square" rtlCol="0">
            <a:spAutoFit/>
          </a:bodyPr>
          <a:lstStyle/>
          <a:p>
            <a:endParaRPr lang="en-IN" sz="1799" dirty="0"/>
          </a:p>
        </p:txBody>
      </p:sp>
      <p:sp>
        <p:nvSpPr>
          <p:cNvPr id="7" name="TextBox 6"/>
          <p:cNvSpPr txBox="1"/>
          <p:nvPr/>
        </p:nvSpPr>
        <p:spPr>
          <a:xfrm>
            <a:off x="1172731" y="6261905"/>
            <a:ext cx="1768518" cy="369108"/>
          </a:xfrm>
          <a:prstGeom prst="rect">
            <a:avLst/>
          </a:prstGeom>
          <a:noFill/>
          <a:ln w="28575">
            <a:solidFill>
              <a:srgbClr val="FF0000"/>
            </a:solidFill>
          </a:ln>
        </p:spPr>
        <p:txBody>
          <a:bodyPr wrap="square" rtlCol="0">
            <a:spAutoFit/>
          </a:bodyPr>
          <a:lstStyle/>
          <a:p>
            <a:endParaRPr lang="en-IN" sz="1799" dirty="0"/>
          </a:p>
        </p:txBody>
      </p:sp>
      <p:sp>
        <p:nvSpPr>
          <p:cNvPr id="8" name="TextBox 7"/>
          <p:cNvSpPr txBox="1"/>
          <p:nvPr/>
        </p:nvSpPr>
        <p:spPr>
          <a:xfrm>
            <a:off x="3699366" y="5878868"/>
            <a:ext cx="709116" cy="369108"/>
          </a:xfrm>
          <a:prstGeom prst="rect">
            <a:avLst/>
          </a:prstGeom>
          <a:noFill/>
          <a:ln w="28575">
            <a:solidFill>
              <a:srgbClr val="FF0000"/>
            </a:solidFill>
          </a:ln>
        </p:spPr>
        <p:txBody>
          <a:bodyPr wrap="square" rtlCol="0">
            <a:spAutoFit/>
          </a:bodyPr>
          <a:lstStyle/>
          <a:p>
            <a:endParaRPr lang="en-IN" sz="1799" dirty="0"/>
          </a:p>
        </p:txBody>
      </p:sp>
    </p:spTree>
    <p:extLst>
      <p:ext uri="{BB962C8B-B14F-4D97-AF65-F5344CB8AC3E}">
        <p14:creationId xmlns:p14="http://schemas.microsoft.com/office/powerpoint/2010/main" val="1911059456"/>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16354</TotalTime>
  <Words>1933</Words>
  <Application>Microsoft Office PowerPoint</Application>
  <PresentationFormat>Custom</PresentationFormat>
  <Paragraphs>168</Paragraphs>
  <Slides>39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39</vt:i4>
      </vt:variant>
    </vt:vector>
  </HeadingPairs>
  <TitlesOfParts>
    <vt:vector size="50" baseType="lpstr">
      <vt:lpstr>Arial</vt:lpstr>
      <vt:lpstr>Arial</vt:lpstr>
      <vt:lpstr>Barlow</vt:lpstr>
      <vt:lpstr>Courier New</vt:lpstr>
      <vt:lpstr>DMSans-Regular</vt:lpstr>
      <vt:lpstr>Nunito</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Disk-Partitioning Warnings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789</cp:revision>
  <dcterms:created xsi:type="dcterms:W3CDTF">2012-02-07T06:07:07Z</dcterms:created>
  <dcterms:modified xsi:type="dcterms:W3CDTF">2023-03-19T05:29:53Z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