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61"/>
  </p:notesMasterIdLst>
  <p:handoutMasterIdLst>
    <p:handoutMasterId r:id="rId62"/>
  </p:handoutMasterIdLst>
  <p:sldIdLst>
    <p:sldId id="516" r:id="rId6"/>
    <p:sldId id="595" r:id="rId7"/>
    <p:sldId id="622" r:id="rId8"/>
    <p:sldId id="673" r:id="rId9"/>
    <p:sldId id="674" r:id="rId10"/>
    <p:sldId id="626" r:id="rId11"/>
    <p:sldId id="670" r:id="rId12"/>
    <p:sldId id="627" r:id="rId13"/>
    <p:sldId id="662" r:id="rId14"/>
    <p:sldId id="663" r:id="rId15"/>
    <p:sldId id="628" r:id="rId16"/>
    <p:sldId id="629" r:id="rId17"/>
    <p:sldId id="630" r:id="rId18"/>
    <p:sldId id="631" r:id="rId19"/>
    <p:sldId id="664" r:id="rId20"/>
    <p:sldId id="632" r:id="rId21"/>
    <p:sldId id="633" r:id="rId22"/>
    <p:sldId id="634" r:id="rId23"/>
    <p:sldId id="635" r:id="rId24"/>
    <p:sldId id="636" r:id="rId25"/>
    <p:sldId id="637" r:id="rId26"/>
    <p:sldId id="638" r:id="rId27"/>
    <p:sldId id="639" r:id="rId28"/>
    <p:sldId id="640" r:id="rId29"/>
    <p:sldId id="641" r:id="rId30"/>
    <p:sldId id="642" r:id="rId31"/>
    <p:sldId id="643" r:id="rId32"/>
    <p:sldId id="644" r:id="rId33"/>
    <p:sldId id="645" r:id="rId34"/>
    <p:sldId id="646" r:id="rId35"/>
    <p:sldId id="647" r:id="rId36"/>
    <p:sldId id="648" r:id="rId37"/>
    <p:sldId id="649" r:id="rId38"/>
    <p:sldId id="650" r:id="rId39"/>
    <p:sldId id="651" r:id="rId40"/>
    <p:sldId id="652" r:id="rId41"/>
    <p:sldId id="653" r:id="rId42"/>
    <p:sldId id="654" r:id="rId43"/>
    <p:sldId id="655" r:id="rId44"/>
    <p:sldId id="656" r:id="rId45"/>
    <p:sldId id="657" r:id="rId46"/>
    <p:sldId id="658" r:id="rId47"/>
    <p:sldId id="659" r:id="rId48"/>
    <p:sldId id="660" r:id="rId49"/>
    <p:sldId id="661" r:id="rId50"/>
    <p:sldId id="671" r:id="rId51"/>
    <p:sldId id="672" r:id="rId52"/>
    <p:sldId id="623" r:id="rId53"/>
    <p:sldId id="624" r:id="rId54"/>
    <p:sldId id="665" r:id="rId55"/>
    <p:sldId id="666" r:id="rId56"/>
    <p:sldId id="667" r:id="rId57"/>
    <p:sldId id="668" r:id="rId58"/>
    <p:sldId id="669" r:id="rId59"/>
    <p:sldId id="625" r:id="rId6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516"/>
            <p14:sldId id="595"/>
            <p14:sldId id="622"/>
            <p14:sldId id="673"/>
            <p14:sldId id="674"/>
            <p14:sldId id="626"/>
            <p14:sldId id="670"/>
            <p14:sldId id="627"/>
            <p14:sldId id="662"/>
            <p14:sldId id="663"/>
            <p14:sldId id="628"/>
            <p14:sldId id="629"/>
            <p14:sldId id="630"/>
            <p14:sldId id="631"/>
            <p14:sldId id="664"/>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 id="651"/>
            <p14:sldId id="652"/>
            <p14:sldId id="653"/>
            <p14:sldId id="654"/>
            <p14:sldId id="655"/>
            <p14:sldId id="656"/>
            <p14:sldId id="657"/>
            <p14:sldId id="658"/>
            <p14:sldId id="659"/>
            <p14:sldId id="660"/>
            <p14:sldId id="661"/>
            <p14:sldId id="671"/>
            <p14:sldId id="672"/>
            <p14:sldId id="623"/>
            <p14:sldId id="624"/>
            <p14:sldId id="665"/>
            <p14:sldId id="666"/>
            <p14:sldId id="667"/>
            <p14:sldId id="668"/>
            <p14:sldId id="669"/>
            <p14:sldId id="625"/>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7D6"/>
    <a:srgbClr val="B2D3EB"/>
    <a:srgbClr val="FFFFFF"/>
    <a:srgbClr val="EE8200"/>
    <a:srgbClr val="00AEEF"/>
    <a:srgbClr val="FBFBFB"/>
    <a:srgbClr val="000000"/>
    <a:srgbClr val="929292"/>
    <a:srgbClr val="4D4D4D"/>
    <a:srgbClr val="F28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3" autoAdjust="0"/>
    <p:restoredTop sz="94055" autoAdjust="0"/>
  </p:normalViewPr>
  <p:slideViewPr>
    <p:cSldViewPr snapToGrid="0">
      <p:cViewPr varScale="1">
        <p:scale>
          <a:sx n="77" d="100"/>
          <a:sy n="77" d="100"/>
        </p:scale>
        <p:origin x="1008" y="8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9/22/2023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9/22/2023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1</a:t>
            </a:fld>
            <a:endParaRPr lang="en-US"/>
          </a:p>
        </p:txBody>
      </p:sp>
    </p:spTree>
    <p:extLst>
      <p:ext uri="{BB962C8B-B14F-4D97-AF65-F5344CB8AC3E}">
        <p14:creationId xmlns:p14="http://schemas.microsoft.com/office/powerpoint/2010/main" val="2107783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74421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0327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reeform: Shape 100">
            <a:extLst>
              <a:ext uri="{FF2B5EF4-FFF2-40B4-BE49-F238E27FC236}">
                <a16:creationId xmlns:a16="http://schemas.microsoft.com/office/drawing/2014/main" id="{858B2B96-9EEE-44C7-91FB-53509CBA230C}"/>
              </a:ext>
            </a:extLst>
          </p:cNvPr>
          <p:cNvSpPr/>
          <p:nvPr/>
        </p:nvSpPr>
        <p:spPr>
          <a:xfrm rot="20848400">
            <a:off x="7381571" y="-128799"/>
            <a:ext cx="4915432" cy="1772644"/>
          </a:xfrm>
          <a:custGeom>
            <a:avLst/>
            <a:gdLst>
              <a:gd name="connsiteX0" fmla="*/ 287049 w 4916712"/>
              <a:gd name="connsiteY0" fmla="*/ 1409785 h 1773106"/>
              <a:gd name="connsiteX1" fmla="*/ 0 w 4916712"/>
              <a:gd name="connsiteY1" fmla="*/ 1676162 h 1773106"/>
              <a:gd name="connsiteX2" fmla="*/ 281640 w 4916712"/>
              <a:gd name="connsiteY2" fmla="*/ 1413166 h 1773106"/>
              <a:gd name="connsiteX3" fmla="*/ 4916712 w 4916712"/>
              <a:gd name="connsiteY3" fmla="*/ 657477 h 1773106"/>
              <a:gd name="connsiteX4" fmla="*/ 4768628 w 4916712"/>
              <a:gd name="connsiteY4" fmla="*/ 1323974 h 1773106"/>
              <a:gd name="connsiteX5" fmla="*/ 4711734 w 4916712"/>
              <a:gd name="connsiteY5" fmla="*/ 1414047 h 1773106"/>
              <a:gd name="connsiteX6" fmla="*/ 4192609 w 4916712"/>
              <a:gd name="connsiteY6" fmla="*/ 1766352 h 1773106"/>
              <a:gd name="connsiteX7" fmla="*/ 2225054 w 4916712"/>
              <a:gd name="connsiteY7" fmla="*/ 1298491 h 1773106"/>
              <a:gd name="connsiteX8" fmla="*/ 713074 w 4916712"/>
              <a:gd name="connsiteY8" fmla="*/ 1242122 h 1773106"/>
              <a:gd name="connsiteX9" fmla="*/ 369603 w 4916712"/>
              <a:gd name="connsiteY9" fmla="*/ 1358192 h 1773106"/>
              <a:gd name="connsiteX10" fmla="*/ 287049 w 4916712"/>
              <a:gd name="connsiteY10" fmla="*/ 1409785 h 1773106"/>
              <a:gd name="connsiteX11" fmla="*/ 303717 w 4916712"/>
              <a:gd name="connsiteY11" fmla="*/ 1394318 h 1773106"/>
              <a:gd name="connsiteX12" fmla="*/ 1459160 w 4916712"/>
              <a:gd name="connsiteY12" fmla="*/ 92198 h 1773106"/>
              <a:gd name="connsiteX13" fmla="*/ 1794503 w 4916712"/>
              <a:gd name="connsiteY13" fmla="*/ 21308 h 1773106"/>
              <a:gd name="connsiteX14" fmla="*/ 1957545 w 4916712"/>
              <a:gd name="connsiteY14" fmla="*/ 0 h 177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6712" h="1773106">
                <a:moveTo>
                  <a:pt x="287049" y="1409785"/>
                </a:moveTo>
                <a:lnTo>
                  <a:pt x="0" y="1676162"/>
                </a:lnTo>
                <a:cubicBezTo>
                  <a:pt x="85558" y="1583388"/>
                  <a:pt x="171116" y="1490614"/>
                  <a:pt x="281640" y="1413166"/>
                </a:cubicBezTo>
                <a:close/>
                <a:moveTo>
                  <a:pt x="4916712" y="657477"/>
                </a:moveTo>
                <a:lnTo>
                  <a:pt x="4768628" y="1323974"/>
                </a:lnTo>
                <a:lnTo>
                  <a:pt x="4711734" y="1414047"/>
                </a:lnTo>
                <a:cubicBezTo>
                  <a:pt x="4588486" y="1587146"/>
                  <a:pt x="4420947" y="1733000"/>
                  <a:pt x="4192609" y="1766352"/>
                </a:cubicBezTo>
                <a:cubicBezTo>
                  <a:pt x="3735935" y="1833055"/>
                  <a:pt x="2804977" y="1385862"/>
                  <a:pt x="2225054" y="1298491"/>
                </a:cubicBezTo>
                <a:cubicBezTo>
                  <a:pt x="1645132" y="1211119"/>
                  <a:pt x="1083916" y="1179177"/>
                  <a:pt x="713074" y="1242122"/>
                </a:cubicBezTo>
                <a:cubicBezTo>
                  <a:pt x="574008" y="1265726"/>
                  <a:pt x="463029" y="1306571"/>
                  <a:pt x="369603" y="1358192"/>
                </a:cubicBezTo>
                <a:lnTo>
                  <a:pt x="287049" y="1409785"/>
                </a:lnTo>
                <a:lnTo>
                  <a:pt x="303717" y="1394318"/>
                </a:lnTo>
                <a:cubicBezTo>
                  <a:pt x="506194" y="854586"/>
                  <a:pt x="708672" y="314855"/>
                  <a:pt x="1459160" y="92198"/>
                </a:cubicBezTo>
                <a:cubicBezTo>
                  <a:pt x="1552971" y="64366"/>
                  <a:pt x="1666504" y="40864"/>
                  <a:pt x="1794503" y="21308"/>
                </a:cubicBezTo>
                <a:lnTo>
                  <a:pt x="1957545" y="0"/>
                </a:lnTo>
                <a:close/>
              </a:path>
            </a:pathLst>
          </a:custGeom>
          <a:solidFill>
            <a:schemeClr val="accent3"/>
          </a:solidFill>
          <a:ln>
            <a:solidFill>
              <a:srgbClr val="F28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3" name="Freeform: Shape 32">
            <a:extLst>
              <a:ext uri="{FF2B5EF4-FFF2-40B4-BE49-F238E27FC236}">
                <a16:creationId xmlns:a16="http://schemas.microsoft.com/office/drawing/2014/main" id="{A83A832B-DCD3-438B-8448-69C91336D488}"/>
              </a:ext>
            </a:extLst>
          </p:cNvPr>
          <p:cNvSpPr/>
          <p:nvPr/>
        </p:nvSpPr>
        <p:spPr>
          <a:xfrm>
            <a:off x="-1" y="893"/>
            <a:ext cx="9353210" cy="3214313"/>
          </a:xfrm>
          <a:custGeom>
            <a:avLst/>
            <a:gdLst>
              <a:gd name="connsiteX0" fmla="*/ 0 w 9355646"/>
              <a:gd name="connsiteY0" fmla="*/ 0 h 3215150"/>
              <a:gd name="connsiteX1" fmla="*/ 9355646 w 9355646"/>
              <a:gd name="connsiteY1" fmla="*/ 0 h 3215150"/>
              <a:gd name="connsiteX2" fmla="*/ 9352446 w 9355646"/>
              <a:gd name="connsiteY2" fmla="*/ 7079 h 3215150"/>
              <a:gd name="connsiteX3" fmla="*/ 4247536 w 9355646"/>
              <a:gd name="connsiteY3" fmla="*/ 3215150 h 3215150"/>
              <a:gd name="connsiteX4" fmla="*/ 9992 w 9355646"/>
              <a:gd name="connsiteY4" fmla="*/ 1309137 h 3215150"/>
              <a:gd name="connsiteX5" fmla="*/ 0 w 9355646"/>
              <a:gd name="connsiteY5" fmla="*/ 1297066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5646" h="3215150">
                <a:moveTo>
                  <a:pt x="0" y="0"/>
                </a:moveTo>
                <a:lnTo>
                  <a:pt x="9355646" y="0"/>
                </a:lnTo>
                <a:lnTo>
                  <a:pt x="9352446" y="7079"/>
                </a:lnTo>
                <a:cubicBezTo>
                  <a:pt x="8437807" y="1905264"/>
                  <a:pt x="6495642" y="3215150"/>
                  <a:pt x="4247536" y="3215150"/>
                </a:cubicBezTo>
                <a:cubicBezTo>
                  <a:pt x="2561457" y="3215150"/>
                  <a:pt x="1047469" y="2478339"/>
                  <a:pt x="9992" y="1309137"/>
                </a:cubicBezTo>
                <a:lnTo>
                  <a:pt x="0" y="1297066"/>
                </a:lnTo>
                <a:close/>
              </a:path>
            </a:pathLst>
          </a:custGeom>
          <a:gradFill>
            <a:gsLst>
              <a:gs pos="95000">
                <a:srgbClr val="24BED8"/>
              </a:gs>
              <a:gs pos="20000">
                <a:srgbClr val="2F3F69"/>
              </a:gs>
            </a:gsLst>
            <a:lin ang="17400000" scaled="0"/>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8" name="Freeform: Shape 67">
            <a:extLst>
              <a:ext uri="{FF2B5EF4-FFF2-40B4-BE49-F238E27FC236}">
                <a16:creationId xmlns:a16="http://schemas.microsoft.com/office/drawing/2014/main" id="{9110784B-9E16-40F7-8A41-0E66054A30BA}"/>
              </a:ext>
            </a:extLst>
          </p:cNvPr>
          <p:cNvSpPr/>
          <p:nvPr/>
        </p:nvSpPr>
        <p:spPr>
          <a:xfrm>
            <a:off x="1" y="3215207"/>
            <a:ext cx="2625249" cy="3641852"/>
          </a:xfrm>
          <a:custGeom>
            <a:avLst/>
            <a:gdLst>
              <a:gd name="connsiteX0" fmla="*/ 0 w 2625933"/>
              <a:gd name="connsiteY0" fmla="*/ 0 h 3642801"/>
              <a:gd name="connsiteX1" fmla="*/ 2625933 w 2625933"/>
              <a:gd name="connsiteY1" fmla="*/ 2625933 h 3642801"/>
              <a:gd name="connsiteX2" fmla="*/ 2507876 w 2625933"/>
              <a:gd name="connsiteY2" fmla="*/ 3406806 h 3642801"/>
              <a:gd name="connsiteX3" fmla="*/ 2421501 w 2625933"/>
              <a:gd name="connsiteY3" fmla="*/ 3642801 h 3642801"/>
              <a:gd name="connsiteX4" fmla="*/ 0 w 2625933"/>
              <a:gd name="connsiteY4" fmla="*/ 3642801 h 3642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5933" h="3642801">
                <a:moveTo>
                  <a:pt x="0" y="0"/>
                </a:moveTo>
                <a:cubicBezTo>
                  <a:pt x="1450263" y="0"/>
                  <a:pt x="2625933" y="1175670"/>
                  <a:pt x="2625933" y="2625933"/>
                </a:cubicBezTo>
                <a:cubicBezTo>
                  <a:pt x="2625933" y="2897858"/>
                  <a:pt x="2584601" y="3160128"/>
                  <a:pt x="2507876" y="3406806"/>
                </a:cubicBezTo>
                <a:lnTo>
                  <a:pt x="2421501" y="3642801"/>
                </a:lnTo>
                <a:lnTo>
                  <a:pt x="0" y="3642801"/>
                </a:lnTo>
                <a:close/>
              </a:path>
            </a:pathLst>
          </a:custGeom>
          <a:pattFill prst="wd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a:p>
        </p:txBody>
      </p:sp>
      <p:sp>
        <p:nvSpPr>
          <p:cNvPr id="62" name="Freeform: Shape 61">
            <a:extLst>
              <a:ext uri="{FF2B5EF4-FFF2-40B4-BE49-F238E27FC236}">
                <a16:creationId xmlns:a16="http://schemas.microsoft.com/office/drawing/2014/main" id="{56283D23-35FA-411D-A701-448059F2CE07}"/>
              </a:ext>
            </a:extLst>
          </p:cNvPr>
          <p:cNvSpPr/>
          <p:nvPr/>
        </p:nvSpPr>
        <p:spPr>
          <a:xfrm>
            <a:off x="-1" y="1344"/>
            <a:ext cx="8792918" cy="3214313"/>
          </a:xfrm>
          <a:custGeom>
            <a:avLst/>
            <a:gdLst>
              <a:gd name="connsiteX0" fmla="*/ 0 w 8795208"/>
              <a:gd name="connsiteY0" fmla="*/ 0 h 3215150"/>
              <a:gd name="connsiteX1" fmla="*/ 8795208 w 8795208"/>
              <a:gd name="connsiteY1" fmla="*/ 0 h 3215150"/>
              <a:gd name="connsiteX2" fmla="*/ 8792008 w 8795208"/>
              <a:gd name="connsiteY2" fmla="*/ 7079 h 3215150"/>
              <a:gd name="connsiteX3" fmla="*/ 3687098 w 8795208"/>
              <a:gd name="connsiteY3" fmla="*/ 3215150 h 3215150"/>
              <a:gd name="connsiteX4" fmla="*/ 81385 w 8795208"/>
              <a:gd name="connsiteY4" fmla="*/ 1919203 h 3215150"/>
              <a:gd name="connsiteX5" fmla="*/ 0 w 8795208"/>
              <a:gd name="connsiteY5" fmla="*/ 1848333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5208" h="3215150">
                <a:moveTo>
                  <a:pt x="0" y="0"/>
                </a:moveTo>
                <a:lnTo>
                  <a:pt x="8795208" y="0"/>
                </a:lnTo>
                <a:lnTo>
                  <a:pt x="8792008" y="7079"/>
                </a:lnTo>
                <a:cubicBezTo>
                  <a:pt x="7877369" y="1905264"/>
                  <a:pt x="5935204" y="3215150"/>
                  <a:pt x="3687098" y="3215150"/>
                </a:cubicBezTo>
                <a:cubicBezTo>
                  <a:pt x="2317159" y="3215150"/>
                  <a:pt x="1060827" y="2728740"/>
                  <a:pt x="81385" y="1919203"/>
                </a:cubicBezTo>
                <a:lnTo>
                  <a:pt x="0" y="1848333"/>
                </a:lnTo>
                <a:close/>
              </a:path>
            </a:pathLst>
          </a:custGeom>
          <a:gradFill flip="none" rotWithShape="1">
            <a:gsLst>
              <a:gs pos="95000">
                <a:srgbClr val="24BED8">
                  <a:alpha val="30000"/>
                </a:srgbClr>
              </a:gs>
              <a:gs pos="0">
                <a:srgbClr val="2F3F69">
                  <a:alpha val="60000"/>
                </a:srgbClr>
              </a:gs>
            </a:gsLst>
            <a:lin ang="10800000" scaled="1"/>
            <a:tileRect/>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43" name="TextBox 42">
            <a:extLst>
              <a:ext uri="{FF2B5EF4-FFF2-40B4-BE49-F238E27FC236}">
                <a16:creationId xmlns:a16="http://schemas.microsoft.com/office/drawing/2014/main" id="{233EDC58-F290-40BF-8676-A88A58F8E82F}"/>
              </a:ext>
            </a:extLst>
          </p:cNvPr>
          <p:cNvSpPr txBox="1"/>
          <p:nvPr/>
        </p:nvSpPr>
        <p:spPr>
          <a:xfrm>
            <a:off x="1211911" y="5723828"/>
            <a:ext cx="10782346" cy="523220"/>
          </a:xfrm>
          <a:prstGeom prst="rect">
            <a:avLst/>
          </a:prstGeom>
          <a:noFill/>
        </p:spPr>
        <p:txBody>
          <a:bodyPr wrap="square" rtlCol="0">
            <a:spAutoFit/>
          </a:bodyPr>
          <a:lstStyle/>
          <a:p>
            <a:r>
              <a:rPr lang="en-US" sz="2800" b="1" dirty="0">
                <a:solidFill>
                  <a:schemeClr val="tx1">
                    <a:lumMod val="75000"/>
                    <a:lumOff val="25000"/>
                  </a:schemeClr>
                </a:solidFill>
              </a:rPr>
              <a:t>Trainer: Maruti Makwana</a:t>
            </a:r>
            <a:endParaRPr lang="en-US" sz="2800" dirty="0">
              <a:solidFill>
                <a:schemeClr val="tx1">
                  <a:lumMod val="75000"/>
                  <a:lumOff val="25000"/>
                </a:schemeClr>
              </a:solidFill>
            </a:endParaRPr>
          </a:p>
        </p:txBody>
      </p:sp>
      <p:sp>
        <p:nvSpPr>
          <p:cNvPr id="50" name="TextBox 49">
            <a:extLst>
              <a:ext uri="{FF2B5EF4-FFF2-40B4-BE49-F238E27FC236}">
                <a16:creationId xmlns:a16="http://schemas.microsoft.com/office/drawing/2014/main" id="{30DF7877-AC10-4265-A588-C608D88C5B95}"/>
              </a:ext>
            </a:extLst>
          </p:cNvPr>
          <p:cNvSpPr txBox="1"/>
          <p:nvPr/>
        </p:nvSpPr>
        <p:spPr>
          <a:xfrm>
            <a:off x="997308" y="366954"/>
            <a:ext cx="6250530" cy="707758"/>
          </a:xfrm>
          <a:prstGeom prst="rect">
            <a:avLst/>
          </a:prstGeom>
          <a:noFill/>
        </p:spPr>
        <p:txBody>
          <a:bodyPr wrap="square" rtlCol="0">
            <a:spAutoFit/>
          </a:bodyPr>
          <a:lstStyle/>
          <a:p>
            <a:r>
              <a:rPr lang="en-US" sz="3999" b="1" dirty="0">
                <a:solidFill>
                  <a:schemeClr val="bg1"/>
                </a:solidFill>
              </a:rPr>
              <a:t>Data Engineering</a:t>
            </a:r>
            <a:endParaRPr lang="en-US" sz="3999" dirty="0">
              <a:solidFill>
                <a:schemeClr val="bg1"/>
              </a:solidFill>
            </a:endParaRPr>
          </a:p>
        </p:txBody>
      </p:sp>
      <p:sp>
        <p:nvSpPr>
          <p:cNvPr id="51" name="TextBox 50">
            <a:extLst>
              <a:ext uri="{FF2B5EF4-FFF2-40B4-BE49-F238E27FC236}">
                <a16:creationId xmlns:a16="http://schemas.microsoft.com/office/drawing/2014/main" id="{FFAC85A5-B589-48DB-98B1-7794715A7BDB}"/>
              </a:ext>
            </a:extLst>
          </p:cNvPr>
          <p:cNvSpPr txBox="1"/>
          <p:nvPr/>
        </p:nvSpPr>
        <p:spPr>
          <a:xfrm>
            <a:off x="997307" y="1234280"/>
            <a:ext cx="6043103" cy="461545"/>
          </a:xfrm>
          <a:prstGeom prst="rect">
            <a:avLst/>
          </a:prstGeom>
          <a:noFill/>
        </p:spPr>
        <p:txBody>
          <a:bodyPr wrap="square" rtlCol="0">
            <a:spAutoFit/>
          </a:bodyPr>
          <a:lstStyle/>
          <a:p>
            <a:r>
              <a:rPr lang="en-US" sz="2399" dirty="0">
                <a:solidFill>
                  <a:schemeClr val="bg1"/>
                </a:solidFill>
              </a:rPr>
              <a:t>On Microsoft Azure</a:t>
            </a:r>
          </a:p>
        </p:txBody>
      </p:sp>
      <p:cxnSp>
        <p:nvCxnSpPr>
          <p:cNvPr id="52" name="Straight Connector 51">
            <a:extLst>
              <a:ext uri="{FF2B5EF4-FFF2-40B4-BE49-F238E27FC236}">
                <a16:creationId xmlns:a16="http://schemas.microsoft.com/office/drawing/2014/main" id="{A9B0E375-DFCA-4BA3-A208-C4137829C503}"/>
              </a:ext>
            </a:extLst>
          </p:cNvPr>
          <p:cNvCxnSpPr/>
          <p:nvPr/>
        </p:nvCxnSpPr>
        <p:spPr>
          <a:xfrm>
            <a:off x="1111578" y="1134172"/>
            <a:ext cx="52056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032" name="Picture 8" descr="Microsoft Azure - Wikipedia">
            <a:extLst>
              <a:ext uri="{FF2B5EF4-FFF2-40B4-BE49-F238E27FC236}">
                <a16:creationId xmlns:a16="http://schemas.microsoft.com/office/drawing/2014/main" id="{B1D1A2C2-18AC-4790-890B-88C8DDC76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2263" y="2797469"/>
            <a:ext cx="3659075" cy="365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9975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CEF345-1E6F-4615-960B-E274AE896D61}"/>
              </a:ext>
            </a:extLst>
          </p:cNvPr>
          <p:cNvPicPr>
            <a:picLocks noChangeAspect="1"/>
          </p:cNvPicPr>
          <p:nvPr/>
        </p:nvPicPr>
        <p:blipFill>
          <a:blip r:embed="rId2"/>
          <a:stretch>
            <a:fillRect/>
          </a:stretch>
        </p:blipFill>
        <p:spPr>
          <a:xfrm>
            <a:off x="1381517" y="171167"/>
            <a:ext cx="7635902" cy="6515665"/>
          </a:xfrm>
          <a:prstGeom prst="rect">
            <a:avLst/>
          </a:prstGeom>
        </p:spPr>
      </p:pic>
    </p:spTree>
    <p:extLst>
      <p:ext uri="{BB962C8B-B14F-4D97-AF65-F5344CB8AC3E}">
        <p14:creationId xmlns:p14="http://schemas.microsoft.com/office/powerpoint/2010/main" val="40200649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38BB88-361B-4673-A716-E0B363080F2A}"/>
              </a:ext>
            </a:extLst>
          </p:cNvPr>
          <p:cNvPicPr>
            <a:picLocks noChangeAspect="1"/>
          </p:cNvPicPr>
          <p:nvPr/>
        </p:nvPicPr>
        <p:blipFill>
          <a:blip r:embed="rId2"/>
          <a:stretch>
            <a:fillRect/>
          </a:stretch>
        </p:blipFill>
        <p:spPr>
          <a:xfrm>
            <a:off x="642156" y="186409"/>
            <a:ext cx="5243014" cy="6485182"/>
          </a:xfrm>
          <a:prstGeom prst="rect">
            <a:avLst/>
          </a:prstGeom>
        </p:spPr>
      </p:pic>
    </p:spTree>
    <p:extLst>
      <p:ext uri="{BB962C8B-B14F-4D97-AF65-F5344CB8AC3E}">
        <p14:creationId xmlns:p14="http://schemas.microsoft.com/office/powerpoint/2010/main" val="30687909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6D3F40-DD8A-4704-B061-2C433514612A}"/>
              </a:ext>
            </a:extLst>
          </p:cNvPr>
          <p:cNvPicPr>
            <a:picLocks noChangeAspect="1"/>
          </p:cNvPicPr>
          <p:nvPr/>
        </p:nvPicPr>
        <p:blipFill>
          <a:blip r:embed="rId2"/>
          <a:stretch>
            <a:fillRect/>
          </a:stretch>
        </p:blipFill>
        <p:spPr>
          <a:xfrm>
            <a:off x="917415" y="201650"/>
            <a:ext cx="7902625" cy="6454699"/>
          </a:xfrm>
          <a:prstGeom prst="rect">
            <a:avLst/>
          </a:prstGeom>
        </p:spPr>
      </p:pic>
    </p:spTree>
    <p:extLst>
      <p:ext uri="{BB962C8B-B14F-4D97-AF65-F5344CB8AC3E}">
        <p14:creationId xmlns:p14="http://schemas.microsoft.com/office/powerpoint/2010/main" val="1084717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95F332-46B5-41A7-B1F3-DA8D80C0D9F0}"/>
              </a:ext>
            </a:extLst>
          </p:cNvPr>
          <p:cNvPicPr>
            <a:picLocks noChangeAspect="1"/>
          </p:cNvPicPr>
          <p:nvPr/>
        </p:nvPicPr>
        <p:blipFill>
          <a:blip r:embed="rId2"/>
          <a:stretch>
            <a:fillRect/>
          </a:stretch>
        </p:blipFill>
        <p:spPr>
          <a:xfrm>
            <a:off x="726974" y="0"/>
            <a:ext cx="8225141" cy="6858000"/>
          </a:xfrm>
          <a:prstGeom prst="rect">
            <a:avLst/>
          </a:prstGeom>
        </p:spPr>
      </p:pic>
    </p:spTree>
    <p:extLst>
      <p:ext uri="{BB962C8B-B14F-4D97-AF65-F5344CB8AC3E}">
        <p14:creationId xmlns:p14="http://schemas.microsoft.com/office/powerpoint/2010/main" val="17827264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D9AEDA-1037-4457-B895-8F755C57DE64}"/>
              </a:ext>
            </a:extLst>
          </p:cNvPr>
          <p:cNvPicPr>
            <a:picLocks noChangeAspect="1"/>
          </p:cNvPicPr>
          <p:nvPr/>
        </p:nvPicPr>
        <p:blipFill>
          <a:blip r:embed="rId2"/>
          <a:stretch>
            <a:fillRect/>
          </a:stretch>
        </p:blipFill>
        <p:spPr>
          <a:xfrm>
            <a:off x="1952583" y="205460"/>
            <a:ext cx="8283658" cy="6447079"/>
          </a:xfrm>
          <a:prstGeom prst="rect">
            <a:avLst/>
          </a:prstGeom>
        </p:spPr>
      </p:pic>
    </p:spTree>
    <p:extLst>
      <p:ext uri="{BB962C8B-B14F-4D97-AF65-F5344CB8AC3E}">
        <p14:creationId xmlns:p14="http://schemas.microsoft.com/office/powerpoint/2010/main" val="39879323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5CCE32-A58A-4965-A5B9-39D94FC1CA53}"/>
              </a:ext>
            </a:extLst>
          </p:cNvPr>
          <p:cNvSpPr txBox="1"/>
          <p:nvPr/>
        </p:nvSpPr>
        <p:spPr>
          <a:xfrm>
            <a:off x="498541" y="428895"/>
            <a:ext cx="10970369" cy="2677656"/>
          </a:xfrm>
          <a:prstGeom prst="rect">
            <a:avLst/>
          </a:prstGeom>
          <a:noFill/>
        </p:spPr>
        <p:txBody>
          <a:bodyPr wrap="square">
            <a:spAutoFit/>
          </a:bodyPr>
          <a:lstStyle/>
          <a:p>
            <a:r>
              <a:rPr lang="en-US" sz="2400" b="0" i="0" dirty="0">
                <a:solidFill>
                  <a:srgbClr val="24292F"/>
                </a:solidFill>
                <a:effectLst/>
                <a:latin typeface="-apple-system"/>
              </a:rPr>
              <a:t>Azure Event Hubs is a Big Data streaming platform and event ingestion service, capable of receiving and processing millions of events per second. </a:t>
            </a:r>
          </a:p>
          <a:p>
            <a:endParaRPr lang="en-US" sz="2400" dirty="0">
              <a:solidFill>
                <a:srgbClr val="24292F"/>
              </a:solidFill>
              <a:latin typeface="-apple-system"/>
            </a:endParaRPr>
          </a:p>
          <a:p>
            <a:r>
              <a:rPr lang="en-US" sz="2400" b="0" i="0" dirty="0">
                <a:solidFill>
                  <a:srgbClr val="24292F"/>
                </a:solidFill>
                <a:effectLst/>
                <a:latin typeface="-apple-system"/>
              </a:rPr>
              <a:t>We are using it to temporarily store vehicle </a:t>
            </a:r>
            <a:r>
              <a:rPr lang="en-US" sz="2400" b="0" i="0" dirty="0">
                <a:solidFill>
                  <a:srgbClr val="FF0000"/>
                </a:solidFill>
                <a:effectLst/>
                <a:latin typeface="-apple-system"/>
              </a:rPr>
              <a:t>telemetry</a:t>
            </a:r>
            <a:r>
              <a:rPr lang="en-US" sz="2400" b="0" i="0" dirty="0">
                <a:solidFill>
                  <a:srgbClr val="24292F"/>
                </a:solidFill>
                <a:effectLst/>
                <a:latin typeface="-apple-system"/>
              </a:rPr>
              <a:t> data that is processed and ready to be sent to the real-time dashboard. As data flows into Event Hubs, Azure Stream Analytics will query the data, applying aggregates and tagging anomalies, then send it to Azure Synapse Analytics.</a:t>
            </a:r>
            <a:endParaRPr lang="en-IN" sz="2400" dirty="0"/>
          </a:p>
        </p:txBody>
      </p:sp>
    </p:spTree>
    <p:extLst>
      <p:ext uri="{BB962C8B-B14F-4D97-AF65-F5344CB8AC3E}">
        <p14:creationId xmlns:p14="http://schemas.microsoft.com/office/powerpoint/2010/main" val="14162947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CF8C18-A67C-4529-AA38-D0BBE50656A1}"/>
              </a:ext>
            </a:extLst>
          </p:cNvPr>
          <p:cNvPicPr>
            <a:picLocks noChangeAspect="1"/>
          </p:cNvPicPr>
          <p:nvPr/>
        </p:nvPicPr>
        <p:blipFill>
          <a:blip r:embed="rId2"/>
          <a:stretch>
            <a:fillRect/>
          </a:stretch>
        </p:blipFill>
        <p:spPr>
          <a:xfrm>
            <a:off x="581427" y="434080"/>
            <a:ext cx="7407282" cy="5989839"/>
          </a:xfrm>
          <a:prstGeom prst="rect">
            <a:avLst/>
          </a:prstGeom>
        </p:spPr>
      </p:pic>
    </p:spTree>
    <p:extLst>
      <p:ext uri="{BB962C8B-B14F-4D97-AF65-F5344CB8AC3E}">
        <p14:creationId xmlns:p14="http://schemas.microsoft.com/office/powerpoint/2010/main" val="17920885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289774-00B6-49B2-A32E-D6303F42C9F4}"/>
              </a:ext>
            </a:extLst>
          </p:cNvPr>
          <p:cNvPicPr>
            <a:picLocks noChangeAspect="1"/>
          </p:cNvPicPr>
          <p:nvPr/>
        </p:nvPicPr>
        <p:blipFill>
          <a:blip r:embed="rId2"/>
          <a:stretch>
            <a:fillRect/>
          </a:stretch>
        </p:blipFill>
        <p:spPr>
          <a:xfrm>
            <a:off x="894278" y="220702"/>
            <a:ext cx="6820491" cy="6416596"/>
          </a:xfrm>
          <a:prstGeom prst="rect">
            <a:avLst/>
          </a:prstGeom>
        </p:spPr>
      </p:pic>
    </p:spTree>
    <p:extLst>
      <p:ext uri="{BB962C8B-B14F-4D97-AF65-F5344CB8AC3E}">
        <p14:creationId xmlns:p14="http://schemas.microsoft.com/office/powerpoint/2010/main" val="5267964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2D5E97-B081-4320-BC2A-3C667027AB61}"/>
              </a:ext>
            </a:extLst>
          </p:cNvPr>
          <p:cNvPicPr>
            <a:picLocks noChangeAspect="1"/>
          </p:cNvPicPr>
          <p:nvPr/>
        </p:nvPicPr>
        <p:blipFill>
          <a:blip r:embed="rId2"/>
          <a:stretch>
            <a:fillRect/>
          </a:stretch>
        </p:blipFill>
        <p:spPr>
          <a:xfrm>
            <a:off x="861068" y="144495"/>
            <a:ext cx="8093141" cy="6569009"/>
          </a:xfrm>
          <a:prstGeom prst="rect">
            <a:avLst/>
          </a:prstGeom>
        </p:spPr>
      </p:pic>
    </p:spTree>
    <p:extLst>
      <p:ext uri="{BB962C8B-B14F-4D97-AF65-F5344CB8AC3E}">
        <p14:creationId xmlns:p14="http://schemas.microsoft.com/office/powerpoint/2010/main" val="33187674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8C301D-3045-424E-B5A9-46705A2C637F}"/>
              </a:ext>
            </a:extLst>
          </p:cNvPr>
          <p:cNvPicPr>
            <a:picLocks noChangeAspect="1"/>
          </p:cNvPicPr>
          <p:nvPr/>
        </p:nvPicPr>
        <p:blipFill>
          <a:blip r:embed="rId2"/>
          <a:stretch>
            <a:fillRect/>
          </a:stretch>
        </p:blipFill>
        <p:spPr>
          <a:xfrm>
            <a:off x="491358" y="217325"/>
            <a:ext cx="7641658" cy="5220437"/>
          </a:xfrm>
          <a:prstGeom prst="rect">
            <a:avLst/>
          </a:prstGeom>
        </p:spPr>
      </p:pic>
    </p:spTree>
    <p:extLst>
      <p:ext uri="{BB962C8B-B14F-4D97-AF65-F5344CB8AC3E}">
        <p14:creationId xmlns:p14="http://schemas.microsoft.com/office/powerpoint/2010/main" val="41779310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7ADD25-4ACB-46D6-B529-BC969345C708}"/>
              </a:ext>
            </a:extLst>
          </p:cNvPr>
          <p:cNvSpPr/>
          <p:nvPr/>
        </p:nvSpPr>
        <p:spPr>
          <a:xfrm>
            <a:off x="357051" y="545515"/>
            <a:ext cx="11007635" cy="584775"/>
          </a:xfrm>
          <a:prstGeom prst="rect">
            <a:avLst/>
          </a:prstGeom>
        </p:spPr>
        <p:txBody>
          <a:bodyPr wrap="square">
            <a:spAutoFit/>
          </a:bodyPr>
          <a:lstStyle/>
          <a:p>
            <a:pPr algn="l"/>
            <a:r>
              <a:rPr lang="en-US" sz="3200" b="1" i="0" dirty="0">
                <a:solidFill>
                  <a:srgbClr val="24292F"/>
                </a:solidFill>
                <a:effectLst/>
                <a:latin typeface="-apple-system"/>
              </a:rPr>
              <a:t> Real-time stream processing with Stream Analytics</a:t>
            </a:r>
          </a:p>
        </p:txBody>
      </p:sp>
      <p:sp>
        <p:nvSpPr>
          <p:cNvPr id="3" name="Rectangle 2">
            <a:extLst>
              <a:ext uri="{FF2B5EF4-FFF2-40B4-BE49-F238E27FC236}">
                <a16:creationId xmlns:a16="http://schemas.microsoft.com/office/drawing/2014/main" id="{06B22C76-DEB5-48A4-B7FB-936312A02124}"/>
              </a:ext>
            </a:extLst>
          </p:cNvPr>
          <p:cNvSpPr/>
          <p:nvPr/>
        </p:nvSpPr>
        <p:spPr>
          <a:xfrm>
            <a:off x="357051" y="1466400"/>
            <a:ext cx="11007635" cy="2554545"/>
          </a:xfrm>
          <a:prstGeom prst="rect">
            <a:avLst/>
          </a:prstGeom>
        </p:spPr>
        <p:txBody>
          <a:bodyPr wrap="square">
            <a:spAutoFit/>
          </a:bodyPr>
          <a:lstStyle/>
          <a:p>
            <a:pPr algn="l"/>
            <a:r>
              <a:rPr lang="en-US" sz="3200" i="0" dirty="0">
                <a:solidFill>
                  <a:srgbClr val="24292F"/>
                </a:solidFill>
                <a:effectLst/>
                <a:latin typeface="-apple-system"/>
              </a:rPr>
              <a:t> This sample uses following azure resources</a:t>
            </a:r>
          </a:p>
          <a:p>
            <a:pPr marL="914382" lvl="1" indent="-457200">
              <a:buFont typeface="Wingdings" panose="05000000000000000000" pitchFamily="2" charset="2"/>
              <a:buChar char="ü"/>
            </a:pPr>
            <a:r>
              <a:rPr lang="en-US" sz="3200" dirty="0">
                <a:solidFill>
                  <a:srgbClr val="24292F"/>
                </a:solidFill>
                <a:latin typeface="-apple-system"/>
              </a:rPr>
              <a:t>Azure synapse analytics / Azure Databricks </a:t>
            </a:r>
          </a:p>
          <a:p>
            <a:pPr marL="914382" lvl="1" indent="-457200">
              <a:buFont typeface="Wingdings" panose="05000000000000000000" pitchFamily="2" charset="2"/>
              <a:buChar char="ü"/>
            </a:pPr>
            <a:r>
              <a:rPr lang="en-US" sz="3200" dirty="0">
                <a:solidFill>
                  <a:srgbClr val="24292F"/>
                </a:solidFill>
                <a:latin typeface="-apple-system"/>
              </a:rPr>
              <a:t>Stream analytics job</a:t>
            </a:r>
          </a:p>
          <a:p>
            <a:pPr marL="914382" lvl="1" indent="-457200">
              <a:buFont typeface="Wingdings" panose="05000000000000000000" pitchFamily="2" charset="2"/>
              <a:buChar char="ü"/>
            </a:pPr>
            <a:r>
              <a:rPr lang="en-US" sz="3200" i="0" dirty="0">
                <a:solidFill>
                  <a:srgbClr val="24292F"/>
                </a:solidFill>
                <a:effectLst/>
                <a:latin typeface="-apple-system"/>
              </a:rPr>
              <a:t>Event Hub</a:t>
            </a:r>
          </a:p>
          <a:p>
            <a:pPr marL="914382" lvl="1" indent="-457200">
              <a:buFont typeface="Wingdings" panose="05000000000000000000" pitchFamily="2" charset="2"/>
              <a:buChar char="ü"/>
            </a:pPr>
            <a:r>
              <a:rPr lang="en-US" sz="3200" dirty="0">
                <a:solidFill>
                  <a:srgbClr val="24292F"/>
                </a:solidFill>
                <a:latin typeface="-apple-system"/>
              </a:rPr>
              <a:t>Storage account</a:t>
            </a:r>
          </a:p>
        </p:txBody>
      </p:sp>
    </p:spTree>
    <p:extLst>
      <p:ext uri="{BB962C8B-B14F-4D97-AF65-F5344CB8AC3E}">
        <p14:creationId xmlns:p14="http://schemas.microsoft.com/office/powerpoint/2010/main" val="15760853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C07F3A-B314-4AC8-BF21-900AF3C82C35}"/>
              </a:ext>
            </a:extLst>
          </p:cNvPr>
          <p:cNvPicPr>
            <a:picLocks noChangeAspect="1"/>
          </p:cNvPicPr>
          <p:nvPr/>
        </p:nvPicPr>
        <p:blipFill>
          <a:blip r:embed="rId2"/>
          <a:stretch>
            <a:fillRect/>
          </a:stretch>
        </p:blipFill>
        <p:spPr>
          <a:xfrm>
            <a:off x="2077174" y="189922"/>
            <a:ext cx="2781541" cy="6668078"/>
          </a:xfrm>
          <a:prstGeom prst="rect">
            <a:avLst/>
          </a:prstGeom>
        </p:spPr>
      </p:pic>
      <p:pic>
        <p:nvPicPr>
          <p:cNvPr id="5" name="Picture 4">
            <a:extLst>
              <a:ext uri="{FF2B5EF4-FFF2-40B4-BE49-F238E27FC236}">
                <a16:creationId xmlns:a16="http://schemas.microsoft.com/office/drawing/2014/main" id="{6260AF2B-6A29-41A4-988A-D498494651BA}"/>
              </a:ext>
            </a:extLst>
          </p:cNvPr>
          <p:cNvPicPr>
            <a:picLocks noChangeAspect="1"/>
          </p:cNvPicPr>
          <p:nvPr/>
        </p:nvPicPr>
        <p:blipFill>
          <a:blip r:embed="rId3"/>
          <a:stretch>
            <a:fillRect/>
          </a:stretch>
        </p:blipFill>
        <p:spPr>
          <a:xfrm>
            <a:off x="6366895" y="189922"/>
            <a:ext cx="3132091" cy="6637595"/>
          </a:xfrm>
          <a:prstGeom prst="rect">
            <a:avLst/>
          </a:prstGeom>
        </p:spPr>
      </p:pic>
    </p:spTree>
    <p:extLst>
      <p:ext uri="{BB962C8B-B14F-4D97-AF65-F5344CB8AC3E}">
        <p14:creationId xmlns:p14="http://schemas.microsoft.com/office/powerpoint/2010/main" val="116791741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AB097D-380E-4F4E-8832-EDCC980B42EA}"/>
              </a:ext>
            </a:extLst>
          </p:cNvPr>
          <p:cNvPicPr>
            <a:picLocks noChangeAspect="1"/>
          </p:cNvPicPr>
          <p:nvPr/>
        </p:nvPicPr>
        <p:blipFill>
          <a:blip r:embed="rId2"/>
          <a:stretch>
            <a:fillRect/>
          </a:stretch>
        </p:blipFill>
        <p:spPr>
          <a:xfrm>
            <a:off x="0" y="360778"/>
            <a:ext cx="12188825" cy="5213113"/>
          </a:xfrm>
          <a:prstGeom prst="rect">
            <a:avLst/>
          </a:prstGeom>
        </p:spPr>
      </p:pic>
      <p:sp>
        <p:nvSpPr>
          <p:cNvPr id="5" name="TextBox 4">
            <a:extLst>
              <a:ext uri="{FF2B5EF4-FFF2-40B4-BE49-F238E27FC236}">
                <a16:creationId xmlns:a16="http://schemas.microsoft.com/office/drawing/2014/main" id="{D02C9DD5-6746-4446-8E96-50A014E558D4}"/>
              </a:ext>
            </a:extLst>
          </p:cNvPr>
          <p:cNvSpPr txBox="1"/>
          <p:nvPr/>
        </p:nvSpPr>
        <p:spPr>
          <a:xfrm>
            <a:off x="2949912" y="5282518"/>
            <a:ext cx="6094378" cy="923330"/>
          </a:xfrm>
          <a:prstGeom prst="rect">
            <a:avLst/>
          </a:prstGeom>
          <a:noFill/>
        </p:spPr>
        <p:txBody>
          <a:bodyPr wrap="square">
            <a:spAutoFit/>
          </a:bodyPr>
          <a:lstStyle/>
          <a:p>
            <a:r>
              <a:rPr lang="en-IN" b="0" i="0" dirty="0">
                <a:solidFill>
                  <a:srgbClr val="FF0000"/>
                </a:solidFill>
                <a:effectLst/>
                <a:latin typeface="az_ea_font"/>
              </a:rPr>
              <a:t>Endpoint=sb://marutieventhub.servicebus.windows.net/;SharedAccessKeyName=Write;SharedAccessKey=xbVqT0FtY508w2LoIceoMEAzktHpKkDPoH5zHfQbnYE=;EntityPath=telemetry</a:t>
            </a:r>
            <a:endParaRPr lang="en-IN" dirty="0">
              <a:solidFill>
                <a:srgbClr val="FF0000"/>
              </a:solidFill>
            </a:endParaRPr>
          </a:p>
        </p:txBody>
      </p:sp>
    </p:spTree>
    <p:extLst>
      <p:ext uri="{BB962C8B-B14F-4D97-AF65-F5344CB8AC3E}">
        <p14:creationId xmlns:p14="http://schemas.microsoft.com/office/powerpoint/2010/main" val="6307283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D974F4-3603-4D06-9578-51DC26DB9B5D}"/>
              </a:ext>
            </a:extLst>
          </p:cNvPr>
          <p:cNvSpPr txBox="1"/>
          <p:nvPr/>
        </p:nvSpPr>
        <p:spPr>
          <a:xfrm>
            <a:off x="401266" y="296853"/>
            <a:ext cx="6094378" cy="584775"/>
          </a:xfrm>
          <a:prstGeom prst="rect">
            <a:avLst/>
          </a:prstGeom>
          <a:noFill/>
        </p:spPr>
        <p:txBody>
          <a:bodyPr wrap="square">
            <a:spAutoFit/>
          </a:bodyPr>
          <a:lstStyle/>
          <a:p>
            <a:pPr algn="l"/>
            <a:r>
              <a:rPr lang="en-IN" sz="3200" b="1" i="0" dirty="0">
                <a:solidFill>
                  <a:srgbClr val="24292F"/>
                </a:solidFill>
                <a:effectLst/>
                <a:latin typeface="-apple-system"/>
              </a:rPr>
              <a:t>Configure Synapse Analytics</a:t>
            </a:r>
          </a:p>
        </p:txBody>
      </p:sp>
      <p:sp>
        <p:nvSpPr>
          <p:cNvPr id="5" name="TextBox 4">
            <a:extLst>
              <a:ext uri="{FF2B5EF4-FFF2-40B4-BE49-F238E27FC236}">
                <a16:creationId xmlns:a16="http://schemas.microsoft.com/office/drawing/2014/main" id="{238807BC-AE7D-4E32-97D1-10EE658B1273}"/>
              </a:ext>
            </a:extLst>
          </p:cNvPr>
          <p:cNvSpPr txBox="1"/>
          <p:nvPr/>
        </p:nvSpPr>
        <p:spPr>
          <a:xfrm>
            <a:off x="479087" y="1068130"/>
            <a:ext cx="10912002" cy="1200329"/>
          </a:xfrm>
          <a:prstGeom prst="rect">
            <a:avLst/>
          </a:prstGeom>
          <a:noFill/>
        </p:spPr>
        <p:txBody>
          <a:bodyPr wrap="square">
            <a:spAutoFit/>
          </a:bodyPr>
          <a:lstStyle/>
          <a:p>
            <a:r>
              <a:rPr lang="en-US" sz="2400" b="0" i="0" dirty="0">
                <a:solidFill>
                  <a:srgbClr val="24292F"/>
                </a:solidFill>
                <a:effectLst/>
                <a:latin typeface="-apple-system"/>
              </a:rPr>
              <a:t>n this task, you will create a table in a Synapse dedicated SQL pool to store aggregate vehicle data provided by a Stream Analytics job that processes vehicle telemetry ingested by Event Hubs.</a:t>
            </a:r>
            <a:endParaRPr lang="en-IN" sz="2400" dirty="0"/>
          </a:p>
        </p:txBody>
      </p:sp>
    </p:spTree>
    <p:extLst>
      <p:ext uri="{BB962C8B-B14F-4D97-AF65-F5344CB8AC3E}">
        <p14:creationId xmlns:p14="http://schemas.microsoft.com/office/powerpoint/2010/main" val="19985383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850840-E1FB-4567-8F10-481D4BBFE1C4}"/>
              </a:ext>
            </a:extLst>
          </p:cNvPr>
          <p:cNvPicPr>
            <a:picLocks noChangeAspect="1"/>
          </p:cNvPicPr>
          <p:nvPr/>
        </p:nvPicPr>
        <p:blipFill>
          <a:blip r:embed="rId2"/>
          <a:stretch>
            <a:fillRect/>
          </a:stretch>
        </p:blipFill>
        <p:spPr>
          <a:xfrm>
            <a:off x="224368" y="269015"/>
            <a:ext cx="8734596" cy="5878865"/>
          </a:xfrm>
          <a:prstGeom prst="rect">
            <a:avLst/>
          </a:prstGeom>
        </p:spPr>
      </p:pic>
    </p:spTree>
    <p:extLst>
      <p:ext uri="{BB962C8B-B14F-4D97-AF65-F5344CB8AC3E}">
        <p14:creationId xmlns:p14="http://schemas.microsoft.com/office/powerpoint/2010/main" val="36921458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3BE061-EAAA-4A9D-8971-23C9F73D81AC}"/>
              </a:ext>
            </a:extLst>
          </p:cNvPr>
          <p:cNvSpPr>
            <a:spLocks noChangeArrowheads="1"/>
          </p:cNvSpPr>
          <p:nvPr/>
        </p:nvSpPr>
        <p:spPr bwMode="auto">
          <a:xfrm>
            <a:off x="583660" y="5087566"/>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4292F"/>
                </a:solidFill>
                <a:effectLst/>
                <a:latin typeface="ui-monospace"/>
              </a:rPr>
              <a:t>CREATE TABLE </a:t>
            </a:r>
            <a:r>
              <a:rPr kumimoji="0" lang="en-US" altLang="en-US" sz="900" b="0" i="0" u="none" strike="noStrike" cap="none" normalizeH="0" baseline="0" dirty="0" err="1">
                <a:ln>
                  <a:noFill/>
                </a:ln>
                <a:solidFill>
                  <a:srgbClr val="24292F"/>
                </a:solidFill>
                <a:effectLst/>
                <a:latin typeface="ui-monospace"/>
              </a:rPr>
              <a:t>dbo.VehicleAverages</a:t>
            </a:r>
            <a:r>
              <a:rPr kumimoji="0" lang="en-US" altLang="en-US" sz="900" b="0" i="0" u="none" strike="noStrike" cap="none" normalizeH="0" baseline="0" dirty="0">
                <a:ln>
                  <a:noFill/>
                </a:ln>
                <a:solidFill>
                  <a:srgbClr val="24292F"/>
                </a:solidFill>
                <a:effectLst/>
                <a:latin typeface="ui-monospace"/>
              </a:rPr>
              <a:t> ( [</a:t>
            </a:r>
            <a:r>
              <a:rPr kumimoji="0" lang="en-US" altLang="en-US" sz="900" b="0" i="0" u="none" strike="noStrike" cap="none" normalizeH="0" baseline="0" dirty="0" err="1">
                <a:ln>
                  <a:noFill/>
                </a:ln>
                <a:solidFill>
                  <a:srgbClr val="24292F"/>
                </a:solidFill>
                <a:effectLst/>
                <a:latin typeface="ui-monospace"/>
              </a:rPr>
              <a:t>AverageEngineTemperature</a:t>
            </a:r>
            <a:r>
              <a:rPr kumimoji="0" lang="en-US" altLang="en-US" sz="900" b="0" i="0" u="none" strike="noStrike" cap="none" normalizeH="0" baseline="0" dirty="0">
                <a:ln>
                  <a:noFill/>
                </a:ln>
                <a:solidFill>
                  <a:srgbClr val="24292F"/>
                </a:solidFill>
                <a:effectLst/>
                <a:latin typeface="ui-monospace"/>
              </a:rPr>
              <a:t>] [float] NOT NULL, [</a:t>
            </a:r>
            <a:r>
              <a:rPr kumimoji="0" lang="en-US" altLang="en-US" sz="900" b="0" i="0" u="none" strike="noStrike" cap="none" normalizeH="0" baseline="0" dirty="0" err="1">
                <a:ln>
                  <a:noFill/>
                </a:ln>
                <a:solidFill>
                  <a:srgbClr val="24292F"/>
                </a:solidFill>
                <a:effectLst/>
                <a:latin typeface="ui-monospace"/>
              </a:rPr>
              <a:t>AverageSpeed</a:t>
            </a:r>
            <a:r>
              <a:rPr kumimoji="0" lang="en-US" altLang="en-US" sz="900" b="0" i="0" u="none" strike="noStrike" cap="none" normalizeH="0" baseline="0" dirty="0">
                <a:ln>
                  <a:noFill/>
                </a:ln>
                <a:solidFill>
                  <a:srgbClr val="24292F"/>
                </a:solidFill>
                <a:effectLst/>
                <a:latin typeface="ui-monospace"/>
              </a:rPr>
              <a:t>] [float] NOT NULL, [Snapshot] [datetime] NOT NULL ) WITH ( DISTRIBUTION = ROUND_ROBIN, CLUSTERED COLUMNSTORE INDEX ) GO</a:t>
            </a:r>
            <a:r>
              <a:rPr kumimoji="0" lang="en-US" altLang="en-US" sz="7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929656A-AE3F-459F-AF4F-3EB3AAE486EE}"/>
              </a:ext>
            </a:extLst>
          </p:cNvPr>
          <p:cNvSpPr txBox="1"/>
          <p:nvPr/>
        </p:nvSpPr>
        <p:spPr>
          <a:xfrm>
            <a:off x="1782593" y="1313234"/>
            <a:ext cx="6386208" cy="3416320"/>
          </a:xfrm>
          <a:prstGeom prst="rect">
            <a:avLst/>
          </a:prstGeom>
          <a:noFill/>
        </p:spPr>
        <p:txBody>
          <a:bodyPr wrap="square">
            <a:spAutoFit/>
          </a:bodyPr>
          <a:lstStyle/>
          <a:p>
            <a:r>
              <a:rPr lang="en-US" dirty="0"/>
              <a:t>CREATE TABLE </a:t>
            </a:r>
            <a:r>
              <a:rPr lang="en-US" dirty="0" err="1"/>
              <a:t>dbo.VehicleAverages</a:t>
            </a:r>
            <a:endParaRPr lang="en-US" dirty="0"/>
          </a:p>
          <a:p>
            <a:r>
              <a:rPr lang="en-US" dirty="0"/>
              <a:t>( </a:t>
            </a:r>
          </a:p>
          <a:p>
            <a:r>
              <a:rPr lang="en-US" dirty="0"/>
              <a:t>    [</a:t>
            </a:r>
            <a:r>
              <a:rPr lang="en-US" dirty="0" err="1"/>
              <a:t>AverageEngineTemperature</a:t>
            </a:r>
            <a:r>
              <a:rPr lang="en-US" dirty="0"/>
              <a:t>] [float] NOT  NULL,</a:t>
            </a:r>
          </a:p>
          <a:p>
            <a:r>
              <a:rPr lang="en-US" dirty="0"/>
              <a:t>    [</a:t>
            </a:r>
            <a:r>
              <a:rPr lang="en-US" dirty="0" err="1"/>
              <a:t>AverageSpeed</a:t>
            </a:r>
            <a:r>
              <a:rPr lang="en-US" dirty="0"/>
              <a:t>] [float] NOT  NULL,</a:t>
            </a:r>
          </a:p>
          <a:p>
            <a:r>
              <a:rPr lang="en-US" dirty="0"/>
              <a:t>    [Snapshot] [datetime] NOT  NULL</a:t>
            </a:r>
          </a:p>
          <a:p>
            <a:r>
              <a:rPr lang="en-US" dirty="0"/>
              <a:t>)</a:t>
            </a:r>
          </a:p>
          <a:p>
            <a:r>
              <a:rPr lang="en-US" dirty="0"/>
              <a:t>WITH</a:t>
            </a:r>
          </a:p>
          <a:p>
            <a:r>
              <a:rPr lang="en-US" dirty="0"/>
              <a:t>(</a:t>
            </a:r>
          </a:p>
          <a:p>
            <a:r>
              <a:rPr lang="en-US" dirty="0"/>
              <a:t>    DISTRIBUTION = ROUND_ROBIN,</a:t>
            </a:r>
          </a:p>
          <a:p>
            <a:r>
              <a:rPr lang="en-US" dirty="0"/>
              <a:t>    CLUSTERED COLUMNSTORE INDEX</a:t>
            </a:r>
          </a:p>
          <a:p>
            <a:r>
              <a:rPr lang="en-US" dirty="0"/>
              <a:t>)</a:t>
            </a:r>
          </a:p>
          <a:p>
            <a:r>
              <a:rPr lang="en-US" dirty="0"/>
              <a:t>GO</a:t>
            </a:r>
            <a:endParaRPr lang="en-IN" dirty="0"/>
          </a:p>
        </p:txBody>
      </p:sp>
    </p:spTree>
    <p:extLst>
      <p:ext uri="{BB962C8B-B14F-4D97-AF65-F5344CB8AC3E}">
        <p14:creationId xmlns:p14="http://schemas.microsoft.com/office/powerpoint/2010/main" val="12858720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467E46-51BD-4257-B853-7B5F20042D6E}"/>
              </a:ext>
            </a:extLst>
          </p:cNvPr>
          <p:cNvPicPr>
            <a:picLocks noChangeAspect="1"/>
          </p:cNvPicPr>
          <p:nvPr/>
        </p:nvPicPr>
        <p:blipFill>
          <a:blip r:embed="rId2"/>
          <a:stretch>
            <a:fillRect/>
          </a:stretch>
        </p:blipFill>
        <p:spPr>
          <a:xfrm>
            <a:off x="360693" y="374848"/>
            <a:ext cx="10976455" cy="5276922"/>
          </a:xfrm>
          <a:prstGeom prst="rect">
            <a:avLst/>
          </a:prstGeom>
        </p:spPr>
      </p:pic>
    </p:spTree>
    <p:extLst>
      <p:ext uri="{BB962C8B-B14F-4D97-AF65-F5344CB8AC3E}">
        <p14:creationId xmlns:p14="http://schemas.microsoft.com/office/powerpoint/2010/main" val="409874579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678EAE-6EF8-4BE1-A6D6-9FB4C6887D37}"/>
              </a:ext>
            </a:extLst>
          </p:cNvPr>
          <p:cNvPicPr>
            <a:picLocks noChangeAspect="1"/>
          </p:cNvPicPr>
          <p:nvPr/>
        </p:nvPicPr>
        <p:blipFill>
          <a:blip r:embed="rId2"/>
          <a:stretch>
            <a:fillRect/>
          </a:stretch>
        </p:blipFill>
        <p:spPr>
          <a:xfrm>
            <a:off x="774346" y="188281"/>
            <a:ext cx="5320066" cy="6008182"/>
          </a:xfrm>
          <a:prstGeom prst="rect">
            <a:avLst/>
          </a:prstGeom>
        </p:spPr>
      </p:pic>
    </p:spTree>
    <p:extLst>
      <p:ext uri="{BB962C8B-B14F-4D97-AF65-F5344CB8AC3E}">
        <p14:creationId xmlns:p14="http://schemas.microsoft.com/office/powerpoint/2010/main" val="50114652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D412A4-2BE2-4E12-9BF6-43C841E0449E}"/>
              </a:ext>
            </a:extLst>
          </p:cNvPr>
          <p:cNvSpPr txBox="1"/>
          <p:nvPr/>
        </p:nvSpPr>
        <p:spPr>
          <a:xfrm>
            <a:off x="459631" y="296853"/>
            <a:ext cx="6094378" cy="584775"/>
          </a:xfrm>
          <a:prstGeom prst="rect">
            <a:avLst/>
          </a:prstGeom>
          <a:noFill/>
        </p:spPr>
        <p:txBody>
          <a:bodyPr wrap="square">
            <a:spAutoFit/>
          </a:bodyPr>
          <a:lstStyle/>
          <a:p>
            <a:pPr algn="l"/>
            <a:r>
              <a:rPr lang="en-IN" sz="3200" b="1" i="0">
                <a:solidFill>
                  <a:srgbClr val="24292F"/>
                </a:solidFill>
                <a:effectLst/>
                <a:latin typeface="-apple-system"/>
              </a:rPr>
              <a:t>Configure Stream Analytics</a:t>
            </a:r>
            <a:endParaRPr lang="en-IN" sz="3200" b="1" i="0" dirty="0">
              <a:solidFill>
                <a:srgbClr val="24292F"/>
              </a:solidFill>
              <a:effectLst/>
              <a:latin typeface="-apple-system"/>
            </a:endParaRPr>
          </a:p>
        </p:txBody>
      </p:sp>
      <p:sp>
        <p:nvSpPr>
          <p:cNvPr id="5" name="TextBox 4">
            <a:extLst>
              <a:ext uri="{FF2B5EF4-FFF2-40B4-BE49-F238E27FC236}">
                <a16:creationId xmlns:a16="http://schemas.microsoft.com/office/drawing/2014/main" id="{1A9F0C8A-03D2-4DD7-9F95-FB97F83082B8}"/>
              </a:ext>
            </a:extLst>
          </p:cNvPr>
          <p:cNvSpPr txBox="1"/>
          <p:nvPr/>
        </p:nvSpPr>
        <p:spPr>
          <a:xfrm>
            <a:off x="586091" y="1120676"/>
            <a:ext cx="10629900" cy="2677656"/>
          </a:xfrm>
          <a:prstGeom prst="rect">
            <a:avLst/>
          </a:prstGeom>
          <a:noFill/>
        </p:spPr>
        <p:txBody>
          <a:bodyPr wrap="square">
            <a:spAutoFit/>
          </a:bodyPr>
          <a:lstStyle/>
          <a:p>
            <a:r>
              <a:rPr lang="en-US" sz="2400" b="0" i="0" dirty="0">
                <a:solidFill>
                  <a:srgbClr val="24292F"/>
                </a:solidFill>
                <a:effectLst/>
                <a:latin typeface="-apple-system"/>
              </a:rPr>
              <a:t>Azure Stream Analytics is an </a:t>
            </a:r>
            <a:r>
              <a:rPr lang="en-US" sz="2400" b="0" i="0" dirty="0">
                <a:solidFill>
                  <a:srgbClr val="FF0000"/>
                </a:solidFill>
                <a:effectLst/>
                <a:latin typeface="-apple-system"/>
              </a:rPr>
              <a:t>event-processing engine </a:t>
            </a:r>
            <a:r>
              <a:rPr lang="en-US" sz="2400" b="0" i="0" dirty="0">
                <a:solidFill>
                  <a:srgbClr val="24292F"/>
                </a:solidFill>
                <a:effectLst/>
                <a:latin typeface="-apple-system"/>
              </a:rPr>
              <a:t>that allows you to examine high volumes of data streaming from devices. Incoming data can be from </a:t>
            </a:r>
            <a:r>
              <a:rPr lang="en-US" sz="2400" b="0" i="0" dirty="0">
                <a:solidFill>
                  <a:srgbClr val="FF0000"/>
                </a:solidFill>
                <a:effectLst/>
                <a:latin typeface="-apple-system"/>
              </a:rPr>
              <a:t>devices, sensors, web sites, social media feeds, applications</a:t>
            </a:r>
            <a:r>
              <a:rPr lang="en-US" sz="2400" b="0" i="0" dirty="0">
                <a:solidFill>
                  <a:srgbClr val="24292F"/>
                </a:solidFill>
                <a:effectLst/>
                <a:latin typeface="-apple-system"/>
              </a:rPr>
              <a:t>, and more. </a:t>
            </a:r>
          </a:p>
          <a:p>
            <a:endParaRPr lang="en-US" sz="2400" dirty="0">
              <a:solidFill>
                <a:srgbClr val="24292F"/>
              </a:solidFill>
              <a:latin typeface="-apple-system"/>
            </a:endParaRPr>
          </a:p>
          <a:p>
            <a:r>
              <a:rPr lang="en-US" sz="2400" b="0" i="0" dirty="0">
                <a:solidFill>
                  <a:srgbClr val="24292F"/>
                </a:solidFill>
                <a:effectLst/>
                <a:latin typeface="-apple-system"/>
              </a:rPr>
              <a:t>It also supports extracting information from data streams, identifying patterns, and relationships. You can then use these patterns to trigger other actions downstream, such as create alerts, feed information to a reporting tool, or store it for later use.</a:t>
            </a:r>
            <a:endParaRPr lang="en-IN" sz="2400" dirty="0"/>
          </a:p>
        </p:txBody>
      </p:sp>
      <p:sp>
        <p:nvSpPr>
          <p:cNvPr id="7" name="TextBox 6">
            <a:extLst>
              <a:ext uri="{FF2B5EF4-FFF2-40B4-BE49-F238E27FC236}">
                <a16:creationId xmlns:a16="http://schemas.microsoft.com/office/drawing/2014/main" id="{0EDEDE9E-E728-4236-A0AE-3017F45CAF13}"/>
              </a:ext>
            </a:extLst>
          </p:cNvPr>
          <p:cNvSpPr txBox="1"/>
          <p:nvPr/>
        </p:nvSpPr>
        <p:spPr>
          <a:xfrm>
            <a:off x="586090" y="4173565"/>
            <a:ext cx="10552079" cy="830997"/>
          </a:xfrm>
          <a:prstGeom prst="rect">
            <a:avLst/>
          </a:prstGeom>
          <a:noFill/>
        </p:spPr>
        <p:txBody>
          <a:bodyPr wrap="square">
            <a:spAutoFit/>
          </a:bodyPr>
          <a:lstStyle/>
          <a:p>
            <a:r>
              <a:rPr lang="en-US" sz="2400" b="0" i="0" dirty="0">
                <a:solidFill>
                  <a:srgbClr val="FF0000"/>
                </a:solidFill>
                <a:effectLst/>
                <a:latin typeface="-apple-system"/>
              </a:rPr>
              <a:t>In this task, you will configure Stream Analytics to use the event hub you created as a source, query and analyze that data.</a:t>
            </a:r>
            <a:endParaRPr lang="en-IN" sz="2400" dirty="0">
              <a:solidFill>
                <a:srgbClr val="FF0000"/>
              </a:solidFill>
            </a:endParaRPr>
          </a:p>
        </p:txBody>
      </p:sp>
    </p:spTree>
    <p:extLst>
      <p:ext uri="{BB962C8B-B14F-4D97-AF65-F5344CB8AC3E}">
        <p14:creationId xmlns:p14="http://schemas.microsoft.com/office/powerpoint/2010/main" val="139057185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8F2758-DC92-4186-AA48-3E6FFD1E25BE}"/>
              </a:ext>
            </a:extLst>
          </p:cNvPr>
          <p:cNvPicPr>
            <a:picLocks noChangeAspect="1"/>
          </p:cNvPicPr>
          <p:nvPr/>
        </p:nvPicPr>
        <p:blipFill>
          <a:blip r:embed="rId2"/>
          <a:stretch>
            <a:fillRect/>
          </a:stretch>
        </p:blipFill>
        <p:spPr>
          <a:xfrm>
            <a:off x="646469" y="241230"/>
            <a:ext cx="6751905" cy="5966977"/>
          </a:xfrm>
          <a:prstGeom prst="rect">
            <a:avLst/>
          </a:prstGeom>
        </p:spPr>
      </p:pic>
    </p:spTree>
    <p:extLst>
      <p:ext uri="{BB962C8B-B14F-4D97-AF65-F5344CB8AC3E}">
        <p14:creationId xmlns:p14="http://schemas.microsoft.com/office/powerpoint/2010/main" val="3495657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DD2C02-8990-4351-BA15-FD621B94AFC1}"/>
              </a:ext>
            </a:extLst>
          </p:cNvPr>
          <p:cNvPicPr>
            <a:picLocks noChangeAspect="1"/>
          </p:cNvPicPr>
          <p:nvPr/>
        </p:nvPicPr>
        <p:blipFill>
          <a:blip r:embed="rId2"/>
          <a:stretch>
            <a:fillRect/>
          </a:stretch>
        </p:blipFill>
        <p:spPr>
          <a:xfrm>
            <a:off x="253915" y="247640"/>
            <a:ext cx="7712108" cy="5837426"/>
          </a:xfrm>
          <a:prstGeom prst="rect">
            <a:avLst/>
          </a:prstGeom>
        </p:spPr>
      </p:pic>
    </p:spTree>
    <p:extLst>
      <p:ext uri="{BB962C8B-B14F-4D97-AF65-F5344CB8AC3E}">
        <p14:creationId xmlns:p14="http://schemas.microsoft.com/office/powerpoint/2010/main" val="10306021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70591F-35F3-4D6F-8B26-490D055AFBB6}"/>
              </a:ext>
            </a:extLst>
          </p:cNvPr>
          <p:cNvSpPr txBox="1"/>
          <p:nvPr/>
        </p:nvSpPr>
        <p:spPr>
          <a:xfrm>
            <a:off x="469359" y="170394"/>
            <a:ext cx="6094378" cy="584775"/>
          </a:xfrm>
          <a:prstGeom prst="rect">
            <a:avLst/>
          </a:prstGeom>
          <a:noFill/>
        </p:spPr>
        <p:txBody>
          <a:bodyPr wrap="square">
            <a:spAutoFit/>
          </a:bodyPr>
          <a:lstStyle/>
          <a:p>
            <a:pPr algn="l"/>
            <a:r>
              <a:rPr lang="en-IN" sz="3200" b="1" i="0" dirty="0">
                <a:solidFill>
                  <a:srgbClr val="24292F"/>
                </a:solidFill>
                <a:effectLst/>
                <a:latin typeface="-apple-system"/>
              </a:rPr>
              <a:t>Scenario</a:t>
            </a:r>
          </a:p>
        </p:txBody>
      </p:sp>
      <p:sp>
        <p:nvSpPr>
          <p:cNvPr id="5" name="TextBox 4">
            <a:extLst>
              <a:ext uri="{FF2B5EF4-FFF2-40B4-BE49-F238E27FC236}">
                <a16:creationId xmlns:a16="http://schemas.microsoft.com/office/drawing/2014/main" id="{D29A58D4-E7F4-4873-96E6-C062F612BEE1}"/>
              </a:ext>
            </a:extLst>
          </p:cNvPr>
          <p:cNvSpPr txBox="1"/>
          <p:nvPr/>
        </p:nvSpPr>
        <p:spPr>
          <a:xfrm>
            <a:off x="469359" y="897259"/>
            <a:ext cx="11271926" cy="5693866"/>
          </a:xfrm>
          <a:prstGeom prst="rect">
            <a:avLst/>
          </a:prstGeom>
          <a:noFill/>
        </p:spPr>
        <p:txBody>
          <a:bodyPr wrap="square">
            <a:spAutoFit/>
          </a:bodyPr>
          <a:lstStyle/>
          <a:p>
            <a:pPr algn="l"/>
            <a:r>
              <a:rPr lang="en-US" sz="2800" b="1" i="0" dirty="0">
                <a:solidFill>
                  <a:srgbClr val="FF0000"/>
                </a:solidFill>
                <a:effectLst/>
                <a:latin typeface="-apple-system"/>
              </a:rPr>
              <a:t>Contoso Auto </a:t>
            </a:r>
            <a:r>
              <a:rPr lang="en-US" sz="2800" b="0" i="0" dirty="0">
                <a:solidFill>
                  <a:srgbClr val="24292F"/>
                </a:solidFill>
                <a:effectLst/>
                <a:latin typeface="-apple-system"/>
              </a:rPr>
              <a:t>is collecting vehicle telemetry and wants to use Event Hubs to rapidly ingest and store the data in its raw form, then do some processing </a:t>
            </a:r>
            <a:r>
              <a:rPr lang="en-US" sz="2800" b="0" i="0">
                <a:solidFill>
                  <a:srgbClr val="24292F"/>
                </a:solidFill>
                <a:effectLst/>
                <a:latin typeface="-apple-system"/>
              </a:rPr>
              <a:t>in real-time</a:t>
            </a:r>
            <a:r>
              <a:rPr lang="en-US" sz="2800" b="0" i="0" dirty="0">
                <a:solidFill>
                  <a:srgbClr val="24292F"/>
                </a:solidFill>
                <a:effectLst/>
                <a:latin typeface="-apple-system"/>
              </a:rPr>
              <a:t>. </a:t>
            </a:r>
          </a:p>
          <a:p>
            <a:pPr algn="l"/>
            <a:endParaRPr lang="en-US" sz="2800" dirty="0">
              <a:solidFill>
                <a:srgbClr val="24292F"/>
              </a:solidFill>
              <a:latin typeface="-apple-system"/>
            </a:endParaRPr>
          </a:p>
          <a:p>
            <a:pPr algn="l"/>
            <a:r>
              <a:rPr lang="en-US" sz="2800" b="0" i="0" dirty="0">
                <a:solidFill>
                  <a:srgbClr val="24292F"/>
                </a:solidFill>
                <a:effectLst/>
                <a:latin typeface="-apple-system"/>
              </a:rPr>
              <a:t>In the end, they want to create a dashboard that automatically updates with new data as it flows in after being processed. </a:t>
            </a:r>
          </a:p>
          <a:p>
            <a:pPr algn="l"/>
            <a:endParaRPr lang="en-US" sz="2800" dirty="0">
              <a:solidFill>
                <a:srgbClr val="24292F"/>
              </a:solidFill>
              <a:latin typeface="-apple-system"/>
            </a:endParaRPr>
          </a:p>
          <a:p>
            <a:pPr algn="l"/>
            <a:r>
              <a:rPr lang="en-US" sz="2800" b="0" i="0" dirty="0">
                <a:solidFill>
                  <a:srgbClr val="24292F"/>
                </a:solidFill>
                <a:effectLst/>
                <a:latin typeface="-apple-system"/>
              </a:rPr>
              <a:t>What they would like to see on the dashboard are various visualizations of detected anomalies, like engines overheating, abnormal oil pressure, and aggressive driving, using components such as a map to show anomalies related to cities, as well as various charts and graphs depicting this information in a clear way.</a:t>
            </a:r>
          </a:p>
          <a:p>
            <a:pPr algn="l"/>
            <a:endParaRPr lang="en-US" sz="2800" b="0" i="0" dirty="0">
              <a:solidFill>
                <a:srgbClr val="24292F"/>
              </a:solidFill>
              <a:effectLst/>
              <a:latin typeface="-apple-system"/>
            </a:endParaRPr>
          </a:p>
        </p:txBody>
      </p:sp>
    </p:spTree>
    <p:extLst>
      <p:ext uri="{BB962C8B-B14F-4D97-AF65-F5344CB8AC3E}">
        <p14:creationId xmlns:p14="http://schemas.microsoft.com/office/powerpoint/2010/main" val="206838873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5A1404-0D83-4883-9057-ED06BA7E3275}"/>
              </a:ext>
            </a:extLst>
          </p:cNvPr>
          <p:cNvPicPr>
            <a:picLocks noChangeAspect="1"/>
          </p:cNvPicPr>
          <p:nvPr/>
        </p:nvPicPr>
        <p:blipFill>
          <a:blip r:embed="rId2"/>
          <a:stretch>
            <a:fillRect/>
          </a:stretch>
        </p:blipFill>
        <p:spPr>
          <a:xfrm>
            <a:off x="246867" y="209615"/>
            <a:ext cx="7470068" cy="5296239"/>
          </a:xfrm>
          <a:prstGeom prst="rect">
            <a:avLst/>
          </a:prstGeom>
        </p:spPr>
      </p:pic>
    </p:spTree>
    <p:extLst>
      <p:ext uri="{BB962C8B-B14F-4D97-AF65-F5344CB8AC3E}">
        <p14:creationId xmlns:p14="http://schemas.microsoft.com/office/powerpoint/2010/main" val="384042124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9FA1DE-1380-4CE2-B7AD-99CE561EEFC5}"/>
              </a:ext>
            </a:extLst>
          </p:cNvPr>
          <p:cNvPicPr>
            <a:picLocks noChangeAspect="1"/>
          </p:cNvPicPr>
          <p:nvPr/>
        </p:nvPicPr>
        <p:blipFill>
          <a:blip r:embed="rId2"/>
          <a:stretch>
            <a:fillRect/>
          </a:stretch>
        </p:blipFill>
        <p:spPr>
          <a:xfrm>
            <a:off x="1068283" y="117774"/>
            <a:ext cx="3962743" cy="5883150"/>
          </a:xfrm>
          <a:prstGeom prst="rect">
            <a:avLst/>
          </a:prstGeom>
        </p:spPr>
      </p:pic>
      <p:pic>
        <p:nvPicPr>
          <p:cNvPr id="5" name="Picture 4">
            <a:extLst>
              <a:ext uri="{FF2B5EF4-FFF2-40B4-BE49-F238E27FC236}">
                <a16:creationId xmlns:a16="http://schemas.microsoft.com/office/drawing/2014/main" id="{A07E6556-A977-4B58-B801-EF0DD40146E5}"/>
              </a:ext>
            </a:extLst>
          </p:cNvPr>
          <p:cNvPicPr>
            <a:picLocks noChangeAspect="1"/>
          </p:cNvPicPr>
          <p:nvPr/>
        </p:nvPicPr>
        <p:blipFill>
          <a:blip r:embed="rId3"/>
          <a:stretch>
            <a:fillRect/>
          </a:stretch>
        </p:blipFill>
        <p:spPr>
          <a:xfrm>
            <a:off x="6555806" y="475994"/>
            <a:ext cx="4252328" cy="5906012"/>
          </a:xfrm>
          <a:prstGeom prst="rect">
            <a:avLst/>
          </a:prstGeom>
        </p:spPr>
      </p:pic>
    </p:spTree>
    <p:extLst>
      <p:ext uri="{BB962C8B-B14F-4D97-AF65-F5344CB8AC3E}">
        <p14:creationId xmlns:p14="http://schemas.microsoft.com/office/powerpoint/2010/main" val="41670114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AFB5E4-F71A-4B74-A2EE-7EDC543A934A}"/>
              </a:ext>
            </a:extLst>
          </p:cNvPr>
          <p:cNvPicPr>
            <a:picLocks noChangeAspect="1"/>
          </p:cNvPicPr>
          <p:nvPr/>
        </p:nvPicPr>
        <p:blipFill>
          <a:blip r:embed="rId2"/>
          <a:stretch>
            <a:fillRect/>
          </a:stretch>
        </p:blipFill>
        <p:spPr>
          <a:xfrm>
            <a:off x="564245" y="206041"/>
            <a:ext cx="5418290" cy="6134632"/>
          </a:xfrm>
          <a:prstGeom prst="rect">
            <a:avLst/>
          </a:prstGeom>
        </p:spPr>
      </p:pic>
    </p:spTree>
    <p:extLst>
      <p:ext uri="{BB962C8B-B14F-4D97-AF65-F5344CB8AC3E}">
        <p14:creationId xmlns:p14="http://schemas.microsoft.com/office/powerpoint/2010/main" val="120163097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9CEB4-14BE-48A0-A710-95D18B9A762B}"/>
              </a:ext>
            </a:extLst>
          </p:cNvPr>
          <p:cNvPicPr>
            <a:picLocks noChangeAspect="1"/>
          </p:cNvPicPr>
          <p:nvPr/>
        </p:nvPicPr>
        <p:blipFill>
          <a:blip r:embed="rId2"/>
          <a:stretch>
            <a:fillRect/>
          </a:stretch>
        </p:blipFill>
        <p:spPr>
          <a:xfrm>
            <a:off x="1256830" y="220405"/>
            <a:ext cx="4130398" cy="6637595"/>
          </a:xfrm>
          <a:prstGeom prst="rect">
            <a:avLst/>
          </a:prstGeom>
        </p:spPr>
      </p:pic>
    </p:spTree>
    <p:extLst>
      <p:ext uri="{BB962C8B-B14F-4D97-AF65-F5344CB8AC3E}">
        <p14:creationId xmlns:p14="http://schemas.microsoft.com/office/powerpoint/2010/main" val="207427877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8D6238-3B55-4DD8-BA82-024148A0F3EF}"/>
              </a:ext>
            </a:extLst>
          </p:cNvPr>
          <p:cNvPicPr>
            <a:picLocks noChangeAspect="1"/>
          </p:cNvPicPr>
          <p:nvPr/>
        </p:nvPicPr>
        <p:blipFill>
          <a:blip r:embed="rId2"/>
          <a:stretch>
            <a:fillRect/>
          </a:stretch>
        </p:blipFill>
        <p:spPr>
          <a:xfrm>
            <a:off x="709501" y="0"/>
            <a:ext cx="7559695" cy="6637595"/>
          </a:xfrm>
          <a:prstGeom prst="rect">
            <a:avLst/>
          </a:prstGeom>
        </p:spPr>
      </p:pic>
    </p:spTree>
    <p:extLst>
      <p:ext uri="{BB962C8B-B14F-4D97-AF65-F5344CB8AC3E}">
        <p14:creationId xmlns:p14="http://schemas.microsoft.com/office/powerpoint/2010/main" val="356298030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477A7F-33EF-4016-8228-76A995ACF7A5}"/>
              </a:ext>
            </a:extLst>
          </p:cNvPr>
          <p:cNvSpPr txBox="1"/>
          <p:nvPr/>
        </p:nvSpPr>
        <p:spPr>
          <a:xfrm>
            <a:off x="1370162" y="629603"/>
            <a:ext cx="6094378" cy="5909310"/>
          </a:xfrm>
          <a:prstGeom prst="rect">
            <a:avLst/>
          </a:prstGeom>
          <a:noFill/>
        </p:spPr>
        <p:txBody>
          <a:bodyPr wrap="square">
            <a:spAutoFit/>
          </a:bodyPr>
          <a:lstStyle/>
          <a:p>
            <a:r>
              <a:rPr lang="en-IN" b="0" dirty="0">
                <a:solidFill>
                  <a:srgbClr val="0000FF"/>
                </a:solidFill>
                <a:effectLst/>
                <a:latin typeface="Consolas" panose="020B0609020204030204" pitchFamily="49" charset="0"/>
              </a:rPr>
              <a:t>WITH</a:t>
            </a:r>
            <a:endParaRPr lang="en-IN" b="0" dirty="0">
              <a:solidFill>
                <a:srgbClr val="000000"/>
              </a:solidFill>
              <a:effectLst/>
              <a:latin typeface="Consolas" panose="020B0609020204030204" pitchFamily="49" charset="0"/>
            </a:endParaRPr>
          </a:p>
          <a:p>
            <a:r>
              <a:rPr lang="en-IN" b="0" dirty="0" err="1">
                <a:solidFill>
                  <a:srgbClr val="000000"/>
                </a:solidFill>
                <a:effectLst/>
                <a:latin typeface="Consolas" panose="020B0609020204030204" pitchFamily="49" charset="0"/>
              </a:rPr>
              <a:t>VehicleAverages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808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select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AVG</a:t>
            </a:r>
            <a:r>
              <a:rPr lang="en-IN" b="0" dirty="0">
                <a:solidFill>
                  <a:srgbClr val="008080"/>
                </a:solidFill>
                <a:effectLst/>
                <a:latin typeface="Consolas" panose="020B0609020204030204" pitchFamily="49" charset="0"/>
              </a:rPr>
              <a:t>(</a:t>
            </a:r>
            <a:r>
              <a:rPr lang="en-IN" b="0" dirty="0" err="1">
                <a:solidFill>
                  <a:srgbClr val="000000"/>
                </a:solidFill>
                <a:effectLst/>
                <a:latin typeface="Consolas" panose="020B0609020204030204" pitchFamily="49" charset="0"/>
              </a:rPr>
              <a:t>engineTemperature</a:t>
            </a:r>
            <a:r>
              <a:rPr lang="en-IN" b="0" dirty="0">
                <a:solidFill>
                  <a:srgbClr val="008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averageEngineTemperature</a:t>
            </a:r>
            <a:r>
              <a:rPr lang="en-IN" b="0" dirty="0">
                <a:solidFill>
                  <a:srgbClr val="00808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AVG</a:t>
            </a:r>
            <a:r>
              <a:rPr lang="en-IN" b="0" dirty="0">
                <a:solidFill>
                  <a:srgbClr val="008080"/>
                </a:solidFill>
                <a:effectLst/>
                <a:latin typeface="Consolas" panose="020B0609020204030204" pitchFamily="49" charset="0"/>
              </a:rPr>
              <a:t>(</a:t>
            </a:r>
            <a:r>
              <a:rPr lang="en-IN" b="0" dirty="0">
                <a:solidFill>
                  <a:srgbClr val="000000"/>
                </a:solidFill>
                <a:effectLst/>
                <a:latin typeface="Consolas" panose="020B0609020204030204" pitchFamily="49" charset="0"/>
              </a:rPr>
              <a:t>speed</a:t>
            </a:r>
            <a:r>
              <a:rPr lang="en-IN" b="0" dirty="0">
                <a:solidFill>
                  <a:srgbClr val="008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averageSpeed</a:t>
            </a:r>
            <a:r>
              <a:rPr lang="en-IN" b="0" dirty="0">
                <a:solidFill>
                  <a:srgbClr val="00808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System</a:t>
            </a:r>
            <a:r>
              <a:rPr lang="en-IN" b="0" dirty="0" err="1">
                <a:solidFill>
                  <a:srgbClr val="008080"/>
                </a:solidFill>
                <a:effectLst/>
                <a:latin typeface="Consolas" panose="020B0609020204030204" pitchFamily="49" charset="0"/>
              </a:rPr>
              <a:t>.</a:t>
            </a:r>
            <a:r>
              <a:rPr lang="en-IN" b="0" dirty="0" err="1">
                <a:solidFill>
                  <a:srgbClr val="0000FF"/>
                </a:solidFill>
                <a:effectLst/>
                <a:latin typeface="Consolas" panose="020B0609020204030204" pitchFamily="49" charset="0"/>
              </a:rPr>
              <a:t>TimeStamp</a:t>
            </a:r>
            <a:r>
              <a:rPr lang="en-IN" b="0" dirty="0">
                <a:solidFill>
                  <a:srgbClr val="008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as</a:t>
            </a:r>
            <a:r>
              <a:rPr lang="en-IN" b="0" dirty="0">
                <a:solidFill>
                  <a:srgbClr val="000000"/>
                </a:solidFill>
                <a:effectLst/>
                <a:latin typeface="Consolas" panose="020B0609020204030204" pitchFamily="49" charset="0"/>
              </a:rPr>
              <a:t> snapshot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eventhub</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TIMESTAMP</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BY</a:t>
            </a:r>
            <a:r>
              <a:rPr lang="en-IN" b="0" dirty="0">
                <a:solidFill>
                  <a:srgbClr val="000000"/>
                </a:solidFill>
                <a:effectLst/>
                <a:latin typeface="Consolas" panose="020B0609020204030204" pitchFamily="49" charset="0"/>
              </a:rPr>
              <a:t> [timestamp]</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GROUP</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BY</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800000"/>
                </a:solidFill>
                <a:effectLst/>
                <a:latin typeface="Consolas" panose="020B0609020204030204" pitchFamily="49" charset="0"/>
              </a:rPr>
              <a:t>TumblingWindow</a:t>
            </a:r>
            <a:r>
              <a:rPr lang="en-IN" b="0" dirty="0">
                <a:solidFill>
                  <a:srgbClr val="008080"/>
                </a:solidFill>
                <a:effectLst/>
                <a:latin typeface="Consolas" panose="020B0609020204030204" pitchFamily="49" charset="0"/>
              </a:rPr>
              <a:t>(</a:t>
            </a:r>
            <a:r>
              <a:rPr lang="en-IN" b="0" dirty="0">
                <a:solidFill>
                  <a:srgbClr val="800000"/>
                </a:solidFill>
                <a:effectLst/>
                <a:latin typeface="Consolas" panose="020B0609020204030204" pitchFamily="49" charset="0"/>
              </a:rPr>
              <a:t>Duration</a:t>
            </a:r>
            <a:r>
              <a:rPr lang="en-IN" b="0" dirty="0">
                <a:solidFill>
                  <a:srgbClr val="008080"/>
                </a:solidFill>
                <a:effectLst/>
                <a:latin typeface="Consolas" panose="020B0609020204030204" pitchFamily="49" charset="0"/>
              </a:rPr>
              <a:t>(</a:t>
            </a:r>
            <a:r>
              <a:rPr lang="en-IN" b="0" dirty="0">
                <a:solidFill>
                  <a:srgbClr val="000000"/>
                </a:solidFill>
                <a:effectLst/>
                <a:latin typeface="Consolas" panose="020B0609020204030204" pitchFamily="49" charset="0"/>
              </a:rPr>
              <a:t>minute</a:t>
            </a:r>
            <a:r>
              <a:rPr lang="en-IN" b="0" dirty="0">
                <a:solidFill>
                  <a:srgbClr val="008080"/>
                </a:solidFill>
                <a:effectLst/>
                <a:latin typeface="Consolas" panose="020B0609020204030204" pitchFamily="49" charset="0"/>
              </a:rPr>
              <a:t>,</a:t>
            </a:r>
            <a:r>
              <a:rPr lang="en-IN" b="0" dirty="0">
                <a:solidFill>
                  <a:srgbClr val="000000"/>
                </a:solidFill>
                <a:effectLst/>
                <a:latin typeface="Consolas" panose="020B0609020204030204" pitchFamily="49" charset="0"/>
              </a:rPr>
              <a:t> 2</a:t>
            </a:r>
            <a:r>
              <a:rPr lang="en-IN" b="0" dirty="0">
                <a:solidFill>
                  <a:srgbClr val="00808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808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8000"/>
                </a:solidFill>
                <a:effectLst/>
                <a:latin typeface="Consolas" panose="020B0609020204030204" pitchFamily="49" charset="0"/>
              </a:rPr>
              <a:t>-- INSERT INTO Gen2 Storage</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SELECT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808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INTO</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adlsgen2</a:t>
            </a:r>
          </a:p>
          <a:p>
            <a:r>
              <a:rPr lang="en-IN" b="0" dirty="0">
                <a:solidFill>
                  <a:srgbClr val="0000FF"/>
                </a:solidFill>
                <a:effectLst/>
                <a:latin typeface="Consolas" panose="020B0609020204030204" pitchFamily="49" charset="0"/>
              </a:rPr>
              <a:t>FROM</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VehicleAverages</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3694028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CFCB6-DAEE-45B4-800C-D0D38D263EE5}"/>
              </a:ext>
            </a:extLst>
          </p:cNvPr>
          <p:cNvPicPr>
            <a:picLocks noChangeAspect="1"/>
          </p:cNvPicPr>
          <p:nvPr/>
        </p:nvPicPr>
        <p:blipFill>
          <a:blip r:embed="rId2"/>
          <a:stretch>
            <a:fillRect/>
          </a:stretch>
        </p:blipFill>
        <p:spPr>
          <a:xfrm>
            <a:off x="542761" y="662700"/>
            <a:ext cx="11103302" cy="5532599"/>
          </a:xfrm>
          <a:prstGeom prst="rect">
            <a:avLst/>
          </a:prstGeom>
        </p:spPr>
      </p:pic>
      <p:sp>
        <p:nvSpPr>
          <p:cNvPr id="5" name="TextBox 4">
            <a:extLst>
              <a:ext uri="{FF2B5EF4-FFF2-40B4-BE49-F238E27FC236}">
                <a16:creationId xmlns:a16="http://schemas.microsoft.com/office/drawing/2014/main" id="{A8F98FF6-886D-42F6-9EBB-C17B9F74289D}"/>
              </a:ext>
            </a:extLst>
          </p:cNvPr>
          <p:cNvSpPr txBox="1"/>
          <p:nvPr/>
        </p:nvSpPr>
        <p:spPr>
          <a:xfrm>
            <a:off x="1004380" y="3784595"/>
            <a:ext cx="4151279" cy="2862322"/>
          </a:xfrm>
          <a:prstGeom prst="rect">
            <a:avLst/>
          </a:prstGeom>
          <a:noFill/>
        </p:spPr>
        <p:txBody>
          <a:bodyPr wrap="square">
            <a:spAutoFit/>
          </a:bodyPr>
          <a:lstStyle/>
          <a:p>
            <a:pPr algn="l"/>
            <a:r>
              <a:rPr lang="en-US" b="0" i="0" dirty="0">
                <a:solidFill>
                  <a:srgbClr val="FF0000"/>
                </a:solidFill>
                <a:effectLst/>
                <a:latin typeface="-apple-system"/>
              </a:rPr>
              <a:t>The query averages the engine temperature and speed over a two second duration. The query aggregates the average engine temperature and speed of all vehicles over the past two minutes, using </a:t>
            </a:r>
            <a:r>
              <a:rPr lang="en-US" b="1" i="0" dirty="0" err="1">
                <a:solidFill>
                  <a:srgbClr val="FF0000"/>
                </a:solidFill>
                <a:effectLst/>
                <a:latin typeface="-apple-system"/>
              </a:rPr>
              <a:t>TumblingWindow</a:t>
            </a:r>
            <a:r>
              <a:rPr lang="en-US" b="1" i="0" dirty="0">
                <a:solidFill>
                  <a:srgbClr val="FF0000"/>
                </a:solidFill>
                <a:effectLst/>
                <a:latin typeface="-apple-system"/>
              </a:rPr>
              <a:t>(Duration(minute, 2))</a:t>
            </a:r>
            <a:r>
              <a:rPr lang="en-US" b="0" i="0" dirty="0">
                <a:solidFill>
                  <a:srgbClr val="FF0000"/>
                </a:solidFill>
                <a:effectLst/>
                <a:latin typeface="-apple-system"/>
              </a:rPr>
              <a:t>, and outputs these fields to the </a:t>
            </a:r>
            <a:r>
              <a:rPr lang="en-US" b="1" i="0" dirty="0">
                <a:solidFill>
                  <a:srgbClr val="FF0000"/>
                </a:solidFill>
                <a:effectLst/>
                <a:latin typeface="-apple-system"/>
              </a:rPr>
              <a:t>synapse</a:t>
            </a:r>
            <a:r>
              <a:rPr lang="en-US" b="0" i="0" dirty="0">
                <a:solidFill>
                  <a:srgbClr val="FF0000"/>
                </a:solidFill>
                <a:effectLst/>
                <a:latin typeface="-apple-system"/>
              </a:rPr>
              <a:t> output.</a:t>
            </a:r>
          </a:p>
          <a:p>
            <a:br>
              <a:rPr lang="en-US"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378458803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B31385-58EB-4F81-8DA2-B3F26D9DAD5A}"/>
              </a:ext>
            </a:extLst>
          </p:cNvPr>
          <p:cNvPicPr>
            <a:picLocks noChangeAspect="1"/>
          </p:cNvPicPr>
          <p:nvPr/>
        </p:nvPicPr>
        <p:blipFill>
          <a:blip r:embed="rId2"/>
          <a:stretch>
            <a:fillRect/>
          </a:stretch>
        </p:blipFill>
        <p:spPr>
          <a:xfrm>
            <a:off x="819961" y="327342"/>
            <a:ext cx="9350037" cy="6190190"/>
          </a:xfrm>
          <a:prstGeom prst="rect">
            <a:avLst/>
          </a:prstGeom>
        </p:spPr>
      </p:pic>
    </p:spTree>
    <p:extLst>
      <p:ext uri="{BB962C8B-B14F-4D97-AF65-F5344CB8AC3E}">
        <p14:creationId xmlns:p14="http://schemas.microsoft.com/office/powerpoint/2010/main" val="380067226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831717-D4C4-4EE6-8E5B-347B21D79CD0}"/>
              </a:ext>
            </a:extLst>
          </p:cNvPr>
          <p:cNvPicPr>
            <a:picLocks noChangeAspect="1"/>
          </p:cNvPicPr>
          <p:nvPr/>
        </p:nvPicPr>
        <p:blipFill>
          <a:blip r:embed="rId2"/>
          <a:stretch>
            <a:fillRect/>
          </a:stretch>
        </p:blipFill>
        <p:spPr>
          <a:xfrm>
            <a:off x="220833" y="263550"/>
            <a:ext cx="9181346" cy="6185888"/>
          </a:xfrm>
          <a:prstGeom prst="rect">
            <a:avLst/>
          </a:prstGeom>
        </p:spPr>
      </p:pic>
    </p:spTree>
    <p:extLst>
      <p:ext uri="{BB962C8B-B14F-4D97-AF65-F5344CB8AC3E}">
        <p14:creationId xmlns:p14="http://schemas.microsoft.com/office/powerpoint/2010/main" val="143889680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46291F-DD2A-4F41-9107-39702B530A48}"/>
              </a:ext>
            </a:extLst>
          </p:cNvPr>
          <p:cNvSpPr txBox="1"/>
          <p:nvPr/>
        </p:nvSpPr>
        <p:spPr>
          <a:xfrm>
            <a:off x="5488831" y="1333087"/>
            <a:ext cx="2672675" cy="3046988"/>
          </a:xfrm>
          <a:prstGeom prst="rect">
            <a:avLst/>
          </a:prstGeom>
          <a:noFill/>
        </p:spPr>
        <p:txBody>
          <a:bodyPr wrap="square">
            <a:spAutoFit/>
          </a:bodyPr>
          <a:lstStyle/>
          <a:p>
            <a:r>
              <a:rPr lang="en-US" sz="2400" b="0" i="0" dirty="0">
                <a:solidFill>
                  <a:srgbClr val="FF0000"/>
                </a:solidFill>
                <a:effectLst/>
                <a:latin typeface="-apple-system"/>
              </a:rPr>
              <a:t>This will start the Stream Analytics job so it will be ready to start processing and sending your events to Azure Synapse Analytics.</a:t>
            </a:r>
            <a:endParaRPr lang="en-IN" sz="2400" dirty="0">
              <a:solidFill>
                <a:srgbClr val="FF0000"/>
              </a:solidFill>
            </a:endParaRPr>
          </a:p>
        </p:txBody>
      </p:sp>
      <p:pic>
        <p:nvPicPr>
          <p:cNvPr id="5" name="Picture 4">
            <a:extLst>
              <a:ext uri="{FF2B5EF4-FFF2-40B4-BE49-F238E27FC236}">
                <a16:creationId xmlns:a16="http://schemas.microsoft.com/office/drawing/2014/main" id="{1C3B873E-921A-41E0-8D16-474558177632}"/>
              </a:ext>
            </a:extLst>
          </p:cNvPr>
          <p:cNvPicPr>
            <a:picLocks noChangeAspect="1"/>
          </p:cNvPicPr>
          <p:nvPr/>
        </p:nvPicPr>
        <p:blipFill>
          <a:blip r:embed="rId2"/>
          <a:stretch>
            <a:fillRect/>
          </a:stretch>
        </p:blipFill>
        <p:spPr>
          <a:xfrm>
            <a:off x="1016455" y="102581"/>
            <a:ext cx="2743438" cy="6652837"/>
          </a:xfrm>
          <a:prstGeom prst="rect">
            <a:avLst/>
          </a:prstGeom>
        </p:spPr>
      </p:pic>
    </p:spTree>
    <p:extLst>
      <p:ext uri="{BB962C8B-B14F-4D97-AF65-F5344CB8AC3E}">
        <p14:creationId xmlns:p14="http://schemas.microsoft.com/office/powerpoint/2010/main" val="22778057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A439891-CCB1-4848-9225-0D3FA6D9B55E}"/>
              </a:ext>
            </a:extLst>
          </p:cNvPr>
          <p:cNvPicPr>
            <a:picLocks noChangeAspect="1"/>
          </p:cNvPicPr>
          <p:nvPr/>
        </p:nvPicPr>
        <p:blipFill rotWithShape="1">
          <a:blip r:embed="rId3"/>
          <a:srcRect r="62355"/>
          <a:stretch/>
        </p:blipFill>
        <p:spPr>
          <a:xfrm>
            <a:off x="244290" y="693445"/>
            <a:ext cx="3354317" cy="5471110"/>
          </a:xfrm>
          <a:prstGeom prst="rect">
            <a:avLst/>
          </a:prstGeom>
        </p:spPr>
      </p:pic>
      <p:pic>
        <p:nvPicPr>
          <p:cNvPr id="3" name="Picture 2">
            <a:extLst>
              <a:ext uri="{FF2B5EF4-FFF2-40B4-BE49-F238E27FC236}">
                <a16:creationId xmlns:a16="http://schemas.microsoft.com/office/drawing/2014/main" id="{03DA0DCA-E249-4142-9048-1F1CCC776D66}"/>
              </a:ext>
            </a:extLst>
          </p:cNvPr>
          <p:cNvPicPr>
            <a:picLocks noChangeAspect="1"/>
          </p:cNvPicPr>
          <p:nvPr/>
        </p:nvPicPr>
        <p:blipFill rotWithShape="1">
          <a:blip r:embed="rId3"/>
          <a:srcRect l="37590"/>
          <a:stretch/>
        </p:blipFill>
        <p:spPr>
          <a:xfrm>
            <a:off x="5958349" y="693445"/>
            <a:ext cx="5560958" cy="5471110"/>
          </a:xfrm>
          <a:prstGeom prst="rect">
            <a:avLst/>
          </a:prstGeom>
        </p:spPr>
      </p:pic>
      <p:sp>
        <p:nvSpPr>
          <p:cNvPr id="2" name="Rectangle 1">
            <a:extLst>
              <a:ext uri="{FF2B5EF4-FFF2-40B4-BE49-F238E27FC236}">
                <a16:creationId xmlns:a16="http://schemas.microsoft.com/office/drawing/2014/main" id="{C0C0AA48-BF4B-4779-93F8-0CD48A3FB84E}"/>
              </a:ext>
            </a:extLst>
          </p:cNvPr>
          <p:cNvSpPr/>
          <p:nvPr/>
        </p:nvSpPr>
        <p:spPr bwMode="auto">
          <a:xfrm>
            <a:off x="3598607" y="2094270"/>
            <a:ext cx="2359742" cy="2320413"/>
          </a:xfrm>
          <a:prstGeom prst="rect">
            <a:avLst/>
          </a:prstGeom>
          <a:solidFill>
            <a:schemeClr val="bg1"/>
          </a:solidFill>
          <a:ln w="28575">
            <a:solidFill>
              <a:srgbClr val="0177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IN" sz="16600" spc="-50" dirty="0">
                <a:solidFill>
                  <a:srgbClr val="FF0000"/>
                </a:solidFill>
                <a:latin typeface="Segoe UI" pitchFamily="34" charset="0"/>
                <a:ea typeface="Segoe UI" pitchFamily="34" charset="0"/>
                <a:cs typeface="Segoe UI" pitchFamily="34" charset="0"/>
              </a:rPr>
              <a:t>?</a:t>
            </a:r>
            <a:endParaRPr lang="en-IN" spc="-50" dirty="0">
              <a:solidFill>
                <a:srgbClr val="FF0000"/>
              </a:solidFill>
              <a:latin typeface="Segoe UI" pitchFamily="34" charset="0"/>
              <a:ea typeface="Segoe UI" pitchFamily="34" charset="0"/>
              <a:cs typeface="Segoe UI" pitchFamily="34" charset="0"/>
            </a:endParaRPr>
          </a:p>
        </p:txBody>
      </p:sp>
      <p:pic>
        <p:nvPicPr>
          <p:cNvPr id="5" name="Picture 4">
            <a:extLst>
              <a:ext uri="{FF2B5EF4-FFF2-40B4-BE49-F238E27FC236}">
                <a16:creationId xmlns:a16="http://schemas.microsoft.com/office/drawing/2014/main" id="{ADFFFE61-FC53-4E52-9B3D-FEE401289E79}"/>
              </a:ext>
            </a:extLst>
          </p:cNvPr>
          <p:cNvPicPr>
            <a:picLocks noChangeAspect="1"/>
          </p:cNvPicPr>
          <p:nvPr/>
        </p:nvPicPr>
        <p:blipFill>
          <a:blip r:embed="rId4"/>
          <a:stretch>
            <a:fillRect/>
          </a:stretch>
        </p:blipFill>
        <p:spPr>
          <a:xfrm>
            <a:off x="3734052" y="2310584"/>
            <a:ext cx="2088852" cy="1641984"/>
          </a:xfrm>
          <a:prstGeom prst="rect">
            <a:avLst/>
          </a:prstGeom>
        </p:spPr>
      </p:pic>
      <p:pic>
        <p:nvPicPr>
          <p:cNvPr id="7" name="Picture 6">
            <a:extLst>
              <a:ext uri="{FF2B5EF4-FFF2-40B4-BE49-F238E27FC236}">
                <a16:creationId xmlns:a16="http://schemas.microsoft.com/office/drawing/2014/main" id="{841F427C-7ED0-402D-B00E-91B41BCE1213}"/>
              </a:ext>
            </a:extLst>
          </p:cNvPr>
          <p:cNvPicPr>
            <a:picLocks noChangeAspect="1"/>
          </p:cNvPicPr>
          <p:nvPr/>
        </p:nvPicPr>
        <p:blipFill>
          <a:blip r:embed="rId5"/>
          <a:stretch>
            <a:fillRect/>
          </a:stretch>
        </p:blipFill>
        <p:spPr>
          <a:xfrm>
            <a:off x="4839455" y="2183469"/>
            <a:ext cx="1051172" cy="1071007"/>
          </a:xfrm>
          <a:prstGeom prst="rect">
            <a:avLst/>
          </a:prstGeom>
        </p:spPr>
      </p:pic>
      <p:sp>
        <p:nvSpPr>
          <p:cNvPr id="4" name="Rectangle 3">
            <a:extLst>
              <a:ext uri="{FF2B5EF4-FFF2-40B4-BE49-F238E27FC236}">
                <a16:creationId xmlns:a16="http://schemas.microsoft.com/office/drawing/2014/main" id="{03D2E0C4-891A-B52D-8BDF-473DA3154446}"/>
              </a:ext>
            </a:extLst>
          </p:cNvPr>
          <p:cNvSpPr/>
          <p:nvPr/>
        </p:nvSpPr>
        <p:spPr bwMode="auto">
          <a:xfrm>
            <a:off x="6220645" y="1474839"/>
            <a:ext cx="2520233" cy="399189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 name="Picture 7">
            <a:extLst>
              <a:ext uri="{FF2B5EF4-FFF2-40B4-BE49-F238E27FC236}">
                <a16:creationId xmlns:a16="http://schemas.microsoft.com/office/drawing/2014/main" id="{EEA4E7CA-9643-91FB-F2C8-8EA60DAF376F}"/>
              </a:ext>
            </a:extLst>
          </p:cNvPr>
          <p:cNvPicPr>
            <a:picLocks noChangeAspect="1"/>
          </p:cNvPicPr>
          <p:nvPr/>
        </p:nvPicPr>
        <p:blipFill>
          <a:blip r:embed="rId6"/>
          <a:stretch>
            <a:fillRect/>
          </a:stretch>
        </p:blipFill>
        <p:spPr>
          <a:xfrm>
            <a:off x="6368568" y="1498971"/>
            <a:ext cx="2223411" cy="1623226"/>
          </a:xfrm>
          <a:prstGeom prst="rect">
            <a:avLst/>
          </a:prstGeom>
        </p:spPr>
      </p:pic>
      <p:pic>
        <p:nvPicPr>
          <p:cNvPr id="10" name="Picture 9">
            <a:extLst>
              <a:ext uri="{FF2B5EF4-FFF2-40B4-BE49-F238E27FC236}">
                <a16:creationId xmlns:a16="http://schemas.microsoft.com/office/drawing/2014/main" id="{D0D6A1E0-F558-5718-375C-9A327824A08B}"/>
              </a:ext>
            </a:extLst>
          </p:cNvPr>
          <p:cNvPicPr>
            <a:picLocks noChangeAspect="1"/>
          </p:cNvPicPr>
          <p:nvPr/>
        </p:nvPicPr>
        <p:blipFill>
          <a:blip r:embed="rId7"/>
          <a:stretch>
            <a:fillRect/>
          </a:stretch>
        </p:blipFill>
        <p:spPr>
          <a:xfrm>
            <a:off x="6681806" y="3574428"/>
            <a:ext cx="1636285" cy="1680509"/>
          </a:xfrm>
          <a:prstGeom prst="rect">
            <a:avLst/>
          </a:prstGeom>
        </p:spPr>
      </p:pic>
    </p:spTree>
    <p:extLst>
      <p:ext uri="{BB962C8B-B14F-4D97-AF65-F5344CB8AC3E}">
        <p14:creationId xmlns:p14="http://schemas.microsoft.com/office/powerpoint/2010/main" val="61149831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FD6ED8-770D-4B5F-978A-EBC1C30FECBB}"/>
              </a:ext>
            </a:extLst>
          </p:cNvPr>
          <p:cNvSpPr txBox="1"/>
          <p:nvPr/>
        </p:nvSpPr>
        <p:spPr>
          <a:xfrm>
            <a:off x="391538" y="364946"/>
            <a:ext cx="6094378" cy="523220"/>
          </a:xfrm>
          <a:prstGeom prst="rect">
            <a:avLst/>
          </a:prstGeom>
          <a:noFill/>
        </p:spPr>
        <p:txBody>
          <a:bodyPr wrap="square">
            <a:spAutoFit/>
          </a:bodyPr>
          <a:lstStyle/>
          <a:p>
            <a:pPr algn="l"/>
            <a:r>
              <a:rPr lang="en-IN" sz="2800" b="1" i="0" dirty="0">
                <a:solidFill>
                  <a:srgbClr val="24292F"/>
                </a:solidFill>
                <a:effectLst/>
                <a:latin typeface="-apple-system"/>
              </a:rPr>
              <a:t>Generate and aggregate data</a:t>
            </a:r>
          </a:p>
        </p:txBody>
      </p:sp>
      <p:pic>
        <p:nvPicPr>
          <p:cNvPr id="5" name="Picture 4">
            <a:extLst>
              <a:ext uri="{FF2B5EF4-FFF2-40B4-BE49-F238E27FC236}">
                <a16:creationId xmlns:a16="http://schemas.microsoft.com/office/drawing/2014/main" id="{99B79127-94D0-4AF8-986A-814B3C02F2FE}"/>
              </a:ext>
            </a:extLst>
          </p:cNvPr>
          <p:cNvPicPr>
            <a:picLocks noChangeAspect="1"/>
          </p:cNvPicPr>
          <p:nvPr/>
        </p:nvPicPr>
        <p:blipFill>
          <a:blip r:embed="rId2"/>
          <a:stretch>
            <a:fillRect/>
          </a:stretch>
        </p:blipFill>
        <p:spPr>
          <a:xfrm>
            <a:off x="460856" y="1650365"/>
            <a:ext cx="8402100" cy="1122018"/>
          </a:xfrm>
          <a:prstGeom prst="rect">
            <a:avLst/>
          </a:prstGeom>
        </p:spPr>
      </p:pic>
      <p:sp>
        <p:nvSpPr>
          <p:cNvPr id="6" name="TextBox 5">
            <a:extLst>
              <a:ext uri="{FF2B5EF4-FFF2-40B4-BE49-F238E27FC236}">
                <a16:creationId xmlns:a16="http://schemas.microsoft.com/office/drawing/2014/main" id="{C0E4E70F-39F2-43AD-94B7-3897D4F9F3B6}"/>
              </a:ext>
            </a:extLst>
          </p:cNvPr>
          <p:cNvSpPr txBox="1"/>
          <p:nvPr/>
        </p:nvSpPr>
        <p:spPr>
          <a:xfrm>
            <a:off x="1527243" y="3278221"/>
            <a:ext cx="8837356"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Extract this file and open </a:t>
            </a:r>
            <a:r>
              <a:rPr lang="en-US" sz="4000" dirty="0" err="1">
                <a:solidFill>
                  <a:srgbClr val="FF0000"/>
                </a:solidFill>
                <a:latin typeface="Segoe UI Light" pitchFamily="34" charset="0"/>
              </a:rPr>
              <a:t>appsettings.json</a:t>
            </a:r>
            <a:endParaRPr lang="en-IN" sz="4000" dirty="0" err="1">
              <a:solidFill>
                <a:srgbClr val="FF0000"/>
              </a:solidFill>
              <a:latin typeface="Segoe UI Light" pitchFamily="34" charset="0"/>
            </a:endParaRPr>
          </a:p>
        </p:txBody>
      </p:sp>
    </p:spTree>
    <p:extLst>
      <p:ext uri="{BB962C8B-B14F-4D97-AF65-F5344CB8AC3E}">
        <p14:creationId xmlns:p14="http://schemas.microsoft.com/office/powerpoint/2010/main" val="9119366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016E7E-A7A7-4F8B-B6B8-DFC0FE9C5EBC}"/>
              </a:ext>
            </a:extLst>
          </p:cNvPr>
          <p:cNvPicPr>
            <a:picLocks noChangeAspect="1"/>
          </p:cNvPicPr>
          <p:nvPr/>
        </p:nvPicPr>
        <p:blipFill>
          <a:blip r:embed="rId2"/>
          <a:stretch>
            <a:fillRect/>
          </a:stretch>
        </p:blipFill>
        <p:spPr>
          <a:xfrm>
            <a:off x="451295" y="299086"/>
            <a:ext cx="7978831" cy="2796782"/>
          </a:xfrm>
          <a:prstGeom prst="rect">
            <a:avLst/>
          </a:prstGeom>
        </p:spPr>
      </p:pic>
      <p:sp>
        <p:nvSpPr>
          <p:cNvPr id="5" name="TextBox 4">
            <a:extLst>
              <a:ext uri="{FF2B5EF4-FFF2-40B4-BE49-F238E27FC236}">
                <a16:creationId xmlns:a16="http://schemas.microsoft.com/office/drawing/2014/main" id="{EE761501-DA09-40A0-8069-5C44C68D00A3}"/>
              </a:ext>
            </a:extLst>
          </p:cNvPr>
          <p:cNvSpPr txBox="1"/>
          <p:nvPr/>
        </p:nvSpPr>
        <p:spPr>
          <a:xfrm>
            <a:off x="370899" y="3453319"/>
            <a:ext cx="11447025" cy="1754326"/>
          </a:xfrm>
          <a:prstGeom prst="rect">
            <a:avLst/>
          </a:prstGeom>
          <a:noFill/>
        </p:spPr>
        <p:txBody>
          <a:bodyPr wrap="square">
            <a:spAutoFit/>
          </a:bodyPr>
          <a:lstStyle/>
          <a:p>
            <a:pPr algn="l"/>
            <a:r>
              <a:rPr lang="en-US" b="0" i="0" dirty="0">
                <a:solidFill>
                  <a:srgbClr val="24292F"/>
                </a:solidFill>
                <a:effectLst/>
                <a:latin typeface="-apple-system"/>
              </a:rPr>
              <a:t>SECONDS_TO_LEAD is the amount of time to wait before sending vehicle telemetry data. Default value is 0.</a:t>
            </a:r>
          </a:p>
          <a:p>
            <a:pPr algn="l"/>
            <a:endParaRPr lang="en-US" b="0" i="0" dirty="0">
              <a:solidFill>
                <a:srgbClr val="24292F"/>
              </a:solidFill>
              <a:effectLst/>
              <a:latin typeface="-apple-system"/>
            </a:endParaRPr>
          </a:p>
          <a:p>
            <a:pPr algn="l"/>
            <a:r>
              <a:rPr lang="en-US" b="0" i="0" dirty="0">
                <a:solidFill>
                  <a:srgbClr val="24292F"/>
                </a:solidFill>
                <a:effectLst/>
                <a:latin typeface="-apple-system"/>
              </a:rPr>
              <a:t>SECONDS_TO_RUN is the maximum amount of time to allow the generator to run before stopping transmission of data.</a:t>
            </a:r>
          </a:p>
          <a:p>
            <a:pPr algn="l"/>
            <a:endParaRPr lang="en-US" dirty="0">
              <a:solidFill>
                <a:srgbClr val="24292F"/>
              </a:solidFill>
              <a:latin typeface="-apple-system"/>
            </a:endParaRPr>
          </a:p>
          <a:p>
            <a:pPr algn="l"/>
            <a:r>
              <a:rPr lang="en-US" b="0" i="0" dirty="0">
                <a:solidFill>
                  <a:srgbClr val="24292F"/>
                </a:solidFill>
                <a:effectLst/>
                <a:latin typeface="-apple-system"/>
              </a:rPr>
              <a:t> The default value is 1800. Data will also stop transmitting when you enter </a:t>
            </a:r>
            <a:r>
              <a:rPr lang="en-US" b="0" i="0" dirty="0" err="1">
                <a:solidFill>
                  <a:srgbClr val="24292F"/>
                </a:solidFill>
                <a:effectLst/>
                <a:latin typeface="-apple-system"/>
              </a:rPr>
              <a:t>Ctrl+C</a:t>
            </a:r>
            <a:r>
              <a:rPr lang="en-US" b="0" i="0" dirty="0">
                <a:solidFill>
                  <a:srgbClr val="24292F"/>
                </a:solidFill>
                <a:effectLst/>
                <a:latin typeface="-apple-system"/>
              </a:rPr>
              <a:t> while the generator is running, or if you close the window.</a:t>
            </a:r>
          </a:p>
        </p:txBody>
      </p:sp>
    </p:spTree>
    <p:extLst>
      <p:ext uri="{BB962C8B-B14F-4D97-AF65-F5344CB8AC3E}">
        <p14:creationId xmlns:p14="http://schemas.microsoft.com/office/powerpoint/2010/main" val="281979758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AB00A1-19C1-4301-B164-7BFD172DE2E7}"/>
              </a:ext>
            </a:extLst>
          </p:cNvPr>
          <p:cNvPicPr>
            <a:picLocks noChangeAspect="1"/>
          </p:cNvPicPr>
          <p:nvPr/>
        </p:nvPicPr>
        <p:blipFill>
          <a:blip r:embed="rId2"/>
          <a:stretch>
            <a:fillRect/>
          </a:stretch>
        </p:blipFill>
        <p:spPr>
          <a:xfrm>
            <a:off x="214443" y="553924"/>
            <a:ext cx="11331922" cy="1508891"/>
          </a:xfrm>
          <a:prstGeom prst="rect">
            <a:avLst/>
          </a:prstGeom>
        </p:spPr>
      </p:pic>
      <p:pic>
        <p:nvPicPr>
          <p:cNvPr id="5" name="Picture 4">
            <a:extLst>
              <a:ext uri="{FF2B5EF4-FFF2-40B4-BE49-F238E27FC236}">
                <a16:creationId xmlns:a16="http://schemas.microsoft.com/office/drawing/2014/main" id="{5B741761-C720-4C6E-9166-01717155DB9D}"/>
              </a:ext>
            </a:extLst>
          </p:cNvPr>
          <p:cNvPicPr>
            <a:picLocks noChangeAspect="1"/>
          </p:cNvPicPr>
          <p:nvPr/>
        </p:nvPicPr>
        <p:blipFill>
          <a:blip r:embed="rId3"/>
          <a:stretch>
            <a:fillRect/>
          </a:stretch>
        </p:blipFill>
        <p:spPr>
          <a:xfrm>
            <a:off x="447325" y="2574161"/>
            <a:ext cx="11644369" cy="1607959"/>
          </a:xfrm>
          <a:prstGeom prst="rect">
            <a:avLst/>
          </a:prstGeom>
        </p:spPr>
      </p:pic>
      <p:sp>
        <p:nvSpPr>
          <p:cNvPr id="7" name="TextBox 6">
            <a:extLst>
              <a:ext uri="{FF2B5EF4-FFF2-40B4-BE49-F238E27FC236}">
                <a16:creationId xmlns:a16="http://schemas.microsoft.com/office/drawing/2014/main" id="{898A259B-610F-454B-85AF-339F432C8B6D}"/>
              </a:ext>
            </a:extLst>
          </p:cNvPr>
          <p:cNvSpPr txBox="1"/>
          <p:nvPr/>
        </p:nvSpPr>
        <p:spPr>
          <a:xfrm>
            <a:off x="740444" y="4423695"/>
            <a:ext cx="10707935" cy="2308324"/>
          </a:xfrm>
          <a:prstGeom prst="rect">
            <a:avLst/>
          </a:prstGeom>
          <a:noFill/>
        </p:spPr>
        <p:txBody>
          <a:bodyPr wrap="square">
            <a:spAutoFit/>
          </a:bodyPr>
          <a:lstStyle/>
          <a:p>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2E75B6"/>
                </a:solidFill>
                <a:latin typeface="Consolas" panose="020B0609020204030204" pitchFamily="49" charset="0"/>
              </a:rPr>
              <a:t>"EVENT_HUB_CONNECTION_STRING"</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"Endpoint=sb://marutieventhub.servicebus.windows.net/;SharedAccessKeyName=Write;SharedAccessKey=xbVqT0FtY508w2LoIceoMEAzktHpKkDPoH5zHfQbnYE=;EntityPath=telemetry"</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2E75B6"/>
                </a:solidFill>
                <a:latin typeface="Consolas" panose="020B0609020204030204" pitchFamily="49" charset="0"/>
              </a:rPr>
              <a:t>"SECONDS_TO_LEAD"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2E75B6"/>
                </a:solidFill>
                <a:latin typeface="Consolas" panose="020B0609020204030204" pitchFamily="49" charset="0"/>
              </a:rPr>
              <a:t>"SECONDS_TO_RUN"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"1800"</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94338071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D05EDA-0DF7-43A3-8A8B-D3132CCD75EB}"/>
              </a:ext>
            </a:extLst>
          </p:cNvPr>
          <p:cNvPicPr>
            <a:picLocks noChangeAspect="1"/>
          </p:cNvPicPr>
          <p:nvPr/>
        </p:nvPicPr>
        <p:blipFill>
          <a:blip r:embed="rId2"/>
          <a:stretch>
            <a:fillRect/>
          </a:stretch>
        </p:blipFill>
        <p:spPr>
          <a:xfrm>
            <a:off x="489476" y="306066"/>
            <a:ext cx="10747645" cy="1240632"/>
          </a:xfrm>
          <a:prstGeom prst="rect">
            <a:avLst/>
          </a:prstGeom>
        </p:spPr>
      </p:pic>
      <p:pic>
        <p:nvPicPr>
          <p:cNvPr id="5" name="Picture 4">
            <a:extLst>
              <a:ext uri="{FF2B5EF4-FFF2-40B4-BE49-F238E27FC236}">
                <a16:creationId xmlns:a16="http://schemas.microsoft.com/office/drawing/2014/main" id="{3844007A-5FE4-44FE-BABC-79A518FB6470}"/>
              </a:ext>
            </a:extLst>
          </p:cNvPr>
          <p:cNvPicPr>
            <a:picLocks noChangeAspect="1"/>
          </p:cNvPicPr>
          <p:nvPr/>
        </p:nvPicPr>
        <p:blipFill>
          <a:blip r:embed="rId3"/>
          <a:stretch>
            <a:fillRect/>
          </a:stretch>
        </p:blipFill>
        <p:spPr>
          <a:xfrm>
            <a:off x="1095487" y="1814355"/>
            <a:ext cx="4907516" cy="3808232"/>
          </a:xfrm>
          <a:prstGeom prst="rect">
            <a:avLst/>
          </a:prstGeom>
        </p:spPr>
      </p:pic>
    </p:spTree>
    <p:extLst>
      <p:ext uri="{BB962C8B-B14F-4D97-AF65-F5344CB8AC3E}">
        <p14:creationId xmlns:p14="http://schemas.microsoft.com/office/powerpoint/2010/main" val="29804071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F6A1F7-B26B-40A4-B427-D5D2C5037023}"/>
              </a:ext>
            </a:extLst>
          </p:cNvPr>
          <p:cNvPicPr>
            <a:picLocks noChangeAspect="1"/>
          </p:cNvPicPr>
          <p:nvPr/>
        </p:nvPicPr>
        <p:blipFill>
          <a:blip r:embed="rId2"/>
          <a:stretch>
            <a:fillRect/>
          </a:stretch>
        </p:blipFill>
        <p:spPr>
          <a:xfrm>
            <a:off x="267945" y="0"/>
            <a:ext cx="9306168" cy="4610911"/>
          </a:xfrm>
          <a:prstGeom prst="rect">
            <a:avLst/>
          </a:prstGeom>
        </p:spPr>
      </p:pic>
      <p:pic>
        <p:nvPicPr>
          <p:cNvPr id="5" name="Picture 4">
            <a:extLst>
              <a:ext uri="{FF2B5EF4-FFF2-40B4-BE49-F238E27FC236}">
                <a16:creationId xmlns:a16="http://schemas.microsoft.com/office/drawing/2014/main" id="{5D334781-3913-41E4-890D-E201D20B4A37}"/>
              </a:ext>
            </a:extLst>
          </p:cNvPr>
          <p:cNvPicPr>
            <a:picLocks noChangeAspect="1"/>
          </p:cNvPicPr>
          <p:nvPr/>
        </p:nvPicPr>
        <p:blipFill>
          <a:blip r:embed="rId3"/>
          <a:stretch>
            <a:fillRect/>
          </a:stretch>
        </p:blipFill>
        <p:spPr>
          <a:xfrm>
            <a:off x="6374298" y="1568081"/>
            <a:ext cx="5068152" cy="5153731"/>
          </a:xfrm>
          <a:prstGeom prst="rect">
            <a:avLst/>
          </a:prstGeom>
        </p:spPr>
      </p:pic>
    </p:spTree>
    <p:extLst>
      <p:ext uri="{BB962C8B-B14F-4D97-AF65-F5344CB8AC3E}">
        <p14:creationId xmlns:p14="http://schemas.microsoft.com/office/powerpoint/2010/main" val="354119553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87093-5A4C-4EE8-A944-865285F63C6D}"/>
              </a:ext>
            </a:extLst>
          </p:cNvPr>
          <p:cNvSpPr txBox="1"/>
          <p:nvPr/>
        </p:nvSpPr>
        <p:spPr>
          <a:xfrm>
            <a:off x="429367" y="778213"/>
            <a:ext cx="11330089" cy="615553"/>
          </a:xfrm>
          <a:prstGeom prst="rect">
            <a:avLst/>
          </a:prstGeom>
          <a:noFill/>
        </p:spPr>
        <p:txBody>
          <a:bodyPr wrap="none" lIns="0" tIns="0" rIns="0" bIns="0" rtlCol="0">
            <a:spAutoFit/>
          </a:bodyPr>
          <a:lstStyle/>
          <a:p>
            <a:r>
              <a:rPr lang="en-US" sz="4000" dirty="0">
                <a:solidFill>
                  <a:srgbClr val="FF0000"/>
                </a:solidFill>
                <a:latin typeface="Segoe UI Light" pitchFamily="34" charset="0"/>
              </a:rPr>
              <a:t>Wait for 3 minutes so that this can send enough data</a:t>
            </a:r>
            <a:endParaRPr lang="en-IN" sz="4000" dirty="0" err="1">
              <a:solidFill>
                <a:srgbClr val="FF0000"/>
              </a:solidFill>
              <a:latin typeface="Segoe UI Light" pitchFamily="34" charset="0"/>
            </a:endParaRPr>
          </a:p>
        </p:txBody>
      </p:sp>
    </p:spTree>
    <p:extLst>
      <p:ext uri="{BB962C8B-B14F-4D97-AF65-F5344CB8AC3E}">
        <p14:creationId xmlns:p14="http://schemas.microsoft.com/office/powerpoint/2010/main" val="414317433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A6D52F-EC6D-F8EC-7F8B-9FB4E563BC3F}"/>
              </a:ext>
            </a:extLst>
          </p:cNvPr>
          <p:cNvPicPr>
            <a:picLocks noChangeAspect="1"/>
          </p:cNvPicPr>
          <p:nvPr/>
        </p:nvPicPr>
        <p:blipFill>
          <a:blip r:embed="rId2"/>
          <a:stretch>
            <a:fillRect/>
          </a:stretch>
        </p:blipFill>
        <p:spPr>
          <a:xfrm>
            <a:off x="1056657" y="356575"/>
            <a:ext cx="5415021" cy="5063301"/>
          </a:xfrm>
          <a:prstGeom prst="rect">
            <a:avLst/>
          </a:prstGeom>
        </p:spPr>
      </p:pic>
      <p:sp>
        <p:nvSpPr>
          <p:cNvPr id="5" name="TextBox 4">
            <a:extLst>
              <a:ext uri="{FF2B5EF4-FFF2-40B4-BE49-F238E27FC236}">
                <a16:creationId xmlns:a16="http://schemas.microsoft.com/office/drawing/2014/main" id="{249ACE8C-FCE2-2F50-A2F6-4767997C56EE}"/>
              </a:ext>
            </a:extLst>
          </p:cNvPr>
          <p:cNvSpPr txBox="1"/>
          <p:nvPr/>
        </p:nvSpPr>
        <p:spPr>
          <a:xfrm>
            <a:off x="5036168" y="3752134"/>
            <a:ext cx="6096000" cy="2308324"/>
          </a:xfrm>
          <a:prstGeom prst="rect">
            <a:avLst/>
          </a:prstGeom>
          <a:noFill/>
        </p:spPr>
        <p:txBody>
          <a:bodyPr wrap="square">
            <a:spAutoFit/>
          </a:bodyPr>
          <a:lstStyle/>
          <a:p>
            <a:r>
              <a:rPr lang="en-IN" b="0" i="0" dirty="0">
                <a:solidFill>
                  <a:srgbClr val="000000"/>
                </a:solidFill>
                <a:effectLst/>
                <a:latin typeface="-apple-system"/>
              </a:rPr>
              <a:t>fs.azure.account.key.marutigen2storage.blob.core.windows.net 2MYYduS7GSL4PwqgnYeRJnNjK1O+lD0pcWTSRHSWFlzpE3fnP7aGCKVwrqExVSgb05+AYGgF157S+ASthHN1ig== spark.hadoop.fs.azure.account.key.marutigen2storage.blob.core.windows.net 2MYYduS7GSL4PwqgnYeRJnNjK1O+lD0pcWTSRHSWFlzpE3fnP7aGCKVwrqExVSgb05+AYGgF157S+ASthHN1ig== </a:t>
            </a:r>
            <a:r>
              <a:rPr lang="en-IN" b="0" i="0" dirty="0" err="1">
                <a:solidFill>
                  <a:srgbClr val="000000"/>
                </a:solidFill>
                <a:effectLst/>
                <a:latin typeface="-apple-system"/>
              </a:rPr>
              <a:t>spark.databricks.delta.preview.enabled</a:t>
            </a:r>
            <a:r>
              <a:rPr lang="en-IN" b="0" i="0" dirty="0">
                <a:solidFill>
                  <a:srgbClr val="000000"/>
                </a:solidFill>
                <a:effectLst/>
                <a:latin typeface="-apple-system"/>
              </a:rPr>
              <a:t> true</a:t>
            </a:r>
            <a:endParaRPr lang="en-IN" dirty="0"/>
          </a:p>
        </p:txBody>
      </p:sp>
    </p:spTree>
    <p:extLst>
      <p:ext uri="{BB962C8B-B14F-4D97-AF65-F5344CB8AC3E}">
        <p14:creationId xmlns:p14="http://schemas.microsoft.com/office/powerpoint/2010/main" val="35736070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4FF9C3-5DFD-AD54-B102-D070179D217D}"/>
              </a:ext>
            </a:extLst>
          </p:cNvPr>
          <p:cNvPicPr>
            <a:picLocks noChangeAspect="1"/>
          </p:cNvPicPr>
          <p:nvPr/>
        </p:nvPicPr>
        <p:blipFill>
          <a:blip r:embed="rId2"/>
          <a:stretch>
            <a:fillRect/>
          </a:stretch>
        </p:blipFill>
        <p:spPr>
          <a:xfrm>
            <a:off x="542872" y="0"/>
            <a:ext cx="11103080" cy="6858000"/>
          </a:xfrm>
          <a:prstGeom prst="rect">
            <a:avLst/>
          </a:prstGeom>
        </p:spPr>
      </p:pic>
    </p:spTree>
    <p:extLst>
      <p:ext uri="{BB962C8B-B14F-4D97-AF65-F5344CB8AC3E}">
        <p14:creationId xmlns:p14="http://schemas.microsoft.com/office/powerpoint/2010/main" val="399763721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7FD84B-0F75-43BE-9151-D6651791B980}"/>
              </a:ext>
            </a:extLst>
          </p:cNvPr>
          <p:cNvSpPr txBox="1"/>
          <p:nvPr/>
        </p:nvSpPr>
        <p:spPr>
          <a:xfrm>
            <a:off x="391538" y="462224"/>
            <a:ext cx="8635730" cy="584775"/>
          </a:xfrm>
          <a:prstGeom prst="rect">
            <a:avLst/>
          </a:prstGeom>
          <a:noFill/>
        </p:spPr>
        <p:txBody>
          <a:bodyPr wrap="square">
            <a:spAutoFit/>
          </a:bodyPr>
          <a:lstStyle/>
          <a:p>
            <a:pPr algn="l"/>
            <a:r>
              <a:rPr lang="en-US" sz="3200" b="1" i="0" dirty="0">
                <a:solidFill>
                  <a:srgbClr val="24292F"/>
                </a:solidFill>
                <a:effectLst/>
                <a:latin typeface="-apple-system"/>
              </a:rPr>
              <a:t>View aggregate data in Synapse Analytics</a:t>
            </a:r>
          </a:p>
        </p:txBody>
      </p:sp>
    </p:spTree>
    <p:extLst>
      <p:ext uri="{BB962C8B-B14F-4D97-AF65-F5344CB8AC3E}">
        <p14:creationId xmlns:p14="http://schemas.microsoft.com/office/powerpoint/2010/main" val="317703288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809543-6BEB-4146-A16C-5511135A1444}"/>
              </a:ext>
            </a:extLst>
          </p:cNvPr>
          <p:cNvPicPr>
            <a:picLocks noChangeAspect="1"/>
          </p:cNvPicPr>
          <p:nvPr/>
        </p:nvPicPr>
        <p:blipFill>
          <a:blip r:embed="rId2"/>
          <a:stretch>
            <a:fillRect/>
          </a:stretch>
        </p:blipFill>
        <p:spPr>
          <a:xfrm>
            <a:off x="467393" y="244902"/>
            <a:ext cx="9825178" cy="6048893"/>
          </a:xfrm>
          <a:prstGeom prst="rect">
            <a:avLst/>
          </a:prstGeom>
        </p:spPr>
      </p:pic>
    </p:spTree>
    <p:extLst>
      <p:ext uri="{BB962C8B-B14F-4D97-AF65-F5344CB8AC3E}">
        <p14:creationId xmlns:p14="http://schemas.microsoft.com/office/powerpoint/2010/main" val="9680231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5CCE32-A58A-4965-A5B9-39D94FC1CA53}"/>
              </a:ext>
            </a:extLst>
          </p:cNvPr>
          <p:cNvSpPr txBox="1"/>
          <p:nvPr/>
        </p:nvSpPr>
        <p:spPr>
          <a:xfrm>
            <a:off x="498541" y="428895"/>
            <a:ext cx="10970369" cy="2677656"/>
          </a:xfrm>
          <a:prstGeom prst="rect">
            <a:avLst/>
          </a:prstGeom>
          <a:noFill/>
        </p:spPr>
        <p:txBody>
          <a:bodyPr wrap="square">
            <a:spAutoFit/>
          </a:bodyPr>
          <a:lstStyle/>
          <a:p>
            <a:r>
              <a:rPr lang="en-US" sz="2400" b="0" i="0" dirty="0">
                <a:solidFill>
                  <a:srgbClr val="24292F"/>
                </a:solidFill>
                <a:effectLst/>
                <a:latin typeface="-apple-system"/>
              </a:rPr>
              <a:t>Azure Event Hubs is a Big Data streaming platform and event ingestion service, capable of receiving and processing millions of events per second. </a:t>
            </a:r>
          </a:p>
          <a:p>
            <a:endParaRPr lang="en-US" sz="2400" dirty="0">
              <a:solidFill>
                <a:srgbClr val="24292F"/>
              </a:solidFill>
              <a:latin typeface="-apple-system"/>
            </a:endParaRPr>
          </a:p>
          <a:p>
            <a:r>
              <a:rPr lang="en-US" sz="2400" b="0" i="0" dirty="0">
                <a:solidFill>
                  <a:srgbClr val="24292F"/>
                </a:solidFill>
                <a:effectLst/>
                <a:latin typeface="-apple-system"/>
              </a:rPr>
              <a:t>We are using it to temporarily store vehicle </a:t>
            </a:r>
            <a:r>
              <a:rPr lang="en-US" sz="2400" b="0" i="0" dirty="0">
                <a:solidFill>
                  <a:srgbClr val="FF0000"/>
                </a:solidFill>
                <a:effectLst/>
                <a:latin typeface="-apple-system"/>
              </a:rPr>
              <a:t>telemetry</a:t>
            </a:r>
            <a:r>
              <a:rPr lang="en-US" sz="2400" b="0" i="0" dirty="0">
                <a:solidFill>
                  <a:srgbClr val="24292F"/>
                </a:solidFill>
                <a:effectLst/>
                <a:latin typeface="-apple-system"/>
              </a:rPr>
              <a:t> data that is processed and ready to be sent to the real-time dashboard. As data flows into Event Hubs, Azure Stream Analytics will query the data, applying aggregates and tagging anomalies, then send it to Azure Synapse Analytics.</a:t>
            </a:r>
            <a:endParaRPr lang="en-IN" sz="2400" dirty="0"/>
          </a:p>
        </p:txBody>
      </p:sp>
    </p:spTree>
    <p:extLst>
      <p:ext uri="{BB962C8B-B14F-4D97-AF65-F5344CB8AC3E}">
        <p14:creationId xmlns:p14="http://schemas.microsoft.com/office/powerpoint/2010/main" val="420460887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E11F35-F9E0-4732-A0C2-00AF4E4A1C4B}"/>
              </a:ext>
            </a:extLst>
          </p:cNvPr>
          <p:cNvPicPr>
            <a:picLocks noChangeAspect="1"/>
          </p:cNvPicPr>
          <p:nvPr/>
        </p:nvPicPr>
        <p:blipFill>
          <a:blip r:embed="rId2"/>
          <a:stretch>
            <a:fillRect/>
          </a:stretch>
        </p:blipFill>
        <p:spPr>
          <a:xfrm>
            <a:off x="475229" y="148168"/>
            <a:ext cx="7959679" cy="6379092"/>
          </a:xfrm>
          <a:prstGeom prst="rect">
            <a:avLst/>
          </a:prstGeom>
        </p:spPr>
      </p:pic>
    </p:spTree>
    <p:extLst>
      <p:ext uri="{BB962C8B-B14F-4D97-AF65-F5344CB8AC3E}">
        <p14:creationId xmlns:p14="http://schemas.microsoft.com/office/powerpoint/2010/main" val="18147455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9AB8DA-B420-4EA5-BA56-EBE8ED812ADF}"/>
              </a:ext>
            </a:extLst>
          </p:cNvPr>
          <p:cNvPicPr>
            <a:picLocks noChangeAspect="1"/>
          </p:cNvPicPr>
          <p:nvPr/>
        </p:nvPicPr>
        <p:blipFill>
          <a:blip r:embed="rId2"/>
          <a:stretch>
            <a:fillRect/>
          </a:stretch>
        </p:blipFill>
        <p:spPr>
          <a:xfrm>
            <a:off x="873088" y="386742"/>
            <a:ext cx="9411516" cy="5928874"/>
          </a:xfrm>
          <a:prstGeom prst="rect">
            <a:avLst/>
          </a:prstGeom>
        </p:spPr>
      </p:pic>
    </p:spTree>
    <p:extLst>
      <p:ext uri="{BB962C8B-B14F-4D97-AF65-F5344CB8AC3E}">
        <p14:creationId xmlns:p14="http://schemas.microsoft.com/office/powerpoint/2010/main" val="62866671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80646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101811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708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79065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CF6B60-DA13-4936-80CC-B77AD1961872}"/>
              </a:ext>
            </a:extLst>
          </p:cNvPr>
          <p:cNvSpPr txBox="1"/>
          <p:nvPr/>
        </p:nvSpPr>
        <p:spPr>
          <a:xfrm>
            <a:off x="372083" y="463182"/>
            <a:ext cx="11155194" cy="3970318"/>
          </a:xfrm>
          <a:prstGeom prst="rect">
            <a:avLst/>
          </a:prstGeom>
          <a:noFill/>
        </p:spPr>
        <p:txBody>
          <a:bodyPr wrap="square">
            <a:spAutoFit/>
          </a:bodyPr>
          <a:lstStyle/>
          <a:p>
            <a:pPr algn="l"/>
            <a:r>
              <a:rPr lang="en-US" sz="2800" b="0" i="0" dirty="0">
                <a:solidFill>
                  <a:srgbClr val="24292F"/>
                </a:solidFill>
                <a:effectLst/>
                <a:latin typeface="-apple-system"/>
              </a:rPr>
              <a:t>In this experience, you will use </a:t>
            </a:r>
            <a:r>
              <a:rPr lang="en-US" sz="2800" b="0" i="0" dirty="0">
                <a:solidFill>
                  <a:srgbClr val="FF0000"/>
                </a:solidFill>
                <a:effectLst/>
                <a:latin typeface="-apple-system"/>
              </a:rPr>
              <a:t>Azure Event Hubs </a:t>
            </a:r>
            <a:r>
              <a:rPr lang="en-US" sz="2800" b="0" i="0" dirty="0">
                <a:solidFill>
                  <a:srgbClr val="24292F"/>
                </a:solidFill>
                <a:effectLst/>
                <a:latin typeface="-apple-system"/>
              </a:rPr>
              <a:t>to ingest streaming vehicle telemetry data as the entry point to a real-time analytics pipeline built on Event Hubs, </a:t>
            </a:r>
            <a:r>
              <a:rPr lang="en-US" sz="2800" b="0" i="0" dirty="0">
                <a:solidFill>
                  <a:srgbClr val="FF0000"/>
                </a:solidFill>
                <a:effectLst/>
                <a:latin typeface="-apple-system"/>
              </a:rPr>
              <a:t>Azure Stream Analytics</a:t>
            </a:r>
            <a:r>
              <a:rPr lang="en-US" sz="2800" b="0" i="0" dirty="0">
                <a:solidFill>
                  <a:srgbClr val="24292F"/>
                </a:solidFill>
                <a:effectLst/>
                <a:latin typeface="-apple-system"/>
              </a:rPr>
              <a:t>, and </a:t>
            </a:r>
            <a:r>
              <a:rPr lang="en-US" sz="2800" b="0" i="0" dirty="0">
                <a:solidFill>
                  <a:srgbClr val="FF0000"/>
                </a:solidFill>
                <a:effectLst/>
                <a:latin typeface="-apple-system"/>
              </a:rPr>
              <a:t>Azure Synapse Analytics/Azure </a:t>
            </a:r>
            <a:r>
              <a:rPr lang="en-US" sz="2800" b="0" i="0">
                <a:solidFill>
                  <a:srgbClr val="FF0000"/>
                </a:solidFill>
                <a:effectLst/>
                <a:latin typeface="-apple-system"/>
              </a:rPr>
              <a:t>databricks</a:t>
            </a:r>
            <a:r>
              <a:rPr lang="en-US" sz="2800" b="0" i="0">
                <a:solidFill>
                  <a:srgbClr val="24292F"/>
                </a:solidFill>
                <a:effectLst/>
                <a:latin typeface="-apple-system"/>
              </a:rPr>
              <a:t>. </a:t>
            </a:r>
            <a:endParaRPr lang="en-US" sz="2800" b="0" i="0" dirty="0">
              <a:solidFill>
                <a:srgbClr val="24292F"/>
              </a:solidFill>
              <a:effectLst/>
              <a:latin typeface="-apple-system"/>
            </a:endParaRPr>
          </a:p>
          <a:p>
            <a:pPr algn="l"/>
            <a:endParaRPr lang="en-US" sz="2800" dirty="0">
              <a:solidFill>
                <a:srgbClr val="24292F"/>
              </a:solidFill>
              <a:latin typeface="-apple-system"/>
            </a:endParaRPr>
          </a:p>
          <a:p>
            <a:pPr algn="l"/>
            <a:r>
              <a:rPr lang="en-US" sz="2800" b="0" i="0" dirty="0">
                <a:solidFill>
                  <a:srgbClr val="24292F"/>
                </a:solidFill>
                <a:effectLst/>
                <a:latin typeface="-apple-system"/>
              </a:rPr>
              <a:t>Azure Stream Analytics extracts the vehicle sensor data from Event Hubs, performs aggregations over windows of time, then sends the aggregated data to Azure Synapse Analytics for data analysis. A vehicle telemetry data generator will be used to send vehicle telemetry data to Event Hubs.</a:t>
            </a:r>
          </a:p>
        </p:txBody>
      </p:sp>
    </p:spTree>
    <p:extLst>
      <p:ext uri="{BB962C8B-B14F-4D97-AF65-F5344CB8AC3E}">
        <p14:creationId xmlns:p14="http://schemas.microsoft.com/office/powerpoint/2010/main" val="4844722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A439891-CCB1-4848-9225-0D3FA6D9B55E}"/>
              </a:ext>
            </a:extLst>
          </p:cNvPr>
          <p:cNvPicPr>
            <a:picLocks noChangeAspect="1"/>
          </p:cNvPicPr>
          <p:nvPr/>
        </p:nvPicPr>
        <p:blipFill rotWithShape="1">
          <a:blip r:embed="rId2"/>
          <a:srcRect r="62355"/>
          <a:stretch/>
        </p:blipFill>
        <p:spPr>
          <a:xfrm>
            <a:off x="244290" y="693445"/>
            <a:ext cx="3354317" cy="5471110"/>
          </a:xfrm>
          <a:prstGeom prst="rect">
            <a:avLst/>
          </a:prstGeom>
        </p:spPr>
      </p:pic>
      <p:pic>
        <p:nvPicPr>
          <p:cNvPr id="3" name="Picture 2">
            <a:extLst>
              <a:ext uri="{FF2B5EF4-FFF2-40B4-BE49-F238E27FC236}">
                <a16:creationId xmlns:a16="http://schemas.microsoft.com/office/drawing/2014/main" id="{03DA0DCA-E249-4142-9048-1F1CCC776D66}"/>
              </a:ext>
            </a:extLst>
          </p:cNvPr>
          <p:cNvPicPr>
            <a:picLocks noChangeAspect="1"/>
          </p:cNvPicPr>
          <p:nvPr/>
        </p:nvPicPr>
        <p:blipFill rotWithShape="1">
          <a:blip r:embed="rId2"/>
          <a:srcRect l="37590"/>
          <a:stretch/>
        </p:blipFill>
        <p:spPr>
          <a:xfrm>
            <a:off x="5958349" y="693445"/>
            <a:ext cx="5560958" cy="5471110"/>
          </a:xfrm>
          <a:prstGeom prst="rect">
            <a:avLst/>
          </a:prstGeom>
        </p:spPr>
      </p:pic>
      <p:sp>
        <p:nvSpPr>
          <p:cNvPr id="2" name="Rectangle 1">
            <a:extLst>
              <a:ext uri="{FF2B5EF4-FFF2-40B4-BE49-F238E27FC236}">
                <a16:creationId xmlns:a16="http://schemas.microsoft.com/office/drawing/2014/main" id="{C0C0AA48-BF4B-4779-93F8-0CD48A3FB84E}"/>
              </a:ext>
            </a:extLst>
          </p:cNvPr>
          <p:cNvSpPr/>
          <p:nvPr/>
        </p:nvSpPr>
        <p:spPr bwMode="auto">
          <a:xfrm>
            <a:off x="3598607" y="2094270"/>
            <a:ext cx="2359742" cy="2320413"/>
          </a:xfrm>
          <a:prstGeom prst="rect">
            <a:avLst/>
          </a:prstGeom>
          <a:solidFill>
            <a:schemeClr val="bg1"/>
          </a:solidFill>
          <a:ln w="28575">
            <a:solidFill>
              <a:srgbClr val="0177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IN" sz="16600" spc="-50" dirty="0">
                <a:solidFill>
                  <a:srgbClr val="FF0000"/>
                </a:solidFill>
                <a:latin typeface="Segoe UI" pitchFamily="34" charset="0"/>
                <a:ea typeface="Segoe UI" pitchFamily="34" charset="0"/>
                <a:cs typeface="Segoe UI" pitchFamily="34" charset="0"/>
              </a:rPr>
              <a:t>?</a:t>
            </a:r>
            <a:endParaRPr lang="en-IN" spc="-50" dirty="0">
              <a:solidFill>
                <a:srgbClr val="FF0000"/>
              </a:solidFill>
              <a:latin typeface="Segoe UI" pitchFamily="34" charset="0"/>
              <a:ea typeface="Segoe UI" pitchFamily="34" charset="0"/>
              <a:cs typeface="Segoe UI" pitchFamily="34" charset="0"/>
            </a:endParaRPr>
          </a:p>
        </p:txBody>
      </p:sp>
      <p:pic>
        <p:nvPicPr>
          <p:cNvPr id="5" name="Picture 4">
            <a:extLst>
              <a:ext uri="{FF2B5EF4-FFF2-40B4-BE49-F238E27FC236}">
                <a16:creationId xmlns:a16="http://schemas.microsoft.com/office/drawing/2014/main" id="{ADFFFE61-FC53-4E52-9B3D-FEE401289E79}"/>
              </a:ext>
            </a:extLst>
          </p:cNvPr>
          <p:cNvPicPr>
            <a:picLocks noChangeAspect="1"/>
          </p:cNvPicPr>
          <p:nvPr/>
        </p:nvPicPr>
        <p:blipFill>
          <a:blip r:embed="rId3"/>
          <a:stretch>
            <a:fillRect/>
          </a:stretch>
        </p:blipFill>
        <p:spPr>
          <a:xfrm>
            <a:off x="3734052" y="2310584"/>
            <a:ext cx="2088852" cy="1641984"/>
          </a:xfrm>
          <a:prstGeom prst="rect">
            <a:avLst/>
          </a:prstGeom>
        </p:spPr>
      </p:pic>
      <p:pic>
        <p:nvPicPr>
          <p:cNvPr id="7" name="Picture 6">
            <a:extLst>
              <a:ext uri="{FF2B5EF4-FFF2-40B4-BE49-F238E27FC236}">
                <a16:creationId xmlns:a16="http://schemas.microsoft.com/office/drawing/2014/main" id="{841F427C-7ED0-402D-B00E-91B41BCE1213}"/>
              </a:ext>
            </a:extLst>
          </p:cNvPr>
          <p:cNvPicPr>
            <a:picLocks noChangeAspect="1"/>
          </p:cNvPicPr>
          <p:nvPr/>
        </p:nvPicPr>
        <p:blipFill>
          <a:blip r:embed="rId4"/>
          <a:stretch>
            <a:fillRect/>
          </a:stretch>
        </p:blipFill>
        <p:spPr>
          <a:xfrm>
            <a:off x="4839455" y="2183469"/>
            <a:ext cx="1051172" cy="1071007"/>
          </a:xfrm>
          <a:prstGeom prst="rect">
            <a:avLst/>
          </a:prstGeom>
        </p:spPr>
      </p:pic>
    </p:spTree>
    <p:extLst>
      <p:ext uri="{BB962C8B-B14F-4D97-AF65-F5344CB8AC3E}">
        <p14:creationId xmlns:p14="http://schemas.microsoft.com/office/powerpoint/2010/main" val="4248257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B68E90-442A-4DED-A608-6F12C23DBA8D}"/>
              </a:ext>
            </a:extLst>
          </p:cNvPr>
          <p:cNvPicPr>
            <a:picLocks noChangeAspect="1"/>
          </p:cNvPicPr>
          <p:nvPr/>
        </p:nvPicPr>
        <p:blipFill>
          <a:blip r:embed="rId2"/>
          <a:stretch>
            <a:fillRect/>
          </a:stretch>
        </p:blipFill>
        <p:spPr>
          <a:xfrm>
            <a:off x="629985" y="436503"/>
            <a:ext cx="9236240" cy="6218459"/>
          </a:xfrm>
          <a:prstGeom prst="rect">
            <a:avLst/>
          </a:prstGeom>
        </p:spPr>
      </p:pic>
    </p:spTree>
    <p:extLst>
      <p:ext uri="{BB962C8B-B14F-4D97-AF65-F5344CB8AC3E}">
        <p14:creationId xmlns:p14="http://schemas.microsoft.com/office/powerpoint/2010/main" val="36122339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6AAE58-9223-4652-BB56-9806C5B62D08}"/>
              </a:ext>
            </a:extLst>
          </p:cNvPr>
          <p:cNvPicPr>
            <a:picLocks noChangeAspect="1"/>
          </p:cNvPicPr>
          <p:nvPr/>
        </p:nvPicPr>
        <p:blipFill>
          <a:blip r:embed="rId2"/>
          <a:stretch>
            <a:fillRect/>
          </a:stretch>
        </p:blipFill>
        <p:spPr>
          <a:xfrm>
            <a:off x="492990" y="350253"/>
            <a:ext cx="9160034" cy="6157494"/>
          </a:xfrm>
          <a:prstGeom prst="rect">
            <a:avLst/>
          </a:prstGeom>
        </p:spPr>
      </p:pic>
    </p:spTree>
    <p:extLst>
      <p:ext uri="{BB962C8B-B14F-4D97-AF65-F5344CB8AC3E}">
        <p14:creationId xmlns:p14="http://schemas.microsoft.com/office/powerpoint/2010/main" val="3631212737"/>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5353</TotalTime>
  <Words>1040</Words>
  <Application>Microsoft Office PowerPoint</Application>
  <PresentationFormat>Custom</PresentationFormat>
  <Paragraphs>88</Paragraphs>
  <Slides>55</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55</vt:i4>
      </vt:variant>
    </vt:vector>
  </HeadingPairs>
  <TitlesOfParts>
    <vt:vector size="65" baseType="lpstr">
      <vt:lpstr>-apple-system</vt:lpstr>
      <vt:lpstr>Arial</vt:lpstr>
      <vt:lpstr>az_ea_font</vt:lpstr>
      <vt:lpstr>Consolas</vt:lpstr>
      <vt:lpstr>Segoe UI</vt:lpstr>
      <vt:lpstr>Segoe UI Light</vt:lpstr>
      <vt:lpstr>ui-monospace</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470</cp:revision>
  <dcterms:created xsi:type="dcterms:W3CDTF">2012-02-07T06:07:07Z</dcterms:created>
  <dcterms:modified xsi:type="dcterms:W3CDTF">2023-09-22T03:52:30Z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