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6" r:id="rId4"/>
    <p:sldId id="259" r:id="rId5"/>
    <p:sldId id="265" r:id="rId6"/>
    <p:sldId id="261" r:id="rId7"/>
    <p:sldId id="262" r:id="rId8"/>
    <p:sldId id="269" r:id="rId9"/>
    <p:sldId id="270" r:id="rId10"/>
    <p:sldId id="271" r:id="rId11"/>
    <p:sldId id="273" r:id="rId12"/>
    <p:sldId id="272" r:id="rId13"/>
    <p:sldId id="292" r:id="rId14"/>
    <p:sldId id="274" r:id="rId15"/>
    <p:sldId id="291" r:id="rId16"/>
    <p:sldId id="282" r:id="rId17"/>
    <p:sldId id="289" r:id="rId18"/>
    <p:sldId id="278" r:id="rId19"/>
    <p:sldId id="288" r:id="rId20"/>
    <p:sldId id="285"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4FE63-4AC7-40DD-AAE6-2F31623BE611}" type="datetimeFigureOut">
              <a:rPr lang="en-US" smtClean="0"/>
              <a:pPr/>
              <a:t>8/3/2019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A06DE-9616-43A0-950A-E8C794B5D4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6A06DE-9616-43A0-950A-E8C794B5D4D2}"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6A06DE-9616-43A0-950A-E8C794B5D4D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8DB4B0-1ABF-4000-A085-CA8BCEC10CAF}"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B4B0-1ABF-4000-A085-CA8BCEC10CAF}"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B4B0-1ABF-4000-A085-CA8BCEC10CAF}"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B4B0-1ABF-4000-A085-CA8BCEC10CAF}"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DB4B0-1ABF-4000-A085-CA8BCEC10CAF}"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8DB4B0-1ABF-4000-A085-CA8BCEC10CAF}"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8DB4B0-1ABF-4000-A085-CA8BCEC10CAF}" type="datetimeFigureOut">
              <a:rPr lang="en-US" smtClean="0"/>
              <a:pPr/>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8DB4B0-1ABF-4000-A085-CA8BCEC10CAF}" type="datetimeFigureOut">
              <a:rPr lang="en-US" smtClean="0"/>
              <a:pPr/>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DB4B0-1ABF-4000-A085-CA8BCEC10CAF}" type="datetimeFigureOut">
              <a:rPr lang="en-US" smtClean="0"/>
              <a:pPr/>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DB4B0-1ABF-4000-A085-CA8BCEC10CAF}"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DB4B0-1ABF-4000-A085-CA8BCEC10CAF}"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168EF-508B-4CF9-9FC8-41A8D8C6F1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DB4B0-1ABF-4000-A085-CA8BCEC10CAF}" type="datetimeFigureOut">
              <a:rPr lang="en-US" smtClean="0"/>
              <a:pPr/>
              <a:t>8/3/2019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168EF-508B-4CF9-9FC8-41A8D8C6F1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Spring Framework</a:t>
            </a:r>
            <a:endParaRPr lang="en-US" dirty="0"/>
          </a:p>
        </p:txBody>
      </p:sp>
      <p:sp>
        <p:nvSpPr>
          <p:cNvPr id="3" name="Subtitle 2"/>
          <p:cNvSpPr>
            <a:spLocks noGrp="1"/>
          </p:cNvSpPr>
          <p:nvPr>
            <p:ph type="subTitle" idx="1"/>
          </p:nvPr>
        </p:nvSpPr>
        <p:spPr/>
        <p:txBody>
          <a:bodyPr>
            <a:normAutofit/>
          </a:bodyPr>
          <a:lstStyle/>
          <a:p>
            <a:r>
              <a:rPr lang="en-US" dirty="0" smtClean="0"/>
              <a:t>Trainer</a:t>
            </a:r>
          </a:p>
          <a:p>
            <a:r>
              <a:rPr lang="en-US" dirty="0" err="1" smtClean="0"/>
              <a:t>Uday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Bean	</a:t>
            </a:r>
            <a:endParaRPr lang="en-US" dirty="0"/>
          </a:p>
        </p:txBody>
      </p:sp>
      <p:sp>
        <p:nvSpPr>
          <p:cNvPr id="3" name="Content Placeholder 2"/>
          <p:cNvSpPr>
            <a:spLocks noGrp="1"/>
          </p:cNvSpPr>
          <p:nvPr>
            <p:ph idx="1"/>
          </p:nvPr>
        </p:nvSpPr>
        <p:spPr/>
        <p:txBody>
          <a:bodyPr>
            <a:normAutofit/>
          </a:bodyPr>
          <a:lstStyle/>
          <a:p>
            <a:r>
              <a:rPr lang="en-US" sz="2400" dirty="0" smtClean="0"/>
              <a:t>Any </a:t>
            </a:r>
            <a:r>
              <a:rPr lang="en-US" sz="2400" dirty="0"/>
              <a:t>object in the Spring framework that we initialize through Spring container is called Spring Bean. </a:t>
            </a:r>
            <a:endParaRPr lang="en-US" sz="2400" dirty="0" smtClean="0"/>
          </a:p>
          <a:p>
            <a:r>
              <a:rPr lang="en-US" sz="2400" dirty="0" smtClean="0"/>
              <a:t>Any </a:t>
            </a:r>
            <a:r>
              <a:rPr lang="en-US" sz="2400" dirty="0"/>
              <a:t>normal Java POJO class can be a Spring Bean if it’s configured to be initialized via </a:t>
            </a:r>
            <a:r>
              <a:rPr lang="en-US" sz="2400" dirty="0" smtClean="0"/>
              <a:t>container.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Bean	Configuration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3100" dirty="0">
                <a:cs typeface="Times New Roman" pitchFamily="18" charset="0"/>
              </a:rPr>
              <a:t>Spring Framework provides three ways to configure beans to be used in the application.</a:t>
            </a:r>
          </a:p>
          <a:p>
            <a:r>
              <a:rPr lang="en-US" sz="3100" b="1" dirty="0" smtClean="0">
                <a:cs typeface="Times New Roman" pitchFamily="18" charset="0"/>
              </a:rPr>
              <a:t>XML </a:t>
            </a:r>
            <a:r>
              <a:rPr lang="en-US" sz="3100" b="1" dirty="0">
                <a:cs typeface="Times New Roman" pitchFamily="18" charset="0"/>
              </a:rPr>
              <a:t>Based Configuration</a:t>
            </a:r>
            <a:r>
              <a:rPr lang="en-US" sz="3100" dirty="0">
                <a:cs typeface="Times New Roman" pitchFamily="18" charset="0"/>
              </a:rPr>
              <a:t> – By creating Spring Configuration XML file to configure the beans. If you are using Spring MVC framework, the xml based configuration can be loaded automatically by writing some boiler plate code in web.xml file</a:t>
            </a:r>
            <a:r>
              <a:rPr lang="en-US" sz="3100" dirty="0" smtClean="0">
                <a:cs typeface="Times New Roman" pitchFamily="18" charset="0"/>
              </a:rPr>
              <a:t>.</a:t>
            </a:r>
          </a:p>
          <a:p>
            <a:r>
              <a:rPr lang="en-US" sz="3100" b="1" dirty="0" smtClean="0">
                <a:cs typeface="Times New Roman" pitchFamily="18" charset="0"/>
              </a:rPr>
              <a:t>Annotation Based Configuration</a:t>
            </a:r>
            <a:r>
              <a:rPr lang="en-US" sz="3100" dirty="0" smtClean="0">
                <a:cs typeface="Times New Roman" pitchFamily="18" charset="0"/>
              </a:rPr>
              <a:t> – By using @Service or @Component annotations. Scope details can be provided with @Scope annotation.</a:t>
            </a:r>
            <a:endParaRPr lang="en-US" sz="3100" dirty="0">
              <a:cs typeface="Times New Roman" pitchFamily="18" charset="0"/>
            </a:endParaRPr>
          </a:p>
          <a:p>
            <a:r>
              <a:rPr lang="en-US" sz="3100" b="1" dirty="0">
                <a:cs typeface="Times New Roman" pitchFamily="18" charset="0"/>
              </a:rPr>
              <a:t>Java Based Configuration</a:t>
            </a:r>
            <a:r>
              <a:rPr lang="en-US" sz="3100" dirty="0">
                <a:cs typeface="Times New Roman" pitchFamily="18" charset="0"/>
              </a:rPr>
              <a:t> – Starting from Spring 3.0, we can configure Spring beans using java programs. Some important annotations used for java based configuration are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Bean Scopes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latin typeface="Calibri (Body)"/>
              </a:rPr>
              <a:t>There are five scopes defined for Spring Beans</a:t>
            </a:r>
            <a:r>
              <a:rPr lang="en-US" dirty="0" smtClean="0">
                <a:latin typeface="Calibri (Body)"/>
              </a:rPr>
              <a:t>.</a:t>
            </a:r>
          </a:p>
          <a:p>
            <a:pPr>
              <a:buNone/>
            </a:pPr>
            <a:endParaRPr lang="en-US" b="1" dirty="0" smtClean="0">
              <a:latin typeface="Calibri (Body)"/>
            </a:endParaRPr>
          </a:p>
          <a:p>
            <a:r>
              <a:rPr lang="en-US" b="1" dirty="0" smtClean="0">
                <a:latin typeface="Calibri (Body)"/>
              </a:rPr>
              <a:t>singleton</a:t>
            </a:r>
            <a:r>
              <a:rPr lang="en-US" dirty="0">
                <a:latin typeface="Calibri (Body)"/>
              </a:rPr>
              <a:t> – Only one instance of the bean will be created for each container. This is the default scope for the spring beans. While using this scope, make sure bean doesn’t have shared instance variables otherwise it might lead to data inconsistency issues.</a:t>
            </a:r>
          </a:p>
          <a:p>
            <a:r>
              <a:rPr lang="en-US" b="1" dirty="0">
                <a:latin typeface="Calibri (Body)"/>
              </a:rPr>
              <a:t>prototype</a:t>
            </a:r>
            <a:r>
              <a:rPr lang="en-US" dirty="0">
                <a:latin typeface="Calibri (Body)"/>
              </a:rPr>
              <a:t> – A new instance will be created every time the bean is requested.</a:t>
            </a:r>
          </a:p>
          <a:p>
            <a:r>
              <a:rPr lang="en-US" b="1" dirty="0">
                <a:latin typeface="Calibri (Body)"/>
              </a:rPr>
              <a:t>request</a:t>
            </a:r>
            <a:r>
              <a:rPr lang="en-US" dirty="0">
                <a:latin typeface="Calibri (Body)"/>
              </a:rPr>
              <a:t> – This is same as prototype scope, however it’s meant to be used for web applications. A new instance of the bean will be created for each HTTP request.</a:t>
            </a:r>
          </a:p>
          <a:p>
            <a:r>
              <a:rPr lang="en-US" b="1" dirty="0">
                <a:latin typeface="Calibri (Body)"/>
              </a:rPr>
              <a:t>session</a:t>
            </a:r>
            <a:r>
              <a:rPr lang="en-US" dirty="0">
                <a:latin typeface="Calibri (Body)"/>
              </a:rPr>
              <a:t> – A new bean will be created for each HTTP session by the container.</a:t>
            </a:r>
          </a:p>
          <a:p>
            <a:r>
              <a:rPr lang="en-US" b="1" dirty="0">
                <a:latin typeface="Calibri (Body)"/>
              </a:rPr>
              <a:t>global-session</a:t>
            </a:r>
            <a:r>
              <a:rPr lang="en-US" dirty="0">
                <a:latin typeface="Calibri (Body)"/>
              </a:rPr>
              <a:t> – This is used to create global session beans for </a:t>
            </a:r>
            <a:r>
              <a:rPr lang="en-US" dirty="0" err="1">
                <a:latin typeface="Calibri (Body)"/>
              </a:rPr>
              <a:t>Portlet</a:t>
            </a:r>
            <a:r>
              <a:rPr lang="en-US" dirty="0">
                <a:latin typeface="Calibri (Body)"/>
              </a:rPr>
              <a:t>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1219200"/>
            <a:ext cx="3810000" cy="394607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 Injection in Spring framework</a:t>
            </a:r>
            <a:endParaRPr lang="en-US" dirty="0"/>
          </a:p>
        </p:txBody>
      </p:sp>
      <p:sp>
        <p:nvSpPr>
          <p:cNvPr id="3" name="Content Placeholder 2"/>
          <p:cNvSpPr>
            <a:spLocks noGrp="1"/>
          </p:cNvSpPr>
          <p:nvPr>
            <p:ph idx="1"/>
          </p:nvPr>
        </p:nvSpPr>
        <p:spPr/>
        <p:txBody>
          <a:bodyPr>
            <a:normAutofit/>
          </a:bodyPr>
          <a:lstStyle/>
          <a:p>
            <a:r>
              <a:rPr lang="en-US" dirty="0" smtClean="0"/>
              <a:t>Spring framework provides two ways to inject dependency</a:t>
            </a:r>
          </a:p>
          <a:p>
            <a:pPr lvl="1"/>
            <a:r>
              <a:rPr lang="en-US" dirty="0" smtClean="0"/>
              <a:t>By Constructor </a:t>
            </a:r>
          </a:p>
          <a:p>
            <a:pPr lvl="1"/>
            <a:r>
              <a:rPr lang="en-US" dirty="0" smtClean="0"/>
              <a:t>By Setter method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1219200"/>
            <a:ext cx="3810000" cy="394607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Annotation Based </a:t>
            </a:r>
            <a:r>
              <a:rPr lang="en-US" dirty="0" smtClean="0"/>
              <a:t>Configuration</a:t>
            </a:r>
            <a:endParaRPr lang="en-US" dirty="0"/>
          </a:p>
        </p:txBody>
      </p:sp>
      <p:sp>
        <p:nvSpPr>
          <p:cNvPr id="3" name="Content Placeholder 2"/>
          <p:cNvSpPr>
            <a:spLocks noGrp="1"/>
          </p:cNvSpPr>
          <p:nvPr>
            <p:ph idx="1"/>
          </p:nvPr>
        </p:nvSpPr>
        <p:spPr/>
        <p:txBody>
          <a:bodyPr>
            <a:normAutofit/>
          </a:bodyPr>
          <a:lstStyle/>
          <a:p>
            <a:pPr lvl="1">
              <a:buNone/>
            </a:pPr>
            <a:r>
              <a:rPr lang="en-US" b="1" dirty="0" smtClean="0"/>
              <a:t>@</a:t>
            </a:r>
            <a:r>
              <a:rPr lang="en-US" b="1" dirty="0" smtClean="0"/>
              <a:t>Autowired: </a:t>
            </a:r>
            <a:r>
              <a:rPr lang="en-US" dirty="0" smtClean="0"/>
              <a:t>The @Autowired annotation can apply to bean property setter methods, non-setter methods, constructor and properties</a:t>
            </a:r>
            <a:r>
              <a:rPr lang="en-US" dirty="0" smtClean="0"/>
              <a:t>.</a:t>
            </a:r>
            <a:endParaRPr lang="en-US" dirty="0" smtClean="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1219200"/>
            <a:ext cx="3810000" cy="394607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Spring Bean Life Cycle</a:t>
            </a:r>
            <a:endParaRPr lang="en-US" dirty="0"/>
          </a:p>
        </p:txBody>
      </p:sp>
      <p:sp>
        <p:nvSpPr>
          <p:cNvPr id="3" name="Content Placeholder 2"/>
          <p:cNvSpPr>
            <a:spLocks noGrp="1"/>
          </p:cNvSpPr>
          <p:nvPr>
            <p:ph idx="1"/>
          </p:nvPr>
        </p:nvSpPr>
        <p:spPr/>
        <p:txBody>
          <a:bodyPr>
            <a:normAutofit/>
          </a:bodyPr>
          <a:lstStyle/>
          <a:p>
            <a:r>
              <a:rPr lang="en-US" sz="2400" dirty="0" smtClean="0"/>
              <a:t>Spring bean is responsible for managing the lifecycle of beans created through the spring container. </a:t>
            </a:r>
          </a:p>
          <a:p>
            <a:r>
              <a:rPr lang="en-US" sz="2400" dirty="0" smtClean="0"/>
              <a:t>The bean lifecycle consists of </a:t>
            </a:r>
            <a:r>
              <a:rPr lang="en-US" sz="2400" i="1" dirty="0" smtClean="0"/>
              <a:t>post-initialization</a:t>
            </a:r>
            <a:r>
              <a:rPr lang="en-US" sz="2400" dirty="0" smtClean="0"/>
              <a:t> and </a:t>
            </a:r>
            <a:r>
              <a:rPr lang="en-US" sz="2400" i="1" dirty="0" smtClean="0"/>
              <a:t>pre-destruction</a:t>
            </a:r>
            <a:r>
              <a:rPr lang="en-US" sz="2400" dirty="0" smtClean="0"/>
              <a:t> callback methods. </a:t>
            </a:r>
            <a:endParaRPr lang="en-US" sz="2000" dirty="0"/>
          </a:p>
          <a:p>
            <a:r>
              <a:rPr lang="en-US" sz="2400" dirty="0" smtClean="0"/>
              <a:t>Spring can recognize the initialization and destruction callback methods using </a:t>
            </a:r>
            <a:r>
              <a:rPr lang="en-US" sz="2400" dirty="0" smtClean="0"/>
              <a:t> @</a:t>
            </a:r>
            <a:r>
              <a:rPr lang="en-US" sz="2400" dirty="0" err="1" smtClean="0"/>
              <a:t>PostConstruct</a:t>
            </a:r>
            <a:r>
              <a:rPr lang="en-US" sz="2400" dirty="0" smtClean="0"/>
              <a:t> </a:t>
            </a:r>
            <a:r>
              <a:rPr lang="en-US" sz="2400" dirty="0" smtClean="0"/>
              <a:t> and</a:t>
            </a:r>
            <a:r>
              <a:rPr lang="en-US" sz="2400" dirty="0" smtClean="0"/>
              <a:t> @</a:t>
            </a:r>
            <a:r>
              <a:rPr lang="en-US" sz="2400" dirty="0" err="1" smtClean="0"/>
              <a:t>PreDestroy</a:t>
            </a:r>
            <a:r>
              <a:rPr lang="en-US" sz="2400" dirty="0" smtClean="0"/>
              <a:t>  annotations over the methods</a:t>
            </a:r>
          </a:p>
          <a:p>
            <a:endParaRPr lang="en-US" sz="21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1219200"/>
            <a:ext cx="3810000" cy="394607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The Spring framework is a powerful and flexible framework focused on building Java applications.</a:t>
            </a:r>
          </a:p>
          <a:p>
            <a:r>
              <a:rPr lang="en-US" dirty="0" smtClean="0"/>
              <a:t>Framework takes </a:t>
            </a:r>
            <a:r>
              <a:rPr lang="en-US" dirty="0"/>
              <a:t>care of most of the low-level aspects of building an application to allow you to actually </a:t>
            </a:r>
            <a:r>
              <a:rPr lang="en-US" b="1" dirty="0"/>
              <a:t>focus on features and the business logic</a:t>
            </a:r>
            <a:r>
              <a:rPr lang="en-US" dirty="0" smtClean="0"/>
              <a:t>.</a:t>
            </a:r>
          </a:p>
          <a:p>
            <a:r>
              <a:rPr lang="en-US" dirty="0" smtClean="0"/>
              <a:t>Introduced in 2003</a:t>
            </a:r>
            <a:endParaRPr lang="en-US" dirty="0"/>
          </a:p>
          <a:p>
            <a:r>
              <a:rPr lang="en-US" dirty="0" smtClean="0"/>
              <a:t>Framework </a:t>
            </a:r>
            <a:r>
              <a:rPr lang="en-US" dirty="0"/>
              <a:t>continuously gets </a:t>
            </a:r>
            <a:r>
              <a:rPr lang="en-US" b="1" dirty="0"/>
              <a:t>updated and streamlined</a:t>
            </a:r>
            <a:r>
              <a:rPr lang="en-US" dirty="0"/>
              <a:t>, which makes it quite up to date and aligned with the Java ecosystem right now.</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Properties files</a:t>
            </a:r>
            <a:endParaRPr lang="en-US" dirty="0"/>
          </a:p>
        </p:txBody>
      </p:sp>
      <p:sp>
        <p:nvSpPr>
          <p:cNvPr id="3" name="Content Placeholder 2"/>
          <p:cNvSpPr>
            <a:spLocks noGrp="1"/>
          </p:cNvSpPr>
          <p:nvPr>
            <p:ph idx="1"/>
          </p:nvPr>
        </p:nvSpPr>
        <p:spPr/>
        <p:txBody>
          <a:bodyPr/>
          <a:lstStyle/>
          <a:p>
            <a:r>
              <a:rPr lang="en-US" dirty="0" smtClean="0"/>
              <a:t>Spring provides capability to read properties from properties files</a:t>
            </a:r>
          </a:p>
          <a:p>
            <a:r>
              <a:rPr lang="en-US" dirty="0" smtClean="0"/>
              <a:t>Spring provides different annotations like @</a:t>
            </a:r>
            <a:r>
              <a:rPr lang="en-US" dirty="0" err="1" smtClean="0"/>
              <a:t>PropertySource</a:t>
            </a:r>
            <a:r>
              <a:rPr lang="en-US" dirty="0" smtClean="0"/>
              <a:t> &amp; @Value to read properties</a:t>
            </a:r>
          </a:p>
          <a:p>
            <a:r>
              <a:rPr lang="en-US" dirty="0" smtClean="0"/>
              <a:t>Spring also provides Environment class to read properties </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1219200"/>
            <a:ext cx="3810000" cy="39460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(Cont..)</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framework mainly focuses on providing various ways to help you manage your business objects</a:t>
            </a:r>
            <a:r>
              <a:rPr lang="en-US" dirty="0" smtClean="0"/>
              <a:t>.</a:t>
            </a:r>
          </a:p>
          <a:p>
            <a:r>
              <a:rPr lang="en-US" dirty="0" smtClean="0"/>
              <a:t>Spring is an open source</a:t>
            </a:r>
          </a:p>
          <a:p>
            <a:r>
              <a:rPr lang="en-US" dirty="0" smtClean="0"/>
              <a:t>The Spring Framework is divided into modules. Applications can choose which modules they need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Spring Framework?</a:t>
            </a:r>
            <a:endParaRPr lang="en-US" dirty="0"/>
          </a:p>
        </p:txBody>
      </p:sp>
      <p:sp>
        <p:nvSpPr>
          <p:cNvPr id="3" name="Content Placeholder 2"/>
          <p:cNvSpPr>
            <a:spLocks noGrp="1"/>
          </p:cNvSpPr>
          <p:nvPr>
            <p:ph idx="1"/>
          </p:nvPr>
        </p:nvSpPr>
        <p:spPr/>
        <p:txBody>
          <a:bodyPr>
            <a:normAutofit lnSpcReduction="10000"/>
          </a:bodyPr>
          <a:lstStyle/>
          <a:p>
            <a:r>
              <a:rPr lang="en-US" dirty="0" smtClean="0"/>
              <a:t>Creating  software can be Hard</a:t>
            </a:r>
          </a:p>
          <a:p>
            <a:r>
              <a:rPr lang="en-US" dirty="0" smtClean="0"/>
              <a:t>Spring Framework makes it easy to create java enterprise applications</a:t>
            </a:r>
          </a:p>
          <a:p>
            <a:r>
              <a:rPr lang="en-US" dirty="0" smtClean="0"/>
              <a:t>Flexible, modular, and backwards compatible</a:t>
            </a:r>
          </a:p>
          <a:p>
            <a:r>
              <a:rPr lang="en-US" dirty="0" smtClean="0"/>
              <a:t>Large and active community</a:t>
            </a:r>
          </a:p>
          <a:p>
            <a:r>
              <a:rPr lang="en-US" dirty="0" smtClean="0"/>
              <a:t>Continually innovates and evolves </a:t>
            </a:r>
          </a:p>
          <a:p>
            <a:r>
              <a:rPr lang="en-US" dirty="0" smtClean="0"/>
              <a:t>Open source</a:t>
            </a:r>
          </a:p>
          <a:p>
            <a:r>
              <a:rPr lang="en-US" dirty="0" smtClean="0"/>
              <a:t>Developed by Pivotal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1032" name="Picture 8" descr="Image result for spring framework architecture"/>
          <p:cNvPicPr>
            <a:picLocks noChangeAspect="1" noChangeArrowheads="1"/>
          </p:cNvPicPr>
          <p:nvPr/>
        </p:nvPicPr>
        <p:blipFill>
          <a:blip r:embed="rId2"/>
          <a:srcRect/>
          <a:stretch>
            <a:fillRect/>
          </a:stretch>
        </p:blipFill>
        <p:spPr bwMode="auto">
          <a:xfrm>
            <a:off x="1371600" y="1524000"/>
            <a:ext cx="6191250" cy="4286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module</a:t>
            </a:r>
            <a:endParaRPr lang="en-US" dirty="0"/>
          </a:p>
        </p:txBody>
      </p:sp>
      <p:sp>
        <p:nvSpPr>
          <p:cNvPr id="3" name="Content Placeholder 2"/>
          <p:cNvSpPr>
            <a:spLocks noGrp="1"/>
          </p:cNvSpPr>
          <p:nvPr>
            <p:ph idx="1"/>
          </p:nvPr>
        </p:nvSpPr>
        <p:spPr/>
        <p:txBody>
          <a:bodyPr>
            <a:noAutofit/>
          </a:bodyPr>
          <a:lstStyle/>
          <a:p>
            <a:r>
              <a:rPr lang="en-US" dirty="0"/>
              <a:t>The </a:t>
            </a:r>
            <a:r>
              <a:rPr lang="en-US" b="1" dirty="0"/>
              <a:t>Core</a:t>
            </a:r>
            <a:r>
              <a:rPr lang="en-US" dirty="0"/>
              <a:t> module provides the fundamental parts of the framework, including the </a:t>
            </a:r>
            <a:r>
              <a:rPr lang="en-US" dirty="0" err="1"/>
              <a:t>IoC</a:t>
            </a:r>
            <a:r>
              <a:rPr lang="en-US" dirty="0"/>
              <a:t> and Dependency Injection features</a:t>
            </a:r>
            <a:r>
              <a:rPr lang="en-US" dirty="0" smtClean="0"/>
              <a:t>.</a:t>
            </a:r>
          </a:p>
          <a:p>
            <a:r>
              <a:rPr lang="en-US" dirty="0" smtClean="0"/>
              <a:t>IOC (Inversion of control) </a:t>
            </a:r>
            <a:r>
              <a:rPr lang="en-US" dirty="0"/>
              <a:t>is a concept where the flow of application is </a:t>
            </a:r>
            <a:r>
              <a:rPr lang="en-US" dirty="0" smtClean="0"/>
              <a:t>inverted </a:t>
            </a:r>
            <a:r>
              <a:rPr lang="en-US" dirty="0"/>
              <a:t> instead of the programmer controlling the flow of a program, the external sources (framework, services, other components) take control of </a:t>
            </a:r>
            <a:r>
              <a:rPr lang="en-US" dirty="0" smtClean="0"/>
              <a:t>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module (Cont..)</a:t>
            </a:r>
            <a:endParaRPr lang="en-US" dirty="0"/>
          </a:p>
        </p:txBody>
      </p:sp>
      <p:sp>
        <p:nvSpPr>
          <p:cNvPr id="3" name="Content Placeholder 2"/>
          <p:cNvSpPr>
            <a:spLocks noGrp="1"/>
          </p:cNvSpPr>
          <p:nvPr>
            <p:ph idx="1"/>
          </p:nvPr>
        </p:nvSpPr>
        <p:spPr/>
        <p:txBody>
          <a:bodyPr>
            <a:normAutofit/>
          </a:bodyPr>
          <a:lstStyle/>
          <a:p>
            <a:r>
              <a:rPr lang="en-US" dirty="0" smtClean="0"/>
              <a:t>IOC can be achieved using dependency injection</a:t>
            </a:r>
          </a:p>
          <a:p>
            <a:r>
              <a:rPr lang="en-US" dirty="0" smtClean="0"/>
              <a:t>DI </a:t>
            </a:r>
            <a:r>
              <a:rPr lang="en-US" dirty="0"/>
              <a:t>is a process whereby objects define their dependencies (that is, the other objects they work with) </a:t>
            </a:r>
            <a:endParaRPr lang="en-US" dirty="0" smtClean="0"/>
          </a:p>
          <a:p>
            <a:r>
              <a:rPr lang="en-US" dirty="0" smtClean="0"/>
              <a:t>DI is implemented by constructor injection, setter injection or method injection.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IoC</a:t>
            </a:r>
            <a:r>
              <a:rPr lang="en-US" dirty="0"/>
              <a:t> </a:t>
            </a:r>
            <a:r>
              <a:rPr lang="en-US" dirty="0" smtClean="0"/>
              <a:t>Containers</a:t>
            </a:r>
            <a:endParaRPr lang="en-US" dirty="0"/>
          </a:p>
        </p:txBody>
      </p:sp>
      <p:sp>
        <p:nvSpPr>
          <p:cNvPr id="5" name="Content Placeholder 4"/>
          <p:cNvSpPr>
            <a:spLocks noGrp="1"/>
          </p:cNvSpPr>
          <p:nvPr>
            <p:ph idx="1"/>
          </p:nvPr>
        </p:nvSpPr>
        <p:spPr/>
        <p:txBody>
          <a:bodyPr>
            <a:normAutofit/>
          </a:bodyPr>
          <a:lstStyle/>
          <a:p>
            <a:r>
              <a:rPr lang="en-US" sz="2400" dirty="0"/>
              <a:t>Spring </a:t>
            </a:r>
            <a:r>
              <a:rPr lang="en-US" sz="2400" dirty="0" err="1"/>
              <a:t>IoC</a:t>
            </a:r>
            <a:r>
              <a:rPr lang="en-US" sz="2400" dirty="0"/>
              <a:t> container and is responsible for instantiating, configuring, and assembling the beans. </a:t>
            </a:r>
            <a:endParaRPr lang="en-US" sz="2400" dirty="0" smtClean="0"/>
          </a:p>
          <a:p>
            <a:r>
              <a:rPr lang="en-US" sz="2400" dirty="0" smtClean="0"/>
              <a:t>The </a:t>
            </a:r>
            <a:r>
              <a:rPr lang="en-US" sz="2400" dirty="0" err="1" smtClean="0"/>
              <a:t>org.springframework.beans</a:t>
            </a:r>
            <a:r>
              <a:rPr lang="en-US" sz="2400" dirty="0" smtClean="0"/>
              <a:t> and </a:t>
            </a:r>
            <a:r>
              <a:rPr lang="en-US" sz="2400" dirty="0" err="1" smtClean="0"/>
              <a:t>org.springframework.context</a:t>
            </a:r>
            <a:r>
              <a:rPr lang="en-US" sz="2400" dirty="0" smtClean="0"/>
              <a:t> packages are the basis for Spring Framework’s </a:t>
            </a:r>
            <a:r>
              <a:rPr lang="en-US" sz="2400" dirty="0" err="1" smtClean="0"/>
              <a:t>IoC</a:t>
            </a:r>
            <a:r>
              <a:rPr lang="en-US" sz="2400" dirty="0" smtClean="0"/>
              <a:t> container. </a:t>
            </a:r>
          </a:p>
          <a:p>
            <a:r>
              <a:rPr lang="en-US" sz="2400" dirty="0" smtClean="0"/>
              <a:t>The </a:t>
            </a:r>
            <a:r>
              <a:rPr lang="en-US" sz="2400" dirty="0" err="1" smtClean="0"/>
              <a:t>BeanFactory</a:t>
            </a:r>
            <a:r>
              <a:rPr lang="en-US" sz="2400" dirty="0" smtClean="0"/>
              <a:t> interface </a:t>
            </a:r>
            <a:r>
              <a:rPr lang="en-US" sz="2400" dirty="0"/>
              <a:t>provides an advanced configuration mechanism capable of managing any type of object</a:t>
            </a:r>
            <a:r>
              <a:rPr lang="en-US" sz="2400" dirty="0" smtClean="0"/>
              <a:t>.</a:t>
            </a:r>
          </a:p>
          <a:p>
            <a:r>
              <a:rPr lang="en-US" sz="2400" dirty="0" err="1" smtClean="0"/>
              <a:t>ApplicationContext</a:t>
            </a:r>
            <a:r>
              <a:rPr lang="en-US" sz="2400" dirty="0" smtClean="0"/>
              <a:t> is the child interface of </a:t>
            </a:r>
            <a:r>
              <a:rPr lang="en-US" sz="2400" dirty="0" err="1" smtClean="0"/>
              <a:t>BeanFactory</a:t>
            </a:r>
            <a:r>
              <a:rPr lang="en-US" sz="2400" dirty="0" smtClean="0"/>
              <a:t> interface that provide Spring AOP features, i18n etc.</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IoC</a:t>
            </a:r>
            <a:r>
              <a:rPr lang="en-US" dirty="0"/>
              <a:t> </a:t>
            </a:r>
            <a:r>
              <a:rPr lang="en-US" dirty="0" smtClean="0"/>
              <a:t>Containers (Cont..)</a:t>
            </a:r>
            <a:endParaRPr lang="en-US" dirty="0"/>
          </a:p>
        </p:txBody>
      </p:sp>
      <p:sp>
        <p:nvSpPr>
          <p:cNvPr id="5" name="Content Placeholder 4"/>
          <p:cNvSpPr>
            <a:spLocks noGrp="1"/>
          </p:cNvSpPr>
          <p:nvPr>
            <p:ph idx="1"/>
          </p:nvPr>
        </p:nvSpPr>
        <p:spPr/>
        <p:txBody>
          <a:bodyPr>
            <a:normAutofit/>
          </a:bodyPr>
          <a:lstStyle/>
          <a:p>
            <a:endParaRPr lang="en-US" dirty="0" smtClean="0"/>
          </a:p>
          <a:p>
            <a:endParaRPr lang="en-US" dirty="0"/>
          </a:p>
        </p:txBody>
      </p:sp>
      <p:pic>
        <p:nvPicPr>
          <p:cNvPr id="6" name="Picture 3"/>
          <p:cNvPicPr>
            <a:picLocks noChangeAspect="1" noChangeArrowheads="1"/>
          </p:cNvPicPr>
          <p:nvPr/>
        </p:nvPicPr>
        <p:blipFill>
          <a:blip r:embed="rId3"/>
          <a:srcRect/>
          <a:stretch>
            <a:fillRect/>
          </a:stretch>
        </p:blipFill>
        <p:spPr bwMode="auto">
          <a:xfrm>
            <a:off x="1752600" y="1524000"/>
            <a:ext cx="49530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TotalTime>
  <Words>320</Words>
  <Application>Microsoft Office PowerPoint</Application>
  <PresentationFormat>On-screen Show (4:3)</PresentationFormat>
  <Paragraphs>66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Spring Framework</vt:lpstr>
      <vt:lpstr>Introduction</vt:lpstr>
      <vt:lpstr>Introduction (Cont..)</vt:lpstr>
      <vt:lpstr>Why Spring Framework?</vt:lpstr>
      <vt:lpstr>Architecture</vt:lpstr>
      <vt:lpstr>Core module</vt:lpstr>
      <vt:lpstr>Core module (Cont..)</vt:lpstr>
      <vt:lpstr>IoC Containers</vt:lpstr>
      <vt:lpstr>IoC Containers (Cont..)</vt:lpstr>
      <vt:lpstr>Spring Bean </vt:lpstr>
      <vt:lpstr>Spring Bean Configuration</vt:lpstr>
      <vt:lpstr>Spring Bean Scopes</vt:lpstr>
      <vt:lpstr>Slide 13</vt:lpstr>
      <vt:lpstr>Dependency Injection in Spring framework</vt:lpstr>
      <vt:lpstr>Slide 15</vt:lpstr>
      <vt:lpstr>Annotation Based Configuration</vt:lpstr>
      <vt:lpstr>Slide 17</vt:lpstr>
      <vt:lpstr>Spring Bean Life Cycle</vt:lpstr>
      <vt:lpstr>Slide 19</vt:lpstr>
      <vt:lpstr>Reading from Properties files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Uday Kumar Jagini</dc:creator>
  <cp:lastModifiedBy>Uday Kumar Jagini</cp:lastModifiedBy>
  <cp:revision>106</cp:revision>
  <dcterms:created xsi:type="dcterms:W3CDTF">2019-07-20T06:12:19Z</dcterms:created>
  <dcterms:modified xsi:type="dcterms:W3CDTF">2019-08-03T09:05:48Z</dcterms:modified>
</cp:coreProperties>
</file>